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11" r:id="rId3"/>
    <p:sldMasterId id="2147483736" r:id="rId4"/>
  </p:sldMasterIdLst>
  <p:notesMasterIdLst>
    <p:notesMasterId r:id="rId30"/>
  </p:notesMasterIdLst>
  <p:sldIdLst>
    <p:sldId id="256" r:id="rId5"/>
    <p:sldId id="681" r:id="rId6"/>
    <p:sldId id="682" r:id="rId7"/>
    <p:sldId id="683" r:id="rId8"/>
    <p:sldId id="684" r:id="rId9"/>
    <p:sldId id="685" r:id="rId10"/>
    <p:sldId id="686" r:id="rId11"/>
    <p:sldId id="687" r:id="rId12"/>
    <p:sldId id="688" r:id="rId13"/>
    <p:sldId id="689" r:id="rId14"/>
    <p:sldId id="690" r:id="rId15"/>
    <p:sldId id="691" r:id="rId16"/>
    <p:sldId id="692" r:id="rId17"/>
    <p:sldId id="723" r:id="rId18"/>
    <p:sldId id="724" r:id="rId19"/>
    <p:sldId id="725" r:id="rId20"/>
    <p:sldId id="726" r:id="rId21"/>
    <p:sldId id="727" r:id="rId22"/>
    <p:sldId id="728" r:id="rId23"/>
    <p:sldId id="729" r:id="rId24"/>
    <p:sldId id="730" r:id="rId25"/>
    <p:sldId id="731" r:id="rId26"/>
    <p:sldId id="732" r:id="rId27"/>
    <p:sldId id="733" r:id="rId28"/>
    <p:sldId id="718"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990099"/>
    <a:srgbClr val="CC0099"/>
    <a:srgbClr val="9999FF"/>
    <a:srgbClr val="D2DEEF"/>
    <a:srgbClr val="FFCC66"/>
    <a:srgbClr val="EFEFFF"/>
    <a:srgbClr val="E8E8F1"/>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autoAdjust="0"/>
    <p:restoredTop sz="83261" autoAdjust="0"/>
  </p:normalViewPr>
  <p:slideViewPr>
    <p:cSldViewPr snapToGrid="0">
      <p:cViewPr varScale="1">
        <p:scale>
          <a:sx n="56" d="100"/>
          <a:sy n="56" d="100"/>
        </p:scale>
        <p:origin x="1512"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2022/3/29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3250223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739766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181182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917775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2615094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20</a:t>
            </a:fld>
            <a:endParaRPr lang="zh-CN" altLang="en-US"/>
          </a:p>
        </p:txBody>
      </p:sp>
    </p:spTree>
    <p:extLst>
      <p:ext uri="{BB962C8B-B14F-4D97-AF65-F5344CB8AC3E}">
        <p14:creationId xmlns:p14="http://schemas.microsoft.com/office/powerpoint/2010/main" val="214288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21</a:t>
            </a:fld>
            <a:endParaRPr lang="zh-CN" altLang="en-US"/>
          </a:p>
        </p:txBody>
      </p:sp>
    </p:spTree>
    <p:extLst>
      <p:ext uri="{BB962C8B-B14F-4D97-AF65-F5344CB8AC3E}">
        <p14:creationId xmlns:p14="http://schemas.microsoft.com/office/powerpoint/2010/main" val="1570781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22</a:t>
            </a:fld>
            <a:endParaRPr lang="zh-CN" altLang="en-US"/>
          </a:p>
        </p:txBody>
      </p:sp>
    </p:spTree>
    <p:extLst>
      <p:ext uri="{BB962C8B-B14F-4D97-AF65-F5344CB8AC3E}">
        <p14:creationId xmlns:p14="http://schemas.microsoft.com/office/powerpoint/2010/main" val="317661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2022/3/29</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2022/3/29</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2022/3/29</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44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2022/3/29</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2022/3/29</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2022/3/29</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7553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2022/3/29</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2022/3/29</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72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2022/3/29</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2022/3/29</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2022/3/29</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2022/3/29</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2022/3/29</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2022/3/29</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2022/3/29</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5.png"/><Relationship Id="rId5"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第四章 网络互联</a:t>
            </a:r>
            <a:r>
              <a:rPr lang="en-US" altLang="zh-CN" dirty="0"/>
              <a:t>(</a:t>
            </a:r>
            <a:r>
              <a:rPr lang="en-US" altLang="zh-CN"/>
              <a:t>5)  </a:t>
            </a:r>
            <a:endParaRPr lang="zh-CN" altLang="en-US" dirty="0"/>
          </a:p>
        </p:txBody>
      </p:sp>
    </p:spTree>
    <p:extLst>
      <p:ext uri="{BB962C8B-B14F-4D97-AF65-F5344CB8AC3E}">
        <p14:creationId xmlns:p14="http://schemas.microsoft.com/office/powerpoint/2010/main" val="411350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链路状态扩散的例子</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3" name="组合 66"/>
          <p:cNvGrpSpPr/>
          <p:nvPr/>
        </p:nvGrpSpPr>
        <p:grpSpPr>
          <a:xfrm>
            <a:off x="715350" y="1574800"/>
            <a:ext cx="3150644" cy="2248932"/>
            <a:chOff x="715350" y="1574800"/>
            <a:chExt cx="3150644" cy="2248932"/>
          </a:xfrm>
        </p:grpSpPr>
        <p:sp>
          <p:nvSpPr>
            <p:cNvPr id="63" name="圆角矩形 62"/>
            <p:cNvSpPr/>
            <p:nvPr/>
          </p:nvSpPr>
          <p:spPr>
            <a:xfrm>
              <a:off x="715350" y="1614200"/>
              <a:ext cx="3150644" cy="1757226"/>
            </a:xfrm>
            <a:prstGeom prst="roundRect">
              <a:avLst>
                <a:gd name="adj" fmla="val 7328"/>
              </a:avLst>
            </a:prstGeom>
            <a:solidFill>
              <a:srgbClr val="F8F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椭圆 6"/>
            <p:cNvSpPr/>
            <p:nvPr/>
          </p:nvSpPr>
          <p:spPr>
            <a:xfrm>
              <a:off x="955040" y="1755202"/>
              <a:ext cx="335280" cy="345440"/>
            </a:xfrm>
            <a:prstGeom prst="ellipse">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Calibri" panose="020F0502020204030204" pitchFamily="34" charset="0"/>
                  <a:ea typeface="华文楷体" panose="02010600040101010101" pitchFamily="2" charset="-122"/>
                </a:rPr>
                <a:t>A</a:t>
              </a:r>
              <a:endParaRPr lang="zh-CN" altLang="en-US" b="1" dirty="0">
                <a:solidFill>
                  <a:schemeClr val="bg1"/>
                </a:solidFill>
                <a:latin typeface="Calibri" panose="020F0502020204030204" pitchFamily="34" charset="0"/>
                <a:ea typeface="华文楷体" panose="02010600040101010101" pitchFamily="2" charset="-122"/>
              </a:endParaRPr>
            </a:p>
          </p:txBody>
        </p:sp>
        <p:sp>
          <p:nvSpPr>
            <p:cNvPr id="8" name="椭圆 7"/>
            <p:cNvSpPr/>
            <p:nvPr/>
          </p:nvSpPr>
          <p:spPr>
            <a:xfrm>
              <a:off x="2169160" y="1755202"/>
              <a:ext cx="335280" cy="345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alibri" panose="020F0502020204030204" pitchFamily="34" charset="0"/>
                  <a:ea typeface="华文楷体" panose="02010600040101010101" pitchFamily="2" charset="-122"/>
                </a:rPr>
                <a:t>B</a:t>
              </a:r>
              <a:endParaRPr lang="zh-CN" altLang="en-US" b="1" dirty="0">
                <a:solidFill>
                  <a:schemeClr val="tx1"/>
                </a:solidFill>
                <a:latin typeface="Calibri" panose="020F0502020204030204" pitchFamily="34" charset="0"/>
                <a:ea typeface="华文楷体" panose="02010600040101010101" pitchFamily="2" charset="-122"/>
              </a:endParaRPr>
            </a:p>
          </p:txBody>
        </p:sp>
        <p:sp>
          <p:nvSpPr>
            <p:cNvPr id="9" name="椭圆 8"/>
            <p:cNvSpPr/>
            <p:nvPr/>
          </p:nvSpPr>
          <p:spPr>
            <a:xfrm>
              <a:off x="955040" y="2882962"/>
              <a:ext cx="335280" cy="345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alibri" panose="020F0502020204030204" pitchFamily="34" charset="0"/>
                  <a:ea typeface="华文楷体" panose="02010600040101010101" pitchFamily="2" charset="-122"/>
                </a:rPr>
                <a:t>C</a:t>
              </a:r>
              <a:endParaRPr lang="zh-CN" altLang="en-US" b="1" dirty="0">
                <a:solidFill>
                  <a:schemeClr val="tx1"/>
                </a:solidFill>
                <a:latin typeface="Calibri" panose="020F0502020204030204" pitchFamily="34" charset="0"/>
                <a:ea typeface="华文楷体" panose="02010600040101010101" pitchFamily="2" charset="-122"/>
              </a:endParaRPr>
            </a:p>
          </p:txBody>
        </p:sp>
        <p:sp>
          <p:nvSpPr>
            <p:cNvPr id="10" name="椭圆 9"/>
            <p:cNvSpPr/>
            <p:nvPr/>
          </p:nvSpPr>
          <p:spPr>
            <a:xfrm>
              <a:off x="2169160" y="2882962"/>
              <a:ext cx="335280" cy="345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alibri" panose="020F0502020204030204" pitchFamily="34" charset="0"/>
                  <a:ea typeface="华文楷体" panose="02010600040101010101" pitchFamily="2" charset="-122"/>
                </a:rPr>
                <a:t>D</a:t>
              </a:r>
              <a:endParaRPr lang="zh-CN" altLang="en-US" b="1" dirty="0">
                <a:solidFill>
                  <a:schemeClr val="tx1"/>
                </a:solidFill>
                <a:latin typeface="Calibri" panose="020F0502020204030204" pitchFamily="34" charset="0"/>
                <a:ea typeface="华文楷体" panose="02010600040101010101" pitchFamily="2" charset="-122"/>
              </a:endParaRPr>
            </a:p>
          </p:txBody>
        </p:sp>
        <p:sp>
          <p:nvSpPr>
            <p:cNvPr id="11" name="椭圆 10"/>
            <p:cNvSpPr/>
            <p:nvPr/>
          </p:nvSpPr>
          <p:spPr>
            <a:xfrm>
              <a:off x="3459480" y="2882962"/>
              <a:ext cx="335280" cy="345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alibri" panose="020F0502020204030204" pitchFamily="34" charset="0"/>
                  <a:ea typeface="华文楷体" panose="02010600040101010101" pitchFamily="2" charset="-122"/>
                </a:rPr>
                <a:t>E</a:t>
              </a:r>
              <a:endParaRPr lang="zh-CN" altLang="en-US" b="1" dirty="0">
                <a:solidFill>
                  <a:schemeClr val="tx1"/>
                </a:solidFill>
                <a:latin typeface="Calibri" panose="020F0502020204030204" pitchFamily="34" charset="0"/>
                <a:ea typeface="华文楷体" panose="02010600040101010101" pitchFamily="2" charset="-122"/>
              </a:endParaRPr>
            </a:p>
          </p:txBody>
        </p:sp>
        <p:cxnSp>
          <p:nvCxnSpPr>
            <p:cNvPr id="12" name="直接连接符 11"/>
            <p:cNvCxnSpPr>
              <a:stCxn id="7" idx="6"/>
              <a:endCxn id="8" idx="2"/>
            </p:cNvCxnSpPr>
            <p:nvPr/>
          </p:nvCxnSpPr>
          <p:spPr>
            <a:xfrm>
              <a:off x="1290320" y="1927922"/>
              <a:ext cx="87884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4"/>
              <a:endCxn id="9" idx="0"/>
            </p:cNvCxnSpPr>
            <p:nvPr/>
          </p:nvCxnSpPr>
          <p:spPr>
            <a:xfrm>
              <a:off x="1122680" y="2100642"/>
              <a:ext cx="0" cy="78232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6"/>
              <a:endCxn id="10" idx="2"/>
            </p:cNvCxnSpPr>
            <p:nvPr/>
          </p:nvCxnSpPr>
          <p:spPr>
            <a:xfrm>
              <a:off x="1290320" y="3055682"/>
              <a:ext cx="87884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8" idx="4"/>
              <a:endCxn id="10" idx="0"/>
            </p:cNvCxnSpPr>
            <p:nvPr/>
          </p:nvCxnSpPr>
          <p:spPr>
            <a:xfrm>
              <a:off x="2336800" y="2100642"/>
              <a:ext cx="0" cy="78232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6"/>
              <a:endCxn id="11" idx="2"/>
            </p:cNvCxnSpPr>
            <p:nvPr/>
          </p:nvCxnSpPr>
          <p:spPr>
            <a:xfrm>
              <a:off x="2504440" y="3055682"/>
              <a:ext cx="95504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7" idx="1"/>
            </p:cNvCxnSpPr>
            <p:nvPr/>
          </p:nvCxnSpPr>
          <p:spPr>
            <a:xfrm>
              <a:off x="782320" y="1574800"/>
              <a:ext cx="221821" cy="230991"/>
            </a:xfrm>
            <a:prstGeom prst="straightConnector1">
              <a:avLst/>
            </a:prstGeom>
            <a:ln w="190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259840" y="3454400"/>
              <a:ext cx="2141933" cy="369332"/>
            </a:xfrm>
            <a:prstGeom prst="rect">
              <a:avLst/>
            </a:prstGeom>
            <a:noFill/>
          </p:spPr>
          <p:txBody>
            <a:bodyPr wrap="none" rtlCol="0">
              <a:spAutoFit/>
            </a:bodyPr>
            <a:lstStyle/>
            <a:p>
              <a:r>
                <a:rPr lang="en-US" altLang="zh-CN" dirty="0">
                  <a:latin typeface="Calibri" panose="020F0502020204030204" pitchFamily="34" charset="0"/>
                  <a:ea typeface="华文楷体" panose="02010600040101010101" pitchFamily="2" charset="-122"/>
                </a:rPr>
                <a:t>1</a:t>
              </a:r>
              <a:r>
                <a:rPr lang="zh-CN" altLang="en-US" dirty="0">
                  <a:latin typeface="Calibri" panose="020F0502020204030204" pitchFamily="34" charset="0"/>
                  <a:ea typeface="华文楷体" panose="02010600040101010101" pitchFamily="2" charset="-122"/>
                </a:rPr>
                <a:t>、某</a:t>
              </a:r>
              <a:r>
                <a:rPr lang="en-US" altLang="zh-CN" dirty="0">
                  <a:latin typeface="Calibri" panose="020F0502020204030204" pitchFamily="34" charset="0"/>
                  <a:ea typeface="华文楷体" panose="02010600040101010101" pitchFamily="2" charset="-122"/>
                </a:rPr>
                <a:t>LSP</a:t>
              </a:r>
              <a:r>
                <a:rPr lang="zh-CN" altLang="en-US" dirty="0">
                  <a:latin typeface="Calibri" panose="020F0502020204030204" pitchFamily="34" charset="0"/>
                  <a:ea typeface="华文楷体" panose="02010600040101010101" pitchFamily="2" charset="-122"/>
                </a:rPr>
                <a:t>到达</a:t>
              </a:r>
              <a:r>
                <a:rPr lang="en-US" altLang="zh-CN" dirty="0">
                  <a:latin typeface="Calibri" panose="020F0502020204030204" pitchFamily="34" charset="0"/>
                  <a:ea typeface="华文楷体" panose="02010600040101010101" pitchFamily="2" charset="-122"/>
                </a:rPr>
                <a:t>A</a:t>
              </a:r>
              <a:r>
                <a:rPr lang="zh-CN" altLang="en-US" dirty="0">
                  <a:latin typeface="Calibri" panose="020F0502020204030204" pitchFamily="34" charset="0"/>
                  <a:ea typeface="华文楷体" panose="02010600040101010101" pitchFamily="2" charset="-122"/>
                </a:rPr>
                <a:t>节点</a:t>
              </a:r>
            </a:p>
          </p:txBody>
        </p:sp>
      </p:grpSp>
      <p:grpSp>
        <p:nvGrpSpPr>
          <p:cNvPr id="5" name="组合 68"/>
          <p:cNvGrpSpPr/>
          <p:nvPr/>
        </p:nvGrpSpPr>
        <p:grpSpPr>
          <a:xfrm>
            <a:off x="5221718" y="1579053"/>
            <a:ext cx="3150644" cy="2244679"/>
            <a:chOff x="5221718" y="1579053"/>
            <a:chExt cx="3150644" cy="2244679"/>
          </a:xfrm>
        </p:grpSpPr>
        <p:sp>
          <p:nvSpPr>
            <p:cNvPr id="68" name="圆角矩形 67"/>
            <p:cNvSpPr/>
            <p:nvPr/>
          </p:nvSpPr>
          <p:spPr>
            <a:xfrm>
              <a:off x="5221718" y="1579053"/>
              <a:ext cx="3150644" cy="1757226"/>
            </a:xfrm>
            <a:prstGeom prst="roundRect">
              <a:avLst>
                <a:gd name="adj" fmla="val 7328"/>
              </a:avLst>
            </a:prstGeom>
            <a:solidFill>
              <a:srgbClr val="F8F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文本框 18"/>
            <p:cNvSpPr txBox="1"/>
            <p:nvPr/>
          </p:nvSpPr>
          <p:spPr>
            <a:xfrm>
              <a:off x="5689600" y="3454400"/>
              <a:ext cx="2159566" cy="369332"/>
            </a:xfrm>
            <a:prstGeom prst="rect">
              <a:avLst/>
            </a:prstGeom>
            <a:noFill/>
          </p:spPr>
          <p:txBody>
            <a:bodyPr wrap="none" rtlCol="0">
              <a:spAutoFit/>
            </a:bodyPr>
            <a:lstStyle/>
            <a:p>
              <a:r>
                <a:rPr lang="en-US" altLang="zh-CN" dirty="0">
                  <a:latin typeface="Calibri" panose="020F0502020204030204" pitchFamily="34" charset="0"/>
                  <a:ea typeface="华文楷体" panose="02010600040101010101" pitchFamily="2" charset="-122"/>
                </a:rPr>
                <a:t>2</a:t>
              </a:r>
              <a:r>
                <a:rPr lang="zh-CN" altLang="en-US" dirty="0">
                  <a:latin typeface="Calibri" panose="020F0502020204030204" pitchFamily="34" charset="0"/>
                  <a:ea typeface="华文楷体" panose="02010600040101010101" pitchFamily="2" charset="-122"/>
                </a:rPr>
                <a:t>、</a:t>
              </a:r>
              <a:r>
                <a:rPr lang="en-US" altLang="zh-CN" dirty="0">
                  <a:latin typeface="Calibri" panose="020F0502020204030204" pitchFamily="34" charset="0"/>
                  <a:ea typeface="华文楷体" panose="02010600040101010101" pitchFamily="2" charset="-122"/>
                </a:rPr>
                <a:t>A</a:t>
              </a:r>
              <a:r>
                <a:rPr lang="zh-CN" altLang="en-US" dirty="0">
                  <a:latin typeface="Calibri" panose="020F0502020204030204" pitchFamily="34" charset="0"/>
                  <a:ea typeface="华文楷体" panose="02010600040101010101" pitchFamily="2" charset="-122"/>
                </a:rPr>
                <a:t>扩散</a:t>
              </a:r>
              <a:r>
                <a:rPr lang="en-US" altLang="zh-CN" dirty="0">
                  <a:latin typeface="Calibri" panose="020F0502020204030204" pitchFamily="34" charset="0"/>
                  <a:ea typeface="华文楷体" panose="02010600040101010101" pitchFamily="2" charset="-122"/>
                </a:rPr>
                <a:t>LSP</a:t>
              </a:r>
              <a:r>
                <a:rPr lang="zh-CN" altLang="en-US" dirty="0">
                  <a:latin typeface="Calibri" panose="020F0502020204030204" pitchFamily="34" charset="0"/>
                  <a:ea typeface="华文楷体" panose="02010600040101010101" pitchFamily="2" charset="-122"/>
                </a:rPr>
                <a:t>到</a:t>
              </a:r>
              <a:r>
                <a:rPr lang="en-US" altLang="zh-CN" dirty="0">
                  <a:latin typeface="Calibri" panose="020F0502020204030204" pitchFamily="34" charset="0"/>
                  <a:ea typeface="华文楷体" panose="02010600040101010101" pitchFamily="2" charset="-122"/>
                </a:rPr>
                <a:t>B</a:t>
              </a:r>
              <a:r>
                <a:rPr lang="zh-CN" altLang="en-US" dirty="0">
                  <a:latin typeface="Calibri" panose="020F0502020204030204" pitchFamily="34" charset="0"/>
                  <a:ea typeface="华文楷体" panose="02010600040101010101" pitchFamily="2" charset="-122"/>
                </a:rPr>
                <a:t>和</a:t>
              </a:r>
              <a:r>
                <a:rPr lang="en-US" altLang="zh-CN" dirty="0">
                  <a:latin typeface="Calibri" panose="020F0502020204030204" pitchFamily="34" charset="0"/>
                  <a:ea typeface="华文楷体" panose="02010600040101010101" pitchFamily="2" charset="-122"/>
                </a:rPr>
                <a:t>C</a:t>
              </a:r>
              <a:endParaRPr lang="zh-CN" altLang="en-US" dirty="0">
                <a:latin typeface="Calibri" panose="020F0502020204030204" pitchFamily="34" charset="0"/>
                <a:ea typeface="华文楷体" panose="02010600040101010101" pitchFamily="2" charset="-122"/>
              </a:endParaRPr>
            </a:p>
          </p:txBody>
        </p:sp>
        <p:sp>
          <p:nvSpPr>
            <p:cNvPr id="21" name="椭圆 20"/>
            <p:cNvSpPr/>
            <p:nvPr/>
          </p:nvSpPr>
          <p:spPr>
            <a:xfrm>
              <a:off x="5384800" y="1755202"/>
              <a:ext cx="335280" cy="345440"/>
            </a:xfrm>
            <a:prstGeom prst="ellipse">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Calibri" panose="020F0502020204030204" pitchFamily="34" charset="0"/>
                  <a:ea typeface="华文楷体" panose="02010600040101010101" pitchFamily="2" charset="-122"/>
                </a:rPr>
                <a:t>A</a:t>
              </a:r>
              <a:endParaRPr lang="zh-CN" altLang="en-US" b="1" dirty="0">
                <a:solidFill>
                  <a:schemeClr val="bg1"/>
                </a:solidFill>
                <a:latin typeface="Calibri" panose="020F0502020204030204" pitchFamily="34" charset="0"/>
                <a:ea typeface="华文楷体" panose="02010600040101010101" pitchFamily="2" charset="-122"/>
              </a:endParaRPr>
            </a:p>
          </p:txBody>
        </p:sp>
        <p:sp>
          <p:nvSpPr>
            <p:cNvPr id="22" name="椭圆 21"/>
            <p:cNvSpPr/>
            <p:nvPr/>
          </p:nvSpPr>
          <p:spPr>
            <a:xfrm>
              <a:off x="6598920" y="1755202"/>
              <a:ext cx="335280" cy="345440"/>
            </a:xfrm>
            <a:prstGeom prst="ellipse">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Calibri" panose="020F0502020204030204" pitchFamily="34" charset="0"/>
                  <a:ea typeface="华文楷体" panose="02010600040101010101" pitchFamily="2" charset="-122"/>
                </a:rPr>
                <a:t>B</a:t>
              </a:r>
              <a:endParaRPr lang="zh-CN" altLang="en-US" b="1" dirty="0">
                <a:solidFill>
                  <a:schemeClr val="bg1"/>
                </a:solidFill>
                <a:latin typeface="Calibri" panose="020F0502020204030204" pitchFamily="34" charset="0"/>
                <a:ea typeface="华文楷体" panose="02010600040101010101" pitchFamily="2" charset="-122"/>
              </a:endParaRPr>
            </a:p>
          </p:txBody>
        </p:sp>
        <p:sp>
          <p:nvSpPr>
            <p:cNvPr id="23" name="椭圆 22"/>
            <p:cNvSpPr/>
            <p:nvPr/>
          </p:nvSpPr>
          <p:spPr>
            <a:xfrm>
              <a:off x="5384800" y="2882962"/>
              <a:ext cx="335280" cy="345440"/>
            </a:xfrm>
            <a:prstGeom prst="ellipse">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Calibri" panose="020F0502020204030204" pitchFamily="34" charset="0"/>
                  <a:ea typeface="华文楷体" panose="02010600040101010101" pitchFamily="2" charset="-122"/>
                </a:rPr>
                <a:t>C</a:t>
              </a:r>
              <a:endParaRPr lang="zh-CN" altLang="en-US" b="1" dirty="0">
                <a:solidFill>
                  <a:schemeClr val="bg1"/>
                </a:solidFill>
                <a:latin typeface="Calibri" panose="020F0502020204030204" pitchFamily="34" charset="0"/>
                <a:ea typeface="华文楷体" panose="02010600040101010101" pitchFamily="2" charset="-122"/>
              </a:endParaRPr>
            </a:p>
          </p:txBody>
        </p:sp>
        <p:sp>
          <p:nvSpPr>
            <p:cNvPr id="24" name="椭圆 23"/>
            <p:cNvSpPr/>
            <p:nvPr/>
          </p:nvSpPr>
          <p:spPr>
            <a:xfrm>
              <a:off x="6598920" y="2882962"/>
              <a:ext cx="335280" cy="345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alibri" panose="020F0502020204030204" pitchFamily="34" charset="0"/>
                  <a:ea typeface="华文楷体" panose="02010600040101010101" pitchFamily="2" charset="-122"/>
                </a:rPr>
                <a:t>D</a:t>
              </a:r>
              <a:endParaRPr lang="zh-CN" altLang="en-US" b="1" dirty="0">
                <a:solidFill>
                  <a:schemeClr val="tx1"/>
                </a:solidFill>
                <a:latin typeface="Calibri" panose="020F0502020204030204" pitchFamily="34" charset="0"/>
                <a:ea typeface="华文楷体" panose="02010600040101010101" pitchFamily="2" charset="-122"/>
              </a:endParaRPr>
            </a:p>
          </p:txBody>
        </p:sp>
        <p:sp>
          <p:nvSpPr>
            <p:cNvPr id="25" name="椭圆 24"/>
            <p:cNvSpPr/>
            <p:nvPr/>
          </p:nvSpPr>
          <p:spPr>
            <a:xfrm>
              <a:off x="7889240" y="2882962"/>
              <a:ext cx="335280" cy="345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alibri" panose="020F0502020204030204" pitchFamily="34" charset="0"/>
                  <a:ea typeface="华文楷体" panose="02010600040101010101" pitchFamily="2" charset="-122"/>
                </a:rPr>
                <a:t>E</a:t>
              </a:r>
              <a:endParaRPr lang="zh-CN" altLang="en-US" b="1" dirty="0">
                <a:solidFill>
                  <a:schemeClr val="tx1"/>
                </a:solidFill>
                <a:latin typeface="Calibri" panose="020F0502020204030204" pitchFamily="34" charset="0"/>
                <a:ea typeface="华文楷体" panose="02010600040101010101" pitchFamily="2" charset="-122"/>
              </a:endParaRPr>
            </a:p>
          </p:txBody>
        </p:sp>
        <p:cxnSp>
          <p:nvCxnSpPr>
            <p:cNvPr id="26" name="直接连接符 25"/>
            <p:cNvCxnSpPr>
              <a:stCxn id="21" idx="6"/>
              <a:endCxn id="22" idx="2"/>
            </p:cNvCxnSpPr>
            <p:nvPr/>
          </p:nvCxnSpPr>
          <p:spPr>
            <a:xfrm>
              <a:off x="5720080" y="1927922"/>
              <a:ext cx="87884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1" idx="4"/>
              <a:endCxn id="23" idx="0"/>
            </p:cNvCxnSpPr>
            <p:nvPr/>
          </p:nvCxnSpPr>
          <p:spPr>
            <a:xfrm>
              <a:off x="5552440" y="2100642"/>
              <a:ext cx="0" cy="78232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3" idx="6"/>
              <a:endCxn id="24" idx="2"/>
            </p:cNvCxnSpPr>
            <p:nvPr/>
          </p:nvCxnSpPr>
          <p:spPr>
            <a:xfrm>
              <a:off x="5720080" y="3055682"/>
              <a:ext cx="87884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2" idx="4"/>
              <a:endCxn id="24" idx="0"/>
            </p:cNvCxnSpPr>
            <p:nvPr/>
          </p:nvCxnSpPr>
          <p:spPr>
            <a:xfrm>
              <a:off x="6766560" y="2100642"/>
              <a:ext cx="0" cy="78232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4" idx="6"/>
              <a:endCxn id="25" idx="2"/>
            </p:cNvCxnSpPr>
            <p:nvPr/>
          </p:nvCxnSpPr>
          <p:spPr>
            <a:xfrm>
              <a:off x="6934200" y="3055682"/>
              <a:ext cx="95504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902960" y="1755202"/>
              <a:ext cx="443230" cy="0"/>
            </a:xfrm>
            <a:prstGeom prst="straightConnector1">
              <a:avLst/>
            </a:prstGeom>
            <a:ln w="190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5135880" y="2385122"/>
              <a:ext cx="443230" cy="0"/>
            </a:xfrm>
            <a:prstGeom prst="straightConnector1">
              <a:avLst/>
            </a:prstGeom>
            <a:ln w="190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70"/>
          <p:cNvGrpSpPr/>
          <p:nvPr/>
        </p:nvGrpSpPr>
        <p:grpSpPr>
          <a:xfrm>
            <a:off x="5221718" y="4542304"/>
            <a:ext cx="3150644" cy="2196438"/>
            <a:chOff x="675867" y="4049730"/>
            <a:chExt cx="3150644" cy="2196438"/>
          </a:xfrm>
        </p:grpSpPr>
        <p:sp>
          <p:nvSpPr>
            <p:cNvPr id="70" name="圆角矩形 69"/>
            <p:cNvSpPr/>
            <p:nvPr/>
          </p:nvSpPr>
          <p:spPr>
            <a:xfrm>
              <a:off x="675867" y="4049730"/>
              <a:ext cx="3150644" cy="1757226"/>
            </a:xfrm>
            <a:prstGeom prst="roundRect">
              <a:avLst>
                <a:gd name="adj" fmla="val 7328"/>
              </a:avLst>
            </a:prstGeom>
            <a:solidFill>
              <a:srgbClr val="F8F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33" name="文本框 32"/>
            <p:cNvSpPr txBox="1"/>
            <p:nvPr/>
          </p:nvSpPr>
          <p:spPr>
            <a:xfrm>
              <a:off x="1225550" y="5876836"/>
              <a:ext cx="2169184" cy="369332"/>
            </a:xfrm>
            <a:prstGeom prst="rect">
              <a:avLst/>
            </a:prstGeom>
            <a:noFill/>
          </p:spPr>
          <p:txBody>
            <a:bodyPr wrap="none" rtlCol="0">
              <a:spAutoFit/>
            </a:bodyPr>
            <a:lstStyle/>
            <a:p>
              <a:r>
                <a:rPr lang="en-US" altLang="zh-CN" dirty="0">
                  <a:latin typeface="Calibri" panose="020F0502020204030204" pitchFamily="34" charset="0"/>
                  <a:ea typeface="华文楷体" panose="02010600040101010101" pitchFamily="2" charset="-122"/>
                </a:rPr>
                <a:t>3</a:t>
              </a:r>
              <a:r>
                <a:rPr lang="zh-CN" altLang="en-US" dirty="0">
                  <a:latin typeface="Calibri" panose="020F0502020204030204" pitchFamily="34" charset="0"/>
                  <a:ea typeface="华文楷体" panose="02010600040101010101" pitchFamily="2" charset="-122"/>
                </a:rPr>
                <a:t>、</a:t>
              </a:r>
              <a:r>
                <a:rPr lang="en-US" altLang="zh-CN" dirty="0">
                  <a:latin typeface="Calibri" panose="020F0502020204030204" pitchFamily="34" charset="0"/>
                  <a:ea typeface="华文楷体" panose="02010600040101010101" pitchFamily="2" charset="-122"/>
                </a:rPr>
                <a:t>B</a:t>
              </a:r>
              <a:r>
                <a:rPr lang="zh-CN" altLang="en-US" dirty="0">
                  <a:latin typeface="Calibri" panose="020F0502020204030204" pitchFamily="34" charset="0"/>
                  <a:ea typeface="华文楷体" panose="02010600040101010101" pitchFamily="2" charset="-122"/>
                </a:rPr>
                <a:t>和</a:t>
              </a:r>
              <a:r>
                <a:rPr lang="en-US" altLang="zh-CN" dirty="0">
                  <a:latin typeface="Calibri" panose="020F0502020204030204" pitchFamily="34" charset="0"/>
                  <a:ea typeface="华文楷体" panose="02010600040101010101" pitchFamily="2" charset="-122"/>
                </a:rPr>
                <a:t>C</a:t>
              </a:r>
              <a:r>
                <a:rPr lang="zh-CN" altLang="en-US" dirty="0">
                  <a:latin typeface="Calibri" panose="020F0502020204030204" pitchFamily="34" charset="0"/>
                  <a:ea typeface="华文楷体" panose="02010600040101010101" pitchFamily="2" charset="-122"/>
                </a:rPr>
                <a:t>扩散</a:t>
              </a:r>
              <a:r>
                <a:rPr lang="en-US" altLang="zh-CN" dirty="0">
                  <a:latin typeface="Calibri" panose="020F0502020204030204" pitchFamily="34" charset="0"/>
                  <a:ea typeface="华文楷体" panose="02010600040101010101" pitchFamily="2" charset="-122"/>
                </a:rPr>
                <a:t>LSP</a:t>
              </a:r>
              <a:r>
                <a:rPr lang="zh-CN" altLang="en-US" dirty="0">
                  <a:latin typeface="Calibri" panose="020F0502020204030204" pitchFamily="34" charset="0"/>
                  <a:ea typeface="华文楷体" panose="02010600040101010101" pitchFamily="2" charset="-122"/>
                </a:rPr>
                <a:t>到</a:t>
              </a:r>
              <a:r>
                <a:rPr lang="en-US" altLang="zh-CN" dirty="0">
                  <a:latin typeface="Calibri" panose="020F0502020204030204" pitchFamily="34" charset="0"/>
                  <a:ea typeface="华文楷体" panose="02010600040101010101" pitchFamily="2" charset="-122"/>
                </a:rPr>
                <a:t>D</a:t>
              </a:r>
              <a:endParaRPr lang="zh-CN" altLang="en-US" dirty="0">
                <a:latin typeface="Calibri" panose="020F0502020204030204" pitchFamily="34" charset="0"/>
                <a:ea typeface="华文楷体" panose="02010600040101010101" pitchFamily="2" charset="-122"/>
              </a:endParaRPr>
            </a:p>
          </p:txBody>
        </p:sp>
        <p:grpSp>
          <p:nvGrpSpPr>
            <p:cNvPr id="34" name="组合 33"/>
            <p:cNvGrpSpPr/>
            <p:nvPr/>
          </p:nvGrpSpPr>
          <p:grpSpPr>
            <a:xfrm>
              <a:off x="920750" y="4177638"/>
              <a:ext cx="2839720" cy="1473200"/>
              <a:chOff x="920750" y="4177638"/>
              <a:chExt cx="2839720" cy="1473200"/>
            </a:xfrm>
          </p:grpSpPr>
          <p:sp>
            <p:nvSpPr>
              <p:cNvPr id="35" name="椭圆 34"/>
              <p:cNvSpPr/>
              <p:nvPr/>
            </p:nvSpPr>
            <p:spPr>
              <a:xfrm>
                <a:off x="920750" y="4177638"/>
                <a:ext cx="335280" cy="345440"/>
              </a:xfrm>
              <a:prstGeom prst="ellipse">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Calibri" panose="020F0502020204030204" pitchFamily="34" charset="0"/>
                    <a:ea typeface="华文楷体" panose="02010600040101010101" pitchFamily="2" charset="-122"/>
                  </a:rPr>
                  <a:t>A</a:t>
                </a:r>
                <a:endParaRPr lang="zh-CN" altLang="en-US" b="1" dirty="0">
                  <a:solidFill>
                    <a:schemeClr val="bg1"/>
                  </a:solidFill>
                  <a:latin typeface="Calibri" panose="020F0502020204030204" pitchFamily="34" charset="0"/>
                  <a:ea typeface="华文楷体" panose="02010600040101010101" pitchFamily="2" charset="-122"/>
                </a:endParaRPr>
              </a:p>
            </p:txBody>
          </p:sp>
          <p:sp>
            <p:nvSpPr>
              <p:cNvPr id="36" name="椭圆 35"/>
              <p:cNvSpPr/>
              <p:nvPr/>
            </p:nvSpPr>
            <p:spPr>
              <a:xfrm>
                <a:off x="2134870" y="4177638"/>
                <a:ext cx="335280" cy="345440"/>
              </a:xfrm>
              <a:prstGeom prst="ellipse">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Calibri" panose="020F0502020204030204" pitchFamily="34" charset="0"/>
                    <a:ea typeface="华文楷体" panose="02010600040101010101" pitchFamily="2" charset="-122"/>
                  </a:rPr>
                  <a:t>B</a:t>
                </a:r>
                <a:endParaRPr lang="zh-CN" altLang="en-US" b="1" dirty="0">
                  <a:solidFill>
                    <a:schemeClr val="bg1"/>
                  </a:solidFill>
                  <a:latin typeface="Calibri" panose="020F0502020204030204" pitchFamily="34" charset="0"/>
                  <a:ea typeface="华文楷体" panose="02010600040101010101" pitchFamily="2" charset="-122"/>
                </a:endParaRPr>
              </a:p>
            </p:txBody>
          </p:sp>
          <p:sp>
            <p:nvSpPr>
              <p:cNvPr id="37" name="椭圆 36"/>
              <p:cNvSpPr/>
              <p:nvPr/>
            </p:nvSpPr>
            <p:spPr>
              <a:xfrm>
                <a:off x="920750" y="5305398"/>
                <a:ext cx="335280" cy="345440"/>
              </a:xfrm>
              <a:prstGeom prst="ellipse">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Calibri" panose="020F0502020204030204" pitchFamily="34" charset="0"/>
                    <a:ea typeface="华文楷体" panose="02010600040101010101" pitchFamily="2" charset="-122"/>
                  </a:rPr>
                  <a:t>C</a:t>
                </a:r>
                <a:endParaRPr lang="zh-CN" altLang="en-US" b="1" dirty="0">
                  <a:solidFill>
                    <a:schemeClr val="bg1"/>
                  </a:solidFill>
                  <a:latin typeface="Calibri" panose="020F0502020204030204" pitchFamily="34" charset="0"/>
                  <a:ea typeface="华文楷体" panose="02010600040101010101" pitchFamily="2" charset="-122"/>
                </a:endParaRPr>
              </a:p>
            </p:txBody>
          </p:sp>
          <p:sp>
            <p:nvSpPr>
              <p:cNvPr id="38" name="椭圆 37"/>
              <p:cNvSpPr/>
              <p:nvPr/>
            </p:nvSpPr>
            <p:spPr>
              <a:xfrm>
                <a:off x="2134870" y="5305398"/>
                <a:ext cx="335280" cy="345440"/>
              </a:xfrm>
              <a:prstGeom prst="ellipse">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Calibri" panose="020F0502020204030204" pitchFamily="34" charset="0"/>
                    <a:ea typeface="华文楷体" panose="02010600040101010101" pitchFamily="2" charset="-122"/>
                  </a:rPr>
                  <a:t>D</a:t>
                </a:r>
                <a:endParaRPr lang="zh-CN" altLang="en-US" b="1" dirty="0">
                  <a:solidFill>
                    <a:schemeClr val="bg1"/>
                  </a:solidFill>
                  <a:latin typeface="Calibri" panose="020F0502020204030204" pitchFamily="34" charset="0"/>
                  <a:ea typeface="华文楷体" panose="02010600040101010101" pitchFamily="2" charset="-122"/>
                </a:endParaRPr>
              </a:p>
            </p:txBody>
          </p:sp>
          <p:sp>
            <p:nvSpPr>
              <p:cNvPr id="39" name="椭圆 38"/>
              <p:cNvSpPr/>
              <p:nvPr/>
            </p:nvSpPr>
            <p:spPr>
              <a:xfrm>
                <a:off x="3425190" y="5305398"/>
                <a:ext cx="335280" cy="345440"/>
              </a:xfrm>
              <a:prstGeom prst="ellipse">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alibri" panose="020F0502020204030204" pitchFamily="34" charset="0"/>
                    <a:ea typeface="华文楷体" panose="02010600040101010101" pitchFamily="2" charset="-122"/>
                  </a:rPr>
                  <a:t>E</a:t>
                </a:r>
                <a:endParaRPr lang="zh-CN" altLang="en-US" b="1" dirty="0">
                  <a:solidFill>
                    <a:schemeClr val="tx1"/>
                  </a:solidFill>
                  <a:latin typeface="Calibri" panose="020F0502020204030204" pitchFamily="34" charset="0"/>
                  <a:ea typeface="华文楷体" panose="02010600040101010101" pitchFamily="2" charset="-122"/>
                </a:endParaRPr>
              </a:p>
            </p:txBody>
          </p:sp>
          <p:cxnSp>
            <p:nvCxnSpPr>
              <p:cNvPr id="40" name="直接连接符 39"/>
              <p:cNvCxnSpPr>
                <a:stCxn id="35" idx="6"/>
                <a:endCxn id="36" idx="2"/>
              </p:cNvCxnSpPr>
              <p:nvPr/>
            </p:nvCxnSpPr>
            <p:spPr>
              <a:xfrm>
                <a:off x="1256030" y="4350358"/>
                <a:ext cx="87884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5" idx="4"/>
                <a:endCxn id="37" idx="0"/>
              </p:cNvCxnSpPr>
              <p:nvPr/>
            </p:nvCxnSpPr>
            <p:spPr>
              <a:xfrm>
                <a:off x="1088390" y="4523078"/>
                <a:ext cx="0" cy="78232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7" idx="6"/>
                <a:endCxn id="38" idx="2"/>
              </p:cNvCxnSpPr>
              <p:nvPr/>
            </p:nvCxnSpPr>
            <p:spPr>
              <a:xfrm>
                <a:off x="1256030" y="5478118"/>
                <a:ext cx="87884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6" idx="4"/>
                <a:endCxn id="38" idx="0"/>
              </p:cNvCxnSpPr>
              <p:nvPr/>
            </p:nvCxnSpPr>
            <p:spPr>
              <a:xfrm>
                <a:off x="2302510" y="4523078"/>
                <a:ext cx="0" cy="78232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8" idx="6"/>
                <a:endCxn id="39" idx="2"/>
              </p:cNvCxnSpPr>
              <p:nvPr/>
            </p:nvCxnSpPr>
            <p:spPr>
              <a:xfrm>
                <a:off x="2470150" y="5478118"/>
                <a:ext cx="95504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1459230" y="5305398"/>
                <a:ext cx="443230" cy="0"/>
              </a:xfrm>
              <a:prstGeom prst="straightConnector1">
                <a:avLst/>
              </a:prstGeom>
              <a:ln w="190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5400000">
                <a:off x="2248535" y="4939638"/>
                <a:ext cx="443230" cy="0"/>
              </a:xfrm>
              <a:prstGeom prst="straightConnector1">
                <a:avLst/>
              </a:prstGeom>
              <a:ln w="190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8" name="组合 72"/>
          <p:cNvGrpSpPr/>
          <p:nvPr/>
        </p:nvGrpSpPr>
        <p:grpSpPr>
          <a:xfrm>
            <a:off x="750293" y="4466042"/>
            <a:ext cx="3150644" cy="2239557"/>
            <a:chOff x="5221718" y="4006611"/>
            <a:chExt cx="3150644" cy="2239557"/>
          </a:xfrm>
        </p:grpSpPr>
        <p:sp>
          <p:nvSpPr>
            <p:cNvPr id="72" name="圆角矩形 71"/>
            <p:cNvSpPr/>
            <p:nvPr/>
          </p:nvSpPr>
          <p:spPr>
            <a:xfrm>
              <a:off x="5221718" y="4006611"/>
              <a:ext cx="3150644" cy="1757226"/>
            </a:xfrm>
            <a:prstGeom prst="roundRect">
              <a:avLst>
                <a:gd name="adj" fmla="val 7328"/>
              </a:avLst>
            </a:prstGeom>
            <a:solidFill>
              <a:srgbClr val="F8F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47" name="文本框 46"/>
            <p:cNvSpPr txBox="1"/>
            <p:nvPr/>
          </p:nvSpPr>
          <p:spPr>
            <a:xfrm>
              <a:off x="5720080" y="5876836"/>
              <a:ext cx="1802096" cy="369332"/>
            </a:xfrm>
            <a:prstGeom prst="rect">
              <a:avLst/>
            </a:prstGeom>
            <a:noFill/>
          </p:spPr>
          <p:txBody>
            <a:bodyPr wrap="none" rtlCol="0">
              <a:spAutoFit/>
            </a:bodyPr>
            <a:lstStyle/>
            <a:p>
              <a:r>
                <a:rPr lang="en-US" altLang="zh-CN" dirty="0">
                  <a:latin typeface="Calibri" panose="020F0502020204030204" pitchFamily="34" charset="0"/>
                  <a:ea typeface="华文楷体" panose="02010600040101010101" pitchFamily="2" charset="-122"/>
                </a:rPr>
                <a:t>4</a:t>
              </a:r>
              <a:r>
                <a:rPr lang="zh-CN" altLang="en-US" dirty="0">
                  <a:latin typeface="Calibri" panose="020F0502020204030204" pitchFamily="34" charset="0"/>
                  <a:ea typeface="华文楷体" panose="02010600040101010101" pitchFamily="2" charset="-122"/>
                </a:rPr>
                <a:t>、</a:t>
              </a:r>
              <a:r>
                <a:rPr lang="en-US" altLang="zh-CN" dirty="0">
                  <a:latin typeface="Calibri" panose="020F0502020204030204" pitchFamily="34" charset="0"/>
                  <a:ea typeface="华文楷体" panose="02010600040101010101" pitchFamily="2" charset="-122"/>
                </a:rPr>
                <a:t>D</a:t>
              </a:r>
              <a:r>
                <a:rPr lang="zh-CN" altLang="en-US" dirty="0">
                  <a:latin typeface="Calibri" panose="020F0502020204030204" pitchFamily="34" charset="0"/>
                  <a:ea typeface="华文楷体" panose="02010600040101010101" pitchFamily="2" charset="-122"/>
                </a:rPr>
                <a:t>扩散</a:t>
              </a:r>
              <a:r>
                <a:rPr lang="en-US" altLang="zh-CN" dirty="0">
                  <a:latin typeface="Calibri" panose="020F0502020204030204" pitchFamily="34" charset="0"/>
                  <a:ea typeface="华文楷体" panose="02010600040101010101" pitchFamily="2" charset="-122"/>
                </a:rPr>
                <a:t>LSP</a:t>
              </a:r>
              <a:r>
                <a:rPr lang="zh-CN" altLang="en-US" dirty="0">
                  <a:latin typeface="Calibri" panose="020F0502020204030204" pitchFamily="34" charset="0"/>
                  <a:ea typeface="华文楷体" panose="02010600040101010101" pitchFamily="2" charset="-122"/>
                </a:rPr>
                <a:t>到</a:t>
              </a:r>
              <a:r>
                <a:rPr lang="en-US" altLang="zh-CN" dirty="0">
                  <a:latin typeface="Calibri" panose="020F0502020204030204" pitchFamily="34" charset="0"/>
                  <a:ea typeface="华文楷体" panose="02010600040101010101" pitchFamily="2" charset="-122"/>
                </a:rPr>
                <a:t>E</a:t>
              </a:r>
              <a:endParaRPr lang="zh-CN" altLang="en-US" dirty="0">
                <a:latin typeface="Calibri" panose="020F0502020204030204" pitchFamily="34" charset="0"/>
                <a:ea typeface="华文楷体" panose="02010600040101010101" pitchFamily="2" charset="-122"/>
              </a:endParaRPr>
            </a:p>
          </p:txBody>
        </p:sp>
        <p:grpSp>
          <p:nvGrpSpPr>
            <p:cNvPr id="64" name="组合 47"/>
            <p:cNvGrpSpPr/>
            <p:nvPr/>
          </p:nvGrpSpPr>
          <p:grpSpPr>
            <a:xfrm>
              <a:off x="5415280" y="4177638"/>
              <a:ext cx="2839720" cy="1473200"/>
              <a:chOff x="5415280" y="4177638"/>
              <a:chExt cx="2839720" cy="1473200"/>
            </a:xfrm>
          </p:grpSpPr>
          <p:sp>
            <p:nvSpPr>
              <p:cNvPr id="49" name="椭圆 48"/>
              <p:cNvSpPr/>
              <p:nvPr/>
            </p:nvSpPr>
            <p:spPr>
              <a:xfrm>
                <a:off x="5415280" y="4177638"/>
                <a:ext cx="335280" cy="345440"/>
              </a:xfrm>
              <a:prstGeom prst="ellipse">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Calibri" panose="020F0502020204030204" pitchFamily="34" charset="0"/>
                    <a:ea typeface="华文楷体" panose="02010600040101010101" pitchFamily="2" charset="-122"/>
                  </a:rPr>
                  <a:t>A</a:t>
                </a:r>
                <a:endParaRPr lang="zh-CN" altLang="en-US" b="1" dirty="0">
                  <a:solidFill>
                    <a:schemeClr val="bg1"/>
                  </a:solidFill>
                  <a:latin typeface="Calibri" panose="020F0502020204030204" pitchFamily="34" charset="0"/>
                  <a:ea typeface="华文楷体" panose="02010600040101010101" pitchFamily="2" charset="-122"/>
                </a:endParaRPr>
              </a:p>
            </p:txBody>
          </p:sp>
          <p:sp>
            <p:nvSpPr>
              <p:cNvPr id="50" name="椭圆 49"/>
              <p:cNvSpPr/>
              <p:nvPr/>
            </p:nvSpPr>
            <p:spPr>
              <a:xfrm>
                <a:off x="6629400" y="4177638"/>
                <a:ext cx="335280" cy="345440"/>
              </a:xfrm>
              <a:prstGeom prst="ellipse">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Calibri" panose="020F0502020204030204" pitchFamily="34" charset="0"/>
                    <a:ea typeface="华文楷体" panose="02010600040101010101" pitchFamily="2" charset="-122"/>
                  </a:rPr>
                  <a:t>B</a:t>
                </a:r>
                <a:endParaRPr lang="zh-CN" altLang="en-US" b="1" dirty="0">
                  <a:solidFill>
                    <a:schemeClr val="bg1"/>
                  </a:solidFill>
                  <a:latin typeface="Calibri" panose="020F0502020204030204" pitchFamily="34" charset="0"/>
                  <a:ea typeface="华文楷体" panose="02010600040101010101" pitchFamily="2" charset="-122"/>
                </a:endParaRPr>
              </a:p>
            </p:txBody>
          </p:sp>
          <p:sp>
            <p:nvSpPr>
              <p:cNvPr id="51" name="椭圆 50"/>
              <p:cNvSpPr/>
              <p:nvPr/>
            </p:nvSpPr>
            <p:spPr>
              <a:xfrm>
                <a:off x="5415280" y="5305398"/>
                <a:ext cx="335280" cy="345440"/>
              </a:xfrm>
              <a:prstGeom prst="ellipse">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Calibri" panose="020F0502020204030204" pitchFamily="34" charset="0"/>
                    <a:ea typeface="华文楷体" panose="02010600040101010101" pitchFamily="2" charset="-122"/>
                  </a:rPr>
                  <a:t>C</a:t>
                </a:r>
                <a:endParaRPr lang="zh-CN" altLang="en-US" b="1" dirty="0">
                  <a:solidFill>
                    <a:schemeClr val="bg1"/>
                  </a:solidFill>
                  <a:latin typeface="Calibri" panose="020F0502020204030204" pitchFamily="34" charset="0"/>
                  <a:ea typeface="华文楷体" panose="02010600040101010101" pitchFamily="2" charset="-122"/>
                </a:endParaRPr>
              </a:p>
            </p:txBody>
          </p:sp>
          <p:sp>
            <p:nvSpPr>
              <p:cNvPr id="52" name="椭圆 51"/>
              <p:cNvSpPr/>
              <p:nvPr/>
            </p:nvSpPr>
            <p:spPr>
              <a:xfrm>
                <a:off x="6629400" y="5305398"/>
                <a:ext cx="335280" cy="345440"/>
              </a:xfrm>
              <a:prstGeom prst="ellipse">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Calibri" panose="020F0502020204030204" pitchFamily="34" charset="0"/>
                    <a:ea typeface="华文楷体" panose="02010600040101010101" pitchFamily="2" charset="-122"/>
                  </a:rPr>
                  <a:t>D</a:t>
                </a:r>
                <a:endParaRPr lang="zh-CN" altLang="en-US" b="1" dirty="0">
                  <a:solidFill>
                    <a:schemeClr val="bg1"/>
                  </a:solidFill>
                  <a:latin typeface="Calibri" panose="020F0502020204030204" pitchFamily="34" charset="0"/>
                  <a:ea typeface="华文楷体" panose="02010600040101010101" pitchFamily="2" charset="-122"/>
                </a:endParaRPr>
              </a:p>
            </p:txBody>
          </p:sp>
          <p:sp>
            <p:nvSpPr>
              <p:cNvPr id="53" name="椭圆 52"/>
              <p:cNvSpPr/>
              <p:nvPr/>
            </p:nvSpPr>
            <p:spPr>
              <a:xfrm>
                <a:off x="7919720" y="5305398"/>
                <a:ext cx="335280" cy="345440"/>
              </a:xfrm>
              <a:prstGeom prst="ellipse">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Calibri" panose="020F0502020204030204" pitchFamily="34" charset="0"/>
                    <a:ea typeface="华文楷体" panose="02010600040101010101" pitchFamily="2" charset="-122"/>
                  </a:rPr>
                  <a:t>E</a:t>
                </a:r>
                <a:endParaRPr lang="zh-CN" altLang="en-US" b="1" dirty="0">
                  <a:solidFill>
                    <a:schemeClr val="bg1"/>
                  </a:solidFill>
                  <a:latin typeface="Calibri" panose="020F0502020204030204" pitchFamily="34" charset="0"/>
                  <a:ea typeface="华文楷体" panose="02010600040101010101" pitchFamily="2" charset="-122"/>
                </a:endParaRPr>
              </a:p>
            </p:txBody>
          </p:sp>
          <p:cxnSp>
            <p:nvCxnSpPr>
              <p:cNvPr id="54" name="直接连接符 53"/>
              <p:cNvCxnSpPr>
                <a:stCxn id="49" idx="6"/>
                <a:endCxn id="50" idx="2"/>
              </p:cNvCxnSpPr>
              <p:nvPr/>
            </p:nvCxnSpPr>
            <p:spPr>
              <a:xfrm>
                <a:off x="5750560" y="4350358"/>
                <a:ext cx="87884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9" idx="4"/>
                <a:endCxn id="51" idx="0"/>
              </p:cNvCxnSpPr>
              <p:nvPr/>
            </p:nvCxnSpPr>
            <p:spPr>
              <a:xfrm>
                <a:off x="5582920" y="4523078"/>
                <a:ext cx="0" cy="78232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1" idx="6"/>
                <a:endCxn id="52" idx="2"/>
              </p:cNvCxnSpPr>
              <p:nvPr/>
            </p:nvCxnSpPr>
            <p:spPr>
              <a:xfrm>
                <a:off x="5750560" y="5478118"/>
                <a:ext cx="87884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0" idx="4"/>
                <a:endCxn id="52" idx="0"/>
              </p:cNvCxnSpPr>
              <p:nvPr/>
            </p:nvCxnSpPr>
            <p:spPr>
              <a:xfrm>
                <a:off x="6797040" y="4523078"/>
                <a:ext cx="0" cy="78232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2" idx="6"/>
                <a:endCxn id="53" idx="2"/>
              </p:cNvCxnSpPr>
              <p:nvPr/>
            </p:nvCxnSpPr>
            <p:spPr>
              <a:xfrm>
                <a:off x="6964680" y="5478118"/>
                <a:ext cx="95504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7274560" y="5305398"/>
                <a:ext cx="443230" cy="0"/>
              </a:xfrm>
              <a:prstGeom prst="straightConnector1">
                <a:avLst/>
              </a:prstGeom>
              <a:ln w="190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0" name="右箭头 59"/>
          <p:cNvSpPr/>
          <p:nvPr/>
        </p:nvSpPr>
        <p:spPr>
          <a:xfrm>
            <a:off x="4094481" y="2326640"/>
            <a:ext cx="508000" cy="280097"/>
          </a:xfrm>
          <a:prstGeom prst="rightArrow">
            <a:avLst/>
          </a:prstGeom>
          <a:gradFill rotWithShape="0">
            <a:gsLst>
              <a:gs pos="0">
                <a:srgbClr val="003366">
                  <a:lumMod val="75000"/>
                </a:srgbClr>
              </a:gs>
              <a:gs pos="100000">
                <a:srgbClr val="003366">
                  <a:lumMod val="20000"/>
                  <a:lumOff val="80000"/>
                </a:srgbClr>
              </a:gs>
            </a:gsLst>
            <a:lin ang="0" scaled="1"/>
          </a:gradFill>
          <a:ln>
            <a:noFill/>
          </a:ln>
        </p:spPr>
        <p:txBody>
          <a:bodyPr rot="10800000" vert="eaVert"/>
          <a:lstStyle/>
          <a:p>
            <a:endParaRPr lang="zh-CN" altLang="en-US" kern="0">
              <a:solidFill>
                <a:sysClr val="windowText" lastClr="000000"/>
              </a:solidFill>
              <a:latin typeface="Arial" charset="0"/>
            </a:endParaRPr>
          </a:p>
        </p:txBody>
      </p:sp>
      <p:sp>
        <p:nvSpPr>
          <p:cNvPr id="61" name="右箭头 60"/>
          <p:cNvSpPr/>
          <p:nvPr/>
        </p:nvSpPr>
        <p:spPr>
          <a:xfrm rot="10800000">
            <a:off x="4318000" y="5266763"/>
            <a:ext cx="508000" cy="280097"/>
          </a:xfrm>
          <a:prstGeom prst="rightArrow">
            <a:avLst/>
          </a:prstGeom>
          <a:gradFill rotWithShape="0">
            <a:gsLst>
              <a:gs pos="0">
                <a:srgbClr val="003366">
                  <a:lumMod val="75000"/>
                </a:srgbClr>
              </a:gs>
              <a:gs pos="100000">
                <a:srgbClr val="003366">
                  <a:lumMod val="20000"/>
                  <a:lumOff val="80000"/>
                </a:srgbClr>
              </a:gs>
            </a:gsLst>
            <a:lin ang="0" scaled="1"/>
          </a:gradFill>
          <a:ln>
            <a:noFill/>
          </a:ln>
        </p:spPr>
        <p:txBody>
          <a:bodyPr rot="10800000" vert="eaVert"/>
          <a:lstStyle/>
          <a:p>
            <a:endParaRPr lang="zh-CN" altLang="en-US" kern="0">
              <a:solidFill>
                <a:sysClr val="windowText" lastClr="000000"/>
              </a:solidFill>
              <a:latin typeface="Arial" charset="0"/>
            </a:endParaRPr>
          </a:p>
        </p:txBody>
      </p:sp>
      <p:sp>
        <p:nvSpPr>
          <p:cNvPr id="62" name="右箭头 61"/>
          <p:cNvSpPr/>
          <p:nvPr/>
        </p:nvSpPr>
        <p:spPr>
          <a:xfrm rot="5400000">
            <a:off x="6529783" y="3975480"/>
            <a:ext cx="572212" cy="367935"/>
          </a:xfrm>
          <a:prstGeom prst="rightArrow">
            <a:avLst/>
          </a:prstGeom>
          <a:gradFill rotWithShape="0">
            <a:gsLst>
              <a:gs pos="0">
                <a:srgbClr val="003366">
                  <a:lumMod val="75000"/>
                </a:srgbClr>
              </a:gs>
              <a:gs pos="100000">
                <a:srgbClr val="003366">
                  <a:lumMod val="20000"/>
                  <a:lumOff val="80000"/>
                </a:srgbClr>
              </a:gs>
            </a:gsLst>
            <a:lin ang="0" scaled="1"/>
          </a:gradFill>
          <a:ln>
            <a:noFill/>
          </a:ln>
        </p:spPr>
        <p:txBody>
          <a:bodyPr rot="10800000" vert="eaVert"/>
          <a:lstStyle/>
          <a:p>
            <a:endParaRPr lang="zh-CN" altLang="en-US" kern="0">
              <a:solidFill>
                <a:sysClr val="windowText" lastClr="000000"/>
              </a:solidFill>
              <a:latin typeface="Arial" charset="0"/>
            </a:endParaRPr>
          </a:p>
        </p:txBody>
      </p:sp>
    </p:spTree>
    <p:custDataLst>
      <p:tags r:id="rId1"/>
    </p:custDataLst>
    <p:extLst>
      <p:ext uri="{BB962C8B-B14F-4D97-AF65-F5344CB8AC3E}">
        <p14:creationId xmlns:p14="http://schemas.microsoft.com/office/powerpoint/2010/main" val="199439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left)">
                                      <p:cBhvr>
                                        <p:cTn id="12" dur="500"/>
                                        <p:tgtEl>
                                          <p:spTgt spid="6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wipe(up)">
                                      <p:cBhvr>
                                        <p:cTn id="21" dur="500"/>
                                        <p:tgtEl>
                                          <p:spTgt spid="62"/>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right)">
                                      <p:cBhvr>
                                        <p:cTn id="30" dur="500"/>
                                        <p:tgtEl>
                                          <p:spTgt spid="61"/>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right)">
                                      <p:cBhvr>
                                        <p:cTn id="3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路由计算</a:t>
            </a:r>
          </a:p>
        </p:txBody>
      </p:sp>
      <p:sp>
        <p:nvSpPr>
          <p:cNvPr id="3" name="内容占位符 2"/>
          <p:cNvSpPr>
            <a:spLocks noGrp="1"/>
          </p:cNvSpPr>
          <p:nvPr>
            <p:ph idx="1"/>
          </p:nvPr>
        </p:nvSpPr>
        <p:spPr>
          <a:xfrm>
            <a:off x="457199" y="1396212"/>
            <a:ext cx="8579555" cy="1169188"/>
          </a:xfrm>
        </p:spPr>
        <p:txBody>
          <a:bodyPr/>
          <a:lstStyle/>
          <a:p>
            <a:pPr>
              <a:spcBef>
                <a:spcPts val="1800"/>
              </a:spcBef>
            </a:pPr>
            <a:r>
              <a:rPr lang="zh-CN" altLang="en-US" sz="2000" dirty="0"/>
              <a:t>各结点计算出，以自己为源节点到其它结点的最短路径，生成路由表</a:t>
            </a:r>
          </a:p>
          <a:p>
            <a:pPr lvl="1">
              <a:lnSpc>
                <a:spcPct val="150000"/>
              </a:lnSpc>
              <a:spcBef>
                <a:spcPts val="0"/>
              </a:spcBef>
            </a:pPr>
            <a:r>
              <a:rPr lang="en-US" altLang="zh-CN" dirty="0" err="1"/>
              <a:t>Dijkstra</a:t>
            </a:r>
            <a:r>
              <a:rPr lang="zh-CN" altLang="en-US" dirty="0"/>
              <a:t>最短路径算法</a:t>
            </a:r>
            <a:endParaRPr lang="zh-CN" altLang="en-US" dirty="0">
              <a:latin typeface="楷体_GB2312" pitchFamily="49" charset="-122"/>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5" name="文本框 4"/>
              <p:cNvSpPr txBox="1"/>
              <p:nvPr/>
            </p:nvSpPr>
            <p:spPr>
              <a:xfrm>
                <a:off x="165100" y="2565400"/>
                <a:ext cx="3708400" cy="3998187"/>
              </a:xfrm>
              <a:prstGeom prst="rect">
                <a:avLst/>
              </a:prstGeom>
              <a:solidFill>
                <a:srgbClr val="F5F5F9"/>
              </a:solidFill>
              <a:ln w="15875">
                <a:solidFill>
                  <a:schemeClr val="tx1">
                    <a:lumMod val="50000"/>
                    <a:lumOff val="50000"/>
                  </a:schemeClr>
                </a:solidFill>
              </a:ln>
            </p:spPr>
            <p:txBody>
              <a:bodyPr wrap="square" lIns="108000" rIns="0" bIns="180000" rtlCol="0">
                <a:spAutoFit/>
              </a:bodyPr>
              <a:lstStyle/>
              <a:p>
                <a:pPr algn="ctr">
                  <a:lnSpc>
                    <a:spcPct val="150000"/>
                  </a:lnSpc>
                </a:pPr>
                <a:r>
                  <a:rPr lang="zh-CN" altLang="en-US" b="1" dirty="0">
                    <a:latin typeface="Calibri" panose="020F0502020204030204" pitchFamily="34" charset="0"/>
                    <a:ea typeface="华文楷体" panose="02010600040101010101" pitchFamily="2" charset="-122"/>
                  </a:rPr>
                  <a:t>基本定义</a:t>
                </a:r>
                <a:endParaRPr lang="en-US" altLang="zh-CN" b="1" dirty="0">
                  <a:latin typeface="Calibri" panose="020F0502020204030204" pitchFamily="34" charset="0"/>
                  <a:ea typeface="华文楷体" panose="02010600040101010101" pitchFamily="2" charset="-122"/>
                </a:endParaRPr>
              </a:p>
              <a:p>
                <a:pPr marL="180000" indent="-216000">
                  <a:lnSpc>
                    <a:spcPct val="150000"/>
                  </a:lnSpc>
                  <a:spcBef>
                    <a:spcPts val="1200"/>
                  </a:spcBef>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ea typeface="黑体" panose="02010609060101010101" pitchFamily="49" charset="-122"/>
                      </a:rPr>
                      <m:t>𝑁</m:t>
                    </m:r>
                  </m:oMath>
                </a14:m>
                <a:r>
                  <a:rPr lang="zh-CN" altLang="en-US" sz="1600" dirty="0">
                    <a:latin typeface="Calibri" panose="020F0502020204030204" pitchFamily="34" charset="0"/>
                    <a:ea typeface="华文楷体" panose="02010600040101010101" pitchFamily="2" charset="-122"/>
                  </a:rPr>
                  <a:t>：所有的节点集合</a:t>
                </a:r>
                <a:endParaRPr lang="en-US" altLang="zh-CN" sz="1600" dirty="0">
                  <a:latin typeface="Calibri" panose="020F0502020204030204" pitchFamily="34" charset="0"/>
                  <a:ea typeface="华文楷体" panose="02010600040101010101" pitchFamily="2" charset="-122"/>
                </a:endParaRPr>
              </a:p>
              <a:p>
                <a:pPr marL="180000" indent="-216000">
                  <a:lnSpc>
                    <a:spcPct val="150000"/>
                  </a:lnSpc>
                  <a:spcBef>
                    <a:spcPts val="1200"/>
                  </a:spcBef>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ea typeface="黑体" panose="02010609060101010101" pitchFamily="49" charset="-122"/>
                      </a:rPr>
                      <m:t>𝑙</m:t>
                    </m:r>
                    <m:r>
                      <a:rPr lang="en-US" altLang="zh-CN" sz="1600" b="0" i="1" smtClean="0">
                        <a:latin typeface="Cambria Math" panose="02040503050406030204" pitchFamily="18" charset="0"/>
                        <a:ea typeface="黑体" panose="02010609060101010101" pitchFamily="49" charset="-122"/>
                      </a:rPr>
                      <m:t>(</m:t>
                    </m:r>
                    <m:r>
                      <a:rPr lang="en-US" altLang="zh-CN" sz="1600" b="0" i="1" smtClean="0">
                        <a:latin typeface="Cambria Math" panose="02040503050406030204" pitchFamily="18" charset="0"/>
                        <a:ea typeface="黑体" panose="02010609060101010101" pitchFamily="49" charset="-122"/>
                      </a:rPr>
                      <m:t>𝑖</m:t>
                    </m:r>
                    <m:r>
                      <a:rPr lang="en-US" altLang="zh-CN" sz="1600" b="0" i="1" smtClean="0">
                        <a:latin typeface="Cambria Math" panose="02040503050406030204" pitchFamily="18" charset="0"/>
                        <a:ea typeface="黑体" panose="02010609060101010101" pitchFamily="49" charset="-122"/>
                      </a:rPr>
                      <m:t>,</m:t>
                    </m:r>
                    <m:r>
                      <a:rPr lang="en-US" altLang="zh-CN" sz="1600" b="0" i="1" smtClean="0">
                        <a:latin typeface="Cambria Math" panose="02040503050406030204" pitchFamily="18" charset="0"/>
                        <a:ea typeface="黑体" panose="02010609060101010101" pitchFamily="49" charset="-122"/>
                      </a:rPr>
                      <m:t>𝑗</m:t>
                    </m:r>
                    <m:r>
                      <a:rPr lang="en-US" altLang="zh-CN" sz="1600" b="0" i="1" smtClean="0">
                        <a:latin typeface="Cambria Math" panose="02040503050406030204" pitchFamily="18" charset="0"/>
                        <a:ea typeface="黑体" panose="02010609060101010101" pitchFamily="49" charset="-122"/>
                      </a:rPr>
                      <m:t>)</m:t>
                    </m:r>
                  </m:oMath>
                </a14:m>
                <a:r>
                  <a:rPr lang="zh-CN" altLang="en-US" sz="1600" dirty="0">
                    <a:latin typeface="Calibri" panose="020F0502020204030204" pitchFamily="34" charset="0"/>
                    <a:ea typeface="华文楷体" panose="02010600040101010101" pitchFamily="2" charset="-122"/>
                  </a:rPr>
                  <a:t>：节点</a:t>
                </a:r>
                <a14:m>
                  <m:oMath xmlns:m="http://schemas.openxmlformats.org/officeDocument/2006/math">
                    <m:r>
                      <a:rPr lang="en-US" altLang="zh-CN" sz="1600" i="1">
                        <a:latin typeface="Cambria Math" panose="02040503050406030204" pitchFamily="18" charset="0"/>
                        <a:ea typeface="黑体" panose="02010609060101010101" pitchFamily="49" charset="-122"/>
                      </a:rPr>
                      <m:t>𝑖</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𝑗</m:t>
                    </m:r>
                  </m:oMath>
                </a14:m>
                <a:r>
                  <a:rPr lang="zh-CN" altLang="en-US" sz="1600" dirty="0">
                    <a:latin typeface="Calibri" panose="020F0502020204030204" pitchFamily="34" charset="0"/>
                    <a:ea typeface="华文楷体" panose="02010600040101010101" pitchFamily="2" charset="-122"/>
                  </a:rPr>
                  <a:t>之间链路的开销，若</a:t>
                </a:r>
                <a14:m>
                  <m:oMath xmlns:m="http://schemas.openxmlformats.org/officeDocument/2006/math">
                    <m:r>
                      <a:rPr lang="en-US" altLang="zh-CN" sz="1600" i="1">
                        <a:latin typeface="Cambria Math" panose="02040503050406030204" pitchFamily="18" charset="0"/>
                        <a:ea typeface="黑体" panose="02010609060101010101" pitchFamily="49" charset="-122"/>
                      </a:rPr>
                      <m:t>𝑖</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𝑗</m:t>
                    </m:r>
                  </m:oMath>
                </a14:m>
                <a:r>
                  <a:rPr lang="zh-CN" altLang="en-US" sz="1600" dirty="0">
                    <a:latin typeface="Calibri" panose="020F0502020204030204" pitchFamily="34" charset="0"/>
                    <a:ea typeface="华文楷体" panose="02010600040101010101" pitchFamily="2" charset="-122"/>
                  </a:rPr>
                  <a:t>间没有边相连，则</a:t>
                </a:r>
                <a14:m>
                  <m:oMath xmlns:m="http://schemas.openxmlformats.org/officeDocument/2006/math">
                    <m:r>
                      <a:rPr lang="en-US" altLang="zh-CN" sz="1600" i="1">
                        <a:latin typeface="Cambria Math" panose="02040503050406030204" pitchFamily="18" charset="0"/>
                        <a:ea typeface="黑体" panose="02010609060101010101" pitchFamily="49" charset="-122"/>
                      </a:rPr>
                      <m:t>𝑙</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𝑖</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𝑗</m:t>
                    </m:r>
                    <m:r>
                      <a:rPr lang="en-US" altLang="zh-CN" sz="1600" i="1">
                        <a:latin typeface="Cambria Math" panose="02040503050406030204" pitchFamily="18" charset="0"/>
                        <a:ea typeface="黑体" panose="02010609060101010101" pitchFamily="49" charset="-122"/>
                      </a:rPr>
                      <m:t>)=∞</m:t>
                    </m:r>
                  </m:oMath>
                </a14:m>
                <a:endParaRPr lang="en-US" altLang="zh-CN" sz="1600" dirty="0">
                  <a:latin typeface="Calibri" panose="020F0502020204030204" pitchFamily="34" charset="0"/>
                  <a:ea typeface="华文楷体" panose="02010600040101010101" pitchFamily="2" charset="-122"/>
                </a:endParaRPr>
              </a:p>
              <a:p>
                <a:pPr marL="180000" indent="-216000">
                  <a:lnSpc>
                    <a:spcPct val="150000"/>
                  </a:lnSpc>
                  <a:spcBef>
                    <a:spcPts val="1200"/>
                  </a:spcBef>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ea typeface="黑体" panose="02010609060101010101" pitchFamily="49" charset="-122"/>
                      </a:rPr>
                      <m:t>𝑀</m:t>
                    </m:r>
                  </m:oMath>
                </a14:m>
                <a:r>
                  <a:rPr lang="zh-CN" altLang="en-US" sz="1600" dirty="0">
                    <a:latin typeface="Calibri" panose="020F0502020204030204" pitchFamily="34" charset="0"/>
                    <a:ea typeface="华文楷体" panose="02010600040101010101" pitchFamily="2" charset="-122"/>
                  </a:rPr>
                  <a:t>：变量，节点子集，包含已经加入的所有节点</a:t>
                </a:r>
                <a:endParaRPr lang="en-US" altLang="zh-CN" sz="1600" dirty="0">
                  <a:latin typeface="Calibri" panose="020F0502020204030204" pitchFamily="34" charset="0"/>
                  <a:ea typeface="华文楷体" panose="02010600040101010101" pitchFamily="2" charset="-122"/>
                </a:endParaRPr>
              </a:p>
              <a:p>
                <a:pPr marL="180000" indent="-216000">
                  <a:lnSpc>
                    <a:spcPct val="150000"/>
                  </a:lnSpc>
                  <a:spcBef>
                    <a:spcPts val="1200"/>
                  </a:spcBef>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ea typeface="黑体" panose="02010609060101010101" pitchFamily="49" charset="-122"/>
                      </a:rPr>
                      <m:t>𝐶</m:t>
                    </m:r>
                    <m:r>
                      <a:rPr lang="en-US" altLang="zh-CN" sz="1600" b="0" i="1" smtClean="0">
                        <a:latin typeface="Cambria Math" panose="02040503050406030204" pitchFamily="18" charset="0"/>
                        <a:ea typeface="黑体" panose="02010609060101010101" pitchFamily="49" charset="-122"/>
                      </a:rPr>
                      <m:t>(</m:t>
                    </m:r>
                    <m:r>
                      <a:rPr lang="en-US" altLang="zh-CN" sz="1600" b="0" i="1" smtClean="0">
                        <a:latin typeface="Cambria Math" panose="02040503050406030204" pitchFamily="18" charset="0"/>
                        <a:ea typeface="黑体" panose="02010609060101010101" pitchFamily="49" charset="-122"/>
                      </a:rPr>
                      <m:t>𝑛</m:t>
                    </m:r>
                    <m:r>
                      <a:rPr lang="en-US" altLang="zh-CN" sz="1600" b="0" i="1" smtClean="0">
                        <a:latin typeface="Cambria Math" panose="02040503050406030204" pitchFamily="18" charset="0"/>
                        <a:ea typeface="黑体" panose="02010609060101010101" pitchFamily="49" charset="-122"/>
                      </a:rPr>
                      <m:t>)</m:t>
                    </m:r>
                  </m:oMath>
                </a14:m>
                <a:r>
                  <a:rPr lang="zh-CN" altLang="en-US" sz="1600" dirty="0">
                    <a:latin typeface="Calibri" panose="020F0502020204030204" pitchFamily="34" charset="0"/>
                    <a:ea typeface="华文楷体" panose="02010600040101010101" pitchFamily="2" charset="-122"/>
                  </a:rPr>
                  <a:t>：从源节点到节点</a:t>
                </a:r>
                <a14:m>
                  <m:oMath xmlns:m="http://schemas.openxmlformats.org/officeDocument/2006/math">
                    <m:r>
                      <a:rPr lang="en-US" altLang="zh-CN" sz="1600" b="0" i="1" smtClean="0">
                        <a:latin typeface="Cambria Math" panose="02040503050406030204" pitchFamily="18" charset="0"/>
                        <a:ea typeface="黑体" panose="02010609060101010101" pitchFamily="49" charset="-122"/>
                      </a:rPr>
                      <m:t>𝑛</m:t>
                    </m:r>
                  </m:oMath>
                </a14:m>
                <a:r>
                  <a:rPr lang="zh-CN" altLang="en-US" sz="1600" dirty="0">
                    <a:latin typeface="Calibri" panose="020F0502020204030204" pitchFamily="34" charset="0"/>
                    <a:ea typeface="华文楷体" panose="02010600040101010101" pitchFamily="2" charset="-122"/>
                  </a:rPr>
                  <a:t>的路径开销</a:t>
                </a:r>
                <a:endParaRPr lang="en-US" altLang="zh-CN" sz="1600" dirty="0">
                  <a:latin typeface="Calibri" panose="020F0502020204030204" pitchFamily="34" charset="0"/>
                  <a:ea typeface="华文楷体" panose="02010600040101010101" pitchFamily="2" charset="-122"/>
                </a:endParaRPr>
              </a:p>
              <a:p>
                <a:pPr marL="180000" indent="-216000">
                  <a:lnSpc>
                    <a:spcPct val="150000"/>
                  </a:lnSpc>
                  <a:spcBef>
                    <a:spcPts val="1200"/>
                  </a:spcBef>
                  <a:buFont typeface="Arial" panose="020B0604020202020204" pitchFamily="34" charset="0"/>
                  <a:buChar char="•"/>
                </a:pPr>
                <a14:m>
                  <m:oMath xmlns:m="http://schemas.openxmlformats.org/officeDocument/2006/math">
                    <m:r>
                      <a:rPr lang="en-US" altLang="zh-CN" sz="1600" b="0" i="1" smtClean="0">
                        <a:latin typeface="Cambria Math" panose="02040503050406030204" pitchFamily="18" charset="0"/>
                        <a:ea typeface="黑体" panose="02010609060101010101" pitchFamily="49" charset="-122"/>
                      </a:rPr>
                      <m:t>𝑠</m:t>
                    </m:r>
                    <m:r>
                      <a:rPr lang="zh-CN" altLang="en-US" sz="1600" b="0" i="1" smtClean="0">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𝑁</m:t>
                    </m:r>
                  </m:oMath>
                </a14:m>
                <a:r>
                  <a:rPr lang="zh-CN" altLang="en-US" sz="1600" dirty="0">
                    <a:latin typeface="Calibri" panose="020F0502020204030204" pitchFamily="34" charset="0"/>
                    <a:ea typeface="华文楷体" panose="02010600040101010101" pitchFamily="2" charset="-122"/>
                  </a:rPr>
                  <a:t>：算法执行节点 </a:t>
                </a:r>
                <a:r>
                  <a:rPr lang="en-US" altLang="zh-CN" sz="1600" dirty="0">
                    <a:latin typeface="Calibri" panose="020F0502020204030204" pitchFamily="34" charset="0"/>
                    <a:ea typeface="华文楷体" panose="02010600040101010101" pitchFamily="2" charset="-122"/>
                  </a:rPr>
                  <a:t>(</a:t>
                </a:r>
                <a:r>
                  <a:rPr lang="zh-CN" altLang="en-US" sz="1600" dirty="0">
                    <a:latin typeface="Calibri" panose="020F0502020204030204" pitchFamily="34" charset="0"/>
                    <a:ea typeface="华文楷体" panose="02010600040101010101" pitchFamily="2" charset="-122"/>
                  </a:rPr>
                  <a:t>源节点</a:t>
                </a:r>
                <a:r>
                  <a:rPr lang="en-US" altLang="zh-CN" sz="1600" dirty="0">
                    <a:latin typeface="Calibri" panose="020F0502020204030204" pitchFamily="34" charset="0"/>
                    <a:ea typeface="华文楷体" panose="02010600040101010101" pitchFamily="2" charset="-122"/>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165100" y="2565400"/>
                <a:ext cx="3708400" cy="3998187"/>
              </a:xfrm>
              <a:prstGeom prst="rect">
                <a:avLst/>
              </a:prstGeom>
              <a:blipFill rotWithShape="0">
                <a:blip r:embed="rId5" cstate="print"/>
                <a:stretch>
                  <a:fillRect r="-491"/>
                </a:stretch>
              </a:blipFill>
              <a:ln w="15875">
                <a:solidFill>
                  <a:schemeClr val="tx1">
                    <a:lumMod val="50000"/>
                    <a:lumOff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038600" y="2553152"/>
                <a:ext cx="4998154" cy="4069315"/>
              </a:xfrm>
              <a:prstGeom prst="rect">
                <a:avLst/>
              </a:prstGeom>
              <a:solidFill>
                <a:srgbClr val="F5F5F9"/>
              </a:solidFill>
              <a:ln w="15875">
                <a:solidFill>
                  <a:schemeClr val="tx1">
                    <a:lumMod val="50000"/>
                    <a:lumOff val="50000"/>
                  </a:schemeClr>
                </a:solidFill>
              </a:ln>
            </p:spPr>
            <p:txBody>
              <a:bodyPr wrap="square" bIns="540000" rtlCol="0">
                <a:spAutoFit/>
              </a:bodyPr>
              <a:lstStyle/>
              <a:p>
                <a:pPr>
                  <a:lnSpc>
                    <a:spcPct val="150000"/>
                  </a:lnSpc>
                </a:pPr>
                <a:r>
                  <a:rPr lang="zh-CN" altLang="en-US" sz="2000" b="1" dirty="0">
                    <a:latin typeface="Calibri" panose="020F0502020204030204" pitchFamily="34" charset="0"/>
                    <a:ea typeface="华文楷体" panose="02010600040101010101" pitchFamily="2" charset="-122"/>
                  </a:rPr>
                  <a:t> 源节点</a:t>
                </a:r>
                <a14:m>
                  <m:oMath xmlns:m="http://schemas.openxmlformats.org/officeDocument/2006/math">
                    <m:r>
                      <a:rPr lang="en-US" altLang="zh-CN" sz="2000" b="1" i="1" smtClean="0">
                        <a:latin typeface="Cambria Math" panose="02040503050406030204" pitchFamily="18" charset="0"/>
                        <a:ea typeface="黑体" panose="02010609060101010101" pitchFamily="49" charset="-122"/>
                      </a:rPr>
                      <m:t>𝒔</m:t>
                    </m:r>
                  </m:oMath>
                </a14:m>
                <a:r>
                  <a:rPr lang="zh-CN" altLang="en-US" sz="2000" b="1" dirty="0">
                    <a:latin typeface="Calibri" panose="020F0502020204030204" pitchFamily="34" charset="0"/>
                    <a:ea typeface="华文楷体" panose="02010600040101010101" pitchFamily="2" charset="-122"/>
                  </a:rPr>
                  <a:t>的链路状态算法</a:t>
                </a:r>
                <a:endParaRPr lang="en-US" altLang="zh-CN" sz="2000" b="1" dirty="0">
                  <a:latin typeface="Calibri" panose="020F0502020204030204" pitchFamily="34" charset="0"/>
                  <a:ea typeface="华文楷体" panose="02010600040101010101" pitchFamily="2" charset="-122"/>
                </a:endParaRPr>
              </a:p>
              <a:p>
                <a:pPr>
                  <a:lnSpc>
                    <a:spcPct val="150000"/>
                  </a:lnSpc>
                  <a:spcBef>
                    <a:spcPts val="1200"/>
                  </a:spcBef>
                </a:pPr>
                <a:r>
                  <a:rPr lang="en-US" altLang="zh-CN" sz="1600" b="1" dirty="0">
                    <a:latin typeface="Calibri" panose="020F0502020204030204" pitchFamily="34" charset="0"/>
                    <a:ea typeface="华文楷体" panose="02010600040101010101" pitchFamily="2" charset="-122"/>
                  </a:rPr>
                  <a:t>//Initialization</a:t>
                </a:r>
                <a:r>
                  <a:rPr lang="zh-CN" altLang="en-US" sz="1600" b="1" dirty="0">
                    <a:latin typeface="Calibri" panose="020F0502020204030204" pitchFamily="34" charset="0"/>
                    <a:ea typeface="华文楷体" panose="02010600040101010101" pitchFamily="2" charset="-122"/>
                  </a:rPr>
                  <a:t>：</a:t>
                </a:r>
                <a:endParaRPr lang="en-US" altLang="zh-CN" sz="1600" b="1" dirty="0">
                  <a:latin typeface="Calibri" panose="020F0502020204030204" pitchFamily="34" charset="0"/>
                  <a:ea typeface="华文楷体" panose="02010600040101010101" pitchFamily="2" charset="-122"/>
                </a:endParaRPr>
              </a:p>
              <a:p>
                <a:r>
                  <a:rPr lang="en-US" altLang="zh-CN" sz="1600" dirty="0">
                    <a:ea typeface="华文楷体" panose="02010600040101010101" pitchFamily="2" charset="-122"/>
                  </a:rPr>
                  <a:t>   </a:t>
                </a:r>
                <a14:m>
                  <m:oMath xmlns:m="http://schemas.openxmlformats.org/officeDocument/2006/math">
                    <m:r>
                      <a:rPr lang="en-US" altLang="zh-CN" sz="1600" i="1">
                        <a:latin typeface="Cambria Math" panose="02040503050406030204" pitchFamily="18" charset="0"/>
                        <a:ea typeface="黑体" panose="02010609060101010101" pitchFamily="49" charset="-122"/>
                      </a:rPr>
                      <m:t>𝑀</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𝑠</m:t>
                    </m:r>
                    <m:r>
                      <a:rPr lang="en-US" altLang="zh-CN" sz="1600" i="1">
                        <a:latin typeface="Cambria Math" panose="02040503050406030204" pitchFamily="18" charset="0"/>
                        <a:ea typeface="黑体" panose="02010609060101010101" pitchFamily="49" charset="-122"/>
                      </a:rPr>
                      <m:t>}</m:t>
                    </m:r>
                  </m:oMath>
                </a14:m>
                <a:endParaRPr lang="en-US" altLang="zh-CN" sz="1600" dirty="0">
                  <a:latin typeface="Calibri" panose="020F0502020204030204" pitchFamily="34" charset="0"/>
                  <a:ea typeface="华文楷体" panose="02010600040101010101" pitchFamily="2" charset="-122"/>
                </a:endParaRPr>
              </a:p>
              <a:p>
                <a:r>
                  <a:rPr lang="en-US" altLang="zh-CN" sz="1600" dirty="0">
                    <a:latin typeface="Calibri" panose="020F0502020204030204" pitchFamily="34" charset="0"/>
                    <a:ea typeface="华文楷体" panose="02010600040101010101" pitchFamily="2" charset="-122"/>
                  </a:rPr>
                  <a:t>    for </a:t>
                </a:r>
                <a:r>
                  <a:rPr lang="en-US" altLang="zh-CN" sz="1600" dirty="0">
                    <a:ea typeface="华文楷体" panose="02010600040101010101" pitchFamily="2" charset="-122"/>
                  </a:rPr>
                  <a:t> </a:t>
                </a:r>
                <a14:m>
                  <m:oMath xmlns:m="http://schemas.openxmlformats.org/officeDocument/2006/math">
                    <m:r>
                      <a:rPr lang="en-US" altLang="zh-CN" sz="1600" b="0" i="1" smtClean="0">
                        <a:latin typeface="Cambria Math" panose="02040503050406030204" pitchFamily="18" charset="0"/>
                        <a:ea typeface="黑体" panose="02010609060101010101" pitchFamily="49" charset="-122"/>
                      </a:rPr>
                      <m:t>𝑁</m:t>
                    </m:r>
                    <m:r>
                      <a:rPr lang="en-US" altLang="zh-CN" sz="1600" b="0" i="1" smtClean="0">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𝑠</m:t>
                    </m:r>
                    <m:r>
                      <a:rPr lang="en-US" altLang="zh-CN" sz="1600" i="1">
                        <a:latin typeface="Cambria Math" panose="02040503050406030204" pitchFamily="18" charset="0"/>
                        <a:ea typeface="黑体" panose="02010609060101010101" pitchFamily="49" charset="-122"/>
                      </a:rPr>
                      <m:t>}</m:t>
                    </m:r>
                  </m:oMath>
                </a14:m>
                <a:r>
                  <a:rPr lang="en-US" altLang="zh-CN" sz="1600" dirty="0">
                    <a:latin typeface="Calibri" panose="020F0502020204030204" pitchFamily="34" charset="0"/>
                    <a:ea typeface="华文楷体" panose="02010600040101010101" pitchFamily="2" charset="-122"/>
                  </a:rPr>
                  <a:t> </a:t>
                </a:r>
                <a:r>
                  <a:rPr lang="zh-CN" altLang="en-US" sz="1600" dirty="0">
                    <a:latin typeface="Calibri" panose="020F0502020204030204" pitchFamily="34" charset="0"/>
                    <a:ea typeface="华文楷体" panose="02010600040101010101" pitchFamily="2" charset="-122"/>
                  </a:rPr>
                  <a:t>中的每一个</a:t>
                </a:r>
                <a14:m>
                  <m:oMath xmlns:m="http://schemas.openxmlformats.org/officeDocument/2006/math">
                    <m:r>
                      <a:rPr lang="en-US" altLang="zh-CN" sz="1600" i="1">
                        <a:latin typeface="Cambria Math" panose="02040503050406030204" pitchFamily="18" charset="0"/>
                        <a:ea typeface="黑体" panose="02010609060101010101" pitchFamily="49" charset="-122"/>
                      </a:rPr>
                      <m:t>𝑛</m:t>
                    </m:r>
                  </m:oMath>
                </a14:m>
                <a:endParaRPr lang="en-US" altLang="zh-CN" sz="1600" dirty="0">
                  <a:latin typeface="Calibri" panose="020F0502020204030204" pitchFamily="34" charset="0"/>
                  <a:ea typeface="华文楷体" panose="02010600040101010101" pitchFamily="2" charset="-122"/>
                </a:endParaRPr>
              </a:p>
              <a:p>
                <a:r>
                  <a:rPr lang="en-US" altLang="zh-CN" sz="1600" dirty="0">
                    <a:ea typeface="华文楷体" panose="02010600040101010101" pitchFamily="2" charset="-122"/>
                  </a:rPr>
                  <a:t>      </a:t>
                </a:r>
                <a14:m>
                  <m:oMath xmlns:m="http://schemas.openxmlformats.org/officeDocument/2006/math">
                    <m:r>
                      <a:rPr lang="en-US" altLang="zh-CN" sz="1600" i="1">
                        <a:latin typeface="Cambria Math" panose="02040503050406030204" pitchFamily="18" charset="0"/>
                        <a:ea typeface="黑体" panose="02010609060101010101" pitchFamily="49" charset="-122"/>
                      </a:rPr>
                      <m:t>𝐶</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𝑛</m:t>
                    </m:r>
                    <m:r>
                      <a:rPr lang="en-US" altLang="zh-CN" sz="1600" i="1">
                        <a:latin typeface="Cambria Math" panose="02040503050406030204" pitchFamily="18" charset="0"/>
                        <a:ea typeface="黑体" panose="02010609060101010101" pitchFamily="49" charset="-122"/>
                      </a:rPr>
                      <m:t>)=</m:t>
                    </m:r>
                  </m:oMath>
                </a14:m>
                <a:r>
                  <a:rPr lang="en-US" altLang="zh-CN" sz="1600" dirty="0">
                    <a:ea typeface="华文楷体" panose="02010600040101010101" pitchFamily="2" charset="-122"/>
                  </a:rPr>
                  <a:t> </a:t>
                </a:r>
                <a14:m>
                  <m:oMath xmlns:m="http://schemas.openxmlformats.org/officeDocument/2006/math">
                    <m:r>
                      <a:rPr lang="en-US" altLang="zh-CN" sz="1600" i="1">
                        <a:latin typeface="Cambria Math" panose="02040503050406030204" pitchFamily="18" charset="0"/>
                        <a:ea typeface="黑体" panose="02010609060101010101" pitchFamily="49" charset="-122"/>
                      </a:rPr>
                      <m:t>𝑙</m:t>
                    </m:r>
                    <m:r>
                      <a:rPr lang="en-US" altLang="zh-CN" sz="1600" i="1">
                        <a:latin typeface="Cambria Math" panose="02040503050406030204" pitchFamily="18" charset="0"/>
                        <a:ea typeface="黑体" panose="02010609060101010101" pitchFamily="49" charset="-122"/>
                      </a:rPr>
                      <m:t>(</m:t>
                    </m:r>
                    <m:r>
                      <a:rPr lang="en-US" altLang="zh-CN" sz="1600" b="0" i="1" smtClean="0">
                        <a:latin typeface="Cambria Math" panose="02040503050406030204" pitchFamily="18" charset="0"/>
                        <a:ea typeface="黑体" panose="02010609060101010101" pitchFamily="49" charset="-122"/>
                      </a:rPr>
                      <m:t>𝑠</m:t>
                    </m:r>
                    <m:r>
                      <a:rPr lang="en-US" altLang="zh-CN" sz="1600" i="1">
                        <a:latin typeface="Cambria Math" panose="02040503050406030204" pitchFamily="18" charset="0"/>
                        <a:ea typeface="黑体" panose="02010609060101010101" pitchFamily="49" charset="-122"/>
                      </a:rPr>
                      <m:t>,</m:t>
                    </m:r>
                    <m:r>
                      <a:rPr lang="en-US" altLang="zh-CN" sz="1600" b="0" i="1" smtClean="0">
                        <a:latin typeface="Cambria Math" panose="02040503050406030204" pitchFamily="18" charset="0"/>
                        <a:ea typeface="黑体" panose="02010609060101010101" pitchFamily="49" charset="-122"/>
                      </a:rPr>
                      <m:t>𝑛</m:t>
                    </m:r>
                    <m:r>
                      <a:rPr lang="en-US" altLang="zh-CN" sz="1600" i="1">
                        <a:latin typeface="Cambria Math" panose="02040503050406030204" pitchFamily="18" charset="0"/>
                        <a:ea typeface="黑体" panose="02010609060101010101" pitchFamily="49" charset="-122"/>
                      </a:rPr>
                      <m:t>)</m:t>
                    </m:r>
                  </m:oMath>
                </a14:m>
                <a:endParaRPr lang="en-US" altLang="zh-CN" sz="1600" dirty="0">
                  <a:latin typeface="Calibri" panose="020F0502020204030204" pitchFamily="34" charset="0"/>
                  <a:ea typeface="华文楷体" panose="02010600040101010101" pitchFamily="2" charset="-122"/>
                </a:endParaRPr>
              </a:p>
              <a:p>
                <a:pPr>
                  <a:lnSpc>
                    <a:spcPct val="150000"/>
                  </a:lnSpc>
                  <a:spcBef>
                    <a:spcPts val="1200"/>
                  </a:spcBef>
                </a:pPr>
                <a:r>
                  <a:rPr lang="en-US" altLang="zh-CN" sz="1600" b="1" dirty="0">
                    <a:latin typeface="Calibri" panose="020F0502020204030204" pitchFamily="34" charset="0"/>
                    <a:ea typeface="华文楷体" panose="02010600040101010101" pitchFamily="2" charset="-122"/>
                  </a:rPr>
                  <a:t>//Loop:</a:t>
                </a:r>
              </a:p>
              <a:p>
                <a:r>
                  <a:rPr lang="en-US" altLang="zh-CN" sz="1600" dirty="0">
                    <a:latin typeface="Calibri" panose="020F0502020204030204" pitchFamily="34" charset="0"/>
                    <a:ea typeface="华文楷体" panose="02010600040101010101" pitchFamily="2" charset="-122"/>
                  </a:rPr>
                  <a:t>    while(</a:t>
                </a:r>
                <a14:m>
                  <m:oMath xmlns:m="http://schemas.openxmlformats.org/officeDocument/2006/math">
                    <m:r>
                      <a:rPr lang="en-US" altLang="zh-CN" sz="1600" i="1">
                        <a:latin typeface="Cambria Math" panose="02040503050406030204" pitchFamily="18" charset="0"/>
                        <a:ea typeface="黑体" panose="02010609060101010101" pitchFamily="49" charset="-122"/>
                      </a:rPr>
                      <m:t>𝑁</m:t>
                    </m:r>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𝑀</m:t>
                    </m:r>
                  </m:oMath>
                </a14:m>
                <a:r>
                  <a:rPr lang="en-US" altLang="zh-CN" sz="1600" dirty="0">
                    <a:latin typeface="Calibri" panose="020F0502020204030204" pitchFamily="34" charset="0"/>
                    <a:ea typeface="华文楷体" panose="02010600040101010101" pitchFamily="2" charset="-122"/>
                  </a:rPr>
                  <a:t>)</a:t>
                </a:r>
              </a:p>
              <a:p>
                <a:r>
                  <a:rPr lang="en-US" altLang="zh-CN" sz="1600" dirty="0">
                    <a:latin typeface="Calibri" panose="020F0502020204030204" pitchFamily="34" charset="0"/>
                    <a:ea typeface="华文楷体" panose="02010600040101010101" pitchFamily="2" charset="-122"/>
                  </a:rPr>
                  <a:t>        </a:t>
                </a:r>
                <a14:m>
                  <m:oMath xmlns:m="http://schemas.openxmlformats.org/officeDocument/2006/math">
                    <m:r>
                      <a:rPr lang="en-US" altLang="zh-CN" sz="1600" i="1">
                        <a:latin typeface="Cambria Math" panose="02040503050406030204" pitchFamily="18" charset="0"/>
                        <a:ea typeface="黑体" panose="02010609060101010101" pitchFamily="49" charset="-122"/>
                      </a:rPr>
                      <m:t>𝑀</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𝑀</m:t>
                    </m:r>
                    <m:r>
                      <a:rPr lang="en-US" altLang="zh-CN" sz="160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黑体" panose="02010609060101010101" pitchFamily="49" charset="-122"/>
                      </a:rPr>
                      <m:t>{</m:t>
                    </m:r>
                    <m:r>
                      <a:rPr lang="en-US" altLang="zh-CN" sz="1600" b="0" i="1" smtClean="0">
                        <a:latin typeface="Cambria Math" panose="02040503050406030204" pitchFamily="18" charset="0"/>
                        <a:ea typeface="黑体" panose="02010609060101010101" pitchFamily="49" charset="-122"/>
                      </a:rPr>
                      <m:t>𝑤</m:t>
                    </m:r>
                    <m:r>
                      <a:rPr lang="en-US" altLang="zh-CN" sz="1600" i="1">
                        <a:latin typeface="Cambria Math" panose="02040503050406030204" pitchFamily="18" charset="0"/>
                        <a:ea typeface="黑体" panose="02010609060101010101" pitchFamily="49" charset="-122"/>
                      </a:rPr>
                      <m:t>}</m:t>
                    </m:r>
                  </m:oMath>
                </a14:m>
                <a:r>
                  <a:rPr lang="zh-CN" altLang="en-US" sz="1600" dirty="0">
                    <a:latin typeface="Calibri" panose="020F0502020204030204" pitchFamily="34" charset="0"/>
                    <a:ea typeface="华文楷体" panose="02010600040101010101" pitchFamily="2" charset="-122"/>
                  </a:rPr>
                  <a:t>以致</a:t>
                </a:r>
                <a14:m>
                  <m:oMath xmlns:m="http://schemas.openxmlformats.org/officeDocument/2006/math">
                    <m:r>
                      <a:rPr lang="en-US" altLang="zh-CN" sz="1600" i="1">
                        <a:latin typeface="Cambria Math" panose="02040503050406030204" pitchFamily="18" charset="0"/>
                        <a:ea typeface="黑体" panose="02010609060101010101" pitchFamily="49" charset="-122"/>
                      </a:rPr>
                      <m:t>𝐶</m:t>
                    </m:r>
                    <m:r>
                      <a:rPr lang="en-US" altLang="zh-CN" sz="1600" i="1">
                        <a:latin typeface="Cambria Math" panose="02040503050406030204" pitchFamily="18" charset="0"/>
                        <a:ea typeface="黑体" panose="02010609060101010101" pitchFamily="49" charset="-122"/>
                      </a:rPr>
                      <m:t>(</m:t>
                    </m:r>
                    <m:r>
                      <a:rPr lang="en-US" altLang="zh-CN" sz="1600" b="0" i="1" smtClean="0">
                        <a:latin typeface="Cambria Math" panose="02040503050406030204" pitchFamily="18" charset="0"/>
                        <a:ea typeface="黑体" panose="02010609060101010101" pitchFamily="49" charset="-122"/>
                      </a:rPr>
                      <m:t>𝑤</m:t>
                    </m:r>
                    <m:r>
                      <a:rPr lang="en-US" altLang="zh-CN" sz="1600" i="1">
                        <a:latin typeface="Cambria Math" panose="02040503050406030204" pitchFamily="18" charset="0"/>
                        <a:ea typeface="黑体" panose="02010609060101010101" pitchFamily="49" charset="-122"/>
                      </a:rPr>
                      <m:t>)</m:t>
                    </m:r>
                  </m:oMath>
                </a14:m>
                <a:r>
                  <a:rPr lang="zh-CN" altLang="en-US" sz="1600" dirty="0">
                    <a:latin typeface="Calibri" panose="020F0502020204030204" pitchFamily="34" charset="0"/>
                    <a:ea typeface="华文楷体" panose="02010600040101010101" pitchFamily="2" charset="-122"/>
                  </a:rPr>
                  <a:t>对</a:t>
                </a:r>
                <a14:m>
                  <m:oMath xmlns:m="http://schemas.openxmlformats.org/officeDocument/2006/math">
                    <m:r>
                      <a:rPr lang="en-US" altLang="zh-CN" sz="1600" b="0" i="0" smtClean="0">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𝑁</m:t>
                    </m:r>
                    <m:r>
                      <a:rPr lang="en-US" altLang="zh-CN" sz="1600" b="0" i="1" smtClean="0">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Cambria Math" panose="02040503050406030204" pitchFamily="18" charset="0"/>
                      </a:rPr>
                      <m:t>𝑀</m:t>
                    </m:r>
                    <m:r>
                      <a:rPr lang="en-US" altLang="zh-CN" sz="1600" b="0" i="1" smtClean="0">
                        <a:latin typeface="Cambria Math" panose="02040503050406030204" pitchFamily="18" charset="0"/>
                        <a:ea typeface="Cambria Math" panose="02040503050406030204" pitchFamily="18" charset="0"/>
                      </a:rPr>
                      <m:t>)</m:t>
                    </m:r>
                  </m:oMath>
                </a14:m>
                <a:r>
                  <a:rPr lang="zh-CN" altLang="en-US" sz="1600" dirty="0">
                    <a:latin typeface="Calibri" panose="020F0502020204030204" pitchFamily="34" charset="0"/>
                    <a:ea typeface="华文楷体" panose="02010600040101010101" pitchFamily="2" charset="-122"/>
                  </a:rPr>
                  <a:t>中的所有节点而   </a:t>
                </a:r>
                <a:endParaRPr lang="en-US" altLang="zh-CN" sz="1600" dirty="0">
                  <a:latin typeface="Calibri" panose="020F0502020204030204" pitchFamily="34" charset="0"/>
                  <a:ea typeface="华文楷体" panose="02010600040101010101" pitchFamily="2" charset="-122"/>
                </a:endParaRPr>
              </a:p>
              <a:p>
                <a:r>
                  <a:rPr lang="en-US" altLang="zh-CN" sz="1600" dirty="0">
                    <a:latin typeface="Calibri" panose="020F0502020204030204" pitchFamily="34" charset="0"/>
                    <a:ea typeface="华文楷体" panose="02010600040101010101" pitchFamily="2" charset="-122"/>
                  </a:rPr>
                  <a:t>                                 </a:t>
                </a:r>
                <a:r>
                  <a:rPr lang="zh-CN" altLang="en-US" sz="1600" dirty="0">
                    <a:latin typeface="Calibri" panose="020F0502020204030204" pitchFamily="34" charset="0"/>
                    <a:ea typeface="华文楷体" panose="02010600040101010101" pitchFamily="2" charset="-122"/>
                  </a:rPr>
                  <a:t>言是最小的</a:t>
                </a:r>
                <a:endParaRPr lang="en-US" altLang="zh-CN" sz="1600" dirty="0">
                  <a:latin typeface="Calibri" panose="020F0502020204030204" pitchFamily="34" charset="0"/>
                  <a:ea typeface="华文楷体" panose="02010600040101010101" pitchFamily="2" charset="-122"/>
                </a:endParaRPr>
              </a:p>
              <a:p>
                <a:r>
                  <a:rPr lang="en-US" altLang="zh-CN" sz="1600" dirty="0">
                    <a:latin typeface="Calibri" panose="020F0502020204030204" pitchFamily="34" charset="0"/>
                    <a:ea typeface="华文楷体" panose="02010600040101010101" pitchFamily="2" charset="-122"/>
                  </a:rPr>
                  <a:t>        for</a:t>
                </a:r>
                <a:r>
                  <a:rPr lang="en-US" altLang="zh-CN" sz="1600" dirty="0">
                    <a:ea typeface="华文楷体" panose="02010600040101010101" pitchFamily="2" charset="-122"/>
                  </a:rPr>
                  <a:t> </a:t>
                </a:r>
                <a14:m>
                  <m:oMath xmlns:m="http://schemas.openxmlformats.org/officeDocument/2006/math">
                    <m:r>
                      <a:rPr lang="en-US" altLang="zh-CN" sz="1600">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𝑁</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Cambria Math" panose="02040503050406030204" pitchFamily="18" charset="0"/>
                      </a:rPr>
                      <m:t>𝑀</m:t>
                    </m:r>
                    <m:r>
                      <a:rPr lang="en-US" altLang="zh-CN" sz="1600" i="1">
                        <a:latin typeface="Cambria Math" panose="02040503050406030204" pitchFamily="18" charset="0"/>
                        <a:ea typeface="Cambria Math" panose="02040503050406030204" pitchFamily="18" charset="0"/>
                      </a:rPr>
                      <m:t>)</m:t>
                    </m:r>
                  </m:oMath>
                </a14:m>
                <a:r>
                  <a:rPr lang="zh-CN" altLang="en-US" sz="1600" dirty="0">
                    <a:latin typeface="Calibri" panose="020F0502020204030204" pitchFamily="34" charset="0"/>
                    <a:ea typeface="华文楷体" panose="02010600040101010101" pitchFamily="2" charset="-122"/>
                  </a:rPr>
                  <a:t>中的每个</a:t>
                </a:r>
                <a14:m>
                  <m:oMath xmlns:m="http://schemas.openxmlformats.org/officeDocument/2006/math">
                    <m:r>
                      <a:rPr lang="en-US" altLang="zh-CN" sz="1600" i="1">
                        <a:latin typeface="Cambria Math" panose="02040503050406030204" pitchFamily="18" charset="0"/>
                        <a:ea typeface="黑体" panose="02010609060101010101" pitchFamily="49" charset="-122"/>
                      </a:rPr>
                      <m:t>𝑛</m:t>
                    </m:r>
                  </m:oMath>
                </a14:m>
                <a:endParaRPr lang="en-US" altLang="zh-CN" sz="1600" dirty="0">
                  <a:latin typeface="Calibri" panose="020F0502020204030204" pitchFamily="34" charset="0"/>
                  <a:ea typeface="华文楷体" panose="02010600040101010101" pitchFamily="2" charset="-122"/>
                </a:endParaRPr>
              </a:p>
              <a:p>
                <a:r>
                  <a:rPr lang="en-US" altLang="zh-CN" sz="1600" dirty="0">
                    <a:ea typeface="华文楷体" panose="02010600040101010101" pitchFamily="2" charset="-122"/>
                  </a:rPr>
                  <a:t>            </a:t>
                </a:r>
                <a14:m>
                  <m:oMath xmlns:m="http://schemas.openxmlformats.org/officeDocument/2006/math">
                    <m:r>
                      <a:rPr lang="en-US" altLang="zh-CN" sz="1600" i="1">
                        <a:latin typeface="Cambria Math" panose="02040503050406030204" pitchFamily="18" charset="0"/>
                        <a:ea typeface="黑体" panose="02010609060101010101" pitchFamily="49" charset="-122"/>
                      </a:rPr>
                      <m:t>𝐶</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𝑛</m:t>
                    </m:r>
                    <m:r>
                      <a:rPr lang="en-US" altLang="zh-CN" sz="1600" i="1">
                        <a:latin typeface="Cambria Math" panose="02040503050406030204" pitchFamily="18" charset="0"/>
                        <a:ea typeface="黑体" panose="02010609060101010101" pitchFamily="49" charset="-122"/>
                      </a:rPr>
                      <m:t>)=</m:t>
                    </m:r>
                  </m:oMath>
                </a14:m>
                <a:r>
                  <a:rPr lang="en-US" altLang="zh-CN" sz="1600" dirty="0">
                    <a:ea typeface="华文楷体" panose="02010600040101010101" pitchFamily="2" charset="-122"/>
                  </a:rPr>
                  <a:t> </a:t>
                </a:r>
                <a14:m>
                  <m:oMath xmlns:m="http://schemas.openxmlformats.org/officeDocument/2006/math">
                    <m:r>
                      <m:rPr>
                        <m:sty m:val="p"/>
                      </m:rPr>
                      <a:rPr lang="en-US" altLang="zh-CN" sz="1600" i="1" dirty="0">
                        <a:latin typeface="Cambria Math" panose="02040503050406030204" pitchFamily="18" charset="0"/>
                        <a:ea typeface="黑体" panose="02010609060101010101" pitchFamily="49" charset="-122"/>
                      </a:rPr>
                      <m:t>MIN</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𝐶</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𝑛</m:t>
                    </m:r>
                    <m:r>
                      <a:rPr lang="en-US" altLang="zh-CN" sz="1600" i="1">
                        <a:latin typeface="Cambria Math" panose="02040503050406030204" pitchFamily="18" charset="0"/>
                        <a:ea typeface="黑体" panose="02010609060101010101" pitchFamily="49" charset="-122"/>
                      </a:rPr>
                      <m:t>)</m:t>
                    </m:r>
                    <m:r>
                      <a:rPr lang="zh-CN" altLang="en-US" sz="1600" i="1" smtClean="0">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𝐶</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𝑤</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𝑙</m:t>
                    </m:r>
                    <m:r>
                      <a:rPr lang="en-US" altLang="zh-CN" sz="1600" i="1">
                        <a:latin typeface="Cambria Math" panose="02040503050406030204" pitchFamily="18" charset="0"/>
                        <a:ea typeface="黑体" panose="02010609060101010101" pitchFamily="49" charset="-122"/>
                      </a:rPr>
                      <m:t>(</m:t>
                    </m:r>
                    <m:r>
                      <a:rPr lang="en-US" altLang="zh-CN" sz="1600" b="0" i="1" smtClean="0">
                        <a:latin typeface="Cambria Math" panose="02040503050406030204" pitchFamily="18" charset="0"/>
                        <a:ea typeface="黑体" panose="02010609060101010101" pitchFamily="49" charset="-122"/>
                      </a:rPr>
                      <m:t>𝑤</m:t>
                    </m:r>
                    <m:r>
                      <a:rPr lang="en-US" altLang="zh-CN" sz="1600" i="1">
                        <a:latin typeface="Cambria Math" panose="02040503050406030204" pitchFamily="18" charset="0"/>
                        <a:ea typeface="黑体" panose="02010609060101010101" pitchFamily="49" charset="-122"/>
                      </a:rPr>
                      <m:t>,</m:t>
                    </m:r>
                    <m:r>
                      <a:rPr lang="en-US" altLang="zh-CN" sz="1600" i="1">
                        <a:latin typeface="Cambria Math" panose="02040503050406030204" pitchFamily="18" charset="0"/>
                        <a:ea typeface="黑体" panose="02010609060101010101" pitchFamily="49" charset="-122"/>
                      </a:rPr>
                      <m:t>𝑛</m:t>
                    </m:r>
                    <m:r>
                      <a:rPr lang="en-US" altLang="zh-CN" sz="1600" i="1">
                        <a:latin typeface="Cambria Math" panose="02040503050406030204" pitchFamily="18" charset="0"/>
                        <a:ea typeface="黑体" panose="02010609060101010101" pitchFamily="49" charset="-122"/>
                      </a:rPr>
                      <m:t>))</m:t>
                    </m:r>
                  </m:oMath>
                </a14:m>
                <a:endParaRPr lang="en-US" altLang="zh-CN" sz="1600" dirty="0">
                  <a:latin typeface="Calibri" panose="020F0502020204030204" pitchFamily="34" charset="0"/>
                  <a:ea typeface="华文楷体" panose="02010600040101010101" pitchFamily="2"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038600" y="2553152"/>
                <a:ext cx="4998154" cy="4069315"/>
              </a:xfrm>
              <a:prstGeom prst="rect">
                <a:avLst/>
              </a:prstGeom>
              <a:blipFill rotWithShape="0">
                <a:blip r:embed="rId6" cstate="print"/>
                <a:stretch>
                  <a:fillRect l="-608"/>
                </a:stretch>
              </a:blipFill>
              <a:ln w="15875">
                <a:solidFill>
                  <a:schemeClr val="tx1">
                    <a:lumMod val="50000"/>
                    <a:lumOff val="50000"/>
                  </a:schemeClr>
                </a:solidFill>
              </a:ln>
            </p:spPr>
            <p:txBody>
              <a:bodyPr/>
              <a:lstStyle/>
              <a:p>
                <a:r>
                  <a:rPr lang="zh-CN" altLang="en-US">
                    <a:noFill/>
                  </a:rPr>
                  <a:t> </a:t>
                </a:r>
              </a:p>
            </p:txBody>
          </p:sp>
        </mc:Fallback>
      </mc:AlternateContent>
      <p:sp>
        <p:nvSpPr>
          <p:cNvPr id="10" name="线形标注 2 9"/>
          <p:cNvSpPr/>
          <p:nvPr/>
        </p:nvSpPr>
        <p:spPr>
          <a:xfrm>
            <a:off x="927101" y="2010940"/>
            <a:ext cx="4385732" cy="505954"/>
          </a:xfrm>
          <a:prstGeom prst="borderCallout2">
            <a:avLst>
              <a:gd name="adj1" fmla="val 44510"/>
              <a:gd name="adj2" fmla="val 99609"/>
              <a:gd name="adj3" fmla="val 46361"/>
              <a:gd name="adj4" fmla="val 119690"/>
              <a:gd name="adj5" fmla="val 606992"/>
              <a:gd name="adj6" fmla="val 134056"/>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bg1"/>
                </a:solidFill>
                <a:latin typeface="Cambria Math" panose="02040503050406030204" pitchFamily="18" charset="0"/>
                <a:ea typeface="黑体" panose="02010609060101010101" pitchFamily="49" charset="-122"/>
              </a:rPr>
              <a:t>在剩余的节点中寻找能以最小开销到达的节点</a:t>
            </a:r>
            <a:endParaRPr lang="zh-CN" altLang="en-US" dirty="0">
              <a:solidFill>
                <a:schemeClr val="bg1"/>
              </a:solidFill>
              <a:latin typeface="Calibri" panose="020F0502020204030204" pitchFamily="34" charset="0"/>
              <a:ea typeface="黑体" panose="02010609060101010101" pitchFamily="49" charset="-122"/>
            </a:endParaRPr>
          </a:p>
        </p:txBody>
      </p:sp>
      <p:sp>
        <p:nvSpPr>
          <p:cNvPr id="11" name="线形标注 2 10"/>
          <p:cNvSpPr/>
          <p:nvPr/>
        </p:nvSpPr>
        <p:spPr>
          <a:xfrm>
            <a:off x="545432" y="1650628"/>
            <a:ext cx="4676383" cy="876548"/>
          </a:xfrm>
          <a:prstGeom prst="borderCallout2">
            <a:avLst>
              <a:gd name="adj1" fmla="val 44510"/>
              <a:gd name="adj2" fmla="val 99609"/>
              <a:gd name="adj3" fmla="val 46361"/>
              <a:gd name="adj4" fmla="val 119690"/>
              <a:gd name="adj5" fmla="val 502026"/>
              <a:gd name="adj6" fmla="val 164172"/>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a:solidFill>
                  <a:schemeClr val="bg1"/>
                </a:solidFill>
                <a:latin typeface="Cambria Math" panose="02040503050406030204" pitchFamily="18" charset="0"/>
                <a:ea typeface="黑体" panose="02010609060101010101" pitchFamily="49" charset="-122"/>
              </a:rPr>
              <a:t>重新计算没有选中的节点的路径开销：</a:t>
            </a:r>
            <a:r>
              <a:rPr lang="zh-CN" altLang="en-US" dirty="0">
                <a:solidFill>
                  <a:schemeClr val="bg1"/>
                </a:solidFill>
                <a:latin typeface="Cambria Math" panose="02040503050406030204" pitchFamily="18" charset="0"/>
                <a:ea typeface="黑体" panose="02010609060101010101" pitchFamily="49" charset="-122"/>
              </a:rPr>
              <a:t>若通过</a:t>
            </a:r>
            <a:r>
              <a:rPr lang="en-US" altLang="zh-CN" dirty="0">
                <a:latin typeface="Cambria Math" panose="02040503050406030204" pitchFamily="18" charset="0"/>
                <a:ea typeface="黑体" panose="02010609060101010101" pitchFamily="49" charset="-122"/>
              </a:rPr>
              <a:t>𝑤</a:t>
            </a:r>
            <a:r>
              <a:rPr lang="zh-CN" altLang="en-US" dirty="0">
                <a:latin typeface="Cambria Math" panose="02040503050406030204" pitchFamily="18" charset="0"/>
                <a:ea typeface="黑体" panose="02010609060101010101" pitchFamily="49" charset="-122"/>
              </a:rPr>
              <a:t>达到能有更小的开销，则更新原有记录</a:t>
            </a:r>
            <a:endParaRPr lang="zh-CN" altLang="en-US" dirty="0">
              <a:solidFill>
                <a:schemeClr val="bg1"/>
              </a:solidFill>
              <a:latin typeface="Calibri" panose="020F0502020204030204" pitchFamily="34" charset="0"/>
              <a:ea typeface="黑体" panose="02010609060101010101" pitchFamily="49" charset="-122"/>
            </a:endParaRPr>
          </a:p>
        </p:txBody>
      </p:sp>
      <p:cxnSp>
        <p:nvCxnSpPr>
          <p:cNvPr id="13" name="直接连接符 12"/>
          <p:cNvCxnSpPr/>
          <p:nvPr/>
        </p:nvCxnSpPr>
        <p:spPr>
          <a:xfrm>
            <a:off x="4432300" y="5270500"/>
            <a:ext cx="4395611" cy="0"/>
          </a:xfrm>
          <a:prstGeom prst="line">
            <a:avLst/>
          </a:prstGeom>
          <a:ln w="22225">
            <a:solidFill>
              <a:srgbClr val="99009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432300" y="6070600"/>
            <a:ext cx="3733800" cy="0"/>
          </a:xfrm>
          <a:prstGeom prst="line">
            <a:avLst/>
          </a:prstGeom>
          <a:ln w="22225">
            <a:solidFill>
              <a:srgbClr val="990099"/>
            </a:solidFill>
          </a:ln>
        </p:spPr>
        <p:style>
          <a:lnRef idx="1">
            <a:schemeClr val="accent1"/>
          </a:lnRef>
          <a:fillRef idx="0">
            <a:schemeClr val="accent1"/>
          </a:fillRef>
          <a:effectRef idx="0">
            <a:schemeClr val="accent1"/>
          </a:effectRef>
          <a:fontRef idx="minor">
            <a:schemeClr val="tx1"/>
          </a:fontRef>
        </p:style>
      </p:cxnSp>
      <p:sp>
        <p:nvSpPr>
          <p:cNvPr id="14" name="线形标注 2 13"/>
          <p:cNvSpPr/>
          <p:nvPr/>
        </p:nvSpPr>
        <p:spPr>
          <a:xfrm>
            <a:off x="5454315" y="1081138"/>
            <a:ext cx="2983921" cy="876548"/>
          </a:xfrm>
          <a:prstGeom prst="borderCallout2">
            <a:avLst>
              <a:gd name="adj1" fmla="val 104905"/>
              <a:gd name="adj2" fmla="val 52299"/>
              <a:gd name="adj3" fmla="val 150679"/>
              <a:gd name="adj4" fmla="val 52488"/>
              <a:gd name="adj5" fmla="val 348294"/>
              <a:gd name="adj6" fmla="val -339"/>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a:solidFill>
                  <a:schemeClr val="bg1"/>
                </a:solidFill>
                <a:latin typeface="Cambria Math" panose="02040503050406030204" pitchFamily="18" charset="0"/>
                <a:ea typeface="黑体" panose="02010609060101010101" pitchFamily="49" charset="-122"/>
              </a:rPr>
              <a:t>S</a:t>
            </a:r>
            <a:r>
              <a:rPr lang="zh-CN" altLang="en-US">
                <a:solidFill>
                  <a:schemeClr val="bg1"/>
                </a:solidFill>
                <a:latin typeface="Cambria Math" panose="02040503050406030204" pitchFamily="18" charset="0"/>
                <a:ea typeface="黑体" panose="02010609060101010101" pitchFamily="49" charset="-122"/>
              </a:rPr>
              <a:t>初始化到其他节点的开销</a:t>
            </a:r>
            <a:endParaRPr lang="zh-CN" altLang="en-US" dirty="0">
              <a:solidFill>
                <a:schemeClr val="bg1"/>
              </a:solidFill>
              <a:latin typeface="Calibri" panose="020F0502020204030204" pitchFamily="34" charset="0"/>
              <a:ea typeface="黑体" panose="02010609060101010101" pitchFamily="49" charset="-122"/>
            </a:endParaRPr>
          </a:p>
        </p:txBody>
      </p:sp>
      <p:cxnSp>
        <p:nvCxnSpPr>
          <p:cNvPr id="15" name="直接连接符 14"/>
          <p:cNvCxnSpPr/>
          <p:nvPr/>
        </p:nvCxnSpPr>
        <p:spPr>
          <a:xfrm flipV="1">
            <a:off x="4279902" y="4347411"/>
            <a:ext cx="1431087" cy="675"/>
          </a:xfrm>
          <a:prstGeom prst="line">
            <a:avLst/>
          </a:prstGeom>
          <a:ln w="22225">
            <a:solidFill>
              <a:srgbClr val="990099"/>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9993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right)">
                                      <p:cBhvr>
                                        <p:cTn id="25" dur="500"/>
                                        <p:tgtEl>
                                          <p:spTgt spid="14"/>
                                        </p:tgtEl>
                                      </p:cBhvr>
                                    </p:animEffect>
                                  </p:childTnLst>
                                </p:cTn>
                              </p:par>
                              <p:par>
                                <p:cTn id="26" presetID="2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8" fill="hold" grpId="0" nodeType="clickEffect">
                                  <p:stCondLst>
                                    <p:cond delay="0"/>
                                  </p:stCondLst>
                                  <p:childTnLst>
                                    <p:animEffect transition="out" filter="wipe(left)">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5"/>
                                        </p:tgtEl>
                                      </p:cBhvr>
                                    </p:animEffect>
                                    <p:set>
                                      <p:cBhvr>
                                        <p:cTn id="36" dur="1" fill="hold">
                                          <p:stCondLst>
                                            <p:cond delay="499"/>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righ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8" fill="hold" grpId="1" nodeType="clickEffect">
                                  <p:stCondLst>
                                    <p:cond delay="0"/>
                                  </p:stCondLst>
                                  <p:childTnLst>
                                    <p:animEffect transition="out" filter="wipe(left)">
                                      <p:cBhvr>
                                        <p:cTn id="49" dur="500"/>
                                        <p:tgtEl>
                                          <p:spTgt spid="10"/>
                                        </p:tgtEl>
                                      </p:cBhvr>
                                    </p:animEffect>
                                    <p:set>
                                      <p:cBhvr>
                                        <p:cTn id="50" dur="1" fill="hold">
                                          <p:stCondLst>
                                            <p:cond delay="499"/>
                                          </p:stCondLst>
                                        </p:cTn>
                                        <p:tgtEl>
                                          <p:spTgt spid="10"/>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left)">
                                      <p:cBhvr>
                                        <p:cTn id="58" dur="500"/>
                                        <p:tgtEl>
                                          <p:spTgt spid="19"/>
                                        </p:tgtEl>
                                      </p:cBhvr>
                                    </p:animEffect>
                                  </p:childTnLst>
                                </p:cTn>
                              </p:par>
                            </p:childTnLst>
                          </p:cTn>
                        </p:par>
                        <p:par>
                          <p:cTn id="59" fill="hold">
                            <p:stCondLst>
                              <p:cond delay="500"/>
                            </p:stCondLst>
                            <p:childTnLst>
                              <p:par>
                                <p:cTn id="60" presetID="22" presetClass="entr" presetSubtype="2"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right)">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1" nodeType="clickEffect">
                                  <p:stCondLst>
                                    <p:cond delay="0"/>
                                  </p:stCondLst>
                                  <p:childTnLst>
                                    <p:animEffect transition="out" filter="wipe(left)">
                                      <p:cBhvr>
                                        <p:cTn id="66" dur="500"/>
                                        <p:tgtEl>
                                          <p:spTgt spid="11"/>
                                        </p:tgtEl>
                                      </p:cBhvr>
                                    </p:animEffect>
                                    <p:set>
                                      <p:cBhvr>
                                        <p:cTn id="67" dur="1" fill="hold">
                                          <p:stCondLst>
                                            <p:cond delay="499"/>
                                          </p:stCondLst>
                                        </p:cTn>
                                        <p:tgtEl>
                                          <p:spTgt spid="1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19"/>
                                        </p:tgtEl>
                                      </p:cBhvr>
                                    </p:animEffect>
                                    <p:set>
                                      <p:cBhvr>
                                        <p:cTn id="7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0" grpId="1" animBg="1"/>
      <p:bldP spid="11" grpId="0" animBg="1"/>
      <p:bldP spid="11" grpId="1" animBg="1"/>
      <p:bldP spid="14" grpId="0" animBg="1"/>
    </p:bld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67153" y="2197643"/>
            <a:ext cx="4843047" cy="3772353"/>
          </a:xfrm>
          <a:prstGeom prst="roundRect">
            <a:avLst>
              <a:gd name="adj" fmla="val 5447"/>
            </a:avLst>
          </a:prstGeom>
          <a:solidFill>
            <a:srgbClr val="F5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路由计算</a:t>
            </a:r>
          </a:p>
        </p:txBody>
      </p:sp>
      <p:sp>
        <p:nvSpPr>
          <p:cNvPr id="3" name="内容占位符 2"/>
          <p:cNvSpPr>
            <a:spLocks noGrp="1"/>
          </p:cNvSpPr>
          <p:nvPr>
            <p:ph idx="1"/>
          </p:nvPr>
        </p:nvSpPr>
        <p:spPr>
          <a:xfrm>
            <a:off x="457199" y="1396212"/>
            <a:ext cx="8579555" cy="470688"/>
          </a:xfrm>
        </p:spPr>
        <p:txBody>
          <a:bodyPr/>
          <a:lstStyle/>
          <a:p>
            <a:pPr>
              <a:spcBef>
                <a:spcPts val="1800"/>
              </a:spcBef>
            </a:pPr>
            <a:r>
              <a:rPr lang="zh-CN" altLang="en-US" sz="2000" dirty="0"/>
              <a:t>举例：</a:t>
            </a:r>
            <a:r>
              <a:rPr lang="en-US" altLang="zh-CN" sz="2000" dirty="0"/>
              <a:t>A</a:t>
            </a:r>
            <a:r>
              <a:rPr lang="zh-CN" altLang="en-US" sz="2000" dirty="0"/>
              <a:t>节点计算其路由表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5" name="组合 13"/>
          <p:cNvGrpSpPr/>
          <p:nvPr/>
        </p:nvGrpSpPr>
        <p:grpSpPr>
          <a:xfrm>
            <a:off x="715405" y="2203374"/>
            <a:ext cx="4557726" cy="3850836"/>
            <a:chOff x="571325" y="1525175"/>
            <a:chExt cx="4557726" cy="3850836"/>
          </a:xfrm>
        </p:grpSpPr>
        <p:grpSp>
          <p:nvGrpSpPr>
            <p:cNvPr id="7" name="组合 14"/>
            <p:cNvGrpSpPr/>
            <p:nvPr/>
          </p:nvGrpSpPr>
          <p:grpSpPr>
            <a:xfrm>
              <a:off x="571325" y="2197273"/>
              <a:ext cx="4557726" cy="3178738"/>
              <a:chOff x="5249691" y="2294625"/>
              <a:chExt cx="2827510" cy="1819765"/>
            </a:xfrm>
          </p:grpSpPr>
          <p:sp>
            <p:nvSpPr>
              <p:cNvPr id="18" name="椭圆 17"/>
              <p:cNvSpPr/>
              <p:nvPr/>
            </p:nvSpPr>
            <p:spPr>
              <a:xfrm>
                <a:off x="6228272" y="2294625"/>
                <a:ext cx="258792" cy="258793"/>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A</a:t>
                </a:r>
                <a:endParaRPr lang="zh-CN" altLang="en-US" sz="1600" b="1" dirty="0">
                  <a:solidFill>
                    <a:schemeClr val="bg1"/>
                  </a:solidFill>
                </a:endParaRPr>
              </a:p>
            </p:txBody>
          </p:sp>
          <p:sp>
            <p:nvSpPr>
              <p:cNvPr id="20" name="椭圆 19"/>
              <p:cNvSpPr/>
              <p:nvPr/>
            </p:nvSpPr>
            <p:spPr>
              <a:xfrm>
                <a:off x="5656053" y="2944481"/>
                <a:ext cx="258792" cy="258793"/>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B</a:t>
                </a:r>
                <a:endParaRPr lang="zh-CN" altLang="en-US" sz="1600" b="1" dirty="0">
                  <a:solidFill>
                    <a:schemeClr val="bg1"/>
                  </a:solidFill>
                </a:endParaRPr>
              </a:p>
            </p:txBody>
          </p:sp>
          <p:sp>
            <p:nvSpPr>
              <p:cNvPr id="21" name="椭圆 20"/>
              <p:cNvSpPr/>
              <p:nvPr/>
            </p:nvSpPr>
            <p:spPr>
              <a:xfrm>
                <a:off x="6801929" y="2944481"/>
                <a:ext cx="258792" cy="258793"/>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E</a:t>
                </a:r>
                <a:endParaRPr lang="zh-CN" altLang="en-US" sz="1600" b="1" dirty="0">
                  <a:solidFill>
                    <a:schemeClr val="bg1"/>
                  </a:solidFill>
                </a:endParaRPr>
              </a:p>
            </p:txBody>
          </p:sp>
          <p:sp>
            <p:nvSpPr>
              <p:cNvPr id="22" name="椭圆 21"/>
              <p:cNvSpPr/>
              <p:nvPr/>
            </p:nvSpPr>
            <p:spPr>
              <a:xfrm>
                <a:off x="7818409" y="2944481"/>
                <a:ext cx="258792" cy="258793"/>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F</a:t>
                </a:r>
                <a:endParaRPr lang="zh-CN" altLang="en-US" sz="1600" b="1" dirty="0">
                  <a:solidFill>
                    <a:schemeClr val="bg1"/>
                  </a:solidFill>
                </a:endParaRPr>
              </a:p>
            </p:txBody>
          </p:sp>
          <p:sp>
            <p:nvSpPr>
              <p:cNvPr id="23" name="椭圆 22"/>
              <p:cNvSpPr/>
              <p:nvPr/>
            </p:nvSpPr>
            <p:spPr>
              <a:xfrm>
                <a:off x="5249691" y="3606744"/>
                <a:ext cx="258792" cy="258793"/>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C</a:t>
                </a:r>
                <a:endParaRPr lang="zh-CN" altLang="en-US" sz="1600" b="1" dirty="0">
                  <a:solidFill>
                    <a:schemeClr val="bg1"/>
                  </a:solidFill>
                </a:endParaRPr>
              </a:p>
            </p:txBody>
          </p:sp>
          <p:sp>
            <p:nvSpPr>
              <p:cNvPr id="24" name="椭圆 23"/>
              <p:cNvSpPr/>
              <p:nvPr/>
            </p:nvSpPr>
            <p:spPr>
              <a:xfrm>
                <a:off x="6357668" y="3623547"/>
                <a:ext cx="258792" cy="258793"/>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
                </a:r>
                <a:endParaRPr lang="zh-CN" altLang="en-US" sz="1600" b="1" dirty="0">
                  <a:solidFill>
                    <a:schemeClr val="bg1"/>
                  </a:solidFill>
                </a:endParaRPr>
              </a:p>
            </p:txBody>
          </p:sp>
          <p:cxnSp>
            <p:nvCxnSpPr>
              <p:cNvPr id="25" name="直接连接符 24"/>
              <p:cNvCxnSpPr>
                <a:stCxn id="18" idx="3"/>
                <a:endCxn id="20" idx="7"/>
              </p:cNvCxnSpPr>
              <p:nvPr/>
            </p:nvCxnSpPr>
            <p:spPr>
              <a:xfrm flipH="1">
                <a:off x="5876946" y="2515519"/>
                <a:ext cx="389225" cy="4668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0" idx="3"/>
                <a:endCxn id="23" idx="0"/>
              </p:cNvCxnSpPr>
              <p:nvPr/>
            </p:nvCxnSpPr>
            <p:spPr>
              <a:xfrm flipH="1">
                <a:off x="5379087" y="3165375"/>
                <a:ext cx="314865" cy="44136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3" idx="6"/>
                <a:endCxn id="24" idx="2"/>
              </p:cNvCxnSpPr>
              <p:nvPr/>
            </p:nvCxnSpPr>
            <p:spPr>
              <a:xfrm>
                <a:off x="5508483" y="3736141"/>
                <a:ext cx="849185" cy="1680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4" idx="7"/>
                <a:endCxn id="21" idx="3"/>
              </p:cNvCxnSpPr>
              <p:nvPr/>
            </p:nvCxnSpPr>
            <p:spPr>
              <a:xfrm flipV="1">
                <a:off x="6578561" y="3165375"/>
                <a:ext cx="261267" cy="49607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6"/>
                <a:endCxn id="21" idx="2"/>
              </p:cNvCxnSpPr>
              <p:nvPr/>
            </p:nvCxnSpPr>
            <p:spPr>
              <a:xfrm>
                <a:off x="5914845" y="3073878"/>
                <a:ext cx="88708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8" idx="5"/>
                <a:endCxn id="21" idx="1"/>
              </p:cNvCxnSpPr>
              <p:nvPr/>
            </p:nvCxnSpPr>
            <p:spPr>
              <a:xfrm>
                <a:off x="6449165" y="2515519"/>
                <a:ext cx="390663" cy="46686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1" idx="6"/>
                <a:endCxn id="22" idx="2"/>
              </p:cNvCxnSpPr>
              <p:nvPr/>
            </p:nvCxnSpPr>
            <p:spPr>
              <a:xfrm>
                <a:off x="7060721" y="3073878"/>
                <a:ext cx="75768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8" idx="6"/>
                <a:endCxn id="22" idx="1"/>
              </p:cNvCxnSpPr>
              <p:nvPr/>
            </p:nvCxnSpPr>
            <p:spPr>
              <a:xfrm>
                <a:off x="6487064" y="2424022"/>
                <a:ext cx="1369244" cy="55835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348138" y="3139580"/>
                <a:ext cx="236987" cy="211435"/>
              </a:xfrm>
              <a:prstGeom prst="rect">
                <a:avLst/>
              </a:prstGeom>
              <a:noFill/>
            </p:spPr>
            <p:txBody>
              <a:bodyPr wrap="square" rtlCol="0">
                <a:spAutoFit/>
              </a:bodyPr>
              <a:lstStyle/>
              <a:p>
                <a:r>
                  <a:rPr lang="en-US" altLang="zh-CN" dirty="0"/>
                  <a:t>4</a:t>
                </a:r>
                <a:endParaRPr lang="zh-CN" altLang="en-US" dirty="0"/>
              </a:p>
            </p:txBody>
          </p:sp>
          <p:sp>
            <p:nvSpPr>
              <p:cNvPr id="34" name="文本框 33"/>
              <p:cNvSpPr txBox="1"/>
              <p:nvPr/>
            </p:nvSpPr>
            <p:spPr>
              <a:xfrm>
                <a:off x="5769872" y="3745058"/>
                <a:ext cx="301686" cy="369332"/>
              </a:xfrm>
              <a:prstGeom prst="rect">
                <a:avLst/>
              </a:prstGeom>
              <a:noFill/>
            </p:spPr>
            <p:txBody>
              <a:bodyPr wrap="none" rtlCol="0">
                <a:spAutoFit/>
              </a:bodyPr>
              <a:lstStyle/>
              <a:p>
                <a:r>
                  <a:rPr lang="en-US" altLang="zh-CN" dirty="0"/>
                  <a:t>9</a:t>
                </a:r>
                <a:endParaRPr lang="zh-CN" altLang="en-US" dirty="0"/>
              </a:p>
            </p:txBody>
          </p:sp>
          <p:sp>
            <p:nvSpPr>
              <p:cNvPr id="35" name="文本框 34"/>
              <p:cNvSpPr txBox="1"/>
              <p:nvPr/>
            </p:nvSpPr>
            <p:spPr>
              <a:xfrm>
                <a:off x="6751727" y="3318173"/>
                <a:ext cx="206744" cy="211435"/>
              </a:xfrm>
              <a:prstGeom prst="rect">
                <a:avLst/>
              </a:prstGeom>
              <a:noFill/>
            </p:spPr>
            <p:txBody>
              <a:bodyPr wrap="square" rtlCol="0">
                <a:spAutoFit/>
              </a:bodyPr>
              <a:lstStyle/>
              <a:p>
                <a:r>
                  <a:rPr lang="en-US" altLang="zh-CN" dirty="0"/>
                  <a:t>1</a:t>
                </a:r>
                <a:endParaRPr lang="zh-CN" altLang="en-US" dirty="0"/>
              </a:p>
            </p:txBody>
          </p:sp>
          <p:sp>
            <p:nvSpPr>
              <p:cNvPr id="36" name="文本框 35"/>
              <p:cNvSpPr txBox="1"/>
              <p:nvPr/>
            </p:nvSpPr>
            <p:spPr>
              <a:xfrm>
                <a:off x="6056701" y="3085358"/>
                <a:ext cx="301686" cy="369332"/>
              </a:xfrm>
              <a:prstGeom prst="rect">
                <a:avLst/>
              </a:prstGeom>
              <a:noFill/>
            </p:spPr>
            <p:txBody>
              <a:bodyPr wrap="none" rtlCol="0">
                <a:spAutoFit/>
              </a:bodyPr>
              <a:lstStyle/>
              <a:p>
                <a:r>
                  <a:rPr lang="en-US" altLang="zh-CN" dirty="0"/>
                  <a:t>1</a:t>
                </a:r>
                <a:endParaRPr lang="zh-CN" altLang="en-US" dirty="0"/>
              </a:p>
            </p:txBody>
          </p:sp>
          <p:sp>
            <p:nvSpPr>
              <p:cNvPr id="37" name="文本框 36"/>
              <p:cNvSpPr txBox="1"/>
              <p:nvPr/>
            </p:nvSpPr>
            <p:spPr>
              <a:xfrm>
                <a:off x="5867100" y="2573190"/>
                <a:ext cx="192499" cy="218668"/>
              </a:xfrm>
              <a:prstGeom prst="rect">
                <a:avLst/>
              </a:prstGeom>
              <a:noFill/>
            </p:spPr>
            <p:txBody>
              <a:bodyPr wrap="square" rtlCol="0">
                <a:spAutoFit/>
              </a:bodyPr>
              <a:lstStyle/>
              <a:p>
                <a:r>
                  <a:rPr lang="en-US" altLang="zh-CN" dirty="0"/>
                  <a:t>3</a:t>
                </a:r>
                <a:endParaRPr lang="zh-CN" altLang="en-US" dirty="0"/>
              </a:p>
            </p:txBody>
          </p:sp>
          <p:sp>
            <p:nvSpPr>
              <p:cNvPr id="38" name="文本框 37"/>
              <p:cNvSpPr txBox="1"/>
              <p:nvPr/>
            </p:nvSpPr>
            <p:spPr>
              <a:xfrm>
                <a:off x="6686342" y="2645302"/>
                <a:ext cx="172467" cy="211435"/>
              </a:xfrm>
              <a:prstGeom prst="rect">
                <a:avLst/>
              </a:prstGeom>
              <a:noFill/>
            </p:spPr>
            <p:txBody>
              <a:bodyPr wrap="square" rtlCol="0">
                <a:spAutoFit/>
              </a:bodyPr>
              <a:lstStyle/>
              <a:p>
                <a:r>
                  <a:rPr lang="en-US" altLang="zh-CN" dirty="0"/>
                  <a:t>1</a:t>
                </a:r>
                <a:endParaRPr lang="zh-CN" altLang="en-US" dirty="0"/>
              </a:p>
            </p:txBody>
          </p:sp>
          <p:sp>
            <p:nvSpPr>
              <p:cNvPr id="39" name="文本框 38"/>
              <p:cNvSpPr txBox="1"/>
              <p:nvPr/>
            </p:nvSpPr>
            <p:spPr>
              <a:xfrm>
                <a:off x="7319513" y="3037913"/>
                <a:ext cx="301686" cy="369332"/>
              </a:xfrm>
              <a:prstGeom prst="rect">
                <a:avLst/>
              </a:prstGeom>
              <a:noFill/>
            </p:spPr>
            <p:txBody>
              <a:bodyPr wrap="none" rtlCol="0">
                <a:spAutoFit/>
              </a:bodyPr>
              <a:lstStyle/>
              <a:p>
                <a:r>
                  <a:rPr lang="en-US" altLang="zh-CN" dirty="0"/>
                  <a:t>2</a:t>
                </a:r>
                <a:endParaRPr lang="zh-CN" altLang="en-US" dirty="0"/>
              </a:p>
            </p:txBody>
          </p:sp>
          <p:sp>
            <p:nvSpPr>
              <p:cNvPr id="40" name="文本框 39"/>
              <p:cNvSpPr txBox="1"/>
              <p:nvPr/>
            </p:nvSpPr>
            <p:spPr>
              <a:xfrm>
                <a:off x="7259062" y="2508118"/>
                <a:ext cx="195123" cy="211435"/>
              </a:xfrm>
              <a:prstGeom prst="rect">
                <a:avLst/>
              </a:prstGeom>
              <a:noFill/>
            </p:spPr>
            <p:txBody>
              <a:bodyPr wrap="square" rtlCol="0">
                <a:spAutoFit/>
              </a:bodyPr>
              <a:lstStyle/>
              <a:p>
                <a:r>
                  <a:rPr lang="en-US" altLang="zh-CN" dirty="0"/>
                  <a:t>6</a:t>
                </a:r>
                <a:endParaRPr lang="zh-CN" altLang="en-US" dirty="0"/>
              </a:p>
            </p:txBody>
          </p:sp>
        </p:grpSp>
        <p:cxnSp>
          <p:nvCxnSpPr>
            <p:cNvPr id="16" name="直接箭头连接符 15"/>
            <p:cNvCxnSpPr/>
            <p:nvPr/>
          </p:nvCxnSpPr>
          <p:spPr>
            <a:xfrm>
              <a:off x="1896110" y="1828800"/>
              <a:ext cx="313701" cy="273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2959" y="1525175"/>
              <a:ext cx="1385123" cy="369332"/>
            </a:xfrm>
            <a:prstGeom prst="rect">
              <a:avLst/>
            </a:prstGeom>
            <a:noFill/>
          </p:spPr>
          <p:txBody>
            <a:bodyPr wrap="none" rtlCol="0">
              <a:spAutoFit/>
            </a:bodyPr>
            <a:lstStyle/>
            <a:p>
              <a:r>
                <a:rPr lang="en-US" altLang="zh-CN" dirty="0"/>
                <a:t>Source Node</a:t>
              </a:r>
              <a:endParaRPr lang="zh-CN" altLang="en-US" dirty="0"/>
            </a:p>
          </p:txBody>
        </p:sp>
      </p:grpSp>
      <p:graphicFrame>
        <p:nvGraphicFramePr>
          <p:cNvPr id="42" name="表格 41"/>
          <p:cNvGraphicFramePr>
            <a:graphicFrameLocks noGrp="1"/>
          </p:cNvGraphicFramePr>
          <p:nvPr>
            <p:extLst>
              <p:ext uri="{D42A27DB-BD31-4B8C-83A1-F6EECF244321}">
                <p14:modId xmlns:p14="http://schemas.microsoft.com/office/powerpoint/2010/main" val="1978823351"/>
              </p:ext>
            </p:extLst>
          </p:nvPr>
        </p:nvGraphicFramePr>
        <p:xfrm>
          <a:off x="5909759" y="2499032"/>
          <a:ext cx="2491291" cy="2595880"/>
        </p:xfrm>
        <a:graphic>
          <a:graphicData uri="http://schemas.openxmlformats.org/drawingml/2006/table">
            <a:tbl>
              <a:tblPr firstRow="1" bandRow="1">
                <a:tableStyleId>{5C22544A-7EE6-4342-B048-85BDC9FD1C3A}</a:tableStyleId>
              </a:tblPr>
              <a:tblGrid>
                <a:gridCol w="736063">
                  <a:extLst>
                    <a:ext uri="{9D8B030D-6E8A-4147-A177-3AD203B41FA5}">
                      <a16:colId xmlns:a16="http://schemas.microsoft.com/office/drawing/2014/main" val="20000"/>
                    </a:ext>
                  </a:extLst>
                </a:gridCol>
                <a:gridCol w="735725">
                  <a:extLst>
                    <a:ext uri="{9D8B030D-6E8A-4147-A177-3AD203B41FA5}">
                      <a16:colId xmlns:a16="http://schemas.microsoft.com/office/drawing/2014/main" val="20001"/>
                    </a:ext>
                  </a:extLst>
                </a:gridCol>
                <a:gridCol w="1019503">
                  <a:extLst>
                    <a:ext uri="{9D8B030D-6E8A-4147-A177-3AD203B41FA5}">
                      <a16:colId xmlns:a16="http://schemas.microsoft.com/office/drawing/2014/main" val="20002"/>
                    </a:ext>
                  </a:extLst>
                </a:gridCol>
              </a:tblGrid>
              <a:tr h="370840">
                <a:tc>
                  <a:txBody>
                    <a:bodyPr/>
                    <a:lstStyle/>
                    <a:p>
                      <a:r>
                        <a:rPr lang="en-US" altLang="zh-CN" sz="1600" dirty="0" err="1">
                          <a:latin typeface="Calibri" panose="020F0502020204030204" pitchFamily="34" charset="0"/>
                        </a:rPr>
                        <a:t>Dest</a:t>
                      </a:r>
                      <a:endParaRPr lang="zh-CN" altLang="en-US" sz="1600" dirty="0">
                        <a:latin typeface="Calibri" panose="020F0502020204030204" pitchFamily="34" charset="0"/>
                      </a:endParaRPr>
                    </a:p>
                  </a:txBody>
                  <a:tcPr anchor="ctr"/>
                </a:tc>
                <a:tc>
                  <a:txBody>
                    <a:bodyPr/>
                    <a:lstStyle/>
                    <a:p>
                      <a:r>
                        <a:rPr lang="en-US" altLang="zh-CN" sz="1600" dirty="0">
                          <a:latin typeface="Calibri" panose="020F0502020204030204" pitchFamily="34" charset="0"/>
                        </a:rPr>
                        <a:t>Cost</a:t>
                      </a:r>
                      <a:endParaRPr lang="zh-CN" altLang="en-US" sz="1600" dirty="0">
                        <a:latin typeface="Calibri" panose="020F0502020204030204" pitchFamily="34" charset="0"/>
                      </a:endParaRPr>
                    </a:p>
                  </a:txBody>
                  <a:tcPr anchor="ctr"/>
                </a:tc>
                <a:tc>
                  <a:txBody>
                    <a:bodyPr/>
                    <a:lstStyle/>
                    <a:p>
                      <a:r>
                        <a:rPr lang="en-US" altLang="zh-CN" sz="1600" dirty="0">
                          <a:latin typeface="Calibri" panose="020F0502020204030204" pitchFamily="34" charset="0"/>
                        </a:rPr>
                        <a:t>Next</a:t>
                      </a:r>
                      <a:r>
                        <a:rPr lang="en-US" altLang="zh-CN" sz="1600" baseline="0" dirty="0">
                          <a:latin typeface="Calibri" panose="020F0502020204030204" pitchFamily="34" charset="0"/>
                        </a:rPr>
                        <a:t> Hop</a:t>
                      </a:r>
                      <a:endParaRPr lang="zh-CN" altLang="en-US" sz="1600" dirty="0">
                        <a:latin typeface="Calibri" panose="020F0502020204030204" pitchFamily="34" charset="0"/>
                      </a:endParaRPr>
                    </a:p>
                  </a:txBody>
                  <a:tcPr anchor="ctr"/>
                </a:tc>
                <a:extLst>
                  <a:ext uri="{0D108BD9-81ED-4DB2-BD59-A6C34878D82A}">
                    <a16:rowId xmlns:a16="http://schemas.microsoft.com/office/drawing/2014/main" val="10000"/>
                  </a:ext>
                </a:extLst>
              </a:tr>
              <a:tr h="370840">
                <a:tc>
                  <a:txBody>
                    <a:bodyPr/>
                    <a:lstStyle/>
                    <a:p>
                      <a:pPr algn="ctr"/>
                      <a:r>
                        <a:rPr lang="en-US" altLang="zh-CN" sz="1600" dirty="0">
                          <a:latin typeface="Calibri" panose="020F0502020204030204" pitchFamily="34" charset="0"/>
                        </a:rPr>
                        <a:t>A</a:t>
                      </a:r>
                      <a:endParaRPr lang="zh-CN" altLang="en-US" sz="1600" dirty="0">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extLst>
                  <a:ext uri="{0D108BD9-81ED-4DB2-BD59-A6C34878D82A}">
                    <a16:rowId xmlns:a16="http://schemas.microsoft.com/office/drawing/2014/main" val="10001"/>
                  </a:ext>
                </a:extLst>
              </a:tr>
              <a:tr h="370840">
                <a:tc>
                  <a:txBody>
                    <a:bodyPr/>
                    <a:lstStyle/>
                    <a:p>
                      <a:pPr algn="ctr"/>
                      <a:r>
                        <a:rPr lang="en-US" altLang="zh-CN" sz="1600" dirty="0">
                          <a:latin typeface="Calibri" panose="020F0502020204030204" pitchFamily="34" charset="0"/>
                        </a:rPr>
                        <a:t>B</a:t>
                      </a:r>
                      <a:endParaRPr lang="zh-CN" altLang="en-US" sz="1600" dirty="0">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tc>
                  <a:txBody>
                    <a:bodyPr/>
                    <a:lstStyle/>
                    <a:p>
                      <a:endParaRPr lang="zh-CN" altLang="en-US">
                        <a:latin typeface="Calibri" panose="020F0502020204030204" pitchFamily="34" charset="0"/>
                      </a:endParaRPr>
                    </a:p>
                  </a:txBody>
                  <a:tcPr/>
                </a:tc>
                <a:extLst>
                  <a:ext uri="{0D108BD9-81ED-4DB2-BD59-A6C34878D82A}">
                    <a16:rowId xmlns:a16="http://schemas.microsoft.com/office/drawing/2014/main" val="10002"/>
                  </a:ext>
                </a:extLst>
              </a:tr>
              <a:tr h="370840">
                <a:tc>
                  <a:txBody>
                    <a:bodyPr/>
                    <a:lstStyle/>
                    <a:p>
                      <a:pPr algn="ctr"/>
                      <a:r>
                        <a:rPr lang="en-US" altLang="zh-CN" sz="1600" dirty="0">
                          <a:latin typeface="Calibri" panose="020F0502020204030204" pitchFamily="34" charset="0"/>
                        </a:rPr>
                        <a:t>C</a:t>
                      </a:r>
                      <a:endParaRPr lang="zh-CN" altLang="en-US" sz="1600" dirty="0">
                        <a:latin typeface="Calibri" panose="020F0502020204030204" pitchFamily="34" charset="0"/>
                      </a:endParaRPr>
                    </a:p>
                  </a:txBody>
                  <a:tcPr/>
                </a:tc>
                <a:tc>
                  <a:txBody>
                    <a:bodyPr/>
                    <a:lstStyle/>
                    <a:p>
                      <a:endParaRPr lang="zh-CN" altLang="en-US">
                        <a:latin typeface="Calibri" panose="020F0502020204030204" pitchFamily="34" charset="0"/>
                      </a:endParaRPr>
                    </a:p>
                  </a:txBody>
                  <a:tcPr/>
                </a:tc>
                <a:tc>
                  <a:txBody>
                    <a:bodyPr/>
                    <a:lstStyle/>
                    <a:p>
                      <a:endParaRPr lang="zh-CN" altLang="en-US">
                        <a:latin typeface="Calibri" panose="020F0502020204030204" pitchFamily="34" charset="0"/>
                      </a:endParaRPr>
                    </a:p>
                  </a:txBody>
                  <a:tcPr/>
                </a:tc>
                <a:extLst>
                  <a:ext uri="{0D108BD9-81ED-4DB2-BD59-A6C34878D82A}">
                    <a16:rowId xmlns:a16="http://schemas.microsoft.com/office/drawing/2014/main" val="10003"/>
                  </a:ext>
                </a:extLst>
              </a:tr>
              <a:tr h="370840">
                <a:tc>
                  <a:txBody>
                    <a:bodyPr/>
                    <a:lstStyle/>
                    <a:p>
                      <a:pPr algn="ctr"/>
                      <a:r>
                        <a:rPr lang="en-US" altLang="zh-CN" sz="1600" dirty="0">
                          <a:latin typeface="Calibri" panose="020F0502020204030204" pitchFamily="34" charset="0"/>
                        </a:rPr>
                        <a:t>D</a:t>
                      </a:r>
                      <a:endParaRPr lang="zh-CN" altLang="en-US" sz="1600" dirty="0">
                        <a:latin typeface="Calibri" panose="020F0502020204030204" pitchFamily="34" charset="0"/>
                      </a:endParaRPr>
                    </a:p>
                  </a:txBody>
                  <a:tcPr/>
                </a:tc>
                <a:tc>
                  <a:txBody>
                    <a:bodyPr/>
                    <a:lstStyle/>
                    <a:p>
                      <a:endParaRPr lang="zh-CN" altLang="en-US">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pPr algn="ctr"/>
                      <a:r>
                        <a:rPr lang="en-US" altLang="zh-CN" sz="1600" dirty="0">
                          <a:latin typeface="Calibri" panose="020F0502020204030204" pitchFamily="34" charset="0"/>
                        </a:rPr>
                        <a:t>E</a:t>
                      </a:r>
                      <a:endParaRPr lang="zh-CN" altLang="en-US" sz="1600" dirty="0">
                        <a:latin typeface="Calibri" panose="020F0502020204030204" pitchFamily="34" charset="0"/>
                      </a:endParaRPr>
                    </a:p>
                  </a:txBody>
                  <a:tcPr/>
                </a:tc>
                <a:tc>
                  <a:txBody>
                    <a:bodyPr/>
                    <a:lstStyle/>
                    <a:p>
                      <a:endParaRPr lang="zh-CN" altLang="en-US">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pPr algn="ctr"/>
                      <a:r>
                        <a:rPr lang="en-US" altLang="zh-CN" sz="1600" dirty="0">
                          <a:latin typeface="Calibri" panose="020F0502020204030204" pitchFamily="34" charset="0"/>
                        </a:rPr>
                        <a:t>F</a:t>
                      </a:r>
                      <a:endParaRPr lang="zh-CN" altLang="en-US" sz="1600" dirty="0">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extLst>
                  <a:ext uri="{0D108BD9-81ED-4DB2-BD59-A6C34878D82A}">
                    <a16:rowId xmlns:a16="http://schemas.microsoft.com/office/drawing/2014/main" val="10006"/>
                  </a:ext>
                </a:extLst>
              </a:tr>
            </a:tbl>
          </a:graphicData>
        </a:graphic>
      </p:graphicFrame>
      <p:sp>
        <p:nvSpPr>
          <p:cNvPr id="43" name="椭圆 42"/>
          <p:cNvSpPr/>
          <p:nvPr/>
        </p:nvSpPr>
        <p:spPr>
          <a:xfrm>
            <a:off x="2222315" y="2793371"/>
            <a:ext cx="595373" cy="6622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2758865" y="2548597"/>
            <a:ext cx="301686" cy="369332"/>
          </a:xfrm>
          <a:prstGeom prst="rect">
            <a:avLst/>
          </a:prstGeom>
          <a:noFill/>
        </p:spPr>
        <p:txBody>
          <a:bodyPr wrap="none" rtlCol="0">
            <a:spAutoFit/>
          </a:bodyPr>
          <a:lstStyle/>
          <a:p>
            <a:r>
              <a:rPr lang="en-US" altLang="zh-CN" dirty="0">
                <a:solidFill>
                  <a:srgbClr val="FF0000"/>
                </a:solidFill>
              </a:rPr>
              <a:t>0</a:t>
            </a:r>
            <a:endParaRPr lang="zh-CN" altLang="en-US" dirty="0">
              <a:solidFill>
                <a:srgbClr val="FF0000"/>
              </a:solidFill>
            </a:endParaRPr>
          </a:p>
        </p:txBody>
      </p:sp>
      <p:cxnSp>
        <p:nvCxnSpPr>
          <p:cNvPr id="45" name="直接箭头连接符 44"/>
          <p:cNvCxnSpPr/>
          <p:nvPr/>
        </p:nvCxnSpPr>
        <p:spPr>
          <a:xfrm>
            <a:off x="2621472" y="3433169"/>
            <a:ext cx="511445" cy="719403"/>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873687" y="2850730"/>
            <a:ext cx="1099042" cy="369332"/>
          </a:xfrm>
          <a:prstGeom prst="rect">
            <a:avLst/>
          </a:prstGeom>
          <a:noFill/>
        </p:spPr>
        <p:txBody>
          <a:bodyPr wrap="square" rtlCol="0">
            <a:spAutoFit/>
          </a:bodyPr>
          <a:lstStyle/>
          <a:p>
            <a:r>
              <a:rPr lang="en-US" altLang="zh-CN" dirty="0">
                <a:latin typeface="Calibri" panose="020F0502020204030204" pitchFamily="34" charset="0"/>
              </a:rPr>
              <a:t>0            A</a:t>
            </a:r>
            <a:endParaRPr lang="zh-CN" altLang="en-US" dirty="0">
              <a:latin typeface="Calibri" panose="020F0502020204030204" pitchFamily="34" charset="0"/>
            </a:endParaRPr>
          </a:p>
        </p:txBody>
      </p:sp>
      <p:sp>
        <p:nvSpPr>
          <p:cNvPr id="47" name="文本框 46"/>
          <p:cNvSpPr txBox="1"/>
          <p:nvPr/>
        </p:nvSpPr>
        <p:spPr>
          <a:xfrm>
            <a:off x="6873687" y="3223994"/>
            <a:ext cx="1076513" cy="369332"/>
          </a:xfrm>
          <a:prstGeom prst="rect">
            <a:avLst/>
          </a:prstGeom>
          <a:noFill/>
        </p:spPr>
        <p:txBody>
          <a:bodyPr wrap="square" rtlCol="0">
            <a:spAutoFit/>
          </a:bodyPr>
          <a:lstStyle/>
          <a:p>
            <a:r>
              <a:rPr lang="en-US" altLang="zh-CN" dirty="0">
                <a:latin typeface="Calibri" panose="020F0502020204030204" pitchFamily="34" charset="0"/>
              </a:rPr>
              <a:t>2            E</a:t>
            </a:r>
            <a:endParaRPr lang="zh-CN" altLang="en-US" dirty="0">
              <a:latin typeface="Calibri" panose="020F0502020204030204" pitchFamily="34" charset="0"/>
            </a:endParaRPr>
          </a:p>
        </p:txBody>
      </p:sp>
      <p:sp>
        <p:nvSpPr>
          <p:cNvPr id="48" name="文本框 47"/>
          <p:cNvSpPr txBox="1"/>
          <p:nvPr/>
        </p:nvSpPr>
        <p:spPr>
          <a:xfrm>
            <a:off x="6873687" y="3597258"/>
            <a:ext cx="1076513" cy="369332"/>
          </a:xfrm>
          <a:prstGeom prst="rect">
            <a:avLst/>
          </a:prstGeom>
          <a:noFill/>
        </p:spPr>
        <p:txBody>
          <a:bodyPr wrap="square" rtlCol="0">
            <a:spAutoFit/>
          </a:bodyPr>
          <a:lstStyle/>
          <a:p>
            <a:r>
              <a:rPr lang="en-US" altLang="zh-CN" dirty="0">
                <a:latin typeface="Calibri" panose="020F0502020204030204" pitchFamily="34" charset="0"/>
              </a:rPr>
              <a:t>6            E</a:t>
            </a:r>
            <a:endParaRPr lang="zh-CN" altLang="en-US" dirty="0">
              <a:latin typeface="Calibri" panose="020F0502020204030204" pitchFamily="34" charset="0"/>
            </a:endParaRPr>
          </a:p>
        </p:txBody>
      </p:sp>
      <p:sp>
        <p:nvSpPr>
          <p:cNvPr id="49" name="文本框 48"/>
          <p:cNvSpPr txBox="1"/>
          <p:nvPr/>
        </p:nvSpPr>
        <p:spPr>
          <a:xfrm>
            <a:off x="6873687" y="3970522"/>
            <a:ext cx="1076513" cy="369332"/>
          </a:xfrm>
          <a:prstGeom prst="rect">
            <a:avLst/>
          </a:prstGeom>
          <a:noFill/>
        </p:spPr>
        <p:txBody>
          <a:bodyPr wrap="square" rtlCol="0">
            <a:spAutoFit/>
          </a:bodyPr>
          <a:lstStyle/>
          <a:p>
            <a:r>
              <a:rPr lang="en-US" altLang="zh-CN" dirty="0">
                <a:latin typeface="Calibri" panose="020F0502020204030204" pitchFamily="34" charset="0"/>
              </a:rPr>
              <a:t>2            E</a:t>
            </a:r>
            <a:endParaRPr lang="zh-CN" altLang="en-US" dirty="0">
              <a:latin typeface="Calibri" panose="020F0502020204030204" pitchFamily="34" charset="0"/>
            </a:endParaRPr>
          </a:p>
        </p:txBody>
      </p:sp>
      <p:sp>
        <p:nvSpPr>
          <p:cNvPr id="50" name="文本框 49"/>
          <p:cNvSpPr txBox="1"/>
          <p:nvPr/>
        </p:nvSpPr>
        <p:spPr>
          <a:xfrm>
            <a:off x="6873687" y="4343786"/>
            <a:ext cx="1076513" cy="369332"/>
          </a:xfrm>
          <a:prstGeom prst="rect">
            <a:avLst/>
          </a:prstGeom>
          <a:noFill/>
        </p:spPr>
        <p:txBody>
          <a:bodyPr wrap="square" rtlCol="0">
            <a:spAutoFit/>
          </a:bodyPr>
          <a:lstStyle/>
          <a:p>
            <a:r>
              <a:rPr lang="en-US" altLang="zh-CN" dirty="0">
                <a:latin typeface="Calibri" panose="020F0502020204030204" pitchFamily="34" charset="0"/>
              </a:rPr>
              <a:t>1            E</a:t>
            </a:r>
            <a:endParaRPr lang="zh-CN" altLang="en-US" dirty="0">
              <a:latin typeface="Calibri" panose="020F0502020204030204" pitchFamily="34" charset="0"/>
            </a:endParaRPr>
          </a:p>
        </p:txBody>
      </p:sp>
      <p:sp>
        <p:nvSpPr>
          <p:cNvPr id="51" name="文本框 50"/>
          <p:cNvSpPr txBox="1"/>
          <p:nvPr/>
        </p:nvSpPr>
        <p:spPr>
          <a:xfrm>
            <a:off x="6873687" y="4717049"/>
            <a:ext cx="1076513" cy="369332"/>
          </a:xfrm>
          <a:prstGeom prst="rect">
            <a:avLst/>
          </a:prstGeom>
          <a:noFill/>
        </p:spPr>
        <p:txBody>
          <a:bodyPr wrap="square" rtlCol="0">
            <a:spAutoFit/>
          </a:bodyPr>
          <a:lstStyle/>
          <a:p>
            <a:r>
              <a:rPr lang="en-US" altLang="zh-CN" dirty="0">
                <a:latin typeface="Calibri" panose="020F0502020204030204" pitchFamily="34" charset="0"/>
              </a:rPr>
              <a:t>3            E</a:t>
            </a:r>
            <a:endParaRPr lang="zh-CN" altLang="en-US" dirty="0">
              <a:latin typeface="Calibri" panose="020F0502020204030204" pitchFamily="34" charset="0"/>
            </a:endParaRPr>
          </a:p>
        </p:txBody>
      </p:sp>
      <p:sp>
        <p:nvSpPr>
          <p:cNvPr id="52" name="椭圆 51"/>
          <p:cNvSpPr/>
          <p:nvPr/>
        </p:nvSpPr>
        <p:spPr>
          <a:xfrm>
            <a:off x="3140844" y="3934428"/>
            <a:ext cx="595373" cy="6622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3605021" y="4454725"/>
            <a:ext cx="301686"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cxnSp>
        <p:nvCxnSpPr>
          <p:cNvPr id="54" name="直接箭头连接符 53"/>
          <p:cNvCxnSpPr/>
          <p:nvPr/>
        </p:nvCxnSpPr>
        <p:spPr>
          <a:xfrm flipH="1">
            <a:off x="1953985" y="4130051"/>
            <a:ext cx="1035138" cy="2588"/>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1296683" y="3908901"/>
            <a:ext cx="595373" cy="6622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1178740" y="3642451"/>
            <a:ext cx="301686"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cxnSp>
        <p:nvCxnSpPr>
          <p:cNvPr id="57" name="直接箭头连接符 56"/>
          <p:cNvCxnSpPr/>
          <p:nvPr/>
        </p:nvCxnSpPr>
        <p:spPr>
          <a:xfrm>
            <a:off x="3768346" y="4146314"/>
            <a:ext cx="1035138" cy="2588"/>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4784798" y="3918716"/>
            <a:ext cx="595373" cy="6622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5263791" y="4473581"/>
            <a:ext cx="301686" cy="369332"/>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sp>
        <p:nvSpPr>
          <p:cNvPr id="60" name="椭圆 59"/>
          <p:cNvSpPr/>
          <p:nvPr/>
        </p:nvSpPr>
        <p:spPr>
          <a:xfrm>
            <a:off x="2420494" y="5080367"/>
            <a:ext cx="595373" cy="6825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2884671" y="5600664"/>
            <a:ext cx="301686"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62" name="椭圆 61"/>
          <p:cNvSpPr/>
          <p:nvPr/>
        </p:nvSpPr>
        <p:spPr>
          <a:xfrm>
            <a:off x="634128" y="5065380"/>
            <a:ext cx="595373" cy="6825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362544" y="5477367"/>
            <a:ext cx="301686" cy="369332"/>
          </a:xfrm>
          <a:prstGeom prst="rect">
            <a:avLst/>
          </a:prstGeom>
          <a:noFill/>
        </p:spPr>
        <p:txBody>
          <a:bodyPr wrap="none" rtlCol="0">
            <a:spAutoFit/>
          </a:bodyPr>
          <a:lstStyle/>
          <a:p>
            <a:r>
              <a:rPr lang="en-US" altLang="zh-CN" dirty="0">
                <a:solidFill>
                  <a:srgbClr val="FF0000"/>
                </a:solidFill>
              </a:rPr>
              <a:t>6</a:t>
            </a:r>
            <a:endParaRPr lang="zh-CN" altLang="en-US" dirty="0">
              <a:solidFill>
                <a:srgbClr val="FF0000"/>
              </a:solidFill>
            </a:endParaRPr>
          </a:p>
        </p:txBody>
      </p:sp>
      <p:cxnSp>
        <p:nvCxnSpPr>
          <p:cNvPr id="64" name="直接箭头连接符 63"/>
          <p:cNvCxnSpPr>
            <a:endCxn id="60" idx="6"/>
          </p:cNvCxnSpPr>
          <p:nvPr/>
        </p:nvCxnSpPr>
        <p:spPr>
          <a:xfrm flipH="1">
            <a:off x="3015867" y="4635678"/>
            <a:ext cx="367847" cy="785963"/>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820415" y="4345370"/>
            <a:ext cx="479832" cy="704775"/>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784484" y="6143204"/>
            <a:ext cx="7902316" cy="615161"/>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lnSpc>
                <a:spcPct val="150000"/>
              </a:lnSpc>
              <a:buFont typeface="Arial" panose="020B0604020202020204" pitchFamily="34" charset="0"/>
              <a:buChar char="•"/>
            </a:pPr>
            <a:r>
              <a:rPr lang="zh-CN" altLang="en-US" sz="2000" dirty="0">
                <a:latin typeface="Calibri" panose="020F0502020204030204" pitchFamily="34" charset="0"/>
                <a:ea typeface="黑体" panose="02010609060101010101" pitchFamily="49" charset="-122"/>
              </a:rPr>
              <a:t>最终生成的路由路径组成一颗最短路径树</a:t>
            </a:r>
            <a:r>
              <a:rPr lang="en-US" altLang="zh-CN" sz="2000" dirty="0">
                <a:latin typeface="Calibri" panose="020F0502020204030204" pitchFamily="34" charset="0"/>
                <a:ea typeface="黑体" panose="02010609060101010101" pitchFamily="49" charset="-122"/>
              </a:rPr>
              <a:t>(shortest path tree)</a:t>
            </a:r>
          </a:p>
        </p:txBody>
      </p:sp>
    </p:spTree>
    <p:custDataLst>
      <p:tags r:id="rId1"/>
    </p:custDataLst>
    <p:extLst>
      <p:ext uri="{BB962C8B-B14F-4D97-AF65-F5344CB8AC3E}">
        <p14:creationId xmlns:p14="http://schemas.microsoft.com/office/powerpoint/2010/main" val="31761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dissolve">
                                      <p:cBhvr>
                                        <p:cTn id="10" dur="500"/>
                                        <p:tgtEl>
                                          <p:spTgt spid="41"/>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left)">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dissolv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up)">
                                      <p:cBhvr>
                                        <p:cTn id="37" dur="500"/>
                                        <p:tgtEl>
                                          <p:spTgt spid="45"/>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left)">
                                      <p:cBhvr>
                                        <p:cTn id="41" dur="500"/>
                                        <p:tgtEl>
                                          <p:spTgt spid="52"/>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dissolve">
                                      <p:cBhvr>
                                        <p:cTn id="45" dur="500"/>
                                        <p:tgtEl>
                                          <p:spTgt spid="53"/>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dissolve">
                                      <p:cBhvr>
                                        <p:cTn id="50" dur="500"/>
                                        <p:tgtEl>
                                          <p:spTgt spid="5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right)">
                                      <p:cBhvr>
                                        <p:cTn id="55" dur="500"/>
                                        <p:tgtEl>
                                          <p:spTgt spid="54"/>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par>
                          <p:cTn id="60" fill="hold">
                            <p:stCondLst>
                              <p:cond delay="1000"/>
                            </p:stCondLst>
                            <p:childTnLst>
                              <p:par>
                                <p:cTn id="61" presetID="9" presetClass="entr" presetSubtype="0" fill="hold" grpId="0" nodeType="after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dissolve">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dissolve">
                                      <p:cBhvr>
                                        <p:cTn id="68" dur="500"/>
                                        <p:tgtEl>
                                          <p:spTgt spid="4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wipe(up)">
                                      <p:cBhvr>
                                        <p:cTn id="73" dur="500"/>
                                        <p:tgtEl>
                                          <p:spTgt spid="64"/>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wipe(left)">
                                      <p:cBhvr>
                                        <p:cTn id="77" dur="500"/>
                                        <p:tgtEl>
                                          <p:spTgt spid="60"/>
                                        </p:tgtEl>
                                      </p:cBhvr>
                                    </p:animEffect>
                                  </p:childTnLst>
                                </p:cTn>
                              </p:par>
                            </p:childTnLst>
                          </p:cTn>
                        </p:par>
                        <p:par>
                          <p:cTn id="78" fill="hold">
                            <p:stCondLst>
                              <p:cond delay="1000"/>
                            </p:stCondLst>
                            <p:childTnLst>
                              <p:par>
                                <p:cTn id="79" presetID="9" presetClass="entr" presetSubtype="0" fill="hold" grpId="0" nodeType="after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dissolve">
                                      <p:cBhvr>
                                        <p:cTn id="81" dur="500"/>
                                        <p:tgtEl>
                                          <p:spTgt spid="6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dissolve">
                                      <p:cBhvr>
                                        <p:cTn id="86" dur="500"/>
                                        <p:tgtEl>
                                          <p:spTgt spid="4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left)">
                                      <p:cBhvr>
                                        <p:cTn id="91" dur="500"/>
                                        <p:tgtEl>
                                          <p:spTgt spid="57"/>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58"/>
                                        </p:tgtEl>
                                        <p:attrNameLst>
                                          <p:attrName>style.visibility</p:attrName>
                                        </p:attrNameLst>
                                      </p:cBhvr>
                                      <p:to>
                                        <p:strVal val="visible"/>
                                      </p:to>
                                    </p:set>
                                    <p:animEffect transition="in" filter="wipe(left)">
                                      <p:cBhvr>
                                        <p:cTn id="95" dur="500"/>
                                        <p:tgtEl>
                                          <p:spTgt spid="58"/>
                                        </p:tgtEl>
                                      </p:cBhvr>
                                    </p:animEffect>
                                  </p:childTnLst>
                                </p:cTn>
                              </p:par>
                            </p:childTnLst>
                          </p:cTn>
                        </p:par>
                        <p:par>
                          <p:cTn id="96" fill="hold">
                            <p:stCondLst>
                              <p:cond delay="1000"/>
                            </p:stCondLst>
                            <p:childTnLst>
                              <p:par>
                                <p:cTn id="97" presetID="9" presetClass="entr" presetSubtype="0" fill="hold" grpId="0" nodeType="after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dissolve">
                                      <p:cBhvr>
                                        <p:cTn id="104" dur="500"/>
                                        <p:tgtEl>
                                          <p:spTgt spid="5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wipe(up)">
                                      <p:cBhvr>
                                        <p:cTn id="109" dur="500"/>
                                        <p:tgtEl>
                                          <p:spTgt spid="65"/>
                                        </p:tgtEl>
                                      </p:cBhvr>
                                    </p:animEffect>
                                  </p:childTnLst>
                                </p:cTn>
                              </p:par>
                            </p:childTnLst>
                          </p:cTn>
                        </p:par>
                        <p:par>
                          <p:cTn id="110" fill="hold">
                            <p:stCondLst>
                              <p:cond delay="500"/>
                            </p:stCondLst>
                            <p:childTnLst>
                              <p:par>
                                <p:cTn id="111" presetID="22" presetClass="entr" presetSubtype="8" fill="hold" grpId="0" nodeType="afterEffect">
                                  <p:stCondLst>
                                    <p:cond delay="0"/>
                                  </p:stCondLst>
                                  <p:childTnLst>
                                    <p:set>
                                      <p:cBhvr>
                                        <p:cTn id="112" dur="1" fill="hold">
                                          <p:stCondLst>
                                            <p:cond delay="0"/>
                                          </p:stCondLst>
                                        </p:cTn>
                                        <p:tgtEl>
                                          <p:spTgt spid="62"/>
                                        </p:tgtEl>
                                        <p:attrNameLst>
                                          <p:attrName>style.visibility</p:attrName>
                                        </p:attrNameLst>
                                      </p:cBhvr>
                                      <p:to>
                                        <p:strVal val="visible"/>
                                      </p:to>
                                    </p:set>
                                    <p:animEffect transition="in" filter="wipe(left)">
                                      <p:cBhvr>
                                        <p:cTn id="113" dur="500"/>
                                        <p:tgtEl>
                                          <p:spTgt spid="62"/>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6"/>
                                        </p:tgtEl>
                                        <p:attrNameLst>
                                          <p:attrName>style.visibility</p:attrName>
                                        </p:attrNameLst>
                                      </p:cBhvr>
                                      <p:to>
                                        <p:strVal val="visible"/>
                                      </p:to>
                                    </p:set>
                                    <p:animEffect transition="in" filter="wipe(left)">
                                      <p:cBhvr>
                                        <p:cTn id="125" dur="500"/>
                                        <p:tgtEl>
                                          <p:spTgt spid="66"/>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43"/>
                                        </p:tgtEl>
                                      </p:cBhvr>
                                    </p:animEffect>
                                    <p:set>
                                      <p:cBhvr>
                                        <p:cTn id="130" dur="1" fill="hold">
                                          <p:stCondLst>
                                            <p:cond delay="499"/>
                                          </p:stCondLst>
                                        </p:cTn>
                                        <p:tgtEl>
                                          <p:spTgt spid="43"/>
                                        </p:tgtEl>
                                        <p:attrNameLst>
                                          <p:attrName>style.visibility</p:attrName>
                                        </p:attrNameLst>
                                      </p:cBhvr>
                                      <p:to>
                                        <p:strVal val="hidden"/>
                                      </p:to>
                                    </p:set>
                                  </p:childTnLst>
                                </p:cTn>
                              </p:par>
                              <p:par>
                                <p:cTn id="131" presetID="9" presetClass="exit" presetSubtype="0" fill="hold" grpId="1" nodeType="withEffect">
                                  <p:stCondLst>
                                    <p:cond delay="0"/>
                                  </p:stCondLst>
                                  <p:childTnLst>
                                    <p:animEffect transition="out" filter="dissolve">
                                      <p:cBhvr>
                                        <p:cTn id="132" dur="500"/>
                                        <p:tgtEl>
                                          <p:spTgt spid="44"/>
                                        </p:tgtEl>
                                      </p:cBhvr>
                                    </p:animEffect>
                                    <p:set>
                                      <p:cBhvr>
                                        <p:cTn id="133" dur="1" fill="hold">
                                          <p:stCondLst>
                                            <p:cond delay="499"/>
                                          </p:stCondLst>
                                        </p:cTn>
                                        <p:tgtEl>
                                          <p:spTgt spid="44"/>
                                        </p:tgtEl>
                                        <p:attrNameLst>
                                          <p:attrName>style.visibility</p:attrName>
                                        </p:attrNameLst>
                                      </p:cBhvr>
                                      <p:to>
                                        <p:strVal val="hidden"/>
                                      </p:to>
                                    </p:set>
                                  </p:childTnLst>
                                </p:cTn>
                              </p:par>
                              <p:par>
                                <p:cTn id="134" presetID="9" presetClass="exit" presetSubtype="0" fill="hold" nodeType="withEffect">
                                  <p:stCondLst>
                                    <p:cond delay="0"/>
                                  </p:stCondLst>
                                  <p:childTnLst>
                                    <p:animEffect transition="out" filter="dissolve">
                                      <p:cBhvr>
                                        <p:cTn id="135" dur="500"/>
                                        <p:tgtEl>
                                          <p:spTgt spid="45"/>
                                        </p:tgtEl>
                                      </p:cBhvr>
                                    </p:animEffect>
                                    <p:set>
                                      <p:cBhvr>
                                        <p:cTn id="136" dur="1" fill="hold">
                                          <p:stCondLst>
                                            <p:cond delay="499"/>
                                          </p:stCondLst>
                                        </p:cTn>
                                        <p:tgtEl>
                                          <p:spTgt spid="45"/>
                                        </p:tgtEl>
                                        <p:attrNameLst>
                                          <p:attrName>style.visibility</p:attrName>
                                        </p:attrNameLst>
                                      </p:cBhvr>
                                      <p:to>
                                        <p:strVal val="hidden"/>
                                      </p:to>
                                    </p:set>
                                  </p:childTnLst>
                                </p:cTn>
                              </p:par>
                              <p:par>
                                <p:cTn id="137" presetID="9" presetClass="exit" presetSubtype="0" fill="hold" grpId="1" nodeType="withEffect">
                                  <p:stCondLst>
                                    <p:cond delay="0"/>
                                  </p:stCondLst>
                                  <p:childTnLst>
                                    <p:animEffect transition="out" filter="dissolve">
                                      <p:cBhvr>
                                        <p:cTn id="138" dur="500"/>
                                        <p:tgtEl>
                                          <p:spTgt spid="52"/>
                                        </p:tgtEl>
                                      </p:cBhvr>
                                    </p:animEffect>
                                    <p:set>
                                      <p:cBhvr>
                                        <p:cTn id="139" dur="1" fill="hold">
                                          <p:stCondLst>
                                            <p:cond delay="499"/>
                                          </p:stCondLst>
                                        </p:cTn>
                                        <p:tgtEl>
                                          <p:spTgt spid="52"/>
                                        </p:tgtEl>
                                        <p:attrNameLst>
                                          <p:attrName>style.visibility</p:attrName>
                                        </p:attrNameLst>
                                      </p:cBhvr>
                                      <p:to>
                                        <p:strVal val="hidden"/>
                                      </p:to>
                                    </p:set>
                                  </p:childTnLst>
                                </p:cTn>
                              </p:par>
                              <p:par>
                                <p:cTn id="140" presetID="9" presetClass="exit" presetSubtype="0" fill="hold" grpId="1" nodeType="withEffect">
                                  <p:stCondLst>
                                    <p:cond delay="0"/>
                                  </p:stCondLst>
                                  <p:childTnLst>
                                    <p:animEffect transition="out" filter="dissolve">
                                      <p:cBhvr>
                                        <p:cTn id="141" dur="500"/>
                                        <p:tgtEl>
                                          <p:spTgt spid="53"/>
                                        </p:tgtEl>
                                      </p:cBhvr>
                                    </p:animEffect>
                                    <p:set>
                                      <p:cBhvr>
                                        <p:cTn id="142" dur="1" fill="hold">
                                          <p:stCondLst>
                                            <p:cond delay="499"/>
                                          </p:stCondLst>
                                        </p:cTn>
                                        <p:tgtEl>
                                          <p:spTgt spid="53"/>
                                        </p:tgtEl>
                                        <p:attrNameLst>
                                          <p:attrName>style.visibility</p:attrName>
                                        </p:attrNameLst>
                                      </p:cBhvr>
                                      <p:to>
                                        <p:strVal val="hidden"/>
                                      </p:to>
                                    </p:set>
                                  </p:childTnLst>
                                </p:cTn>
                              </p:par>
                              <p:par>
                                <p:cTn id="143" presetID="9" presetClass="exit" presetSubtype="0" fill="hold" nodeType="withEffect">
                                  <p:stCondLst>
                                    <p:cond delay="0"/>
                                  </p:stCondLst>
                                  <p:childTnLst>
                                    <p:animEffect transition="out" filter="dissolve">
                                      <p:cBhvr>
                                        <p:cTn id="144" dur="500"/>
                                        <p:tgtEl>
                                          <p:spTgt spid="54"/>
                                        </p:tgtEl>
                                      </p:cBhvr>
                                    </p:animEffect>
                                    <p:set>
                                      <p:cBhvr>
                                        <p:cTn id="145" dur="1" fill="hold">
                                          <p:stCondLst>
                                            <p:cond delay="499"/>
                                          </p:stCondLst>
                                        </p:cTn>
                                        <p:tgtEl>
                                          <p:spTgt spid="54"/>
                                        </p:tgtEl>
                                        <p:attrNameLst>
                                          <p:attrName>style.visibility</p:attrName>
                                        </p:attrNameLst>
                                      </p:cBhvr>
                                      <p:to>
                                        <p:strVal val="hidden"/>
                                      </p:to>
                                    </p:set>
                                  </p:childTnLst>
                                </p:cTn>
                              </p:par>
                              <p:par>
                                <p:cTn id="146" presetID="9" presetClass="exit" presetSubtype="0" fill="hold" grpId="1" nodeType="withEffect">
                                  <p:stCondLst>
                                    <p:cond delay="0"/>
                                  </p:stCondLst>
                                  <p:childTnLst>
                                    <p:animEffect transition="out" filter="dissolve">
                                      <p:cBhvr>
                                        <p:cTn id="147" dur="500"/>
                                        <p:tgtEl>
                                          <p:spTgt spid="55"/>
                                        </p:tgtEl>
                                      </p:cBhvr>
                                    </p:animEffect>
                                    <p:set>
                                      <p:cBhvr>
                                        <p:cTn id="148" dur="1" fill="hold">
                                          <p:stCondLst>
                                            <p:cond delay="499"/>
                                          </p:stCondLst>
                                        </p:cTn>
                                        <p:tgtEl>
                                          <p:spTgt spid="55"/>
                                        </p:tgtEl>
                                        <p:attrNameLst>
                                          <p:attrName>style.visibility</p:attrName>
                                        </p:attrNameLst>
                                      </p:cBhvr>
                                      <p:to>
                                        <p:strVal val="hidden"/>
                                      </p:to>
                                    </p:set>
                                  </p:childTnLst>
                                </p:cTn>
                              </p:par>
                              <p:par>
                                <p:cTn id="149" presetID="9" presetClass="exit" presetSubtype="0" fill="hold" grpId="1" nodeType="withEffect">
                                  <p:stCondLst>
                                    <p:cond delay="0"/>
                                  </p:stCondLst>
                                  <p:childTnLst>
                                    <p:animEffect transition="out" filter="dissolve">
                                      <p:cBhvr>
                                        <p:cTn id="150" dur="500"/>
                                        <p:tgtEl>
                                          <p:spTgt spid="56"/>
                                        </p:tgtEl>
                                      </p:cBhvr>
                                    </p:animEffect>
                                    <p:set>
                                      <p:cBhvr>
                                        <p:cTn id="151" dur="1" fill="hold">
                                          <p:stCondLst>
                                            <p:cond delay="499"/>
                                          </p:stCondLst>
                                        </p:cTn>
                                        <p:tgtEl>
                                          <p:spTgt spid="56"/>
                                        </p:tgtEl>
                                        <p:attrNameLst>
                                          <p:attrName>style.visibility</p:attrName>
                                        </p:attrNameLst>
                                      </p:cBhvr>
                                      <p:to>
                                        <p:strVal val="hidden"/>
                                      </p:to>
                                    </p:set>
                                  </p:childTnLst>
                                </p:cTn>
                              </p:par>
                              <p:par>
                                <p:cTn id="152" presetID="9" presetClass="exit" presetSubtype="0" fill="hold" nodeType="withEffect">
                                  <p:stCondLst>
                                    <p:cond delay="0"/>
                                  </p:stCondLst>
                                  <p:childTnLst>
                                    <p:animEffect transition="out" filter="dissolve">
                                      <p:cBhvr>
                                        <p:cTn id="153" dur="500"/>
                                        <p:tgtEl>
                                          <p:spTgt spid="64"/>
                                        </p:tgtEl>
                                      </p:cBhvr>
                                    </p:animEffect>
                                    <p:set>
                                      <p:cBhvr>
                                        <p:cTn id="154" dur="1" fill="hold">
                                          <p:stCondLst>
                                            <p:cond delay="499"/>
                                          </p:stCondLst>
                                        </p:cTn>
                                        <p:tgtEl>
                                          <p:spTgt spid="64"/>
                                        </p:tgtEl>
                                        <p:attrNameLst>
                                          <p:attrName>style.visibility</p:attrName>
                                        </p:attrNameLst>
                                      </p:cBhvr>
                                      <p:to>
                                        <p:strVal val="hidden"/>
                                      </p:to>
                                    </p:set>
                                  </p:childTnLst>
                                </p:cTn>
                              </p:par>
                              <p:par>
                                <p:cTn id="155" presetID="9" presetClass="exit" presetSubtype="0" fill="hold" grpId="1" nodeType="withEffect">
                                  <p:stCondLst>
                                    <p:cond delay="0"/>
                                  </p:stCondLst>
                                  <p:childTnLst>
                                    <p:animEffect transition="out" filter="dissolve">
                                      <p:cBhvr>
                                        <p:cTn id="156" dur="500"/>
                                        <p:tgtEl>
                                          <p:spTgt spid="60"/>
                                        </p:tgtEl>
                                      </p:cBhvr>
                                    </p:animEffect>
                                    <p:set>
                                      <p:cBhvr>
                                        <p:cTn id="157" dur="1" fill="hold">
                                          <p:stCondLst>
                                            <p:cond delay="499"/>
                                          </p:stCondLst>
                                        </p:cTn>
                                        <p:tgtEl>
                                          <p:spTgt spid="60"/>
                                        </p:tgtEl>
                                        <p:attrNameLst>
                                          <p:attrName>style.visibility</p:attrName>
                                        </p:attrNameLst>
                                      </p:cBhvr>
                                      <p:to>
                                        <p:strVal val="hidden"/>
                                      </p:to>
                                    </p:set>
                                  </p:childTnLst>
                                </p:cTn>
                              </p:par>
                              <p:par>
                                <p:cTn id="158" presetID="9" presetClass="exit" presetSubtype="0" fill="hold" grpId="1" nodeType="withEffect">
                                  <p:stCondLst>
                                    <p:cond delay="0"/>
                                  </p:stCondLst>
                                  <p:childTnLst>
                                    <p:animEffect transition="out" filter="dissolve">
                                      <p:cBhvr>
                                        <p:cTn id="159" dur="500"/>
                                        <p:tgtEl>
                                          <p:spTgt spid="61"/>
                                        </p:tgtEl>
                                      </p:cBhvr>
                                    </p:animEffect>
                                    <p:set>
                                      <p:cBhvr>
                                        <p:cTn id="160" dur="1" fill="hold">
                                          <p:stCondLst>
                                            <p:cond delay="499"/>
                                          </p:stCondLst>
                                        </p:cTn>
                                        <p:tgtEl>
                                          <p:spTgt spid="61"/>
                                        </p:tgtEl>
                                        <p:attrNameLst>
                                          <p:attrName>style.visibility</p:attrName>
                                        </p:attrNameLst>
                                      </p:cBhvr>
                                      <p:to>
                                        <p:strVal val="hidden"/>
                                      </p:to>
                                    </p:set>
                                  </p:childTnLst>
                                </p:cTn>
                              </p:par>
                              <p:par>
                                <p:cTn id="161" presetID="9" presetClass="exit" presetSubtype="0" fill="hold" nodeType="withEffect">
                                  <p:stCondLst>
                                    <p:cond delay="0"/>
                                  </p:stCondLst>
                                  <p:childTnLst>
                                    <p:animEffect transition="out" filter="dissolve">
                                      <p:cBhvr>
                                        <p:cTn id="162" dur="500"/>
                                        <p:tgtEl>
                                          <p:spTgt spid="57"/>
                                        </p:tgtEl>
                                      </p:cBhvr>
                                    </p:animEffect>
                                    <p:set>
                                      <p:cBhvr>
                                        <p:cTn id="163" dur="1" fill="hold">
                                          <p:stCondLst>
                                            <p:cond delay="499"/>
                                          </p:stCondLst>
                                        </p:cTn>
                                        <p:tgtEl>
                                          <p:spTgt spid="57"/>
                                        </p:tgtEl>
                                        <p:attrNameLst>
                                          <p:attrName>style.visibility</p:attrName>
                                        </p:attrNameLst>
                                      </p:cBhvr>
                                      <p:to>
                                        <p:strVal val="hidden"/>
                                      </p:to>
                                    </p:set>
                                  </p:childTnLst>
                                </p:cTn>
                              </p:par>
                              <p:par>
                                <p:cTn id="164" presetID="9" presetClass="exit" presetSubtype="0" fill="hold" grpId="1" nodeType="withEffect">
                                  <p:stCondLst>
                                    <p:cond delay="0"/>
                                  </p:stCondLst>
                                  <p:childTnLst>
                                    <p:animEffect transition="out" filter="dissolve">
                                      <p:cBhvr>
                                        <p:cTn id="165" dur="500"/>
                                        <p:tgtEl>
                                          <p:spTgt spid="58"/>
                                        </p:tgtEl>
                                      </p:cBhvr>
                                    </p:animEffect>
                                    <p:set>
                                      <p:cBhvr>
                                        <p:cTn id="166" dur="1" fill="hold">
                                          <p:stCondLst>
                                            <p:cond delay="499"/>
                                          </p:stCondLst>
                                        </p:cTn>
                                        <p:tgtEl>
                                          <p:spTgt spid="58"/>
                                        </p:tgtEl>
                                        <p:attrNameLst>
                                          <p:attrName>style.visibility</p:attrName>
                                        </p:attrNameLst>
                                      </p:cBhvr>
                                      <p:to>
                                        <p:strVal val="hidden"/>
                                      </p:to>
                                    </p:set>
                                  </p:childTnLst>
                                </p:cTn>
                              </p:par>
                              <p:par>
                                <p:cTn id="167" presetID="9" presetClass="exit" presetSubtype="0" fill="hold" grpId="1" nodeType="withEffect">
                                  <p:stCondLst>
                                    <p:cond delay="0"/>
                                  </p:stCondLst>
                                  <p:childTnLst>
                                    <p:animEffect transition="out" filter="dissolve">
                                      <p:cBhvr>
                                        <p:cTn id="168" dur="500"/>
                                        <p:tgtEl>
                                          <p:spTgt spid="59"/>
                                        </p:tgtEl>
                                      </p:cBhvr>
                                    </p:animEffect>
                                    <p:set>
                                      <p:cBhvr>
                                        <p:cTn id="169" dur="1" fill="hold">
                                          <p:stCondLst>
                                            <p:cond delay="499"/>
                                          </p:stCondLst>
                                        </p:cTn>
                                        <p:tgtEl>
                                          <p:spTgt spid="59"/>
                                        </p:tgtEl>
                                        <p:attrNameLst>
                                          <p:attrName>style.visibility</p:attrName>
                                        </p:attrNameLst>
                                      </p:cBhvr>
                                      <p:to>
                                        <p:strVal val="hidden"/>
                                      </p:to>
                                    </p:set>
                                  </p:childTnLst>
                                </p:cTn>
                              </p:par>
                              <p:par>
                                <p:cTn id="170" presetID="9" presetClass="exit" presetSubtype="0" fill="hold" nodeType="withEffect">
                                  <p:stCondLst>
                                    <p:cond delay="0"/>
                                  </p:stCondLst>
                                  <p:childTnLst>
                                    <p:animEffect transition="out" filter="dissolve">
                                      <p:cBhvr>
                                        <p:cTn id="171" dur="500"/>
                                        <p:tgtEl>
                                          <p:spTgt spid="65"/>
                                        </p:tgtEl>
                                      </p:cBhvr>
                                    </p:animEffect>
                                    <p:set>
                                      <p:cBhvr>
                                        <p:cTn id="172" dur="1" fill="hold">
                                          <p:stCondLst>
                                            <p:cond delay="499"/>
                                          </p:stCondLst>
                                        </p:cTn>
                                        <p:tgtEl>
                                          <p:spTgt spid="65"/>
                                        </p:tgtEl>
                                        <p:attrNameLst>
                                          <p:attrName>style.visibility</p:attrName>
                                        </p:attrNameLst>
                                      </p:cBhvr>
                                      <p:to>
                                        <p:strVal val="hidden"/>
                                      </p:to>
                                    </p:set>
                                  </p:childTnLst>
                                </p:cTn>
                              </p:par>
                              <p:par>
                                <p:cTn id="173" presetID="9" presetClass="exit" presetSubtype="0" fill="hold" grpId="1" nodeType="withEffect">
                                  <p:stCondLst>
                                    <p:cond delay="0"/>
                                  </p:stCondLst>
                                  <p:childTnLst>
                                    <p:animEffect transition="out" filter="dissolve">
                                      <p:cBhvr>
                                        <p:cTn id="174" dur="500"/>
                                        <p:tgtEl>
                                          <p:spTgt spid="62"/>
                                        </p:tgtEl>
                                      </p:cBhvr>
                                    </p:animEffect>
                                    <p:set>
                                      <p:cBhvr>
                                        <p:cTn id="175" dur="1" fill="hold">
                                          <p:stCondLst>
                                            <p:cond delay="499"/>
                                          </p:stCondLst>
                                        </p:cTn>
                                        <p:tgtEl>
                                          <p:spTgt spid="62"/>
                                        </p:tgtEl>
                                        <p:attrNameLst>
                                          <p:attrName>style.visibility</p:attrName>
                                        </p:attrNameLst>
                                      </p:cBhvr>
                                      <p:to>
                                        <p:strVal val="hidden"/>
                                      </p:to>
                                    </p:set>
                                  </p:childTnLst>
                                </p:cTn>
                              </p:par>
                              <p:par>
                                <p:cTn id="176" presetID="9" presetClass="exit" presetSubtype="0" fill="hold" grpId="1" nodeType="withEffect">
                                  <p:stCondLst>
                                    <p:cond delay="0"/>
                                  </p:stCondLst>
                                  <p:childTnLst>
                                    <p:animEffect transition="out" filter="dissolve">
                                      <p:cBhvr>
                                        <p:cTn id="177" dur="500"/>
                                        <p:tgtEl>
                                          <p:spTgt spid="63"/>
                                        </p:tgtEl>
                                      </p:cBhvr>
                                    </p:animEffect>
                                    <p:set>
                                      <p:cBhvr>
                                        <p:cTn id="178"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3" grpId="1" animBg="1"/>
      <p:bldP spid="44" grpId="0"/>
      <p:bldP spid="44" grpId="1"/>
      <p:bldP spid="46" grpId="0"/>
      <p:bldP spid="47" grpId="0"/>
      <p:bldP spid="48" grpId="0"/>
      <p:bldP spid="49" grpId="0"/>
      <p:bldP spid="50" grpId="0"/>
      <p:bldP spid="51" grpId="0"/>
      <p:bldP spid="52" grpId="0" animBg="1"/>
      <p:bldP spid="52" grpId="1" animBg="1"/>
      <p:bldP spid="53" grpId="0"/>
      <p:bldP spid="53" grpId="1"/>
      <p:bldP spid="55" grpId="0" animBg="1"/>
      <p:bldP spid="55" grpId="1" animBg="1"/>
      <p:bldP spid="56" grpId="0"/>
      <p:bldP spid="56" grpId="1"/>
      <p:bldP spid="58" grpId="0" animBg="1"/>
      <p:bldP spid="58" grpId="1" animBg="1"/>
      <p:bldP spid="59" grpId="0"/>
      <p:bldP spid="59" grpId="1"/>
      <p:bldP spid="60" grpId="0" animBg="1"/>
      <p:bldP spid="60" grpId="1" animBg="1"/>
      <p:bldP spid="61" grpId="0"/>
      <p:bldP spid="61" grpId="1"/>
      <p:bldP spid="62" grpId="0" animBg="1"/>
      <p:bldP spid="62" grpId="1" animBg="1"/>
      <p:bldP spid="63" grpId="0"/>
      <p:bldP spid="63" grpId="1"/>
      <p:bldP spid="66" grpId="0" animBg="1"/>
    </p:bld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67153" y="2197643"/>
            <a:ext cx="4843047" cy="3772353"/>
          </a:xfrm>
          <a:prstGeom prst="roundRect">
            <a:avLst>
              <a:gd name="adj" fmla="val 5447"/>
            </a:avLst>
          </a:prstGeom>
          <a:solidFill>
            <a:srgbClr val="F5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路由计算</a:t>
            </a:r>
          </a:p>
        </p:txBody>
      </p:sp>
      <p:sp>
        <p:nvSpPr>
          <p:cNvPr id="3" name="内容占位符 2"/>
          <p:cNvSpPr>
            <a:spLocks noGrp="1"/>
          </p:cNvSpPr>
          <p:nvPr>
            <p:ph idx="1"/>
          </p:nvPr>
        </p:nvSpPr>
        <p:spPr>
          <a:xfrm>
            <a:off x="457199" y="1396212"/>
            <a:ext cx="8579555" cy="470688"/>
          </a:xfrm>
        </p:spPr>
        <p:txBody>
          <a:bodyPr/>
          <a:lstStyle/>
          <a:p>
            <a:pPr>
              <a:spcBef>
                <a:spcPts val="1800"/>
              </a:spcBef>
            </a:pPr>
            <a:r>
              <a:rPr lang="zh-CN" altLang="en-US" sz="2000" dirty="0"/>
              <a:t>举例：</a:t>
            </a:r>
            <a:r>
              <a:rPr lang="en-US" altLang="zh-CN" sz="2000" dirty="0"/>
              <a:t>A</a:t>
            </a:r>
            <a:r>
              <a:rPr lang="zh-CN" altLang="en-US" sz="2000" dirty="0"/>
              <a:t>节点计算其路由表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5" name="组合 13"/>
          <p:cNvGrpSpPr/>
          <p:nvPr/>
        </p:nvGrpSpPr>
        <p:grpSpPr>
          <a:xfrm>
            <a:off x="715405" y="2203374"/>
            <a:ext cx="4557726" cy="3445496"/>
            <a:chOff x="571325" y="1525175"/>
            <a:chExt cx="4557726" cy="3445496"/>
          </a:xfrm>
        </p:grpSpPr>
        <p:grpSp>
          <p:nvGrpSpPr>
            <p:cNvPr id="7" name="组合 14"/>
            <p:cNvGrpSpPr/>
            <p:nvPr/>
          </p:nvGrpSpPr>
          <p:grpSpPr>
            <a:xfrm>
              <a:off x="571325" y="2197274"/>
              <a:ext cx="4557726" cy="2773397"/>
              <a:chOff x="5249691" y="2294625"/>
              <a:chExt cx="2827510" cy="1587715"/>
            </a:xfrm>
          </p:grpSpPr>
          <p:sp>
            <p:nvSpPr>
              <p:cNvPr id="18" name="椭圆 17"/>
              <p:cNvSpPr/>
              <p:nvPr/>
            </p:nvSpPr>
            <p:spPr>
              <a:xfrm>
                <a:off x="6228272" y="2294625"/>
                <a:ext cx="258792" cy="258793"/>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A</a:t>
                </a:r>
                <a:endParaRPr lang="zh-CN" altLang="en-US" sz="1600" b="1" dirty="0">
                  <a:solidFill>
                    <a:schemeClr val="bg1"/>
                  </a:solidFill>
                </a:endParaRPr>
              </a:p>
            </p:txBody>
          </p:sp>
          <p:sp>
            <p:nvSpPr>
              <p:cNvPr id="20" name="椭圆 19"/>
              <p:cNvSpPr/>
              <p:nvPr/>
            </p:nvSpPr>
            <p:spPr>
              <a:xfrm>
                <a:off x="5656053" y="2944481"/>
                <a:ext cx="258792" cy="258793"/>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B</a:t>
                </a:r>
                <a:endParaRPr lang="zh-CN" altLang="en-US" sz="1600" b="1" dirty="0">
                  <a:solidFill>
                    <a:schemeClr val="bg1"/>
                  </a:solidFill>
                </a:endParaRPr>
              </a:p>
            </p:txBody>
          </p:sp>
          <p:sp>
            <p:nvSpPr>
              <p:cNvPr id="21" name="椭圆 20"/>
              <p:cNvSpPr/>
              <p:nvPr/>
            </p:nvSpPr>
            <p:spPr>
              <a:xfrm>
                <a:off x="6801929" y="2944481"/>
                <a:ext cx="258792" cy="258793"/>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E</a:t>
                </a:r>
                <a:endParaRPr lang="zh-CN" altLang="en-US" sz="1600" b="1" dirty="0">
                  <a:solidFill>
                    <a:schemeClr val="bg1"/>
                  </a:solidFill>
                </a:endParaRPr>
              </a:p>
            </p:txBody>
          </p:sp>
          <p:sp>
            <p:nvSpPr>
              <p:cNvPr id="22" name="椭圆 21"/>
              <p:cNvSpPr/>
              <p:nvPr/>
            </p:nvSpPr>
            <p:spPr>
              <a:xfrm>
                <a:off x="7818409" y="2944481"/>
                <a:ext cx="258792" cy="258793"/>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F</a:t>
                </a:r>
                <a:endParaRPr lang="zh-CN" altLang="en-US" sz="1600" b="1" dirty="0">
                  <a:solidFill>
                    <a:schemeClr val="bg1"/>
                  </a:solidFill>
                </a:endParaRPr>
              </a:p>
            </p:txBody>
          </p:sp>
          <p:sp>
            <p:nvSpPr>
              <p:cNvPr id="23" name="椭圆 22"/>
              <p:cNvSpPr/>
              <p:nvPr/>
            </p:nvSpPr>
            <p:spPr>
              <a:xfrm>
                <a:off x="5249691" y="3606744"/>
                <a:ext cx="258792" cy="258793"/>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C</a:t>
                </a:r>
                <a:endParaRPr lang="zh-CN" altLang="en-US" sz="1600" b="1" dirty="0">
                  <a:solidFill>
                    <a:schemeClr val="bg1"/>
                  </a:solidFill>
                </a:endParaRPr>
              </a:p>
            </p:txBody>
          </p:sp>
          <p:sp>
            <p:nvSpPr>
              <p:cNvPr id="24" name="椭圆 23"/>
              <p:cNvSpPr/>
              <p:nvPr/>
            </p:nvSpPr>
            <p:spPr>
              <a:xfrm>
                <a:off x="6357668" y="3623547"/>
                <a:ext cx="258792" cy="258793"/>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
                </a:r>
                <a:endParaRPr lang="zh-CN" altLang="en-US" sz="1600" b="1" dirty="0">
                  <a:solidFill>
                    <a:schemeClr val="bg1"/>
                  </a:solidFill>
                </a:endParaRPr>
              </a:p>
            </p:txBody>
          </p:sp>
          <p:cxnSp>
            <p:nvCxnSpPr>
              <p:cNvPr id="26" name="直接连接符 25"/>
              <p:cNvCxnSpPr>
                <a:stCxn id="20" idx="3"/>
                <a:endCxn id="23" idx="0"/>
              </p:cNvCxnSpPr>
              <p:nvPr/>
            </p:nvCxnSpPr>
            <p:spPr>
              <a:xfrm flipH="1">
                <a:off x="5379087" y="3165375"/>
                <a:ext cx="314865" cy="4413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4" idx="7"/>
                <a:endCxn id="21" idx="3"/>
              </p:cNvCxnSpPr>
              <p:nvPr/>
            </p:nvCxnSpPr>
            <p:spPr>
              <a:xfrm flipV="1">
                <a:off x="6578561" y="3165375"/>
                <a:ext cx="261267" cy="49607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6"/>
                <a:endCxn id="21" idx="2"/>
              </p:cNvCxnSpPr>
              <p:nvPr/>
            </p:nvCxnSpPr>
            <p:spPr>
              <a:xfrm>
                <a:off x="5914845" y="3073878"/>
                <a:ext cx="88708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8" idx="5"/>
                <a:endCxn id="21" idx="1"/>
              </p:cNvCxnSpPr>
              <p:nvPr/>
            </p:nvCxnSpPr>
            <p:spPr>
              <a:xfrm>
                <a:off x="6449165" y="2515519"/>
                <a:ext cx="390663" cy="4668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1" idx="6"/>
                <a:endCxn id="22" idx="2"/>
              </p:cNvCxnSpPr>
              <p:nvPr/>
            </p:nvCxnSpPr>
            <p:spPr>
              <a:xfrm>
                <a:off x="7060721" y="3073878"/>
                <a:ext cx="75768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348138" y="3139580"/>
                <a:ext cx="236987" cy="211435"/>
              </a:xfrm>
              <a:prstGeom prst="rect">
                <a:avLst/>
              </a:prstGeom>
              <a:noFill/>
            </p:spPr>
            <p:txBody>
              <a:bodyPr wrap="square" rtlCol="0">
                <a:spAutoFit/>
              </a:bodyPr>
              <a:lstStyle/>
              <a:p>
                <a:r>
                  <a:rPr lang="en-US" altLang="zh-CN" dirty="0"/>
                  <a:t>4</a:t>
                </a:r>
                <a:endParaRPr lang="zh-CN" altLang="en-US" dirty="0"/>
              </a:p>
            </p:txBody>
          </p:sp>
          <p:sp>
            <p:nvSpPr>
              <p:cNvPr id="35" name="文本框 34"/>
              <p:cNvSpPr txBox="1"/>
              <p:nvPr/>
            </p:nvSpPr>
            <p:spPr>
              <a:xfrm>
                <a:off x="6751727" y="3318173"/>
                <a:ext cx="206744" cy="211435"/>
              </a:xfrm>
              <a:prstGeom prst="rect">
                <a:avLst/>
              </a:prstGeom>
              <a:noFill/>
            </p:spPr>
            <p:txBody>
              <a:bodyPr wrap="square" rtlCol="0">
                <a:spAutoFit/>
              </a:bodyPr>
              <a:lstStyle/>
              <a:p>
                <a:r>
                  <a:rPr lang="en-US" altLang="zh-CN" dirty="0"/>
                  <a:t>1</a:t>
                </a:r>
                <a:endParaRPr lang="zh-CN" altLang="en-US" dirty="0"/>
              </a:p>
            </p:txBody>
          </p:sp>
          <p:sp>
            <p:nvSpPr>
              <p:cNvPr id="36" name="文本框 35"/>
              <p:cNvSpPr txBox="1"/>
              <p:nvPr/>
            </p:nvSpPr>
            <p:spPr>
              <a:xfrm>
                <a:off x="6056701" y="3085358"/>
                <a:ext cx="301686" cy="369332"/>
              </a:xfrm>
              <a:prstGeom prst="rect">
                <a:avLst/>
              </a:prstGeom>
              <a:noFill/>
            </p:spPr>
            <p:txBody>
              <a:bodyPr wrap="none" rtlCol="0">
                <a:spAutoFit/>
              </a:bodyPr>
              <a:lstStyle/>
              <a:p>
                <a:r>
                  <a:rPr lang="en-US" altLang="zh-CN" dirty="0"/>
                  <a:t>1</a:t>
                </a:r>
                <a:endParaRPr lang="zh-CN" altLang="en-US" dirty="0"/>
              </a:p>
            </p:txBody>
          </p:sp>
          <p:sp>
            <p:nvSpPr>
              <p:cNvPr id="38" name="文本框 37"/>
              <p:cNvSpPr txBox="1"/>
              <p:nvPr/>
            </p:nvSpPr>
            <p:spPr>
              <a:xfrm>
                <a:off x="6686342" y="2645302"/>
                <a:ext cx="172467" cy="211435"/>
              </a:xfrm>
              <a:prstGeom prst="rect">
                <a:avLst/>
              </a:prstGeom>
              <a:noFill/>
            </p:spPr>
            <p:txBody>
              <a:bodyPr wrap="square" rtlCol="0">
                <a:spAutoFit/>
              </a:bodyPr>
              <a:lstStyle/>
              <a:p>
                <a:r>
                  <a:rPr lang="en-US" altLang="zh-CN" dirty="0"/>
                  <a:t>1</a:t>
                </a:r>
                <a:endParaRPr lang="zh-CN" altLang="en-US" dirty="0"/>
              </a:p>
            </p:txBody>
          </p:sp>
          <p:sp>
            <p:nvSpPr>
              <p:cNvPr id="39" name="文本框 38"/>
              <p:cNvSpPr txBox="1"/>
              <p:nvPr/>
            </p:nvSpPr>
            <p:spPr>
              <a:xfrm>
                <a:off x="7319513" y="3037913"/>
                <a:ext cx="301686" cy="369332"/>
              </a:xfrm>
              <a:prstGeom prst="rect">
                <a:avLst/>
              </a:prstGeom>
              <a:noFill/>
            </p:spPr>
            <p:txBody>
              <a:bodyPr wrap="none" rtlCol="0">
                <a:spAutoFit/>
              </a:bodyPr>
              <a:lstStyle/>
              <a:p>
                <a:r>
                  <a:rPr lang="en-US" altLang="zh-CN" dirty="0"/>
                  <a:t>2</a:t>
                </a:r>
                <a:endParaRPr lang="zh-CN" altLang="en-US" dirty="0"/>
              </a:p>
            </p:txBody>
          </p:sp>
        </p:grpSp>
        <p:cxnSp>
          <p:nvCxnSpPr>
            <p:cNvPr id="16" name="直接箭头连接符 15"/>
            <p:cNvCxnSpPr/>
            <p:nvPr/>
          </p:nvCxnSpPr>
          <p:spPr>
            <a:xfrm>
              <a:off x="1896110" y="1828800"/>
              <a:ext cx="313701" cy="273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2959" y="1525175"/>
              <a:ext cx="1385123" cy="369332"/>
            </a:xfrm>
            <a:prstGeom prst="rect">
              <a:avLst/>
            </a:prstGeom>
            <a:noFill/>
          </p:spPr>
          <p:txBody>
            <a:bodyPr wrap="none" rtlCol="0">
              <a:spAutoFit/>
            </a:bodyPr>
            <a:lstStyle/>
            <a:p>
              <a:r>
                <a:rPr lang="en-US" altLang="zh-CN" dirty="0"/>
                <a:t>Source Node</a:t>
              </a:r>
              <a:endParaRPr lang="zh-CN" altLang="en-US" dirty="0"/>
            </a:p>
          </p:txBody>
        </p:sp>
      </p:grpSp>
      <p:graphicFrame>
        <p:nvGraphicFramePr>
          <p:cNvPr id="42" name="表格 41"/>
          <p:cNvGraphicFramePr>
            <a:graphicFrameLocks noGrp="1"/>
          </p:cNvGraphicFramePr>
          <p:nvPr>
            <p:extLst/>
          </p:nvPr>
        </p:nvGraphicFramePr>
        <p:xfrm>
          <a:off x="5909759" y="2499032"/>
          <a:ext cx="2491291" cy="2595880"/>
        </p:xfrm>
        <a:graphic>
          <a:graphicData uri="http://schemas.openxmlformats.org/drawingml/2006/table">
            <a:tbl>
              <a:tblPr firstRow="1" bandRow="1">
                <a:tableStyleId>{5C22544A-7EE6-4342-B048-85BDC9FD1C3A}</a:tableStyleId>
              </a:tblPr>
              <a:tblGrid>
                <a:gridCol w="736063">
                  <a:extLst>
                    <a:ext uri="{9D8B030D-6E8A-4147-A177-3AD203B41FA5}">
                      <a16:colId xmlns:a16="http://schemas.microsoft.com/office/drawing/2014/main" val="20000"/>
                    </a:ext>
                  </a:extLst>
                </a:gridCol>
                <a:gridCol w="735725">
                  <a:extLst>
                    <a:ext uri="{9D8B030D-6E8A-4147-A177-3AD203B41FA5}">
                      <a16:colId xmlns:a16="http://schemas.microsoft.com/office/drawing/2014/main" val="20001"/>
                    </a:ext>
                  </a:extLst>
                </a:gridCol>
                <a:gridCol w="1019503">
                  <a:extLst>
                    <a:ext uri="{9D8B030D-6E8A-4147-A177-3AD203B41FA5}">
                      <a16:colId xmlns:a16="http://schemas.microsoft.com/office/drawing/2014/main" val="20002"/>
                    </a:ext>
                  </a:extLst>
                </a:gridCol>
              </a:tblGrid>
              <a:tr h="370840">
                <a:tc>
                  <a:txBody>
                    <a:bodyPr/>
                    <a:lstStyle/>
                    <a:p>
                      <a:r>
                        <a:rPr lang="en-US" altLang="zh-CN" sz="1600" dirty="0" err="1">
                          <a:latin typeface="Calibri" panose="020F0502020204030204" pitchFamily="34" charset="0"/>
                        </a:rPr>
                        <a:t>Dest</a:t>
                      </a:r>
                      <a:endParaRPr lang="zh-CN" altLang="en-US" sz="1600" dirty="0">
                        <a:latin typeface="Calibri" panose="020F0502020204030204" pitchFamily="34" charset="0"/>
                      </a:endParaRPr>
                    </a:p>
                  </a:txBody>
                  <a:tcPr anchor="ctr"/>
                </a:tc>
                <a:tc>
                  <a:txBody>
                    <a:bodyPr/>
                    <a:lstStyle/>
                    <a:p>
                      <a:r>
                        <a:rPr lang="en-US" altLang="zh-CN" sz="1600" dirty="0">
                          <a:latin typeface="Calibri" panose="020F0502020204030204" pitchFamily="34" charset="0"/>
                        </a:rPr>
                        <a:t>Cost</a:t>
                      </a:r>
                      <a:endParaRPr lang="zh-CN" altLang="en-US" sz="1600" dirty="0">
                        <a:latin typeface="Calibri" panose="020F0502020204030204" pitchFamily="34" charset="0"/>
                      </a:endParaRPr>
                    </a:p>
                  </a:txBody>
                  <a:tcPr anchor="ctr"/>
                </a:tc>
                <a:tc>
                  <a:txBody>
                    <a:bodyPr/>
                    <a:lstStyle/>
                    <a:p>
                      <a:r>
                        <a:rPr lang="en-US" altLang="zh-CN" sz="1600" dirty="0">
                          <a:latin typeface="Calibri" panose="020F0502020204030204" pitchFamily="34" charset="0"/>
                        </a:rPr>
                        <a:t>Next</a:t>
                      </a:r>
                      <a:r>
                        <a:rPr lang="en-US" altLang="zh-CN" sz="1600" baseline="0" dirty="0">
                          <a:latin typeface="Calibri" panose="020F0502020204030204" pitchFamily="34" charset="0"/>
                        </a:rPr>
                        <a:t> Hop</a:t>
                      </a:r>
                      <a:endParaRPr lang="zh-CN" altLang="en-US" sz="1600" dirty="0">
                        <a:latin typeface="Calibri" panose="020F0502020204030204" pitchFamily="34" charset="0"/>
                      </a:endParaRPr>
                    </a:p>
                  </a:txBody>
                  <a:tcPr anchor="ctr"/>
                </a:tc>
                <a:extLst>
                  <a:ext uri="{0D108BD9-81ED-4DB2-BD59-A6C34878D82A}">
                    <a16:rowId xmlns:a16="http://schemas.microsoft.com/office/drawing/2014/main" val="10000"/>
                  </a:ext>
                </a:extLst>
              </a:tr>
              <a:tr h="370840">
                <a:tc>
                  <a:txBody>
                    <a:bodyPr/>
                    <a:lstStyle/>
                    <a:p>
                      <a:pPr algn="ctr"/>
                      <a:r>
                        <a:rPr lang="en-US" altLang="zh-CN" sz="1600" dirty="0">
                          <a:latin typeface="Calibri" panose="020F0502020204030204" pitchFamily="34" charset="0"/>
                        </a:rPr>
                        <a:t>A</a:t>
                      </a:r>
                      <a:endParaRPr lang="zh-CN" altLang="en-US" sz="1600" dirty="0">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extLst>
                  <a:ext uri="{0D108BD9-81ED-4DB2-BD59-A6C34878D82A}">
                    <a16:rowId xmlns:a16="http://schemas.microsoft.com/office/drawing/2014/main" val="10001"/>
                  </a:ext>
                </a:extLst>
              </a:tr>
              <a:tr h="370840">
                <a:tc>
                  <a:txBody>
                    <a:bodyPr/>
                    <a:lstStyle/>
                    <a:p>
                      <a:pPr algn="ctr"/>
                      <a:r>
                        <a:rPr lang="en-US" altLang="zh-CN" sz="1600" dirty="0">
                          <a:latin typeface="Calibri" panose="020F0502020204030204" pitchFamily="34" charset="0"/>
                        </a:rPr>
                        <a:t>B</a:t>
                      </a:r>
                      <a:endParaRPr lang="zh-CN" altLang="en-US" sz="1600" dirty="0">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tc>
                  <a:txBody>
                    <a:bodyPr/>
                    <a:lstStyle/>
                    <a:p>
                      <a:endParaRPr lang="zh-CN" altLang="en-US">
                        <a:latin typeface="Calibri" panose="020F0502020204030204" pitchFamily="34" charset="0"/>
                      </a:endParaRPr>
                    </a:p>
                  </a:txBody>
                  <a:tcPr/>
                </a:tc>
                <a:extLst>
                  <a:ext uri="{0D108BD9-81ED-4DB2-BD59-A6C34878D82A}">
                    <a16:rowId xmlns:a16="http://schemas.microsoft.com/office/drawing/2014/main" val="10002"/>
                  </a:ext>
                </a:extLst>
              </a:tr>
              <a:tr h="370840">
                <a:tc>
                  <a:txBody>
                    <a:bodyPr/>
                    <a:lstStyle/>
                    <a:p>
                      <a:pPr algn="ctr"/>
                      <a:r>
                        <a:rPr lang="en-US" altLang="zh-CN" sz="1600" dirty="0">
                          <a:latin typeface="Calibri" panose="020F0502020204030204" pitchFamily="34" charset="0"/>
                        </a:rPr>
                        <a:t>C</a:t>
                      </a:r>
                      <a:endParaRPr lang="zh-CN" altLang="en-US" sz="1600" dirty="0">
                        <a:latin typeface="Calibri" panose="020F0502020204030204" pitchFamily="34" charset="0"/>
                      </a:endParaRPr>
                    </a:p>
                  </a:txBody>
                  <a:tcPr/>
                </a:tc>
                <a:tc>
                  <a:txBody>
                    <a:bodyPr/>
                    <a:lstStyle/>
                    <a:p>
                      <a:endParaRPr lang="zh-CN" altLang="en-US">
                        <a:latin typeface="Calibri" panose="020F0502020204030204" pitchFamily="34" charset="0"/>
                      </a:endParaRPr>
                    </a:p>
                  </a:txBody>
                  <a:tcPr/>
                </a:tc>
                <a:tc>
                  <a:txBody>
                    <a:bodyPr/>
                    <a:lstStyle/>
                    <a:p>
                      <a:endParaRPr lang="zh-CN" altLang="en-US">
                        <a:latin typeface="Calibri" panose="020F0502020204030204" pitchFamily="34" charset="0"/>
                      </a:endParaRPr>
                    </a:p>
                  </a:txBody>
                  <a:tcPr/>
                </a:tc>
                <a:extLst>
                  <a:ext uri="{0D108BD9-81ED-4DB2-BD59-A6C34878D82A}">
                    <a16:rowId xmlns:a16="http://schemas.microsoft.com/office/drawing/2014/main" val="10003"/>
                  </a:ext>
                </a:extLst>
              </a:tr>
              <a:tr h="370840">
                <a:tc>
                  <a:txBody>
                    <a:bodyPr/>
                    <a:lstStyle/>
                    <a:p>
                      <a:pPr algn="ctr"/>
                      <a:r>
                        <a:rPr lang="en-US" altLang="zh-CN" sz="1600" dirty="0">
                          <a:latin typeface="Calibri" panose="020F0502020204030204" pitchFamily="34" charset="0"/>
                        </a:rPr>
                        <a:t>D</a:t>
                      </a:r>
                      <a:endParaRPr lang="zh-CN" altLang="en-US" sz="1600" dirty="0">
                        <a:latin typeface="Calibri" panose="020F0502020204030204" pitchFamily="34" charset="0"/>
                      </a:endParaRPr>
                    </a:p>
                  </a:txBody>
                  <a:tcPr/>
                </a:tc>
                <a:tc>
                  <a:txBody>
                    <a:bodyPr/>
                    <a:lstStyle/>
                    <a:p>
                      <a:endParaRPr lang="zh-CN" altLang="en-US">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pPr algn="ctr"/>
                      <a:r>
                        <a:rPr lang="en-US" altLang="zh-CN" sz="1600" dirty="0">
                          <a:latin typeface="Calibri" panose="020F0502020204030204" pitchFamily="34" charset="0"/>
                        </a:rPr>
                        <a:t>E</a:t>
                      </a:r>
                      <a:endParaRPr lang="zh-CN" altLang="en-US" sz="1600" dirty="0">
                        <a:latin typeface="Calibri" panose="020F0502020204030204" pitchFamily="34" charset="0"/>
                      </a:endParaRPr>
                    </a:p>
                  </a:txBody>
                  <a:tcPr/>
                </a:tc>
                <a:tc>
                  <a:txBody>
                    <a:bodyPr/>
                    <a:lstStyle/>
                    <a:p>
                      <a:endParaRPr lang="zh-CN" altLang="en-US">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pPr algn="ctr"/>
                      <a:r>
                        <a:rPr lang="en-US" altLang="zh-CN" sz="1600" dirty="0">
                          <a:latin typeface="Calibri" panose="020F0502020204030204" pitchFamily="34" charset="0"/>
                        </a:rPr>
                        <a:t>F</a:t>
                      </a:r>
                      <a:endParaRPr lang="zh-CN" altLang="en-US" sz="1600" dirty="0">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tc>
                  <a:txBody>
                    <a:bodyPr/>
                    <a:lstStyle/>
                    <a:p>
                      <a:endParaRPr lang="zh-CN" altLang="en-US" dirty="0">
                        <a:latin typeface="Calibri" panose="020F0502020204030204" pitchFamily="34" charset="0"/>
                      </a:endParaRPr>
                    </a:p>
                  </a:txBody>
                  <a:tcPr/>
                </a:tc>
                <a:extLst>
                  <a:ext uri="{0D108BD9-81ED-4DB2-BD59-A6C34878D82A}">
                    <a16:rowId xmlns:a16="http://schemas.microsoft.com/office/drawing/2014/main" val="10006"/>
                  </a:ext>
                </a:extLst>
              </a:tr>
            </a:tbl>
          </a:graphicData>
        </a:graphic>
      </p:graphicFrame>
      <p:sp>
        <p:nvSpPr>
          <p:cNvPr id="46" name="文本框 45"/>
          <p:cNvSpPr txBox="1"/>
          <p:nvPr/>
        </p:nvSpPr>
        <p:spPr>
          <a:xfrm>
            <a:off x="6873687" y="2850730"/>
            <a:ext cx="1099042" cy="369332"/>
          </a:xfrm>
          <a:prstGeom prst="rect">
            <a:avLst/>
          </a:prstGeom>
          <a:noFill/>
        </p:spPr>
        <p:txBody>
          <a:bodyPr wrap="square" rtlCol="0">
            <a:spAutoFit/>
          </a:bodyPr>
          <a:lstStyle/>
          <a:p>
            <a:r>
              <a:rPr lang="en-US" altLang="zh-CN" dirty="0">
                <a:latin typeface="Calibri" panose="020F0502020204030204" pitchFamily="34" charset="0"/>
              </a:rPr>
              <a:t>0            A</a:t>
            </a:r>
            <a:endParaRPr lang="zh-CN" altLang="en-US" dirty="0">
              <a:latin typeface="Calibri" panose="020F0502020204030204" pitchFamily="34" charset="0"/>
            </a:endParaRPr>
          </a:p>
        </p:txBody>
      </p:sp>
      <p:sp>
        <p:nvSpPr>
          <p:cNvPr id="47" name="文本框 46"/>
          <p:cNvSpPr txBox="1"/>
          <p:nvPr/>
        </p:nvSpPr>
        <p:spPr>
          <a:xfrm>
            <a:off x="6873687" y="3223994"/>
            <a:ext cx="1076513" cy="369332"/>
          </a:xfrm>
          <a:prstGeom prst="rect">
            <a:avLst/>
          </a:prstGeom>
          <a:noFill/>
        </p:spPr>
        <p:txBody>
          <a:bodyPr wrap="square" rtlCol="0">
            <a:spAutoFit/>
          </a:bodyPr>
          <a:lstStyle/>
          <a:p>
            <a:r>
              <a:rPr lang="en-US" altLang="zh-CN" dirty="0">
                <a:latin typeface="Calibri" panose="020F0502020204030204" pitchFamily="34" charset="0"/>
              </a:rPr>
              <a:t>2            E</a:t>
            </a:r>
            <a:endParaRPr lang="zh-CN" altLang="en-US" dirty="0">
              <a:latin typeface="Calibri" panose="020F0502020204030204" pitchFamily="34" charset="0"/>
            </a:endParaRPr>
          </a:p>
        </p:txBody>
      </p:sp>
      <p:sp>
        <p:nvSpPr>
          <p:cNvPr id="48" name="文本框 47"/>
          <p:cNvSpPr txBox="1"/>
          <p:nvPr/>
        </p:nvSpPr>
        <p:spPr>
          <a:xfrm>
            <a:off x="6873687" y="3597258"/>
            <a:ext cx="1076513" cy="369332"/>
          </a:xfrm>
          <a:prstGeom prst="rect">
            <a:avLst/>
          </a:prstGeom>
          <a:noFill/>
        </p:spPr>
        <p:txBody>
          <a:bodyPr wrap="square" rtlCol="0">
            <a:spAutoFit/>
          </a:bodyPr>
          <a:lstStyle/>
          <a:p>
            <a:r>
              <a:rPr lang="en-US" altLang="zh-CN" dirty="0">
                <a:latin typeface="Calibri" panose="020F0502020204030204" pitchFamily="34" charset="0"/>
              </a:rPr>
              <a:t>6            E</a:t>
            </a:r>
            <a:endParaRPr lang="zh-CN" altLang="en-US" dirty="0">
              <a:latin typeface="Calibri" panose="020F0502020204030204" pitchFamily="34" charset="0"/>
            </a:endParaRPr>
          </a:p>
        </p:txBody>
      </p:sp>
      <p:sp>
        <p:nvSpPr>
          <p:cNvPr id="49" name="文本框 48"/>
          <p:cNvSpPr txBox="1"/>
          <p:nvPr/>
        </p:nvSpPr>
        <p:spPr>
          <a:xfrm>
            <a:off x="6873687" y="3970522"/>
            <a:ext cx="1076513" cy="369332"/>
          </a:xfrm>
          <a:prstGeom prst="rect">
            <a:avLst/>
          </a:prstGeom>
          <a:noFill/>
        </p:spPr>
        <p:txBody>
          <a:bodyPr wrap="square" rtlCol="0">
            <a:spAutoFit/>
          </a:bodyPr>
          <a:lstStyle/>
          <a:p>
            <a:r>
              <a:rPr lang="en-US" altLang="zh-CN" dirty="0">
                <a:latin typeface="Calibri" panose="020F0502020204030204" pitchFamily="34" charset="0"/>
              </a:rPr>
              <a:t>2            E</a:t>
            </a:r>
            <a:endParaRPr lang="zh-CN" altLang="en-US" dirty="0">
              <a:latin typeface="Calibri" panose="020F0502020204030204" pitchFamily="34" charset="0"/>
            </a:endParaRPr>
          </a:p>
        </p:txBody>
      </p:sp>
      <p:sp>
        <p:nvSpPr>
          <p:cNvPr id="50" name="文本框 49"/>
          <p:cNvSpPr txBox="1"/>
          <p:nvPr/>
        </p:nvSpPr>
        <p:spPr>
          <a:xfrm>
            <a:off x="6873687" y="4343786"/>
            <a:ext cx="1076513" cy="369332"/>
          </a:xfrm>
          <a:prstGeom prst="rect">
            <a:avLst/>
          </a:prstGeom>
          <a:noFill/>
        </p:spPr>
        <p:txBody>
          <a:bodyPr wrap="square" rtlCol="0">
            <a:spAutoFit/>
          </a:bodyPr>
          <a:lstStyle/>
          <a:p>
            <a:r>
              <a:rPr lang="en-US" altLang="zh-CN" dirty="0">
                <a:latin typeface="Calibri" panose="020F0502020204030204" pitchFamily="34" charset="0"/>
              </a:rPr>
              <a:t>1            E</a:t>
            </a:r>
            <a:endParaRPr lang="zh-CN" altLang="en-US" dirty="0">
              <a:latin typeface="Calibri" panose="020F0502020204030204" pitchFamily="34" charset="0"/>
            </a:endParaRPr>
          </a:p>
        </p:txBody>
      </p:sp>
      <p:sp>
        <p:nvSpPr>
          <p:cNvPr id="51" name="文本框 50"/>
          <p:cNvSpPr txBox="1"/>
          <p:nvPr/>
        </p:nvSpPr>
        <p:spPr>
          <a:xfrm>
            <a:off x="6873687" y="4717049"/>
            <a:ext cx="1076513" cy="369332"/>
          </a:xfrm>
          <a:prstGeom prst="rect">
            <a:avLst/>
          </a:prstGeom>
          <a:noFill/>
        </p:spPr>
        <p:txBody>
          <a:bodyPr wrap="square" rtlCol="0">
            <a:spAutoFit/>
          </a:bodyPr>
          <a:lstStyle/>
          <a:p>
            <a:r>
              <a:rPr lang="en-US" altLang="zh-CN" dirty="0">
                <a:latin typeface="Calibri" panose="020F0502020204030204" pitchFamily="34" charset="0"/>
              </a:rPr>
              <a:t>3            E</a:t>
            </a:r>
            <a:endParaRPr lang="zh-CN" altLang="en-US" dirty="0">
              <a:latin typeface="Calibri" panose="020F0502020204030204" pitchFamily="34" charset="0"/>
            </a:endParaRPr>
          </a:p>
        </p:txBody>
      </p:sp>
      <p:sp>
        <p:nvSpPr>
          <p:cNvPr id="66" name="圆角矩形 65"/>
          <p:cNvSpPr/>
          <p:nvPr/>
        </p:nvSpPr>
        <p:spPr>
          <a:xfrm>
            <a:off x="784484" y="6143204"/>
            <a:ext cx="7902316" cy="615161"/>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lnSpc>
                <a:spcPct val="150000"/>
              </a:lnSpc>
              <a:buFont typeface="Arial" panose="020B0604020202020204" pitchFamily="34" charset="0"/>
              <a:buChar char="•"/>
            </a:pPr>
            <a:r>
              <a:rPr lang="zh-CN" altLang="en-US" sz="2000" dirty="0">
                <a:latin typeface="Calibri" panose="020F0502020204030204" pitchFamily="34" charset="0"/>
                <a:ea typeface="黑体" panose="02010609060101010101" pitchFamily="49" charset="-122"/>
              </a:rPr>
              <a:t>最终生成的路由路径组成一颗最短路径树</a:t>
            </a:r>
            <a:r>
              <a:rPr lang="en-US" altLang="zh-CN" sz="2000" dirty="0">
                <a:latin typeface="Calibri" panose="020F0502020204030204" pitchFamily="34" charset="0"/>
                <a:ea typeface="黑体" panose="02010609060101010101" pitchFamily="49" charset="-122"/>
              </a:rPr>
              <a:t>(shortest path tree)</a:t>
            </a:r>
          </a:p>
        </p:txBody>
      </p:sp>
    </p:spTree>
    <p:extLst>
      <p:ext uri="{BB962C8B-B14F-4D97-AF65-F5344CB8AC3E}">
        <p14:creationId xmlns:p14="http://schemas.microsoft.com/office/powerpoint/2010/main" val="3742494844"/>
      </p:ext>
    </p:extLst>
  </p:cSld>
  <p:clrMapOvr>
    <a:masterClrMapping/>
  </p:clrMapOvr>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OSPF</a:t>
            </a:r>
            <a:r>
              <a:rPr lang="zh-CN" altLang="en-US" dirty="0"/>
              <a:t>协议</a:t>
            </a:r>
          </a:p>
        </p:txBody>
      </p:sp>
      <p:sp>
        <p:nvSpPr>
          <p:cNvPr id="3" name="内容占位符 2"/>
          <p:cNvSpPr>
            <a:spLocks noGrp="1"/>
          </p:cNvSpPr>
          <p:nvPr>
            <p:ph idx="1"/>
          </p:nvPr>
        </p:nvSpPr>
        <p:spPr>
          <a:xfrm>
            <a:off x="457199" y="1396212"/>
            <a:ext cx="8579555" cy="5182388"/>
          </a:xfrm>
        </p:spPr>
        <p:txBody>
          <a:bodyPr/>
          <a:lstStyle/>
          <a:p>
            <a:pPr>
              <a:lnSpc>
                <a:spcPct val="100000"/>
              </a:lnSpc>
              <a:spcBef>
                <a:spcPts val="1800"/>
              </a:spcBef>
            </a:pPr>
            <a:r>
              <a:rPr lang="zh-CN" altLang="en-US" sz="2200" dirty="0"/>
              <a:t>开放最短路径优先 </a:t>
            </a:r>
            <a:r>
              <a:rPr lang="en-US" altLang="zh-CN" sz="2200" dirty="0"/>
              <a:t>OSPF (Open Shortest Path First, OSPF)</a:t>
            </a:r>
            <a:endParaRPr lang="zh-CN" altLang="en-US" sz="2200" dirty="0"/>
          </a:p>
          <a:p>
            <a:pPr lvl="1">
              <a:spcBef>
                <a:spcPts val="1200"/>
              </a:spcBef>
            </a:pPr>
            <a:r>
              <a:rPr lang="zh-CN" altLang="en-US" sz="1800" dirty="0"/>
              <a:t>为克服</a:t>
            </a:r>
            <a:r>
              <a:rPr lang="en-US" altLang="zh-CN" sz="1800" dirty="0"/>
              <a:t>RIP</a:t>
            </a:r>
            <a:r>
              <a:rPr lang="zh-CN" altLang="en-US" sz="1800" dirty="0"/>
              <a:t>的缺点，于</a:t>
            </a:r>
            <a:r>
              <a:rPr lang="en-US" altLang="zh-CN" sz="1800" dirty="0"/>
              <a:t>1989</a:t>
            </a:r>
            <a:r>
              <a:rPr lang="zh-CN" altLang="en-US" sz="1800" dirty="0"/>
              <a:t>年开发</a:t>
            </a:r>
            <a:endParaRPr lang="en-US" altLang="zh-CN" sz="1800" dirty="0"/>
          </a:p>
          <a:p>
            <a:pPr lvl="2">
              <a:spcBef>
                <a:spcPts val="600"/>
              </a:spcBef>
            </a:pPr>
            <a:r>
              <a:rPr lang="zh-CN" altLang="en-US" sz="1600" dirty="0"/>
              <a:t>收敛速度</a:t>
            </a:r>
            <a:r>
              <a:rPr lang="zh-CN" altLang="en-US" sz="1600"/>
              <a:t>更快 </a:t>
            </a:r>
            <a:r>
              <a:rPr lang="en-US" altLang="zh-CN" sz="1600"/>
              <a:t>–</a:t>
            </a:r>
            <a:r>
              <a:rPr lang="zh-CN" altLang="en-US" sz="1600"/>
              <a:t> </a:t>
            </a:r>
            <a:r>
              <a:rPr lang="zh-CN" altLang="en-US" sz="1600">
                <a:solidFill>
                  <a:srgbClr val="FF0000"/>
                </a:solidFill>
              </a:rPr>
              <a:t>链路状态变化后，直接发送最终的变化信息</a:t>
            </a:r>
            <a:endParaRPr lang="zh-CN" altLang="en-US" sz="1600" dirty="0">
              <a:solidFill>
                <a:srgbClr val="FF0000"/>
              </a:solidFill>
            </a:endParaRPr>
          </a:p>
          <a:p>
            <a:pPr lvl="2">
              <a:spcBef>
                <a:spcPts val="600"/>
              </a:spcBef>
            </a:pPr>
            <a:r>
              <a:rPr lang="zh-CN" altLang="en-US" sz="1600" dirty="0"/>
              <a:t>使用区域</a:t>
            </a:r>
            <a:r>
              <a:rPr lang="en-US" altLang="zh-CN" sz="1600" dirty="0"/>
              <a:t>(area)</a:t>
            </a:r>
            <a:r>
              <a:rPr lang="zh-CN" altLang="en-US" sz="1600" dirty="0"/>
              <a:t>概念，可支撑更大规模的网络路由</a:t>
            </a:r>
            <a:endParaRPr lang="en-US" altLang="zh-CN" sz="1600" dirty="0"/>
          </a:p>
          <a:p>
            <a:pPr lvl="1">
              <a:spcBef>
                <a:spcPts val="1200"/>
              </a:spcBef>
            </a:pPr>
            <a:r>
              <a:rPr lang="en-US" altLang="zh-CN" sz="1800" dirty="0"/>
              <a:t>Open</a:t>
            </a:r>
          </a:p>
          <a:p>
            <a:pPr lvl="2">
              <a:spcBef>
                <a:spcPts val="600"/>
              </a:spcBef>
            </a:pPr>
            <a:r>
              <a:rPr lang="zh-CN" altLang="en-US" dirty="0"/>
              <a:t>由</a:t>
            </a:r>
            <a:r>
              <a:rPr lang="en-US" altLang="zh-CN" dirty="0"/>
              <a:t>IETF</a:t>
            </a:r>
            <a:r>
              <a:rPr lang="zh-CN" altLang="en-US" dirty="0"/>
              <a:t>制定的开放标准</a:t>
            </a:r>
          </a:p>
          <a:p>
            <a:pPr lvl="2">
              <a:spcBef>
                <a:spcPts val="600"/>
              </a:spcBef>
            </a:pPr>
            <a:r>
              <a:rPr lang="zh-CN" altLang="en-US" dirty="0"/>
              <a:t>链路度量可自定义，表示费用、距离、时延、带宽等</a:t>
            </a:r>
          </a:p>
          <a:p>
            <a:pPr lvl="1">
              <a:spcBef>
                <a:spcPts val="1200"/>
              </a:spcBef>
            </a:pPr>
            <a:r>
              <a:rPr lang="en-US" altLang="zh-CN" sz="1800" dirty="0"/>
              <a:t>Shortest Path First</a:t>
            </a:r>
          </a:p>
          <a:p>
            <a:pPr lvl="2">
              <a:spcBef>
                <a:spcPts val="600"/>
              </a:spcBef>
            </a:pPr>
            <a:r>
              <a:rPr lang="en-US" altLang="zh-CN" dirty="0" err="1"/>
              <a:t>Dijkstra</a:t>
            </a:r>
            <a:r>
              <a:rPr lang="zh-CN" altLang="en-US" dirty="0"/>
              <a:t>最短路径算法</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423488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OSPF</a:t>
            </a:r>
            <a:r>
              <a:rPr lang="zh-CN" altLang="en-US" dirty="0"/>
              <a:t>协议</a:t>
            </a:r>
          </a:p>
        </p:txBody>
      </p:sp>
      <p:sp>
        <p:nvSpPr>
          <p:cNvPr id="3" name="内容占位符 2"/>
          <p:cNvSpPr>
            <a:spLocks noGrp="1"/>
          </p:cNvSpPr>
          <p:nvPr>
            <p:ph idx="1"/>
          </p:nvPr>
        </p:nvSpPr>
        <p:spPr>
          <a:xfrm>
            <a:off x="457199" y="1396212"/>
            <a:ext cx="8579555" cy="5182388"/>
          </a:xfrm>
        </p:spPr>
        <p:txBody>
          <a:bodyPr/>
          <a:lstStyle/>
          <a:p>
            <a:pPr>
              <a:lnSpc>
                <a:spcPct val="100000"/>
              </a:lnSpc>
              <a:spcBef>
                <a:spcPts val="1800"/>
              </a:spcBef>
            </a:pPr>
            <a:r>
              <a:rPr lang="en-US" altLang="zh-CN" sz="2200" dirty="0"/>
              <a:t>OSPF</a:t>
            </a:r>
            <a:r>
              <a:rPr lang="zh-CN" altLang="en-US" sz="2200" dirty="0"/>
              <a:t>在基本的链路状态路由算法基础上增加了更多特性</a:t>
            </a:r>
          </a:p>
          <a:p>
            <a:pPr lvl="1">
              <a:spcBef>
                <a:spcPts val="1200"/>
              </a:spcBef>
            </a:pPr>
            <a:r>
              <a:rPr lang="zh-CN" altLang="en-US" sz="1800" dirty="0"/>
              <a:t>路由消息的认证</a:t>
            </a:r>
            <a:endParaRPr lang="en-US" altLang="zh-CN" sz="1800" dirty="0"/>
          </a:p>
          <a:p>
            <a:pPr lvl="2">
              <a:spcBef>
                <a:spcPts val="600"/>
              </a:spcBef>
            </a:pPr>
            <a:r>
              <a:rPr lang="zh-CN" altLang="en-US" sz="1600" dirty="0"/>
              <a:t>如 口令、加密验证，防止收到大量的无用的 </a:t>
            </a:r>
            <a:r>
              <a:rPr lang="en-US" altLang="zh-CN" sz="1600" dirty="0"/>
              <a:t>LSP</a:t>
            </a:r>
            <a:r>
              <a:rPr lang="zh-CN" altLang="en-US" sz="1600" dirty="0"/>
              <a:t>，采取错误的行动</a:t>
            </a:r>
            <a:endParaRPr lang="en-US" altLang="zh-CN" sz="1600" dirty="0"/>
          </a:p>
          <a:p>
            <a:pPr lvl="1">
              <a:spcBef>
                <a:spcPts val="1200"/>
              </a:spcBef>
            </a:pPr>
            <a:r>
              <a:rPr lang="zh-CN" altLang="en-US" sz="1800" dirty="0"/>
              <a:t>负载平衡</a:t>
            </a:r>
            <a:endParaRPr lang="en-US" altLang="zh-CN" sz="1800" dirty="0"/>
          </a:p>
          <a:p>
            <a:pPr lvl="2">
              <a:spcBef>
                <a:spcPts val="600"/>
              </a:spcBef>
            </a:pPr>
            <a:r>
              <a:rPr lang="en-US" altLang="zh-CN" dirty="0"/>
              <a:t>OSPF</a:t>
            </a:r>
            <a:r>
              <a:rPr lang="zh-CN" altLang="en-US" dirty="0"/>
              <a:t>允许到同</a:t>
            </a:r>
            <a:r>
              <a:rPr lang="zh-CN" altLang="en-US"/>
              <a:t>一位置存在多条具有相同开销的路由，可以</a:t>
            </a:r>
            <a:r>
              <a:rPr lang="zh-CN" altLang="en-US" dirty="0"/>
              <a:t>使通信量均匀的分布在这几条</a:t>
            </a:r>
            <a:r>
              <a:rPr lang="zh-CN" altLang="en-US"/>
              <a:t>链路上（</a:t>
            </a:r>
            <a:r>
              <a:rPr lang="en-US" altLang="zh-CN">
                <a:solidFill>
                  <a:srgbClr val="FF0000"/>
                </a:solidFill>
              </a:rPr>
              <a:t>RIP</a:t>
            </a:r>
            <a:r>
              <a:rPr lang="zh-CN" altLang="en-US">
                <a:solidFill>
                  <a:srgbClr val="FF0000"/>
                </a:solidFill>
              </a:rPr>
              <a:t>更像是维护中间实时状态，记录多条路径对收敛尤为不利</a:t>
            </a:r>
            <a:r>
              <a:rPr lang="zh-CN" altLang="en-US"/>
              <a:t>）</a:t>
            </a:r>
            <a:endParaRPr lang="zh-CN" altLang="en-US" dirty="0"/>
          </a:p>
          <a:p>
            <a:pPr lvl="1">
              <a:spcBef>
                <a:spcPts val="1200"/>
              </a:spcBef>
            </a:pPr>
            <a:r>
              <a:rPr lang="zh-CN" altLang="en-US" sz="1800" dirty="0"/>
              <a:t>附加的层次性</a:t>
            </a:r>
            <a:endParaRPr lang="en-US" altLang="zh-CN" sz="1800" dirty="0"/>
          </a:p>
          <a:p>
            <a:pPr lvl="2">
              <a:spcBef>
                <a:spcPts val="600"/>
              </a:spcBef>
            </a:pPr>
            <a:r>
              <a:rPr lang="zh-CN" altLang="en-US" dirty="0"/>
              <a:t>使系统具有更大的扩展性的基本方法之一</a:t>
            </a:r>
            <a:endParaRPr lang="en-US" altLang="zh-CN" dirty="0"/>
          </a:p>
          <a:p>
            <a:pPr lvl="2">
              <a:spcBef>
                <a:spcPts val="600"/>
              </a:spcBef>
            </a:pPr>
            <a:r>
              <a:rPr lang="en-US" altLang="zh-CN" dirty="0"/>
              <a:t>OSPF</a:t>
            </a:r>
            <a:r>
              <a:rPr lang="zh-CN" altLang="en-US" dirty="0"/>
              <a:t>把域（</a:t>
            </a:r>
            <a:r>
              <a:rPr lang="en-US" altLang="zh-CN" dirty="0"/>
              <a:t>domain</a:t>
            </a:r>
            <a:r>
              <a:rPr lang="zh-CN" altLang="en-US" dirty="0"/>
              <a:t>）划分</a:t>
            </a:r>
            <a:r>
              <a:rPr lang="zh-CN" altLang="en-US"/>
              <a:t>为区域（</a:t>
            </a:r>
            <a:r>
              <a:rPr lang="en-US" altLang="zh-CN" dirty="0"/>
              <a:t>area</a:t>
            </a:r>
            <a:r>
              <a:rPr lang="zh-CN" altLang="en-US" dirty="0"/>
              <a:t>）给路由层次结构引入另外一层</a:t>
            </a:r>
            <a:endParaRPr lang="en-US" altLang="zh-CN" dirty="0"/>
          </a:p>
          <a:p>
            <a:pPr lvl="2">
              <a:spcBef>
                <a:spcPts val="600"/>
              </a:spcBef>
            </a:pPr>
            <a:r>
              <a:rPr lang="zh-CN" altLang="en-US" dirty="0"/>
              <a:t>减小消息交换的规模，减小收敛时间</a:t>
            </a:r>
            <a:endParaRPr lang="en-US" altLang="zh-CN" dirty="0"/>
          </a:p>
          <a:p>
            <a:pPr lvl="3">
              <a:spcBef>
                <a:spcPts val="600"/>
              </a:spcBef>
            </a:pPr>
            <a:r>
              <a:rPr lang="zh-CN" altLang="en-US" dirty="0"/>
              <a:t>利用洪泛法交换链路状态信息的范围局限于每一个区域而不是整个的自治系统，减少了整个网络上的通信量</a:t>
            </a:r>
          </a:p>
          <a:p>
            <a:pPr lvl="3">
              <a:spcBef>
                <a:spcPts val="600"/>
              </a:spcBef>
            </a:pPr>
            <a:r>
              <a:rPr lang="zh-CN" altLang="en-US" dirty="0"/>
              <a:t>在一个区域内部的路由器只知道本区域的完整网络拓扑，而不知道其他区域的网络拓扑的情况</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4632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ssolv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dissolv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dissolv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OSPF</a:t>
            </a:r>
            <a:r>
              <a:rPr lang="zh-CN" altLang="en-US" dirty="0"/>
              <a:t>通过划分区域支持更大规模网络</a:t>
            </a:r>
          </a:p>
        </p:txBody>
      </p:sp>
      <p:sp>
        <p:nvSpPr>
          <p:cNvPr id="3" name="内容占位符 2"/>
          <p:cNvSpPr>
            <a:spLocks noGrp="1"/>
          </p:cNvSpPr>
          <p:nvPr>
            <p:ph idx="1"/>
          </p:nvPr>
        </p:nvSpPr>
        <p:spPr>
          <a:xfrm>
            <a:off x="457199" y="1396212"/>
            <a:ext cx="8579555" cy="1372388"/>
          </a:xfrm>
        </p:spPr>
        <p:txBody>
          <a:bodyPr/>
          <a:lstStyle/>
          <a:p>
            <a:pPr>
              <a:lnSpc>
                <a:spcPct val="100000"/>
              </a:lnSpc>
              <a:spcBef>
                <a:spcPts val="1800"/>
              </a:spcBef>
            </a:pPr>
            <a:r>
              <a:rPr lang="zh-CN" altLang="en-US" sz="2200" dirty="0"/>
              <a:t>将网络分割成若干独立的区域 </a:t>
            </a:r>
            <a:r>
              <a:rPr lang="en-US" altLang="zh-CN" sz="2200" dirty="0"/>
              <a:t>(areas)</a:t>
            </a:r>
          </a:p>
          <a:p>
            <a:pPr lvl="1">
              <a:spcBef>
                <a:spcPts val="1200"/>
              </a:spcBef>
            </a:pPr>
            <a:r>
              <a:rPr lang="zh-CN" altLang="en-US" sz="1800" dirty="0"/>
              <a:t>每一个区域都有一个 </a:t>
            </a:r>
            <a:r>
              <a:rPr lang="en-US" altLang="zh-CN" sz="1800" dirty="0"/>
              <a:t>32 </a:t>
            </a:r>
            <a:r>
              <a:rPr lang="zh-CN" altLang="en-US" sz="1800" dirty="0"/>
              <a:t>位的区域标识符（用点分十进制表示）</a:t>
            </a:r>
          </a:p>
          <a:p>
            <a:pPr lvl="1">
              <a:spcBef>
                <a:spcPts val="1200"/>
              </a:spcBef>
            </a:pPr>
            <a:r>
              <a:rPr lang="zh-CN" altLang="en-US" sz="1800" dirty="0"/>
              <a:t>区域规模限制：在一个区域内的路由器一般不超过 </a:t>
            </a:r>
            <a:r>
              <a:rPr lang="en-US" altLang="zh-CN" sz="1800" dirty="0"/>
              <a:t>200 </a:t>
            </a:r>
            <a:r>
              <a:rPr lang="zh-CN" altLang="en-US" sz="1800" dirty="0"/>
              <a:t>个</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5" name="组合 4"/>
          <p:cNvGrpSpPr/>
          <p:nvPr/>
        </p:nvGrpSpPr>
        <p:grpSpPr>
          <a:xfrm>
            <a:off x="299937" y="3238129"/>
            <a:ext cx="8051799" cy="3294965"/>
            <a:chOff x="299937" y="3085729"/>
            <a:chExt cx="8051799" cy="3294965"/>
          </a:xfrm>
        </p:grpSpPr>
        <p:sp>
          <p:nvSpPr>
            <p:cNvPr id="160" name="Oval 6"/>
            <p:cNvSpPr>
              <a:spLocks noChangeArrowheads="1"/>
            </p:cNvSpPr>
            <p:nvPr/>
          </p:nvSpPr>
          <p:spPr bwMode="auto">
            <a:xfrm>
              <a:off x="3353866" y="3976562"/>
              <a:ext cx="2573357" cy="1037481"/>
            </a:xfrm>
            <a:prstGeom prst="ellipse">
              <a:avLst/>
            </a:prstGeom>
            <a:solidFill>
              <a:srgbClr val="FFFF99"/>
            </a:solidFill>
            <a:ln w="12700" cap="flat" cmpd="sng" algn="ctr">
              <a:solidFill>
                <a:srgbClr val="FFC000">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1" name="Oval 7"/>
            <p:cNvSpPr>
              <a:spLocks noChangeArrowheads="1"/>
            </p:cNvSpPr>
            <p:nvPr/>
          </p:nvSpPr>
          <p:spPr bwMode="auto">
            <a:xfrm>
              <a:off x="441723" y="3928611"/>
              <a:ext cx="2816154"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2" name="Oval 8"/>
            <p:cNvSpPr>
              <a:spLocks noChangeArrowheads="1"/>
            </p:cNvSpPr>
            <p:nvPr/>
          </p:nvSpPr>
          <p:spPr bwMode="auto">
            <a:xfrm>
              <a:off x="5994980" y="3928611"/>
              <a:ext cx="2138583"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3" name="Text Box 9"/>
            <p:cNvSpPr txBox="1">
              <a:spLocks noChangeArrowheads="1"/>
            </p:cNvSpPr>
            <p:nvPr/>
          </p:nvSpPr>
          <p:spPr bwMode="auto">
            <a:xfrm>
              <a:off x="1270760" y="5549258"/>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区域 </a:t>
              </a:r>
              <a:r>
                <a:rPr kumimoji="1" lang="en-US" altLang="zh-CN" dirty="0">
                  <a:solidFill>
                    <a:srgbClr val="333399"/>
                  </a:solidFill>
                  <a:latin typeface="Calibri" panose="020F0502020204030204" pitchFamily="34" charset="0"/>
                  <a:ea typeface="华文楷体" panose="02010600040101010101" pitchFamily="2" charset="-122"/>
                </a:rPr>
                <a:t>0.0.0.1</a:t>
              </a:r>
            </a:p>
          </p:txBody>
        </p:sp>
        <p:sp>
          <p:nvSpPr>
            <p:cNvPr id="164" name="Text Box 10"/>
            <p:cNvSpPr txBox="1">
              <a:spLocks noChangeArrowheads="1"/>
            </p:cNvSpPr>
            <p:nvPr/>
          </p:nvSpPr>
          <p:spPr bwMode="auto">
            <a:xfrm>
              <a:off x="6329830" y="5559883"/>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区域 </a:t>
              </a:r>
              <a:r>
                <a:rPr kumimoji="1" lang="en-US" altLang="zh-CN" dirty="0">
                  <a:solidFill>
                    <a:srgbClr val="333399"/>
                  </a:solidFill>
                  <a:latin typeface="Calibri" panose="020F0502020204030204" pitchFamily="34" charset="0"/>
                  <a:ea typeface="华文楷体" panose="02010600040101010101" pitchFamily="2" charset="-122"/>
                </a:rPr>
                <a:t>0.0.0.3</a:t>
              </a:r>
            </a:p>
          </p:txBody>
        </p:sp>
        <p:sp>
          <p:nvSpPr>
            <p:cNvPr id="165" name="Text Box 11"/>
            <p:cNvSpPr txBox="1">
              <a:spLocks noChangeArrowheads="1"/>
            </p:cNvSpPr>
            <p:nvPr/>
          </p:nvSpPr>
          <p:spPr bwMode="auto">
            <a:xfrm>
              <a:off x="3472029" y="3617151"/>
              <a:ext cx="1774112"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主干区域 </a:t>
              </a:r>
              <a:r>
                <a:rPr kumimoji="1" lang="en-US" altLang="zh-CN" dirty="0">
                  <a:solidFill>
                    <a:srgbClr val="333399"/>
                  </a:solidFill>
                  <a:latin typeface="Calibri" panose="020F0502020204030204" pitchFamily="34" charset="0"/>
                  <a:ea typeface="华文楷体" panose="02010600040101010101" pitchFamily="2" charset="-122"/>
                </a:rPr>
                <a:t>0.0.0.0</a:t>
              </a:r>
            </a:p>
          </p:txBody>
        </p:sp>
        <p:sp>
          <p:nvSpPr>
            <p:cNvPr id="166" name="Line 12"/>
            <p:cNvSpPr>
              <a:spLocks noChangeShapeType="1"/>
            </p:cNvSpPr>
            <p:nvPr/>
          </p:nvSpPr>
          <p:spPr bwMode="auto">
            <a:xfrm flipV="1">
              <a:off x="4641251" y="3085729"/>
              <a:ext cx="1659194" cy="1079368"/>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67" name="Text Box 13"/>
            <p:cNvSpPr txBox="1">
              <a:spLocks noChangeArrowheads="1"/>
            </p:cNvSpPr>
            <p:nvPr/>
          </p:nvSpPr>
          <p:spPr bwMode="auto">
            <a:xfrm>
              <a:off x="6142931" y="3093505"/>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latin typeface="Calibri" panose="020F0502020204030204" pitchFamily="34" charset="0"/>
                  <a:ea typeface="华文楷体" panose="02010600040101010101" pitchFamily="2" charset="-122"/>
                </a:rPr>
                <a:t>至其他自治系统</a:t>
              </a:r>
            </a:p>
          </p:txBody>
        </p:sp>
        <p:sp>
          <p:nvSpPr>
            <p:cNvPr id="168" name="Line 14"/>
            <p:cNvSpPr>
              <a:spLocks noChangeShapeType="1"/>
            </p:cNvSpPr>
            <p:nvPr/>
          </p:nvSpPr>
          <p:spPr bwMode="auto">
            <a:xfrm>
              <a:off x="5994980" y="4542164"/>
              <a:ext cx="745328" cy="18744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9" name="Line 15"/>
            <p:cNvSpPr>
              <a:spLocks noChangeShapeType="1"/>
            </p:cNvSpPr>
            <p:nvPr/>
          </p:nvSpPr>
          <p:spPr bwMode="auto">
            <a:xfrm flipV="1">
              <a:off x="6875822" y="4683837"/>
              <a:ext cx="676160" cy="9372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0" name="Line 16"/>
            <p:cNvSpPr>
              <a:spLocks noChangeShapeType="1"/>
            </p:cNvSpPr>
            <p:nvPr/>
          </p:nvSpPr>
          <p:spPr bwMode="auto">
            <a:xfrm>
              <a:off x="7214608" y="4211957"/>
              <a:ext cx="337374" cy="47188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1" name="Line 17"/>
            <p:cNvSpPr>
              <a:spLocks noChangeShapeType="1"/>
            </p:cNvSpPr>
            <p:nvPr/>
          </p:nvSpPr>
          <p:spPr bwMode="auto">
            <a:xfrm flipH="1">
              <a:off x="7145439" y="4729608"/>
              <a:ext cx="406542" cy="51983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2" name="Line 18"/>
            <p:cNvSpPr>
              <a:spLocks noChangeShapeType="1"/>
            </p:cNvSpPr>
            <p:nvPr/>
          </p:nvSpPr>
          <p:spPr bwMode="auto">
            <a:xfrm flipV="1">
              <a:off x="4978624" y="4542164"/>
              <a:ext cx="879431"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3" name="Line 19"/>
            <p:cNvSpPr>
              <a:spLocks noChangeShapeType="1"/>
            </p:cNvSpPr>
            <p:nvPr/>
          </p:nvSpPr>
          <p:spPr bwMode="auto">
            <a:xfrm>
              <a:off x="4709008" y="4165096"/>
              <a:ext cx="134102" cy="423928"/>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4" name="Line 20"/>
            <p:cNvSpPr>
              <a:spLocks noChangeShapeType="1"/>
            </p:cNvSpPr>
            <p:nvPr/>
          </p:nvSpPr>
          <p:spPr bwMode="auto">
            <a:xfrm flipH="1">
              <a:off x="4641251" y="4683837"/>
              <a:ext cx="201859" cy="33020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5" name="Line 21"/>
            <p:cNvSpPr>
              <a:spLocks noChangeShapeType="1"/>
            </p:cNvSpPr>
            <p:nvPr/>
          </p:nvSpPr>
          <p:spPr bwMode="auto">
            <a:xfrm>
              <a:off x="3218352" y="4448442"/>
              <a:ext cx="1422899" cy="18853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6" name="Line 22"/>
            <p:cNvSpPr>
              <a:spLocks noChangeShapeType="1"/>
            </p:cNvSpPr>
            <p:nvPr/>
          </p:nvSpPr>
          <p:spPr bwMode="auto">
            <a:xfrm flipV="1">
              <a:off x="3286109" y="4211957"/>
              <a:ext cx="128738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7" name="Line 23"/>
            <p:cNvSpPr>
              <a:spLocks noChangeShapeType="1"/>
            </p:cNvSpPr>
            <p:nvPr/>
          </p:nvSpPr>
          <p:spPr bwMode="auto">
            <a:xfrm flipH="1">
              <a:off x="1119294" y="4211957"/>
              <a:ext cx="101494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8" name="Line 24"/>
            <p:cNvSpPr>
              <a:spLocks noChangeShapeType="1"/>
            </p:cNvSpPr>
            <p:nvPr/>
          </p:nvSpPr>
          <p:spPr bwMode="auto">
            <a:xfrm>
              <a:off x="2134239" y="4257728"/>
              <a:ext cx="407954" cy="519831"/>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9" name="Line 25"/>
            <p:cNvSpPr>
              <a:spLocks noChangeShapeType="1"/>
            </p:cNvSpPr>
            <p:nvPr/>
          </p:nvSpPr>
          <p:spPr bwMode="auto">
            <a:xfrm flipV="1">
              <a:off x="2608538" y="4494213"/>
              <a:ext cx="609814"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0" name="Line 26"/>
            <p:cNvSpPr>
              <a:spLocks noChangeShapeType="1"/>
            </p:cNvSpPr>
            <p:nvPr/>
          </p:nvSpPr>
          <p:spPr bwMode="auto">
            <a:xfrm flipH="1">
              <a:off x="1592182" y="4825510"/>
              <a:ext cx="882253"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1" name="Line 27"/>
            <p:cNvSpPr>
              <a:spLocks noChangeShapeType="1"/>
            </p:cNvSpPr>
            <p:nvPr/>
          </p:nvSpPr>
          <p:spPr bwMode="auto">
            <a:xfrm>
              <a:off x="1592182" y="4966093"/>
              <a:ext cx="340197"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7" name="Group 28"/>
            <p:cNvGrpSpPr>
              <a:grpSpLocks/>
            </p:cNvGrpSpPr>
            <p:nvPr/>
          </p:nvGrpSpPr>
          <p:grpSpPr bwMode="auto">
            <a:xfrm>
              <a:off x="2269753" y="4636976"/>
              <a:ext cx="609814" cy="329117"/>
              <a:chOff x="2949" y="196"/>
              <a:chExt cx="941" cy="598"/>
            </a:xfrm>
          </p:grpSpPr>
          <p:sp>
            <p:nvSpPr>
              <p:cNvPr id="183" name="Oval 29"/>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4" name="Oval 30"/>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5" name="Oval 31"/>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6" name="Oval 32"/>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7" name="Oval 33"/>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8" name="Oval 34"/>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9" name="Oval 35"/>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0" name="Oval 36"/>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1"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2</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2"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3"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194"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4808" y="4825510"/>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5"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4621" y="4117146"/>
              <a:ext cx="463007" cy="2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6"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5081" y="4353630"/>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4070284"/>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1251" y="4542164"/>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0122" y="4589025"/>
              <a:ext cx="461596" cy="216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952" y="4448442"/>
              <a:ext cx="461596" cy="21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 name="Group 47"/>
            <p:cNvGrpSpPr>
              <a:grpSpLocks/>
            </p:cNvGrpSpPr>
            <p:nvPr/>
          </p:nvGrpSpPr>
          <p:grpSpPr bwMode="auto">
            <a:xfrm>
              <a:off x="1659939" y="5108856"/>
              <a:ext cx="609814" cy="329117"/>
              <a:chOff x="2949" y="196"/>
              <a:chExt cx="941" cy="598"/>
            </a:xfrm>
          </p:grpSpPr>
          <p:sp>
            <p:nvSpPr>
              <p:cNvPr id="202" name="Oval 48"/>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3" name="Oval 49"/>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4" name="Oval 50"/>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5" name="Oval 51"/>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6" name="Oval 52"/>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7" name="Oval 53"/>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8" name="Oval 54"/>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9" name="Oval 55"/>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0"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3</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1"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2"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9" name="Group 59"/>
            <p:cNvGrpSpPr>
              <a:grpSpLocks/>
            </p:cNvGrpSpPr>
            <p:nvPr/>
          </p:nvGrpSpPr>
          <p:grpSpPr bwMode="auto">
            <a:xfrm>
              <a:off x="848265" y="4305679"/>
              <a:ext cx="609814" cy="331297"/>
              <a:chOff x="2949" y="196"/>
              <a:chExt cx="941" cy="598"/>
            </a:xfrm>
          </p:grpSpPr>
          <p:sp>
            <p:nvSpPr>
              <p:cNvPr id="214" name="Oval 6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5" name="Oval 6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6" name="Oval 6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7" name="Oval 6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8" name="Oval 6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9" name="Oval 6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0" name="Oval 6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1" name="Oval 6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2"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1</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3"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4"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0" name="Group 71"/>
            <p:cNvGrpSpPr>
              <a:grpSpLocks/>
            </p:cNvGrpSpPr>
            <p:nvPr/>
          </p:nvGrpSpPr>
          <p:grpSpPr bwMode="auto">
            <a:xfrm>
              <a:off x="6875822" y="4023423"/>
              <a:ext cx="608403" cy="330206"/>
              <a:chOff x="2949" y="196"/>
              <a:chExt cx="941" cy="598"/>
            </a:xfrm>
          </p:grpSpPr>
          <p:sp>
            <p:nvSpPr>
              <p:cNvPr id="226" name="Oval 72"/>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7" name="Oval 73"/>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8" name="Oval 74"/>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9" name="Oval 75"/>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0" name="Oval 76"/>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1" name="Oval 77"/>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2" name="Oval 78"/>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3" name="Oval 79"/>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4"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6</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5"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6"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1" name="Group 83"/>
            <p:cNvGrpSpPr>
              <a:grpSpLocks/>
            </p:cNvGrpSpPr>
            <p:nvPr/>
          </p:nvGrpSpPr>
          <p:grpSpPr bwMode="auto">
            <a:xfrm>
              <a:off x="6808065" y="5108856"/>
              <a:ext cx="609814" cy="329117"/>
              <a:chOff x="2949" y="196"/>
              <a:chExt cx="941" cy="598"/>
            </a:xfrm>
          </p:grpSpPr>
          <p:sp>
            <p:nvSpPr>
              <p:cNvPr id="238" name="Oval 84"/>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9" name="Oval 85"/>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0" name="Oval 86"/>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1" name="Oval 87"/>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2" name="Oval 88"/>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3" name="Oval 89"/>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4" name="Oval 90"/>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5" name="Oval 91"/>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8</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2" name="Group 95"/>
            <p:cNvGrpSpPr>
              <a:grpSpLocks/>
            </p:cNvGrpSpPr>
            <p:nvPr/>
          </p:nvGrpSpPr>
          <p:grpSpPr bwMode="auto">
            <a:xfrm>
              <a:off x="6467869" y="4589025"/>
              <a:ext cx="609814" cy="331297"/>
              <a:chOff x="2949" y="196"/>
              <a:chExt cx="941" cy="598"/>
            </a:xfrm>
          </p:grpSpPr>
          <p:sp>
            <p:nvSpPr>
              <p:cNvPr id="250" name="Oval 9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1" name="Oval 9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2" name="Oval 9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3" name="Oval 9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4" name="Oval 10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5" name="Oval 10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6" name="Oval 10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7" name="Oval 10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8"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7</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9"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60"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61" name="Text Box 107"/>
            <p:cNvSpPr txBox="1">
              <a:spLocks noChangeArrowheads="1"/>
            </p:cNvSpPr>
            <p:nvPr/>
          </p:nvSpPr>
          <p:spPr bwMode="auto">
            <a:xfrm>
              <a:off x="7587272" y="433728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9</a:t>
              </a:r>
            </a:p>
          </p:txBody>
        </p:sp>
        <p:sp>
          <p:nvSpPr>
            <p:cNvPr id="262" name="Text Box 108"/>
            <p:cNvSpPr txBox="1">
              <a:spLocks noChangeArrowheads="1"/>
            </p:cNvSpPr>
            <p:nvPr/>
          </p:nvSpPr>
          <p:spPr bwMode="auto">
            <a:xfrm>
              <a:off x="5450100" y="4211957"/>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dirty="0">
                  <a:solidFill>
                    <a:srgbClr val="333399"/>
                  </a:solidFill>
                  <a:latin typeface="Calibri" panose="020F0502020204030204" pitchFamily="34" charset="0"/>
                  <a:ea typeface="华文楷体" panose="02010600040101010101" pitchFamily="2" charset="-122"/>
                </a:rPr>
                <a:t>R</a:t>
              </a:r>
              <a:r>
                <a:rPr kumimoji="1" lang="en-US" altLang="zh-CN" sz="1600" baseline="-25000" dirty="0">
                  <a:solidFill>
                    <a:srgbClr val="333399"/>
                  </a:solidFill>
                  <a:latin typeface="Calibri" panose="020F0502020204030204" pitchFamily="34" charset="0"/>
                  <a:ea typeface="华文楷体" panose="02010600040101010101" pitchFamily="2" charset="-122"/>
                </a:rPr>
                <a:t>7</a:t>
              </a:r>
            </a:p>
          </p:txBody>
        </p:sp>
        <p:sp>
          <p:nvSpPr>
            <p:cNvPr id="263" name="Text Box 109"/>
            <p:cNvSpPr txBox="1">
              <a:spLocks noChangeArrowheads="1"/>
            </p:cNvSpPr>
            <p:nvPr/>
          </p:nvSpPr>
          <p:spPr bwMode="auto">
            <a:xfrm>
              <a:off x="4888281" y="398528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6</a:t>
              </a:r>
            </a:p>
          </p:txBody>
        </p:sp>
        <p:sp>
          <p:nvSpPr>
            <p:cNvPr id="264" name="Text Box 110"/>
            <p:cNvSpPr txBox="1">
              <a:spLocks noChangeArrowheads="1"/>
            </p:cNvSpPr>
            <p:nvPr/>
          </p:nvSpPr>
          <p:spPr bwMode="auto">
            <a:xfrm>
              <a:off x="4380103" y="4295871"/>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5</a:t>
              </a:r>
            </a:p>
          </p:txBody>
        </p:sp>
        <p:sp>
          <p:nvSpPr>
            <p:cNvPr id="265" name="Text Box 111"/>
            <p:cNvSpPr txBox="1">
              <a:spLocks noChangeArrowheads="1"/>
            </p:cNvSpPr>
            <p:nvPr/>
          </p:nvSpPr>
          <p:spPr bwMode="auto">
            <a:xfrm>
              <a:off x="4145776" y="4678388"/>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4</a:t>
              </a:r>
            </a:p>
          </p:txBody>
        </p:sp>
        <p:sp>
          <p:nvSpPr>
            <p:cNvPr id="266" name="Text Box 112"/>
            <p:cNvSpPr txBox="1">
              <a:spLocks noChangeArrowheads="1"/>
            </p:cNvSpPr>
            <p:nvPr/>
          </p:nvSpPr>
          <p:spPr bwMode="auto">
            <a:xfrm>
              <a:off x="3022138" y="407791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3</a:t>
              </a:r>
            </a:p>
          </p:txBody>
        </p:sp>
        <p:sp>
          <p:nvSpPr>
            <p:cNvPr id="267" name="Text Box 113"/>
            <p:cNvSpPr txBox="1">
              <a:spLocks noChangeArrowheads="1"/>
            </p:cNvSpPr>
            <p:nvPr/>
          </p:nvSpPr>
          <p:spPr bwMode="auto">
            <a:xfrm>
              <a:off x="913199" y="4742686"/>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2</a:t>
              </a:r>
            </a:p>
          </p:txBody>
        </p:sp>
        <p:sp>
          <p:nvSpPr>
            <p:cNvPr id="268" name="Text Box 114"/>
            <p:cNvSpPr txBox="1">
              <a:spLocks noChangeArrowheads="1"/>
            </p:cNvSpPr>
            <p:nvPr/>
          </p:nvSpPr>
          <p:spPr bwMode="auto">
            <a:xfrm>
              <a:off x="1561127" y="391989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1</a:t>
              </a:r>
            </a:p>
          </p:txBody>
        </p:sp>
        <p:sp>
          <p:nvSpPr>
            <p:cNvPr id="269" name="Oval 121"/>
            <p:cNvSpPr>
              <a:spLocks noChangeArrowheads="1"/>
            </p:cNvSpPr>
            <p:nvPr/>
          </p:nvSpPr>
          <p:spPr bwMode="auto">
            <a:xfrm>
              <a:off x="3218352" y="5072892"/>
              <a:ext cx="2776628" cy="71381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270" name="Text Box 122"/>
            <p:cNvSpPr txBox="1">
              <a:spLocks noChangeArrowheads="1"/>
            </p:cNvSpPr>
            <p:nvPr/>
          </p:nvSpPr>
          <p:spPr bwMode="auto">
            <a:xfrm>
              <a:off x="3919920" y="5759460"/>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a:solidFill>
                    <a:srgbClr val="333399"/>
                  </a:solidFill>
                  <a:latin typeface="Calibri" panose="020F0502020204030204" pitchFamily="34" charset="0"/>
                  <a:ea typeface="华文楷体" panose="02010600040101010101" pitchFamily="2" charset="-122"/>
                </a:rPr>
                <a:t>区域 </a:t>
              </a:r>
              <a:r>
                <a:rPr kumimoji="1" lang="en-US" altLang="zh-CN">
                  <a:solidFill>
                    <a:srgbClr val="333399"/>
                  </a:solidFill>
                  <a:latin typeface="Calibri" panose="020F0502020204030204" pitchFamily="34" charset="0"/>
                  <a:ea typeface="华文楷体" panose="02010600040101010101" pitchFamily="2" charset="-122"/>
                </a:rPr>
                <a:t>0.0.0.2</a:t>
              </a:r>
            </a:p>
          </p:txBody>
        </p:sp>
        <p:sp>
          <p:nvSpPr>
            <p:cNvPr id="271" name="Line 123"/>
            <p:cNvSpPr>
              <a:spLocks noChangeShapeType="1"/>
            </p:cNvSpPr>
            <p:nvPr/>
          </p:nvSpPr>
          <p:spPr bwMode="auto">
            <a:xfrm>
              <a:off x="4573494" y="5014043"/>
              <a:ext cx="811673" cy="35745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2" name="Line 124"/>
            <p:cNvSpPr>
              <a:spLocks noChangeShapeType="1"/>
            </p:cNvSpPr>
            <p:nvPr/>
          </p:nvSpPr>
          <p:spPr bwMode="auto">
            <a:xfrm flipV="1">
              <a:off x="4709008" y="5430344"/>
              <a:ext cx="743916" cy="17872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3" name="Group 125"/>
            <p:cNvGrpSpPr>
              <a:grpSpLocks/>
            </p:cNvGrpSpPr>
            <p:nvPr/>
          </p:nvGrpSpPr>
          <p:grpSpPr bwMode="auto">
            <a:xfrm>
              <a:off x="5183307" y="5191680"/>
              <a:ext cx="608402" cy="417390"/>
              <a:chOff x="2949" y="196"/>
              <a:chExt cx="941" cy="598"/>
            </a:xfrm>
          </p:grpSpPr>
          <p:sp>
            <p:nvSpPr>
              <p:cNvPr id="274" name="Oval 12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5" name="Oval 12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6" name="Oval 12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7" name="Oval 12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8" name="Oval 13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9" name="Oval 13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0" name="Oval 13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1" name="Oval 13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2"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4</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3"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4"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85" name="Line 138"/>
            <p:cNvSpPr>
              <a:spLocks noChangeShapeType="1"/>
            </p:cNvSpPr>
            <p:nvPr/>
          </p:nvSpPr>
          <p:spPr bwMode="auto">
            <a:xfrm>
              <a:off x="3758996" y="5488103"/>
              <a:ext cx="814497" cy="12096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4" name="Group 139"/>
            <p:cNvGrpSpPr>
              <a:grpSpLocks/>
            </p:cNvGrpSpPr>
            <p:nvPr/>
          </p:nvGrpSpPr>
          <p:grpSpPr bwMode="auto">
            <a:xfrm>
              <a:off x="3489380" y="5250529"/>
              <a:ext cx="609814" cy="417390"/>
              <a:chOff x="2949" y="196"/>
              <a:chExt cx="941" cy="598"/>
            </a:xfrm>
          </p:grpSpPr>
          <p:sp>
            <p:nvSpPr>
              <p:cNvPr id="287" name="Oval 14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8" name="Oval 14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9" name="Oval 14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0" name="Oval 14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1" name="Oval 14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2" name="Oval 14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3" name="Oval 14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4" name="Oval 14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5"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5</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6"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7"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298"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5455409"/>
              <a:ext cx="463007" cy="2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9" name="Text Box 153"/>
            <p:cNvSpPr txBox="1">
              <a:spLocks noChangeArrowheads="1"/>
            </p:cNvSpPr>
            <p:nvPr/>
          </p:nvSpPr>
          <p:spPr bwMode="auto">
            <a:xfrm>
              <a:off x="4175421" y="524072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8</a:t>
              </a:r>
            </a:p>
          </p:txBody>
        </p:sp>
        <p:pic>
          <p:nvPicPr>
            <p:cNvPr id="300"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0103" y="4922501"/>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1" name="椭圆 300"/>
            <p:cNvSpPr/>
            <p:nvPr/>
          </p:nvSpPr>
          <p:spPr>
            <a:xfrm>
              <a:off x="299937" y="3231094"/>
              <a:ext cx="8051799" cy="3149600"/>
            </a:xfrm>
            <a:prstGeom prst="ellipse">
              <a:avLst/>
            </a:prstGeom>
            <a:noFill/>
            <a:ln w="12700" cap="flat" cmpd="sng" algn="ctr">
              <a:solidFill>
                <a:srgbClr val="5B9BD5">
                  <a:shade val="50000"/>
                </a:srgbClr>
              </a:solidFill>
              <a:prstDash val="solid"/>
              <a:miter lim="800000"/>
            </a:ln>
            <a:effectLst/>
          </p:spPr>
          <p:txBody>
            <a:bodyPr rtlCol="0" anchor="ctr"/>
            <a:lstStyle/>
            <a:p>
              <a:pPr algn="ctr"/>
              <a:endParaRPr lang="zh-CN" altLang="en-US" sz="1600" kern="0">
                <a:solidFill>
                  <a:prstClr val="white"/>
                </a:solidFill>
                <a:latin typeface="Calibri" panose="020F0502020204030204"/>
              </a:endParaRPr>
            </a:p>
          </p:txBody>
        </p:sp>
        <p:sp>
          <p:nvSpPr>
            <p:cNvPr id="302" name="Text Box 13"/>
            <p:cNvSpPr txBox="1">
              <a:spLocks noChangeArrowheads="1"/>
            </p:cNvSpPr>
            <p:nvPr/>
          </p:nvSpPr>
          <p:spPr bwMode="auto">
            <a:xfrm>
              <a:off x="2004733" y="3385076"/>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b="1" dirty="0">
                  <a:solidFill>
                    <a:srgbClr val="000000"/>
                  </a:solidFill>
                  <a:latin typeface="Calibri" panose="020F0502020204030204" pitchFamily="34" charset="0"/>
                  <a:ea typeface="华文楷体" panose="02010600040101010101" pitchFamily="2" charset="-122"/>
                </a:rPr>
                <a:t>自治系统</a:t>
              </a:r>
              <a:r>
                <a:rPr kumimoji="1" lang="en-US" altLang="zh-CN" b="1" dirty="0">
                  <a:solidFill>
                    <a:srgbClr val="000000"/>
                  </a:solidFill>
                  <a:latin typeface="Calibri" panose="020F0502020204030204" pitchFamily="34" charset="0"/>
                  <a:ea typeface="华文楷体" panose="02010600040101010101" pitchFamily="2" charset="-122"/>
                </a:rPr>
                <a:t>AS</a:t>
              </a:r>
              <a:endParaRPr kumimoji="1" lang="zh-CN" altLang="en-US" b="1" dirty="0">
                <a:solidFill>
                  <a:srgbClr val="000000"/>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148193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OSPF</a:t>
            </a:r>
            <a:r>
              <a:rPr lang="zh-CN" altLang="en-US" dirty="0"/>
              <a:t>通过划分区域支持更大规模网络</a:t>
            </a:r>
          </a:p>
        </p:txBody>
      </p:sp>
      <p:sp>
        <p:nvSpPr>
          <p:cNvPr id="3" name="内容占位符 2"/>
          <p:cNvSpPr>
            <a:spLocks noGrp="1"/>
          </p:cNvSpPr>
          <p:nvPr>
            <p:ph idx="1"/>
          </p:nvPr>
        </p:nvSpPr>
        <p:spPr>
          <a:xfrm>
            <a:off x="457199" y="1396211"/>
            <a:ext cx="8579555" cy="1603922"/>
          </a:xfrm>
        </p:spPr>
        <p:txBody>
          <a:bodyPr/>
          <a:lstStyle/>
          <a:p>
            <a:pPr>
              <a:spcBef>
                <a:spcPts val="600"/>
              </a:spcBef>
            </a:pPr>
            <a:r>
              <a:rPr lang="zh-CN" altLang="en-US" sz="2000" dirty="0"/>
              <a:t>层次结构的区域划分</a:t>
            </a:r>
            <a:endParaRPr lang="en-US" altLang="zh-CN" sz="2000" dirty="0"/>
          </a:p>
          <a:p>
            <a:pPr lvl="1">
              <a:spcBef>
                <a:spcPts val="600"/>
              </a:spcBef>
            </a:pPr>
            <a:r>
              <a:rPr lang="zh-CN" altLang="en-US" sz="1800" dirty="0"/>
              <a:t>上层的区域叫作主干区域</a:t>
            </a:r>
            <a:r>
              <a:rPr lang="en-US" altLang="zh-CN" sz="1800" dirty="0"/>
              <a:t>(backbone area)</a:t>
            </a:r>
            <a:r>
              <a:rPr lang="zh-CN" altLang="en-US" sz="1800" dirty="0"/>
              <a:t>，标识符规定为</a:t>
            </a:r>
            <a:r>
              <a:rPr lang="en-US" altLang="zh-CN" sz="1800" dirty="0"/>
              <a:t>0.0.0.0</a:t>
            </a:r>
            <a:r>
              <a:rPr lang="zh-CN" altLang="en-US" sz="1800" dirty="0"/>
              <a:t>，作用是连通其它在下层的区域</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5" name="组合 4"/>
          <p:cNvGrpSpPr/>
          <p:nvPr/>
        </p:nvGrpSpPr>
        <p:grpSpPr>
          <a:xfrm>
            <a:off x="299937" y="3238129"/>
            <a:ext cx="8051799" cy="3294965"/>
            <a:chOff x="299937" y="3085729"/>
            <a:chExt cx="8051799" cy="3294965"/>
          </a:xfrm>
        </p:grpSpPr>
        <p:sp>
          <p:nvSpPr>
            <p:cNvPr id="160" name="Oval 6"/>
            <p:cNvSpPr>
              <a:spLocks noChangeArrowheads="1"/>
            </p:cNvSpPr>
            <p:nvPr/>
          </p:nvSpPr>
          <p:spPr bwMode="auto">
            <a:xfrm>
              <a:off x="3353866" y="3976562"/>
              <a:ext cx="2573357" cy="1037481"/>
            </a:xfrm>
            <a:prstGeom prst="ellipse">
              <a:avLst/>
            </a:prstGeom>
            <a:solidFill>
              <a:srgbClr val="FFFF99"/>
            </a:solidFill>
            <a:ln w="12700" cap="flat" cmpd="sng" algn="ctr">
              <a:solidFill>
                <a:srgbClr val="FFC000">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1" name="Oval 7"/>
            <p:cNvSpPr>
              <a:spLocks noChangeArrowheads="1"/>
            </p:cNvSpPr>
            <p:nvPr/>
          </p:nvSpPr>
          <p:spPr bwMode="auto">
            <a:xfrm>
              <a:off x="441723" y="3928611"/>
              <a:ext cx="2816154"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2" name="Oval 8"/>
            <p:cNvSpPr>
              <a:spLocks noChangeArrowheads="1"/>
            </p:cNvSpPr>
            <p:nvPr/>
          </p:nvSpPr>
          <p:spPr bwMode="auto">
            <a:xfrm>
              <a:off x="5994980" y="3928611"/>
              <a:ext cx="2138583"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3" name="Text Box 9"/>
            <p:cNvSpPr txBox="1">
              <a:spLocks noChangeArrowheads="1"/>
            </p:cNvSpPr>
            <p:nvPr/>
          </p:nvSpPr>
          <p:spPr bwMode="auto">
            <a:xfrm>
              <a:off x="1270760" y="5549258"/>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区域 </a:t>
              </a:r>
              <a:r>
                <a:rPr kumimoji="1" lang="en-US" altLang="zh-CN" dirty="0">
                  <a:solidFill>
                    <a:srgbClr val="333399"/>
                  </a:solidFill>
                  <a:latin typeface="Calibri" panose="020F0502020204030204" pitchFamily="34" charset="0"/>
                  <a:ea typeface="华文楷体" panose="02010600040101010101" pitchFamily="2" charset="-122"/>
                </a:rPr>
                <a:t>0.0.0.1</a:t>
              </a:r>
            </a:p>
          </p:txBody>
        </p:sp>
        <p:sp>
          <p:nvSpPr>
            <p:cNvPr id="164" name="Text Box 10"/>
            <p:cNvSpPr txBox="1">
              <a:spLocks noChangeArrowheads="1"/>
            </p:cNvSpPr>
            <p:nvPr/>
          </p:nvSpPr>
          <p:spPr bwMode="auto">
            <a:xfrm>
              <a:off x="6329830" y="5559883"/>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区域 </a:t>
              </a:r>
              <a:r>
                <a:rPr kumimoji="1" lang="en-US" altLang="zh-CN" dirty="0">
                  <a:solidFill>
                    <a:srgbClr val="333399"/>
                  </a:solidFill>
                  <a:latin typeface="Calibri" panose="020F0502020204030204" pitchFamily="34" charset="0"/>
                  <a:ea typeface="华文楷体" panose="02010600040101010101" pitchFamily="2" charset="-122"/>
                </a:rPr>
                <a:t>0.0.0.3</a:t>
              </a:r>
            </a:p>
          </p:txBody>
        </p:sp>
        <p:sp>
          <p:nvSpPr>
            <p:cNvPr id="165" name="Text Box 11"/>
            <p:cNvSpPr txBox="1">
              <a:spLocks noChangeArrowheads="1"/>
            </p:cNvSpPr>
            <p:nvPr/>
          </p:nvSpPr>
          <p:spPr bwMode="auto">
            <a:xfrm>
              <a:off x="3472029" y="3617151"/>
              <a:ext cx="1774112"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主干区域 </a:t>
              </a:r>
              <a:r>
                <a:rPr kumimoji="1" lang="en-US" altLang="zh-CN" dirty="0">
                  <a:solidFill>
                    <a:srgbClr val="333399"/>
                  </a:solidFill>
                  <a:latin typeface="Calibri" panose="020F0502020204030204" pitchFamily="34" charset="0"/>
                  <a:ea typeface="华文楷体" panose="02010600040101010101" pitchFamily="2" charset="-122"/>
                </a:rPr>
                <a:t>0.0.0.0</a:t>
              </a:r>
            </a:p>
          </p:txBody>
        </p:sp>
        <p:sp>
          <p:nvSpPr>
            <p:cNvPr id="166" name="Line 12"/>
            <p:cNvSpPr>
              <a:spLocks noChangeShapeType="1"/>
            </p:cNvSpPr>
            <p:nvPr/>
          </p:nvSpPr>
          <p:spPr bwMode="auto">
            <a:xfrm flipV="1">
              <a:off x="4641251" y="3085729"/>
              <a:ext cx="1659194" cy="1079368"/>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67" name="Text Box 13"/>
            <p:cNvSpPr txBox="1">
              <a:spLocks noChangeArrowheads="1"/>
            </p:cNvSpPr>
            <p:nvPr/>
          </p:nvSpPr>
          <p:spPr bwMode="auto">
            <a:xfrm>
              <a:off x="6142931" y="3093505"/>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latin typeface="Calibri" panose="020F0502020204030204" pitchFamily="34" charset="0"/>
                  <a:ea typeface="华文楷体" panose="02010600040101010101" pitchFamily="2" charset="-122"/>
                </a:rPr>
                <a:t>至其他自治系统</a:t>
              </a:r>
            </a:p>
          </p:txBody>
        </p:sp>
        <p:sp>
          <p:nvSpPr>
            <p:cNvPr id="168" name="Line 14"/>
            <p:cNvSpPr>
              <a:spLocks noChangeShapeType="1"/>
            </p:cNvSpPr>
            <p:nvPr/>
          </p:nvSpPr>
          <p:spPr bwMode="auto">
            <a:xfrm>
              <a:off x="5994980" y="4542164"/>
              <a:ext cx="745328" cy="18744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9" name="Line 15"/>
            <p:cNvSpPr>
              <a:spLocks noChangeShapeType="1"/>
            </p:cNvSpPr>
            <p:nvPr/>
          </p:nvSpPr>
          <p:spPr bwMode="auto">
            <a:xfrm flipV="1">
              <a:off x="6875822" y="4683837"/>
              <a:ext cx="676160" cy="9372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0" name="Line 16"/>
            <p:cNvSpPr>
              <a:spLocks noChangeShapeType="1"/>
            </p:cNvSpPr>
            <p:nvPr/>
          </p:nvSpPr>
          <p:spPr bwMode="auto">
            <a:xfrm>
              <a:off x="7214608" y="4211957"/>
              <a:ext cx="337374" cy="47188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1" name="Line 17"/>
            <p:cNvSpPr>
              <a:spLocks noChangeShapeType="1"/>
            </p:cNvSpPr>
            <p:nvPr/>
          </p:nvSpPr>
          <p:spPr bwMode="auto">
            <a:xfrm flipH="1">
              <a:off x="7145439" y="4729608"/>
              <a:ext cx="406542" cy="51983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2" name="Line 18"/>
            <p:cNvSpPr>
              <a:spLocks noChangeShapeType="1"/>
            </p:cNvSpPr>
            <p:nvPr/>
          </p:nvSpPr>
          <p:spPr bwMode="auto">
            <a:xfrm flipV="1">
              <a:off x="4978624" y="4542164"/>
              <a:ext cx="879431"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3" name="Line 19"/>
            <p:cNvSpPr>
              <a:spLocks noChangeShapeType="1"/>
            </p:cNvSpPr>
            <p:nvPr/>
          </p:nvSpPr>
          <p:spPr bwMode="auto">
            <a:xfrm>
              <a:off x="4709008" y="4165096"/>
              <a:ext cx="134102" cy="423928"/>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4" name="Line 20"/>
            <p:cNvSpPr>
              <a:spLocks noChangeShapeType="1"/>
            </p:cNvSpPr>
            <p:nvPr/>
          </p:nvSpPr>
          <p:spPr bwMode="auto">
            <a:xfrm flipH="1">
              <a:off x="4641251" y="4683837"/>
              <a:ext cx="201859" cy="33020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5" name="Line 21"/>
            <p:cNvSpPr>
              <a:spLocks noChangeShapeType="1"/>
            </p:cNvSpPr>
            <p:nvPr/>
          </p:nvSpPr>
          <p:spPr bwMode="auto">
            <a:xfrm>
              <a:off x="3218352" y="4448442"/>
              <a:ext cx="1422899" cy="18853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6" name="Line 22"/>
            <p:cNvSpPr>
              <a:spLocks noChangeShapeType="1"/>
            </p:cNvSpPr>
            <p:nvPr/>
          </p:nvSpPr>
          <p:spPr bwMode="auto">
            <a:xfrm flipV="1">
              <a:off x="3286109" y="4211957"/>
              <a:ext cx="128738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7" name="Line 23"/>
            <p:cNvSpPr>
              <a:spLocks noChangeShapeType="1"/>
            </p:cNvSpPr>
            <p:nvPr/>
          </p:nvSpPr>
          <p:spPr bwMode="auto">
            <a:xfrm flipH="1">
              <a:off x="1119294" y="4211957"/>
              <a:ext cx="101494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8" name="Line 24"/>
            <p:cNvSpPr>
              <a:spLocks noChangeShapeType="1"/>
            </p:cNvSpPr>
            <p:nvPr/>
          </p:nvSpPr>
          <p:spPr bwMode="auto">
            <a:xfrm>
              <a:off x="2134239" y="4257728"/>
              <a:ext cx="407954" cy="519831"/>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9" name="Line 25"/>
            <p:cNvSpPr>
              <a:spLocks noChangeShapeType="1"/>
            </p:cNvSpPr>
            <p:nvPr/>
          </p:nvSpPr>
          <p:spPr bwMode="auto">
            <a:xfrm flipV="1">
              <a:off x="2608538" y="4494213"/>
              <a:ext cx="609814"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0" name="Line 26"/>
            <p:cNvSpPr>
              <a:spLocks noChangeShapeType="1"/>
            </p:cNvSpPr>
            <p:nvPr/>
          </p:nvSpPr>
          <p:spPr bwMode="auto">
            <a:xfrm flipH="1">
              <a:off x="1592182" y="4825510"/>
              <a:ext cx="882253"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1" name="Line 27"/>
            <p:cNvSpPr>
              <a:spLocks noChangeShapeType="1"/>
            </p:cNvSpPr>
            <p:nvPr/>
          </p:nvSpPr>
          <p:spPr bwMode="auto">
            <a:xfrm>
              <a:off x="1592182" y="4966093"/>
              <a:ext cx="340197"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7" name="Group 28"/>
            <p:cNvGrpSpPr>
              <a:grpSpLocks/>
            </p:cNvGrpSpPr>
            <p:nvPr/>
          </p:nvGrpSpPr>
          <p:grpSpPr bwMode="auto">
            <a:xfrm>
              <a:off x="2269753" y="4636976"/>
              <a:ext cx="609814" cy="329117"/>
              <a:chOff x="2949" y="196"/>
              <a:chExt cx="941" cy="598"/>
            </a:xfrm>
          </p:grpSpPr>
          <p:sp>
            <p:nvSpPr>
              <p:cNvPr id="183" name="Oval 29"/>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4" name="Oval 30"/>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5" name="Oval 31"/>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6" name="Oval 32"/>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7" name="Oval 33"/>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8" name="Oval 34"/>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9" name="Oval 35"/>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0" name="Oval 36"/>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1"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2</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2"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3"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194"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4808" y="4825510"/>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5"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4621" y="4117146"/>
              <a:ext cx="463007" cy="2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6"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5081" y="4353630"/>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4070284"/>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1251" y="4542164"/>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0122" y="4589025"/>
              <a:ext cx="461596" cy="216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952" y="4448442"/>
              <a:ext cx="461596" cy="21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 name="Group 47"/>
            <p:cNvGrpSpPr>
              <a:grpSpLocks/>
            </p:cNvGrpSpPr>
            <p:nvPr/>
          </p:nvGrpSpPr>
          <p:grpSpPr bwMode="auto">
            <a:xfrm>
              <a:off x="1659939" y="5108856"/>
              <a:ext cx="609814" cy="329117"/>
              <a:chOff x="2949" y="196"/>
              <a:chExt cx="941" cy="598"/>
            </a:xfrm>
          </p:grpSpPr>
          <p:sp>
            <p:nvSpPr>
              <p:cNvPr id="202" name="Oval 48"/>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3" name="Oval 49"/>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4" name="Oval 50"/>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5" name="Oval 51"/>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6" name="Oval 52"/>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7" name="Oval 53"/>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8" name="Oval 54"/>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9" name="Oval 55"/>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0"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3</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1"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2"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9" name="Group 59"/>
            <p:cNvGrpSpPr>
              <a:grpSpLocks/>
            </p:cNvGrpSpPr>
            <p:nvPr/>
          </p:nvGrpSpPr>
          <p:grpSpPr bwMode="auto">
            <a:xfrm>
              <a:off x="848265" y="4305679"/>
              <a:ext cx="609814" cy="331297"/>
              <a:chOff x="2949" y="196"/>
              <a:chExt cx="941" cy="598"/>
            </a:xfrm>
          </p:grpSpPr>
          <p:sp>
            <p:nvSpPr>
              <p:cNvPr id="214" name="Oval 6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5" name="Oval 6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6" name="Oval 6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7" name="Oval 6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8" name="Oval 6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9" name="Oval 6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0" name="Oval 6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1" name="Oval 6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2"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1</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3"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4"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0" name="Group 71"/>
            <p:cNvGrpSpPr>
              <a:grpSpLocks/>
            </p:cNvGrpSpPr>
            <p:nvPr/>
          </p:nvGrpSpPr>
          <p:grpSpPr bwMode="auto">
            <a:xfrm>
              <a:off x="6875822" y="4023423"/>
              <a:ext cx="608403" cy="330206"/>
              <a:chOff x="2949" y="196"/>
              <a:chExt cx="941" cy="598"/>
            </a:xfrm>
          </p:grpSpPr>
          <p:sp>
            <p:nvSpPr>
              <p:cNvPr id="226" name="Oval 72"/>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7" name="Oval 73"/>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8" name="Oval 74"/>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9" name="Oval 75"/>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0" name="Oval 76"/>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1" name="Oval 77"/>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2" name="Oval 78"/>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3" name="Oval 79"/>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4"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6</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5"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6"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1" name="Group 83"/>
            <p:cNvGrpSpPr>
              <a:grpSpLocks/>
            </p:cNvGrpSpPr>
            <p:nvPr/>
          </p:nvGrpSpPr>
          <p:grpSpPr bwMode="auto">
            <a:xfrm>
              <a:off x="6808065" y="5108856"/>
              <a:ext cx="609814" cy="329117"/>
              <a:chOff x="2949" y="196"/>
              <a:chExt cx="941" cy="598"/>
            </a:xfrm>
          </p:grpSpPr>
          <p:sp>
            <p:nvSpPr>
              <p:cNvPr id="238" name="Oval 84"/>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9" name="Oval 85"/>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0" name="Oval 86"/>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1" name="Oval 87"/>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2" name="Oval 88"/>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3" name="Oval 89"/>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4" name="Oval 90"/>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5" name="Oval 91"/>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8</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2" name="Group 95"/>
            <p:cNvGrpSpPr>
              <a:grpSpLocks/>
            </p:cNvGrpSpPr>
            <p:nvPr/>
          </p:nvGrpSpPr>
          <p:grpSpPr bwMode="auto">
            <a:xfrm>
              <a:off x="6467869" y="4589025"/>
              <a:ext cx="609814" cy="331297"/>
              <a:chOff x="2949" y="196"/>
              <a:chExt cx="941" cy="598"/>
            </a:xfrm>
          </p:grpSpPr>
          <p:sp>
            <p:nvSpPr>
              <p:cNvPr id="250" name="Oval 9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1" name="Oval 9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2" name="Oval 9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3" name="Oval 9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4" name="Oval 10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5" name="Oval 10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6" name="Oval 10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7" name="Oval 10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8"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7</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9"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60"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61" name="Text Box 107"/>
            <p:cNvSpPr txBox="1">
              <a:spLocks noChangeArrowheads="1"/>
            </p:cNvSpPr>
            <p:nvPr/>
          </p:nvSpPr>
          <p:spPr bwMode="auto">
            <a:xfrm>
              <a:off x="7587272" y="433728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9</a:t>
              </a:r>
            </a:p>
          </p:txBody>
        </p:sp>
        <p:sp>
          <p:nvSpPr>
            <p:cNvPr id="262" name="Text Box 108"/>
            <p:cNvSpPr txBox="1">
              <a:spLocks noChangeArrowheads="1"/>
            </p:cNvSpPr>
            <p:nvPr/>
          </p:nvSpPr>
          <p:spPr bwMode="auto">
            <a:xfrm>
              <a:off x="5450100" y="4211957"/>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dirty="0">
                  <a:solidFill>
                    <a:srgbClr val="333399"/>
                  </a:solidFill>
                  <a:latin typeface="Calibri" panose="020F0502020204030204" pitchFamily="34" charset="0"/>
                  <a:ea typeface="华文楷体" panose="02010600040101010101" pitchFamily="2" charset="-122"/>
                </a:rPr>
                <a:t>R</a:t>
              </a:r>
              <a:r>
                <a:rPr kumimoji="1" lang="en-US" altLang="zh-CN" sz="1600" baseline="-25000" dirty="0">
                  <a:solidFill>
                    <a:srgbClr val="333399"/>
                  </a:solidFill>
                  <a:latin typeface="Calibri" panose="020F0502020204030204" pitchFamily="34" charset="0"/>
                  <a:ea typeface="华文楷体" panose="02010600040101010101" pitchFamily="2" charset="-122"/>
                </a:rPr>
                <a:t>7</a:t>
              </a:r>
            </a:p>
          </p:txBody>
        </p:sp>
        <p:sp>
          <p:nvSpPr>
            <p:cNvPr id="263" name="Text Box 109"/>
            <p:cNvSpPr txBox="1">
              <a:spLocks noChangeArrowheads="1"/>
            </p:cNvSpPr>
            <p:nvPr/>
          </p:nvSpPr>
          <p:spPr bwMode="auto">
            <a:xfrm>
              <a:off x="4888281" y="398528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6</a:t>
              </a:r>
            </a:p>
          </p:txBody>
        </p:sp>
        <p:sp>
          <p:nvSpPr>
            <p:cNvPr id="264" name="Text Box 110"/>
            <p:cNvSpPr txBox="1">
              <a:spLocks noChangeArrowheads="1"/>
            </p:cNvSpPr>
            <p:nvPr/>
          </p:nvSpPr>
          <p:spPr bwMode="auto">
            <a:xfrm>
              <a:off x="4380103" y="4295871"/>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5</a:t>
              </a:r>
            </a:p>
          </p:txBody>
        </p:sp>
        <p:sp>
          <p:nvSpPr>
            <p:cNvPr id="265" name="Text Box 111"/>
            <p:cNvSpPr txBox="1">
              <a:spLocks noChangeArrowheads="1"/>
            </p:cNvSpPr>
            <p:nvPr/>
          </p:nvSpPr>
          <p:spPr bwMode="auto">
            <a:xfrm>
              <a:off x="4145776" y="4678388"/>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4</a:t>
              </a:r>
            </a:p>
          </p:txBody>
        </p:sp>
        <p:sp>
          <p:nvSpPr>
            <p:cNvPr id="266" name="Text Box 112"/>
            <p:cNvSpPr txBox="1">
              <a:spLocks noChangeArrowheads="1"/>
            </p:cNvSpPr>
            <p:nvPr/>
          </p:nvSpPr>
          <p:spPr bwMode="auto">
            <a:xfrm>
              <a:off x="3022138" y="407791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3</a:t>
              </a:r>
            </a:p>
          </p:txBody>
        </p:sp>
        <p:sp>
          <p:nvSpPr>
            <p:cNvPr id="267" name="Text Box 113"/>
            <p:cNvSpPr txBox="1">
              <a:spLocks noChangeArrowheads="1"/>
            </p:cNvSpPr>
            <p:nvPr/>
          </p:nvSpPr>
          <p:spPr bwMode="auto">
            <a:xfrm>
              <a:off x="913199" y="4742686"/>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2</a:t>
              </a:r>
            </a:p>
          </p:txBody>
        </p:sp>
        <p:sp>
          <p:nvSpPr>
            <p:cNvPr id="268" name="Text Box 114"/>
            <p:cNvSpPr txBox="1">
              <a:spLocks noChangeArrowheads="1"/>
            </p:cNvSpPr>
            <p:nvPr/>
          </p:nvSpPr>
          <p:spPr bwMode="auto">
            <a:xfrm>
              <a:off x="1561127" y="391989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1</a:t>
              </a:r>
            </a:p>
          </p:txBody>
        </p:sp>
        <p:sp>
          <p:nvSpPr>
            <p:cNvPr id="269" name="Oval 121"/>
            <p:cNvSpPr>
              <a:spLocks noChangeArrowheads="1"/>
            </p:cNvSpPr>
            <p:nvPr/>
          </p:nvSpPr>
          <p:spPr bwMode="auto">
            <a:xfrm>
              <a:off x="3218352" y="5072892"/>
              <a:ext cx="2776628" cy="71381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270" name="Text Box 122"/>
            <p:cNvSpPr txBox="1">
              <a:spLocks noChangeArrowheads="1"/>
            </p:cNvSpPr>
            <p:nvPr/>
          </p:nvSpPr>
          <p:spPr bwMode="auto">
            <a:xfrm>
              <a:off x="3919920" y="5759460"/>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a:solidFill>
                    <a:srgbClr val="333399"/>
                  </a:solidFill>
                  <a:latin typeface="Calibri" panose="020F0502020204030204" pitchFamily="34" charset="0"/>
                  <a:ea typeface="华文楷体" panose="02010600040101010101" pitchFamily="2" charset="-122"/>
                </a:rPr>
                <a:t>区域 </a:t>
              </a:r>
              <a:r>
                <a:rPr kumimoji="1" lang="en-US" altLang="zh-CN">
                  <a:solidFill>
                    <a:srgbClr val="333399"/>
                  </a:solidFill>
                  <a:latin typeface="Calibri" panose="020F0502020204030204" pitchFamily="34" charset="0"/>
                  <a:ea typeface="华文楷体" panose="02010600040101010101" pitchFamily="2" charset="-122"/>
                </a:rPr>
                <a:t>0.0.0.2</a:t>
              </a:r>
            </a:p>
          </p:txBody>
        </p:sp>
        <p:sp>
          <p:nvSpPr>
            <p:cNvPr id="271" name="Line 123"/>
            <p:cNvSpPr>
              <a:spLocks noChangeShapeType="1"/>
            </p:cNvSpPr>
            <p:nvPr/>
          </p:nvSpPr>
          <p:spPr bwMode="auto">
            <a:xfrm>
              <a:off x="4573494" y="5014043"/>
              <a:ext cx="811673" cy="35745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2" name="Line 124"/>
            <p:cNvSpPr>
              <a:spLocks noChangeShapeType="1"/>
            </p:cNvSpPr>
            <p:nvPr/>
          </p:nvSpPr>
          <p:spPr bwMode="auto">
            <a:xfrm flipV="1">
              <a:off x="4709008" y="5430344"/>
              <a:ext cx="743916" cy="17872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3" name="Group 125"/>
            <p:cNvGrpSpPr>
              <a:grpSpLocks/>
            </p:cNvGrpSpPr>
            <p:nvPr/>
          </p:nvGrpSpPr>
          <p:grpSpPr bwMode="auto">
            <a:xfrm>
              <a:off x="5183307" y="5191680"/>
              <a:ext cx="608402" cy="417390"/>
              <a:chOff x="2949" y="196"/>
              <a:chExt cx="941" cy="598"/>
            </a:xfrm>
          </p:grpSpPr>
          <p:sp>
            <p:nvSpPr>
              <p:cNvPr id="274" name="Oval 12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5" name="Oval 12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6" name="Oval 12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7" name="Oval 12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8" name="Oval 13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9" name="Oval 13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0" name="Oval 13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1" name="Oval 13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2"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4</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3"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4"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85" name="Line 138"/>
            <p:cNvSpPr>
              <a:spLocks noChangeShapeType="1"/>
            </p:cNvSpPr>
            <p:nvPr/>
          </p:nvSpPr>
          <p:spPr bwMode="auto">
            <a:xfrm>
              <a:off x="3758996" y="5488103"/>
              <a:ext cx="814497" cy="12096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4" name="Group 139"/>
            <p:cNvGrpSpPr>
              <a:grpSpLocks/>
            </p:cNvGrpSpPr>
            <p:nvPr/>
          </p:nvGrpSpPr>
          <p:grpSpPr bwMode="auto">
            <a:xfrm>
              <a:off x="3489380" y="5250529"/>
              <a:ext cx="609814" cy="417390"/>
              <a:chOff x="2949" y="196"/>
              <a:chExt cx="941" cy="598"/>
            </a:xfrm>
          </p:grpSpPr>
          <p:sp>
            <p:nvSpPr>
              <p:cNvPr id="287" name="Oval 14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8" name="Oval 14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9" name="Oval 14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0" name="Oval 14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1" name="Oval 14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2" name="Oval 14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3" name="Oval 14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4" name="Oval 14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5"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5</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6"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7"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298"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5455409"/>
              <a:ext cx="463007" cy="2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9" name="Text Box 153"/>
            <p:cNvSpPr txBox="1">
              <a:spLocks noChangeArrowheads="1"/>
            </p:cNvSpPr>
            <p:nvPr/>
          </p:nvSpPr>
          <p:spPr bwMode="auto">
            <a:xfrm>
              <a:off x="4175421" y="524072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8</a:t>
              </a:r>
            </a:p>
          </p:txBody>
        </p:sp>
        <p:pic>
          <p:nvPicPr>
            <p:cNvPr id="300"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0103" y="4922501"/>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1" name="椭圆 300"/>
            <p:cNvSpPr/>
            <p:nvPr/>
          </p:nvSpPr>
          <p:spPr>
            <a:xfrm>
              <a:off x="299937" y="3231094"/>
              <a:ext cx="8051799" cy="3149600"/>
            </a:xfrm>
            <a:prstGeom prst="ellipse">
              <a:avLst/>
            </a:prstGeom>
            <a:noFill/>
            <a:ln w="12700" cap="flat" cmpd="sng" algn="ctr">
              <a:solidFill>
                <a:srgbClr val="5B9BD5">
                  <a:shade val="50000"/>
                </a:srgbClr>
              </a:solidFill>
              <a:prstDash val="solid"/>
              <a:miter lim="800000"/>
            </a:ln>
            <a:effectLst/>
          </p:spPr>
          <p:txBody>
            <a:bodyPr rtlCol="0" anchor="ctr"/>
            <a:lstStyle/>
            <a:p>
              <a:pPr algn="ctr"/>
              <a:endParaRPr lang="zh-CN" altLang="en-US" sz="1600" kern="0">
                <a:solidFill>
                  <a:prstClr val="white"/>
                </a:solidFill>
                <a:latin typeface="Calibri" panose="020F0502020204030204"/>
              </a:endParaRPr>
            </a:p>
          </p:txBody>
        </p:sp>
        <p:sp>
          <p:nvSpPr>
            <p:cNvPr id="302" name="Text Box 13"/>
            <p:cNvSpPr txBox="1">
              <a:spLocks noChangeArrowheads="1"/>
            </p:cNvSpPr>
            <p:nvPr/>
          </p:nvSpPr>
          <p:spPr bwMode="auto">
            <a:xfrm>
              <a:off x="2004733" y="3385076"/>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b="1" dirty="0">
                  <a:solidFill>
                    <a:srgbClr val="000000"/>
                  </a:solidFill>
                  <a:latin typeface="Calibri" panose="020F0502020204030204" pitchFamily="34" charset="0"/>
                  <a:ea typeface="华文楷体" panose="02010600040101010101" pitchFamily="2" charset="-122"/>
                </a:rPr>
                <a:t>自治系统</a:t>
              </a:r>
              <a:r>
                <a:rPr kumimoji="1" lang="en-US" altLang="zh-CN" b="1" dirty="0">
                  <a:solidFill>
                    <a:srgbClr val="000000"/>
                  </a:solidFill>
                  <a:latin typeface="Calibri" panose="020F0502020204030204" pitchFamily="34" charset="0"/>
                  <a:ea typeface="华文楷体" panose="02010600040101010101" pitchFamily="2" charset="-122"/>
                </a:rPr>
                <a:t>AS</a:t>
              </a:r>
              <a:endParaRPr kumimoji="1" lang="zh-CN" altLang="en-US" b="1" dirty="0">
                <a:solidFill>
                  <a:srgbClr val="000000"/>
                </a:solidFill>
                <a:latin typeface="Calibri" panose="020F0502020204030204" pitchFamily="34" charset="0"/>
                <a:ea typeface="华文楷体" panose="02010600040101010101" pitchFamily="2" charset="-122"/>
              </a:endParaRPr>
            </a:p>
          </p:txBody>
        </p:sp>
      </p:grpSp>
      <p:sp>
        <p:nvSpPr>
          <p:cNvPr id="156" name="椭圆 155"/>
          <p:cNvSpPr/>
          <p:nvPr/>
        </p:nvSpPr>
        <p:spPr>
          <a:xfrm>
            <a:off x="3166871" y="3537476"/>
            <a:ext cx="2955207" cy="1834252"/>
          </a:xfrm>
          <a:prstGeom prst="ellipse">
            <a:avLst/>
          </a:prstGeom>
          <a:noFill/>
          <a:ln w="31750">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97160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6"/>
                                        </p:tgtEl>
                                        <p:attrNameLst>
                                          <p:attrName>style.visibility</p:attrName>
                                        </p:attrNameLst>
                                      </p:cBhvr>
                                      <p:to>
                                        <p:strVal val="visible"/>
                                      </p:to>
                                    </p:set>
                                    <p:animEffect transition="in" filter="wipe(left)">
                                      <p:cBhvr>
                                        <p:cTn id="15" dur="500"/>
                                        <p:tgtEl>
                                          <p:spTgt spid="15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2" fill="hold" grpId="1" nodeType="clickEffect">
                                  <p:stCondLst>
                                    <p:cond delay="0"/>
                                  </p:stCondLst>
                                  <p:childTnLst>
                                    <p:animEffect transition="out" filter="wipe(right)">
                                      <p:cBhvr>
                                        <p:cTn id="19" dur="500"/>
                                        <p:tgtEl>
                                          <p:spTgt spid="156"/>
                                        </p:tgtEl>
                                      </p:cBhvr>
                                    </p:animEffect>
                                    <p:set>
                                      <p:cBhvr>
                                        <p:cTn id="20" dur="1" fill="hold">
                                          <p:stCondLst>
                                            <p:cond delay="499"/>
                                          </p:stCondLst>
                                        </p:cTn>
                                        <p:tgtEl>
                                          <p:spTgt spid="1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6" grpId="1" animBg="1"/>
    </p:bld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OSPF</a:t>
            </a:r>
            <a:r>
              <a:rPr lang="zh-CN" altLang="en-US" dirty="0"/>
              <a:t>通过划分区域支持更大规模网络</a:t>
            </a:r>
          </a:p>
        </p:txBody>
      </p:sp>
      <p:sp>
        <p:nvSpPr>
          <p:cNvPr id="3" name="内容占位符 2"/>
          <p:cNvSpPr>
            <a:spLocks noGrp="1"/>
          </p:cNvSpPr>
          <p:nvPr>
            <p:ph idx="1"/>
          </p:nvPr>
        </p:nvSpPr>
        <p:spPr>
          <a:xfrm>
            <a:off x="457199" y="1396211"/>
            <a:ext cx="8579555" cy="2008733"/>
          </a:xfrm>
        </p:spPr>
        <p:txBody>
          <a:bodyPr/>
          <a:lstStyle/>
          <a:p>
            <a:pPr>
              <a:spcBef>
                <a:spcPts val="600"/>
              </a:spcBef>
            </a:pPr>
            <a:r>
              <a:rPr lang="zh-CN" altLang="en-US" sz="1800" dirty="0"/>
              <a:t>区域内：每个节点计算到其它所有域内节点的路由路径</a:t>
            </a:r>
            <a:endParaRPr lang="en-US" altLang="zh-CN" sz="1800" dirty="0"/>
          </a:p>
          <a:p>
            <a:pPr lvl="1">
              <a:spcBef>
                <a:spcPts val="600"/>
              </a:spcBef>
            </a:pPr>
            <a:r>
              <a:rPr lang="zh-CN" altLang="en-US" sz="1800" dirty="0"/>
              <a:t>路由信息仅局限在区域内进行洪范</a:t>
            </a:r>
          </a:p>
          <a:p>
            <a:pPr>
              <a:spcBef>
                <a:spcPts val="600"/>
              </a:spcBef>
            </a:pPr>
            <a:r>
              <a:rPr lang="zh-CN" altLang="en-US" sz="1800" dirty="0"/>
              <a:t>区域外：节点只需知道到其它区域的路由路径</a:t>
            </a:r>
          </a:p>
          <a:p>
            <a:pPr lvl="1">
              <a:spcBef>
                <a:spcPts val="600"/>
              </a:spcBef>
            </a:pPr>
            <a:r>
              <a:rPr lang="zh-CN" altLang="en-US" sz="1800" dirty="0"/>
              <a:t>跨区域的数据包首先会路由到最近的边界路由器节点</a:t>
            </a:r>
            <a:r>
              <a:rPr lang="en-US" altLang="zh-CN" sz="1800" dirty="0"/>
              <a:t>(border router)</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5" name="组合 4"/>
          <p:cNvGrpSpPr/>
          <p:nvPr/>
        </p:nvGrpSpPr>
        <p:grpSpPr>
          <a:xfrm>
            <a:off x="299937" y="3238129"/>
            <a:ext cx="8051799" cy="3294965"/>
            <a:chOff x="299937" y="3085729"/>
            <a:chExt cx="8051799" cy="3294965"/>
          </a:xfrm>
        </p:grpSpPr>
        <p:sp>
          <p:nvSpPr>
            <p:cNvPr id="160" name="Oval 6"/>
            <p:cNvSpPr>
              <a:spLocks noChangeArrowheads="1"/>
            </p:cNvSpPr>
            <p:nvPr/>
          </p:nvSpPr>
          <p:spPr bwMode="auto">
            <a:xfrm>
              <a:off x="3353866" y="3976562"/>
              <a:ext cx="2573357" cy="1037481"/>
            </a:xfrm>
            <a:prstGeom prst="ellipse">
              <a:avLst/>
            </a:prstGeom>
            <a:solidFill>
              <a:srgbClr val="FFFF99"/>
            </a:solidFill>
            <a:ln w="12700" cap="flat" cmpd="sng" algn="ctr">
              <a:solidFill>
                <a:srgbClr val="FFC000">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1" name="Oval 7"/>
            <p:cNvSpPr>
              <a:spLocks noChangeArrowheads="1"/>
            </p:cNvSpPr>
            <p:nvPr/>
          </p:nvSpPr>
          <p:spPr bwMode="auto">
            <a:xfrm>
              <a:off x="441723" y="3928611"/>
              <a:ext cx="2816154"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2" name="Oval 8"/>
            <p:cNvSpPr>
              <a:spLocks noChangeArrowheads="1"/>
            </p:cNvSpPr>
            <p:nvPr/>
          </p:nvSpPr>
          <p:spPr bwMode="auto">
            <a:xfrm>
              <a:off x="5994980" y="3928611"/>
              <a:ext cx="2138583"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3" name="Text Box 9"/>
            <p:cNvSpPr txBox="1">
              <a:spLocks noChangeArrowheads="1"/>
            </p:cNvSpPr>
            <p:nvPr/>
          </p:nvSpPr>
          <p:spPr bwMode="auto">
            <a:xfrm>
              <a:off x="1270760" y="5549258"/>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区域 </a:t>
              </a:r>
              <a:r>
                <a:rPr kumimoji="1" lang="en-US" altLang="zh-CN" dirty="0">
                  <a:solidFill>
                    <a:srgbClr val="333399"/>
                  </a:solidFill>
                  <a:latin typeface="Calibri" panose="020F0502020204030204" pitchFamily="34" charset="0"/>
                  <a:ea typeface="华文楷体" panose="02010600040101010101" pitchFamily="2" charset="-122"/>
                </a:rPr>
                <a:t>0.0.0.1</a:t>
              </a:r>
            </a:p>
          </p:txBody>
        </p:sp>
        <p:sp>
          <p:nvSpPr>
            <p:cNvPr id="164" name="Text Box 10"/>
            <p:cNvSpPr txBox="1">
              <a:spLocks noChangeArrowheads="1"/>
            </p:cNvSpPr>
            <p:nvPr/>
          </p:nvSpPr>
          <p:spPr bwMode="auto">
            <a:xfrm>
              <a:off x="6329830" y="5559883"/>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区域 </a:t>
              </a:r>
              <a:r>
                <a:rPr kumimoji="1" lang="en-US" altLang="zh-CN" dirty="0">
                  <a:solidFill>
                    <a:srgbClr val="333399"/>
                  </a:solidFill>
                  <a:latin typeface="Calibri" panose="020F0502020204030204" pitchFamily="34" charset="0"/>
                  <a:ea typeface="华文楷体" panose="02010600040101010101" pitchFamily="2" charset="-122"/>
                </a:rPr>
                <a:t>0.0.0.3</a:t>
              </a:r>
            </a:p>
          </p:txBody>
        </p:sp>
        <p:sp>
          <p:nvSpPr>
            <p:cNvPr id="165" name="Text Box 11"/>
            <p:cNvSpPr txBox="1">
              <a:spLocks noChangeArrowheads="1"/>
            </p:cNvSpPr>
            <p:nvPr/>
          </p:nvSpPr>
          <p:spPr bwMode="auto">
            <a:xfrm>
              <a:off x="3472029" y="3617151"/>
              <a:ext cx="1774112"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主干区域 </a:t>
              </a:r>
              <a:r>
                <a:rPr kumimoji="1" lang="en-US" altLang="zh-CN" dirty="0">
                  <a:solidFill>
                    <a:srgbClr val="333399"/>
                  </a:solidFill>
                  <a:latin typeface="Calibri" panose="020F0502020204030204" pitchFamily="34" charset="0"/>
                  <a:ea typeface="华文楷体" panose="02010600040101010101" pitchFamily="2" charset="-122"/>
                </a:rPr>
                <a:t>0.0.0.0</a:t>
              </a:r>
            </a:p>
          </p:txBody>
        </p:sp>
        <p:sp>
          <p:nvSpPr>
            <p:cNvPr id="166" name="Line 12"/>
            <p:cNvSpPr>
              <a:spLocks noChangeShapeType="1"/>
            </p:cNvSpPr>
            <p:nvPr/>
          </p:nvSpPr>
          <p:spPr bwMode="auto">
            <a:xfrm flipV="1">
              <a:off x="4641251" y="3085729"/>
              <a:ext cx="1659194" cy="1079368"/>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67" name="Text Box 13"/>
            <p:cNvSpPr txBox="1">
              <a:spLocks noChangeArrowheads="1"/>
            </p:cNvSpPr>
            <p:nvPr/>
          </p:nvSpPr>
          <p:spPr bwMode="auto">
            <a:xfrm>
              <a:off x="6142931" y="3093505"/>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latin typeface="Calibri" panose="020F0502020204030204" pitchFamily="34" charset="0"/>
                  <a:ea typeface="华文楷体" panose="02010600040101010101" pitchFamily="2" charset="-122"/>
                </a:rPr>
                <a:t>至其他自治系统</a:t>
              </a:r>
            </a:p>
          </p:txBody>
        </p:sp>
        <p:sp>
          <p:nvSpPr>
            <p:cNvPr id="168" name="Line 14"/>
            <p:cNvSpPr>
              <a:spLocks noChangeShapeType="1"/>
            </p:cNvSpPr>
            <p:nvPr/>
          </p:nvSpPr>
          <p:spPr bwMode="auto">
            <a:xfrm>
              <a:off x="5994980" y="4542164"/>
              <a:ext cx="745328" cy="18744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9" name="Line 15"/>
            <p:cNvSpPr>
              <a:spLocks noChangeShapeType="1"/>
            </p:cNvSpPr>
            <p:nvPr/>
          </p:nvSpPr>
          <p:spPr bwMode="auto">
            <a:xfrm flipV="1">
              <a:off x="6875822" y="4683837"/>
              <a:ext cx="676160" cy="9372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0" name="Line 16"/>
            <p:cNvSpPr>
              <a:spLocks noChangeShapeType="1"/>
            </p:cNvSpPr>
            <p:nvPr/>
          </p:nvSpPr>
          <p:spPr bwMode="auto">
            <a:xfrm>
              <a:off x="7214608" y="4211957"/>
              <a:ext cx="337374" cy="47188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1" name="Line 17"/>
            <p:cNvSpPr>
              <a:spLocks noChangeShapeType="1"/>
            </p:cNvSpPr>
            <p:nvPr/>
          </p:nvSpPr>
          <p:spPr bwMode="auto">
            <a:xfrm flipH="1">
              <a:off x="7145439" y="4729608"/>
              <a:ext cx="406542" cy="51983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2" name="Line 18"/>
            <p:cNvSpPr>
              <a:spLocks noChangeShapeType="1"/>
            </p:cNvSpPr>
            <p:nvPr/>
          </p:nvSpPr>
          <p:spPr bwMode="auto">
            <a:xfrm flipV="1">
              <a:off x="4978624" y="4542164"/>
              <a:ext cx="879431"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3" name="Line 19"/>
            <p:cNvSpPr>
              <a:spLocks noChangeShapeType="1"/>
            </p:cNvSpPr>
            <p:nvPr/>
          </p:nvSpPr>
          <p:spPr bwMode="auto">
            <a:xfrm>
              <a:off x="4709008" y="4165096"/>
              <a:ext cx="134102" cy="423928"/>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4" name="Line 20"/>
            <p:cNvSpPr>
              <a:spLocks noChangeShapeType="1"/>
            </p:cNvSpPr>
            <p:nvPr/>
          </p:nvSpPr>
          <p:spPr bwMode="auto">
            <a:xfrm flipH="1">
              <a:off x="4641251" y="4683837"/>
              <a:ext cx="201859" cy="33020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5" name="Line 21"/>
            <p:cNvSpPr>
              <a:spLocks noChangeShapeType="1"/>
            </p:cNvSpPr>
            <p:nvPr/>
          </p:nvSpPr>
          <p:spPr bwMode="auto">
            <a:xfrm>
              <a:off x="3218352" y="4448442"/>
              <a:ext cx="1422899" cy="18853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6" name="Line 22"/>
            <p:cNvSpPr>
              <a:spLocks noChangeShapeType="1"/>
            </p:cNvSpPr>
            <p:nvPr/>
          </p:nvSpPr>
          <p:spPr bwMode="auto">
            <a:xfrm flipV="1">
              <a:off x="3286109" y="4211957"/>
              <a:ext cx="128738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7" name="Line 23"/>
            <p:cNvSpPr>
              <a:spLocks noChangeShapeType="1"/>
            </p:cNvSpPr>
            <p:nvPr/>
          </p:nvSpPr>
          <p:spPr bwMode="auto">
            <a:xfrm flipH="1">
              <a:off x="1119294" y="4211957"/>
              <a:ext cx="101494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8" name="Line 24"/>
            <p:cNvSpPr>
              <a:spLocks noChangeShapeType="1"/>
            </p:cNvSpPr>
            <p:nvPr/>
          </p:nvSpPr>
          <p:spPr bwMode="auto">
            <a:xfrm>
              <a:off x="2134239" y="4257728"/>
              <a:ext cx="407954" cy="519831"/>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9" name="Line 25"/>
            <p:cNvSpPr>
              <a:spLocks noChangeShapeType="1"/>
            </p:cNvSpPr>
            <p:nvPr/>
          </p:nvSpPr>
          <p:spPr bwMode="auto">
            <a:xfrm flipV="1">
              <a:off x="2608538" y="4494213"/>
              <a:ext cx="609814"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0" name="Line 26"/>
            <p:cNvSpPr>
              <a:spLocks noChangeShapeType="1"/>
            </p:cNvSpPr>
            <p:nvPr/>
          </p:nvSpPr>
          <p:spPr bwMode="auto">
            <a:xfrm flipH="1">
              <a:off x="1592182" y="4825510"/>
              <a:ext cx="882253"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1" name="Line 27"/>
            <p:cNvSpPr>
              <a:spLocks noChangeShapeType="1"/>
            </p:cNvSpPr>
            <p:nvPr/>
          </p:nvSpPr>
          <p:spPr bwMode="auto">
            <a:xfrm>
              <a:off x="1592182" y="4966093"/>
              <a:ext cx="340197"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8" name="Group 28"/>
            <p:cNvGrpSpPr>
              <a:grpSpLocks/>
            </p:cNvGrpSpPr>
            <p:nvPr/>
          </p:nvGrpSpPr>
          <p:grpSpPr bwMode="auto">
            <a:xfrm>
              <a:off x="2269753" y="4636976"/>
              <a:ext cx="609814" cy="329117"/>
              <a:chOff x="2949" y="196"/>
              <a:chExt cx="941" cy="598"/>
            </a:xfrm>
          </p:grpSpPr>
          <p:sp>
            <p:nvSpPr>
              <p:cNvPr id="183" name="Oval 29"/>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4" name="Oval 30"/>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5" name="Oval 31"/>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6" name="Oval 32"/>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7" name="Oval 33"/>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8" name="Oval 34"/>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9" name="Oval 35"/>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0" name="Oval 36"/>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1"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2</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2"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3"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194"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4808" y="4825510"/>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5"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4621" y="4117146"/>
              <a:ext cx="463007" cy="2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6"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5081" y="4353630"/>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4070284"/>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1251" y="4542164"/>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0122" y="4589025"/>
              <a:ext cx="461596" cy="216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952" y="4448442"/>
              <a:ext cx="461596" cy="21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0" name="Group 47"/>
            <p:cNvGrpSpPr>
              <a:grpSpLocks/>
            </p:cNvGrpSpPr>
            <p:nvPr/>
          </p:nvGrpSpPr>
          <p:grpSpPr bwMode="auto">
            <a:xfrm>
              <a:off x="1659939" y="5108856"/>
              <a:ext cx="609814" cy="329117"/>
              <a:chOff x="2949" y="196"/>
              <a:chExt cx="941" cy="598"/>
            </a:xfrm>
          </p:grpSpPr>
          <p:sp>
            <p:nvSpPr>
              <p:cNvPr id="202" name="Oval 48"/>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3" name="Oval 49"/>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4" name="Oval 50"/>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5" name="Oval 51"/>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6" name="Oval 52"/>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7" name="Oval 53"/>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8" name="Oval 54"/>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9" name="Oval 55"/>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0"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3</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1"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2"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1" name="Group 59"/>
            <p:cNvGrpSpPr>
              <a:grpSpLocks/>
            </p:cNvGrpSpPr>
            <p:nvPr/>
          </p:nvGrpSpPr>
          <p:grpSpPr bwMode="auto">
            <a:xfrm>
              <a:off x="848265" y="4305679"/>
              <a:ext cx="609814" cy="331297"/>
              <a:chOff x="2949" y="196"/>
              <a:chExt cx="941" cy="598"/>
            </a:xfrm>
          </p:grpSpPr>
          <p:sp>
            <p:nvSpPr>
              <p:cNvPr id="214" name="Oval 6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5" name="Oval 6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6" name="Oval 6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7" name="Oval 6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8" name="Oval 6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9" name="Oval 6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0" name="Oval 6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1" name="Oval 6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2"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1</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3"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4"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2" name="Group 71"/>
            <p:cNvGrpSpPr>
              <a:grpSpLocks/>
            </p:cNvGrpSpPr>
            <p:nvPr/>
          </p:nvGrpSpPr>
          <p:grpSpPr bwMode="auto">
            <a:xfrm>
              <a:off x="6875822" y="4023423"/>
              <a:ext cx="608403" cy="330206"/>
              <a:chOff x="2949" y="196"/>
              <a:chExt cx="941" cy="598"/>
            </a:xfrm>
          </p:grpSpPr>
          <p:sp>
            <p:nvSpPr>
              <p:cNvPr id="226" name="Oval 72"/>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7" name="Oval 73"/>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8" name="Oval 74"/>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9" name="Oval 75"/>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0" name="Oval 76"/>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1" name="Oval 77"/>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2" name="Oval 78"/>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3" name="Oval 79"/>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4"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6</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5"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6"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3" name="Group 83"/>
            <p:cNvGrpSpPr>
              <a:grpSpLocks/>
            </p:cNvGrpSpPr>
            <p:nvPr/>
          </p:nvGrpSpPr>
          <p:grpSpPr bwMode="auto">
            <a:xfrm>
              <a:off x="6808065" y="5108856"/>
              <a:ext cx="609814" cy="329117"/>
              <a:chOff x="2949" y="196"/>
              <a:chExt cx="941" cy="598"/>
            </a:xfrm>
          </p:grpSpPr>
          <p:sp>
            <p:nvSpPr>
              <p:cNvPr id="238" name="Oval 84"/>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9" name="Oval 85"/>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0" name="Oval 86"/>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1" name="Oval 87"/>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2" name="Oval 88"/>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3" name="Oval 89"/>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4" name="Oval 90"/>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5" name="Oval 91"/>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8</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4" name="Group 95"/>
            <p:cNvGrpSpPr>
              <a:grpSpLocks/>
            </p:cNvGrpSpPr>
            <p:nvPr/>
          </p:nvGrpSpPr>
          <p:grpSpPr bwMode="auto">
            <a:xfrm>
              <a:off x="6467869" y="4589025"/>
              <a:ext cx="609814" cy="331297"/>
              <a:chOff x="2949" y="196"/>
              <a:chExt cx="941" cy="598"/>
            </a:xfrm>
          </p:grpSpPr>
          <p:sp>
            <p:nvSpPr>
              <p:cNvPr id="250" name="Oval 9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1" name="Oval 9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2" name="Oval 9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3" name="Oval 9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4" name="Oval 10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5" name="Oval 10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6" name="Oval 10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7" name="Oval 10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8"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7</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9"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60"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61" name="Text Box 107"/>
            <p:cNvSpPr txBox="1">
              <a:spLocks noChangeArrowheads="1"/>
            </p:cNvSpPr>
            <p:nvPr/>
          </p:nvSpPr>
          <p:spPr bwMode="auto">
            <a:xfrm>
              <a:off x="7587272" y="433728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9</a:t>
              </a:r>
            </a:p>
          </p:txBody>
        </p:sp>
        <p:sp>
          <p:nvSpPr>
            <p:cNvPr id="262" name="Text Box 108"/>
            <p:cNvSpPr txBox="1">
              <a:spLocks noChangeArrowheads="1"/>
            </p:cNvSpPr>
            <p:nvPr/>
          </p:nvSpPr>
          <p:spPr bwMode="auto">
            <a:xfrm>
              <a:off x="5450100" y="4211957"/>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dirty="0">
                  <a:solidFill>
                    <a:srgbClr val="333399"/>
                  </a:solidFill>
                  <a:latin typeface="Calibri" panose="020F0502020204030204" pitchFamily="34" charset="0"/>
                  <a:ea typeface="华文楷体" panose="02010600040101010101" pitchFamily="2" charset="-122"/>
                </a:rPr>
                <a:t>R</a:t>
              </a:r>
              <a:r>
                <a:rPr kumimoji="1" lang="en-US" altLang="zh-CN" sz="1600" baseline="-25000" dirty="0">
                  <a:solidFill>
                    <a:srgbClr val="333399"/>
                  </a:solidFill>
                  <a:latin typeface="Calibri" panose="020F0502020204030204" pitchFamily="34" charset="0"/>
                  <a:ea typeface="华文楷体" panose="02010600040101010101" pitchFamily="2" charset="-122"/>
                </a:rPr>
                <a:t>7</a:t>
              </a:r>
            </a:p>
          </p:txBody>
        </p:sp>
        <p:sp>
          <p:nvSpPr>
            <p:cNvPr id="263" name="Text Box 109"/>
            <p:cNvSpPr txBox="1">
              <a:spLocks noChangeArrowheads="1"/>
            </p:cNvSpPr>
            <p:nvPr/>
          </p:nvSpPr>
          <p:spPr bwMode="auto">
            <a:xfrm>
              <a:off x="4888281" y="398528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6</a:t>
              </a:r>
            </a:p>
          </p:txBody>
        </p:sp>
        <p:sp>
          <p:nvSpPr>
            <p:cNvPr id="264" name="Text Box 110"/>
            <p:cNvSpPr txBox="1">
              <a:spLocks noChangeArrowheads="1"/>
            </p:cNvSpPr>
            <p:nvPr/>
          </p:nvSpPr>
          <p:spPr bwMode="auto">
            <a:xfrm>
              <a:off x="4380103" y="4295871"/>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5</a:t>
              </a:r>
            </a:p>
          </p:txBody>
        </p:sp>
        <p:sp>
          <p:nvSpPr>
            <p:cNvPr id="265" name="Text Box 111"/>
            <p:cNvSpPr txBox="1">
              <a:spLocks noChangeArrowheads="1"/>
            </p:cNvSpPr>
            <p:nvPr/>
          </p:nvSpPr>
          <p:spPr bwMode="auto">
            <a:xfrm>
              <a:off x="4145776" y="4678388"/>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4</a:t>
              </a:r>
            </a:p>
          </p:txBody>
        </p:sp>
        <p:sp>
          <p:nvSpPr>
            <p:cNvPr id="266" name="Text Box 112"/>
            <p:cNvSpPr txBox="1">
              <a:spLocks noChangeArrowheads="1"/>
            </p:cNvSpPr>
            <p:nvPr/>
          </p:nvSpPr>
          <p:spPr bwMode="auto">
            <a:xfrm>
              <a:off x="3022138" y="407791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3</a:t>
              </a:r>
            </a:p>
          </p:txBody>
        </p:sp>
        <p:sp>
          <p:nvSpPr>
            <p:cNvPr id="267" name="Text Box 113"/>
            <p:cNvSpPr txBox="1">
              <a:spLocks noChangeArrowheads="1"/>
            </p:cNvSpPr>
            <p:nvPr/>
          </p:nvSpPr>
          <p:spPr bwMode="auto">
            <a:xfrm>
              <a:off x="913199" y="4742686"/>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2</a:t>
              </a:r>
            </a:p>
          </p:txBody>
        </p:sp>
        <p:sp>
          <p:nvSpPr>
            <p:cNvPr id="268" name="Text Box 114"/>
            <p:cNvSpPr txBox="1">
              <a:spLocks noChangeArrowheads="1"/>
            </p:cNvSpPr>
            <p:nvPr/>
          </p:nvSpPr>
          <p:spPr bwMode="auto">
            <a:xfrm>
              <a:off x="1561127" y="391989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1</a:t>
              </a:r>
            </a:p>
          </p:txBody>
        </p:sp>
        <p:sp>
          <p:nvSpPr>
            <p:cNvPr id="269" name="Oval 121"/>
            <p:cNvSpPr>
              <a:spLocks noChangeArrowheads="1"/>
            </p:cNvSpPr>
            <p:nvPr/>
          </p:nvSpPr>
          <p:spPr bwMode="auto">
            <a:xfrm>
              <a:off x="3218352" y="5072892"/>
              <a:ext cx="2776628" cy="71381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270" name="Text Box 122"/>
            <p:cNvSpPr txBox="1">
              <a:spLocks noChangeArrowheads="1"/>
            </p:cNvSpPr>
            <p:nvPr/>
          </p:nvSpPr>
          <p:spPr bwMode="auto">
            <a:xfrm>
              <a:off x="3919920" y="5759460"/>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a:solidFill>
                    <a:srgbClr val="333399"/>
                  </a:solidFill>
                  <a:latin typeface="Calibri" panose="020F0502020204030204" pitchFamily="34" charset="0"/>
                  <a:ea typeface="华文楷体" panose="02010600040101010101" pitchFamily="2" charset="-122"/>
                </a:rPr>
                <a:t>区域 </a:t>
              </a:r>
              <a:r>
                <a:rPr kumimoji="1" lang="en-US" altLang="zh-CN">
                  <a:solidFill>
                    <a:srgbClr val="333399"/>
                  </a:solidFill>
                  <a:latin typeface="Calibri" panose="020F0502020204030204" pitchFamily="34" charset="0"/>
                  <a:ea typeface="华文楷体" panose="02010600040101010101" pitchFamily="2" charset="-122"/>
                </a:rPr>
                <a:t>0.0.0.2</a:t>
              </a:r>
            </a:p>
          </p:txBody>
        </p:sp>
        <p:sp>
          <p:nvSpPr>
            <p:cNvPr id="271" name="Line 123"/>
            <p:cNvSpPr>
              <a:spLocks noChangeShapeType="1"/>
            </p:cNvSpPr>
            <p:nvPr/>
          </p:nvSpPr>
          <p:spPr bwMode="auto">
            <a:xfrm>
              <a:off x="4573494" y="5014043"/>
              <a:ext cx="811673" cy="35745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2" name="Line 124"/>
            <p:cNvSpPr>
              <a:spLocks noChangeShapeType="1"/>
            </p:cNvSpPr>
            <p:nvPr/>
          </p:nvSpPr>
          <p:spPr bwMode="auto">
            <a:xfrm flipV="1">
              <a:off x="4709008" y="5430344"/>
              <a:ext cx="743916" cy="17872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5" name="Group 125"/>
            <p:cNvGrpSpPr>
              <a:grpSpLocks/>
            </p:cNvGrpSpPr>
            <p:nvPr/>
          </p:nvGrpSpPr>
          <p:grpSpPr bwMode="auto">
            <a:xfrm>
              <a:off x="5183307" y="5191680"/>
              <a:ext cx="608402" cy="417390"/>
              <a:chOff x="2949" y="196"/>
              <a:chExt cx="941" cy="598"/>
            </a:xfrm>
          </p:grpSpPr>
          <p:sp>
            <p:nvSpPr>
              <p:cNvPr id="274" name="Oval 12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5" name="Oval 12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6" name="Oval 12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7" name="Oval 12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8" name="Oval 13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9" name="Oval 13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0" name="Oval 13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1" name="Oval 13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2"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4</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3"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4"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85" name="Line 138"/>
            <p:cNvSpPr>
              <a:spLocks noChangeShapeType="1"/>
            </p:cNvSpPr>
            <p:nvPr/>
          </p:nvSpPr>
          <p:spPr bwMode="auto">
            <a:xfrm>
              <a:off x="3758996" y="5488103"/>
              <a:ext cx="814497" cy="12096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6" name="Group 139"/>
            <p:cNvGrpSpPr>
              <a:grpSpLocks/>
            </p:cNvGrpSpPr>
            <p:nvPr/>
          </p:nvGrpSpPr>
          <p:grpSpPr bwMode="auto">
            <a:xfrm>
              <a:off x="3489380" y="5250529"/>
              <a:ext cx="609814" cy="417390"/>
              <a:chOff x="2949" y="196"/>
              <a:chExt cx="941" cy="598"/>
            </a:xfrm>
          </p:grpSpPr>
          <p:sp>
            <p:nvSpPr>
              <p:cNvPr id="287" name="Oval 14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8" name="Oval 14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9" name="Oval 14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0" name="Oval 14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1" name="Oval 14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2" name="Oval 14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3" name="Oval 14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4" name="Oval 14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5"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5</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6"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7"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298"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5455409"/>
              <a:ext cx="463007" cy="2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9" name="Text Box 153"/>
            <p:cNvSpPr txBox="1">
              <a:spLocks noChangeArrowheads="1"/>
            </p:cNvSpPr>
            <p:nvPr/>
          </p:nvSpPr>
          <p:spPr bwMode="auto">
            <a:xfrm>
              <a:off x="4175421" y="524072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8</a:t>
              </a:r>
            </a:p>
          </p:txBody>
        </p:sp>
        <p:pic>
          <p:nvPicPr>
            <p:cNvPr id="300"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0103" y="4922501"/>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1" name="椭圆 300"/>
            <p:cNvSpPr/>
            <p:nvPr/>
          </p:nvSpPr>
          <p:spPr>
            <a:xfrm>
              <a:off x="299937" y="3231094"/>
              <a:ext cx="8051799" cy="3149600"/>
            </a:xfrm>
            <a:prstGeom prst="ellipse">
              <a:avLst/>
            </a:prstGeom>
            <a:noFill/>
            <a:ln w="12700" cap="flat" cmpd="sng" algn="ctr">
              <a:solidFill>
                <a:srgbClr val="5B9BD5">
                  <a:shade val="50000"/>
                </a:srgbClr>
              </a:solidFill>
              <a:prstDash val="solid"/>
              <a:miter lim="800000"/>
            </a:ln>
            <a:effectLst/>
          </p:spPr>
          <p:txBody>
            <a:bodyPr rtlCol="0" anchor="ctr"/>
            <a:lstStyle/>
            <a:p>
              <a:pPr algn="ctr"/>
              <a:endParaRPr lang="zh-CN" altLang="en-US" sz="1600" kern="0">
                <a:solidFill>
                  <a:prstClr val="white"/>
                </a:solidFill>
                <a:latin typeface="Calibri" panose="020F0502020204030204"/>
              </a:endParaRPr>
            </a:p>
          </p:txBody>
        </p:sp>
        <p:sp>
          <p:nvSpPr>
            <p:cNvPr id="302" name="Text Box 13"/>
            <p:cNvSpPr txBox="1">
              <a:spLocks noChangeArrowheads="1"/>
            </p:cNvSpPr>
            <p:nvPr/>
          </p:nvSpPr>
          <p:spPr bwMode="auto">
            <a:xfrm>
              <a:off x="2004733" y="3385076"/>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b="1" dirty="0">
                  <a:solidFill>
                    <a:srgbClr val="000000"/>
                  </a:solidFill>
                  <a:latin typeface="Calibri" panose="020F0502020204030204" pitchFamily="34" charset="0"/>
                  <a:ea typeface="华文楷体" panose="02010600040101010101" pitchFamily="2" charset="-122"/>
                </a:rPr>
                <a:t>自治系统</a:t>
              </a:r>
              <a:r>
                <a:rPr kumimoji="1" lang="en-US" altLang="zh-CN" b="1" dirty="0">
                  <a:solidFill>
                    <a:srgbClr val="000000"/>
                  </a:solidFill>
                  <a:latin typeface="Calibri" panose="020F0502020204030204" pitchFamily="34" charset="0"/>
                  <a:ea typeface="华文楷体" panose="02010600040101010101" pitchFamily="2" charset="-122"/>
                </a:rPr>
                <a:t>AS</a:t>
              </a:r>
              <a:endParaRPr kumimoji="1" lang="zh-CN" altLang="en-US" b="1" dirty="0">
                <a:solidFill>
                  <a:srgbClr val="000000"/>
                </a:solidFill>
                <a:latin typeface="Calibri" panose="020F0502020204030204" pitchFamily="34" charset="0"/>
                <a:ea typeface="华文楷体" panose="02010600040101010101" pitchFamily="2" charset="-122"/>
              </a:endParaRPr>
            </a:p>
          </p:txBody>
        </p:sp>
      </p:grpSp>
      <p:sp>
        <p:nvSpPr>
          <p:cNvPr id="7" name="椭圆 6"/>
          <p:cNvSpPr/>
          <p:nvPr/>
        </p:nvSpPr>
        <p:spPr>
          <a:xfrm>
            <a:off x="2887986" y="4289235"/>
            <a:ext cx="647328" cy="514673"/>
          </a:xfrm>
          <a:prstGeom prst="ellipse">
            <a:avLst/>
          </a:prstGeom>
          <a:noFill/>
          <a:ln w="31750">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4177460" y="4886179"/>
            <a:ext cx="925386" cy="514673"/>
          </a:xfrm>
          <a:prstGeom prst="ellipse">
            <a:avLst/>
          </a:prstGeom>
          <a:noFill/>
          <a:ln w="31750">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514323" y="4310515"/>
            <a:ext cx="857262" cy="671162"/>
          </a:xfrm>
          <a:prstGeom prst="ellipse">
            <a:avLst/>
          </a:prstGeom>
          <a:noFill/>
          <a:ln w="31750">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线形标注 2 152"/>
          <p:cNvSpPr/>
          <p:nvPr/>
        </p:nvSpPr>
        <p:spPr>
          <a:xfrm>
            <a:off x="5307099" y="3109792"/>
            <a:ext cx="1537330" cy="505954"/>
          </a:xfrm>
          <a:prstGeom prst="borderCallout2">
            <a:avLst>
              <a:gd name="adj1" fmla="val 89692"/>
              <a:gd name="adj2" fmla="val 9829"/>
              <a:gd name="adj3" fmla="val 124174"/>
              <a:gd name="adj4" fmla="val -20175"/>
              <a:gd name="adj5" fmla="val 232986"/>
              <a:gd name="adj6" fmla="val -119336"/>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bg1"/>
                </a:solidFill>
                <a:latin typeface="Cambria Math" panose="02040503050406030204" pitchFamily="18" charset="0"/>
                <a:ea typeface="黑体" panose="02010609060101010101" pitchFamily="49" charset="-122"/>
              </a:rPr>
              <a:t>边界路由器</a:t>
            </a:r>
            <a:endParaRPr lang="zh-CN" altLang="en-US" sz="2000" dirty="0">
              <a:solidFill>
                <a:schemeClr val="bg1"/>
              </a:solidFill>
              <a:latin typeface="Calibri" panose="020F0502020204030204" pitchFamily="34" charset="0"/>
              <a:ea typeface="黑体" panose="02010609060101010101" pitchFamily="49" charset="-122"/>
            </a:endParaRPr>
          </a:p>
        </p:txBody>
      </p:sp>
      <p:cxnSp>
        <p:nvCxnSpPr>
          <p:cNvPr id="9" name="直接连接符 8"/>
          <p:cNvCxnSpPr>
            <a:endCxn id="153" idx="1"/>
          </p:cNvCxnSpPr>
          <p:nvPr/>
        </p:nvCxnSpPr>
        <p:spPr>
          <a:xfrm flipV="1">
            <a:off x="4878475" y="3615746"/>
            <a:ext cx="1197289" cy="1273438"/>
          </a:xfrm>
          <a:prstGeom prst="line">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9" name="直接连接符 158"/>
          <p:cNvCxnSpPr>
            <a:endCxn id="153" idx="1"/>
          </p:cNvCxnSpPr>
          <p:nvPr/>
        </p:nvCxnSpPr>
        <p:spPr>
          <a:xfrm flipV="1">
            <a:off x="5957597" y="3615746"/>
            <a:ext cx="118167" cy="753390"/>
          </a:xfrm>
          <a:prstGeom prst="line">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cxnSp>
    </p:spTree>
    <p:custDataLst>
      <p:tags r:id="rId1"/>
    </p:custDataLst>
    <p:extLst>
      <p:ext uri="{BB962C8B-B14F-4D97-AF65-F5344CB8AC3E}">
        <p14:creationId xmlns:p14="http://schemas.microsoft.com/office/powerpoint/2010/main" val="426477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1"/>
                                        </p:tgtEl>
                                        <p:attrNameLst>
                                          <p:attrName>style.visibility</p:attrName>
                                        </p:attrNameLst>
                                      </p:cBhvr>
                                      <p:to>
                                        <p:strVal val="visible"/>
                                      </p:to>
                                    </p:set>
                                    <p:animEffect transition="in" filter="wipe(left)">
                                      <p:cBhvr>
                                        <p:cTn id="26" dur="500"/>
                                        <p:tgtEl>
                                          <p:spTgt spid="15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52"/>
                                        </p:tgtEl>
                                        <p:attrNameLst>
                                          <p:attrName>style.visibility</p:attrName>
                                        </p:attrNameLst>
                                      </p:cBhvr>
                                      <p:to>
                                        <p:strVal val="visible"/>
                                      </p:to>
                                    </p:set>
                                    <p:animEffect transition="in" filter="wipe(left)">
                                      <p:cBhvr>
                                        <p:cTn id="29" dur="500"/>
                                        <p:tgtEl>
                                          <p:spTgt spid="152"/>
                                        </p:tgtEl>
                                      </p:cBhvr>
                                    </p:animEffect>
                                  </p:childTnLst>
                                </p:cTn>
                              </p:par>
                            </p:childTnLst>
                          </p:cTn>
                        </p:par>
                        <p:par>
                          <p:cTn id="30" fill="hold">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153"/>
                                        </p:tgtEl>
                                        <p:attrNameLst>
                                          <p:attrName>style.visibility</p:attrName>
                                        </p:attrNameLst>
                                      </p:cBhvr>
                                      <p:to>
                                        <p:strVal val="visible"/>
                                      </p:to>
                                    </p:set>
                                    <p:animEffect transition="in" filter="wipe(down)">
                                      <p:cBhvr>
                                        <p:cTn id="33" dur="500"/>
                                        <p:tgtEl>
                                          <p:spTgt spid="153"/>
                                        </p:tgtEl>
                                      </p:cBhvr>
                                    </p:animEffect>
                                  </p:childTnLst>
                                </p:cTn>
                              </p:par>
                              <p:par>
                                <p:cTn id="34" presetID="22" presetClass="entr" presetSubtype="4"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par>
                                <p:cTn id="37" presetID="22" presetClass="entr" presetSubtype="4" fill="hold" nodeType="withEffect">
                                  <p:stCondLst>
                                    <p:cond delay="0"/>
                                  </p:stCondLst>
                                  <p:childTnLst>
                                    <p:set>
                                      <p:cBhvr>
                                        <p:cTn id="38" dur="1" fill="hold">
                                          <p:stCondLst>
                                            <p:cond delay="0"/>
                                          </p:stCondLst>
                                        </p:cTn>
                                        <p:tgtEl>
                                          <p:spTgt spid="159"/>
                                        </p:tgtEl>
                                        <p:attrNameLst>
                                          <p:attrName>style.visibility</p:attrName>
                                        </p:attrNameLst>
                                      </p:cBhvr>
                                      <p:to>
                                        <p:strVal val="visible"/>
                                      </p:to>
                                    </p:set>
                                    <p:animEffect transition="in" filter="wipe(down)">
                                      <p:cBhvr>
                                        <p:cTn id="39" dur="500"/>
                                        <p:tgtEl>
                                          <p:spTgt spid="15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2" fill="hold" grpId="1" nodeType="clickEffect">
                                  <p:stCondLst>
                                    <p:cond delay="0"/>
                                  </p:stCondLst>
                                  <p:childTnLst>
                                    <p:animEffect transition="out" filter="wipe(right)">
                                      <p:cBhvr>
                                        <p:cTn id="43" dur="500"/>
                                        <p:tgtEl>
                                          <p:spTgt spid="153"/>
                                        </p:tgtEl>
                                      </p:cBhvr>
                                    </p:animEffect>
                                    <p:set>
                                      <p:cBhvr>
                                        <p:cTn id="44" dur="1" fill="hold">
                                          <p:stCondLst>
                                            <p:cond delay="499"/>
                                          </p:stCondLst>
                                        </p:cTn>
                                        <p:tgtEl>
                                          <p:spTgt spid="153"/>
                                        </p:tgtEl>
                                        <p:attrNameLst>
                                          <p:attrName>style.visibility</p:attrName>
                                        </p:attrNameLst>
                                      </p:cBhvr>
                                      <p:to>
                                        <p:strVal val="hidden"/>
                                      </p:to>
                                    </p:set>
                                  </p:childTnLst>
                                </p:cTn>
                              </p:par>
                              <p:par>
                                <p:cTn id="45" presetID="22" presetClass="exit" presetSubtype="1" fill="hold" nodeType="withEffect">
                                  <p:stCondLst>
                                    <p:cond delay="0"/>
                                  </p:stCondLst>
                                  <p:childTnLst>
                                    <p:animEffect transition="out" filter="wipe(up)">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par>
                                <p:cTn id="48" presetID="22" presetClass="exit" presetSubtype="1" fill="hold" nodeType="withEffect">
                                  <p:stCondLst>
                                    <p:cond delay="0"/>
                                  </p:stCondLst>
                                  <p:childTnLst>
                                    <p:animEffect transition="out" filter="wipe(up)">
                                      <p:cBhvr>
                                        <p:cTn id="49" dur="500"/>
                                        <p:tgtEl>
                                          <p:spTgt spid="159"/>
                                        </p:tgtEl>
                                      </p:cBhvr>
                                    </p:animEffect>
                                    <p:set>
                                      <p:cBhvr>
                                        <p:cTn id="50" dur="1" fill="hold">
                                          <p:stCondLst>
                                            <p:cond delay="499"/>
                                          </p:stCondLst>
                                        </p:cTn>
                                        <p:tgtEl>
                                          <p:spTgt spid="159"/>
                                        </p:tgtEl>
                                        <p:attrNameLst>
                                          <p:attrName>style.visibility</p:attrName>
                                        </p:attrNameLst>
                                      </p:cBhvr>
                                      <p:to>
                                        <p:strVal val="hidden"/>
                                      </p:to>
                                    </p:set>
                                  </p:childTnLst>
                                </p:cTn>
                              </p:par>
                            </p:childTnLst>
                          </p:cTn>
                        </p:par>
                        <p:par>
                          <p:cTn id="51" fill="hold">
                            <p:stCondLst>
                              <p:cond delay="500"/>
                            </p:stCondLst>
                            <p:childTnLst>
                              <p:par>
                                <p:cTn id="52" presetID="22" presetClass="exit" presetSubtype="2" fill="hold" grpId="1" nodeType="afterEffect">
                                  <p:stCondLst>
                                    <p:cond delay="0"/>
                                  </p:stCondLst>
                                  <p:childTnLst>
                                    <p:animEffect transition="out" filter="wipe(right)">
                                      <p:cBhvr>
                                        <p:cTn id="53" dur="500"/>
                                        <p:tgtEl>
                                          <p:spTgt spid="7"/>
                                        </p:tgtEl>
                                      </p:cBhvr>
                                    </p:animEffect>
                                    <p:set>
                                      <p:cBhvr>
                                        <p:cTn id="54" dur="1" fill="hold">
                                          <p:stCondLst>
                                            <p:cond delay="499"/>
                                          </p:stCondLst>
                                        </p:cTn>
                                        <p:tgtEl>
                                          <p:spTgt spid="7"/>
                                        </p:tgtEl>
                                        <p:attrNameLst>
                                          <p:attrName>style.visibility</p:attrName>
                                        </p:attrNameLst>
                                      </p:cBhvr>
                                      <p:to>
                                        <p:strVal val="hidden"/>
                                      </p:to>
                                    </p:set>
                                  </p:childTnLst>
                                </p:cTn>
                              </p:par>
                              <p:par>
                                <p:cTn id="55" presetID="22" presetClass="exit" presetSubtype="2" fill="hold" grpId="1" nodeType="withEffect">
                                  <p:stCondLst>
                                    <p:cond delay="0"/>
                                  </p:stCondLst>
                                  <p:childTnLst>
                                    <p:animEffect transition="out" filter="wipe(right)">
                                      <p:cBhvr>
                                        <p:cTn id="56" dur="500"/>
                                        <p:tgtEl>
                                          <p:spTgt spid="151"/>
                                        </p:tgtEl>
                                      </p:cBhvr>
                                    </p:animEffect>
                                    <p:set>
                                      <p:cBhvr>
                                        <p:cTn id="57" dur="1" fill="hold">
                                          <p:stCondLst>
                                            <p:cond delay="499"/>
                                          </p:stCondLst>
                                        </p:cTn>
                                        <p:tgtEl>
                                          <p:spTgt spid="151"/>
                                        </p:tgtEl>
                                        <p:attrNameLst>
                                          <p:attrName>style.visibility</p:attrName>
                                        </p:attrNameLst>
                                      </p:cBhvr>
                                      <p:to>
                                        <p:strVal val="hidden"/>
                                      </p:to>
                                    </p:set>
                                  </p:childTnLst>
                                </p:cTn>
                              </p:par>
                              <p:par>
                                <p:cTn id="58" presetID="22" presetClass="exit" presetSubtype="2" fill="hold" grpId="1" nodeType="withEffect">
                                  <p:stCondLst>
                                    <p:cond delay="0"/>
                                  </p:stCondLst>
                                  <p:childTnLst>
                                    <p:animEffect transition="out" filter="wipe(right)">
                                      <p:cBhvr>
                                        <p:cTn id="59" dur="500"/>
                                        <p:tgtEl>
                                          <p:spTgt spid="152"/>
                                        </p:tgtEl>
                                      </p:cBhvr>
                                    </p:animEffect>
                                    <p:set>
                                      <p:cBhvr>
                                        <p:cTn id="60" dur="1" fill="hold">
                                          <p:stCondLst>
                                            <p:cond delay="499"/>
                                          </p:stCondLst>
                                        </p:cTn>
                                        <p:tgtEl>
                                          <p:spTgt spid="1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51" grpId="0" animBg="1"/>
      <p:bldP spid="151" grpId="1" animBg="1"/>
      <p:bldP spid="152" grpId="0" animBg="1"/>
      <p:bldP spid="152" grpId="1" animBg="1"/>
      <p:bldP spid="153" grpId="0" animBg="1"/>
      <p:bldP spid="153" grpId="1" animBg="1"/>
    </p:bld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OSPF</a:t>
            </a:r>
            <a:r>
              <a:rPr lang="zh-CN" altLang="en-US" dirty="0"/>
              <a:t>通过划分区域支持更大规模网络</a:t>
            </a:r>
          </a:p>
        </p:txBody>
      </p:sp>
      <p:sp>
        <p:nvSpPr>
          <p:cNvPr id="3" name="内容占位符 2"/>
          <p:cNvSpPr>
            <a:spLocks noGrp="1"/>
          </p:cNvSpPr>
          <p:nvPr>
            <p:ph idx="1"/>
          </p:nvPr>
        </p:nvSpPr>
        <p:spPr>
          <a:xfrm>
            <a:off x="564445" y="1267328"/>
            <a:ext cx="8579555" cy="1603922"/>
          </a:xfrm>
        </p:spPr>
        <p:txBody>
          <a:bodyPr/>
          <a:lstStyle/>
          <a:p>
            <a:pPr>
              <a:lnSpc>
                <a:spcPct val="100000"/>
              </a:lnSpc>
              <a:spcBef>
                <a:spcPts val="1800"/>
              </a:spcBef>
            </a:pPr>
            <a:r>
              <a:rPr lang="zh-CN" altLang="en-US" sz="2200" dirty="0"/>
              <a:t>跨区域的路由如何实现？</a:t>
            </a:r>
            <a:endParaRPr lang="en-US" altLang="zh-CN" sz="2200" dirty="0"/>
          </a:p>
          <a:p>
            <a:pPr lvl="1">
              <a:spcBef>
                <a:spcPts val="600"/>
              </a:spcBef>
            </a:pPr>
            <a:r>
              <a:rPr lang="zh-CN" altLang="en-US" sz="1800" dirty="0"/>
              <a:t>边界路由器汇总从一个区域中了解到的路由信息，在主干区域通知给其它区域的边界路由器；其它边界路由器在自己的区域内传播这些路由信息</a:t>
            </a:r>
            <a:endParaRPr lang="en-US" altLang="zh-CN" sz="1800" dirty="0"/>
          </a:p>
          <a:p>
            <a:pPr lvl="1">
              <a:spcBef>
                <a:spcPts val="600"/>
              </a:spcBef>
            </a:pPr>
            <a:r>
              <a:rPr lang="zh-CN" altLang="en-US" sz="1800" dirty="0"/>
              <a:t>跨区发分组传输：非主干区</a:t>
            </a:r>
            <a:r>
              <a:rPr lang="zh-CN" altLang="en-US" sz="1800" dirty="0">
                <a:sym typeface="Wingdings 3" panose="05040102010807070707" pitchFamily="18" charset="2"/>
              </a:rPr>
              <a:t>主干</a:t>
            </a:r>
            <a:r>
              <a:rPr lang="zh-CN" altLang="en-US" sz="1800">
                <a:sym typeface="Wingdings 3" panose="05040102010807070707" pitchFamily="18" charset="2"/>
              </a:rPr>
              <a:t>区非主干区</a:t>
            </a:r>
            <a:endParaRPr lang="zh-CN" altLang="en-US"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5" name="组合 4"/>
          <p:cNvGrpSpPr/>
          <p:nvPr/>
        </p:nvGrpSpPr>
        <p:grpSpPr>
          <a:xfrm>
            <a:off x="299937" y="3238129"/>
            <a:ext cx="8051799" cy="3294965"/>
            <a:chOff x="299937" y="3085729"/>
            <a:chExt cx="8051799" cy="3294965"/>
          </a:xfrm>
        </p:grpSpPr>
        <p:sp>
          <p:nvSpPr>
            <p:cNvPr id="160" name="Oval 6"/>
            <p:cNvSpPr>
              <a:spLocks noChangeArrowheads="1"/>
            </p:cNvSpPr>
            <p:nvPr/>
          </p:nvSpPr>
          <p:spPr bwMode="auto">
            <a:xfrm>
              <a:off x="3353866" y="3976562"/>
              <a:ext cx="2573357" cy="1037481"/>
            </a:xfrm>
            <a:prstGeom prst="ellipse">
              <a:avLst/>
            </a:prstGeom>
            <a:solidFill>
              <a:srgbClr val="FFFF99"/>
            </a:solidFill>
            <a:ln w="12700" cap="flat" cmpd="sng" algn="ctr">
              <a:solidFill>
                <a:srgbClr val="FFC000">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1" name="Oval 7"/>
            <p:cNvSpPr>
              <a:spLocks noChangeArrowheads="1"/>
            </p:cNvSpPr>
            <p:nvPr/>
          </p:nvSpPr>
          <p:spPr bwMode="auto">
            <a:xfrm>
              <a:off x="441723" y="3928611"/>
              <a:ext cx="2816154"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2" name="Oval 8"/>
            <p:cNvSpPr>
              <a:spLocks noChangeArrowheads="1"/>
            </p:cNvSpPr>
            <p:nvPr/>
          </p:nvSpPr>
          <p:spPr bwMode="auto">
            <a:xfrm>
              <a:off x="5994980" y="3928611"/>
              <a:ext cx="2138583" cy="165212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163" name="Text Box 9"/>
            <p:cNvSpPr txBox="1">
              <a:spLocks noChangeArrowheads="1"/>
            </p:cNvSpPr>
            <p:nvPr/>
          </p:nvSpPr>
          <p:spPr bwMode="auto">
            <a:xfrm>
              <a:off x="1270760" y="5549258"/>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区域 </a:t>
              </a:r>
              <a:r>
                <a:rPr kumimoji="1" lang="en-US" altLang="zh-CN" dirty="0">
                  <a:solidFill>
                    <a:srgbClr val="333399"/>
                  </a:solidFill>
                  <a:latin typeface="Calibri" panose="020F0502020204030204" pitchFamily="34" charset="0"/>
                  <a:ea typeface="华文楷体" panose="02010600040101010101" pitchFamily="2" charset="-122"/>
                </a:rPr>
                <a:t>0.0.0.1</a:t>
              </a:r>
            </a:p>
          </p:txBody>
        </p:sp>
        <p:sp>
          <p:nvSpPr>
            <p:cNvPr id="164" name="Text Box 10"/>
            <p:cNvSpPr txBox="1">
              <a:spLocks noChangeArrowheads="1"/>
            </p:cNvSpPr>
            <p:nvPr/>
          </p:nvSpPr>
          <p:spPr bwMode="auto">
            <a:xfrm>
              <a:off x="6329830" y="5559883"/>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区域 </a:t>
              </a:r>
              <a:r>
                <a:rPr kumimoji="1" lang="en-US" altLang="zh-CN" dirty="0">
                  <a:solidFill>
                    <a:srgbClr val="333399"/>
                  </a:solidFill>
                  <a:latin typeface="Calibri" panose="020F0502020204030204" pitchFamily="34" charset="0"/>
                  <a:ea typeface="华文楷体" panose="02010600040101010101" pitchFamily="2" charset="-122"/>
                </a:rPr>
                <a:t>0.0.0.3</a:t>
              </a:r>
            </a:p>
          </p:txBody>
        </p:sp>
        <p:sp>
          <p:nvSpPr>
            <p:cNvPr id="165" name="Text Box 11"/>
            <p:cNvSpPr txBox="1">
              <a:spLocks noChangeArrowheads="1"/>
            </p:cNvSpPr>
            <p:nvPr/>
          </p:nvSpPr>
          <p:spPr bwMode="auto">
            <a:xfrm>
              <a:off x="3472029" y="3617151"/>
              <a:ext cx="1774112"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主干区域 </a:t>
              </a:r>
              <a:r>
                <a:rPr kumimoji="1" lang="en-US" altLang="zh-CN" dirty="0">
                  <a:solidFill>
                    <a:srgbClr val="333399"/>
                  </a:solidFill>
                  <a:latin typeface="Calibri" panose="020F0502020204030204" pitchFamily="34" charset="0"/>
                  <a:ea typeface="华文楷体" panose="02010600040101010101" pitchFamily="2" charset="-122"/>
                </a:rPr>
                <a:t>0.0.0.0</a:t>
              </a:r>
            </a:p>
          </p:txBody>
        </p:sp>
        <p:sp>
          <p:nvSpPr>
            <p:cNvPr id="166" name="Line 12"/>
            <p:cNvSpPr>
              <a:spLocks noChangeShapeType="1"/>
            </p:cNvSpPr>
            <p:nvPr/>
          </p:nvSpPr>
          <p:spPr bwMode="auto">
            <a:xfrm flipV="1">
              <a:off x="4641251" y="3085729"/>
              <a:ext cx="1659194" cy="1079368"/>
            </a:xfrm>
            <a:prstGeom prst="line">
              <a:avLst/>
            </a:prstGeom>
            <a:noFill/>
            <a:ln w="381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00"/>
                </a:solidFill>
                <a:latin typeface="Calibri" panose="020F0502020204030204" pitchFamily="34" charset="0"/>
                <a:ea typeface="华文楷体" panose="02010600040101010101" pitchFamily="2" charset="-122"/>
              </a:endParaRPr>
            </a:p>
          </p:txBody>
        </p:sp>
        <p:sp>
          <p:nvSpPr>
            <p:cNvPr id="167" name="Text Box 13"/>
            <p:cNvSpPr txBox="1">
              <a:spLocks noChangeArrowheads="1"/>
            </p:cNvSpPr>
            <p:nvPr/>
          </p:nvSpPr>
          <p:spPr bwMode="auto">
            <a:xfrm>
              <a:off x="6142931" y="3093505"/>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latin typeface="Calibri" panose="020F0502020204030204" pitchFamily="34" charset="0"/>
                  <a:ea typeface="华文楷体" panose="02010600040101010101" pitchFamily="2" charset="-122"/>
                </a:rPr>
                <a:t>至其他自治系统</a:t>
              </a:r>
            </a:p>
          </p:txBody>
        </p:sp>
        <p:sp>
          <p:nvSpPr>
            <p:cNvPr id="168" name="Line 14"/>
            <p:cNvSpPr>
              <a:spLocks noChangeShapeType="1"/>
            </p:cNvSpPr>
            <p:nvPr/>
          </p:nvSpPr>
          <p:spPr bwMode="auto">
            <a:xfrm>
              <a:off x="5994980" y="4542164"/>
              <a:ext cx="745328" cy="18744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69" name="Line 15"/>
            <p:cNvSpPr>
              <a:spLocks noChangeShapeType="1"/>
            </p:cNvSpPr>
            <p:nvPr/>
          </p:nvSpPr>
          <p:spPr bwMode="auto">
            <a:xfrm flipV="1">
              <a:off x="6875822" y="4683837"/>
              <a:ext cx="676160" cy="9372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0" name="Line 16"/>
            <p:cNvSpPr>
              <a:spLocks noChangeShapeType="1"/>
            </p:cNvSpPr>
            <p:nvPr/>
          </p:nvSpPr>
          <p:spPr bwMode="auto">
            <a:xfrm>
              <a:off x="7214608" y="4211957"/>
              <a:ext cx="337374" cy="47188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1" name="Line 17"/>
            <p:cNvSpPr>
              <a:spLocks noChangeShapeType="1"/>
            </p:cNvSpPr>
            <p:nvPr/>
          </p:nvSpPr>
          <p:spPr bwMode="auto">
            <a:xfrm flipH="1">
              <a:off x="7145439" y="4729608"/>
              <a:ext cx="406542" cy="519830"/>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2" name="Line 18"/>
            <p:cNvSpPr>
              <a:spLocks noChangeShapeType="1"/>
            </p:cNvSpPr>
            <p:nvPr/>
          </p:nvSpPr>
          <p:spPr bwMode="auto">
            <a:xfrm flipV="1">
              <a:off x="4978624" y="4542164"/>
              <a:ext cx="879431"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3" name="Line 19"/>
            <p:cNvSpPr>
              <a:spLocks noChangeShapeType="1"/>
            </p:cNvSpPr>
            <p:nvPr/>
          </p:nvSpPr>
          <p:spPr bwMode="auto">
            <a:xfrm>
              <a:off x="4709008" y="4165096"/>
              <a:ext cx="134102" cy="423928"/>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4" name="Line 20"/>
            <p:cNvSpPr>
              <a:spLocks noChangeShapeType="1"/>
            </p:cNvSpPr>
            <p:nvPr/>
          </p:nvSpPr>
          <p:spPr bwMode="auto">
            <a:xfrm flipH="1">
              <a:off x="4641251" y="4683837"/>
              <a:ext cx="201859" cy="33020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5" name="Line 21"/>
            <p:cNvSpPr>
              <a:spLocks noChangeShapeType="1"/>
            </p:cNvSpPr>
            <p:nvPr/>
          </p:nvSpPr>
          <p:spPr bwMode="auto">
            <a:xfrm>
              <a:off x="3218352" y="4448442"/>
              <a:ext cx="1422899" cy="188534"/>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6" name="Line 22"/>
            <p:cNvSpPr>
              <a:spLocks noChangeShapeType="1"/>
            </p:cNvSpPr>
            <p:nvPr/>
          </p:nvSpPr>
          <p:spPr bwMode="auto">
            <a:xfrm flipV="1">
              <a:off x="3286109" y="4211957"/>
              <a:ext cx="128738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7" name="Line 23"/>
            <p:cNvSpPr>
              <a:spLocks noChangeShapeType="1"/>
            </p:cNvSpPr>
            <p:nvPr/>
          </p:nvSpPr>
          <p:spPr bwMode="auto">
            <a:xfrm flipH="1">
              <a:off x="1119294" y="4211957"/>
              <a:ext cx="1014945" cy="236485"/>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8" name="Line 24"/>
            <p:cNvSpPr>
              <a:spLocks noChangeShapeType="1"/>
            </p:cNvSpPr>
            <p:nvPr/>
          </p:nvSpPr>
          <p:spPr bwMode="auto">
            <a:xfrm>
              <a:off x="2134239" y="4257728"/>
              <a:ext cx="407954" cy="519831"/>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79" name="Line 25"/>
            <p:cNvSpPr>
              <a:spLocks noChangeShapeType="1"/>
            </p:cNvSpPr>
            <p:nvPr/>
          </p:nvSpPr>
          <p:spPr bwMode="auto">
            <a:xfrm flipV="1">
              <a:off x="2608538" y="4494213"/>
              <a:ext cx="609814"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0" name="Line 26"/>
            <p:cNvSpPr>
              <a:spLocks noChangeShapeType="1"/>
            </p:cNvSpPr>
            <p:nvPr/>
          </p:nvSpPr>
          <p:spPr bwMode="auto">
            <a:xfrm flipH="1">
              <a:off x="1592182" y="4825510"/>
              <a:ext cx="882253" cy="9481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1" name="Line 27"/>
            <p:cNvSpPr>
              <a:spLocks noChangeShapeType="1"/>
            </p:cNvSpPr>
            <p:nvPr/>
          </p:nvSpPr>
          <p:spPr bwMode="auto">
            <a:xfrm>
              <a:off x="1592182" y="4966093"/>
              <a:ext cx="340197" cy="28334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7" name="Group 28"/>
            <p:cNvGrpSpPr>
              <a:grpSpLocks/>
            </p:cNvGrpSpPr>
            <p:nvPr/>
          </p:nvGrpSpPr>
          <p:grpSpPr bwMode="auto">
            <a:xfrm>
              <a:off x="2269753" y="4636976"/>
              <a:ext cx="609814" cy="329117"/>
              <a:chOff x="2949" y="196"/>
              <a:chExt cx="941" cy="598"/>
            </a:xfrm>
          </p:grpSpPr>
          <p:sp>
            <p:nvSpPr>
              <p:cNvPr id="183" name="Oval 29"/>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4" name="Oval 30"/>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5" name="Oval 31"/>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6" name="Oval 32"/>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7" name="Oval 33"/>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8" name="Oval 34"/>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89" name="Oval 35"/>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0" name="Oval 36"/>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1" name="Freeform 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2</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2" name="Freeform 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93" name="Freeform 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194"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4808" y="4825510"/>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5"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4621" y="4117146"/>
              <a:ext cx="463007" cy="2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6"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5081" y="4353630"/>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7"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4070284"/>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1251" y="4542164"/>
              <a:ext cx="461595"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0122" y="4589025"/>
              <a:ext cx="461596" cy="216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0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952" y="4448442"/>
              <a:ext cx="461596" cy="21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 name="Group 47"/>
            <p:cNvGrpSpPr>
              <a:grpSpLocks/>
            </p:cNvGrpSpPr>
            <p:nvPr/>
          </p:nvGrpSpPr>
          <p:grpSpPr bwMode="auto">
            <a:xfrm>
              <a:off x="1659939" y="5108856"/>
              <a:ext cx="609814" cy="329117"/>
              <a:chOff x="2949" y="196"/>
              <a:chExt cx="941" cy="598"/>
            </a:xfrm>
          </p:grpSpPr>
          <p:sp>
            <p:nvSpPr>
              <p:cNvPr id="202" name="Oval 48"/>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3" name="Oval 49"/>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4" name="Oval 50"/>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5" name="Oval 51"/>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6" name="Oval 52"/>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7" name="Oval 53"/>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8" name="Oval 54"/>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09" name="Oval 55"/>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0" name="Freeform 5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3</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1" name="Freeform 5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2" name="Freeform 5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0" name="Group 59"/>
            <p:cNvGrpSpPr>
              <a:grpSpLocks/>
            </p:cNvGrpSpPr>
            <p:nvPr/>
          </p:nvGrpSpPr>
          <p:grpSpPr bwMode="auto">
            <a:xfrm>
              <a:off x="848265" y="4305679"/>
              <a:ext cx="609814" cy="331297"/>
              <a:chOff x="2949" y="196"/>
              <a:chExt cx="941" cy="598"/>
            </a:xfrm>
          </p:grpSpPr>
          <p:sp>
            <p:nvSpPr>
              <p:cNvPr id="214" name="Oval 6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5" name="Oval 6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6" name="Oval 6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7" name="Oval 6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8" name="Oval 6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19" name="Oval 6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0" name="Oval 6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1" name="Oval 6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2" name="Freeform 6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1</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3" name="Freeform 6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4" name="Freeform 7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1" name="Group 71"/>
            <p:cNvGrpSpPr>
              <a:grpSpLocks/>
            </p:cNvGrpSpPr>
            <p:nvPr/>
          </p:nvGrpSpPr>
          <p:grpSpPr bwMode="auto">
            <a:xfrm>
              <a:off x="6875822" y="4023423"/>
              <a:ext cx="608403" cy="330206"/>
              <a:chOff x="2949" y="196"/>
              <a:chExt cx="941" cy="598"/>
            </a:xfrm>
          </p:grpSpPr>
          <p:sp>
            <p:nvSpPr>
              <p:cNvPr id="226" name="Oval 72"/>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7" name="Oval 73"/>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8" name="Oval 74"/>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29" name="Oval 75"/>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0" name="Oval 76"/>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1" name="Oval 77"/>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2" name="Oval 78"/>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3" name="Oval 79"/>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4" name="Freeform 8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6</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5" name="Freeform 8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6" name="Freeform 8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2" name="Group 83"/>
            <p:cNvGrpSpPr>
              <a:grpSpLocks/>
            </p:cNvGrpSpPr>
            <p:nvPr/>
          </p:nvGrpSpPr>
          <p:grpSpPr bwMode="auto">
            <a:xfrm>
              <a:off x="6808065" y="5108856"/>
              <a:ext cx="609814" cy="329117"/>
              <a:chOff x="2949" y="196"/>
              <a:chExt cx="941" cy="598"/>
            </a:xfrm>
          </p:grpSpPr>
          <p:sp>
            <p:nvSpPr>
              <p:cNvPr id="238" name="Oval 84"/>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39" name="Oval 85"/>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0" name="Oval 86"/>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1" name="Oval 87"/>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2" name="Oval 88"/>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3" name="Oval 89"/>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4" name="Oval 90"/>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5" name="Oval 91"/>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6" name="Freeform 9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8</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7" name="Freeform 9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48" name="Freeform 9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3" name="Group 95"/>
            <p:cNvGrpSpPr>
              <a:grpSpLocks/>
            </p:cNvGrpSpPr>
            <p:nvPr/>
          </p:nvGrpSpPr>
          <p:grpSpPr bwMode="auto">
            <a:xfrm>
              <a:off x="6467869" y="4589025"/>
              <a:ext cx="609814" cy="331297"/>
              <a:chOff x="2949" y="196"/>
              <a:chExt cx="941" cy="598"/>
            </a:xfrm>
          </p:grpSpPr>
          <p:sp>
            <p:nvSpPr>
              <p:cNvPr id="250" name="Oval 9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1" name="Oval 9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2" name="Oval 9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3" name="Oval 9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4" name="Oval 10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5" name="Oval 10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6" name="Oval 10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7" name="Oval 10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8" name="Freeform 10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7</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59" name="Freeform 10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60" name="Freeform 10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61" name="Text Box 107"/>
            <p:cNvSpPr txBox="1">
              <a:spLocks noChangeArrowheads="1"/>
            </p:cNvSpPr>
            <p:nvPr/>
          </p:nvSpPr>
          <p:spPr bwMode="auto">
            <a:xfrm>
              <a:off x="7587272" y="433728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9</a:t>
              </a:r>
            </a:p>
          </p:txBody>
        </p:sp>
        <p:sp>
          <p:nvSpPr>
            <p:cNvPr id="262" name="Text Box 108"/>
            <p:cNvSpPr txBox="1">
              <a:spLocks noChangeArrowheads="1"/>
            </p:cNvSpPr>
            <p:nvPr/>
          </p:nvSpPr>
          <p:spPr bwMode="auto">
            <a:xfrm>
              <a:off x="5450100" y="4211957"/>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dirty="0">
                  <a:solidFill>
                    <a:srgbClr val="333399"/>
                  </a:solidFill>
                  <a:latin typeface="Calibri" panose="020F0502020204030204" pitchFamily="34" charset="0"/>
                  <a:ea typeface="华文楷体" panose="02010600040101010101" pitchFamily="2" charset="-122"/>
                </a:rPr>
                <a:t>R</a:t>
              </a:r>
              <a:r>
                <a:rPr kumimoji="1" lang="en-US" altLang="zh-CN" sz="1600" baseline="-25000" dirty="0">
                  <a:solidFill>
                    <a:srgbClr val="333399"/>
                  </a:solidFill>
                  <a:latin typeface="Calibri" panose="020F0502020204030204" pitchFamily="34" charset="0"/>
                  <a:ea typeface="华文楷体" panose="02010600040101010101" pitchFamily="2" charset="-122"/>
                </a:rPr>
                <a:t>7</a:t>
              </a:r>
            </a:p>
          </p:txBody>
        </p:sp>
        <p:sp>
          <p:nvSpPr>
            <p:cNvPr id="263" name="Text Box 109"/>
            <p:cNvSpPr txBox="1">
              <a:spLocks noChangeArrowheads="1"/>
            </p:cNvSpPr>
            <p:nvPr/>
          </p:nvSpPr>
          <p:spPr bwMode="auto">
            <a:xfrm>
              <a:off x="4888281" y="398528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6</a:t>
              </a:r>
            </a:p>
          </p:txBody>
        </p:sp>
        <p:sp>
          <p:nvSpPr>
            <p:cNvPr id="264" name="Text Box 110"/>
            <p:cNvSpPr txBox="1">
              <a:spLocks noChangeArrowheads="1"/>
            </p:cNvSpPr>
            <p:nvPr/>
          </p:nvSpPr>
          <p:spPr bwMode="auto">
            <a:xfrm>
              <a:off x="4380103" y="4295871"/>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5</a:t>
              </a:r>
            </a:p>
          </p:txBody>
        </p:sp>
        <p:sp>
          <p:nvSpPr>
            <p:cNvPr id="265" name="Text Box 111"/>
            <p:cNvSpPr txBox="1">
              <a:spLocks noChangeArrowheads="1"/>
            </p:cNvSpPr>
            <p:nvPr/>
          </p:nvSpPr>
          <p:spPr bwMode="auto">
            <a:xfrm>
              <a:off x="4145776" y="4678388"/>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4</a:t>
              </a:r>
            </a:p>
          </p:txBody>
        </p:sp>
        <p:sp>
          <p:nvSpPr>
            <p:cNvPr id="266" name="Text Box 112"/>
            <p:cNvSpPr txBox="1">
              <a:spLocks noChangeArrowheads="1"/>
            </p:cNvSpPr>
            <p:nvPr/>
          </p:nvSpPr>
          <p:spPr bwMode="auto">
            <a:xfrm>
              <a:off x="3022138" y="407791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3</a:t>
              </a:r>
            </a:p>
          </p:txBody>
        </p:sp>
        <p:sp>
          <p:nvSpPr>
            <p:cNvPr id="267" name="Text Box 113"/>
            <p:cNvSpPr txBox="1">
              <a:spLocks noChangeArrowheads="1"/>
            </p:cNvSpPr>
            <p:nvPr/>
          </p:nvSpPr>
          <p:spPr bwMode="auto">
            <a:xfrm>
              <a:off x="913199" y="4742686"/>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2</a:t>
              </a:r>
            </a:p>
          </p:txBody>
        </p:sp>
        <p:sp>
          <p:nvSpPr>
            <p:cNvPr id="268" name="Text Box 114"/>
            <p:cNvSpPr txBox="1">
              <a:spLocks noChangeArrowheads="1"/>
            </p:cNvSpPr>
            <p:nvPr/>
          </p:nvSpPr>
          <p:spPr bwMode="auto">
            <a:xfrm>
              <a:off x="1561127" y="3919893"/>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1</a:t>
              </a:r>
            </a:p>
          </p:txBody>
        </p:sp>
        <p:sp>
          <p:nvSpPr>
            <p:cNvPr id="269" name="Oval 121"/>
            <p:cNvSpPr>
              <a:spLocks noChangeArrowheads="1"/>
            </p:cNvSpPr>
            <p:nvPr/>
          </p:nvSpPr>
          <p:spPr bwMode="auto">
            <a:xfrm>
              <a:off x="3218352" y="5072892"/>
              <a:ext cx="2776628" cy="713814"/>
            </a:xfrm>
            <a:prstGeom prst="ellipse">
              <a:avLst/>
            </a:prstGeom>
            <a:solidFill>
              <a:srgbClr val="5B9BD5">
                <a:lumMod val="40000"/>
                <a:lumOff val="60000"/>
              </a:srgbClr>
            </a:solidFill>
            <a:ln w="12700" cap="flat" cmpd="sng" algn="ctr">
              <a:solidFill>
                <a:srgbClr val="5B9BD5">
                  <a:shade val="50000"/>
                </a:srgbClr>
              </a:solidFill>
              <a:prstDash val="solid"/>
              <a:miter lim="800000"/>
            </a:ln>
            <a:effectLst/>
          </p:spPr>
          <p:txBody>
            <a:bodyPr rtlCol="0" anchor="ctr"/>
            <a:lstStyle/>
            <a:p>
              <a:pPr algn="ctr"/>
              <a:endParaRPr lang="zh-CN" altLang="en-US" sz="1400" kern="0">
                <a:solidFill>
                  <a:prstClr val="white"/>
                </a:solidFill>
                <a:latin typeface="Calibri" panose="020F0502020204030204" pitchFamily="34" charset="0"/>
                <a:ea typeface="华文楷体" panose="02010600040101010101" pitchFamily="2" charset="-122"/>
              </a:endParaRPr>
            </a:p>
          </p:txBody>
        </p:sp>
        <p:sp>
          <p:nvSpPr>
            <p:cNvPr id="270" name="Text Box 122"/>
            <p:cNvSpPr txBox="1">
              <a:spLocks noChangeArrowheads="1"/>
            </p:cNvSpPr>
            <p:nvPr/>
          </p:nvSpPr>
          <p:spPr bwMode="auto">
            <a:xfrm>
              <a:off x="3919920" y="5759460"/>
              <a:ext cx="1319618" cy="33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a:solidFill>
                    <a:srgbClr val="333399"/>
                  </a:solidFill>
                  <a:latin typeface="Calibri" panose="020F0502020204030204" pitchFamily="34" charset="0"/>
                  <a:ea typeface="华文楷体" panose="02010600040101010101" pitchFamily="2" charset="-122"/>
                </a:rPr>
                <a:t>区域 </a:t>
              </a:r>
              <a:r>
                <a:rPr kumimoji="1" lang="en-US" altLang="zh-CN">
                  <a:solidFill>
                    <a:srgbClr val="333399"/>
                  </a:solidFill>
                  <a:latin typeface="Calibri" panose="020F0502020204030204" pitchFamily="34" charset="0"/>
                  <a:ea typeface="华文楷体" panose="02010600040101010101" pitchFamily="2" charset="-122"/>
                </a:rPr>
                <a:t>0.0.0.2</a:t>
              </a:r>
            </a:p>
          </p:txBody>
        </p:sp>
        <p:sp>
          <p:nvSpPr>
            <p:cNvPr id="271" name="Line 123"/>
            <p:cNvSpPr>
              <a:spLocks noChangeShapeType="1"/>
            </p:cNvSpPr>
            <p:nvPr/>
          </p:nvSpPr>
          <p:spPr bwMode="auto">
            <a:xfrm>
              <a:off x="4573494" y="5014043"/>
              <a:ext cx="811673" cy="357452"/>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2" name="Line 124"/>
            <p:cNvSpPr>
              <a:spLocks noChangeShapeType="1"/>
            </p:cNvSpPr>
            <p:nvPr/>
          </p:nvSpPr>
          <p:spPr bwMode="auto">
            <a:xfrm flipV="1">
              <a:off x="4709008" y="5430344"/>
              <a:ext cx="743916" cy="17872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4" name="Group 125"/>
            <p:cNvGrpSpPr>
              <a:grpSpLocks/>
            </p:cNvGrpSpPr>
            <p:nvPr/>
          </p:nvGrpSpPr>
          <p:grpSpPr bwMode="auto">
            <a:xfrm>
              <a:off x="5183307" y="5191680"/>
              <a:ext cx="608402" cy="417390"/>
              <a:chOff x="2949" y="196"/>
              <a:chExt cx="941" cy="598"/>
            </a:xfrm>
          </p:grpSpPr>
          <p:sp>
            <p:nvSpPr>
              <p:cNvPr id="274" name="Oval 126"/>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5" name="Oval 127"/>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6" name="Oval 128"/>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7" name="Oval 129"/>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8" name="Oval 130"/>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79" name="Oval 131"/>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0" name="Oval 132"/>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1" name="Oval 133"/>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2" name="Freeform 13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4</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3" name="Freeform 13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4" name="Freeform 13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85" name="Line 138"/>
            <p:cNvSpPr>
              <a:spLocks noChangeShapeType="1"/>
            </p:cNvSpPr>
            <p:nvPr/>
          </p:nvSpPr>
          <p:spPr bwMode="auto">
            <a:xfrm>
              <a:off x="3758996" y="5488103"/>
              <a:ext cx="814497" cy="120966"/>
            </a:xfrm>
            <a:prstGeom prst="line">
              <a:avLst/>
            </a:prstGeom>
            <a:noFill/>
            <a:ln w="15875">
              <a:solidFill>
                <a:srgbClr val="000000">
                  <a:lumMod val="65000"/>
                  <a:lumOff val="35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nvGrpSpPr>
            <p:cNvPr id="15" name="Group 139"/>
            <p:cNvGrpSpPr>
              <a:grpSpLocks/>
            </p:cNvGrpSpPr>
            <p:nvPr/>
          </p:nvGrpSpPr>
          <p:grpSpPr bwMode="auto">
            <a:xfrm>
              <a:off x="3489380" y="5250529"/>
              <a:ext cx="609814" cy="417390"/>
              <a:chOff x="2949" y="196"/>
              <a:chExt cx="941" cy="598"/>
            </a:xfrm>
          </p:grpSpPr>
          <p:sp>
            <p:nvSpPr>
              <p:cNvPr id="287" name="Oval 140"/>
              <p:cNvSpPr>
                <a:spLocks noChangeArrowheads="1"/>
              </p:cNvSpPr>
              <p:nvPr/>
            </p:nvSpPr>
            <p:spPr bwMode="auto">
              <a:xfrm>
                <a:off x="3168" y="196"/>
                <a:ext cx="407" cy="162"/>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8" name="Oval 141"/>
              <p:cNvSpPr>
                <a:spLocks noChangeArrowheads="1"/>
              </p:cNvSpPr>
              <p:nvPr/>
            </p:nvSpPr>
            <p:spPr bwMode="auto">
              <a:xfrm rot="900000">
                <a:off x="3512" y="252"/>
                <a:ext cx="275" cy="131"/>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89" name="Oval 142"/>
              <p:cNvSpPr>
                <a:spLocks noChangeArrowheads="1"/>
              </p:cNvSpPr>
              <p:nvPr/>
            </p:nvSpPr>
            <p:spPr bwMode="auto">
              <a:xfrm rot="1500000">
                <a:off x="3650" y="385"/>
                <a:ext cx="240" cy="153"/>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0" name="Oval 143"/>
              <p:cNvSpPr>
                <a:spLocks noChangeArrowheads="1"/>
              </p:cNvSpPr>
              <p:nvPr/>
            </p:nvSpPr>
            <p:spPr bwMode="auto">
              <a:xfrm rot="20040000">
                <a:off x="3573" y="537"/>
                <a:ext cx="291" cy="18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1" name="Oval 144"/>
              <p:cNvSpPr>
                <a:spLocks noChangeArrowheads="1"/>
              </p:cNvSpPr>
              <p:nvPr/>
            </p:nvSpPr>
            <p:spPr bwMode="auto">
              <a:xfrm>
                <a:off x="3216" y="555"/>
                <a:ext cx="471" cy="239"/>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2" name="Oval 145"/>
              <p:cNvSpPr>
                <a:spLocks noChangeArrowheads="1"/>
              </p:cNvSpPr>
              <p:nvPr/>
            </p:nvSpPr>
            <p:spPr bwMode="auto">
              <a:xfrm rot="1080000">
                <a:off x="3023" y="555"/>
                <a:ext cx="26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3" name="Oval 146"/>
              <p:cNvSpPr>
                <a:spLocks noChangeArrowheads="1"/>
              </p:cNvSpPr>
              <p:nvPr/>
            </p:nvSpPr>
            <p:spPr bwMode="auto">
              <a:xfrm>
                <a:off x="2949" y="432"/>
                <a:ext cx="217"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4" name="Oval 147"/>
              <p:cNvSpPr>
                <a:spLocks noChangeArrowheads="1"/>
              </p:cNvSpPr>
              <p:nvPr/>
            </p:nvSpPr>
            <p:spPr bwMode="auto">
              <a:xfrm rot="19740000">
                <a:off x="2984" y="310"/>
                <a:ext cx="295" cy="156"/>
              </a:xfrm>
              <a:prstGeom prst="ellipse">
                <a:avLst/>
              </a:prstGeom>
              <a:solidFill>
                <a:srgbClr val="EAEAEA"/>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5"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网</a:t>
                </a:r>
                <a:r>
                  <a:rPr kumimoji="0" lang="en-US" altLang="zh-CN"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5</a:t>
                </a:r>
                <a:endParaRPr kumimoji="0" lang="zh-CN" altLang="en-US" sz="1400"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6"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297"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pic>
          <p:nvPicPr>
            <p:cNvPr id="298"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6567" y="5455409"/>
              <a:ext cx="463007" cy="2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9" name="Text Box 153"/>
            <p:cNvSpPr txBox="1">
              <a:spLocks noChangeArrowheads="1"/>
            </p:cNvSpPr>
            <p:nvPr/>
          </p:nvSpPr>
          <p:spPr bwMode="auto">
            <a:xfrm>
              <a:off x="4175421" y="5240720"/>
              <a:ext cx="360125" cy="30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R</a:t>
              </a:r>
              <a:r>
                <a:rPr kumimoji="1" lang="en-US" altLang="zh-CN" sz="1600" baseline="-25000">
                  <a:solidFill>
                    <a:srgbClr val="333399"/>
                  </a:solidFill>
                  <a:latin typeface="Calibri" panose="020F0502020204030204" pitchFamily="34" charset="0"/>
                  <a:ea typeface="华文楷体" panose="02010600040101010101" pitchFamily="2" charset="-122"/>
                </a:rPr>
                <a:t>8</a:t>
              </a:r>
            </a:p>
          </p:txBody>
        </p:sp>
        <p:pic>
          <p:nvPicPr>
            <p:cNvPr id="300" name="Picture 15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0103" y="4922501"/>
              <a:ext cx="463007" cy="2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1" name="椭圆 300"/>
            <p:cNvSpPr/>
            <p:nvPr/>
          </p:nvSpPr>
          <p:spPr>
            <a:xfrm>
              <a:off x="299937" y="3231094"/>
              <a:ext cx="8051799" cy="3149600"/>
            </a:xfrm>
            <a:prstGeom prst="ellipse">
              <a:avLst/>
            </a:prstGeom>
            <a:noFill/>
            <a:ln w="12700" cap="flat" cmpd="sng" algn="ctr">
              <a:solidFill>
                <a:srgbClr val="5B9BD5">
                  <a:shade val="50000"/>
                </a:srgbClr>
              </a:solidFill>
              <a:prstDash val="solid"/>
              <a:miter lim="800000"/>
            </a:ln>
            <a:effectLst/>
          </p:spPr>
          <p:txBody>
            <a:bodyPr rtlCol="0" anchor="ctr"/>
            <a:lstStyle/>
            <a:p>
              <a:pPr algn="ctr"/>
              <a:endParaRPr lang="zh-CN" altLang="en-US" sz="1600" kern="0">
                <a:solidFill>
                  <a:prstClr val="white"/>
                </a:solidFill>
                <a:latin typeface="Calibri" panose="020F0502020204030204"/>
              </a:endParaRPr>
            </a:p>
          </p:txBody>
        </p:sp>
        <p:sp>
          <p:nvSpPr>
            <p:cNvPr id="302" name="Text Box 13"/>
            <p:cNvSpPr txBox="1">
              <a:spLocks noChangeArrowheads="1"/>
            </p:cNvSpPr>
            <p:nvPr/>
          </p:nvSpPr>
          <p:spPr bwMode="auto">
            <a:xfrm>
              <a:off x="2004733" y="3385076"/>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b="1" dirty="0">
                  <a:solidFill>
                    <a:srgbClr val="000000"/>
                  </a:solidFill>
                  <a:latin typeface="Calibri" panose="020F0502020204030204" pitchFamily="34" charset="0"/>
                  <a:ea typeface="华文楷体" panose="02010600040101010101" pitchFamily="2" charset="-122"/>
                </a:rPr>
                <a:t>自治系统</a:t>
              </a:r>
              <a:r>
                <a:rPr kumimoji="1" lang="en-US" altLang="zh-CN" b="1" dirty="0">
                  <a:solidFill>
                    <a:srgbClr val="000000"/>
                  </a:solidFill>
                  <a:latin typeface="Calibri" panose="020F0502020204030204" pitchFamily="34" charset="0"/>
                  <a:ea typeface="华文楷体" panose="02010600040101010101" pitchFamily="2" charset="-122"/>
                </a:rPr>
                <a:t>AS</a:t>
              </a:r>
              <a:endParaRPr kumimoji="1" lang="zh-CN" altLang="en-US" b="1" dirty="0">
                <a:solidFill>
                  <a:srgbClr val="000000"/>
                </a:solidFill>
                <a:latin typeface="Calibri" panose="020F0502020204030204" pitchFamily="34" charset="0"/>
                <a:ea typeface="华文楷体" panose="02010600040101010101" pitchFamily="2" charset="-122"/>
              </a:endParaRPr>
            </a:p>
          </p:txBody>
        </p:sp>
      </p:grpSp>
      <p:sp>
        <p:nvSpPr>
          <p:cNvPr id="151" name="圆角矩形标注 150"/>
          <p:cNvSpPr/>
          <p:nvPr/>
        </p:nvSpPr>
        <p:spPr>
          <a:xfrm>
            <a:off x="299937" y="2473098"/>
            <a:ext cx="4080166" cy="1043439"/>
          </a:xfrm>
          <a:prstGeom prst="wedgeRoundRectCallout">
            <a:avLst>
              <a:gd name="adj1" fmla="val 24516"/>
              <a:gd name="adj2" fmla="val 139674"/>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边界路由器</a:t>
            </a:r>
            <a:r>
              <a:rPr lang="en-US" altLang="zh-CN" sz="1600" dirty="0">
                <a:solidFill>
                  <a:srgbClr val="FFFFFF"/>
                </a:solidFill>
                <a:latin typeface="Calibri" panose="020F0502020204030204" pitchFamily="34" charset="0"/>
                <a:ea typeface="黑体" panose="02010609060101010101" pitchFamily="49" charset="-122"/>
              </a:rPr>
              <a:t>R</a:t>
            </a:r>
            <a:r>
              <a:rPr lang="en-US" altLang="zh-CN" sz="1600" baseline="-25000" dirty="0">
                <a:solidFill>
                  <a:srgbClr val="FFFFFF"/>
                </a:solidFill>
                <a:latin typeface="Calibri" panose="020F0502020204030204" pitchFamily="34" charset="0"/>
                <a:ea typeface="黑体" panose="02010609060101010101" pitchFamily="49" charset="-122"/>
              </a:rPr>
              <a:t>3</a:t>
            </a:r>
            <a:r>
              <a:rPr lang="zh-CN" altLang="en-US" sz="1600" dirty="0">
                <a:solidFill>
                  <a:srgbClr val="FFFFFF"/>
                </a:solidFill>
                <a:latin typeface="Calibri" panose="020F0502020204030204" pitchFamily="34" charset="0"/>
                <a:ea typeface="黑体" panose="02010609060101010101" pitchFamily="49" charset="-122"/>
              </a:rPr>
              <a:t>在主干区域发送关于网</a:t>
            </a:r>
            <a:r>
              <a:rPr lang="en-US" altLang="zh-CN" sz="16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网</a:t>
            </a:r>
            <a:r>
              <a:rPr lang="en-US" altLang="zh-CN" sz="1600" dirty="0">
                <a:solidFill>
                  <a:srgbClr val="FFFFFF"/>
                </a:solidFill>
                <a:latin typeface="Calibri" panose="020F0502020204030204" pitchFamily="34" charset="0"/>
                <a:ea typeface="黑体" panose="02010609060101010101" pitchFamily="49" charset="-122"/>
              </a:rPr>
              <a:t>3</a:t>
            </a:r>
            <a:r>
              <a:rPr lang="zh-CN" altLang="en-US" sz="1600" dirty="0">
                <a:solidFill>
                  <a:srgbClr val="FFFFFF"/>
                </a:solidFill>
                <a:latin typeface="Calibri" panose="020F0502020204030204" pitchFamily="34" charset="0"/>
                <a:ea typeface="黑体" panose="02010609060101010101" pitchFamily="49" charset="-122"/>
              </a:rPr>
              <a:t>的链路状态通知，就好像这</a:t>
            </a:r>
            <a:r>
              <a:rPr lang="en-US" altLang="zh-CN" sz="1600" dirty="0">
                <a:solidFill>
                  <a:srgbClr val="FFFFFF"/>
                </a:solidFill>
                <a:latin typeface="Calibri" panose="020F0502020204030204" pitchFamily="34" charset="0"/>
                <a:ea typeface="黑体" panose="02010609060101010101" pitchFamily="49" charset="-122"/>
              </a:rPr>
              <a:t>3</a:t>
            </a:r>
            <a:r>
              <a:rPr lang="zh-CN" altLang="en-US" sz="1600" dirty="0">
                <a:solidFill>
                  <a:srgbClr val="FFFFFF"/>
                </a:solidFill>
                <a:latin typeface="Calibri" panose="020F0502020204030204" pitchFamily="34" charset="0"/>
                <a:ea typeface="黑体" panose="02010609060101010101" pitchFamily="49" charset="-122"/>
              </a:rPr>
              <a:t>个网络与它直接相连一样</a:t>
            </a:r>
          </a:p>
        </p:txBody>
      </p:sp>
      <p:sp>
        <p:nvSpPr>
          <p:cNvPr id="152" name="圆角矩形标注 151"/>
          <p:cNvSpPr/>
          <p:nvPr/>
        </p:nvSpPr>
        <p:spPr>
          <a:xfrm>
            <a:off x="4380103" y="2407854"/>
            <a:ext cx="4306697" cy="819920"/>
          </a:xfrm>
          <a:prstGeom prst="wedgeRoundRectCallout">
            <a:avLst>
              <a:gd name="adj1" fmla="val -13568"/>
              <a:gd name="adj2" fmla="val 217101"/>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边界路由器</a:t>
            </a:r>
            <a:r>
              <a:rPr lang="en-US" altLang="zh-CN" sz="1600" dirty="0">
                <a:solidFill>
                  <a:srgbClr val="FFFFFF"/>
                </a:solidFill>
                <a:latin typeface="Calibri" panose="020F0502020204030204" pitchFamily="34" charset="0"/>
                <a:ea typeface="黑体" panose="02010609060101010101" pitchFamily="49" charset="-122"/>
              </a:rPr>
              <a:t>R</a:t>
            </a:r>
            <a:r>
              <a:rPr lang="en-US" altLang="zh-CN" sz="1600" baseline="-25000" dirty="0">
                <a:solidFill>
                  <a:srgbClr val="FFFFFF"/>
                </a:solidFill>
                <a:latin typeface="Calibri" panose="020F0502020204030204" pitchFamily="34" charset="0"/>
                <a:ea typeface="黑体" panose="02010609060101010101" pitchFamily="49" charset="-122"/>
              </a:rPr>
              <a:t>4</a:t>
            </a:r>
            <a:r>
              <a:rPr lang="zh-CN" altLang="en-US" sz="1600" dirty="0">
                <a:solidFill>
                  <a:srgbClr val="FFFFFF"/>
                </a:solidFill>
                <a:latin typeface="Calibri" panose="020F0502020204030204" pitchFamily="34" charset="0"/>
                <a:ea typeface="黑体" panose="02010609060101010101" pitchFamily="49" charset="-122"/>
              </a:rPr>
              <a:t>和</a:t>
            </a:r>
            <a:r>
              <a:rPr lang="en-US" altLang="zh-CN" sz="1600" dirty="0">
                <a:solidFill>
                  <a:srgbClr val="FFFFFF"/>
                </a:solidFill>
                <a:latin typeface="Calibri" panose="020F0502020204030204" pitchFamily="34" charset="0"/>
                <a:ea typeface="黑体" panose="02010609060101010101" pitchFamily="49" charset="-122"/>
              </a:rPr>
              <a:t>R</a:t>
            </a:r>
            <a:r>
              <a:rPr lang="en-US" altLang="zh-CN" sz="1600" baseline="-25000" dirty="0">
                <a:solidFill>
                  <a:srgbClr val="FFFFFF"/>
                </a:solidFill>
                <a:latin typeface="Calibri" panose="020F0502020204030204" pitchFamily="34" charset="0"/>
                <a:ea typeface="黑体" panose="02010609060101010101" pitchFamily="49" charset="-122"/>
              </a:rPr>
              <a:t>4</a:t>
            </a:r>
            <a:r>
              <a:rPr lang="zh-CN" altLang="en-US" sz="1600" dirty="0">
                <a:solidFill>
                  <a:srgbClr val="FFFFFF"/>
                </a:solidFill>
                <a:latin typeface="Calibri" panose="020F0502020204030204" pitchFamily="34" charset="0"/>
                <a:ea typeface="黑体" panose="02010609060101010101" pitchFamily="49" charset="-122"/>
              </a:rPr>
              <a:t>从</a:t>
            </a:r>
            <a:r>
              <a:rPr lang="en-US" altLang="zh-CN" sz="1600" dirty="0">
                <a:solidFill>
                  <a:srgbClr val="FFFFFF"/>
                </a:solidFill>
                <a:latin typeface="Calibri" panose="020F0502020204030204" pitchFamily="34" charset="0"/>
                <a:ea typeface="黑体" panose="02010609060101010101" pitchFamily="49" charset="-122"/>
              </a:rPr>
              <a:t>R</a:t>
            </a:r>
            <a:r>
              <a:rPr lang="en-US" altLang="zh-CN" sz="1600" baseline="-25000" dirty="0">
                <a:solidFill>
                  <a:srgbClr val="FFFFFF"/>
                </a:solidFill>
                <a:latin typeface="Calibri" panose="020F0502020204030204" pitchFamily="34" charset="0"/>
                <a:ea typeface="黑体" panose="02010609060101010101" pitchFamily="49" charset="-122"/>
              </a:rPr>
              <a:t>3</a:t>
            </a:r>
            <a:r>
              <a:rPr lang="zh-CN" altLang="en-US" sz="1600" dirty="0">
                <a:solidFill>
                  <a:srgbClr val="FFFFFF"/>
                </a:solidFill>
                <a:latin typeface="Calibri" panose="020F0502020204030204" pitchFamily="34" charset="0"/>
                <a:ea typeface="黑体" panose="02010609060101010101" pitchFamily="49" charset="-122"/>
              </a:rPr>
              <a:t>得到到网</a:t>
            </a:r>
            <a:r>
              <a:rPr lang="en-US" altLang="zh-CN" sz="16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网</a:t>
            </a:r>
            <a:r>
              <a:rPr lang="en-US" altLang="zh-CN" sz="1600" dirty="0">
                <a:solidFill>
                  <a:srgbClr val="FFFFFF"/>
                </a:solidFill>
                <a:latin typeface="Calibri" panose="020F0502020204030204" pitchFamily="34" charset="0"/>
                <a:ea typeface="黑体" panose="02010609060101010101" pitchFamily="49" charset="-122"/>
              </a:rPr>
              <a:t>3</a:t>
            </a:r>
            <a:r>
              <a:rPr lang="zh-CN" altLang="en-US" sz="1600" dirty="0">
                <a:solidFill>
                  <a:srgbClr val="FFFFFF"/>
                </a:solidFill>
                <a:latin typeface="Calibri" panose="020F0502020204030204" pitchFamily="34" charset="0"/>
                <a:ea typeface="黑体" panose="02010609060101010101" pitchFamily="49" charset="-122"/>
              </a:rPr>
              <a:t>的路由信息即开销，在自己所在区域内进行通告</a:t>
            </a:r>
          </a:p>
        </p:txBody>
      </p:sp>
      <p:sp>
        <p:nvSpPr>
          <p:cNvPr id="153" name="圆角矩形标注 152"/>
          <p:cNvSpPr/>
          <p:nvPr/>
        </p:nvSpPr>
        <p:spPr>
          <a:xfrm>
            <a:off x="4380103" y="2408786"/>
            <a:ext cx="4306697" cy="819920"/>
          </a:xfrm>
          <a:prstGeom prst="wedgeRoundRectCallout">
            <a:avLst>
              <a:gd name="adj1" fmla="val -43647"/>
              <a:gd name="adj2" fmla="val 272863"/>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边界路由器</a:t>
            </a:r>
            <a:r>
              <a:rPr lang="en-US" altLang="zh-CN" sz="1600" dirty="0">
                <a:solidFill>
                  <a:srgbClr val="FFFFFF"/>
                </a:solidFill>
                <a:latin typeface="Calibri" panose="020F0502020204030204" pitchFamily="34" charset="0"/>
                <a:ea typeface="黑体" panose="02010609060101010101" pitchFamily="49" charset="-122"/>
              </a:rPr>
              <a:t>R</a:t>
            </a:r>
            <a:r>
              <a:rPr lang="en-US" altLang="zh-CN" sz="1600" baseline="-25000" dirty="0">
                <a:solidFill>
                  <a:srgbClr val="FFFFFF"/>
                </a:solidFill>
                <a:latin typeface="Calibri" panose="020F0502020204030204" pitchFamily="34" charset="0"/>
                <a:ea typeface="黑体" panose="02010609060101010101" pitchFamily="49" charset="-122"/>
              </a:rPr>
              <a:t>4</a:t>
            </a:r>
            <a:r>
              <a:rPr lang="zh-CN" altLang="en-US" sz="1600" dirty="0">
                <a:solidFill>
                  <a:srgbClr val="FFFFFF"/>
                </a:solidFill>
                <a:latin typeface="Calibri" panose="020F0502020204030204" pitchFamily="34" charset="0"/>
                <a:ea typeface="黑体" panose="02010609060101010101" pitchFamily="49" charset="-122"/>
              </a:rPr>
              <a:t>和</a:t>
            </a:r>
            <a:r>
              <a:rPr lang="en-US" altLang="zh-CN" sz="1600" dirty="0">
                <a:solidFill>
                  <a:srgbClr val="FFFFFF"/>
                </a:solidFill>
                <a:latin typeface="Calibri" panose="020F0502020204030204" pitchFamily="34" charset="0"/>
                <a:ea typeface="黑体" panose="02010609060101010101" pitchFamily="49" charset="-122"/>
              </a:rPr>
              <a:t>R</a:t>
            </a:r>
            <a:r>
              <a:rPr lang="en-US" altLang="zh-CN" sz="1600" baseline="-25000" dirty="0">
                <a:solidFill>
                  <a:srgbClr val="FFFFFF"/>
                </a:solidFill>
                <a:latin typeface="Calibri" panose="020F0502020204030204" pitchFamily="34" charset="0"/>
                <a:ea typeface="黑体" panose="02010609060101010101" pitchFamily="49" charset="-122"/>
              </a:rPr>
              <a:t>7</a:t>
            </a:r>
            <a:r>
              <a:rPr lang="zh-CN" altLang="en-US" sz="1600" dirty="0">
                <a:solidFill>
                  <a:srgbClr val="FFFFFF"/>
                </a:solidFill>
                <a:latin typeface="Calibri" panose="020F0502020204030204" pitchFamily="34" charset="0"/>
                <a:ea typeface="黑体" panose="02010609060101010101" pitchFamily="49" charset="-122"/>
              </a:rPr>
              <a:t>从</a:t>
            </a:r>
            <a:r>
              <a:rPr lang="en-US" altLang="zh-CN" sz="1600" dirty="0">
                <a:solidFill>
                  <a:srgbClr val="FFFFFF"/>
                </a:solidFill>
                <a:latin typeface="Calibri" panose="020F0502020204030204" pitchFamily="34" charset="0"/>
                <a:ea typeface="黑体" panose="02010609060101010101" pitchFamily="49" charset="-122"/>
              </a:rPr>
              <a:t>R</a:t>
            </a:r>
            <a:r>
              <a:rPr lang="en-US" altLang="zh-CN" sz="1600" baseline="-25000" dirty="0">
                <a:solidFill>
                  <a:srgbClr val="FFFFFF"/>
                </a:solidFill>
                <a:latin typeface="Calibri" panose="020F0502020204030204" pitchFamily="34" charset="0"/>
                <a:ea typeface="黑体" panose="02010609060101010101" pitchFamily="49" charset="-122"/>
              </a:rPr>
              <a:t>3</a:t>
            </a:r>
            <a:r>
              <a:rPr lang="zh-CN" altLang="en-US" sz="1600" dirty="0">
                <a:solidFill>
                  <a:srgbClr val="FFFFFF"/>
                </a:solidFill>
                <a:latin typeface="Calibri" panose="020F0502020204030204" pitchFamily="34" charset="0"/>
                <a:ea typeface="黑体" panose="02010609060101010101" pitchFamily="49" charset="-122"/>
              </a:rPr>
              <a:t>得到至网</a:t>
            </a:r>
            <a:r>
              <a:rPr lang="en-US" altLang="zh-CN" sz="16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网</a:t>
            </a:r>
            <a:r>
              <a:rPr lang="en-US" altLang="zh-CN" sz="1600" dirty="0">
                <a:solidFill>
                  <a:srgbClr val="FFFFFF"/>
                </a:solidFill>
                <a:latin typeface="Calibri" panose="020F0502020204030204" pitchFamily="34" charset="0"/>
                <a:ea typeface="黑体" panose="02010609060101010101" pitchFamily="49" charset="-122"/>
              </a:rPr>
              <a:t>3</a:t>
            </a:r>
            <a:r>
              <a:rPr lang="zh-CN" altLang="en-US" sz="1600" dirty="0">
                <a:solidFill>
                  <a:srgbClr val="FFFFFF"/>
                </a:solidFill>
                <a:latin typeface="Calibri" panose="020F0502020204030204" pitchFamily="34" charset="0"/>
                <a:ea typeface="黑体" panose="02010609060101010101" pitchFamily="49" charset="-122"/>
              </a:rPr>
              <a:t>的路由信息及开销，在自己所在区域内进行通告</a:t>
            </a:r>
          </a:p>
        </p:txBody>
      </p:sp>
      <p:sp>
        <p:nvSpPr>
          <p:cNvPr id="154" name="圆角矩形标注 153"/>
          <p:cNvSpPr/>
          <p:nvPr/>
        </p:nvSpPr>
        <p:spPr>
          <a:xfrm>
            <a:off x="5994981" y="1913027"/>
            <a:ext cx="2563632" cy="422963"/>
          </a:xfrm>
          <a:prstGeom prst="wedgeRoundRectCallout">
            <a:avLst>
              <a:gd name="adj1" fmla="val -22594"/>
              <a:gd name="adj2" fmla="val 62174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dirty="0">
                <a:solidFill>
                  <a:srgbClr val="FFFFFF"/>
                </a:solidFill>
                <a:latin typeface="Calibri" panose="020F0502020204030204" pitchFamily="34" charset="0"/>
                <a:ea typeface="黑体" panose="02010609060101010101" pitchFamily="49" charset="-122"/>
              </a:rPr>
              <a:t>例如从网</a:t>
            </a:r>
            <a:r>
              <a:rPr lang="en-US" altLang="zh-CN" sz="1600" dirty="0">
                <a:solidFill>
                  <a:srgbClr val="FFFFFF"/>
                </a:solidFill>
                <a:latin typeface="Calibri" panose="020F0502020204030204" pitchFamily="34" charset="0"/>
                <a:ea typeface="黑体" panose="02010609060101010101" pitchFamily="49" charset="-122"/>
              </a:rPr>
              <a:t>7</a:t>
            </a:r>
            <a:r>
              <a:rPr lang="zh-CN" altLang="en-US" sz="1600" dirty="0">
                <a:solidFill>
                  <a:srgbClr val="FFFFFF"/>
                </a:solidFill>
                <a:latin typeface="Calibri" panose="020F0502020204030204" pitchFamily="34" charset="0"/>
                <a:ea typeface="黑体" panose="02010609060101010101" pitchFamily="49" charset="-122"/>
              </a:rPr>
              <a:t>发往网</a:t>
            </a:r>
            <a:r>
              <a:rPr lang="en-US" altLang="zh-CN" sz="16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的分组</a:t>
            </a:r>
          </a:p>
        </p:txBody>
      </p:sp>
      <p:cxnSp>
        <p:nvCxnSpPr>
          <p:cNvPr id="8" name="直接箭头连接符 7"/>
          <p:cNvCxnSpPr/>
          <p:nvPr/>
        </p:nvCxnSpPr>
        <p:spPr>
          <a:xfrm flipH="1" flipV="1">
            <a:off x="6020685" y="4714789"/>
            <a:ext cx="726445" cy="141456"/>
          </a:xfrm>
          <a:prstGeom prst="straightConnector1">
            <a:avLst/>
          </a:prstGeom>
          <a:ln w="34925">
            <a:solidFill>
              <a:srgbClr val="9900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flipH="1" flipV="1">
            <a:off x="3325634" y="4611683"/>
            <a:ext cx="2585776" cy="130023"/>
          </a:xfrm>
          <a:prstGeom prst="straightConnector1">
            <a:avLst/>
          </a:prstGeom>
          <a:ln w="34925">
            <a:solidFill>
              <a:srgbClr val="9900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3" name="直接箭头连接符 302"/>
          <p:cNvCxnSpPr/>
          <p:nvPr/>
        </p:nvCxnSpPr>
        <p:spPr>
          <a:xfrm flipH="1" flipV="1">
            <a:off x="2196635" y="4405031"/>
            <a:ext cx="1134330" cy="222188"/>
          </a:xfrm>
          <a:prstGeom prst="straightConnector1">
            <a:avLst/>
          </a:prstGeom>
          <a:ln w="34925">
            <a:solidFill>
              <a:srgbClr val="9900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4" name="直接箭头连接符 303"/>
          <p:cNvCxnSpPr>
            <a:endCxn id="222" idx="41"/>
          </p:cNvCxnSpPr>
          <p:nvPr/>
        </p:nvCxnSpPr>
        <p:spPr>
          <a:xfrm flipH="1">
            <a:off x="1134055" y="4423939"/>
            <a:ext cx="1026788" cy="316684"/>
          </a:xfrm>
          <a:prstGeom prst="straightConnector1">
            <a:avLst/>
          </a:prstGeom>
          <a:ln w="34925">
            <a:solidFill>
              <a:srgbClr val="990099"/>
            </a:solidFill>
            <a:tailEnd type="triangle" w="lg"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8914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wipe(down)">
                                      <p:cBhvr>
                                        <p:cTn id="17" dur="3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1" nodeType="clickEffect">
                                  <p:stCondLst>
                                    <p:cond delay="0"/>
                                  </p:stCondLst>
                                  <p:childTnLst>
                                    <p:animEffect transition="out" filter="wipe(up)">
                                      <p:cBhvr>
                                        <p:cTn id="21" dur="500"/>
                                        <p:tgtEl>
                                          <p:spTgt spid="151"/>
                                        </p:tgtEl>
                                      </p:cBhvr>
                                    </p:animEffect>
                                    <p:set>
                                      <p:cBhvr>
                                        <p:cTn id="22" dur="1" fill="hold">
                                          <p:stCondLst>
                                            <p:cond delay="499"/>
                                          </p:stCondLst>
                                        </p:cTn>
                                        <p:tgtEl>
                                          <p:spTgt spid="15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2"/>
                                        </p:tgtEl>
                                        <p:attrNameLst>
                                          <p:attrName>style.visibility</p:attrName>
                                        </p:attrNameLst>
                                      </p:cBhvr>
                                      <p:to>
                                        <p:strVal val="visible"/>
                                      </p:to>
                                    </p:set>
                                    <p:animEffect transition="in" filter="wipe(down)">
                                      <p:cBhvr>
                                        <p:cTn id="27" dur="300"/>
                                        <p:tgtEl>
                                          <p:spTgt spid="15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53"/>
                                        </p:tgtEl>
                                        <p:attrNameLst>
                                          <p:attrName>style.visibility</p:attrName>
                                        </p:attrNameLst>
                                      </p:cBhvr>
                                      <p:to>
                                        <p:strVal val="visible"/>
                                      </p:to>
                                    </p:set>
                                    <p:animEffect transition="in" filter="wipe(down)">
                                      <p:cBhvr>
                                        <p:cTn id="30" dur="300"/>
                                        <p:tgtEl>
                                          <p:spTgt spid="15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1" fill="hold" grpId="1" nodeType="clickEffect">
                                  <p:stCondLst>
                                    <p:cond delay="0"/>
                                  </p:stCondLst>
                                  <p:childTnLst>
                                    <p:animEffect transition="out" filter="wipe(up)">
                                      <p:cBhvr>
                                        <p:cTn id="34" dur="500"/>
                                        <p:tgtEl>
                                          <p:spTgt spid="152"/>
                                        </p:tgtEl>
                                      </p:cBhvr>
                                    </p:animEffect>
                                    <p:set>
                                      <p:cBhvr>
                                        <p:cTn id="35" dur="1" fill="hold">
                                          <p:stCondLst>
                                            <p:cond delay="499"/>
                                          </p:stCondLst>
                                        </p:cTn>
                                        <p:tgtEl>
                                          <p:spTgt spid="152"/>
                                        </p:tgtEl>
                                        <p:attrNameLst>
                                          <p:attrName>style.visibility</p:attrName>
                                        </p:attrNameLst>
                                      </p:cBhvr>
                                      <p:to>
                                        <p:strVal val="hidden"/>
                                      </p:to>
                                    </p:set>
                                  </p:childTnLst>
                                </p:cTn>
                              </p:par>
                              <p:par>
                                <p:cTn id="36" presetID="22" presetClass="exit" presetSubtype="1" fill="hold" grpId="1" nodeType="withEffect">
                                  <p:stCondLst>
                                    <p:cond delay="0"/>
                                  </p:stCondLst>
                                  <p:childTnLst>
                                    <p:animEffect transition="out" filter="wipe(up)">
                                      <p:cBhvr>
                                        <p:cTn id="37" dur="500"/>
                                        <p:tgtEl>
                                          <p:spTgt spid="153"/>
                                        </p:tgtEl>
                                      </p:cBhvr>
                                    </p:animEffect>
                                    <p:set>
                                      <p:cBhvr>
                                        <p:cTn id="38" dur="1" fill="hold">
                                          <p:stCondLst>
                                            <p:cond delay="499"/>
                                          </p:stCondLst>
                                        </p:cTn>
                                        <p:tgtEl>
                                          <p:spTgt spid="15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left)">
                                      <p:cBhvr>
                                        <p:cTn id="43" dur="500"/>
                                        <p:tgtEl>
                                          <p:spTgt spid="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54"/>
                                        </p:tgtEl>
                                        <p:attrNameLst>
                                          <p:attrName>style.visibility</p:attrName>
                                        </p:attrNameLst>
                                      </p:cBhvr>
                                      <p:to>
                                        <p:strVal val="visible"/>
                                      </p:to>
                                    </p:set>
                                    <p:animEffect transition="in" filter="wipe(down)">
                                      <p:cBhvr>
                                        <p:cTn id="48" dur="300"/>
                                        <p:tgtEl>
                                          <p:spTgt spid="15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1" fill="hold" grpId="1" nodeType="clickEffect">
                                  <p:stCondLst>
                                    <p:cond delay="0"/>
                                  </p:stCondLst>
                                  <p:childTnLst>
                                    <p:animEffect transition="out" filter="wipe(up)">
                                      <p:cBhvr>
                                        <p:cTn id="52" dur="500"/>
                                        <p:tgtEl>
                                          <p:spTgt spid="154"/>
                                        </p:tgtEl>
                                      </p:cBhvr>
                                    </p:animEffect>
                                    <p:set>
                                      <p:cBhvr>
                                        <p:cTn id="53" dur="1" fill="hold">
                                          <p:stCondLst>
                                            <p:cond delay="499"/>
                                          </p:stCondLst>
                                        </p:cTn>
                                        <p:tgtEl>
                                          <p:spTgt spid="15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childTnLst>
                          </p:cTn>
                        </p:par>
                        <p:par>
                          <p:cTn id="59" fill="hold">
                            <p:stCondLst>
                              <p:cond delay="500"/>
                            </p:stCondLst>
                            <p:childTnLst>
                              <p:par>
                                <p:cTn id="60" presetID="22" presetClass="entr" presetSubtype="2" fill="hold" nodeType="afterEffect">
                                  <p:stCondLst>
                                    <p:cond delay="0"/>
                                  </p:stCondLst>
                                  <p:childTnLst>
                                    <p:set>
                                      <p:cBhvr>
                                        <p:cTn id="61" dur="1" fill="hold">
                                          <p:stCondLst>
                                            <p:cond delay="0"/>
                                          </p:stCondLst>
                                        </p:cTn>
                                        <p:tgtEl>
                                          <p:spTgt spid="158"/>
                                        </p:tgtEl>
                                        <p:attrNameLst>
                                          <p:attrName>style.visibility</p:attrName>
                                        </p:attrNameLst>
                                      </p:cBhvr>
                                      <p:to>
                                        <p:strVal val="visible"/>
                                      </p:to>
                                    </p:set>
                                    <p:animEffect transition="in" filter="wipe(right)">
                                      <p:cBhvr>
                                        <p:cTn id="62" dur="500"/>
                                        <p:tgtEl>
                                          <p:spTgt spid="158"/>
                                        </p:tgtEl>
                                      </p:cBhvr>
                                    </p:animEffect>
                                  </p:childTnLst>
                                </p:cTn>
                              </p:par>
                            </p:childTnLst>
                          </p:cTn>
                        </p:par>
                        <p:par>
                          <p:cTn id="63" fill="hold">
                            <p:stCondLst>
                              <p:cond delay="1000"/>
                            </p:stCondLst>
                            <p:childTnLst>
                              <p:par>
                                <p:cTn id="64" presetID="22" presetClass="entr" presetSubtype="2" fill="hold" nodeType="afterEffect">
                                  <p:stCondLst>
                                    <p:cond delay="0"/>
                                  </p:stCondLst>
                                  <p:childTnLst>
                                    <p:set>
                                      <p:cBhvr>
                                        <p:cTn id="65" dur="1" fill="hold">
                                          <p:stCondLst>
                                            <p:cond delay="0"/>
                                          </p:stCondLst>
                                        </p:cTn>
                                        <p:tgtEl>
                                          <p:spTgt spid="303"/>
                                        </p:tgtEl>
                                        <p:attrNameLst>
                                          <p:attrName>style.visibility</p:attrName>
                                        </p:attrNameLst>
                                      </p:cBhvr>
                                      <p:to>
                                        <p:strVal val="visible"/>
                                      </p:to>
                                    </p:set>
                                    <p:animEffect transition="in" filter="wipe(right)">
                                      <p:cBhvr>
                                        <p:cTn id="66" dur="500"/>
                                        <p:tgtEl>
                                          <p:spTgt spid="303"/>
                                        </p:tgtEl>
                                      </p:cBhvr>
                                    </p:animEffect>
                                  </p:childTnLst>
                                </p:cTn>
                              </p:par>
                            </p:childTnLst>
                          </p:cTn>
                        </p:par>
                        <p:par>
                          <p:cTn id="67" fill="hold">
                            <p:stCondLst>
                              <p:cond delay="1500"/>
                            </p:stCondLst>
                            <p:childTnLst>
                              <p:par>
                                <p:cTn id="68" presetID="22" presetClass="entr" presetSubtype="2" fill="hold" nodeType="afterEffect">
                                  <p:stCondLst>
                                    <p:cond delay="0"/>
                                  </p:stCondLst>
                                  <p:childTnLst>
                                    <p:set>
                                      <p:cBhvr>
                                        <p:cTn id="69" dur="1" fill="hold">
                                          <p:stCondLst>
                                            <p:cond delay="0"/>
                                          </p:stCondLst>
                                        </p:cTn>
                                        <p:tgtEl>
                                          <p:spTgt spid="304"/>
                                        </p:tgtEl>
                                        <p:attrNameLst>
                                          <p:attrName>style.visibility</p:attrName>
                                        </p:attrNameLst>
                                      </p:cBhvr>
                                      <p:to>
                                        <p:strVal val="visible"/>
                                      </p:to>
                                    </p:set>
                                    <p:animEffect transition="in" filter="wipe(right)">
                                      <p:cBhvr>
                                        <p:cTn id="70" dur="500"/>
                                        <p:tgtEl>
                                          <p:spTgt spid="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1" grpId="1" animBg="1"/>
      <p:bldP spid="152" grpId="0" animBg="1"/>
      <p:bldP spid="152" grpId="1" animBg="1"/>
      <p:bldP spid="153" grpId="0" animBg="1"/>
      <p:bldP spid="153" grpId="1" animBg="1"/>
      <p:bldP spid="154" grpId="0" animBg="1"/>
      <p:bldP spid="154" grpId="1" animBg="1"/>
    </p:bld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buClr>
                <a:schemeClr val="bg1">
                  <a:lumMod val="75000"/>
                </a:schemeClr>
              </a:buClr>
            </a:pPr>
            <a:r>
              <a:rPr lang="en-US" altLang="zh-CN" dirty="0">
                <a:solidFill>
                  <a:schemeClr val="bg1">
                    <a:lumMod val="85000"/>
                  </a:schemeClr>
                </a:solidFill>
              </a:rPr>
              <a:t>4.1  </a:t>
            </a:r>
            <a:r>
              <a:rPr lang="zh-CN" altLang="en-US" dirty="0">
                <a:solidFill>
                  <a:schemeClr val="bg1">
                    <a:lumMod val="85000"/>
                  </a:schemeClr>
                </a:solidFill>
              </a:rPr>
              <a:t>网际协议</a:t>
            </a:r>
            <a:r>
              <a:rPr lang="en-US" altLang="zh-CN" dirty="0">
                <a:solidFill>
                  <a:schemeClr val="bg1">
                    <a:lumMod val="85000"/>
                  </a:schemeClr>
                </a:solidFill>
              </a:rPr>
              <a:t>IP</a:t>
            </a:r>
          </a:p>
          <a:p>
            <a:pPr>
              <a:lnSpc>
                <a:spcPct val="150000"/>
              </a:lnSpc>
              <a:buClr>
                <a:schemeClr val="bg1">
                  <a:lumMod val="75000"/>
                </a:schemeClr>
              </a:buClr>
            </a:pPr>
            <a:r>
              <a:rPr lang="en-US" altLang="zh-CN" dirty="0">
                <a:solidFill>
                  <a:schemeClr val="bg1">
                    <a:lumMod val="85000"/>
                  </a:schemeClr>
                </a:solidFill>
              </a:rPr>
              <a:t>4.2  </a:t>
            </a:r>
            <a:r>
              <a:rPr lang="zh-CN" altLang="en-US" dirty="0">
                <a:solidFill>
                  <a:schemeClr val="bg1">
                    <a:lumMod val="85000"/>
                  </a:schemeClr>
                </a:solidFill>
              </a:rPr>
              <a:t>划分子网和构造超网</a:t>
            </a:r>
            <a:endParaRPr lang="en-US" altLang="zh-CN" dirty="0">
              <a:solidFill>
                <a:schemeClr val="bg1">
                  <a:lumMod val="85000"/>
                </a:schemeClr>
              </a:solidFill>
            </a:endParaRPr>
          </a:p>
          <a:p>
            <a:pPr>
              <a:buClr>
                <a:schemeClr val="bg1">
                  <a:lumMod val="75000"/>
                </a:schemeClr>
              </a:buClr>
            </a:pPr>
            <a:r>
              <a:rPr lang="en-US" altLang="zh-CN" dirty="0">
                <a:solidFill>
                  <a:schemeClr val="bg1">
                    <a:lumMod val="85000"/>
                  </a:schemeClr>
                </a:solidFill>
              </a:rPr>
              <a:t>4.3  </a:t>
            </a:r>
            <a:r>
              <a:rPr lang="zh-CN" altLang="en-US" dirty="0">
                <a:solidFill>
                  <a:schemeClr val="bg1">
                    <a:lumMod val="85000"/>
                  </a:schemeClr>
                </a:solidFill>
              </a:rPr>
              <a:t>网络控制与诊断</a:t>
            </a:r>
            <a:r>
              <a:rPr lang="en-US" altLang="zh-CN" dirty="0">
                <a:solidFill>
                  <a:schemeClr val="bg1">
                    <a:lumMod val="85000"/>
                  </a:schemeClr>
                </a:solidFill>
              </a:rPr>
              <a:t>--ICMP</a:t>
            </a:r>
            <a:r>
              <a:rPr lang="zh-CN" altLang="en-US" dirty="0">
                <a:solidFill>
                  <a:schemeClr val="bg1">
                    <a:lumMod val="85000"/>
                  </a:schemeClr>
                </a:solidFill>
              </a:rPr>
              <a:t>协议</a:t>
            </a:r>
            <a:endParaRPr lang="en-US" altLang="zh-CN" dirty="0">
              <a:solidFill>
                <a:schemeClr val="bg1">
                  <a:lumMod val="85000"/>
                </a:schemeClr>
              </a:solidFill>
            </a:endParaRPr>
          </a:p>
          <a:p>
            <a:r>
              <a:rPr lang="en-US" altLang="zh-CN" dirty="0"/>
              <a:t>4.4  IP</a:t>
            </a:r>
            <a:r>
              <a:rPr lang="zh-CN" altLang="en-US" dirty="0"/>
              <a:t>路由协议</a:t>
            </a:r>
            <a:endParaRPr lang="en-US" altLang="zh-CN" dirty="0"/>
          </a:p>
          <a:p>
            <a:pPr lvl="1">
              <a:lnSpc>
                <a:spcPts val="3000"/>
              </a:lnSpc>
              <a:spcBef>
                <a:spcPts val="600"/>
              </a:spcBef>
            </a:pPr>
            <a:r>
              <a:rPr lang="en-US" altLang="zh-CN" dirty="0"/>
              <a:t>4.4.1  </a:t>
            </a:r>
            <a:r>
              <a:rPr lang="zh-CN" altLang="en-US" dirty="0"/>
              <a:t>路由器工作原理</a:t>
            </a:r>
            <a:endParaRPr lang="en-US" altLang="zh-CN" dirty="0"/>
          </a:p>
          <a:p>
            <a:pPr lvl="1">
              <a:lnSpc>
                <a:spcPts val="3000"/>
              </a:lnSpc>
              <a:spcBef>
                <a:spcPts val="600"/>
              </a:spcBef>
            </a:pPr>
            <a:r>
              <a:rPr lang="en-US" altLang="zh-CN" dirty="0"/>
              <a:t>4.4.2  </a:t>
            </a:r>
            <a:r>
              <a:rPr lang="zh-CN" altLang="en-US" dirty="0"/>
              <a:t>路由协议基本概念</a:t>
            </a:r>
            <a:endParaRPr lang="en-US" altLang="zh-CN" dirty="0"/>
          </a:p>
          <a:p>
            <a:pPr lvl="1">
              <a:lnSpc>
                <a:spcPts val="3000"/>
              </a:lnSpc>
              <a:spcBef>
                <a:spcPts val="600"/>
              </a:spcBef>
            </a:pPr>
            <a:r>
              <a:rPr lang="en-US" altLang="zh-CN" dirty="0"/>
              <a:t>4.4.3  </a:t>
            </a:r>
            <a:r>
              <a:rPr lang="zh-CN" altLang="en-US" dirty="0"/>
              <a:t>内部网关协议</a:t>
            </a:r>
            <a:r>
              <a:rPr lang="en-US" altLang="zh-CN" dirty="0"/>
              <a:t>RIP</a:t>
            </a:r>
          </a:p>
          <a:p>
            <a:pPr lvl="1">
              <a:lnSpc>
                <a:spcPts val="3000"/>
              </a:lnSpc>
              <a:spcBef>
                <a:spcPts val="600"/>
              </a:spcBef>
            </a:pPr>
            <a:r>
              <a:rPr lang="en-US" altLang="zh-CN" dirty="0"/>
              <a:t>4.4.4  </a:t>
            </a:r>
            <a:r>
              <a:rPr lang="zh-CN" altLang="en-US" dirty="0"/>
              <a:t>内部网关协议</a:t>
            </a:r>
            <a:r>
              <a:rPr lang="en-US" altLang="zh-CN" dirty="0"/>
              <a:t>OSPF</a:t>
            </a:r>
          </a:p>
          <a:p>
            <a:pPr lvl="1">
              <a:lnSpc>
                <a:spcPts val="3000"/>
              </a:lnSpc>
              <a:spcBef>
                <a:spcPts val="600"/>
              </a:spcBef>
            </a:pPr>
            <a:r>
              <a:rPr lang="en-US" altLang="zh-CN" dirty="0"/>
              <a:t>4.4.5  </a:t>
            </a:r>
            <a:r>
              <a:rPr lang="zh-CN" altLang="en-US" dirty="0"/>
              <a:t>外部网关协议</a:t>
            </a:r>
            <a:r>
              <a:rPr lang="en-US" altLang="zh-CN" dirty="0"/>
              <a:t>BGP</a:t>
            </a:r>
          </a:p>
          <a:p>
            <a:pPr>
              <a:buClr>
                <a:schemeClr val="bg1">
                  <a:lumMod val="75000"/>
                </a:schemeClr>
              </a:buClr>
            </a:pPr>
            <a:r>
              <a:rPr lang="en-US" altLang="zh-CN" dirty="0">
                <a:solidFill>
                  <a:schemeClr val="bg1">
                    <a:lumMod val="85000"/>
                  </a:schemeClr>
                </a:solidFill>
              </a:rPr>
              <a:t>4.5  IP</a:t>
            </a:r>
            <a:r>
              <a:rPr lang="zh-CN" altLang="en-US" dirty="0">
                <a:solidFill>
                  <a:schemeClr val="bg1">
                    <a:lumMod val="85000"/>
                  </a:schemeClr>
                </a:solidFill>
              </a:rPr>
              <a:t>多播</a:t>
            </a:r>
            <a:endParaRPr lang="en-US" altLang="zh-CN" dirty="0">
              <a:solidFill>
                <a:schemeClr val="bg1">
                  <a:lumMod val="85000"/>
                </a:schemeClr>
              </a:solidFill>
            </a:endParaRP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3199254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4" end="4"/>
                                            </p:txEl>
                                          </p:spTgt>
                                        </p:tgtEl>
                                        <p:attrNameLst>
                                          <p:attrName>style.opacity</p:attrName>
                                        </p:attrNameLst>
                                      </p:cBhvr>
                                      <p:to>
                                        <p:strVal val="0.25"/>
                                      </p:to>
                                    </p:set>
                                    <p:animEffect filter="image" prLst="opacity: 0.25">
                                      <p:cBhvr rctx="IE">
                                        <p:cTn id="7" dur="indefinite"/>
                                        <p:tgtEl>
                                          <p:spTgt spid="3">
                                            <p:txEl>
                                              <p:pRg st="4" end="4"/>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9" presetClass="emph" presetSubtype="0" nodeType="withEffect">
                                  <p:stCondLst>
                                    <p:cond delay="0"/>
                                  </p:stCondLst>
                                  <p:childTnLst>
                                    <p:set>
                                      <p:cBhvr rctx="PPT">
                                        <p:cTn id="12" dur="indefinite"/>
                                        <p:tgtEl>
                                          <p:spTgt spid="3">
                                            <p:txEl>
                                              <p:pRg st="6" end="6"/>
                                            </p:txEl>
                                          </p:spTgt>
                                        </p:tgtEl>
                                        <p:attrNameLst>
                                          <p:attrName>style.opacity</p:attrName>
                                        </p:attrNameLst>
                                      </p:cBhvr>
                                      <p:to>
                                        <p:strVal val="0.25"/>
                                      </p:to>
                                    </p:set>
                                    <p:animEffect filter="image" prLst="opacity: 0.25">
                                      <p:cBhvr rctx="IE">
                                        <p:cTn id="13" dur="indefinite"/>
                                        <p:tgtEl>
                                          <p:spTgt spid="3">
                                            <p:txEl>
                                              <p:pRg st="6" end="6"/>
                                            </p:txEl>
                                          </p:spTgt>
                                        </p:tgtEl>
                                      </p:cBhvr>
                                    </p:animEffect>
                                  </p:childTnLst>
                                </p:cTn>
                              </p:par>
                              <p:par>
                                <p:cTn id="14" presetID="18" presetClass="emph" presetSubtype="0" fill="hold" nodeType="withEffect">
                                  <p:stCondLst>
                                    <p:cond delay="0"/>
                                  </p:stCondLst>
                                  <p:iterate type="lt">
                                    <p:tmPct val="4000"/>
                                  </p:iterate>
                                  <p:childTnLst>
                                    <p:set>
                                      <p:cBhvr override="childStyle">
                                        <p:cTn id="15" dur="500" fill="hold"/>
                                        <p:tgtEl>
                                          <p:spTgt spid="3">
                                            <p:txEl>
                                              <p:pRg st="7" end="7"/>
                                            </p:txEl>
                                          </p:spTgt>
                                        </p:tgtEl>
                                        <p:attrNameLst>
                                          <p:attrName>style.textDecorationUnderline</p:attrName>
                                        </p:attrNameLst>
                                      </p:cBhvr>
                                      <p:to>
                                        <p:strVal val="true"/>
                                      </p:to>
                                    </p:set>
                                  </p:childTnLst>
                                </p:cTn>
                              </p:par>
                              <p:par>
                                <p:cTn id="16" presetID="9" presetClass="emph" presetSubtype="0" nodeType="withEffect">
                                  <p:stCondLst>
                                    <p:cond delay="0"/>
                                  </p:stCondLst>
                                  <p:childTnLst>
                                    <p:set>
                                      <p:cBhvr rctx="PPT">
                                        <p:cTn id="17" dur="indefinite"/>
                                        <p:tgtEl>
                                          <p:spTgt spid="3">
                                            <p:txEl>
                                              <p:pRg st="8" end="8"/>
                                            </p:txEl>
                                          </p:spTgt>
                                        </p:tgtEl>
                                        <p:attrNameLst>
                                          <p:attrName>style.opacity</p:attrName>
                                        </p:attrNameLst>
                                      </p:cBhvr>
                                      <p:to>
                                        <p:strVal val="0.25"/>
                                      </p:to>
                                    </p:set>
                                    <p:animEffect filter="image" prLst="opacity: 0.25">
                                      <p:cBhvr rctx="IE">
                                        <p:cTn id="18" dur="indefinite"/>
                                        <p:tgtEl>
                                          <p:spTgt spid="3">
                                            <p:txEl>
                                              <p:pRg st="8" end="8"/>
                                            </p:txEl>
                                          </p:spTgt>
                                        </p:tgtEl>
                                      </p:cBhvr>
                                    </p:animEffect>
                                  </p:childTnLst>
                                </p:cTn>
                              </p:par>
                              <p:par>
                                <p:cTn id="19" presetID="3" presetClass="emph" presetSubtype="2" fill="hold" nodeType="withEffect">
                                  <p:stCondLst>
                                    <p:cond delay="0"/>
                                  </p:stCondLst>
                                  <p:iterate type="lt">
                                    <p:tmPct val="0"/>
                                  </p:iterate>
                                  <p:childTnLst>
                                    <p:animClr clrSpc="rgb" dir="cw">
                                      <p:cBhvr override="childStyle">
                                        <p:cTn id="20" dur="500" fill="hold"/>
                                        <p:tgtEl>
                                          <p:spTgt spid="3">
                                            <p:txEl>
                                              <p:pRg st="7" end="7"/>
                                            </p:txEl>
                                          </p:spTgt>
                                        </p:tgtEl>
                                        <p:attrNameLst>
                                          <p:attrName>style.color</p:attrName>
                                        </p:attrNameLst>
                                      </p:cBhvr>
                                      <p:to>
                                        <a:srgbClr val="80008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OSPF</a:t>
            </a:r>
            <a:r>
              <a:rPr lang="zh-CN" altLang="en-US" dirty="0"/>
              <a:t>协议报文格式</a:t>
            </a:r>
          </a:p>
        </p:txBody>
      </p:sp>
      <p:sp>
        <p:nvSpPr>
          <p:cNvPr id="3" name="内容占位符 2"/>
          <p:cNvSpPr>
            <a:spLocks noGrp="1"/>
          </p:cNvSpPr>
          <p:nvPr>
            <p:ph idx="1"/>
          </p:nvPr>
        </p:nvSpPr>
        <p:spPr>
          <a:xfrm>
            <a:off x="457200" y="1305279"/>
            <a:ext cx="8229600" cy="1387122"/>
          </a:xfrm>
        </p:spPr>
        <p:txBody>
          <a:bodyPr/>
          <a:lstStyle/>
          <a:p>
            <a:r>
              <a:rPr lang="zh-CN" altLang="en-US" sz="2000" dirty="0"/>
              <a:t>直接用</a:t>
            </a:r>
            <a:r>
              <a:rPr lang="en-US" altLang="zh-CN" sz="2000" dirty="0"/>
              <a:t>IP</a:t>
            </a:r>
            <a:r>
              <a:rPr lang="zh-CN" altLang="en-US" sz="2000" dirty="0"/>
              <a:t>数据报传送（</a:t>
            </a:r>
            <a:r>
              <a:rPr lang="zh-CN" altLang="en-US" sz="2000" dirty="0">
                <a:solidFill>
                  <a:srgbClr val="0000CC"/>
                </a:solidFill>
              </a:rPr>
              <a:t>支持邻居动态发现</a:t>
            </a:r>
            <a:r>
              <a:rPr lang="zh-CN" altLang="en-US" sz="2000" dirty="0"/>
              <a:t>）</a:t>
            </a:r>
            <a:endParaRPr lang="en-US" altLang="zh-CN" sz="2000" dirty="0"/>
          </a:p>
          <a:p>
            <a:pPr lvl="1"/>
            <a:r>
              <a:rPr lang="zh-CN" altLang="en-US" sz="1800" dirty="0"/>
              <a:t>不同于</a:t>
            </a:r>
            <a:r>
              <a:rPr lang="en-US" altLang="zh-CN" sz="1800" dirty="0"/>
              <a:t>RIP</a:t>
            </a:r>
            <a:r>
              <a:rPr lang="zh-CN" altLang="en-US" sz="1800" dirty="0"/>
              <a:t>使用</a:t>
            </a:r>
            <a:r>
              <a:rPr lang="en-US" altLang="zh-CN" sz="1800" dirty="0"/>
              <a:t>UDP</a:t>
            </a:r>
          </a:p>
          <a:p>
            <a:pPr lvl="1"/>
            <a:r>
              <a:rPr lang="en-US" altLang="zh-CN" sz="1800" dirty="0"/>
              <a:t>IP</a:t>
            </a:r>
            <a:r>
              <a:rPr lang="zh-CN" altLang="en-US" sz="1800" dirty="0"/>
              <a:t>头部协议字段值为</a:t>
            </a:r>
            <a:r>
              <a:rPr lang="en-US" altLang="zh-CN" sz="1800" dirty="0"/>
              <a:t>89</a:t>
            </a:r>
            <a:endParaRPr lang="zh-CN" altLang="en-US"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sp>
        <p:nvSpPr>
          <p:cNvPr id="9" name="Freeform 5"/>
          <p:cNvSpPr>
            <a:spLocks/>
          </p:cNvSpPr>
          <p:nvPr/>
        </p:nvSpPr>
        <p:spPr bwMode="auto">
          <a:xfrm>
            <a:off x="1108937" y="4436750"/>
            <a:ext cx="6742736" cy="633078"/>
          </a:xfrm>
          <a:custGeom>
            <a:avLst/>
            <a:gdLst>
              <a:gd name="T0" fmla="*/ 48 w 4608"/>
              <a:gd name="T1" fmla="*/ 0 h 576"/>
              <a:gd name="T2" fmla="*/ 4608 w 4608"/>
              <a:gd name="T3" fmla="*/ 0 h 576"/>
              <a:gd name="T4" fmla="*/ 2208 w 4608"/>
              <a:gd name="T5" fmla="*/ 576 h 576"/>
              <a:gd name="T6" fmla="*/ 1152 w 4608"/>
              <a:gd name="T7" fmla="*/ 576 h 576"/>
              <a:gd name="T8" fmla="*/ 0 w 4608"/>
              <a:gd name="T9" fmla="*/ 0 h 576"/>
            </a:gdLst>
            <a:ahLst/>
            <a:cxnLst>
              <a:cxn ang="0">
                <a:pos x="T0" y="T1"/>
              </a:cxn>
              <a:cxn ang="0">
                <a:pos x="T2" y="T3"/>
              </a:cxn>
              <a:cxn ang="0">
                <a:pos x="T4" y="T5"/>
              </a:cxn>
              <a:cxn ang="0">
                <a:pos x="T6" y="T7"/>
              </a:cxn>
              <a:cxn ang="0">
                <a:pos x="T8" y="T9"/>
              </a:cxn>
            </a:cxnLst>
            <a:rect l="0" t="0" r="r" b="b"/>
            <a:pathLst>
              <a:path w="4608" h="576">
                <a:moveTo>
                  <a:pt x="48" y="0"/>
                </a:moveTo>
                <a:lnTo>
                  <a:pt x="4608" y="0"/>
                </a:lnTo>
                <a:lnTo>
                  <a:pt x="2208" y="576"/>
                </a:lnTo>
                <a:lnTo>
                  <a:pt x="1152" y="576"/>
                </a:lnTo>
                <a:lnTo>
                  <a:pt x="0" y="0"/>
                </a:lnTo>
              </a:path>
            </a:pathLst>
          </a:custGeom>
          <a:gradFill rotWithShape="1">
            <a:gsLst>
              <a:gs pos="0">
                <a:srgbClr val="CCECFF">
                  <a:gamma/>
                  <a:shade val="60784"/>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0" name="Freeform 6"/>
          <p:cNvSpPr>
            <a:spLocks/>
          </p:cNvSpPr>
          <p:nvPr/>
        </p:nvSpPr>
        <p:spPr bwMode="auto">
          <a:xfrm>
            <a:off x="2830655" y="5512302"/>
            <a:ext cx="4740677" cy="407303"/>
          </a:xfrm>
          <a:custGeom>
            <a:avLst/>
            <a:gdLst>
              <a:gd name="T0" fmla="*/ 0 w 3240"/>
              <a:gd name="T1" fmla="*/ 0 h 369"/>
              <a:gd name="T2" fmla="*/ 564 w 3240"/>
              <a:gd name="T3" fmla="*/ 369 h 369"/>
              <a:gd name="T4" fmla="*/ 2922 w 3240"/>
              <a:gd name="T5" fmla="*/ 363 h 369"/>
              <a:gd name="T6" fmla="*/ 3240 w 3240"/>
              <a:gd name="T7" fmla="*/ 9 h 369"/>
              <a:gd name="T8" fmla="*/ 0 w 3240"/>
              <a:gd name="T9" fmla="*/ 3 h 369"/>
            </a:gdLst>
            <a:ahLst/>
            <a:cxnLst>
              <a:cxn ang="0">
                <a:pos x="T0" y="T1"/>
              </a:cxn>
              <a:cxn ang="0">
                <a:pos x="T2" y="T3"/>
              </a:cxn>
              <a:cxn ang="0">
                <a:pos x="T4" y="T5"/>
              </a:cxn>
              <a:cxn ang="0">
                <a:pos x="T6" y="T7"/>
              </a:cxn>
              <a:cxn ang="0">
                <a:pos x="T8" y="T9"/>
              </a:cxn>
            </a:cxnLst>
            <a:rect l="0" t="0" r="r" b="b"/>
            <a:pathLst>
              <a:path w="3240" h="369">
                <a:moveTo>
                  <a:pt x="0" y="0"/>
                </a:moveTo>
                <a:lnTo>
                  <a:pt x="564" y="369"/>
                </a:lnTo>
                <a:lnTo>
                  <a:pt x="2922" y="363"/>
                </a:lnTo>
                <a:lnTo>
                  <a:pt x="3240" y="9"/>
                </a:lnTo>
                <a:lnTo>
                  <a:pt x="0" y="3"/>
                </a:lnTo>
              </a:path>
            </a:pathLst>
          </a:custGeom>
          <a:gradFill rotWithShape="1">
            <a:gsLst>
              <a:gs pos="0">
                <a:srgbClr val="FFCCFF">
                  <a:gamma/>
                  <a:shade val="72549"/>
                  <a:invGamma/>
                </a:srgbClr>
              </a:gs>
              <a:gs pos="100000">
                <a:srgbClr val="FFCC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nvGrpSpPr>
          <p:cNvPr id="5" name="组合 53"/>
          <p:cNvGrpSpPr/>
          <p:nvPr/>
        </p:nvGrpSpPr>
        <p:grpSpPr>
          <a:xfrm>
            <a:off x="2739413" y="5081174"/>
            <a:ext cx="4831919" cy="422052"/>
            <a:chOff x="2739413" y="5081174"/>
            <a:chExt cx="4831919" cy="422052"/>
          </a:xfrm>
        </p:grpSpPr>
        <p:sp>
          <p:nvSpPr>
            <p:cNvPr id="16" name="Rectangle 12"/>
            <p:cNvSpPr>
              <a:spLocks noChangeArrowheads="1"/>
            </p:cNvSpPr>
            <p:nvPr/>
          </p:nvSpPr>
          <p:spPr bwMode="auto">
            <a:xfrm>
              <a:off x="2794952" y="5081174"/>
              <a:ext cx="4776380" cy="422052"/>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 name="Rectangle 14"/>
            <p:cNvSpPr>
              <a:spLocks noChangeArrowheads="1"/>
            </p:cNvSpPr>
            <p:nvPr/>
          </p:nvSpPr>
          <p:spPr bwMode="auto">
            <a:xfrm>
              <a:off x="4348729" y="5101595"/>
              <a:ext cx="3215990" cy="399361"/>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9" name="Line 15"/>
            <p:cNvSpPr>
              <a:spLocks noChangeShapeType="1"/>
            </p:cNvSpPr>
            <p:nvPr/>
          </p:nvSpPr>
          <p:spPr bwMode="auto">
            <a:xfrm>
              <a:off x="4340795" y="5081174"/>
              <a:ext cx="0" cy="4220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0" name="Text Box 16"/>
            <p:cNvSpPr txBox="1">
              <a:spLocks noChangeArrowheads="1"/>
            </p:cNvSpPr>
            <p:nvPr/>
          </p:nvSpPr>
          <p:spPr bwMode="auto">
            <a:xfrm>
              <a:off x="2739413" y="5142440"/>
              <a:ext cx="1483098" cy="328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OSPF </a:t>
              </a:r>
              <a:r>
                <a:rPr kumimoji="1" lang="zh-CN" altLang="en-US" sz="1600">
                  <a:solidFill>
                    <a:srgbClr val="333399"/>
                  </a:solidFill>
                  <a:latin typeface="Calibri" panose="020F0502020204030204" pitchFamily="34" charset="0"/>
                  <a:ea typeface="华文楷体" panose="02010600040101010101" pitchFamily="2" charset="-122"/>
                </a:rPr>
                <a:t>分组首部</a:t>
              </a:r>
            </a:p>
          </p:txBody>
        </p:sp>
        <p:sp>
          <p:nvSpPr>
            <p:cNvPr id="21" name="Text Box 17"/>
            <p:cNvSpPr txBox="1">
              <a:spLocks noChangeArrowheads="1"/>
            </p:cNvSpPr>
            <p:nvPr/>
          </p:nvSpPr>
          <p:spPr bwMode="auto">
            <a:xfrm>
              <a:off x="4479644" y="5142440"/>
              <a:ext cx="2744662" cy="328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a:solidFill>
                    <a:srgbClr val="333399"/>
                  </a:solidFill>
                  <a:latin typeface="Calibri" panose="020F0502020204030204" pitchFamily="34" charset="0"/>
                  <a:ea typeface="华文楷体" panose="02010600040101010101" pitchFamily="2" charset="-122"/>
                </a:rPr>
                <a:t>类型 </a:t>
              </a:r>
              <a:r>
                <a:rPr kumimoji="1" lang="en-US" altLang="zh-CN" sz="1600">
                  <a:solidFill>
                    <a:srgbClr val="333399"/>
                  </a:solidFill>
                  <a:latin typeface="Calibri" panose="020F0502020204030204" pitchFamily="34" charset="0"/>
                  <a:ea typeface="华文楷体" panose="02010600040101010101" pitchFamily="2" charset="-122"/>
                </a:rPr>
                <a:t>1 </a:t>
              </a:r>
              <a:r>
                <a:rPr kumimoji="1" lang="zh-CN" altLang="en-US" sz="1600">
                  <a:solidFill>
                    <a:srgbClr val="333399"/>
                  </a:solidFill>
                  <a:latin typeface="Calibri" panose="020F0502020204030204" pitchFamily="34" charset="0"/>
                  <a:ea typeface="华文楷体" panose="02010600040101010101" pitchFamily="2" charset="-122"/>
                </a:rPr>
                <a:t>至类型 </a:t>
              </a:r>
              <a:r>
                <a:rPr kumimoji="1" lang="en-US" altLang="zh-CN" sz="1600">
                  <a:solidFill>
                    <a:srgbClr val="333399"/>
                  </a:solidFill>
                  <a:latin typeface="Calibri" panose="020F0502020204030204" pitchFamily="34" charset="0"/>
                  <a:ea typeface="华文楷体" panose="02010600040101010101" pitchFamily="2" charset="-122"/>
                </a:rPr>
                <a:t>5 </a:t>
              </a:r>
              <a:r>
                <a:rPr kumimoji="1" lang="zh-CN" altLang="en-US" sz="1600">
                  <a:solidFill>
                    <a:srgbClr val="333399"/>
                  </a:solidFill>
                  <a:latin typeface="Calibri" panose="020F0502020204030204" pitchFamily="34" charset="0"/>
                  <a:ea typeface="华文楷体" panose="02010600040101010101" pitchFamily="2" charset="-122"/>
                </a:rPr>
                <a:t>的 </a:t>
              </a:r>
              <a:r>
                <a:rPr kumimoji="1" lang="en-US" altLang="zh-CN" sz="1600">
                  <a:solidFill>
                    <a:srgbClr val="333399"/>
                  </a:solidFill>
                  <a:latin typeface="Calibri" panose="020F0502020204030204" pitchFamily="34" charset="0"/>
                  <a:ea typeface="华文楷体" panose="02010600040101010101" pitchFamily="2" charset="-122"/>
                </a:rPr>
                <a:t>OSPF </a:t>
              </a:r>
              <a:r>
                <a:rPr kumimoji="1" lang="zh-CN" altLang="en-US" sz="1600">
                  <a:solidFill>
                    <a:srgbClr val="333399"/>
                  </a:solidFill>
                  <a:latin typeface="Calibri" panose="020F0502020204030204" pitchFamily="34" charset="0"/>
                  <a:ea typeface="华文楷体" panose="02010600040101010101" pitchFamily="2" charset="-122"/>
                </a:rPr>
                <a:t>分组</a:t>
              </a:r>
            </a:p>
          </p:txBody>
        </p:sp>
      </p:grpSp>
      <p:grpSp>
        <p:nvGrpSpPr>
          <p:cNvPr id="51" name="组合 50"/>
          <p:cNvGrpSpPr/>
          <p:nvPr/>
        </p:nvGrpSpPr>
        <p:grpSpPr>
          <a:xfrm>
            <a:off x="1780698" y="5926413"/>
            <a:ext cx="5298714" cy="779186"/>
            <a:chOff x="1780698" y="5926413"/>
            <a:chExt cx="5298714" cy="779186"/>
          </a:xfrm>
        </p:grpSpPr>
        <p:sp>
          <p:nvSpPr>
            <p:cNvPr id="6" name="AutoShape 47"/>
            <p:cNvSpPr>
              <a:spLocks noChangeArrowheads="1"/>
            </p:cNvSpPr>
            <p:nvPr/>
          </p:nvSpPr>
          <p:spPr bwMode="auto">
            <a:xfrm>
              <a:off x="1780698" y="6043271"/>
              <a:ext cx="583163" cy="162241"/>
            </a:xfrm>
            <a:prstGeom prst="leftArrow">
              <a:avLst>
                <a:gd name="adj1" fmla="val 50000"/>
                <a:gd name="adj2" fmla="val 7709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 name="Line 2"/>
            <p:cNvSpPr>
              <a:spLocks noChangeShapeType="1"/>
            </p:cNvSpPr>
            <p:nvPr/>
          </p:nvSpPr>
          <p:spPr bwMode="auto">
            <a:xfrm>
              <a:off x="2301709" y="6558356"/>
              <a:ext cx="47777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 name="Text Box 3"/>
            <p:cNvSpPr txBox="1">
              <a:spLocks noChangeArrowheads="1"/>
            </p:cNvSpPr>
            <p:nvPr/>
          </p:nvSpPr>
          <p:spPr bwMode="auto">
            <a:xfrm>
              <a:off x="4163598" y="6376828"/>
              <a:ext cx="1003801" cy="3287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IP </a:t>
              </a:r>
              <a:r>
                <a:rPr kumimoji="1" lang="zh-CN" altLang="en-US" sz="1600">
                  <a:solidFill>
                    <a:srgbClr val="333399"/>
                  </a:solidFill>
                  <a:latin typeface="Calibri" panose="020F0502020204030204" pitchFamily="34" charset="0"/>
                  <a:ea typeface="华文楷体" panose="02010600040101010101" pitchFamily="2" charset="-122"/>
                </a:rPr>
                <a:t>数据报</a:t>
              </a:r>
            </a:p>
          </p:txBody>
        </p:sp>
        <p:sp>
          <p:nvSpPr>
            <p:cNvPr id="11" name="Rectangle 7"/>
            <p:cNvSpPr>
              <a:spLocks noChangeArrowheads="1"/>
            </p:cNvSpPr>
            <p:nvPr/>
          </p:nvSpPr>
          <p:spPr bwMode="auto">
            <a:xfrm>
              <a:off x="2301709" y="5926413"/>
              <a:ext cx="4777703" cy="422052"/>
            </a:xfrm>
            <a:prstGeom prst="rect">
              <a:avLst/>
            </a:prstGeom>
            <a:solidFill>
              <a:schemeClr val="bg1"/>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 name="Rectangle 8"/>
            <p:cNvSpPr>
              <a:spLocks noChangeArrowheads="1"/>
            </p:cNvSpPr>
            <p:nvPr/>
          </p:nvSpPr>
          <p:spPr bwMode="auto">
            <a:xfrm>
              <a:off x="3643910" y="5938892"/>
              <a:ext cx="3428890" cy="414111"/>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3" name="Line 9"/>
            <p:cNvSpPr>
              <a:spLocks noChangeShapeType="1"/>
            </p:cNvSpPr>
            <p:nvPr/>
          </p:nvSpPr>
          <p:spPr bwMode="auto">
            <a:xfrm>
              <a:off x="3637297" y="5926413"/>
              <a:ext cx="0" cy="4220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4" name="Text Box 10"/>
            <p:cNvSpPr txBox="1">
              <a:spLocks noChangeArrowheads="1"/>
            </p:cNvSpPr>
            <p:nvPr/>
          </p:nvSpPr>
          <p:spPr bwMode="auto">
            <a:xfrm>
              <a:off x="2266006" y="5963852"/>
              <a:ext cx="1367682" cy="328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IP</a:t>
              </a:r>
              <a:r>
                <a:rPr kumimoji="1" lang="zh-CN" altLang="zh-CN" sz="1600">
                  <a:solidFill>
                    <a:srgbClr val="333399"/>
                  </a:solidFill>
                  <a:latin typeface="Calibri" panose="020F0502020204030204" pitchFamily="34" charset="0"/>
                  <a:ea typeface="华文楷体" panose="02010600040101010101" pitchFamily="2" charset="-122"/>
                </a:rPr>
                <a:t>数据报首部</a:t>
              </a:r>
              <a:endParaRPr kumimoji="1" lang="zh-CN" altLang="en-US" sz="1600">
                <a:solidFill>
                  <a:srgbClr val="333399"/>
                </a:solidFill>
                <a:latin typeface="Calibri" panose="020F0502020204030204" pitchFamily="34" charset="0"/>
                <a:ea typeface="华文楷体" panose="02010600040101010101" pitchFamily="2" charset="-122"/>
              </a:endParaRPr>
            </a:p>
          </p:txBody>
        </p:sp>
        <p:sp>
          <p:nvSpPr>
            <p:cNvPr id="15" name="Text Box 11"/>
            <p:cNvSpPr txBox="1">
              <a:spLocks noChangeArrowheads="1"/>
            </p:cNvSpPr>
            <p:nvPr/>
          </p:nvSpPr>
          <p:spPr bwMode="auto">
            <a:xfrm>
              <a:off x="4610558" y="5962718"/>
              <a:ext cx="1072730" cy="328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OSPF </a:t>
              </a:r>
              <a:r>
                <a:rPr kumimoji="1" lang="zh-CN" altLang="en-US" sz="1600">
                  <a:solidFill>
                    <a:srgbClr val="333399"/>
                  </a:solidFill>
                  <a:latin typeface="Calibri" panose="020F0502020204030204" pitchFamily="34" charset="0"/>
                  <a:ea typeface="华文楷体" panose="02010600040101010101" pitchFamily="2" charset="-122"/>
                </a:rPr>
                <a:t>分组</a:t>
              </a:r>
            </a:p>
          </p:txBody>
        </p:sp>
        <p:sp>
          <p:nvSpPr>
            <p:cNvPr id="17" name="Line 13"/>
            <p:cNvSpPr>
              <a:spLocks noChangeShapeType="1"/>
            </p:cNvSpPr>
            <p:nvPr/>
          </p:nvSpPr>
          <p:spPr bwMode="auto">
            <a:xfrm>
              <a:off x="7079412" y="6348465"/>
              <a:ext cx="0" cy="2643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2" name="Line 18"/>
            <p:cNvSpPr>
              <a:spLocks noChangeShapeType="1"/>
            </p:cNvSpPr>
            <p:nvPr/>
          </p:nvSpPr>
          <p:spPr bwMode="auto">
            <a:xfrm>
              <a:off x="2301709" y="6400654"/>
              <a:ext cx="0" cy="2121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grpSp>
      <p:grpSp>
        <p:nvGrpSpPr>
          <p:cNvPr id="52" name="组合 55"/>
          <p:cNvGrpSpPr/>
          <p:nvPr/>
        </p:nvGrpSpPr>
        <p:grpSpPr>
          <a:xfrm>
            <a:off x="638175" y="2544323"/>
            <a:ext cx="7296521" cy="1955492"/>
            <a:chOff x="638175" y="2544323"/>
            <a:chExt cx="7296521" cy="1955492"/>
          </a:xfrm>
        </p:grpSpPr>
        <p:sp>
          <p:nvSpPr>
            <p:cNvPr id="27" name="Rectangle 23"/>
            <p:cNvSpPr>
              <a:spLocks noChangeArrowheads="1"/>
            </p:cNvSpPr>
            <p:nvPr/>
          </p:nvSpPr>
          <p:spPr bwMode="auto">
            <a:xfrm>
              <a:off x="1122160" y="2841575"/>
              <a:ext cx="6729513" cy="159517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8" name="Line 24"/>
            <p:cNvSpPr>
              <a:spLocks noChangeShapeType="1"/>
            </p:cNvSpPr>
            <p:nvPr/>
          </p:nvSpPr>
          <p:spPr bwMode="auto">
            <a:xfrm>
              <a:off x="1115549" y="3116135"/>
              <a:ext cx="67414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9" name="Line 25"/>
            <p:cNvSpPr>
              <a:spLocks noChangeShapeType="1"/>
            </p:cNvSpPr>
            <p:nvPr/>
          </p:nvSpPr>
          <p:spPr bwMode="auto">
            <a:xfrm>
              <a:off x="1115549" y="3379351"/>
              <a:ext cx="67414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0" name="Line 26"/>
            <p:cNvSpPr>
              <a:spLocks noChangeShapeType="1"/>
            </p:cNvSpPr>
            <p:nvPr/>
          </p:nvSpPr>
          <p:spPr bwMode="auto">
            <a:xfrm>
              <a:off x="1115549" y="3644835"/>
              <a:ext cx="67414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1" name="Line 27"/>
            <p:cNvSpPr>
              <a:spLocks noChangeShapeType="1"/>
            </p:cNvSpPr>
            <p:nvPr/>
          </p:nvSpPr>
          <p:spPr bwMode="auto">
            <a:xfrm>
              <a:off x="1115549" y="3908050"/>
              <a:ext cx="67414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2" name="Line 28"/>
            <p:cNvSpPr>
              <a:spLocks noChangeShapeType="1"/>
            </p:cNvSpPr>
            <p:nvPr/>
          </p:nvSpPr>
          <p:spPr bwMode="auto">
            <a:xfrm>
              <a:off x="1115549" y="4173535"/>
              <a:ext cx="674141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3" name="Line 29"/>
            <p:cNvSpPr>
              <a:spLocks noChangeShapeType="1"/>
            </p:cNvSpPr>
            <p:nvPr/>
          </p:nvSpPr>
          <p:spPr bwMode="auto">
            <a:xfrm>
              <a:off x="2789662" y="2846113"/>
              <a:ext cx="5289" cy="2700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4" name="Line 30"/>
            <p:cNvSpPr>
              <a:spLocks noChangeShapeType="1"/>
            </p:cNvSpPr>
            <p:nvPr/>
          </p:nvSpPr>
          <p:spPr bwMode="auto">
            <a:xfrm>
              <a:off x="4475676" y="2846113"/>
              <a:ext cx="5289" cy="2700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5" name="Rectangle 31"/>
            <p:cNvSpPr>
              <a:spLocks noChangeArrowheads="1"/>
            </p:cNvSpPr>
            <p:nvPr/>
          </p:nvSpPr>
          <p:spPr bwMode="auto">
            <a:xfrm>
              <a:off x="1074555" y="2555668"/>
              <a:ext cx="286939"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a:solidFill>
                    <a:srgbClr val="333399"/>
                  </a:solidFill>
                  <a:latin typeface="Calibri" panose="020F0502020204030204" pitchFamily="34" charset="0"/>
                  <a:ea typeface="华文楷体" panose="02010600040101010101" pitchFamily="2" charset="-122"/>
                </a:rPr>
                <a:t>0</a:t>
              </a:r>
            </a:p>
          </p:txBody>
        </p:sp>
        <p:sp>
          <p:nvSpPr>
            <p:cNvPr id="36" name="Rectangle 32"/>
            <p:cNvSpPr>
              <a:spLocks noChangeArrowheads="1"/>
            </p:cNvSpPr>
            <p:nvPr/>
          </p:nvSpPr>
          <p:spPr bwMode="auto">
            <a:xfrm>
              <a:off x="2724866" y="2555668"/>
              <a:ext cx="286939"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a:solidFill>
                    <a:srgbClr val="333399"/>
                  </a:solidFill>
                  <a:latin typeface="Calibri" panose="020F0502020204030204" pitchFamily="34" charset="0"/>
                  <a:ea typeface="华文楷体" panose="02010600040101010101" pitchFamily="2" charset="-122"/>
                </a:rPr>
                <a:t>8</a:t>
              </a:r>
            </a:p>
          </p:txBody>
        </p:sp>
        <p:sp>
          <p:nvSpPr>
            <p:cNvPr id="37" name="Rectangle 33"/>
            <p:cNvSpPr>
              <a:spLocks noChangeArrowheads="1"/>
            </p:cNvSpPr>
            <p:nvPr/>
          </p:nvSpPr>
          <p:spPr bwMode="auto">
            <a:xfrm>
              <a:off x="4392368" y="2555668"/>
              <a:ext cx="391134"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a:solidFill>
                    <a:srgbClr val="333399"/>
                  </a:solidFill>
                  <a:latin typeface="Calibri" panose="020F0502020204030204" pitchFamily="34" charset="0"/>
                  <a:ea typeface="华文楷体" panose="02010600040101010101" pitchFamily="2" charset="-122"/>
                </a:rPr>
                <a:t>16</a:t>
              </a:r>
            </a:p>
          </p:txBody>
        </p:sp>
        <p:sp>
          <p:nvSpPr>
            <p:cNvPr id="38" name="Rectangle 34"/>
            <p:cNvSpPr>
              <a:spLocks noChangeArrowheads="1"/>
            </p:cNvSpPr>
            <p:nvPr/>
          </p:nvSpPr>
          <p:spPr bwMode="auto">
            <a:xfrm>
              <a:off x="7543562" y="2555668"/>
              <a:ext cx="391134"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a:solidFill>
                    <a:srgbClr val="333399"/>
                  </a:solidFill>
                  <a:latin typeface="Calibri" panose="020F0502020204030204" pitchFamily="34" charset="0"/>
                  <a:ea typeface="华文楷体" panose="02010600040101010101" pitchFamily="2" charset="-122"/>
                </a:rPr>
                <a:t>31</a:t>
              </a:r>
            </a:p>
          </p:txBody>
        </p:sp>
        <p:sp>
          <p:nvSpPr>
            <p:cNvPr id="39" name="Rectangle 35"/>
            <p:cNvSpPr>
              <a:spLocks noChangeArrowheads="1"/>
            </p:cNvSpPr>
            <p:nvPr/>
          </p:nvSpPr>
          <p:spPr bwMode="auto">
            <a:xfrm>
              <a:off x="1598212" y="2840441"/>
              <a:ext cx="779060"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版    本</a:t>
              </a:r>
            </a:p>
          </p:txBody>
        </p:sp>
        <p:sp>
          <p:nvSpPr>
            <p:cNvPr id="40" name="Rectangle 36"/>
            <p:cNvSpPr>
              <a:spLocks noChangeArrowheads="1"/>
            </p:cNvSpPr>
            <p:nvPr/>
          </p:nvSpPr>
          <p:spPr bwMode="auto">
            <a:xfrm>
              <a:off x="3216786" y="3128617"/>
              <a:ext cx="2343591"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路    由    器    标    识    符</a:t>
              </a:r>
            </a:p>
          </p:txBody>
        </p:sp>
        <p:sp>
          <p:nvSpPr>
            <p:cNvPr id="41" name="Rectangle 37"/>
            <p:cNvSpPr>
              <a:spLocks noChangeArrowheads="1"/>
            </p:cNvSpPr>
            <p:nvPr/>
          </p:nvSpPr>
          <p:spPr bwMode="auto">
            <a:xfrm>
              <a:off x="3311996" y="2840441"/>
              <a:ext cx="779060"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类    型</a:t>
              </a:r>
            </a:p>
          </p:txBody>
        </p:sp>
        <p:sp>
          <p:nvSpPr>
            <p:cNvPr id="42" name="Rectangle 38"/>
            <p:cNvSpPr>
              <a:spLocks noChangeArrowheads="1"/>
            </p:cNvSpPr>
            <p:nvPr/>
          </p:nvSpPr>
          <p:spPr bwMode="auto">
            <a:xfrm>
              <a:off x="5348437" y="2840441"/>
              <a:ext cx="1561326"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分    组    长    度</a:t>
              </a:r>
            </a:p>
          </p:txBody>
        </p:sp>
        <p:sp>
          <p:nvSpPr>
            <p:cNvPr id="43" name="Rectangle 39"/>
            <p:cNvSpPr>
              <a:spLocks noChangeArrowheads="1"/>
            </p:cNvSpPr>
            <p:nvPr/>
          </p:nvSpPr>
          <p:spPr bwMode="auto">
            <a:xfrm>
              <a:off x="2242204" y="3657316"/>
              <a:ext cx="1077219"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检   验   和</a:t>
              </a:r>
            </a:p>
          </p:txBody>
        </p:sp>
        <p:sp>
          <p:nvSpPr>
            <p:cNvPr id="44" name="Rectangle 40"/>
            <p:cNvSpPr>
              <a:spLocks noChangeArrowheads="1"/>
            </p:cNvSpPr>
            <p:nvPr/>
          </p:nvSpPr>
          <p:spPr bwMode="auto">
            <a:xfrm>
              <a:off x="3892514" y="3909185"/>
              <a:ext cx="1150957"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鉴            别</a:t>
              </a:r>
            </a:p>
          </p:txBody>
        </p:sp>
        <p:sp>
          <p:nvSpPr>
            <p:cNvPr id="45" name="Rectangle 41"/>
            <p:cNvSpPr>
              <a:spLocks noChangeArrowheads="1"/>
            </p:cNvSpPr>
            <p:nvPr/>
          </p:nvSpPr>
          <p:spPr bwMode="auto">
            <a:xfrm>
              <a:off x="638175" y="2544323"/>
              <a:ext cx="387928"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位</a:t>
              </a:r>
            </a:p>
          </p:txBody>
        </p:sp>
        <p:sp>
          <p:nvSpPr>
            <p:cNvPr id="46" name="Rectangle 42"/>
            <p:cNvSpPr>
              <a:spLocks noChangeArrowheads="1"/>
            </p:cNvSpPr>
            <p:nvPr/>
          </p:nvSpPr>
          <p:spPr bwMode="auto">
            <a:xfrm>
              <a:off x="3892514" y="4173535"/>
              <a:ext cx="1150957"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鉴            别</a:t>
              </a:r>
            </a:p>
          </p:txBody>
        </p:sp>
        <p:sp>
          <p:nvSpPr>
            <p:cNvPr id="47" name="Rectangle 43"/>
            <p:cNvSpPr>
              <a:spLocks noChangeArrowheads="1"/>
            </p:cNvSpPr>
            <p:nvPr/>
          </p:nvSpPr>
          <p:spPr bwMode="auto">
            <a:xfrm>
              <a:off x="3472001" y="3391831"/>
              <a:ext cx="1952459"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区    域    标    识    符</a:t>
              </a:r>
            </a:p>
          </p:txBody>
        </p:sp>
        <p:sp>
          <p:nvSpPr>
            <p:cNvPr id="48" name="Rectangle 44"/>
            <p:cNvSpPr>
              <a:spLocks noChangeArrowheads="1"/>
            </p:cNvSpPr>
            <p:nvPr/>
          </p:nvSpPr>
          <p:spPr bwMode="auto">
            <a:xfrm>
              <a:off x="5366950" y="3657316"/>
              <a:ext cx="1561326" cy="326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600">
                  <a:solidFill>
                    <a:srgbClr val="333399"/>
                  </a:solidFill>
                  <a:latin typeface="Calibri" panose="020F0502020204030204" pitchFamily="34" charset="0"/>
                  <a:ea typeface="华文楷体" panose="02010600040101010101" pitchFamily="2" charset="-122"/>
                </a:rPr>
                <a:t>鉴    别    类    型</a:t>
              </a:r>
            </a:p>
          </p:txBody>
        </p:sp>
        <p:sp>
          <p:nvSpPr>
            <p:cNvPr id="49" name="Line 45"/>
            <p:cNvSpPr>
              <a:spLocks noChangeShapeType="1"/>
            </p:cNvSpPr>
            <p:nvPr/>
          </p:nvSpPr>
          <p:spPr bwMode="auto">
            <a:xfrm>
              <a:off x="4480966" y="3639163"/>
              <a:ext cx="3968" cy="268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grpSp>
      <p:grpSp>
        <p:nvGrpSpPr>
          <p:cNvPr id="53" name="组合 54"/>
          <p:cNvGrpSpPr/>
          <p:nvPr/>
        </p:nvGrpSpPr>
        <p:grpSpPr>
          <a:xfrm>
            <a:off x="2794952" y="4774846"/>
            <a:ext cx="1545843" cy="328771"/>
            <a:chOff x="2794952" y="4774846"/>
            <a:chExt cx="1545843" cy="328771"/>
          </a:xfrm>
        </p:grpSpPr>
        <p:sp>
          <p:nvSpPr>
            <p:cNvPr id="23" name="Line 19"/>
            <p:cNvSpPr>
              <a:spLocks noChangeShapeType="1"/>
            </p:cNvSpPr>
            <p:nvPr/>
          </p:nvSpPr>
          <p:spPr bwMode="auto">
            <a:xfrm>
              <a:off x="2794952" y="4845187"/>
              <a:ext cx="0" cy="2110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4" name="Line 20"/>
            <p:cNvSpPr>
              <a:spLocks noChangeShapeType="1"/>
            </p:cNvSpPr>
            <p:nvPr/>
          </p:nvSpPr>
          <p:spPr bwMode="auto">
            <a:xfrm>
              <a:off x="4340795" y="4845187"/>
              <a:ext cx="0" cy="2110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5" name="Line 21"/>
            <p:cNvSpPr>
              <a:spLocks noChangeShapeType="1"/>
            </p:cNvSpPr>
            <p:nvPr/>
          </p:nvSpPr>
          <p:spPr bwMode="auto">
            <a:xfrm flipV="1">
              <a:off x="3917639" y="4946163"/>
              <a:ext cx="417867" cy="0"/>
            </a:xfrm>
            <a:prstGeom prst="line">
              <a:avLst/>
            </a:prstGeom>
            <a:noFill/>
            <a:ln w="9525">
              <a:solidFill>
                <a:schemeClr val="tx1"/>
              </a:solidFill>
              <a:round/>
              <a:headEnd type="none" w="sm" len="lg"/>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6" name="Text Box 22"/>
            <p:cNvSpPr txBox="1">
              <a:spLocks noChangeArrowheads="1"/>
            </p:cNvSpPr>
            <p:nvPr/>
          </p:nvSpPr>
          <p:spPr bwMode="auto">
            <a:xfrm>
              <a:off x="3145378" y="4774846"/>
              <a:ext cx="849913" cy="328771"/>
            </a:xfrm>
            <a:prstGeom prst="rect">
              <a:avLst/>
            </a:prstGeom>
            <a:noFill/>
            <a:ln>
              <a:noFill/>
            </a:ln>
            <a:effectLst/>
            <a:extLst>
              <a:ext uri="{909E8E84-426E-40DD-AFC4-6F175D3DCCD1}">
                <a14:hiddenFill xmlns:a14="http://schemas.microsoft.com/office/drawing/2010/main">
                  <a:gradFill rotWithShape="0">
                    <a:gsLst>
                      <a:gs pos="0">
                        <a:srgbClr val="EAEAEA">
                          <a:gamma/>
                          <a:tint val="69804"/>
                          <a:invGamma/>
                        </a:srgbClr>
                      </a:gs>
                      <a:gs pos="100000">
                        <a:srgbClr val="EAEAEA"/>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24 </a:t>
              </a:r>
              <a:r>
                <a:rPr kumimoji="1" lang="zh-CN" altLang="en-US" sz="1600">
                  <a:solidFill>
                    <a:srgbClr val="333399"/>
                  </a:solidFill>
                  <a:latin typeface="Calibri" panose="020F0502020204030204" pitchFamily="34" charset="0"/>
                  <a:ea typeface="华文楷体" panose="02010600040101010101" pitchFamily="2" charset="-122"/>
                </a:rPr>
                <a:t>字节</a:t>
              </a:r>
            </a:p>
          </p:txBody>
        </p:sp>
        <p:sp>
          <p:nvSpPr>
            <p:cNvPr id="50" name="Line 46"/>
            <p:cNvSpPr>
              <a:spLocks noChangeShapeType="1"/>
            </p:cNvSpPr>
            <p:nvPr/>
          </p:nvSpPr>
          <p:spPr bwMode="auto">
            <a:xfrm flipH="1" flipV="1">
              <a:off x="2794952" y="4954104"/>
              <a:ext cx="416544" cy="1135"/>
            </a:xfrm>
            <a:prstGeom prst="line">
              <a:avLst/>
            </a:prstGeom>
            <a:noFill/>
            <a:ln w="9525">
              <a:solidFill>
                <a:schemeClr val="tx1"/>
              </a:solidFill>
              <a:round/>
              <a:headEnd type="none" w="sm" len="lg"/>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grpSp>
      <p:sp>
        <p:nvSpPr>
          <p:cNvPr id="57" name="圆角矩形标注 56"/>
          <p:cNvSpPr/>
          <p:nvPr/>
        </p:nvSpPr>
        <p:spPr>
          <a:xfrm>
            <a:off x="514495" y="1897175"/>
            <a:ext cx="1751511" cy="422963"/>
          </a:xfrm>
          <a:prstGeom prst="wedgeRoundRectCallout">
            <a:avLst>
              <a:gd name="adj1" fmla="val 43053"/>
              <a:gd name="adj2" fmla="val 213387"/>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当前版本号为</a:t>
            </a:r>
            <a:r>
              <a:rPr lang="en-US" altLang="zh-CN" sz="1600" dirty="0">
                <a:solidFill>
                  <a:srgbClr val="FFFFFF"/>
                </a:solidFill>
                <a:latin typeface="Calibri" panose="020F0502020204030204" pitchFamily="34" charset="0"/>
                <a:ea typeface="黑体" panose="02010609060101010101" pitchFamily="49" charset="-122"/>
              </a:rPr>
              <a:t>2</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58" name="圆角矩形标注 57"/>
          <p:cNvSpPr/>
          <p:nvPr/>
        </p:nvSpPr>
        <p:spPr>
          <a:xfrm>
            <a:off x="2739413" y="1871376"/>
            <a:ext cx="1455765" cy="422963"/>
          </a:xfrm>
          <a:prstGeom prst="wedgeRoundRectCallout">
            <a:avLst>
              <a:gd name="adj1" fmla="val 43053"/>
              <a:gd name="adj2" fmla="val 21338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1600" dirty="0">
                <a:solidFill>
                  <a:srgbClr val="FFFFFF"/>
                </a:solidFill>
                <a:latin typeface="Calibri" panose="020F0502020204030204" pitchFamily="34" charset="0"/>
                <a:ea typeface="黑体" panose="02010609060101010101" pitchFamily="49" charset="-122"/>
              </a:rPr>
              <a:t>5</a:t>
            </a:r>
            <a:r>
              <a:rPr lang="zh-CN" altLang="en-US" sz="1600" dirty="0">
                <a:solidFill>
                  <a:srgbClr val="FFFFFF"/>
                </a:solidFill>
                <a:latin typeface="Calibri" panose="020F0502020204030204" pitchFamily="34" charset="0"/>
                <a:ea typeface="黑体" panose="02010609060101010101" pitchFamily="49" charset="-122"/>
              </a:rPr>
              <a:t>种类型</a:t>
            </a:r>
          </a:p>
        </p:txBody>
      </p:sp>
      <p:sp>
        <p:nvSpPr>
          <p:cNvPr id="59" name="圆角矩形标注 58"/>
          <p:cNvSpPr/>
          <p:nvPr/>
        </p:nvSpPr>
        <p:spPr>
          <a:xfrm>
            <a:off x="4475676" y="1797459"/>
            <a:ext cx="2748629" cy="422963"/>
          </a:xfrm>
          <a:prstGeom prst="wedgeRoundRectCallout">
            <a:avLst>
              <a:gd name="adj1" fmla="val 43053"/>
              <a:gd name="adj2" fmla="val 213387"/>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包含首部在内，字节为单位</a:t>
            </a:r>
          </a:p>
        </p:txBody>
      </p:sp>
      <p:sp>
        <p:nvSpPr>
          <p:cNvPr id="60" name="圆角矩形标注 59"/>
          <p:cNvSpPr/>
          <p:nvPr/>
        </p:nvSpPr>
        <p:spPr>
          <a:xfrm>
            <a:off x="1993900" y="1985876"/>
            <a:ext cx="5857773" cy="422963"/>
          </a:xfrm>
          <a:prstGeom prst="wedgeRoundRectCallout">
            <a:avLst>
              <a:gd name="adj1" fmla="val 9522"/>
              <a:gd name="adj2" fmla="val 240411"/>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dirty="0">
                <a:solidFill>
                  <a:srgbClr val="FFFFFF"/>
                </a:solidFill>
                <a:latin typeface="Calibri" panose="020F0502020204030204" pitchFamily="34" charset="0"/>
                <a:ea typeface="黑体" panose="02010609060101010101" pitchFamily="49" charset="-122"/>
              </a:rPr>
              <a:t>标志发送该分组的路由器的接口的</a:t>
            </a:r>
            <a:r>
              <a:rPr lang="en-US" altLang="zh-CN" sz="1600" dirty="0">
                <a:solidFill>
                  <a:srgbClr val="FFFFFF"/>
                </a:solidFill>
                <a:latin typeface="Calibri" panose="020F0502020204030204" pitchFamily="34" charset="0"/>
                <a:ea typeface="黑体" panose="02010609060101010101" pitchFamily="49" charset="-122"/>
              </a:rPr>
              <a:t>IP</a:t>
            </a:r>
            <a:r>
              <a:rPr lang="zh-CN" altLang="en-US" sz="1600" dirty="0">
                <a:solidFill>
                  <a:srgbClr val="FFFFFF"/>
                </a:solidFill>
                <a:latin typeface="Calibri" panose="020F0502020204030204" pitchFamily="34" charset="0"/>
                <a:ea typeface="黑体" panose="02010609060101010101" pitchFamily="49" charset="-122"/>
              </a:rPr>
              <a:t>地址</a:t>
            </a:r>
          </a:p>
        </p:txBody>
      </p:sp>
      <p:sp>
        <p:nvSpPr>
          <p:cNvPr id="61" name="圆角矩形标注 60"/>
          <p:cNvSpPr/>
          <p:nvPr/>
        </p:nvSpPr>
        <p:spPr>
          <a:xfrm>
            <a:off x="5744391" y="2305251"/>
            <a:ext cx="2797564" cy="422963"/>
          </a:xfrm>
          <a:prstGeom prst="wedgeRoundRectCallout">
            <a:avLst>
              <a:gd name="adj1" fmla="val -46404"/>
              <a:gd name="adj2" fmla="val 285450"/>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目前</a:t>
            </a:r>
            <a:r>
              <a:rPr lang="zh-CN" altLang="en-US" sz="1600">
                <a:solidFill>
                  <a:srgbClr val="FFFFFF"/>
                </a:solidFill>
                <a:latin typeface="Calibri" panose="020F0502020204030204" pitchFamily="34" charset="0"/>
                <a:ea typeface="黑体" panose="02010609060101010101" pitchFamily="49" charset="-122"/>
              </a:rPr>
              <a:t>仅</a:t>
            </a:r>
            <a:r>
              <a:rPr lang="en-US" altLang="zh-CN" sz="1600">
                <a:solidFill>
                  <a:srgbClr val="FFFFFF"/>
                </a:solidFill>
                <a:latin typeface="Calibri" panose="020F0502020204030204" pitchFamily="34" charset="0"/>
                <a:ea typeface="黑体" panose="02010609060101010101" pitchFamily="49" charset="-122"/>
              </a:rPr>
              <a:t>2</a:t>
            </a:r>
            <a:r>
              <a:rPr lang="zh-CN" altLang="en-US" sz="1600">
                <a:solidFill>
                  <a:srgbClr val="FFFFFF"/>
                </a:solidFill>
                <a:latin typeface="Calibri" panose="020F0502020204030204" pitchFamily="34" charset="0"/>
                <a:ea typeface="黑体" panose="02010609060101010101" pitchFamily="49" charset="-122"/>
              </a:rPr>
              <a:t>种：</a:t>
            </a:r>
            <a:r>
              <a:rPr lang="en-US" altLang="zh-CN" sz="1600" dirty="0">
                <a:solidFill>
                  <a:srgbClr val="FFFFFF"/>
                </a:solidFill>
                <a:latin typeface="Calibri" panose="020F0502020204030204" pitchFamily="34" charset="0"/>
                <a:ea typeface="黑体" panose="02010609060101010101" pitchFamily="49" charset="-122"/>
              </a:rPr>
              <a:t>0(</a:t>
            </a:r>
            <a:r>
              <a:rPr lang="zh-CN" altLang="en-US" sz="1600" dirty="0">
                <a:solidFill>
                  <a:srgbClr val="FFFFFF"/>
                </a:solidFill>
                <a:latin typeface="Calibri" panose="020F0502020204030204" pitchFamily="34" charset="0"/>
                <a:ea typeface="黑体" panose="02010609060101010101" pitchFamily="49" charset="-122"/>
              </a:rPr>
              <a:t>不用</a:t>
            </a:r>
            <a:r>
              <a:rPr lang="en-US" altLang="zh-CN" sz="1600" dirty="0">
                <a:solidFill>
                  <a:srgbClr val="FFFFFF"/>
                </a:solidFill>
                <a:latin typeface="Calibri" panose="020F0502020204030204" pitchFamily="34" charset="0"/>
                <a:ea typeface="黑体" panose="02010609060101010101" pitchFamily="49" charset="-122"/>
              </a:rPr>
              <a:t>)</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口令</a:t>
            </a:r>
            <a:r>
              <a:rPr lang="en-US" altLang="zh-CN" sz="1600" dirty="0">
                <a:solidFill>
                  <a:srgbClr val="FFFFFF"/>
                </a:solidFill>
                <a:latin typeface="Calibri" panose="020F0502020204030204" pitchFamily="34" charset="0"/>
                <a:ea typeface="黑体" panose="02010609060101010101" pitchFamily="49" charset="-122"/>
              </a:rPr>
              <a:t>)</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63" name="圆角矩形标注 62"/>
          <p:cNvSpPr/>
          <p:nvPr/>
        </p:nvSpPr>
        <p:spPr>
          <a:xfrm>
            <a:off x="638175" y="1989720"/>
            <a:ext cx="2086691" cy="422963"/>
          </a:xfrm>
          <a:prstGeom prst="wedgeRoundRectCallout">
            <a:avLst>
              <a:gd name="adj1" fmla="val 82248"/>
              <a:gd name="adj2" fmla="val 327487"/>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标识分组所属区域</a:t>
            </a:r>
          </a:p>
        </p:txBody>
      </p:sp>
    </p:spTree>
    <p:custDataLst>
      <p:tags r:id="rId1"/>
    </p:custDataLst>
    <p:extLst>
      <p:ext uri="{BB962C8B-B14F-4D97-AF65-F5344CB8AC3E}">
        <p14:creationId xmlns:p14="http://schemas.microsoft.com/office/powerpoint/2010/main" val="332486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left)">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down)">
                                      <p:cBhvr>
                                        <p:cTn id="45" dur="300"/>
                                        <p:tgtEl>
                                          <p:spTgt spid="5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1" fill="hold" grpId="1" nodeType="clickEffect">
                                  <p:stCondLst>
                                    <p:cond delay="0"/>
                                  </p:stCondLst>
                                  <p:childTnLst>
                                    <p:animEffect transition="out" filter="wipe(up)">
                                      <p:cBhvr>
                                        <p:cTn id="49" dur="500"/>
                                        <p:tgtEl>
                                          <p:spTgt spid="57"/>
                                        </p:tgtEl>
                                      </p:cBhvr>
                                    </p:animEffect>
                                    <p:set>
                                      <p:cBhvr>
                                        <p:cTn id="50" dur="1" fill="hold">
                                          <p:stCondLst>
                                            <p:cond delay="499"/>
                                          </p:stCondLst>
                                        </p:cTn>
                                        <p:tgtEl>
                                          <p:spTgt spid="5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down)">
                                      <p:cBhvr>
                                        <p:cTn id="55" dur="300"/>
                                        <p:tgtEl>
                                          <p:spTgt spid="5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1" fill="hold" grpId="1" nodeType="clickEffect">
                                  <p:stCondLst>
                                    <p:cond delay="0"/>
                                  </p:stCondLst>
                                  <p:childTnLst>
                                    <p:animEffect transition="out" filter="wipe(up)">
                                      <p:cBhvr>
                                        <p:cTn id="59" dur="500"/>
                                        <p:tgtEl>
                                          <p:spTgt spid="58"/>
                                        </p:tgtEl>
                                      </p:cBhvr>
                                    </p:animEffect>
                                    <p:set>
                                      <p:cBhvr>
                                        <p:cTn id="60" dur="1" fill="hold">
                                          <p:stCondLst>
                                            <p:cond delay="499"/>
                                          </p:stCondLst>
                                        </p:cTn>
                                        <p:tgtEl>
                                          <p:spTgt spid="5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wipe(down)">
                                      <p:cBhvr>
                                        <p:cTn id="65" dur="300"/>
                                        <p:tgtEl>
                                          <p:spTgt spid="5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xit" presetSubtype="1" fill="hold" grpId="1" nodeType="clickEffect">
                                  <p:stCondLst>
                                    <p:cond delay="0"/>
                                  </p:stCondLst>
                                  <p:childTnLst>
                                    <p:animEffect transition="out" filter="wipe(up)">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wipe(down)">
                                      <p:cBhvr>
                                        <p:cTn id="75" dur="300"/>
                                        <p:tgtEl>
                                          <p:spTgt spid="6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1" fill="hold" grpId="1" nodeType="clickEffect">
                                  <p:stCondLst>
                                    <p:cond delay="0"/>
                                  </p:stCondLst>
                                  <p:childTnLst>
                                    <p:animEffect transition="out" filter="wipe(up)">
                                      <p:cBhvr>
                                        <p:cTn id="79" dur="500"/>
                                        <p:tgtEl>
                                          <p:spTgt spid="60"/>
                                        </p:tgtEl>
                                      </p:cBhvr>
                                    </p:animEffect>
                                    <p:set>
                                      <p:cBhvr>
                                        <p:cTn id="80" dur="1" fill="hold">
                                          <p:stCondLst>
                                            <p:cond delay="499"/>
                                          </p:stCondLst>
                                        </p:cTn>
                                        <p:tgtEl>
                                          <p:spTgt spid="6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Effect transition="in" filter="wipe(down)">
                                      <p:cBhvr>
                                        <p:cTn id="85" dur="300"/>
                                        <p:tgtEl>
                                          <p:spTgt spid="6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1" fill="hold" grpId="1" nodeType="clickEffect">
                                  <p:stCondLst>
                                    <p:cond delay="0"/>
                                  </p:stCondLst>
                                  <p:childTnLst>
                                    <p:animEffect transition="out" filter="wipe(up)">
                                      <p:cBhvr>
                                        <p:cTn id="89" dur="500"/>
                                        <p:tgtEl>
                                          <p:spTgt spid="63"/>
                                        </p:tgtEl>
                                      </p:cBhvr>
                                    </p:animEffect>
                                    <p:set>
                                      <p:cBhvr>
                                        <p:cTn id="90" dur="1" fill="hold">
                                          <p:stCondLst>
                                            <p:cond delay="499"/>
                                          </p:stCondLst>
                                        </p:cTn>
                                        <p:tgtEl>
                                          <p:spTgt spid="6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wipe(down)">
                                      <p:cBhvr>
                                        <p:cTn id="95" dur="300"/>
                                        <p:tgtEl>
                                          <p:spTgt spid="6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xit" presetSubtype="1" fill="hold" grpId="1" nodeType="clickEffect">
                                  <p:stCondLst>
                                    <p:cond delay="0"/>
                                  </p:stCondLst>
                                  <p:childTnLst>
                                    <p:animEffect transition="out" filter="wipe(up)">
                                      <p:cBhvr>
                                        <p:cTn id="99" dur="500"/>
                                        <p:tgtEl>
                                          <p:spTgt spid="61"/>
                                        </p:tgtEl>
                                      </p:cBhvr>
                                    </p:animEffect>
                                    <p:set>
                                      <p:cBhvr>
                                        <p:cTn id="100"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3" grpId="0" animBg="1"/>
      <p:bldP spid="63" grpId="1" animBg="1"/>
    </p:bldLst>
  </p:timing>
  <p:extLst mod="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OSPF</a:t>
            </a:r>
            <a:r>
              <a:rPr lang="zh-CN" altLang="en-US" dirty="0"/>
              <a:t>的五种分组类型</a:t>
            </a:r>
          </a:p>
        </p:txBody>
      </p:sp>
      <p:sp>
        <p:nvSpPr>
          <p:cNvPr id="3" name="内容占位符 2"/>
          <p:cNvSpPr>
            <a:spLocks noGrp="1"/>
          </p:cNvSpPr>
          <p:nvPr>
            <p:ph idx="1"/>
          </p:nvPr>
        </p:nvSpPr>
        <p:spPr>
          <a:xfrm>
            <a:off x="457199" y="1396212"/>
            <a:ext cx="8579555" cy="5461788"/>
          </a:xfrm>
        </p:spPr>
        <p:txBody>
          <a:bodyPr/>
          <a:lstStyle/>
          <a:p>
            <a:pPr>
              <a:lnSpc>
                <a:spcPct val="100000"/>
              </a:lnSpc>
              <a:spcBef>
                <a:spcPts val="1800"/>
              </a:spcBef>
            </a:pPr>
            <a:r>
              <a:rPr lang="zh-CN" altLang="en-US" sz="2000" dirty="0"/>
              <a:t>类型</a:t>
            </a:r>
            <a:r>
              <a:rPr lang="en-US" altLang="zh-CN" sz="2000" dirty="0"/>
              <a:t>1</a:t>
            </a:r>
            <a:r>
              <a:rPr lang="zh-CN" altLang="en-US" sz="2000" dirty="0"/>
              <a:t>：</a:t>
            </a:r>
            <a:r>
              <a:rPr lang="en-US" altLang="zh-CN" sz="2000" dirty="0"/>
              <a:t>HELLO</a:t>
            </a:r>
            <a:r>
              <a:rPr lang="zh-CN" altLang="en-US" sz="2000" dirty="0"/>
              <a:t>分组</a:t>
            </a:r>
            <a:endParaRPr lang="en-US" altLang="zh-CN" sz="2000" dirty="0"/>
          </a:p>
          <a:p>
            <a:pPr lvl="1">
              <a:spcBef>
                <a:spcPts val="600"/>
              </a:spcBef>
            </a:pPr>
            <a:r>
              <a:rPr lang="zh-CN" altLang="en-US" sz="1800" dirty="0"/>
              <a:t>用来发现邻接的路由器，建立和维持邻接关系</a:t>
            </a:r>
          </a:p>
          <a:p>
            <a:pPr>
              <a:lnSpc>
                <a:spcPct val="100000"/>
              </a:lnSpc>
              <a:spcBef>
                <a:spcPts val="1800"/>
              </a:spcBef>
            </a:pPr>
            <a:r>
              <a:rPr lang="zh-CN" altLang="en-US" sz="2000" dirty="0"/>
              <a:t>类型</a:t>
            </a:r>
            <a:r>
              <a:rPr lang="en-US" altLang="zh-CN" sz="2000" dirty="0"/>
              <a:t>2</a:t>
            </a:r>
            <a:r>
              <a:rPr lang="zh-CN" altLang="en-US" sz="2000" dirty="0"/>
              <a:t>：数据库描述</a:t>
            </a:r>
            <a:r>
              <a:rPr lang="en-US" altLang="zh-CN" sz="2000" dirty="0"/>
              <a:t>(Database Description)</a:t>
            </a:r>
            <a:r>
              <a:rPr lang="zh-CN" altLang="en-US" sz="2000" dirty="0"/>
              <a:t>分组</a:t>
            </a:r>
            <a:endParaRPr lang="en-US" altLang="zh-CN" sz="2000" dirty="0"/>
          </a:p>
          <a:p>
            <a:pPr lvl="1">
              <a:spcBef>
                <a:spcPts val="600"/>
              </a:spcBef>
            </a:pPr>
            <a:r>
              <a:rPr lang="zh-CN" altLang="en-US" sz="1800" dirty="0"/>
              <a:t>描述发送者当前拥有的所有链路状态数据库内容的摘要信息</a:t>
            </a:r>
            <a:endParaRPr lang="en-US" altLang="zh-CN" sz="1800" dirty="0"/>
          </a:p>
          <a:p>
            <a:pPr lvl="1">
              <a:spcBef>
                <a:spcPts val="600"/>
              </a:spcBef>
            </a:pPr>
            <a:r>
              <a:rPr lang="zh-CN" altLang="en-US" sz="1800" dirty="0"/>
              <a:t>此类分组在初始化邻接关系时交换</a:t>
            </a:r>
          </a:p>
          <a:p>
            <a:pPr>
              <a:lnSpc>
                <a:spcPct val="100000"/>
              </a:lnSpc>
              <a:spcBef>
                <a:spcPts val="1800"/>
              </a:spcBef>
            </a:pPr>
            <a:r>
              <a:rPr lang="zh-CN" altLang="en-US" sz="2000" dirty="0"/>
              <a:t>类型</a:t>
            </a:r>
            <a:r>
              <a:rPr lang="en-US" altLang="zh-CN" sz="2000" dirty="0"/>
              <a:t>3</a:t>
            </a:r>
            <a:r>
              <a:rPr lang="zh-CN" altLang="en-US" sz="2000" dirty="0"/>
              <a:t>：链路状态请求</a:t>
            </a:r>
            <a:r>
              <a:rPr lang="en-US" altLang="zh-CN" sz="2000" dirty="0"/>
              <a:t>(Link State Request)</a:t>
            </a:r>
            <a:r>
              <a:rPr lang="zh-CN" altLang="en-US" sz="2000" dirty="0"/>
              <a:t>分组</a:t>
            </a:r>
            <a:endParaRPr lang="en-US" altLang="zh-CN" sz="2000" dirty="0"/>
          </a:p>
          <a:p>
            <a:pPr lvl="1">
              <a:spcBef>
                <a:spcPts val="600"/>
              </a:spcBef>
            </a:pPr>
            <a:r>
              <a:rPr lang="zh-CN" altLang="en-US" sz="1800" dirty="0"/>
              <a:t>向对方请求发送某些链路状态项目的详细信息</a:t>
            </a:r>
            <a:endParaRPr lang="en-US" altLang="zh-CN" sz="1800" dirty="0"/>
          </a:p>
          <a:p>
            <a:pPr lvl="1">
              <a:spcBef>
                <a:spcPts val="600"/>
              </a:spcBef>
            </a:pPr>
            <a:r>
              <a:rPr lang="zh-CN" altLang="en-US" sz="1800" dirty="0"/>
              <a:t>此类报文在路由器检查数据库描述分组，发现其部分数据库内容过期后发送</a:t>
            </a:r>
          </a:p>
          <a:p>
            <a:pPr>
              <a:lnSpc>
                <a:spcPct val="100000"/>
              </a:lnSpc>
              <a:spcBef>
                <a:spcPts val="1800"/>
              </a:spcBef>
            </a:pPr>
            <a:r>
              <a:rPr lang="zh-CN" altLang="en-US" sz="2000" dirty="0"/>
              <a:t>类型</a:t>
            </a:r>
            <a:r>
              <a:rPr lang="en-US" altLang="zh-CN" sz="2000" dirty="0"/>
              <a:t>4</a:t>
            </a:r>
            <a:r>
              <a:rPr lang="zh-CN" altLang="en-US" sz="2000" dirty="0"/>
              <a:t>：链路状态更新</a:t>
            </a:r>
            <a:r>
              <a:rPr lang="en-US" altLang="zh-CN" sz="2000" dirty="0"/>
              <a:t>(Link State Update)</a:t>
            </a:r>
            <a:r>
              <a:rPr lang="zh-CN" altLang="en-US" sz="2000" dirty="0"/>
              <a:t>分组</a:t>
            </a:r>
            <a:endParaRPr lang="en-US" altLang="zh-CN" sz="2000" dirty="0"/>
          </a:p>
          <a:p>
            <a:pPr lvl="1">
              <a:spcBef>
                <a:spcPts val="600"/>
              </a:spcBef>
            </a:pPr>
            <a:r>
              <a:rPr lang="zh-CN" altLang="en-US" sz="1800" dirty="0"/>
              <a:t>发送新的链路状态信息</a:t>
            </a:r>
            <a:endParaRPr lang="en-US" altLang="zh-CN" sz="1800" dirty="0"/>
          </a:p>
          <a:p>
            <a:pPr lvl="1">
              <a:spcBef>
                <a:spcPts val="600"/>
              </a:spcBef>
            </a:pPr>
            <a:r>
              <a:rPr lang="zh-CN" altLang="en-US" sz="1800" dirty="0"/>
              <a:t>用于对链接状态请求分组的响应；也用于通过洪泛法向全网更新链路状态</a:t>
            </a:r>
          </a:p>
          <a:p>
            <a:pPr>
              <a:lnSpc>
                <a:spcPct val="100000"/>
              </a:lnSpc>
              <a:spcBef>
                <a:spcPts val="1800"/>
              </a:spcBef>
            </a:pPr>
            <a:r>
              <a:rPr lang="zh-CN" altLang="en-US" sz="2000" dirty="0"/>
              <a:t>类型</a:t>
            </a:r>
            <a:r>
              <a:rPr lang="en-US" altLang="zh-CN" sz="2000" dirty="0"/>
              <a:t>5</a:t>
            </a:r>
            <a:r>
              <a:rPr lang="zh-CN" altLang="en-US" sz="2000" dirty="0"/>
              <a:t>：链路状态确认</a:t>
            </a:r>
            <a:r>
              <a:rPr lang="en-US" altLang="zh-CN" sz="2000" dirty="0"/>
              <a:t>(Link State Acknowledgment)</a:t>
            </a:r>
            <a:r>
              <a:rPr lang="zh-CN" altLang="en-US" sz="2000" dirty="0"/>
              <a:t>分组</a:t>
            </a:r>
            <a:endParaRPr lang="en-US" altLang="zh-CN" sz="2000" dirty="0"/>
          </a:p>
          <a:p>
            <a:pPr lvl="1">
              <a:spcBef>
                <a:spcPts val="600"/>
              </a:spcBef>
            </a:pPr>
            <a:r>
              <a:rPr lang="zh-CN" altLang="en-US" sz="1800" dirty="0"/>
              <a:t>确认链路状态更新报文</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39246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dissolve">
                                      <p:cBhvr>
                                        <p:cTn id="40" dur="500"/>
                                        <p:tgtEl>
                                          <p:spTgt spid="3">
                                            <p:txEl>
                                              <p:pRg st="9" end="9"/>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dissolv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dissolve">
                                      <p:cBhvr>
                                        <p:cTn id="48" dur="500"/>
                                        <p:tgtEl>
                                          <p:spTgt spid="3">
                                            <p:txEl>
                                              <p:pRg st="11" end="11"/>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dissolve">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OSPF</a:t>
            </a:r>
            <a:r>
              <a:rPr lang="zh-CN" altLang="en-US" dirty="0"/>
              <a:t>协议的工作</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93" name="Rectangle 2"/>
          <p:cNvSpPr>
            <a:spLocks noChangeArrowheads="1"/>
          </p:cNvSpPr>
          <p:nvPr/>
        </p:nvSpPr>
        <p:spPr bwMode="auto">
          <a:xfrm>
            <a:off x="36512" y="2885867"/>
            <a:ext cx="9107488" cy="1754187"/>
          </a:xfrm>
          <a:prstGeom prst="rect">
            <a:avLst/>
          </a:prstGeom>
          <a:solidFill>
            <a:schemeClr val="accent6">
              <a:lumMod val="20000"/>
              <a:lumOff val="80000"/>
            </a:schemeClr>
          </a:solidFill>
          <a:ln>
            <a:noFill/>
          </a:ln>
          <a:effectLst/>
        </p:spPr>
        <p:txBody>
          <a:bodyPr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95" name="Rectangle 5"/>
          <p:cNvSpPr>
            <a:spLocks noChangeArrowheads="1"/>
          </p:cNvSpPr>
          <p:nvPr/>
        </p:nvSpPr>
        <p:spPr bwMode="auto">
          <a:xfrm>
            <a:off x="804862" y="2181017"/>
            <a:ext cx="1428750" cy="325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96" name="AutoShape 6"/>
          <p:cNvSpPr>
            <a:spLocks noChangeArrowheads="1"/>
          </p:cNvSpPr>
          <p:nvPr/>
        </p:nvSpPr>
        <p:spPr bwMode="auto">
          <a:xfrm rot="-5400000">
            <a:off x="5102225" y="-98633"/>
            <a:ext cx="96837" cy="3887787"/>
          </a:xfrm>
          <a:prstGeom prst="can">
            <a:avLst>
              <a:gd name="adj" fmla="val 105945"/>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a:solidFill>
                <a:srgbClr val="000000"/>
              </a:solidFill>
              <a:latin typeface="Tahoma" panose="020B0604030504040204" pitchFamily="34" charset="0"/>
            </a:endParaRPr>
          </a:p>
        </p:txBody>
      </p:sp>
      <p:pic>
        <p:nvPicPr>
          <p:cNvPr id="97"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5750" y="1638092"/>
            <a:ext cx="760412"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98"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4037" y="1638092"/>
            <a:ext cx="758825"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 name="Group 9"/>
          <p:cNvGrpSpPr>
            <a:grpSpLocks/>
          </p:cNvGrpSpPr>
          <p:nvPr/>
        </p:nvGrpSpPr>
        <p:grpSpPr bwMode="auto">
          <a:xfrm>
            <a:off x="3300412" y="1954007"/>
            <a:ext cx="3889375" cy="400051"/>
            <a:chOff x="2056" y="1482"/>
            <a:chExt cx="2450" cy="252"/>
          </a:xfrm>
        </p:grpSpPr>
        <p:sp>
          <p:nvSpPr>
            <p:cNvPr id="100" name="Text Box 10"/>
            <p:cNvSpPr txBox="1">
              <a:spLocks noChangeArrowheads="1"/>
            </p:cNvSpPr>
            <p:nvPr/>
          </p:nvSpPr>
          <p:spPr bwMode="auto">
            <a:xfrm>
              <a:off x="2991" y="1482"/>
              <a:ext cx="45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solidFill>
                    <a:srgbClr val="333399"/>
                  </a:solidFill>
                  <a:latin typeface="Calibri" panose="020F0502020204030204" pitchFamily="34" charset="0"/>
                </a:rPr>
                <a:t>Hello</a:t>
              </a:r>
              <a:endParaRPr kumimoji="1" lang="zh-CN" altLang="en-US" sz="2000" dirty="0">
                <a:solidFill>
                  <a:srgbClr val="333399"/>
                </a:solidFill>
                <a:latin typeface="Calibri" panose="020F0502020204030204" pitchFamily="34" charset="0"/>
              </a:endParaRPr>
            </a:p>
          </p:txBody>
        </p:sp>
        <p:sp>
          <p:nvSpPr>
            <p:cNvPr id="101" name="Line 11"/>
            <p:cNvSpPr>
              <a:spLocks noChangeShapeType="1"/>
            </p:cNvSpPr>
            <p:nvPr/>
          </p:nvSpPr>
          <p:spPr bwMode="auto">
            <a:xfrm>
              <a:off x="2056" y="1731"/>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grpSp>
      <p:grpSp>
        <p:nvGrpSpPr>
          <p:cNvPr id="5" name="Group 12"/>
          <p:cNvGrpSpPr>
            <a:grpSpLocks/>
          </p:cNvGrpSpPr>
          <p:nvPr/>
        </p:nvGrpSpPr>
        <p:grpSpPr bwMode="auto">
          <a:xfrm>
            <a:off x="3300412" y="2336592"/>
            <a:ext cx="3889375" cy="407987"/>
            <a:chOff x="2056" y="1723"/>
            <a:chExt cx="2450" cy="257"/>
          </a:xfrm>
        </p:grpSpPr>
        <p:sp>
          <p:nvSpPr>
            <p:cNvPr id="103" name="Line 13"/>
            <p:cNvSpPr>
              <a:spLocks noChangeShapeType="1"/>
            </p:cNvSpPr>
            <p:nvPr/>
          </p:nvSpPr>
          <p:spPr bwMode="auto">
            <a:xfrm flipH="1">
              <a:off x="2056" y="1980"/>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04" name="Text Box 14"/>
            <p:cNvSpPr txBox="1">
              <a:spLocks noChangeArrowheads="1"/>
            </p:cNvSpPr>
            <p:nvPr/>
          </p:nvSpPr>
          <p:spPr bwMode="auto">
            <a:xfrm>
              <a:off x="2987" y="1723"/>
              <a:ext cx="45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000" dirty="0">
                  <a:solidFill>
                    <a:srgbClr val="333399"/>
                  </a:solidFill>
                  <a:latin typeface="Calibri" panose="020F0502020204030204" pitchFamily="34" charset="0"/>
                </a:rPr>
                <a:t>Hello</a:t>
              </a:r>
              <a:endParaRPr kumimoji="1" lang="zh-CN" altLang="en-US" sz="2000" dirty="0">
                <a:solidFill>
                  <a:srgbClr val="333399"/>
                </a:solidFill>
                <a:latin typeface="Calibri" panose="020F0502020204030204" pitchFamily="34" charset="0"/>
              </a:endParaRPr>
            </a:p>
          </p:txBody>
        </p:sp>
      </p:grpSp>
      <p:grpSp>
        <p:nvGrpSpPr>
          <p:cNvPr id="7" name="Group 15"/>
          <p:cNvGrpSpPr>
            <a:grpSpLocks/>
          </p:cNvGrpSpPr>
          <p:nvPr/>
        </p:nvGrpSpPr>
        <p:grpSpPr bwMode="auto">
          <a:xfrm>
            <a:off x="3300412" y="2900154"/>
            <a:ext cx="3889375" cy="396875"/>
            <a:chOff x="2056" y="2078"/>
            <a:chExt cx="2450" cy="250"/>
          </a:xfrm>
        </p:grpSpPr>
        <p:sp>
          <p:nvSpPr>
            <p:cNvPr id="106" name="Line 16"/>
            <p:cNvSpPr>
              <a:spLocks noChangeShapeType="1"/>
            </p:cNvSpPr>
            <p:nvPr/>
          </p:nvSpPr>
          <p:spPr bwMode="auto">
            <a:xfrm>
              <a:off x="2056" y="2328"/>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07" name="Text Box 17"/>
            <p:cNvSpPr txBox="1">
              <a:spLocks noChangeArrowheads="1"/>
            </p:cNvSpPr>
            <p:nvPr/>
          </p:nvSpPr>
          <p:spPr bwMode="auto">
            <a:xfrm>
              <a:off x="2713" y="2078"/>
              <a:ext cx="9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a:solidFill>
                    <a:srgbClr val="333399"/>
                  </a:solidFill>
                </a:rPr>
                <a:t>数据库描述</a:t>
              </a:r>
            </a:p>
          </p:txBody>
        </p:sp>
      </p:grpSp>
      <p:grpSp>
        <p:nvGrpSpPr>
          <p:cNvPr id="8" name="Group 18"/>
          <p:cNvGrpSpPr>
            <a:grpSpLocks/>
          </p:cNvGrpSpPr>
          <p:nvPr/>
        </p:nvGrpSpPr>
        <p:grpSpPr bwMode="auto">
          <a:xfrm>
            <a:off x="3300412" y="3284329"/>
            <a:ext cx="3889375" cy="407988"/>
            <a:chOff x="2056" y="2320"/>
            <a:chExt cx="2450" cy="257"/>
          </a:xfrm>
        </p:grpSpPr>
        <p:sp>
          <p:nvSpPr>
            <p:cNvPr id="109" name="Line 19"/>
            <p:cNvSpPr>
              <a:spLocks noChangeShapeType="1"/>
            </p:cNvSpPr>
            <p:nvPr/>
          </p:nvSpPr>
          <p:spPr bwMode="auto">
            <a:xfrm flipH="1">
              <a:off x="2056" y="2577"/>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10" name="Text Box 20"/>
            <p:cNvSpPr txBox="1">
              <a:spLocks noChangeArrowheads="1"/>
            </p:cNvSpPr>
            <p:nvPr/>
          </p:nvSpPr>
          <p:spPr bwMode="auto">
            <a:xfrm>
              <a:off x="2713" y="2320"/>
              <a:ext cx="91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a:solidFill>
                    <a:srgbClr val="333399"/>
                  </a:solidFill>
                </a:rPr>
                <a:t>数据库描述</a:t>
              </a:r>
            </a:p>
          </p:txBody>
        </p:sp>
      </p:grpSp>
      <p:grpSp>
        <p:nvGrpSpPr>
          <p:cNvPr id="9" name="Group 21"/>
          <p:cNvGrpSpPr>
            <a:grpSpLocks/>
          </p:cNvGrpSpPr>
          <p:nvPr/>
        </p:nvGrpSpPr>
        <p:grpSpPr bwMode="auto">
          <a:xfrm>
            <a:off x="3300412" y="3679617"/>
            <a:ext cx="3889375" cy="406400"/>
            <a:chOff x="2056" y="2569"/>
            <a:chExt cx="2450" cy="256"/>
          </a:xfrm>
        </p:grpSpPr>
        <p:sp>
          <p:nvSpPr>
            <p:cNvPr id="112" name="Line 22"/>
            <p:cNvSpPr>
              <a:spLocks noChangeShapeType="1"/>
            </p:cNvSpPr>
            <p:nvPr/>
          </p:nvSpPr>
          <p:spPr bwMode="auto">
            <a:xfrm>
              <a:off x="2056" y="2825"/>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13" name="Text Box 23"/>
            <p:cNvSpPr txBox="1">
              <a:spLocks noChangeArrowheads="1"/>
            </p:cNvSpPr>
            <p:nvPr/>
          </p:nvSpPr>
          <p:spPr bwMode="auto">
            <a:xfrm>
              <a:off x="2713" y="2569"/>
              <a:ext cx="9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a:solidFill>
                    <a:srgbClr val="333399"/>
                  </a:solidFill>
                </a:rPr>
                <a:t>数据库描述</a:t>
              </a:r>
            </a:p>
          </p:txBody>
        </p:sp>
      </p:grpSp>
      <p:grpSp>
        <p:nvGrpSpPr>
          <p:cNvPr id="10" name="Group 24"/>
          <p:cNvGrpSpPr>
            <a:grpSpLocks/>
          </p:cNvGrpSpPr>
          <p:nvPr/>
        </p:nvGrpSpPr>
        <p:grpSpPr bwMode="auto">
          <a:xfrm>
            <a:off x="3300412" y="4065379"/>
            <a:ext cx="3889375" cy="417513"/>
            <a:chOff x="2056" y="2812"/>
            <a:chExt cx="2450" cy="263"/>
          </a:xfrm>
        </p:grpSpPr>
        <p:sp>
          <p:nvSpPr>
            <p:cNvPr id="115" name="Line 25"/>
            <p:cNvSpPr>
              <a:spLocks noChangeShapeType="1"/>
            </p:cNvSpPr>
            <p:nvPr/>
          </p:nvSpPr>
          <p:spPr bwMode="auto">
            <a:xfrm flipH="1">
              <a:off x="2056" y="3075"/>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16" name="Text Box 26"/>
            <p:cNvSpPr txBox="1">
              <a:spLocks noChangeArrowheads="1"/>
            </p:cNvSpPr>
            <p:nvPr/>
          </p:nvSpPr>
          <p:spPr bwMode="auto">
            <a:xfrm>
              <a:off x="2713" y="2812"/>
              <a:ext cx="915"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a:solidFill>
                    <a:srgbClr val="333399"/>
                  </a:solidFill>
                </a:rPr>
                <a:t>数据库描述</a:t>
              </a:r>
            </a:p>
          </p:txBody>
        </p:sp>
      </p:grpSp>
      <p:grpSp>
        <p:nvGrpSpPr>
          <p:cNvPr id="11" name="Group 27"/>
          <p:cNvGrpSpPr>
            <a:grpSpLocks/>
          </p:cNvGrpSpPr>
          <p:nvPr/>
        </p:nvGrpSpPr>
        <p:grpSpPr bwMode="auto">
          <a:xfrm>
            <a:off x="3300412" y="4652767"/>
            <a:ext cx="3889375" cy="396876"/>
            <a:chOff x="2056" y="3182"/>
            <a:chExt cx="2450" cy="250"/>
          </a:xfrm>
        </p:grpSpPr>
        <p:sp>
          <p:nvSpPr>
            <p:cNvPr id="118" name="Line 28"/>
            <p:cNvSpPr>
              <a:spLocks noChangeShapeType="1"/>
            </p:cNvSpPr>
            <p:nvPr/>
          </p:nvSpPr>
          <p:spPr bwMode="auto">
            <a:xfrm>
              <a:off x="2056" y="3423"/>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19" name="Text Box 29"/>
            <p:cNvSpPr txBox="1">
              <a:spLocks noChangeArrowheads="1"/>
            </p:cNvSpPr>
            <p:nvPr/>
          </p:nvSpPr>
          <p:spPr bwMode="auto">
            <a:xfrm>
              <a:off x="2624" y="3182"/>
              <a:ext cx="10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a:solidFill>
                    <a:srgbClr val="333399"/>
                  </a:solidFill>
                </a:rPr>
                <a:t>链路状态请求</a:t>
              </a:r>
            </a:p>
          </p:txBody>
        </p:sp>
      </p:grpSp>
      <p:grpSp>
        <p:nvGrpSpPr>
          <p:cNvPr id="12" name="Group 30"/>
          <p:cNvGrpSpPr>
            <a:grpSpLocks/>
          </p:cNvGrpSpPr>
          <p:nvPr/>
        </p:nvGrpSpPr>
        <p:grpSpPr bwMode="auto">
          <a:xfrm>
            <a:off x="3300412" y="5049629"/>
            <a:ext cx="3889375" cy="395288"/>
            <a:chOff x="2056" y="3432"/>
            <a:chExt cx="2450" cy="249"/>
          </a:xfrm>
        </p:grpSpPr>
        <p:sp>
          <p:nvSpPr>
            <p:cNvPr id="121" name="Line 31"/>
            <p:cNvSpPr>
              <a:spLocks noChangeShapeType="1"/>
            </p:cNvSpPr>
            <p:nvPr/>
          </p:nvSpPr>
          <p:spPr bwMode="auto">
            <a:xfrm flipH="1">
              <a:off x="2056" y="3672"/>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22" name="Text Box 32"/>
            <p:cNvSpPr txBox="1">
              <a:spLocks noChangeArrowheads="1"/>
            </p:cNvSpPr>
            <p:nvPr/>
          </p:nvSpPr>
          <p:spPr bwMode="auto">
            <a:xfrm>
              <a:off x="2629" y="3432"/>
              <a:ext cx="107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a:solidFill>
                    <a:srgbClr val="333399"/>
                  </a:solidFill>
                </a:rPr>
                <a:t>链路状态更新</a:t>
              </a:r>
            </a:p>
          </p:txBody>
        </p:sp>
      </p:grpSp>
      <p:sp>
        <p:nvSpPr>
          <p:cNvPr id="123" name="Line 33"/>
          <p:cNvSpPr>
            <a:spLocks noChangeShapeType="1"/>
          </p:cNvSpPr>
          <p:nvPr/>
        </p:nvSpPr>
        <p:spPr bwMode="auto">
          <a:xfrm>
            <a:off x="422275" y="4652754"/>
            <a:ext cx="7715250"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24" name="Line 34"/>
          <p:cNvSpPr>
            <a:spLocks noChangeShapeType="1"/>
          </p:cNvSpPr>
          <p:nvPr/>
        </p:nvSpPr>
        <p:spPr bwMode="auto">
          <a:xfrm>
            <a:off x="454025" y="2903329"/>
            <a:ext cx="7683500"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grpSp>
        <p:nvGrpSpPr>
          <p:cNvPr id="13" name="Group 35"/>
          <p:cNvGrpSpPr>
            <a:grpSpLocks/>
          </p:cNvGrpSpPr>
          <p:nvPr/>
        </p:nvGrpSpPr>
        <p:grpSpPr bwMode="auto">
          <a:xfrm>
            <a:off x="3300412" y="5443329"/>
            <a:ext cx="3889375" cy="395288"/>
            <a:chOff x="2056" y="3680"/>
            <a:chExt cx="2450" cy="249"/>
          </a:xfrm>
        </p:grpSpPr>
        <p:sp>
          <p:nvSpPr>
            <p:cNvPr id="126" name="Line 36"/>
            <p:cNvSpPr>
              <a:spLocks noChangeShapeType="1"/>
            </p:cNvSpPr>
            <p:nvPr/>
          </p:nvSpPr>
          <p:spPr bwMode="auto">
            <a:xfrm>
              <a:off x="2056" y="3920"/>
              <a:ext cx="245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27" name="Text Box 37"/>
            <p:cNvSpPr txBox="1">
              <a:spLocks noChangeArrowheads="1"/>
            </p:cNvSpPr>
            <p:nvPr/>
          </p:nvSpPr>
          <p:spPr bwMode="auto">
            <a:xfrm>
              <a:off x="2629" y="3680"/>
              <a:ext cx="107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a:solidFill>
                    <a:srgbClr val="333399"/>
                  </a:solidFill>
                </a:rPr>
                <a:t>链路状态确认</a:t>
              </a:r>
            </a:p>
          </p:txBody>
        </p:sp>
      </p:grpSp>
      <p:grpSp>
        <p:nvGrpSpPr>
          <p:cNvPr id="14" name="组合 136"/>
          <p:cNvGrpSpPr/>
          <p:nvPr/>
        </p:nvGrpSpPr>
        <p:grpSpPr>
          <a:xfrm>
            <a:off x="777875" y="1876217"/>
            <a:ext cx="1454150" cy="1027112"/>
            <a:chOff x="777875" y="1876217"/>
            <a:chExt cx="1454150" cy="1027112"/>
          </a:xfrm>
        </p:grpSpPr>
        <p:sp>
          <p:nvSpPr>
            <p:cNvPr id="94" name="Line 4"/>
            <p:cNvSpPr>
              <a:spLocks noChangeShapeType="1"/>
            </p:cNvSpPr>
            <p:nvPr/>
          </p:nvSpPr>
          <p:spPr bwMode="auto">
            <a:xfrm>
              <a:off x="1498600" y="1876217"/>
              <a:ext cx="0" cy="10271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28" name="Text Box 38"/>
            <p:cNvSpPr txBox="1">
              <a:spLocks noChangeArrowheads="1"/>
            </p:cNvSpPr>
            <p:nvPr/>
          </p:nvSpPr>
          <p:spPr bwMode="auto">
            <a:xfrm>
              <a:off x="777875" y="2177842"/>
              <a:ext cx="1454150"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dirty="0">
                  <a:solidFill>
                    <a:srgbClr val="333399"/>
                  </a:solidFill>
                </a:rPr>
                <a:t>确定可达性</a:t>
              </a:r>
            </a:p>
          </p:txBody>
        </p:sp>
      </p:grpSp>
      <p:grpSp>
        <p:nvGrpSpPr>
          <p:cNvPr id="15" name="Group 39"/>
          <p:cNvGrpSpPr>
            <a:grpSpLocks/>
          </p:cNvGrpSpPr>
          <p:nvPr/>
        </p:nvGrpSpPr>
        <p:grpSpPr bwMode="auto">
          <a:xfrm>
            <a:off x="377825" y="2903329"/>
            <a:ext cx="2214563" cy="1738313"/>
            <a:chOff x="215" y="2080"/>
            <a:chExt cx="1395" cy="1095"/>
          </a:xfrm>
        </p:grpSpPr>
        <p:sp>
          <p:nvSpPr>
            <p:cNvPr id="130" name="Line 40"/>
            <p:cNvSpPr>
              <a:spLocks noChangeShapeType="1"/>
            </p:cNvSpPr>
            <p:nvPr/>
          </p:nvSpPr>
          <p:spPr bwMode="auto">
            <a:xfrm>
              <a:off x="921" y="2080"/>
              <a:ext cx="0" cy="109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31" name="Text Box 41"/>
            <p:cNvSpPr txBox="1">
              <a:spLocks noChangeArrowheads="1"/>
            </p:cNvSpPr>
            <p:nvPr/>
          </p:nvSpPr>
          <p:spPr bwMode="auto">
            <a:xfrm>
              <a:off x="215" y="2469"/>
              <a:ext cx="1395" cy="249"/>
            </a:xfrm>
            <a:prstGeom prst="rect">
              <a:avLst/>
            </a:prstGeom>
            <a:solidFill>
              <a:srgbClr val="E8E8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dirty="0">
                  <a:solidFill>
                    <a:srgbClr val="333399"/>
                  </a:solidFill>
                </a:rPr>
                <a:t>达到数据库的同步</a:t>
              </a:r>
            </a:p>
          </p:txBody>
        </p:sp>
      </p:grpSp>
      <p:sp>
        <p:nvSpPr>
          <p:cNvPr id="132" name="Line 42"/>
          <p:cNvSpPr>
            <a:spLocks noChangeShapeType="1"/>
          </p:cNvSpPr>
          <p:nvPr/>
        </p:nvSpPr>
        <p:spPr bwMode="auto">
          <a:xfrm>
            <a:off x="454025" y="5983079"/>
            <a:ext cx="7683500"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33" name="Line 43"/>
          <p:cNvSpPr>
            <a:spLocks noChangeShapeType="1"/>
          </p:cNvSpPr>
          <p:nvPr/>
        </p:nvSpPr>
        <p:spPr bwMode="auto">
          <a:xfrm>
            <a:off x="454025" y="1876217"/>
            <a:ext cx="2278062" cy="0"/>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grpSp>
        <p:nvGrpSpPr>
          <p:cNvPr id="16" name="Group 44"/>
          <p:cNvGrpSpPr>
            <a:grpSpLocks/>
          </p:cNvGrpSpPr>
          <p:nvPr/>
        </p:nvGrpSpPr>
        <p:grpSpPr bwMode="auto">
          <a:xfrm>
            <a:off x="560387" y="4641642"/>
            <a:ext cx="1960563" cy="1341437"/>
            <a:chOff x="330" y="3175"/>
            <a:chExt cx="1235" cy="845"/>
          </a:xfrm>
        </p:grpSpPr>
        <p:sp>
          <p:nvSpPr>
            <p:cNvPr id="135" name="Line 45"/>
            <p:cNvSpPr>
              <a:spLocks noChangeShapeType="1"/>
            </p:cNvSpPr>
            <p:nvPr/>
          </p:nvSpPr>
          <p:spPr bwMode="auto">
            <a:xfrm>
              <a:off x="921" y="3175"/>
              <a:ext cx="0" cy="84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a:solidFill>
                  <a:srgbClr val="000000"/>
                </a:solidFill>
                <a:latin typeface="Tahoma" panose="020B0604030504040204" pitchFamily="34" charset="0"/>
              </a:endParaRPr>
            </a:p>
          </p:txBody>
        </p:sp>
        <p:sp>
          <p:nvSpPr>
            <p:cNvPr id="136" name="Text Box 46"/>
            <p:cNvSpPr txBox="1">
              <a:spLocks noChangeArrowheads="1"/>
            </p:cNvSpPr>
            <p:nvPr/>
          </p:nvSpPr>
          <p:spPr bwMode="auto">
            <a:xfrm>
              <a:off x="330" y="3414"/>
              <a:ext cx="12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dirty="0">
                  <a:solidFill>
                    <a:srgbClr val="333399"/>
                  </a:solidFill>
                </a:rPr>
                <a:t>新情况下的同步</a:t>
              </a:r>
            </a:p>
          </p:txBody>
        </p:sp>
      </p:grpSp>
    </p:spTree>
    <p:custDataLst>
      <p:tags r:id="rId1"/>
    </p:custDataLst>
    <p:extLst>
      <p:ext uri="{BB962C8B-B14F-4D97-AF65-F5344CB8AC3E}">
        <p14:creationId xmlns:p14="http://schemas.microsoft.com/office/powerpoint/2010/main" val="128996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dissolve">
                                      <p:cBhvr>
                                        <p:cTn id="7" dur="500"/>
                                        <p:tgtEl>
                                          <p:spTgt spid="9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dissolve">
                                      <p:cBhvr>
                                        <p:cTn id="10" dur="500"/>
                                        <p:tgtEl>
                                          <p:spTgt spid="96"/>
                                        </p:tgtEl>
                                      </p:cBhvr>
                                    </p:animEffect>
                                  </p:childTnLst>
                                </p:cTn>
                              </p:par>
                              <p:par>
                                <p:cTn id="11" presetID="9" presetClass="entr" presetSubtype="0" fill="hold" nodeType="with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dissolve">
                                      <p:cBhvr>
                                        <p:cTn id="13" dur="500"/>
                                        <p:tgtEl>
                                          <p:spTgt spid="9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3"/>
                                        </p:tgtEl>
                                        <p:attrNameLst>
                                          <p:attrName>style.visibility</p:attrName>
                                        </p:attrNameLst>
                                      </p:cBhvr>
                                      <p:to>
                                        <p:strVal val="visible"/>
                                      </p:to>
                                    </p:set>
                                    <p:animEffect transition="in" filter="wipe(left)">
                                      <p:cBhvr>
                                        <p:cTn id="18" dur="500"/>
                                        <p:tgtEl>
                                          <p:spTgt spid="13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4"/>
                                        </p:tgtEl>
                                        <p:attrNameLst>
                                          <p:attrName>style.visibility</p:attrName>
                                        </p:attrNameLst>
                                      </p:cBhvr>
                                      <p:to>
                                        <p:strVal val="visible"/>
                                      </p:to>
                                    </p:set>
                                    <p:animEffect transition="in" filter="wipe(left)">
                                      <p:cBhvr>
                                        <p:cTn id="21" dur="500"/>
                                        <p:tgtEl>
                                          <p:spTgt spid="124"/>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righ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3"/>
                                        </p:tgtEl>
                                        <p:attrNameLst>
                                          <p:attrName>style.visibility</p:attrName>
                                        </p:attrNameLst>
                                      </p:cBhvr>
                                      <p:to>
                                        <p:strVal val="visible"/>
                                      </p:to>
                                    </p:set>
                                    <p:animEffect transition="in" filter="wipe(left)">
                                      <p:cBhvr>
                                        <p:cTn id="39" dur="500"/>
                                        <p:tgtEl>
                                          <p:spTgt spid="123"/>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wipe(up)">
                                      <p:cBhvr>
                                        <p:cTn id="43" dur="500"/>
                                        <p:tgtEl>
                                          <p:spTgt spid="93"/>
                                        </p:tgtEl>
                                      </p:cBhvr>
                                    </p:animEffect>
                                  </p:childTnLst>
                                </p:cTn>
                              </p:par>
                              <p:par>
                                <p:cTn id="44" presetID="22" presetClass="entr" presetSubtype="1"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par>
                          <p:cTn id="52" fill="hold">
                            <p:stCondLst>
                              <p:cond delay="500"/>
                            </p:stCondLst>
                            <p:childTnLst>
                              <p:par>
                                <p:cTn id="53" presetID="22" presetClass="entr" presetSubtype="2"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right)">
                                      <p:cBhvr>
                                        <p:cTn id="55" dur="500"/>
                                        <p:tgtEl>
                                          <p:spTgt spid="8"/>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par>
                          <p:cTn id="60" fill="hold">
                            <p:stCondLst>
                              <p:cond delay="1500"/>
                            </p:stCondLst>
                            <p:childTnLst>
                              <p:par>
                                <p:cTn id="61" presetID="22" presetClass="entr" presetSubtype="2" fill="hold"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right)">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32"/>
                                        </p:tgtEl>
                                        <p:attrNameLst>
                                          <p:attrName>style.visibility</p:attrName>
                                        </p:attrNameLst>
                                      </p:cBhvr>
                                      <p:to>
                                        <p:strVal val="visible"/>
                                      </p:to>
                                    </p:set>
                                    <p:animEffect transition="in" filter="wipe(left)">
                                      <p:cBhvr>
                                        <p:cTn id="68" dur="500"/>
                                        <p:tgtEl>
                                          <p:spTgt spid="132"/>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up)">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left)">
                                      <p:cBhvr>
                                        <p:cTn id="77" dur="500"/>
                                        <p:tgtEl>
                                          <p:spTgt spid="11"/>
                                        </p:tgtEl>
                                      </p:cBhvr>
                                    </p:animEffect>
                                  </p:childTnLst>
                                </p:cTn>
                              </p:par>
                            </p:childTnLst>
                          </p:cTn>
                        </p:par>
                        <p:par>
                          <p:cTn id="78" fill="hold">
                            <p:stCondLst>
                              <p:cond delay="500"/>
                            </p:stCondLst>
                            <p:childTnLst>
                              <p:par>
                                <p:cTn id="79" presetID="22" presetClass="entr" presetSubtype="2" fill="hold" nodeType="after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wipe(right)">
                                      <p:cBhvr>
                                        <p:cTn id="81" dur="500"/>
                                        <p:tgtEl>
                                          <p:spTgt spid="12"/>
                                        </p:tgtEl>
                                      </p:cBhvr>
                                    </p:animEffect>
                                  </p:childTnLst>
                                </p:cTn>
                              </p:par>
                            </p:childTnLst>
                          </p:cTn>
                        </p:par>
                        <p:par>
                          <p:cTn id="82" fill="hold">
                            <p:stCondLst>
                              <p:cond delay="1000"/>
                            </p:stCondLst>
                            <p:childTnLst>
                              <p:par>
                                <p:cTn id="83" presetID="22" presetClass="entr" presetSubtype="8" fill="hold" nodeType="after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6" grpId="0" animBg="1"/>
      <p:bldP spid="123" grpId="0" animBg="1"/>
      <p:bldP spid="124" grpId="0" animBg="1"/>
      <p:bldP spid="132" grpId="0" animBg="1"/>
      <p:bldP spid="1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距离向量 和 链路状态算法比较</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aphicFrame>
        <p:nvGraphicFramePr>
          <p:cNvPr id="7" name="表格 6"/>
          <p:cNvGraphicFramePr>
            <a:graphicFrameLocks noGrp="1"/>
          </p:cNvGraphicFramePr>
          <p:nvPr>
            <p:extLst/>
          </p:nvPr>
        </p:nvGraphicFramePr>
        <p:xfrm>
          <a:off x="238307" y="1638092"/>
          <a:ext cx="8798447" cy="4460752"/>
        </p:xfrm>
        <a:graphic>
          <a:graphicData uri="http://schemas.openxmlformats.org/drawingml/2006/table">
            <a:tbl>
              <a:tblPr firstRow="1" bandRow="1">
                <a:tableStyleId>{5C22544A-7EE6-4342-B048-85BDC9FD1C3A}</a:tableStyleId>
              </a:tblPr>
              <a:tblGrid>
                <a:gridCol w="2247900">
                  <a:extLst>
                    <a:ext uri="{9D8B030D-6E8A-4147-A177-3AD203B41FA5}">
                      <a16:colId xmlns:a16="http://schemas.microsoft.com/office/drawing/2014/main" val="20000"/>
                    </a:ext>
                  </a:extLst>
                </a:gridCol>
                <a:gridCol w="3251200">
                  <a:extLst>
                    <a:ext uri="{9D8B030D-6E8A-4147-A177-3AD203B41FA5}">
                      <a16:colId xmlns:a16="http://schemas.microsoft.com/office/drawing/2014/main" val="20001"/>
                    </a:ext>
                  </a:extLst>
                </a:gridCol>
                <a:gridCol w="3299347">
                  <a:extLst>
                    <a:ext uri="{9D8B030D-6E8A-4147-A177-3AD203B41FA5}">
                      <a16:colId xmlns:a16="http://schemas.microsoft.com/office/drawing/2014/main" val="20002"/>
                    </a:ext>
                  </a:extLst>
                </a:gridCol>
              </a:tblGrid>
              <a:tr h="370840">
                <a:tc>
                  <a:txBody>
                    <a:bodyPr/>
                    <a:lstStyle/>
                    <a:p>
                      <a:pPr>
                        <a:lnSpc>
                          <a:spcPct val="130000"/>
                        </a:lnSpc>
                      </a:pP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gn="ctr">
                        <a:lnSpc>
                          <a:spcPct val="130000"/>
                        </a:lnSpc>
                      </a:pPr>
                      <a:r>
                        <a:rPr lang="zh-CN" altLang="en-US" sz="2000" baseline="0" dirty="0">
                          <a:latin typeface="Calibri" panose="020F0502020204030204" pitchFamily="34" charset="0"/>
                          <a:ea typeface="华文楷体" panose="02010600040101010101" pitchFamily="2" charset="-122"/>
                        </a:rPr>
                        <a:t>距离向量方法</a:t>
                      </a:r>
                    </a:p>
                  </a:txBody>
                  <a:tcPr anchor="ctr"/>
                </a:tc>
                <a:tc>
                  <a:txBody>
                    <a:bodyPr/>
                    <a:lstStyle/>
                    <a:p>
                      <a:pPr algn="ctr">
                        <a:lnSpc>
                          <a:spcPct val="130000"/>
                        </a:lnSpc>
                      </a:pPr>
                      <a:r>
                        <a:rPr lang="zh-CN" altLang="en-US" sz="2000" baseline="0" dirty="0">
                          <a:latin typeface="Calibri" panose="020F0502020204030204" pitchFamily="34" charset="0"/>
                          <a:ea typeface="华文楷体" panose="02010600040101010101" pitchFamily="2" charset="-122"/>
                        </a:rPr>
                        <a:t>链路状态方法</a:t>
                      </a:r>
                    </a:p>
                  </a:txBody>
                  <a:tcPr anchor="ctr"/>
                </a:tc>
                <a:extLst>
                  <a:ext uri="{0D108BD9-81ED-4DB2-BD59-A6C34878D82A}">
                    <a16:rowId xmlns:a16="http://schemas.microsoft.com/office/drawing/2014/main" val="10000"/>
                  </a:ext>
                </a:extLst>
              </a:tr>
              <a:tr h="370840">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路由信息扩散范围</a:t>
                      </a:r>
                    </a:p>
                  </a:txBody>
                  <a:tcPr anchor="ctr"/>
                </a:tc>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相邻节点间交换信息</a:t>
                      </a:r>
                    </a:p>
                  </a:txBody>
                  <a:tcPr anchor="ctr"/>
                </a:tc>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所有节点间都需要交换信息</a:t>
                      </a:r>
                    </a:p>
                  </a:txBody>
                  <a:tcPr anchor="ctr"/>
                </a:tc>
                <a:extLst>
                  <a:ext uri="{0D108BD9-81ED-4DB2-BD59-A6C34878D82A}">
                    <a16:rowId xmlns:a16="http://schemas.microsoft.com/office/drawing/2014/main" val="10001"/>
                  </a:ext>
                </a:extLst>
              </a:tr>
              <a:tr h="370840">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路由信息内容</a:t>
                      </a:r>
                    </a:p>
                  </a:txBody>
                  <a:tcPr anchor="ctr"/>
                </a:tc>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发送节点所知道的全部信息（自己的整个路由表内容）</a:t>
                      </a:r>
                    </a:p>
                  </a:txBody>
                  <a:tcPr anchor="ctr"/>
                </a:tc>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仅发送节点确切知道的信息（与其直接相连的链路状态）</a:t>
                      </a:r>
                    </a:p>
                  </a:txBody>
                  <a:tcPr anchor="ctr"/>
                </a:tc>
                <a:extLst>
                  <a:ext uri="{0D108BD9-81ED-4DB2-BD59-A6C34878D82A}">
                    <a16:rowId xmlns:a16="http://schemas.microsoft.com/office/drawing/2014/main" val="10002"/>
                  </a:ext>
                </a:extLst>
              </a:tr>
              <a:tr h="370840">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空间开销</a:t>
                      </a:r>
                    </a:p>
                  </a:txBody>
                  <a:tcPr anchor="ctr"/>
                </a:tc>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只保存邻居距离信息</a:t>
                      </a:r>
                    </a:p>
                  </a:txBody>
                  <a:tcPr anchor="ctr"/>
                </a:tc>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需要保存全网拓扑信息</a:t>
                      </a:r>
                    </a:p>
                  </a:txBody>
                  <a:tcPr anchor="ctr"/>
                </a:tc>
                <a:extLst>
                  <a:ext uri="{0D108BD9-81ED-4DB2-BD59-A6C34878D82A}">
                    <a16:rowId xmlns:a16="http://schemas.microsoft.com/office/drawing/2014/main" val="10003"/>
                  </a:ext>
                </a:extLst>
              </a:tr>
              <a:tr h="370840">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收敛速度</a:t>
                      </a:r>
                    </a:p>
                  </a:txBody>
                  <a:tcPr anchor="ctr"/>
                </a:tc>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较慢</a:t>
                      </a:r>
                    </a:p>
                  </a:txBody>
                  <a:tcPr anchor="ctr"/>
                </a:tc>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较快</a:t>
                      </a:r>
                    </a:p>
                  </a:txBody>
                  <a:tcPr anchor="ctr"/>
                </a:tc>
                <a:extLst>
                  <a:ext uri="{0D108BD9-81ED-4DB2-BD59-A6C34878D82A}">
                    <a16:rowId xmlns:a16="http://schemas.microsoft.com/office/drawing/2014/main" val="10004"/>
                  </a:ext>
                </a:extLst>
              </a:tr>
              <a:tr h="370840">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可扩展性</a:t>
                      </a:r>
                    </a:p>
                  </a:txBody>
                  <a:tcPr anchor="ctr"/>
                </a:tc>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较差</a:t>
                      </a:r>
                    </a:p>
                  </a:txBody>
                  <a:tcPr anchor="ctr"/>
                </a:tc>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较好</a:t>
                      </a:r>
                    </a:p>
                  </a:txBody>
                  <a:tcPr anchor="ctr"/>
                </a:tc>
                <a:extLst>
                  <a:ext uri="{0D108BD9-81ED-4DB2-BD59-A6C34878D82A}">
                    <a16:rowId xmlns:a16="http://schemas.microsoft.com/office/drawing/2014/main" val="10005"/>
                  </a:ext>
                </a:extLst>
              </a:tr>
              <a:tr h="370840">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路由环路</a:t>
                      </a:r>
                    </a:p>
                  </a:txBody>
                  <a:tcPr anchor="ctr"/>
                </a:tc>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可能会出现环路，</a:t>
                      </a:r>
                      <a:r>
                        <a:rPr lang="en-US" altLang="zh-CN" sz="2000" baseline="0" dirty="0">
                          <a:latin typeface="Calibri" panose="020F0502020204030204" pitchFamily="34" charset="0"/>
                          <a:ea typeface="华文楷体" panose="02010600040101010101" pitchFamily="2" charset="-122"/>
                        </a:rPr>
                        <a:t>Count-to-Infinity</a:t>
                      </a:r>
                      <a:r>
                        <a:rPr lang="zh-CN" altLang="en-US" sz="2000" baseline="0" dirty="0">
                          <a:latin typeface="Calibri" panose="020F0502020204030204" pitchFamily="34" charset="0"/>
                          <a:ea typeface="华文楷体" panose="02010600040101010101" pitchFamily="2" charset="-122"/>
                        </a:rPr>
                        <a:t>问题</a:t>
                      </a:r>
                    </a:p>
                  </a:txBody>
                  <a:tcPr anchor="ctr"/>
                </a:tc>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可能会出现短暂环路</a:t>
                      </a:r>
                    </a:p>
                  </a:txBody>
                  <a:tcPr anchor="ctr"/>
                </a:tc>
                <a:extLst>
                  <a:ext uri="{0D108BD9-81ED-4DB2-BD59-A6C34878D82A}">
                    <a16:rowId xmlns:a16="http://schemas.microsoft.com/office/drawing/2014/main" val="10006"/>
                  </a:ext>
                </a:extLst>
              </a:tr>
              <a:tr h="370840">
                <a:tc>
                  <a:txBody>
                    <a:bodyPr/>
                    <a:lstStyle/>
                    <a:p>
                      <a:pPr>
                        <a:lnSpc>
                          <a:spcPct val="130000"/>
                        </a:lnSpc>
                      </a:pPr>
                      <a:r>
                        <a:rPr lang="zh-CN" altLang="en-US" sz="2000" baseline="0" dirty="0">
                          <a:latin typeface="Calibri" panose="020F0502020204030204" pitchFamily="34" charset="0"/>
                          <a:ea typeface="华文楷体" panose="02010600040101010101" pitchFamily="2" charset="-122"/>
                        </a:rPr>
                        <a:t>路由协议</a:t>
                      </a:r>
                    </a:p>
                  </a:txBody>
                  <a:tcPr anchor="ctr"/>
                </a:tc>
                <a:tc>
                  <a:txBody>
                    <a:bodyPr/>
                    <a:lstStyle/>
                    <a:p>
                      <a:pPr>
                        <a:lnSpc>
                          <a:spcPct val="130000"/>
                        </a:lnSpc>
                      </a:pPr>
                      <a:r>
                        <a:rPr lang="en-US" altLang="zh-CN" sz="2000" baseline="0">
                          <a:latin typeface="Calibri" panose="020F0502020204030204" pitchFamily="34" charset="0"/>
                          <a:ea typeface="华文楷体" panose="02010600040101010101" pitchFamily="2" charset="-122"/>
                        </a:rPr>
                        <a:t>RIP</a:t>
                      </a:r>
                      <a:endParaRPr lang="zh-CN" altLang="en-US" sz="2000" baseline="0" dirty="0">
                        <a:latin typeface="Calibri" panose="020F0502020204030204" pitchFamily="34" charset="0"/>
                        <a:ea typeface="华文楷体" panose="02010600040101010101" pitchFamily="2" charset="-122"/>
                      </a:endParaRPr>
                    </a:p>
                  </a:txBody>
                  <a:tcPr anchor="ctr"/>
                </a:tc>
                <a:tc>
                  <a:txBody>
                    <a:bodyPr/>
                    <a:lstStyle/>
                    <a:p>
                      <a:pPr>
                        <a:lnSpc>
                          <a:spcPct val="130000"/>
                        </a:lnSpc>
                      </a:pPr>
                      <a:r>
                        <a:rPr lang="en-US" altLang="zh-CN" sz="2000" baseline="0">
                          <a:latin typeface="Calibri" panose="020F0502020204030204" pitchFamily="34" charset="0"/>
                          <a:ea typeface="华文楷体" panose="02010600040101010101" pitchFamily="2" charset="-122"/>
                        </a:rPr>
                        <a:t>OSPF</a:t>
                      </a:r>
                      <a:endParaRPr lang="zh-CN" altLang="en-US" sz="2000" baseline="0" dirty="0">
                        <a:latin typeface="Calibri" panose="020F0502020204030204" pitchFamily="34" charset="0"/>
                        <a:ea typeface="华文楷体" panose="02010600040101010101" pitchFamily="2" charset="-122"/>
                      </a:endParaRPr>
                    </a:p>
                  </a:txBody>
                  <a:tcPr anchor="ct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103639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例子：链路状态的暂时环路</a:t>
            </a:r>
            <a:endParaRPr lang="zh-CN" altLang="en-US" dirty="0"/>
          </a:p>
        </p:txBody>
      </p:sp>
      <p:sp>
        <p:nvSpPr>
          <p:cNvPr id="3" name="内容占位符 2"/>
          <p:cNvSpPr>
            <a:spLocks noGrp="1"/>
          </p:cNvSpPr>
          <p:nvPr>
            <p:ph idx="1"/>
          </p:nvPr>
        </p:nvSpPr>
        <p:spPr>
          <a:xfrm>
            <a:off x="457200" y="1444979"/>
            <a:ext cx="8229600" cy="2987321"/>
          </a:xfrm>
        </p:spPr>
        <p:txBody>
          <a:bodyPr/>
          <a:lstStyle/>
          <a:p>
            <a:pPr marL="0" indent="-400041"/>
            <a:r>
              <a:rPr lang="zh-CN" altLang="en-US" sz="2000" dirty="0"/>
              <a:t>当网络拓扑发生变化时，可能存在瞬时环路</a:t>
            </a:r>
            <a:r>
              <a:rPr lang="en-US" altLang="zh-CN" sz="2000" dirty="0"/>
              <a:t>(transient loops)</a:t>
            </a:r>
          </a:p>
          <a:p>
            <a:pPr lvl="1"/>
            <a:r>
              <a:rPr lang="zh-CN" altLang="en-US" dirty="0"/>
              <a:t>例如右图：当链路</a:t>
            </a:r>
            <a:r>
              <a:rPr lang="en-US" altLang="zh-CN" dirty="0"/>
              <a:t>A-B</a:t>
            </a:r>
            <a:r>
              <a:rPr lang="zh-CN" altLang="en-US" dirty="0"/>
              <a:t>断开时</a:t>
            </a:r>
          </a:p>
          <a:p>
            <a:pPr lvl="2"/>
            <a:r>
              <a:rPr lang="en-US" altLang="zh-CN" dirty="0"/>
              <a:t>B</a:t>
            </a:r>
            <a:r>
              <a:rPr lang="zh-CN" altLang="en-US" dirty="0"/>
              <a:t>首先感知到，但</a:t>
            </a:r>
            <a:r>
              <a:rPr lang="en-US" altLang="zh-CN" dirty="0"/>
              <a:t>C</a:t>
            </a:r>
            <a:r>
              <a:rPr lang="zh-CN" altLang="en-US" dirty="0"/>
              <a:t>和</a:t>
            </a:r>
            <a:r>
              <a:rPr lang="en-US" altLang="zh-CN" dirty="0"/>
              <a:t>D</a:t>
            </a:r>
            <a:r>
              <a:rPr lang="zh-CN" altLang="en-US" dirty="0"/>
              <a:t>还不知道</a:t>
            </a:r>
            <a:endParaRPr lang="en-US" altLang="zh-CN" dirty="0"/>
          </a:p>
          <a:p>
            <a:pPr lvl="2"/>
            <a:r>
              <a:rPr lang="zh-CN" altLang="en-US" dirty="0"/>
              <a:t>此时，</a:t>
            </a:r>
            <a:r>
              <a:rPr lang="en-US" altLang="zh-CN" dirty="0"/>
              <a:t>C</a:t>
            </a:r>
            <a:r>
              <a:rPr lang="zh-CN" altLang="en-US" dirty="0"/>
              <a:t>到</a:t>
            </a:r>
            <a:r>
              <a:rPr lang="en-US" altLang="zh-CN" dirty="0"/>
              <a:t>A</a:t>
            </a:r>
            <a:r>
              <a:rPr lang="zh-CN" altLang="en-US" dirty="0"/>
              <a:t>的数据传输会形成环路：</a:t>
            </a:r>
            <a:r>
              <a:rPr lang="en-US" altLang="zh-CN" dirty="0"/>
              <a:t>C-B-D-C</a:t>
            </a:r>
          </a:p>
          <a:p>
            <a:pPr lvl="3"/>
            <a:r>
              <a:rPr lang="en-US" altLang="zh-CN" dirty="0"/>
              <a:t>C</a:t>
            </a:r>
            <a:r>
              <a:rPr lang="zh-CN" altLang="en-US" dirty="0"/>
              <a:t>未更新到</a:t>
            </a:r>
            <a:r>
              <a:rPr lang="en-US" altLang="zh-CN" dirty="0"/>
              <a:t>A</a:t>
            </a:r>
            <a:r>
              <a:rPr lang="zh-CN" altLang="en-US" dirty="0"/>
              <a:t>的路由：下一跳是</a:t>
            </a:r>
            <a:r>
              <a:rPr lang="en-US" altLang="zh-CN" dirty="0"/>
              <a:t>B</a:t>
            </a:r>
          </a:p>
          <a:p>
            <a:pPr lvl="3"/>
            <a:r>
              <a:rPr lang="en-US" altLang="zh-CN" dirty="0"/>
              <a:t>B</a:t>
            </a:r>
            <a:r>
              <a:rPr lang="zh-CN" altLang="en-US" dirty="0"/>
              <a:t>已经更新了到</a:t>
            </a:r>
            <a:r>
              <a:rPr lang="en-US" altLang="zh-CN" dirty="0"/>
              <a:t>A</a:t>
            </a:r>
            <a:r>
              <a:rPr lang="zh-CN" altLang="en-US" dirty="0"/>
              <a:t>的路由：下一跳是</a:t>
            </a:r>
            <a:r>
              <a:rPr lang="en-US" altLang="zh-CN" dirty="0"/>
              <a:t>D</a:t>
            </a:r>
          </a:p>
          <a:p>
            <a:pPr lvl="3"/>
            <a:r>
              <a:rPr lang="en-US" altLang="zh-CN" dirty="0"/>
              <a:t>D</a:t>
            </a:r>
            <a:r>
              <a:rPr lang="zh-CN" altLang="en-US" dirty="0"/>
              <a:t>也未更新到</a:t>
            </a:r>
            <a:r>
              <a:rPr lang="en-US" altLang="zh-CN" dirty="0"/>
              <a:t>A</a:t>
            </a:r>
            <a:r>
              <a:rPr lang="zh-CN" altLang="en-US" dirty="0"/>
              <a:t>的路由：下一跳是</a:t>
            </a:r>
            <a:r>
              <a:rPr lang="en-US" altLang="zh-CN" dirty="0"/>
              <a:t>C</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grpSp>
        <p:nvGrpSpPr>
          <p:cNvPr id="5" name="组合 4"/>
          <p:cNvGrpSpPr/>
          <p:nvPr/>
        </p:nvGrpSpPr>
        <p:grpSpPr>
          <a:xfrm>
            <a:off x="6602687" y="2257974"/>
            <a:ext cx="1973975" cy="1918135"/>
            <a:chOff x="1634358" y="4035974"/>
            <a:chExt cx="1973975" cy="1918135"/>
          </a:xfrm>
        </p:grpSpPr>
        <p:sp>
          <p:nvSpPr>
            <p:cNvPr id="6" name="椭圆 5"/>
            <p:cNvSpPr/>
            <p:nvPr/>
          </p:nvSpPr>
          <p:spPr>
            <a:xfrm>
              <a:off x="2448910" y="4035974"/>
              <a:ext cx="294290" cy="294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
          <p:nvSpPr>
            <p:cNvPr id="7" name="椭圆 6"/>
            <p:cNvSpPr/>
            <p:nvPr/>
          </p:nvSpPr>
          <p:spPr>
            <a:xfrm>
              <a:off x="2448910" y="5659819"/>
              <a:ext cx="294290" cy="294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
              </a:r>
              <a:endParaRPr lang="zh-CN" altLang="en-US" dirty="0">
                <a:solidFill>
                  <a:schemeClr val="tx1"/>
                </a:solidFill>
              </a:endParaRPr>
            </a:p>
          </p:txBody>
        </p:sp>
        <p:sp>
          <p:nvSpPr>
            <p:cNvPr id="8" name="椭圆 7"/>
            <p:cNvSpPr/>
            <p:nvPr/>
          </p:nvSpPr>
          <p:spPr>
            <a:xfrm>
              <a:off x="1634358" y="4850524"/>
              <a:ext cx="294290" cy="294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9" name="椭圆 8"/>
            <p:cNvSpPr/>
            <p:nvPr/>
          </p:nvSpPr>
          <p:spPr>
            <a:xfrm>
              <a:off x="3314043" y="4855780"/>
              <a:ext cx="294290" cy="2942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a:t>
              </a:r>
              <a:endParaRPr lang="zh-CN" altLang="en-US" dirty="0">
                <a:solidFill>
                  <a:schemeClr val="tx1"/>
                </a:solidFill>
              </a:endParaRPr>
            </a:p>
          </p:txBody>
        </p:sp>
        <p:cxnSp>
          <p:nvCxnSpPr>
            <p:cNvPr id="10" name="直接连接符 9"/>
            <p:cNvCxnSpPr>
              <a:stCxn id="8" idx="7"/>
              <a:endCxn id="6" idx="3"/>
            </p:cNvCxnSpPr>
            <p:nvPr/>
          </p:nvCxnSpPr>
          <p:spPr>
            <a:xfrm flipV="1">
              <a:off x="1885550" y="4287166"/>
              <a:ext cx="606458" cy="606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9" idx="1"/>
            </p:cNvCxnSpPr>
            <p:nvPr/>
          </p:nvCxnSpPr>
          <p:spPr>
            <a:xfrm>
              <a:off x="2700102" y="4287166"/>
              <a:ext cx="657039" cy="611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5"/>
              <a:endCxn id="7" idx="1"/>
            </p:cNvCxnSpPr>
            <p:nvPr/>
          </p:nvCxnSpPr>
          <p:spPr>
            <a:xfrm>
              <a:off x="1885550" y="5101716"/>
              <a:ext cx="606458" cy="601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3"/>
              <a:endCxn id="7" idx="7"/>
            </p:cNvCxnSpPr>
            <p:nvPr/>
          </p:nvCxnSpPr>
          <p:spPr>
            <a:xfrm flipH="1">
              <a:off x="2700102" y="5106972"/>
              <a:ext cx="657039" cy="59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4"/>
              <a:endCxn id="7" idx="0"/>
            </p:cNvCxnSpPr>
            <p:nvPr/>
          </p:nvCxnSpPr>
          <p:spPr>
            <a:xfrm>
              <a:off x="2596055" y="4330264"/>
              <a:ext cx="0" cy="1329555"/>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907628" y="4267200"/>
              <a:ext cx="301686" cy="369332"/>
            </a:xfrm>
            <a:prstGeom prst="rect">
              <a:avLst/>
            </a:prstGeom>
            <a:noFill/>
          </p:spPr>
          <p:txBody>
            <a:bodyPr wrap="none" rtlCol="0">
              <a:spAutoFit/>
            </a:bodyPr>
            <a:lstStyle/>
            <a:p>
              <a:r>
                <a:rPr lang="en-US" altLang="zh-CN" dirty="0"/>
                <a:t>1</a:t>
              </a:r>
              <a:endParaRPr lang="zh-CN" altLang="en-US" dirty="0"/>
            </a:p>
          </p:txBody>
        </p:sp>
        <p:sp>
          <p:nvSpPr>
            <p:cNvPr id="16" name="文本框 15"/>
            <p:cNvSpPr txBox="1"/>
            <p:nvPr/>
          </p:nvSpPr>
          <p:spPr>
            <a:xfrm>
              <a:off x="2953404" y="4251437"/>
              <a:ext cx="301686" cy="369332"/>
            </a:xfrm>
            <a:prstGeom prst="rect">
              <a:avLst/>
            </a:prstGeom>
            <a:noFill/>
          </p:spPr>
          <p:txBody>
            <a:bodyPr wrap="none" rtlCol="0">
              <a:spAutoFit/>
            </a:bodyPr>
            <a:lstStyle/>
            <a:p>
              <a:r>
                <a:rPr lang="en-US" altLang="zh-CN" dirty="0"/>
                <a:t>1</a:t>
              </a:r>
              <a:endParaRPr lang="zh-CN" altLang="en-US" dirty="0"/>
            </a:p>
          </p:txBody>
        </p:sp>
        <p:sp>
          <p:nvSpPr>
            <p:cNvPr id="17" name="文本框 16"/>
            <p:cNvSpPr txBox="1"/>
            <p:nvPr/>
          </p:nvSpPr>
          <p:spPr>
            <a:xfrm>
              <a:off x="1863474" y="5347844"/>
              <a:ext cx="301686" cy="369332"/>
            </a:xfrm>
            <a:prstGeom prst="rect">
              <a:avLst/>
            </a:prstGeom>
            <a:noFill/>
          </p:spPr>
          <p:txBody>
            <a:bodyPr wrap="none" rtlCol="0">
              <a:spAutoFit/>
            </a:bodyPr>
            <a:lstStyle/>
            <a:p>
              <a:r>
                <a:rPr lang="en-US" altLang="zh-CN" dirty="0"/>
                <a:t>5</a:t>
              </a:r>
              <a:endParaRPr lang="zh-CN" altLang="en-US" dirty="0"/>
            </a:p>
          </p:txBody>
        </p:sp>
        <p:sp>
          <p:nvSpPr>
            <p:cNvPr id="18" name="文本框 17"/>
            <p:cNvSpPr txBox="1"/>
            <p:nvPr/>
          </p:nvSpPr>
          <p:spPr>
            <a:xfrm>
              <a:off x="2630416" y="4792909"/>
              <a:ext cx="301686" cy="369332"/>
            </a:xfrm>
            <a:prstGeom prst="rect">
              <a:avLst/>
            </a:prstGeom>
            <a:noFill/>
          </p:spPr>
          <p:txBody>
            <a:bodyPr wrap="none" rtlCol="0">
              <a:spAutoFit/>
            </a:bodyPr>
            <a:lstStyle/>
            <a:p>
              <a:r>
                <a:rPr lang="en-US" altLang="zh-CN" dirty="0"/>
                <a:t>3</a:t>
              </a:r>
              <a:endParaRPr lang="zh-CN" altLang="en-US" dirty="0"/>
            </a:p>
          </p:txBody>
        </p:sp>
        <p:sp>
          <p:nvSpPr>
            <p:cNvPr id="19" name="文本框 18"/>
            <p:cNvSpPr txBox="1"/>
            <p:nvPr/>
          </p:nvSpPr>
          <p:spPr>
            <a:xfrm>
              <a:off x="3052284" y="5323490"/>
              <a:ext cx="301686" cy="369332"/>
            </a:xfrm>
            <a:prstGeom prst="rect">
              <a:avLst/>
            </a:prstGeom>
            <a:noFill/>
          </p:spPr>
          <p:txBody>
            <a:bodyPr wrap="none" rtlCol="0">
              <a:spAutoFit/>
            </a:bodyPr>
            <a:lstStyle/>
            <a:p>
              <a:r>
                <a:rPr lang="en-US" altLang="zh-CN" dirty="0"/>
                <a:t>2</a:t>
              </a:r>
              <a:endParaRPr lang="zh-CN" altLang="en-US" dirty="0"/>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8571" y="4304478"/>
              <a:ext cx="290339" cy="332054"/>
            </a:xfrm>
            <a:prstGeom prst="rect">
              <a:avLst/>
            </a:prstGeom>
          </p:spPr>
        </p:pic>
      </p:grpSp>
    </p:spTree>
    <p:extLst>
      <p:ext uri="{BB962C8B-B14F-4D97-AF65-F5344CB8AC3E}">
        <p14:creationId xmlns:p14="http://schemas.microsoft.com/office/powerpoint/2010/main" val="1125409240"/>
      </p:ext>
    </p:extLst>
  </p:cSld>
  <p:clrMapOvr>
    <a:masterClrMapping/>
  </p:clrMapOvr>
  <p:extLst mod="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6"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p>
        </p:txBody>
      </p:sp>
      <p:pic>
        <p:nvPicPr>
          <p:cNvPr id="7" name="图片 1" descr="问号13.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4983480" y="1551990"/>
            <a:ext cx="3298371" cy="329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64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OSPF (Open Shortest Path First)</a:t>
            </a:r>
            <a:endParaRPr lang="zh-CN" altLang="en-US" dirty="0"/>
          </a:p>
        </p:txBody>
      </p:sp>
      <p:sp>
        <p:nvSpPr>
          <p:cNvPr id="3" name="内容占位符 2"/>
          <p:cNvSpPr>
            <a:spLocks noGrp="1"/>
          </p:cNvSpPr>
          <p:nvPr>
            <p:ph idx="1"/>
          </p:nvPr>
        </p:nvSpPr>
        <p:spPr>
          <a:xfrm>
            <a:off x="457199" y="1396212"/>
            <a:ext cx="8579555" cy="5182388"/>
          </a:xfrm>
        </p:spPr>
        <p:txBody>
          <a:bodyPr/>
          <a:lstStyle/>
          <a:p>
            <a:pPr>
              <a:lnSpc>
                <a:spcPct val="100000"/>
              </a:lnSpc>
            </a:pPr>
            <a:r>
              <a:rPr lang="zh-CN" altLang="en-US" dirty="0"/>
              <a:t>开放最短路径优先</a:t>
            </a:r>
            <a:r>
              <a:rPr lang="en-US" altLang="zh-CN" dirty="0"/>
              <a:t>OSFP</a:t>
            </a:r>
            <a:r>
              <a:rPr lang="zh-CN" altLang="en-US" dirty="0"/>
              <a:t>协议</a:t>
            </a:r>
            <a:endParaRPr lang="en-US" altLang="zh-CN" dirty="0"/>
          </a:p>
          <a:p>
            <a:pPr lvl="1"/>
            <a:r>
              <a:rPr lang="zh-CN" altLang="en-US" dirty="0"/>
              <a:t>使用最广泛的分布式</a:t>
            </a:r>
            <a:r>
              <a:rPr lang="zh-CN" altLang="en-US" dirty="0">
                <a:solidFill>
                  <a:schemeClr val="accent5">
                    <a:lumMod val="50000"/>
                  </a:schemeClr>
                </a:solidFill>
              </a:rPr>
              <a:t>链路状态 </a:t>
            </a:r>
            <a:r>
              <a:rPr lang="en-US" altLang="zh-CN" dirty="0">
                <a:solidFill>
                  <a:schemeClr val="accent5">
                    <a:lumMod val="50000"/>
                  </a:schemeClr>
                </a:solidFill>
              </a:rPr>
              <a:t>(Link State, LS) </a:t>
            </a:r>
            <a:r>
              <a:rPr lang="zh-CN" altLang="en-US" dirty="0">
                <a:solidFill>
                  <a:schemeClr val="accent5">
                    <a:lumMod val="50000"/>
                  </a:schemeClr>
                </a:solidFill>
              </a:rPr>
              <a:t>路由协议</a:t>
            </a:r>
            <a:endParaRPr lang="en-US" altLang="zh-CN" dirty="0">
              <a:solidFill>
                <a:schemeClr val="accent5">
                  <a:lumMod val="50000"/>
                </a:schemeClr>
              </a:solidFill>
            </a:endParaRPr>
          </a:p>
          <a:p>
            <a:pPr>
              <a:lnSpc>
                <a:spcPct val="100000"/>
              </a:lnSpc>
              <a:spcBef>
                <a:spcPts val="3000"/>
              </a:spcBef>
            </a:pPr>
            <a:r>
              <a:rPr lang="zh-CN" altLang="en-US" dirty="0"/>
              <a:t>工作原理</a:t>
            </a:r>
            <a:endParaRPr lang="en-US" altLang="zh-CN" dirty="0"/>
          </a:p>
          <a:p>
            <a:pPr lvl="1">
              <a:spcBef>
                <a:spcPts val="600"/>
              </a:spcBef>
            </a:pPr>
            <a:r>
              <a:rPr lang="zh-CN" altLang="en-US" sz="1800" dirty="0"/>
              <a:t>各</a:t>
            </a:r>
            <a:r>
              <a:rPr lang="zh-CN" altLang="en-US" sz="1800"/>
              <a:t>结点从域内所有结点</a:t>
            </a:r>
            <a:r>
              <a:rPr lang="zh-CN" altLang="en-US" sz="1800" dirty="0"/>
              <a:t>获取信息，建立完整的网络图</a:t>
            </a:r>
            <a:r>
              <a:rPr lang="en-US" altLang="zh-CN" sz="1800" dirty="0"/>
              <a:t>——</a:t>
            </a:r>
            <a:r>
              <a:rPr lang="zh-CN" altLang="en-US" sz="1800" dirty="0">
                <a:solidFill>
                  <a:schemeClr val="accent5">
                    <a:lumMod val="50000"/>
                  </a:schemeClr>
                </a:solidFill>
              </a:rPr>
              <a:t>链路状态数据库</a:t>
            </a:r>
            <a:endParaRPr lang="en-US" altLang="zh-CN" sz="1800" dirty="0">
              <a:solidFill>
                <a:srgbClr val="FF0000"/>
              </a:solidFill>
            </a:endParaRPr>
          </a:p>
          <a:p>
            <a:pPr lvl="2">
              <a:spcBef>
                <a:spcPts val="600"/>
              </a:spcBef>
            </a:pPr>
            <a:r>
              <a:rPr lang="zh-CN" altLang="en-US" dirty="0"/>
              <a:t>向本自治系统中</a:t>
            </a:r>
            <a:r>
              <a:rPr lang="zh-CN" altLang="en-US" dirty="0">
                <a:solidFill>
                  <a:schemeClr val="accent5">
                    <a:lumMod val="50000"/>
                  </a:schemeClr>
                </a:solidFill>
              </a:rPr>
              <a:t>所有路由器</a:t>
            </a:r>
            <a:r>
              <a:rPr lang="zh-CN" altLang="en-US" dirty="0"/>
              <a:t>发送信息</a:t>
            </a:r>
            <a:endParaRPr lang="en-US" altLang="zh-CN" dirty="0"/>
          </a:p>
          <a:p>
            <a:pPr lvl="2">
              <a:spcBef>
                <a:spcPts val="600"/>
              </a:spcBef>
            </a:pPr>
            <a:r>
              <a:rPr lang="zh-CN" altLang="en-US" dirty="0"/>
              <a:t>发送</a:t>
            </a:r>
            <a:r>
              <a:rPr lang="zh-CN" altLang="en-US"/>
              <a:t>的信息只是</a:t>
            </a:r>
            <a:r>
              <a:rPr lang="zh-CN" altLang="en-US" dirty="0"/>
              <a:t>与本路由器</a:t>
            </a:r>
            <a:r>
              <a:rPr lang="zh-CN" altLang="en-US">
                <a:solidFill>
                  <a:schemeClr val="accent5">
                    <a:lumMod val="50000"/>
                  </a:schemeClr>
                </a:solidFill>
              </a:rPr>
              <a:t>相邻</a:t>
            </a:r>
            <a:r>
              <a:rPr lang="zh-CN" altLang="en-US"/>
              <a:t>的路由器之间的链路状态</a:t>
            </a:r>
            <a:endParaRPr lang="zh-CN" altLang="en-US" dirty="0"/>
          </a:p>
          <a:p>
            <a:pPr lvl="2">
              <a:spcBef>
                <a:spcPts val="600"/>
              </a:spcBef>
            </a:pPr>
            <a:r>
              <a:rPr lang="zh-CN" altLang="en-US" dirty="0">
                <a:solidFill>
                  <a:schemeClr val="accent5">
                    <a:lumMod val="50000"/>
                  </a:schemeClr>
                </a:solidFill>
              </a:rPr>
              <a:t>触发</a:t>
            </a:r>
            <a:r>
              <a:rPr lang="zh-CN" altLang="en-US" dirty="0"/>
              <a:t>交换路由信息：只有当链路状态</a:t>
            </a:r>
            <a:r>
              <a:rPr lang="zh-CN" altLang="en-US" dirty="0">
                <a:solidFill>
                  <a:schemeClr val="accent5">
                    <a:lumMod val="50000"/>
                  </a:schemeClr>
                </a:solidFill>
              </a:rPr>
              <a:t>发生变化</a:t>
            </a:r>
            <a:r>
              <a:rPr lang="zh-CN" altLang="en-US" dirty="0"/>
              <a:t>时，路由器才用洪泛法向所有路由器发送此信息</a:t>
            </a:r>
            <a:endParaRPr lang="en-US" altLang="zh-CN" dirty="0"/>
          </a:p>
          <a:p>
            <a:pPr lvl="1">
              <a:spcBef>
                <a:spcPts val="600"/>
              </a:spcBef>
            </a:pPr>
            <a:r>
              <a:rPr lang="zh-CN" altLang="en-US" sz="1800" dirty="0"/>
              <a:t>各结点根据链路状态数据库</a:t>
            </a:r>
            <a:r>
              <a:rPr lang="zh-CN" altLang="en-US" sz="1800" dirty="0">
                <a:solidFill>
                  <a:schemeClr val="accent5">
                    <a:lumMod val="50000"/>
                  </a:schemeClr>
                </a:solidFill>
              </a:rPr>
              <a:t>单独</a:t>
            </a:r>
            <a:r>
              <a:rPr lang="zh-CN" altLang="en-US" sz="1800" dirty="0"/>
              <a:t>计算它到其它结点的最短路径，生成路由表</a:t>
            </a:r>
            <a:endParaRPr lang="en-US" altLang="zh-CN" sz="1800" dirty="0"/>
          </a:p>
          <a:p>
            <a:pPr lvl="2">
              <a:spcBef>
                <a:spcPts val="600"/>
              </a:spcBef>
            </a:pPr>
            <a:r>
              <a:rPr lang="zh-CN" altLang="en-US" dirty="0"/>
              <a:t>用</a:t>
            </a:r>
            <a:r>
              <a:rPr lang="en-US" altLang="zh-CN" dirty="0" err="1">
                <a:solidFill>
                  <a:schemeClr val="accent5">
                    <a:lumMod val="50000"/>
                  </a:schemeClr>
                </a:solidFill>
              </a:rPr>
              <a:t>Dijkstra</a:t>
            </a:r>
            <a:r>
              <a:rPr lang="zh-CN" altLang="en-US" dirty="0">
                <a:solidFill>
                  <a:schemeClr val="accent5">
                    <a:lumMod val="50000"/>
                  </a:schemeClr>
                </a:solidFill>
              </a:rPr>
              <a:t>最短路径算法</a:t>
            </a:r>
            <a:r>
              <a:rPr lang="zh-CN" altLang="en-US" dirty="0"/>
              <a:t>进行路由计算，得到一个以自己为根的树型结构</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054174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dissolv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dissolv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dissolv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dissolv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dissolve">
                                      <p:cBhvr>
                                        <p:cTn id="4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链路状态</a:t>
            </a:r>
          </a:p>
        </p:txBody>
      </p:sp>
      <p:sp>
        <p:nvSpPr>
          <p:cNvPr id="3" name="内容占位符 2"/>
          <p:cNvSpPr>
            <a:spLocks noGrp="1"/>
          </p:cNvSpPr>
          <p:nvPr>
            <p:ph idx="1"/>
          </p:nvPr>
        </p:nvSpPr>
        <p:spPr>
          <a:xfrm>
            <a:off x="457199" y="1396212"/>
            <a:ext cx="8579555" cy="5182388"/>
          </a:xfrm>
        </p:spPr>
        <p:txBody>
          <a:bodyPr/>
          <a:lstStyle/>
          <a:p>
            <a:r>
              <a:rPr lang="zh-CN" altLang="en-US" dirty="0"/>
              <a:t>链路</a:t>
            </a:r>
            <a:endParaRPr lang="en-US" altLang="zh-CN" dirty="0"/>
          </a:p>
          <a:p>
            <a:pPr lvl="1">
              <a:lnSpc>
                <a:spcPct val="150000"/>
              </a:lnSpc>
            </a:pPr>
            <a:r>
              <a:rPr lang="zh-CN" altLang="en-US"/>
              <a:t>相邻路由器一对接口之间的互联</a:t>
            </a:r>
            <a:endParaRPr lang="zh-CN" altLang="en-US" dirty="0"/>
          </a:p>
          <a:p>
            <a:pPr>
              <a:spcBef>
                <a:spcPts val="3000"/>
              </a:spcBef>
            </a:pPr>
            <a:r>
              <a:rPr lang="zh-CN" altLang="en-US" dirty="0"/>
              <a:t>链路状态：接口及其与邻近路由器之间关系的描述</a:t>
            </a:r>
            <a:endParaRPr lang="en-US" altLang="zh-CN" dirty="0"/>
          </a:p>
          <a:p>
            <a:pPr lvl="1">
              <a:lnSpc>
                <a:spcPct val="150000"/>
              </a:lnSpc>
            </a:pPr>
            <a:r>
              <a:rPr lang="zh-CN" altLang="en-US" dirty="0"/>
              <a:t>接口的</a:t>
            </a:r>
            <a:r>
              <a:rPr lang="en-US" altLang="zh-CN" dirty="0"/>
              <a:t>IP</a:t>
            </a:r>
            <a:r>
              <a:rPr lang="zh-CN" altLang="en-US" dirty="0"/>
              <a:t>地址、掩码</a:t>
            </a:r>
          </a:p>
          <a:p>
            <a:pPr lvl="1">
              <a:lnSpc>
                <a:spcPct val="150000"/>
              </a:lnSpc>
            </a:pPr>
            <a:r>
              <a:rPr lang="zh-CN" altLang="en-US" dirty="0"/>
              <a:t>链路类型</a:t>
            </a:r>
          </a:p>
          <a:p>
            <a:pPr lvl="1">
              <a:lnSpc>
                <a:spcPct val="150000"/>
              </a:lnSpc>
            </a:pPr>
            <a:r>
              <a:rPr lang="zh-CN" altLang="en-US" dirty="0"/>
              <a:t>到连接路由器的开销等</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5" name="右大括号 4"/>
          <p:cNvSpPr/>
          <p:nvPr/>
        </p:nvSpPr>
        <p:spPr>
          <a:xfrm>
            <a:off x="4387850" y="3695700"/>
            <a:ext cx="368300" cy="1193800"/>
          </a:xfrm>
          <a:prstGeom prst="rightBrace">
            <a:avLst>
              <a:gd name="adj1" fmla="val 22967"/>
              <a:gd name="adj2" fmla="val 50000"/>
            </a:avLst>
          </a:prstGeom>
          <a:ln w="222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4965700" y="3938657"/>
            <a:ext cx="3505200" cy="707886"/>
          </a:xfrm>
          <a:prstGeom prst="rect">
            <a:avLst/>
          </a:prstGeom>
          <a:solidFill>
            <a:schemeClr val="accent5">
              <a:lumMod val="50000"/>
            </a:schemeClr>
          </a:solidFill>
        </p:spPr>
        <p:txBody>
          <a:bodyPr wrap="square" rtlCol="0">
            <a:spAutoFit/>
          </a:bodyPr>
          <a:lstStyle/>
          <a:p>
            <a:pPr algn="ctr"/>
            <a:r>
              <a:rPr lang="zh-CN" altLang="en-US" sz="2000" dirty="0">
                <a:solidFill>
                  <a:schemeClr val="bg1"/>
                </a:solidFill>
                <a:ea typeface="华文楷体" panose="02010600040101010101" pitchFamily="2" charset="-122"/>
              </a:rPr>
              <a:t>所有这些链路状态集中构成了</a:t>
            </a:r>
            <a:r>
              <a:rPr lang="zh-CN" altLang="en-US" sz="2000" b="1" dirty="0">
                <a:solidFill>
                  <a:srgbClr val="FFFF00"/>
                </a:solidFill>
                <a:ea typeface="华文楷体" panose="02010600040101010101" pitchFamily="2" charset="-122"/>
              </a:rPr>
              <a:t>链路状态数据库</a:t>
            </a:r>
          </a:p>
        </p:txBody>
      </p:sp>
    </p:spTree>
    <p:custDataLst>
      <p:tags r:id="rId1"/>
    </p:custDataLst>
    <p:extLst>
      <p:ext uri="{BB962C8B-B14F-4D97-AF65-F5344CB8AC3E}">
        <p14:creationId xmlns:p14="http://schemas.microsoft.com/office/powerpoint/2010/main" val="365878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链路状态路由协议基本思想</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9" name="内容占位符 2"/>
          <p:cNvSpPr>
            <a:spLocks noGrp="1"/>
          </p:cNvSpPr>
          <p:nvPr>
            <p:ph idx="1"/>
          </p:nvPr>
        </p:nvSpPr>
        <p:spPr>
          <a:xfrm>
            <a:off x="457199" y="1396212"/>
            <a:ext cx="8579555" cy="886619"/>
          </a:xfrm>
        </p:spPr>
        <p:txBody>
          <a:bodyPr/>
          <a:lstStyle/>
          <a:p>
            <a:pPr marL="0" indent="0">
              <a:lnSpc>
                <a:spcPct val="100000"/>
              </a:lnSpc>
              <a:spcBef>
                <a:spcPts val="3000"/>
              </a:spcBef>
              <a:buNone/>
            </a:pPr>
            <a:r>
              <a:rPr lang="en-US" altLang="zh-CN" sz="2000" dirty="0"/>
              <a:t>1.  </a:t>
            </a:r>
            <a:r>
              <a:rPr lang="zh-CN" altLang="en-US" sz="2000" dirty="0"/>
              <a:t>每个结点建立完整的网络图</a:t>
            </a:r>
            <a:r>
              <a:rPr lang="en-US" altLang="zh-CN" sz="2000" dirty="0"/>
              <a:t>——</a:t>
            </a:r>
            <a:r>
              <a:rPr lang="zh-CN" altLang="en-US" sz="2000" dirty="0">
                <a:solidFill>
                  <a:schemeClr val="accent5">
                    <a:lumMod val="50000"/>
                  </a:schemeClr>
                </a:solidFill>
              </a:rPr>
              <a:t>链路状态数据库</a:t>
            </a:r>
            <a:endParaRPr lang="en-US" altLang="zh-CN" sz="2000" dirty="0"/>
          </a:p>
          <a:p>
            <a:pPr lvl="1">
              <a:spcBef>
                <a:spcPts val="600"/>
              </a:spcBef>
            </a:pPr>
            <a:r>
              <a:rPr lang="zh-CN" altLang="en-US" sz="1800" dirty="0"/>
              <a:t>通过链路状态信息的</a:t>
            </a:r>
            <a:r>
              <a:rPr lang="zh-CN" altLang="en-US" sz="1800" dirty="0">
                <a:solidFill>
                  <a:schemeClr val="accent5">
                    <a:lumMod val="50000"/>
                  </a:schemeClr>
                </a:solidFill>
              </a:rPr>
              <a:t>可靠扩散</a:t>
            </a:r>
            <a:r>
              <a:rPr lang="zh-CN" altLang="en-US" sz="1800" dirty="0"/>
              <a:t>机制实现</a:t>
            </a:r>
            <a:endParaRPr lang="en-US" altLang="zh-CN" sz="1800" dirty="0"/>
          </a:p>
        </p:txBody>
      </p:sp>
      <p:grpSp>
        <p:nvGrpSpPr>
          <p:cNvPr id="3" name="组合 23"/>
          <p:cNvGrpSpPr/>
          <p:nvPr/>
        </p:nvGrpSpPr>
        <p:grpSpPr>
          <a:xfrm>
            <a:off x="1581150" y="3395663"/>
            <a:ext cx="5688013" cy="1414462"/>
            <a:chOff x="1365250" y="3573463"/>
            <a:chExt cx="5688013" cy="1414462"/>
          </a:xfrm>
        </p:grpSpPr>
        <p:sp>
          <p:nvSpPr>
            <p:cNvPr id="10" name="Line 8"/>
            <p:cNvSpPr>
              <a:spLocks noChangeShapeType="1"/>
            </p:cNvSpPr>
            <p:nvPr/>
          </p:nvSpPr>
          <p:spPr bwMode="auto">
            <a:xfrm flipV="1">
              <a:off x="3094038" y="3906838"/>
              <a:ext cx="649287" cy="217487"/>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1" name="Line 12"/>
            <p:cNvSpPr>
              <a:spLocks noChangeShapeType="1"/>
            </p:cNvSpPr>
            <p:nvPr/>
          </p:nvSpPr>
          <p:spPr bwMode="auto">
            <a:xfrm>
              <a:off x="3022600" y="4411663"/>
              <a:ext cx="719138" cy="215900"/>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2" name="Line 13"/>
            <p:cNvSpPr>
              <a:spLocks noChangeShapeType="1"/>
            </p:cNvSpPr>
            <p:nvPr/>
          </p:nvSpPr>
          <p:spPr bwMode="auto">
            <a:xfrm flipV="1">
              <a:off x="4605338" y="4340225"/>
              <a:ext cx="720725" cy="287338"/>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pic>
          <p:nvPicPr>
            <p:cNvPr id="13"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1738" y="4411663"/>
              <a:ext cx="895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14"/>
            <p:cNvSpPr>
              <a:spLocks noChangeShapeType="1"/>
            </p:cNvSpPr>
            <p:nvPr/>
          </p:nvSpPr>
          <p:spPr bwMode="auto">
            <a:xfrm>
              <a:off x="4605338" y="3908425"/>
              <a:ext cx="719137" cy="215900"/>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pic>
          <p:nvPicPr>
            <p:cNvPr id="15"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0438" y="4005263"/>
              <a:ext cx="895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1738" y="3573463"/>
              <a:ext cx="895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Line 15"/>
            <p:cNvSpPr>
              <a:spLocks noChangeShapeType="1"/>
            </p:cNvSpPr>
            <p:nvPr/>
          </p:nvSpPr>
          <p:spPr bwMode="auto">
            <a:xfrm>
              <a:off x="6189663" y="4267200"/>
              <a:ext cx="863600" cy="0"/>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8" name="Line 16"/>
            <p:cNvSpPr>
              <a:spLocks noChangeShapeType="1"/>
            </p:cNvSpPr>
            <p:nvPr/>
          </p:nvSpPr>
          <p:spPr bwMode="auto">
            <a:xfrm>
              <a:off x="1365250" y="4267200"/>
              <a:ext cx="863600" cy="0"/>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defRPr/>
              </a:pPr>
              <a:endParaRPr lang="zh-CN" altLang="en-US" sz="2800">
                <a:solidFill>
                  <a:srgbClr val="000000"/>
                </a:solidFill>
                <a:latin typeface="Calibri" panose="020F0502020204030204" pitchFamily="34" charset="0"/>
              </a:endParaRPr>
            </a:p>
          </p:txBody>
        </p:sp>
        <p:pic>
          <p:nvPicPr>
            <p:cNvPr id="19"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7650" y="3979863"/>
              <a:ext cx="895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7"/>
            <p:cNvSpPr txBox="1">
              <a:spLocks noChangeArrowheads="1"/>
            </p:cNvSpPr>
            <p:nvPr/>
          </p:nvSpPr>
          <p:spPr bwMode="auto">
            <a:xfrm>
              <a:off x="2085975" y="4297363"/>
              <a:ext cx="1223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algn="ctr" eaLnBrk="1" fontAlgn="base" hangingPunct="1">
                <a:spcBef>
                  <a:spcPct val="50000"/>
                </a:spcBef>
                <a:spcAft>
                  <a:spcPct val="0"/>
                </a:spcAft>
              </a:pPr>
              <a:r>
                <a:rPr lang="en-US" altLang="zh-CN" sz="1600">
                  <a:solidFill>
                    <a:srgbClr val="FFFFFF"/>
                  </a:solidFill>
                  <a:latin typeface="Calibri" panose="020F0502020204030204" pitchFamily="34" charset="0"/>
                  <a:ea typeface="宋体" panose="02010600030101010101" pitchFamily="2" charset="-122"/>
                </a:rPr>
                <a:t>R1</a:t>
              </a:r>
            </a:p>
          </p:txBody>
        </p:sp>
        <p:sp>
          <p:nvSpPr>
            <p:cNvPr id="21" name="Text Box 18"/>
            <p:cNvSpPr txBox="1">
              <a:spLocks noChangeArrowheads="1"/>
            </p:cNvSpPr>
            <p:nvPr/>
          </p:nvSpPr>
          <p:spPr bwMode="auto">
            <a:xfrm>
              <a:off x="3598863" y="4651375"/>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algn="ctr" eaLnBrk="1" fontAlgn="base" hangingPunct="1">
                <a:spcBef>
                  <a:spcPct val="50000"/>
                </a:spcBef>
                <a:spcAft>
                  <a:spcPct val="0"/>
                </a:spcAft>
              </a:pPr>
              <a:r>
                <a:rPr lang="en-US" altLang="zh-CN" sz="1600">
                  <a:solidFill>
                    <a:srgbClr val="FFFFFF"/>
                  </a:solidFill>
                  <a:latin typeface="Calibri" panose="020F0502020204030204" pitchFamily="34" charset="0"/>
                  <a:ea typeface="宋体" panose="02010600030101010101" pitchFamily="2" charset="-122"/>
                </a:rPr>
                <a:t>R3</a:t>
              </a:r>
            </a:p>
          </p:txBody>
        </p:sp>
        <p:sp>
          <p:nvSpPr>
            <p:cNvPr id="22" name="Text Box 19"/>
            <p:cNvSpPr txBox="1">
              <a:spLocks noChangeArrowheads="1"/>
            </p:cNvSpPr>
            <p:nvPr/>
          </p:nvSpPr>
          <p:spPr bwMode="auto">
            <a:xfrm>
              <a:off x="3597275" y="3838575"/>
              <a:ext cx="1223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algn="ctr" eaLnBrk="1" fontAlgn="base" hangingPunct="1">
                <a:spcBef>
                  <a:spcPct val="50000"/>
                </a:spcBef>
                <a:spcAft>
                  <a:spcPct val="0"/>
                </a:spcAft>
              </a:pPr>
              <a:r>
                <a:rPr lang="en-US" altLang="zh-CN" sz="1600">
                  <a:solidFill>
                    <a:srgbClr val="FFFFFF"/>
                  </a:solidFill>
                  <a:latin typeface="Calibri" panose="020F0502020204030204" pitchFamily="34" charset="0"/>
                  <a:ea typeface="宋体" panose="02010600030101010101" pitchFamily="2" charset="-122"/>
                </a:rPr>
                <a:t>R2</a:t>
              </a:r>
            </a:p>
          </p:txBody>
        </p:sp>
        <p:sp>
          <p:nvSpPr>
            <p:cNvPr id="23" name="Text Box 20"/>
            <p:cNvSpPr txBox="1">
              <a:spLocks noChangeArrowheads="1"/>
            </p:cNvSpPr>
            <p:nvPr/>
          </p:nvSpPr>
          <p:spPr bwMode="auto">
            <a:xfrm>
              <a:off x="5181600" y="4267200"/>
              <a:ext cx="1223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algn="ctr" eaLnBrk="1" fontAlgn="base" hangingPunct="1">
                <a:spcBef>
                  <a:spcPct val="50000"/>
                </a:spcBef>
                <a:spcAft>
                  <a:spcPct val="0"/>
                </a:spcAft>
              </a:pPr>
              <a:r>
                <a:rPr lang="en-US" altLang="zh-CN" sz="1600" dirty="0">
                  <a:solidFill>
                    <a:srgbClr val="FFFFFF"/>
                  </a:solidFill>
                  <a:latin typeface="Calibri" panose="020F0502020204030204" pitchFamily="34" charset="0"/>
                  <a:ea typeface="宋体" panose="02010600030101010101" pitchFamily="2" charset="-122"/>
                </a:rPr>
                <a:t>R4</a:t>
              </a:r>
            </a:p>
          </p:txBody>
        </p:sp>
      </p:grpSp>
      <p:sp>
        <p:nvSpPr>
          <p:cNvPr id="25" name="圆角矩形 24"/>
          <p:cNvSpPr/>
          <p:nvPr/>
        </p:nvSpPr>
        <p:spPr>
          <a:xfrm>
            <a:off x="1873511" y="6081708"/>
            <a:ext cx="5895453" cy="615161"/>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zh-CN" altLang="en-US" sz="2000" dirty="0">
                <a:latin typeface="Calibri" panose="020F0502020204030204" pitchFamily="34" charset="0"/>
                <a:ea typeface="黑体" panose="02010609060101010101" pitchFamily="49" charset="-122"/>
              </a:rPr>
              <a:t>最初，各结点仅有到邻居结点的链路状态信息</a:t>
            </a:r>
            <a:endParaRPr lang="zh-CN" altLang="en-US" sz="2000" dirty="0">
              <a:solidFill>
                <a:srgbClr val="FFFFFF"/>
              </a:solidFill>
              <a:latin typeface="Calibri" panose="020F0502020204030204" pitchFamily="34" charset="0"/>
              <a:ea typeface="黑体" panose="02010609060101010101" pitchFamily="49" charset="-122"/>
            </a:endParaRPr>
          </a:p>
        </p:txBody>
      </p:sp>
      <p:sp>
        <p:nvSpPr>
          <p:cNvPr id="26" name="Line 56"/>
          <p:cNvSpPr>
            <a:spLocks noChangeShapeType="1"/>
          </p:cNvSpPr>
          <p:nvPr/>
        </p:nvSpPr>
        <p:spPr bwMode="auto">
          <a:xfrm>
            <a:off x="6227763" y="4356100"/>
            <a:ext cx="215900" cy="1444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27" name="Line 63"/>
          <p:cNvSpPr>
            <a:spLocks noChangeShapeType="1"/>
          </p:cNvSpPr>
          <p:nvPr/>
        </p:nvSpPr>
        <p:spPr bwMode="auto">
          <a:xfrm flipV="1">
            <a:off x="4427538" y="3057525"/>
            <a:ext cx="0" cy="2143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28" name="Line 65"/>
          <p:cNvSpPr>
            <a:spLocks noChangeShapeType="1"/>
          </p:cNvSpPr>
          <p:nvPr/>
        </p:nvSpPr>
        <p:spPr bwMode="auto">
          <a:xfrm>
            <a:off x="4427538" y="4859338"/>
            <a:ext cx="0" cy="288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29" name="Line 66"/>
          <p:cNvSpPr>
            <a:spLocks noChangeShapeType="1"/>
          </p:cNvSpPr>
          <p:nvPr/>
        </p:nvSpPr>
        <p:spPr bwMode="auto">
          <a:xfrm flipH="1">
            <a:off x="2627313" y="4425950"/>
            <a:ext cx="215900" cy="1476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grpSp>
        <p:nvGrpSpPr>
          <p:cNvPr id="5" name="Group 47"/>
          <p:cNvGrpSpPr>
            <a:grpSpLocks/>
          </p:cNvGrpSpPr>
          <p:nvPr/>
        </p:nvGrpSpPr>
        <p:grpSpPr bwMode="auto">
          <a:xfrm>
            <a:off x="3813175" y="5294307"/>
            <a:ext cx="1296987" cy="288925"/>
            <a:chOff x="2381" y="3068"/>
            <a:chExt cx="817" cy="182"/>
          </a:xfrm>
        </p:grpSpPr>
        <p:sp>
          <p:nvSpPr>
            <p:cNvPr id="31" name="Oval 24"/>
            <p:cNvSpPr>
              <a:spLocks noChangeArrowheads="1"/>
            </p:cNvSpPr>
            <p:nvPr/>
          </p:nvSpPr>
          <p:spPr bwMode="auto">
            <a:xfrm>
              <a:off x="3107" y="306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32" name="Oval 25"/>
            <p:cNvSpPr>
              <a:spLocks noChangeArrowheads="1"/>
            </p:cNvSpPr>
            <p:nvPr/>
          </p:nvSpPr>
          <p:spPr bwMode="auto">
            <a:xfrm>
              <a:off x="2381" y="306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33" name="Oval 27"/>
            <p:cNvSpPr>
              <a:spLocks noChangeArrowheads="1"/>
            </p:cNvSpPr>
            <p:nvPr/>
          </p:nvSpPr>
          <p:spPr bwMode="auto">
            <a:xfrm>
              <a:off x="2744" y="3159"/>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34" name="Line 28"/>
            <p:cNvSpPr>
              <a:spLocks noChangeShapeType="1"/>
            </p:cNvSpPr>
            <p:nvPr/>
          </p:nvSpPr>
          <p:spPr bwMode="auto">
            <a:xfrm flipH="1">
              <a:off x="2835" y="311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35" name="Line 29"/>
            <p:cNvSpPr>
              <a:spLocks noChangeShapeType="1"/>
            </p:cNvSpPr>
            <p:nvPr/>
          </p:nvSpPr>
          <p:spPr bwMode="auto">
            <a:xfrm flipH="1" flipV="1">
              <a:off x="2472" y="311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grpSp>
      <p:grpSp>
        <p:nvGrpSpPr>
          <p:cNvPr id="7" name="Group 46"/>
          <p:cNvGrpSpPr>
            <a:grpSpLocks/>
          </p:cNvGrpSpPr>
          <p:nvPr/>
        </p:nvGrpSpPr>
        <p:grpSpPr bwMode="auto">
          <a:xfrm>
            <a:off x="1547020" y="4533899"/>
            <a:ext cx="1008062" cy="433387"/>
            <a:chOff x="1293" y="2523"/>
            <a:chExt cx="635" cy="273"/>
          </a:xfrm>
        </p:grpSpPr>
        <p:sp>
          <p:nvSpPr>
            <p:cNvPr id="37" name="Oval 40"/>
            <p:cNvSpPr>
              <a:spLocks noChangeArrowheads="1"/>
            </p:cNvSpPr>
            <p:nvPr/>
          </p:nvSpPr>
          <p:spPr bwMode="auto">
            <a:xfrm>
              <a:off x="1837" y="2523"/>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38" name="Line 41"/>
            <p:cNvSpPr>
              <a:spLocks noChangeShapeType="1"/>
            </p:cNvSpPr>
            <p:nvPr/>
          </p:nvSpPr>
          <p:spPr bwMode="auto">
            <a:xfrm flipH="1">
              <a:off x="1565" y="2569"/>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39" name="Line 42"/>
            <p:cNvSpPr>
              <a:spLocks noChangeShapeType="1"/>
            </p:cNvSpPr>
            <p:nvPr/>
          </p:nvSpPr>
          <p:spPr bwMode="auto">
            <a:xfrm>
              <a:off x="1293" y="2659"/>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40" name="Oval 43"/>
            <p:cNvSpPr>
              <a:spLocks noChangeArrowheads="1"/>
            </p:cNvSpPr>
            <p:nvPr/>
          </p:nvSpPr>
          <p:spPr bwMode="auto">
            <a:xfrm>
              <a:off x="1474" y="2614"/>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41" name="Oval 44"/>
            <p:cNvSpPr>
              <a:spLocks noChangeArrowheads="1"/>
            </p:cNvSpPr>
            <p:nvPr/>
          </p:nvSpPr>
          <p:spPr bwMode="auto">
            <a:xfrm>
              <a:off x="1837" y="2705"/>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42" name="Line 45"/>
            <p:cNvSpPr>
              <a:spLocks noChangeShapeType="1"/>
            </p:cNvSpPr>
            <p:nvPr/>
          </p:nvSpPr>
          <p:spPr bwMode="auto">
            <a:xfrm flipH="1" flipV="1">
              <a:off x="1565" y="2659"/>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grpSp>
      <p:grpSp>
        <p:nvGrpSpPr>
          <p:cNvPr id="8" name="Group 55"/>
          <p:cNvGrpSpPr>
            <a:grpSpLocks/>
          </p:cNvGrpSpPr>
          <p:nvPr/>
        </p:nvGrpSpPr>
        <p:grpSpPr bwMode="auto">
          <a:xfrm>
            <a:off x="6624639" y="4473575"/>
            <a:ext cx="1008062" cy="433388"/>
            <a:chOff x="1337" y="3022"/>
            <a:chExt cx="635" cy="273"/>
          </a:xfrm>
        </p:grpSpPr>
        <p:sp>
          <p:nvSpPr>
            <p:cNvPr id="44" name="Oval 49"/>
            <p:cNvSpPr>
              <a:spLocks noChangeArrowheads="1"/>
            </p:cNvSpPr>
            <p:nvPr/>
          </p:nvSpPr>
          <p:spPr bwMode="auto">
            <a:xfrm>
              <a:off x="1337" y="3022"/>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45" name="Line 50"/>
            <p:cNvSpPr>
              <a:spLocks noChangeShapeType="1"/>
            </p:cNvSpPr>
            <p:nvPr/>
          </p:nvSpPr>
          <p:spPr bwMode="auto">
            <a:xfrm>
              <a:off x="1428" y="3068"/>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46" name="Line 51"/>
            <p:cNvSpPr>
              <a:spLocks noChangeShapeType="1"/>
            </p:cNvSpPr>
            <p:nvPr/>
          </p:nvSpPr>
          <p:spPr bwMode="auto">
            <a:xfrm>
              <a:off x="1791" y="3158"/>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47" name="Oval 52"/>
            <p:cNvSpPr>
              <a:spLocks noChangeArrowheads="1"/>
            </p:cNvSpPr>
            <p:nvPr/>
          </p:nvSpPr>
          <p:spPr bwMode="auto">
            <a:xfrm>
              <a:off x="1700" y="3113"/>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48" name="Oval 53"/>
            <p:cNvSpPr>
              <a:spLocks noChangeArrowheads="1"/>
            </p:cNvSpPr>
            <p:nvPr/>
          </p:nvSpPr>
          <p:spPr bwMode="auto">
            <a:xfrm>
              <a:off x="1337" y="3204"/>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49" name="Line 54"/>
            <p:cNvSpPr>
              <a:spLocks noChangeShapeType="1"/>
            </p:cNvSpPr>
            <p:nvPr/>
          </p:nvSpPr>
          <p:spPr bwMode="auto">
            <a:xfrm flipH="1">
              <a:off x="1428" y="3158"/>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grpSp>
      <p:grpSp>
        <p:nvGrpSpPr>
          <p:cNvPr id="24" name="Group 62"/>
          <p:cNvGrpSpPr>
            <a:grpSpLocks/>
          </p:cNvGrpSpPr>
          <p:nvPr/>
        </p:nvGrpSpPr>
        <p:grpSpPr bwMode="auto">
          <a:xfrm>
            <a:off x="3776662" y="2671768"/>
            <a:ext cx="1296987" cy="288925"/>
            <a:chOff x="974" y="3747"/>
            <a:chExt cx="817" cy="182"/>
          </a:xfrm>
        </p:grpSpPr>
        <p:sp>
          <p:nvSpPr>
            <p:cNvPr id="51" name="Oval 57"/>
            <p:cNvSpPr>
              <a:spLocks noChangeArrowheads="1"/>
            </p:cNvSpPr>
            <p:nvPr/>
          </p:nvSpPr>
          <p:spPr bwMode="auto">
            <a:xfrm>
              <a:off x="1337" y="3747"/>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52" name="Line 58"/>
            <p:cNvSpPr>
              <a:spLocks noChangeShapeType="1"/>
            </p:cNvSpPr>
            <p:nvPr/>
          </p:nvSpPr>
          <p:spPr bwMode="auto">
            <a:xfrm>
              <a:off x="1428" y="379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53" name="Line 59"/>
            <p:cNvSpPr>
              <a:spLocks noChangeShapeType="1"/>
            </p:cNvSpPr>
            <p:nvPr/>
          </p:nvSpPr>
          <p:spPr bwMode="auto">
            <a:xfrm flipH="1">
              <a:off x="1065" y="379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54" name="Oval 60"/>
            <p:cNvSpPr>
              <a:spLocks noChangeArrowheads="1"/>
            </p:cNvSpPr>
            <p:nvPr/>
          </p:nvSpPr>
          <p:spPr bwMode="auto">
            <a:xfrm>
              <a:off x="1700" y="383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55" name="Oval 61"/>
            <p:cNvSpPr>
              <a:spLocks noChangeArrowheads="1"/>
            </p:cNvSpPr>
            <p:nvPr/>
          </p:nvSpPr>
          <p:spPr bwMode="auto">
            <a:xfrm>
              <a:off x="974" y="383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grpSp>
    </p:spTree>
    <p:custDataLst>
      <p:tags r:id="rId1"/>
    </p:custDataLst>
    <p:extLst>
      <p:ext uri="{BB962C8B-B14F-4D97-AF65-F5344CB8AC3E}">
        <p14:creationId xmlns:p14="http://schemas.microsoft.com/office/powerpoint/2010/main" val="229254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up)">
                                      <p:cBhvr>
                                        <p:cTn id="33" dur="500"/>
                                        <p:tgtEl>
                                          <p:spTgt spid="28"/>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up)">
                                      <p:cBhvr>
                                        <p:cTn id="36" dur="500"/>
                                        <p:tgtEl>
                                          <p:spTgt spid="29"/>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par>
                                <p:cTn id="41" presetID="9"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par>
                                <p:cTn id="44" presetID="9" presetClass="entr" presetSubtype="0"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dissolve">
                                      <p:cBhvr>
                                        <p:cTn id="46" dur="500"/>
                                        <p:tgtEl>
                                          <p:spTgt spid="8"/>
                                        </p:tgtEl>
                                      </p:cBhvr>
                                    </p:animEffect>
                                  </p:childTnLst>
                                </p:cTn>
                              </p:par>
                              <p:par>
                                <p:cTn id="47" presetID="9"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dissolv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xit" presetSubtype="2" fill="hold" grpId="1" nodeType="clickEffect">
                                  <p:stCondLst>
                                    <p:cond delay="0"/>
                                  </p:stCondLst>
                                  <p:childTnLst>
                                    <p:animEffect transition="out" filter="wipe(right)">
                                      <p:cBhvr>
                                        <p:cTn id="53" dur="500"/>
                                        <p:tgtEl>
                                          <p:spTgt spid="25"/>
                                        </p:tgtEl>
                                      </p:cBhvr>
                                    </p:animEffect>
                                    <p:set>
                                      <p:cBhvr>
                                        <p:cTn id="54"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5" grpId="0" animBg="1"/>
      <p:bldP spid="25" grpId="1" animBg="1"/>
      <p:bldP spid="26" grpId="0" animBg="1"/>
      <p:bldP spid="27" grpId="0" animBg="1"/>
      <p:bldP spid="28" grpId="0" animBg="1"/>
      <p:bldP spid="29" grpId="0" animBg="1"/>
    </p:bld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链路状态路由协议基本思想</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9" name="内容占位符 2"/>
          <p:cNvSpPr>
            <a:spLocks noGrp="1"/>
          </p:cNvSpPr>
          <p:nvPr>
            <p:ph idx="1"/>
          </p:nvPr>
        </p:nvSpPr>
        <p:spPr>
          <a:xfrm>
            <a:off x="457199" y="1396212"/>
            <a:ext cx="8579555" cy="886619"/>
          </a:xfrm>
        </p:spPr>
        <p:txBody>
          <a:bodyPr/>
          <a:lstStyle/>
          <a:p>
            <a:pPr marL="0" indent="0">
              <a:lnSpc>
                <a:spcPct val="100000"/>
              </a:lnSpc>
              <a:spcBef>
                <a:spcPts val="3000"/>
              </a:spcBef>
              <a:buNone/>
            </a:pPr>
            <a:r>
              <a:rPr lang="en-US" altLang="zh-CN" sz="2000" dirty="0"/>
              <a:t>1.  </a:t>
            </a:r>
            <a:r>
              <a:rPr lang="zh-CN" altLang="en-US" sz="2000" dirty="0"/>
              <a:t>每个结点建立完整的网络图</a:t>
            </a:r>
            <a:r>
              <a:rPr lang="en-US" altLang="zh-CN" sz="2000" dirty="0"/>
              <a:t>——</a:t>
            </a:r>
            <a:r>
              <a:rPr lang="zh-CN" altLang="en-US" sz="2000" dirty="0">
                <a:solidFill>
                  <a:schemeClr val="accent5">
                    <a:lumMod val="50000"/>
                  </a:schemeClr>
                </a:solidFill>
              </a:rPr>
              <a:t>链路状态数据库</a:t>
            </a:r>
            <a:endParaRPr lang="en-US" altLang="zh-CN" sz="2000" dirty="0"/>
          </a:p>
          <a:p>
            <a:pPr lvl="1">
              <a:spcBef>
                <a:spcPts val="600"/>
              </a:spcBef>
            </a:pPr>
            <a:r>
              <a:rPr lang="zh-CN" altLang="en-US" sz="1800" dirty="0"/>
              <a:t>通过链路状态信息的</a:t>
            </a:r>
            <a:r>
              <a:rPr lang="zh-CN" altLang="en-US" sz="1800" dirty="0">
                <a:solidFill>
                  <a:schemeClr val="accent5">
                    <a:lumMod val="50000"/>
                  </a:schemeClr>
                </a:solidFill>
              </a:rPr>
              <a:t>可靠扩散</a:t>
            </a:r>
            <a:r>
              <a:rPr lang="zh-CN" altLang="en-US" sz="1800" dirty="0"/>
              <a:t>机制实现</a:t>
            </a:r>
            <a:endParaRPr lang="en-US" altLang="zh-CN" sz="1800" dirty="0"/>
          </a:p>
        </p:txBody>
      </p:sp>
      <p:grpSp>
        <p:nvGrpSpPr>
          <p:cNvPr id="3" name="组合 23"/>
          <p:cNvGrpSpPr/>
          <p:nvPr/>
        </p:nvGrpSpPr>
        <p:grpSpPr>
          <a:xfrm>
            <a:off x="1581150" y="3395663"/>
            <a:ext cx="5688013" cy="1414462"/>
            <a:chOff x="1365250" y="3573463"/>
            <a:chExt cx="5688013" cy="1414462"/>
          </a:xfrm>
        </p:grpSpPr>
        <p:sp>
          <p:nvSpPr>
            <p:cNvPr id="10" name="Line 8"/>
            <p:cNvSpPr>
              <a:spLocks noChangeShapeType="1"/>
            </p:cNvSpPr>
            <p:nvPr/>
          </p:nvSpPr>
          <p:spPr bwMode="auto">
            <a:xfrm flipV="1">
              <a:off x="3094038" y="3906838"/>
              <a:ext cx="649287" cy="217487"/>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1" name="Line 12"/>
            <p:cNvSpPr>
              <a:spLocks noChangeShapeType="1"/>
            </p:cNvSpPr>
            <p:nvPr/>
          </p:nvSpPr>
          <p:spPr bwMode="auto">
            <a:xfrm>
              <a:off x="3022600" y="4411663"/>
              <a:ext cx="719138" cy="215900"/>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2" name="Line 13"/>
            <p:cNvSpPr>
              <a:spLocks noChangeShapeType="1"/>
            </p:cNvSpPr>
            <p:nvPr/>
          </p:nvSpPr>
          <p:spPr bwMode="auto">
            <a:xfrm flipV="1">
              <a:off x="4605338" y="4340225"/>
              <a:ext cx="720725" cy="287338"/>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pic>
          <p:nvPicPr>
            <p:cNvPr id="13"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1738" y="4411663"/>
              <a:ext cx="895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14"/>
            <p:cNvSpPr>
              <a:spLocks noChangeShapeType="1"/>
            </p:cNvSpPr>
            <p:nvPr/>
          </p:nvSpPr>
          <p:spPr bwMode="auto">
            <a:xfrm>
              <a:off x="4605338" y="3908425"/>
              <a:ext cx="719137" cy="215900"/>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pic>
          <p:nvPicPr>
            <p:cNvPr id="15"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0438" y="4005263"/>
              <a:ext cx="895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1738" y="3573463"/>
              <a:ext cx="895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Line 15"/>
            <p:cNvSpPr>
              <a:spLocks noChangeShapeType="1"/>
            </p:cNvSpPr>
            <p:nvPr/>
          </p:nvSpPr>
          <p:spPr bwMode="auto">
            <a:xfrm>
              <a:off x="6189663" y="4267200"/>
              <a:ext cx="863600" cy="0"/>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8" name="Line 16"/>
            <p:cNvSpPr>
              <a:spLocks noChangeShapeType="1"/>
            </p:cNvSpPr>
            <p:nvPr/>
          </p:nvSpPr>
          <p:spPr bwMode="auto">
            <a:xfrm>
              <a:off x="1365250" y="4267200"/>
              <a:ext cx="863600" cy="0"/>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defRPr/>
              </a:pPr>
              <a:endParaRPr lang="zh-CN" altLang="en-US" sz="2800">
                <a:solidFill>
                  <a:srgbClr val="000000"/>
                </a:solidFill>
                <a:latin typeface="Calibri" panose="020F0502020204030204" pitchFamily="34" charset="0"/>
              </a:endParaRPr>
            </a:p>
          </p:txBody>
        </p:sp>
        <p:pic>
          <p:nvPicPr>
            <p:cNvPr id="19"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7650" y="3979863"/>
              <a:ext cx="895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7"/>
            <p:cNvSpPr txBox="1">
              <a:spLocks noChangeArrowheads="1"/>
            </p:cNvSpPr>
            <p:nvPr/>
          </p:nvSpPr>
          <p:spPr bwMode="auto">
            <a:xfrm>
              <a:off x="2085975" y="4297363"/>
              <a:ext cx="1223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algn="ctr" eaLnBrk="1" fontAlgn="base" hangingPunct="1">
                <a:spcBef>
                  <a:spcPct val="50000"/>
                </a:spcBef>
                <a:spcAft>
                  <a:spcPct val="0"/>
                </a:spcAft>
              </a:pPr>
              <a:r>
                <a:rPr lang="en-US" altLang="zh-CN" sz="1600">
                  <a:solidFill>
                    <a:srgbClr val="FFFFFF"/>
                  </a:solidFill>
                  <a:latin typeface="Calibri" panose="020F0502020204030204" pitchFamily="34" charset="0"/>
                  <a:ea typeface="宋体" panose="02010600030101010101" pitchFamily="2" charset="-122"/>
                </a:rPr>
                <a:t>R1</a:t>
              </a:r>
            </a:p>
          </p:txBody>
        </p:sp>
        <p:sp>
          <p:nvSpPr>
            <p:cNvPr id="21" name="Text Box 18"/>
            <p:cNvSpPr txBox="1">
              <a:spLocks noChangeArrowheads="1"/>
            </p:cNvSpPr>
            <p:nvPr/>
          </p:nvSpPr>
          <p:spPr bwMode="auto">
            <a:xfrm>
              <a:off x="3598863" y="4651375"/>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algn="ctr" eaLnBrk="1" fontAlgn="base" hangingPunct="1">
                <a:spcBef>
                  <a:spcPct val="50000"/>
                </a:spcBef>
                <a:spcAft>
                  <a:spcPct val="0"/>
                </a:spcAft>
              </a:pPr>
              <a:r>
                <a:rPr lang="en-US" altLang="zh-CN" sz="1600">
                  <a:solidFill>
                    <a:srgbClr val="FFFFFF"/>
                  </a:solidFill>
                  <a:latin typeface="Calibri" panose="020F0502020204030204" pitchFamily="34" charset="0"/>
                  <a:ea typeface="宋体" panose="02010600030101010101" pitchFamily="2" charset="-122"/>
                </a:rPr>
                <a:t>R3</a:t>
              </a:r>
            </a:p>
          </p:txBody>
        </p:sp>
        <p:sp>
          <p:nvSpPr>
            <p:cNvPr id="22" name="Text Box 19"/>
            <p:cNvSpPr txBox="1">
              <a:spLocks noChangeArrowheads="1"/>
            </p:cNvSpPr>
            <p:nvPr/>
          </p:nvSpPr>
          <p:spPr bwMode="auto">
            <a:xfrm>
              <a:off x="3597275" y="3838575"/>
              <a:ext cx="1223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algn="ctr" eaLnBrk="1" fontAlgn="base" hangingPunct="1">
                <a:spcBef>
                  <a:spcPct val="50000"/>
                </a:spcBef>
                <a:spcAft>
                  <a:spcPct val="0"/>
                </a:spcAft>
              </a:pPr>
              <a:r>
                <a:rPr lang="en-US" altLang="zh-CN" sz="1600">
                  <a:solidFill>
                    <a:srgbClr val="FFFFFF"/>
                  </a:solidFill>
                  <a:latin typeface="Calibri" panose="020F0502020204030204" pitchFamily="34" charset="0"/>
                  <a:ea typeface="宋体" panose="02010600030101010101" pitchFamily="2" charset="-122"/>
                </a:rPr>
                <a:t>R2</a:t>
              </a:r>
            </a:p>
          </p:txBody>
        </p:sp>
        <p:sp>
          <p:nvSpPr>
            <p:cNvPr id="23" name="Text Box 20"/>
            <p:cNvSpPr txBox="1">
              <a:spLocks noChangeArrowheads="1"/>
            </p:cNvSpPr>
            <p:nvPr/>
          </p:nvSpPr>
          <p:spPr bwMode="auto">
            <a:xfrm>
              <a:off x="5181600" y="4267200"/>
              <a:ext cx="1223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algn="ctr" eaLnBrk="1" fontAlgn="base" hangingPunct="1">
                <a:spcBef>
                  <a:spcPct val="50000"/>
                </a:spcBef>
                <a:spcAft>
                  <a:spcPct val="0"/>
                </a:spcAft>
              </a:pPr>
              <a:r>
                <a:rPr lang="en-US" altLang="zh-CN" sz="1600" dirty="0">
                  <a:solidFill>
                    <a:srgbClr val="FFFFFF"/>
                  </a:solidFill>
                  <a:latin typeface="Calibri" panose="020F0502020204030204" pitchFamily="34" charset="0"/>
                  <a:ea typeface="宋体" panose="02010600030101010101" pitchFamily="2" charset="-122"/>
                </a:rPr>
                <a:t>R4</a:t>
              </a:r>
            </a:p>
          </p:txBody>
        </p:sp>
      </p:grpSp>
      <p:sp>
        <p:nvSpPr>
          <p:cNvPr id="26" name="Line 56"/>
          <p:cNvSpPr>
            <a:spLocks noChangeShapeType="1"/>
          </p:cNvSpPr>
          <p:nvPr/>
        </p:nvSpPr>
        <p:spPr bwMode="auto">
          <a:xfrm>
            <a:off x="6227763" y="4356100"/>
            <a:ext cx="215900" cy="1444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27" name="Line 63"/>
          <p:cNvSpPr>
            <a:spLocks noChangeShapeType="1"/>
          </p:cNvSpPr>
          <p:nvPr/>
        </p:nvSpPr>
        <p:spPr bwMode="auto">
          <a:xfrm flipV="1">
            <a:off x="4427538" y="3057525"/>
            <a:ext cx="0" cy="2143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28" name="Line 65"/>
          <p:cNvSpPr>
            <a:spLocks noChangeShapeType="1"/>
          </p:cNvSpPr>
          <p:nvPr/>
        </p:nvSpPr>
        <p:spPr bwMode="auto">
          <a:xfrm>
            <a:off x="4427538" y="4859338"/>
            <a:ext cx="0" cy="288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29" name="Line 66"/>
          <p:cNvSpPr>
            <a:spLocks noChangeShapeType="1"/>
          </p:cNvSpPr>
          <p:nvPr/>
        </p:nvSpPr>
        <p:spPr bwMode="auto">
          <a:xfrm flipH="1">
            <a:off x="2627313" y="4425950"/>
            <a:ext cx="215900" cy="1476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grpSp>
        <p:nvGrpSpPr>
          <p:cNvPr id="5" name="Group 47"/>
          <p:cNvGrpSpPr>
            <a:grpSpLocks/>
          </p:cNvGrpSpPr>
          <p:nvPr/>
        </p:nvGrpSpPr>
        <p:grpSpPr bwMode="auto">
          <a:xfrm>
            <a:off x="3813175" y="5294307"/>
            <a:ext cx="1296987" cy="288925"/>
            <a:chOff x="2381" y="3068"/>
            <a:chExt cx="817" cy="182"/>
          </a:xfrm>
        </p:grpSpPr>
        <p:sp>
          <p:nvSpPr>
            <p:cNvPr id="31" name="Oval 24"/>
            <p:cNvSpPr>
              <a:spLocks noChangeArrowheads="1"/>
            </p:cNvSpPr>
            <p:nvPr/>
          </p:nvSpPr>
          <p:spPr bwMode="auto">
            <a:xfrm>
              <a:off x="3107" y="306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32" name="Oval 25"/>
            <p:cNvSpPr>
              <a:spLocks noChangeArrowheads="1"/>
            </p:cNvSpPr>
            <p:nvPr/>
          </p:nvSpPr>
          <p:spPr bwMode="auto">
            <a:xfrm>
              <a:off x="2381" y="306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33" name="Oval 27"/>
            <p:cNvSpPr>
              <a:spLocks noChangeArrowheads="1"/>
            </p:cNvSpPr>
            <p:nvPr/>
          </p:nvSpPr>
          <p:spPr bwMode="auto">
            <a:xfrm>
              <a:off x="2744" y="3159"/>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34" name="Line 28"/>
            <p:cNvSpPr>
              <a:spLocks noChangeShapeType="1"/>
            </p:cNvSpPr>
            <p:nvPr/>
          </p:nvSpPr>
          <p:spPr bwMode="auto">
            <a:xfrm flipH="1">
              <a:off x="2835" y="311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35" name="Line 29"/>
            <p:cNvSpPr>
              <a:spLocks noChangeShapeType="1"/>
            </p:cNvSpPr>
            <p:nvPr/>
          </p:nvSpPr>
          <p:spPr bwMode="auto">
            <a:xfrm flipH="1" flipV="1">
              <a:off x="2472" y="311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grpSp>
      <p:grpSp>
        <p:nvGrpSpPr>
          <p:cNvPr id="7" name="Group 46"/>
          <p:cNvGrpSpPr>
            <a:grpSpLocks/>
          </p:cNvGrpSpPr>
          <p:nvPr/>
        </p:nvGrpSpPr>
        <p:grpSpPr bwMode="auto">
          <a:xfrm>
            <a:off x="1547020" y="4533899"/>
            <a:ext cx="1008062" cy="433387"/>
            <a:chOff x="1293" y="2523"/>
            <a:chExt cx="635" cy="273"/>
          </a:xfrm>
        </p:grpSpPr>
        <p:sp>
          <p:nvSpPr>
            <p:cNvPr id="37" name="Oval 40"/>
            <p:cNvSpPr>
              <a:spLocks noChangeArrowheads="1"/>
            </p:cNvSpPr>
            <p:nvPr/>
          </p:nvSpPr>
          <p:spPr bwMode="auto">
            <a:xfrm>
              <a:off x="1837" y="2523"/>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38" name="Line 41"/>
            <p:cNvSpPr>
              <a:spLocks noChangeShapeType="1"/>
            </p:cNvSpPr>
            <p:nvPr/>
          </p:nvSpPr>
          <p:spPr bwMode="auto">
            <a:xfrm flipH="1">
              <a:off x="1565" y="2569"/>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39" name="Line 42"/>
            <p:cNvSpPr>
              <a:spLocks noChangeShapeType="1"/>
            </p:cNvSpPr>
            <p:nvPr/>
          </p:nvSpPr>
          <p:spPr bwMode="auto">
            <a:xfrm>
              <a:off x="1293" y="2659"/>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40" name="Oval 43"/>
            <p:cNvSpPr>
              <a:spLocks noChangeArrowheads="1"/>
            </p:cNvSpPr>
            <p:nvPr/>
          </p:nvSpPr>
          <p:spPr bwMode="auto">
            <a:xfrm>
              <a:off x="1474" y="2614"/>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41" name="Oval 44"/>
            <p:cNvSpPr>
              <a:spLocks noChangeArrowheads="1"/>
            </p:cNvSpPr>
            <p:nvPr/>
          </p:nvSpPr>
          <p:spPr bwMode="auto">
            <a:xfrm>
              <a:off x="1837" y="2705"/>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42" name="Line 45"/>
            <p:cNvSpPr>
              <a:spLocks noChangeShapeType="1"/>
            </p:cNvSpPr>
            <p:nvPr/>
          </p:nvSpPr>
          <p:spPr bwMode="auto">
            <a:xfrm flipH="1" flipV="1">
              <a:off x="1565" y="2659"/>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grpSp>
      <p:grpSp>
        <p:nvGrpSpPr>
          <p:cNvPr id="8" name="Group 55"/>
          <p:cNvGrpSpPr>
            <a:grpSpLocks/>
          </p:cNvGrpSpPr>
          <p:nvPr/>
        </p:nvGrpSpPr>
        <p:grpSpPr bwMode="auto">
          <a:xfrm>
            <a:off x="6624639" y="4473575"/>
            <a:ext cx="1008062" cy="433388"/>
            <a:chOff x="1337" y="3022"/>
            <a:chExt cx="635" cy="273"/>
          </a:xfrm>
        </p:grpSpPr>
        <p:sp>
          <p:nvSpPr>
            <p:cNvPr id="44" name="Oval 49"/>
            <p:cNvSpPr>
              <a:spLocks noChangeArrowheads="1"/>
            </p:cNvSpPr>
            <p:nvPr/>
          </p:nvSpPr>
          <p:spPr bwMode="auto">
            <a:xfrm>
              <a:off x="1337" y="3022"/>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45" name="Line 50"/>
            <p:cNvSpPr>
              <a:spLocks noChangeShapeType="1"/>
            </p:cNvSpPr>
            <p:nvPr/>
          </p:nvSpPr>
          <p:spPr bwMode="auto">
            <a:xfrm>
              <a:off x="1428" y="3068"/>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46" name="Line 51"/>
            <p:cNvSpPr>
              <a:spLocks noChangeShapeType="1"/>
            </p:cNvSpPr>
            <p:nvPr/>
          </p:nvSpPr>
          <p:spPr bwMode="auto">
            <a:xfrm>
              <a:off x="1791" y="3158"/>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47" name="Oval 52"/>
            <p:cNvSpPr>
              <a:spLocks noChangeArrowheads="1"/>
            </p:cNvSpPr>
            <p:nvPr/>
          </p:nvSpPr>
          <p:spPr bwMode="auto">
            <a:xfrm>
              <a:off x="1700" y="3113"/>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48" name="Oval 53"/>
            <p:cNvSpPr>
              <a:spLocks noChangeArrowheads="1"/>
            </p:cNvSpPr>
            <p:nvPr/>
          </p:nvSpPr>
          <p:spPr bwMode="auto">
            <a:xfrm>
              <a:off x="1337" y="3204"/>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49" name="Line 54"/>
            <p:cNvSpPr>
              <a:spLocks noChangeShapeType="1"/>
            </p:cNvSpPr>
            <p:nvPr/>
          </p:nvSpPr>
          <p:spPr bwMode="auto">
            <a:xfrm flipH="1">
              <a:off x="1428" y="3158"/>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grpSp>
      <p:grpSp>
        <p:nvGrpSpPr>
          <p:cNvPr id="24" name="Group 62"/>
          <p:cNvGrpSpPr>
            <a:grpSpLocks/>
          </p:cNvGrpSpPr>
          <p:nvPr/>
        </p:nvGrpSpPr>
        <p:grpSpPr bwMode="auto">
          <a:xfrm>
            <a:off x="3776662" y="2671768"/>
            <a:ext cx="1296987" cy="288925"/>
            <a:chOff x="974" y="3747"/>
            <a:chExt cx="817" cy="182"/>
          </a:xfrm>
        </p:grpSpPr>
        <p:sp>
          <p:nvSpPr>
            <p:cNvPr id="51" name="Oval 57"/>
            <p:cNvSpPr>
              <a:spLocks noChangeArrowheads="1"/>
            </p:cNvSpPr>
            <p:nvPr/>
          </p:nvSpPr>
          <p:spPr bwMode="auto">
            <a:xfrm>
              <a:off x="1337" y="3747"/>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52" name="Line 58"/>
            <p:cNvSpPr>
              <a:spLocks noChangeShapeType="1"/>
            </p:cNvSpPr>
            <p:nvPr/>
          </p:nvSpPr>
          <p:spPr bwMode="auto">
            <a:xfrm>
              <a:off x="1428" y="379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53" name="Line 59"/>
            <p:cNvSpPr>
              <a:spLocks noChangeShapeType="1"/>
            </p:cNvSpPr>
            <p:nvPr/>
          </p:nvSpPr>
          <p:spPr bwMode="auto">
            <a:xfrm flipH="1">
              <a:off x="1065" y="379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54" name="Oval 60"/>
            <p:cNvSpPr>
              <a:spLocks noChangeArrowheads="1"/>
            </p:cNvSpPr>
            <p:nvPr/>
          </p:nvSpPr>
          <p:spPr bwMode="auto">
            <a:xfrm>
              <a:off x="1700" y="383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sp>
          <p:nvSpPr>
            <p:cNvPr id="55" name="Oval 61"/>
            <p:cNvSpPr>
              <a:spLocks noChangeArrowheads="1"/>
            </p:cNvSpPr>
            <p:nvPr/>
          </p:nvSpPr>
          <p:spPr bwMode="auto">
            <a:xfrm>
              <a:off x="974" y="383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fontAlgn="base" hangingPunct="1">
                <a:spcBef>
                  <a:spcPct val="0"/>
                </a:spcBef>
                <a:spcAft>
                  <a:spcPct val="0"/>
                </a:spcAft>
              </a:pPr>
              <a:endParaRPr lang="zh-CN" altLang="en-US">
                <a:solidFill>
                  <a:srgbClr val="000000"/>
                </a:solidFill>
                <a:latin typeface="Calibri" panose="020F0502020204030204" pitchFamily="34" charset="0"/>
              </a:endParaRPr>
            </a:p>
          </p:txBody>
        </p:sp>
      </p:grpSp>
      <p:sp>
        <p:nvSpPr>
          <p:cNvPr id="56" name="圆角矩形 55"/>
          <p:cNvSpPr/>
          <p:nvPr/>
        </p:nvSpPr>
        <p:spPr>
          <a:xfrm>
            <a:off x="194468" y="5834058"/>
            <a:ext cx="8534399" cy="871542"/>
          </a:xfrm>
          <a:prstGeom prst="roundRect">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zh-CN" altLang="en-US" sz="2000" dirty="0">
                <a:latin typeface="Calibri" panose="020F0502020204030204" pitchFamily="34" charset="0"/>
                <a:ea typeface="黑体" panose="02010609060101010101" pitchFamily="49" charset="-122"/>
              </a:rPr>
              <a:t>通过链路状态信息的可靠扩展，每个结点都获得了整个网络的完整拓扑</a:t>
            </a:r>
            <a:endParaRPr lang="en-US" altLang="zh-CN" sz="2000" dirty="0">
              <a:latin typeface="Calibri" panose="020F0502020204030204" pitchFamily="34" charset="0"/>
              <a:ea typeface="黑体" panose="02010609060101010101" pitchFamily="49" charset="-122"/>
            </a:endParaRPr>
          </a:p>
          <a:p>
            <a:pPr marL="792000" lvl="1" indent="-457200">
              <a:lnSpc>
                <a:spcPct val="150000"/>
              </a:lnSpc>
              <a:buClr>
                <a:schemeClr val="bg1"/>
              </a:buClr>
              <a:buFont typeface="Wingdings 3" panose="05040102010807070707" pitchFamily="18" charset="2"/>
              <a:buChar char="ª"/>
            </a:pPr>
            <a:r>
              <a:rPr lang="zh-CN" altLang="en-US" dirty="0">
                <a:solidFill>
                  <a:srgbClr val="FFFFFF"/>
                </a:solidFill>
                <a:latin typeface="Calibri" panose="020F0502020204030204" pitchFamily="34" charset="0"/>
                <a:ea typeface="黑体" panose="02010609060101010101" pitchFamily="49" charset="-122"/>
              </a:rPr>
              <a:t>全网范围内不同结点得到的是一致的（这称为链路状态数据库的同步）</a:t>
            </a:r>
          </a:p>
        </p:txBody>
      </p:sp>
      <p:sp>
        <p:nvSpPr>
          <p:cNvPr id="57" name="Line 108"/>
          <p:cNvSpPr>
            <a:spLocks noChangeShapeType="1"/>
          </p:cNvSpPr>
          <p:nvPr/>
        </p:nvSpPr>
        <p:spPr bwMode="auto">
          <a:xfrm flipH="1">
            <a:off x="3341688" y="3649663"/>
            <a:ext cx="360363" cy="142875"/>
          </a:xfrm>
          <a:prstGeom prst="line">
            <a:avLst/>
          </a:prstGeom>
          <a:noFill/>
          <a:ln w="38100">
            <a:solidFill>
              <a:srgbClr val="990099"/>
            </a:solidFill>
            <a:round/>
            <a:headEnd w="lg" len="lg"/>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58" name="Line 108"/>
          <p:cNvSpPr>
            <a:spLocks noChangeShapeType="1"/>
          </p:cNvSpPr>
          <p:nvPr/>
        </p:nvSpPr>
        <p:spPr bwMode="auto">
          <a:xfrm flipH="1" flipV="1">
            <a:off x="3490120" y="4185445"/>
            <a:ext cx="423862" cy="142081"/>
          </a:xfrm>
          <a:prstGeom prst="line">
            <a:avLst/>
          </a:prstGeom>
          <a:noFill/>
          <a:ln w="38100">
            <a:solidFill>
              <a:srgbClr val="990099"/>
            </a:solidFill>
            <a:round/>
            <a:headEnd w="lg" len="lg"/>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59" name="Line 108"/>
          <p:cNvSpPr>
            <a:spLocks noChangeShapeType="1"/>
          </p:cNvSpPr>
          <p:nvPr/>
        </p:nvSpPr>
        <p:spPr bwMode="auto">
          <a:xfrm flipH="1" flipV="1">
            <a:off x="5053012" y="3662761"/>
            <a:ext cx="423862" cy="142081"/>
          </a:xfrm>
          <a:prstGeom prst="line">
            <a:avLst/>
          </a:prstGeom>
          <a:noFill/>
          <a:ln w="38100">
            <a:solidFill>
              <a:srgbClr val="990099"/>
            </a:solidFill>
            <a:round/>
            <a:headEnd w="lg" len="lg"/>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60" name="Line 108"/>
          <p:cNvSpPr>
            <a:spLocks noChangeShapeType="1"/>
          </p:cNvSpPr>
          <p:nvPr/>
        </p:nvSpPr>
        <p:spPr bwMode="auto">
          <a:xfrm flipH="1">
            <a:off x="4922839" y="4129483"/>
            <a:ext cx="360363" cy="142875"/>
          </a:xfrm>
          <a:prstGeom prst="line">
            <a:avLst/>
          </a:prstGeom>
          <a:noFill/>
          <a:ln w="38100">
            <a:solidFill>
              <a:srgbClr val="990099"/>
            </a:solidFill>
            <a:round/>
            <a:headEnd w="lg" len="lg"/>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61" name="Line 108"/>
          <p:cNvSpPr>
            <a:spLocks noChangeShapeType="1"/>
          </p:cNvSpPr>
          <p:nvPr/>
        </p:nvSpPr>
        <p:spPr bwMode="auto">
          <a:xfrm flipV="1">
            <a:off x="3452815" y="3868738"/>
            <a:ext cx="449261" cy="187325"/>
          </a:xfrm>
          <a:prstGeom prst="line">
            <a:avLst/>
          </a:prstGeom>
          <a:noFill/>
          <a:ln w="38100">
            <a:solidFill>
              <a:srgbClr val="990099"/>
            </a:solidFill>
            <a:round/>
            <a:headEnd w="lg" len="lg"/>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62" name="Line 108"/>
          <p:cNvSpPr>
            <a:spLocks noChangeShapeType="1"/>
          </p:cNvSpPr>
          <p:nvPr/>
        </p:nvSpPr>
        <p:spPr bwMode="auto">
          <a:xfrm>
            <a:off x="3402016" y="4383287"/>
            <a:ext cx="417510" cy="152003"/>
          </a:xfrm>
          <a:prstGeom prst="line">
            <a:avLst/>
          </a:prstGeom>
          <a:noFill/>
          <a:ln w="38100">
            <a:solidFill>
              <a:srgbClr val="990099"/>
            </a:solidFill>
            <a:round/>
            <a:headEnd w="lg" len="lg"/>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63" name="Line 108"/>
          <p:cNvSpPr>
            <a:spLocks noChangeShapeType="1"/>
          </p:cNvSpPr>
          <p:nvPr/>
        </p:nvSpPr>
        <p:spPr bwMode="auto">
          <a:xfrm>
            <a:off x="4939507" y="3851176"/>
            <a:ext cx="417510" cy="152003"/>
          </a:xfrm>
          <a:prstGeom prst="line">
            <a:avLst/>
          </a:prstGeom>
          <a:noFill/>
          <a:ln w="38100">
            <a:solidFill>
              <a:srgbClr val="990099"/>
            </a:solidFill>
            <a:round/>
            <a:headEnd w="lg" len="lg"/>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sp>
        <p:nvSpPr>
          <p:cNvPr id="64" name="Line 108"/>
          <p:cNvSpPr>
            <a:spLocks noChangeShapeType="1"/>
          </p:cNvSpPr>
          <p:nvPr/>
        </p:nvSpPr>
        <p:spPr bwMode="auto">
          <a:xfrm flipV="1">
            <a:off x="5053013" y="4312047"/>
            <a:ext cx="449261" cy="187325"/>
          </a:xfrm>
          <a:prstGeom prst="line">
            <a:avLst/>
          </a:prstGeom>
          <a:noFill/>
          <a:ln w="38100">
            <a:solidFill>
              <a:srgbClr val="990099"/>
            </a:solidFill>
            <a:round/>
            <a:headEnd w="lg" len="lg"/>
            <a:tailEnd type="triangle" w="med" len="med"/>
          </a:ln>
          <a:extLst>
            <a:ext uri="{909E8E84-426E-40DD-AFC4-6F175D3DCCD1}">
              <a14:hiddenFill xmlns:a14="http://schemas.microsoft.com/office/drawing/2010/main">
                <a:noFill/>
              </a14:hiddenFill>
            </a:ext>
          </a:extLst>
        </p:spPr>
        <p:txBody>
          <a:bodyPr anchor="b"/>
          <a:lstStyle/>
          <a:p>
            <a:endParaRPr lang="zh-CN" altLang="en-US"/>
          </a:p>
        </p:txBody>
      </p:sp>
      <p:grpSp>
        <p:nvGrpSpPr>
          <p:cNvPr id="25" name="Group 64"/>
          <p:cNvGrpSpPr>
            <a:grpSpLocks/>
          </p:cNvGrpSpPr>
          <p:nvPr/>
        </p:nvGrpSpPr>
        <p:grpSpPr bwMode="auto">
          <a:xfrm>
            <a:off x="3499996" y="2593975"/>
            <a:ext cx="1871663" cy="433388"/>
            <a:chOff x="657" y="3837"/>
            <a:chExt cx="1179" cy="273"/>
          </a:xfrm>
        </p:grpSpPr>
        <p:sp>
          <p:nvSpPr>
            <p:cNvPr id="66" name="Oval 22"/>
            <p:cNvSpPr>
              <a:spLocks noChangeArrowheads="1"/>
            </p:cNvSpPr>
            <p:nvPr/>
          </p:nvSpPr>
          <p:spPr bwMode="auto">
            <a:xfrm>
              <a:off x="1201" y="3837"/>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67" name="Line 23"/>
            <p:cNvSpPr>
              <a:spLocks noChangeShapeType="1"/>
            </p:cNvSpPr>
            <p:nvPr/>
          </p:nvSpPr>
          <p:spPr bwMode="auto">
            <a:xfrm>
              <a:off x="1292"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68" name="Line 26"/>
            <p:cNvSpPr>
              <a:spLocks noChangeShapeType="1"/>
            </p:cNvSpPr>
            <p:nvPr/>
          </p:nvSpPr>
          <p:spPr bwMode="auto">
            <a:xfrm flipH="1">
              <a:off x="929"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69" name="Line 30"/>
            <p:cNvSpPr>
              <a:spLocks noChangeShapeType="1"/>
            </p:cNvSpPr>
            <p:nvPr/>
          </p:nvSpPr>
          <p:spPr bwMode="auto">
            <a:xfrm>
              <a:off x="1655"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70" name="Line 31"/>
            <p:cNvSpPr>
              <a:spLocks noChangeShapeType="1"/>
            </p:cNvSpPr>
            <p:nvPr/>
          </p:nvSpPr>
          <p:spPr bwMode="auto">
            <a:xfrm>
              <a:off x="657"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71" name="Oval 35"/>
            <p:cNvSpPr>
              <a:spLocks noChangeArrowheads="1"/>
            </p:cNvSpPr>
            <p:nvPr/>
          </p:nvSpPr>
          <p:spPr bwMode="auto">
            <a:xfrm>
              <a:off x="1564"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72" name="Oval 36"/>
            <p:cNvSpPr>
              <a:spLocks noChangeArrowheads="1"/>
            </p:cNvSpPr>
            <p:nvPr/>
          </p:nvSpPr>
          <p:spPr bwMode="auto">
            <a:xfrm>
              <a:off x="838"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73" name="Oval 37"/>
            <p:cNvSpPr>
              <a:spLocks noChangeArrowheads="1"/>
            </p:cNvSpPr>
            <p:nvPr/>
          </p:nvSpPr>
          <p:spPr bwMode="auto">
            <a:xfrm>
              <a:off x="1201" y="4019"/>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74" name="Line 38"/>
            <p:cNvSpPr>
              <a:spLocks noChangeShapeType="1"/>
            </p:cNvSpPr>
            <p:nvPr/>
          </p:nvSpPr>
          <p:spPr bwMode="auto">
            <a:xfrm flipH="1">
              <a:off x="1292"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75" name="Line 39"/>
            <p:cNvSpPr>
              <a:spLocks noChangeShapeType="1"/>
            </p:cNvSpPr>
            <p:nvPr/>
          </p:nvSpPr>
          <p:spPr bwMode="auto">
            <a:xfrm flipH="1" flipV="1">
              <a:off x="929"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grpSp>
        <p:nvGrpSpPr>
          <p:cNvPr id="30" name="Group 64"/>
          <p:cNvGrpSpPr>
            <a:grpSpLocks/>
          </p:cNvGrpSpPr>
          <p:nvPr/>
        </p:nvGrpSpPr>
        <p:grpSpPr bwMode="auto">
          <a:xfrm>
            <a:off x="1227139" y="4509294"/>
            <a:ext cx="1871663" cy="433388"/>
            <a:chOff x="657" y="3837"/>
            <a:chExt cx="1179" cy="273"/>
          </a:xfrm>
        </p:grpSpPr>
        <p:sp>
          <p:nvSpPr>
            <p:cNvPr id="77" name="Oval 22"/>
            <p:cNvSpPr>
              <a:spLocks noChangeArrowheads="1"/>
            </p:cNvSpPr>
            <p:nvPr/>
          </p:nvSpPr>
          <p:spPr bwMode="auto">
            <a:xfrm>
              <a:off x="1201" y="3837"/>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78" name="Line 23"/>
            <p:cNvSpPr>
              <a:spLocks noChangeShapeType="1"/>
            </p:cNvSpPr>
            <p:nvPr/>
          </p:nvSpPr>
          <p:spPr bwMode="auto">
            <a:xfrm>
              <a:off x="1292"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79" name="Line 26"/>
            <p:cNvSpPr>
              <a:spLocks noChangeShapeType="1"/>
            </p:cNvSpPr>
            <p:nvPr/>
          </p:nvSpPr>
          <p:spPr bwMode="auto">
            <a:xfrm flipH="1">
              <a:off x="929"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80" name="Line 30"/>
            <p:cNvSpPr>
              <a:spLocks noChangeShapeType="1"/>
            </p:cNvSpPr>
            <p:nvPr/>
          </p:nvSpPr>
          <p:spPr bwMode="auto">
            <a:xfrm>
              <a:off x="1655"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81" name="Line 31"/>
            <p:cNvSpPr>
              <a:spLocks noChangeShapeType="1"/>
            </p:cNvSpPr>
            <p:nvPr/>
          </p:nvSpPr>
          <p:spPr bwMode="auto">
            <a:xfrm>
              <a:off x="657"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82" name="Oval 35"/>
            <p:cNvSpPr>
              <a:spLocks noChangeArrowheads="1"/>
            </p:cNvSpPr>
            <p:nvPr/>
          </p:nvSpPr>
          <p:spPr bwMode="auto">
            <a:xfrm>
              <a:off x="1564"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83" name="Oval 36"/>
            <p:cNvSpPr>
              <a:spLocks noChangeArrowheads="1"/>
            </p:cNvSpPr>
            <p:nvPr/>
          </p:nvSpPr>
          <p:spPr bwMode="auto">
            <a:xfrm>
              <a:off x="838"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84" name="Oval 37"/>
            <p:cNvSpPr>
              <a:spLocks noChangeArrowheads="1"/>
            </p:cNvSpPr>
            <p:nvPr/>
          </p:nvSpPr>
          <p:spPr bwMode="auto">
            <a:xfrm>
              <a:off x="1201" y="4019"/>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85" name="Line 38"/>
            <p:cNvSpPr>
              <a:spLocks noChangeShapeType="1"/>
            </p:cNvSpPr>
            <p:nvPr/>
          </p:nvSpPr>
          <p:spPr bwMode="auto">
            <a:xfrm flipH="1">
              <a:off x="1292"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86" name="Line 39"/>
            <p:cNvSpPr>
              <a:spLocks noChangeShapeType="1"/>
            </p:cNvSpPr>
            <p:nvPr/>
          </p:nvSpPr>
          <p:spPr bwMode="auto">
            <a:xfrm flipH="1" flipV="1">
              <a:off x="929"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grpSp>
        <p:nvGrpSpPr>
          <p:cNvPr id="36" name="Group 64"/>
          <p:cNvGrpSpPr>
            <a:grpSpLocks/>
          </p:cNvGrpSpPr>
          <p:nvPr/>
        </p:nvGrpSpPr>
        <p:grpSpPr bwMode="auto">
          <a:xfrm>
            <a:off x="3525837" y="5195882"/>
            <a:ext cx="1871663" cy="433388"/>
            <a:chOff x="657" y="3837"/>
            <a:chExt cx="1179" cy="273"/>
          </a:xfrm>
        </p:grpSpPr>
        <p:sp>
          <p:nvSpPr>
            <p:cNvPr id="88" name="Oval 22"/>
            <p:cNvSpPr>
              <a:spLocks noChangeArrowheads="1"/>
            </p:cNvSpPr>
            <p:nvPr/>
          </p:nvSpPr>
          <p:spPr bwMode="auto">
            <a:xfrm>
              <a:off x="1201" y="3837"/>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89" name="Line 23"/>
            <p:cNvSpPr>
              <a:spLocks noChangeShapeType="1"/>
            </p:cNvSpPr>
            <p:nvPr/>
          </p:nvSpPr>
          <p:spPr bwMode="auto">
            <a:xfrm>
              <a:off x="1292"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90" name="Line 26"/>
            <p:cNvSpPr>
              <a:spLocks noChangeShapeType="1"/>
            </p:cNvSpPr>
            <p:nvPr/>
          </p:nvSpPr>
          <p:spPr bwMode="auto">
            <a:xfrm flipH="1">
              <a:off x="929"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91" name="Line 30"/>
            <p:cNvSpPr>
              <a:spLocks noChangeShapeType="1"/>
            </p:cNvSpPr>
            <p:nvPr/>
          </p:nvSpPr>
          <p:spPr bwMode="auto">
            <a:xfrm>
              <a:off x="1655"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92" name="Line 31"/>
            <p:cNvSpPr>
              <a:spLocks noChangeShapeType="1"/>
            </p:cNvSpPr>
            <p:nvPr/>
          </p:nvSpPr>
          <p:spPr bwMode="auto">
            <a:xfrm>
              <a:off x="657"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93" name="Oval 35"/>
            <p:cNvSpPr>
              <a:spLocks noChangeArrowheads="1"/>
            </p:cNvSpPr>
            <p:nvPr/>
          </p:nvSpPr>
          <p:spPr bwMode="auto">
            <a:xfrm>
              <a:off x="1564"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94" name="Oval 36"/>
            <p:cNvSpPr>
              <a:spLocks noChangeArrowheads="1"/>
            </p:cNvSpPr>
            <p:nvPr/>
          </p:nvSpPr>
          <p:spPr bwMode="auto">
            <a:xfrm>
              <a:off x="838"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95" name="Oval 37"/>
            <p:cNvSpPr>
              <a:spLocks noChangeArrowheads="1"/>
            </p:cNvSpPr>
            <p:nvPr/>
          </p:nvSpPr>
          <p:spPr bwMode="auto">
            <a:xfrm>
              <a:off x="1201" y="4019"/>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96" name="Line 38"/>
            <p:cNvSpPr>
              <a:spLocks noChangeShapeType="1"/>
            </p:cNvSpPr>
            <p:nvPr/>
          </p:nvSpPr>
          <p:spPr bwMode="auto">
            <a:xfrm flipH="1">
              <a:off x="1292"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97" name="Line 39"/>
            <p:cNvSpPr>
              <a:spLocks noChangeShapeType="1"/>
            </p:cNvSpPr>
            <p:nvPr/>
          </p:nvSpPr>
          <p:spPr bwMode="auto">
            <a:xfrm flipH="1" flipV="1">
              <a:off x="929"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grpSp>
        <p:nvGrpSpPr>
          <p:cNvPr id="43" name="Group 64"/>
          <p:cNvGrpSpPr>
            <a:grpSpLocks/>
          </p:cNvGrpSpPr>
          <p:nvPr/>
        </p:nvGrpSpPr>
        <p:grpSpPr bwMode="auto">
          <a:xfrm>
            <a:off x="5975349" y="4472780"/>
            <a:ext cx="1871663" cy="433388"/>
            <a:chOff x="657" y="3837"/>
            <a:chExt cx="1179" cy="273"/>
          </a:xfrm>
        </p:grpSpPr>
        <p:sp>
          <p:nvSpPr>
            <p:cNvPr id="110" name="Oval 22"/>
            <p:cNvSpPr>
              <a:spLocks noChangeArrowheads="1"/>
            </p:cNvSpPr>
            <p:nvPr/>
          </p:nvSpPr>
          <p:spPr bwMode="auto">
            <a:xfrm>
              <a:off x="1201" y="3837"/>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11" name="Line 23"/>
            <p:cNvSpPr>
              <a:spLocks noChangeShapeType="1"/>
            </p:cNvSpPr>
            <p:nvPr/>
          </p:nvSpPr>
          <p:spPr bwMode="auto">
            <a:xfrm>
              <a:off x="1292"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12" name="Line 26"/>
            <p:cNvSpPr>
              <a:spLocks noChangeShapeType="1"/>
            </p:cNvSpPr>
            <p:nvPr/>
          </p:nvSpPr>
          <p:spPr bwMode="auto">
            <a:xfrm flipH="1">
              <a:off x="929"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13" name="Line 30"/>
            <p:cNvSpPr>
              <a:spLocks noChangeShapeType="1"/>
            </p:cNvSpPr>
            <p:nvPr/>
          </p:nvSpPr>
          <p:spPr bwMode="auto">
            <a:xfrm>
              <a:off x="1655"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14" name="Line 31"/>
            <p:cNvSpPr>
              <a:spLocks noChangeShapeType="1"/>
            </p:cNvSpPr>
            <p:nvPr/>
          </p:nvSpPr>
          <p:spPr bwMode="auto">
            <a:xfrm>
              <a:off x="657"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15" name="Oval 35"/>
            <p:cNvSpPr>
              <a:spLocks noChangeArrowheads="1"/>
            </p:cNvSpPr>
            <p:nvPr/>
          </p:nvSpPr>
          <p:spPr bwMode="auto">
            <a:xfrm>
              <a:off x="1564"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16" name="Oval 36"/>
            <p:cNvSpPr>
              <a:spLocks noChangeArrowheads="1"/>
            </p:cNvSpPr>
            <p:nvPr/>
          </p:nvSpPr>
          <p:spPr bwMode="auto">
            <a:xfrm>
              <a:off x="838"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17" name="Oval 37"/>
            <p:cNvSpPr>
              <a:spLocks noChangeArrowheads="1"/>
            </p:cNvSpPr>
            <p:nvPr/>
          </p:nvSpPr>
          <p:spPr bwMode="auto">
            <a:xfrm>
              <a:off x="1201" y="4019"/>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18" name="Line 38"/>
            <p:cNvSpPr>
              <a:spLocks noChangeShapeType="1"/>
            </p:cNvSpPr>
            <p:nvPr/>
          </p:nvSpPr>
          <p:spPr bwMode="auto">
            <a:xfrm flipH="1">
              <a:off x="1292"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19" name="Line 39"/>
            <p:cNvSpPr>
              <a:spLocks noChangeShapeType="1"/>
            </p:cNvSpPr>
            <p:nvPr/>
          </p:nvSpPr>
          <p:spPr bwMode="auto">
            <a:xfrm flipH="1" flipV="1">
              <a:off x="929"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spTree>
    <p:custDataLst>
      <p:tags r:id="rId1"/>
    </p:custDataLst>
    <p:extLst>
      <p:ext uri="{BB962C8B-B14F-4D97-AF65-F5344CB8AC3E}">
        <p14:creationId xmlns:p14="http://schemas.microsoft.com/office/powerpoint/2010/main" val="50297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right)">
                                      <p:cBhvr>
                                        <p:cTn id="12" dur="500"/>
                                        <p:tgtEl>
                                          <p:spTgt spid="5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right)">
                                      <p:cBhvr>
                                        <p:cTn id="15" dur="500"/>
                                        <p:tgtEl>
                                          <p:spTgt spid="5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right)">
                                      <p:cBhvr>
                                        <p:cTn id="18" dur="500"/>
                                        <p:tgtEl>
                                          <p:spTgt spid="59"/>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right)">
                                      <p:cBhvr>
                                        <p:cTn id="21" dur="500"/>
                                        <p:tgtEl>
                                          <p:spTgt spid="6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left)">
                                      <p:cBhvr>
                                        <p:cTn id="24" dur="500"/>
                                        <p:tgtEl>
                                          <p:spTgt spid="6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left)">
                                      <p:cBhvr>
                                        <p:cTn id="27" dur="500"/>
                                        <p:tgtEl>
                                          <p:spTgt spid="6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wipe(left)">
                                      <p:cBhvr>
                                        <p:cTn id="30" dur="500"/>
                                        <p:tgtEl>
                                          <p:spTgt spid="6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left)">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grpId="1" nodeType="clickEffect">
                                  <p:stCondLst>
                                    <p:cond delay="0"/>
                                  </p:stCondLst>
                                  <p:childTnLst>
                                    <p:animEffect transition="out" filter="dissolve">
                                      <p:cBhvr>
                                        <p:cTn id="37" dur="500"/>
                                        <p:tgtEl>
                                          <p:spTgt spid="58"/>
                                        </p:tgtEl>
                                      </p:cBhvr>
                                    </p:animEffect>
                                    <p:set>
                                      <p:cBhvr>
                                        <p:cTn id="38" dur="1" fill="hold">
                                          <p:stCondLst>
                                            <p:cond delay="499"/>
                                          </p:stCondLst>
                                        </p:cTn>
                                        <p:tgtEl>
                                          <p:spTgt spid="58"/>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59"/>
                                        </p:tgtEl>
                                      </p:cBhvr>
                                    </p:animEffect>
                                    <p:set>
                                      <p:cBhvr>
                                        <p:cTn id="41" dur="1" fill="hold">
                                          <p:stCondLst>
                                            <p:cond delay="499"/>
                                          </p:stCondLst>
                                        </p:cTn>
                                        <p:tgtEl>
                                          <p:spTgt spid="59"/>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57"/>
                                        </p:tgtEl>
                                      </p:cBhvr>
                                    </p:animEffect>
                                    <p:set>
                                      <p:cBhvr>
                                        <p:cTn id="44" dur="1" fill="hold">
                                          <p:stCondLst>
                                            <p:cond delay="499"/>
                                          </p:stCondLst>
                                        </p:cTn>
                                        <p:tgtEl>
                                          <p:spTgt spid="57"/>
                                        </p:tgtEl>
                                        <p:attrNameLst>
                                          <p:attrName>style.visibility</p:attrName>
                                        </p:attrNameLst>
                                      </p:cBhvr>
                                      <p:to>
                                        <p:strVal val="hidden"/>
                                      </p:to>
                                    </p:set>
                                  </p:childTnLst>
                                </p:cTn>
                              </p:par>
                              <p:par>
                                <p:cTn id="45" presetID="9" presetClass="exit" presetSubtype="0" fill="hold" grpId="1" nodeType="withEffect">
                                  <p:stCondLst>
                                    <p:cond delay="0"/>
                                  </p:stCondLst>
                                  <p:childTnLst>
                                    <p:animEffect transition="out" filter="dissolve">
                                      <p:cBhvr>
                                        <p:cTn id="46" dur="500"/>
                                        <p:tgtEl>
                                          <p:spTgt spid="60"/>
                                        </p:tgtEl>
                                      </p:cBhvr>
                                    </p:animEffect>
                                    <p:set>
                                      <p:cBhvr>
                                        <p:cTn id="47" dur="1" fill="hold">
                                          <p:stCondLst>
                                            <p:cond delay="499"/>
                                          </p:stCondLst>
                                        </p:cTn>
                                        <p:tgtEl>
                                          <p:spTgt spid="60"/>
                                        </p:tgtEl>
                                        <p:attrNameLst>
                                          <p:attrName>style.visibility</p:attrName>
                                        </p:attrNameLst>
                                      </p:cBhvr>
                                      <p:to>
                                        <p:strVal val="hidden"/>
                                      </p:to>
                                    </p:set>
                                  </p:childTnLst>
                                </p:cTn>
                              </p:par>
                              <p:par>
                                <p:cTn id="48" presetID="9" presetClass="exit" presetSubtype="0" fill="hold" grpId="1" nodeType="withEffect">
                                  <p:stCondLst>
                                    <p:cond delay="0"/>
                                  </p:stCondLst>
                                  <p:childTnLst>
                                    <p:animEffect transition="out" filter="dissolve">
                                      <p:cBhvr>
                                        <p:cTn id="49" dur="500"/>
                                        <p:tgtEl>
                                          <p:spTgt spid="61"/>
                                        </p:tgtEl>
                                      </p:cBhvr>
                                    </p:animEffect>
                                    <p:set>
                                      <p:cBhvr>
                                        <p:cTn id="50" dur="1" fill="hold">
                                          <p:stCondLst>
                                            <p:cond delay="499"/>
                                          </p:stCondLst>
                                        </p:cTn>
                                        <p:tgtEl>
                                          <p:spTgt spid="61"/>
                                        </p:tgtEl>
                                        <p:attrNameLst>
                                          <p:attrName>style.visibility</p:attrName>
                                        </p:attrNameLst>
                                      </p:cBhvr>
                                      <p:to>
                                        <p:strVal val="hidden"/>
                                      </p:to>
                                    </p:set>
                                  </p:childTnLst>
                                </p:cTn>
                              </p:par>
                              <p:par>
                                <p:cTn id="51" presetID="9" presetClass="exit" presetSubtype="0" fill="hold" grpId="1" nodeType="withEffect">
                                  <p:stCondLst>
                                    <p:cond delay="0"/>
                                  </p:stCondLst>
                                  <p:childTnLst>
                                    <p:animEffect transition="out" filter="dissolve">
                                      <p:cBhvr>
                                        <p:cTn id="52" dur="500"/>
                                        <p:tgtEl>
                                          <p:spTgt spid="62"/>
                                        </p:tgtEl>
                                      </p:cBhvr>
                                    </p:animEffect>
                                    <p:set>
                                      <p:cBhvr>
                                        <p:cTn id="53" dur="1" fill="hold">
                                          <p:stCondLst>
                                            <p:cond delay="499"/>
                                          </p:stCondLst>
                                        </p:cTn>
                                        <p:tgtEl>
                                          <p:spTgt spid="62"/>
                                        </p:tgtEl>
                                        <p:attrNameLst>
                                          <p:attrName>style.visibility</p:attrName>
                                        </p:attrNameLst>
                                      </p:cBhvr>
                                      <p:to>
                                        <p:strVal val="hidden"/>
                                      </p:to>
                                    </p:set>
                                  </p:childTnLst>
                                </p:cTn>
                              </p:par>
                              <p:par>
                                <p:cTn id="54" presetID="9" presetClass="exit" presetSubtype="0" fill="hold" grpId="1" nodeType="withEffect">
                                  <p:stCondLst>
                                    <p:cond delay="0"/>
                                  </p:stCondLst>
                                  <p:childTnLst>
                                    <p:animEffect transition="out" filter="dissolve">
                                      <p:cBhvr>
                                        <p:cTn id="55" dur="500"/>
                                        <p:tgtEl>
                                          <p:spTgt spid="63"/>
                                        </p:tgtEl>
                                      </p:cBhvr>
                                    </p:animEffect>
                                    <p:set>
                                      <p:cBhvr>
                                        <p:cTn id="56" dur="1" fill="hold">
                                          <p:stCondLst>
                                            <p:cond delay="499"/>
                                          </p:stCondLst>
                                        </p:cTn>
                                        <p:tgtEl>
                                          <p:spTgt spid="63"/>
                                        </p:tgtEl>
                                        <p:attrNameLst>
                                          <p:attrName>style.visibility</p:attrName>
                                        </p:attrNameLst>
                                      </p:cBhvr>
                                      <p:to>
                                        <p:strVal val="hidden"/>
                                      </p:to>
                                    </p:set>
                                  </p:childTnLst>
                                </p:cTn>
                              </p:par>
                              <p:par>
                                <p:cTn id="57" presetID="9" presetClass="exit" presetSubtype="0" fill="hold" grpId="1" nodeType="withEffect">
                                  <p:stCondLst>
                                    <p:cond delay="0"/>
                                  </p:stCondLst>
                                  <p:childTnLst>
                                    <p:animEffect transition="out" filter="dissolve">
                                      <p:cBhvr>
                                        <p:cTn id="58" dur="500"/>
                                        <p:tgtEl>
                                          <p:spTgt spid="64"/>
                                        </p:tgtEl>
                                      </p:cBhvr>
                                    </p:animEffect>
                                    <p:set>
                                      <p:cBhvr>
                                        <p:cTn id="59" dur="1" fill="hold">
                                          <p:stCondLst>
                                            <p:cond delay="499"/>
                                          </p:stCondLst>
                                        </p:cTn>
                                        <p:tgtEl>
                                          <p:spTgt spid="64"/>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nodeType="clickEffect">
                                  <p:stCondLst>
                                    <p:cond delay="0"/>
                                  </p:stCondLst>
                                  <p:childTnLst>
                                    <p:animEffect transition="out" filter="dissolve">
                                      <p:cBhvr>
                                        <p:cTn id="63" dur="500"/>
                                        <p:tgtEl>
                                          <p:spTgt spid="24"/>
                                        </p:tgtEl>
                                      </p:cBhvr>
                                    </p:animEffect>
                                    <p:set>
                                      <p:cBhvr>
                                        <p:cTn id="64" dur="1" fill="hold">
                                          <p:stCondLst>
                                            <p:cond delay="499"/>
                                          </p:stCondLst>
                                        </p:cTn>
                                        <p:tgtEl>
                                          <p:spTgt spid="24"/>
                                        </p:tgtEl>
                                        <p:attrNameLst>
                                          <p:attrName>style.visibility</p:attrName>
                                        </p:attrNameLst>
                                      </p:cBhvr>
                                      <p:to>
                                        <p:strVal val="hidden"/>
                                      </p:to>
                                    </p:set>
                                  </p:childTnLst>
                                </p:cTn>
                              </p:par>
                              <p:par>
                                <p:cTn id="65" presetID="9" presetClass="exit" presetSubtype="0" fill="hold" nodeType="withEffect">
                                  <p:stCondLst>
                                    <p:cond delay="0"/>
                                  </p:stCondLst>
                                  <p:childTnLst>
                                    <p:animEffect transition="out" filter="dissolve">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5"/>
                                        </p:tgtEl>
                                      </p:cBhvr>
                                    </p:animEffect>
                                    <p:set>
                                      <p:cBhvr>
                                        <p:cTn id="70" dur="1" fill="hold">
                                          <p:stCondLst>
                                            <p:cond delay="499"/>
                                          </p:stCondLst>
                                        </p:cTn>
                                        <p:tgtEl>
                                          <p:spTgt spid="5"/>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8"/>
                                        </p:tgtEl>
                                      </p:cBhvr>
                                    </p:animEffect>
                                    <p:set>
                                      <p:cBhvr>
                                        <p:cTn id="73" dur="1" fill="hold">
                                          <p:stCondLst>
                                            <p:cond delay="499"/>
                                          </p:stCondLst>
                                        </p:cTn>
                                        <p:tgtEl>
                                          <p:spTgt spid="8"/>
                                        </p:tgtEl>
                                        <p:attrNameLst>
                                          <p:attrName>style.visibility</p:attrName>
                                        </p:attrNameLst>
                                      </p:cBhvr>
                                      <p:to>
                                        <p:strVal val="hidden"/>
                                      </p:to>
                                    </p:set>
                                  </p:childTnLst>
                                </p:cTn>
                              </p:par>
                              <p:par>
                                <p:cTn id="74" presetID="9" presetClass="entr" presetSubtype="0" fill="hold"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dissolve">
                                      <p:cBhvr>
                                        <p:cTn id="76" dur="500"/>
                                        <p:tgtEl>
                                          <p:spTgt spid="25"/>
                                        </p:tgtEl>
                                      </p:cBhvr>
                                    </p:animEffect>
                                  </p:childTnLst>
                                </p:cTn>
                              </p:par>
                              <p:par>
                                <p:cTn id="77" presetID="9" presetClass="entr" presetSubtype="0"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dissolve">
                                      <p:cBhvr>
                                        <p:cTn id="79" dur="500"/>
                                        <p:tgtEl>
                                          <p:spTgt spid="30"/>
                                        </p:tgtEl>
                                      </p:cBhvr>
                                    </p:animEffect>
                                  </p:childTnLst>
                                </p:cTn>
                              </p:par>
                              <p:par>
                                <p:cTn id="80" presetID="9"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dissolve">
                                      <p:cBhvr>
                                        <p:cTn id="82" dur="500"/>
                                        <p:tgtEl>
                                          <p:spTgt spid="36"/>
                                        </p:tgtEl>
                                      </p:cBhvr>
                                    </p:animEffect>
                                  </p:childTnLst>
                                </p:cTn>
                              </p:par>
                              <p:par>
                                <p:cTn id="83" presetID="9" presetClass="entr" presetSubtype="0" fill="hold"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dissolve">
                                      <p:cBhvr>
                                        <p:cTn id="8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链路状态路由协议基本思想</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9" name="内容占位符 2"/>
          <p:cNvSpPr>
            <a:spLocks noGrp="1"/>
          </p:cNvSpPr>
          <p:nvPr>
            <p:ph idx="1"/>
          </p:nvPr>
        </p:nvSpPr>
        <p:spPr>
          <a:xfrm>
            <a:off x="457199" y="1396212"/>
            <a:ext cx="8579555" cy="886619"/>
          </a:xfrm>
        </p:spPr>
        <p:txBody>
          <a:bodyPr/>
          <a:lstStyle/>
          <a:p>
            <a:pPr marL="0" indent="0">
              <a:lnSpc>
                <a:spcPct val="100000"/>
              </a:lnSpc>
              <a:spcBef>
                <a:spcPts val="3000"/>
              </a:spcBef>
              <a:buNone/>
            </a:pPr>
            <a:r>
              <a:rPr lang="en-US" altLang="zh-CN" sz="2000" dirty="0"/>
              <a:t>2. </a:t>
            </a:r>
            <a:r>
              <a:rPr lang="zh-CN" altLang="en-US" sz="2000" dirty="0"/>
              <a:t>每个节点单独计算到其它节点的最短路径，生成路由表</a:t>
            </a:r>
          </a:p>
          <a:p>
            <a:pPr lvl="1">
              <a:spcBef>
                <a:spcPts val="600"/>
              </a:spcBef>
            </a:pPr>
            <a:r>
              <a:rPr lang="zh-CN" altLang="en-US" sz="1600" dirty="0">
                <a:solidFill>
                  <a:schemeClr val="accent5">
                    <a:lumMod val="50000"/>
                  </a:schemeClr>
                </a:solidFill>
              </a:rPr>
              <a:t>路由计算：</a:t>
            </a:r>
            <a:r>
              <a:rPr lang="zh-CN" altLang="en-US" sz="1600" dirty="0"/>
              <a:t>根据</a:t>
            </a:r>
            <a:r>
              <a:rPr lang="zh-CN" altLang="en-US" sz="1600" dirty="0">
                <a:latin typeface="楷体_GB2312" pitchFamily="49" charset="-122"/>
              </a:rPr>
              <a:t>积累的链路状态信息，</a:t>
            </a:r>
            <a:r>
              <a:rPr lang="zh-CN" altLang="en-US" sz="1600" dirty="0"/>
              <a:t>用</a:t>
            </a:r>
            <a:r>
              <a:rPr lang="en-US" altLang="zh-CN" sz="1600" dirty="0" err="1"/>
              <a:t>Dijkstra</a:t>
            </a:r>
            <a:r>
              <a:rPr lang="zh-CN" altLang="en-US" sz="1600" dirty="0"/>
              <a:t>最短路径算法，得到一个以自己为根的树型结构</a:t>
            </a:r>
            <a:endParaRPr lang="en-US" altLang="zh-CN" sz="1600" dirty="0"/>
          </a:p>
        </p:txBody>
      </p:sp>
      <p:grpSp>
        <p:nvGrpSpPr>
          <p:cNvPr id="5" name="组合 23"/>
          <p:cNvGrpSpPr/>
          <p:nvPr/>
        </p:nvGrpSpPr>
        <p:grpSpPr>
          <a:xfrm>
            <a:off x="1581150" y="3395663"/>
            <a:ext cx="5688013" cy="1414462"/>
            <a:chOff x="1365250" y="3573463"/>
            <a:chExt cx="5688013" cy="1414462"/>
          </a:xfrm>
        </p:grpSpPr>
        <p:sp>
          <p:nvSpPr>
            <p:cNvPr id="10" name="Line 8"/>
            <p:cNvSpPr>
              <a:spLocks noChangeShapeType="1"/>
            </p:cNvSpPr>
            <p:nvPr/>
          </p:nvSpPr>
          <p:spPr bwMode="auto">
            <a:xfrm flipV="1">
              <a:off x="3094038" y="3906838"/>
              <a:ext cx="649287" cy="217487"/>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1" name="Line 12"/>
            <p:cNvSpPr>
              <a:spLocks noChangeShapeType="1"/>
            </p:cNvSpPr>
            <p:nvPr/>
          </p:nvSpPr>
          <p:spPr bwMode="auto">
            <a:xfrm>
              <a:off x="3022600" y="4411663"/>
              <a:ext cx="719138" cy="215900"/>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2" name="Line 13"/>
            <p:cNvSpPr>
              <a:spLocks noChangeShapeType="1"/>
            </p:cNvSpPr>
            <p:nvPr/>
          </p:nvSpPr>
          <p:spPr bwMode="auto">
            <a:xfrm flipV="1">
              <a:off x="4605338" y="4340225"/>
              <a:ext cx="720725" cy="287338"/>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pic>
          <p:nvPicPr>
            <p:cNvPr id="13"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1738" y="4411663"/>
              <a:ext cx="895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14"/>
            <p:cNvSpPr>
              <a:spLocks noChangeShapeType="1"/>
            </p:cNvSpPr>
            <p:nvPr/>
          </p:nvSpPr>
          <p:spPr bwMode="auto">
            <a:xfrm>
              <a:off x="4605338" y="3908425"/>
              <a:ext cx="719137" cy="215900"/>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pic>
          <p:nvPicPr>
            <p:cNvPr id="15" name="Picture 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0438" y="4005263"/>
              <a:ext cx="895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1738" y="3573463"/>
              <a:ext cx="895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Line 15"/>
            <p:cNvSpPr>
              <a:spLocks noChangeShapeType="1"/>
            </p:cNvSpPr>
            <p:nvPr/>
          </p:nvSpPr>
          <p:spPr bwMode="auto">
            <a:xfrm>
              <a:off x="6189663" y="4267200"/>
              <a:ext cx="863600" cy="0"/>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8" name="Line 16"/>
            <p:cNvSpPr>
              <a:spLocks noChangeShapeType="1"/>
            </p:cNvSpPr>
            <p:nvPr/>
          </p:nvSpPr>
          <p:spPr bwMode="auto">
            <a:xfrm>
              <a:off x="1365250" y="4267200"/>
              <a:ext cx="863600" cy="0"/>
            </a:xfrm>
            <a:prstGeom prst="line">
              <a:avLst/>
            </a:prstGeom>
            <a:noFill/>
            <a:ln w="28575">
              <a:solidFill>
                <a:schemeClr val="bg1">
                  <a:lumMod val="65000"/>
                </a:schemeClr>
              </a:solidFill>
              <a:round/>
              <a:headEnd/>
              <a:tailEnd/>
            </a:ln>
            <a:effectLst>
              <a:prstShdw prst="shdw17" dist="17961" dir="2700000">
                <a:srgbClr val="040317"/>
              </a:prstShdw>
            </a:effectLst>
          </p:spPr>
          <p:txBody>
            <a:bodyPr anchor="b"/>
            <a:lstStyle/>
            <a:p>
              <a:pPr fontAlgn="base">
                <a:spcBef>
                  <a:spcPct val="0"/>
                </a:spcBef>
                <a:spcAft>
                  <a:spcPct val="0"/>
                </a:spcAft>
                <a:defRPr/>
              </a:pPr>
              <a:endParaRPr lang="zh-CN" altLang="en-US" sz="2800">
                <a:solidFill>
                  <a:srgbClr val="000000"/>
                </a:solidFill>
                <a:latin typeface="Calibri" panose="020F0502020204030204" pitchFamily="34" charset="0"/>
              </a:endParaRPr>
            </a:p>
          </p:txBody>
        </p:sp>
        <p:pic>
          <p:nvPicPr>
            <p:cNvPr id="19"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7650" y="3979863"/>
              <a:ext cx="895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17"/>
            <p:cNvSpPr txBox="1">
              <a:spLocks noChangeArrowheads="1"/>
            </p:cNvSpPr>
            <p:nvPr/>
          </p:nvSpPr>
          <p:spPr bwMode="auto">
            <a:xfrm>
              <a:off x="2085975" y="4297363"/>
              <a:ext cx="1223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algn="ctr" eaLnBrk="1" fontAlgn="base" hangingPunct="1">
                <a:spcBef>
                  <a:spcPct val="50000"/>
                </a:spcBef>
                <a:spcAft>
                  <a:spcPct val="0"/>
                </a:spcAft>
              </a:pPr>
              <a:r>
                <a:rPr lang="en-US" altLang="zh-CN" sz="1600">
                  <a:solidFill>
                    <a:srgbClr val="FFFFFF"/>
                  </a:solidFill>
                  <a:latin typeface="Calibri" panose="020F0502020204030204" pitchFamily="34" charset="0"/>
                  <a:ea typeface="宋体" panose="02010600030101010101" pitchFamily="2" charset="-122"/>
                </a:rPr>
                <a:t>R1</a:t>
              </a:r>
            </a:p>
          </p:txBody>
        </p:sp>
        <p:sp>
          <p:nvSpPr>
            <p:cNvPr id="21" name="Text Box 18"/>
            <p:cNvSpPr txBox="1">
              <a:spLocks noChangeArrowheads="1"/>
            </p:cNvSpPr>
            <p:nvPr/>
          </p:nvSpPr>
          <p:spPr bwMode="auto">
            <a:xfrm>
              <a:off x="3598863" y="4651375"/>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algn="ctr" eaLnBrk="1" fontAlgn="base" hangingPunct="1">
                <a:spcBef>
                  <a:spcPct val="50000"/>
                </a:spcBef>
                <a:spcAft>
                  <a:spcPct val="0"/>
                </a:spcAft>
              </a:pPr>
              <a:r>
                <a:rPr lang="en-US" altLang="zh-CN" sz="1600">
                  <a:solidFill>
                    <a:srgbClr val="FFFFFF"/>
                  </a:solidFill>
                  <a:latin typeface="Calibri" panose="020F0502020204030204" pitchFamily="34" charset="0"/>
                  <a:ea typeface="宋体" panose="02010600030101010101" pitchFamily="2" charset="-122"/>
                </a:rPr>
                <a:t>R3</a:t>
              </a:r>
            </a:p>
          </p:txBody>
        </p:sp>
        <p:sp>
          <p:nvSpPr>
            <p:cNvPr id="22" name="Text Box 19"/>
            <p:cNvSpPr txBox="1">
              <a:spLocks noChangeArrowheads="1"/>
            </p:cNvSpPr>
            <p:nvPr/>
          </p:nvSpPr>
          <p:spPr bwMode="auto">
            <a:xfrm>
              <a:off x="3597275" y="3838575"/>
              <a:ext cx="1223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algn="ctr" eaLnBrk="1" fontAlgn="base" hangingPunct="1">
                <a:spcBef>
                  <a:spcPct val="50000"/>
                </a:spcBef>
                <a:spcAft>
                  <a:spcPct val="0"/>
                </a:spcAft>
              </a:pPr>
              <a:r>
                <a:rPr lang="en-US" altLang="zh-CN" sz="1600">
                  <a:solidFill>
                    <a:srgbClr val="FFFFFF"/>
                  </a:solidFill>
                  <a:latin typeface="Calibri" panose="020F0502020204030204" pitchFamily="34" charset="0"/>
                  <a:ea typeface="宋体" panose="02010600030101010101" pitchFamily="2" charset="-122"/>
                </a:rPr>
                <a:t>R2</a:t>
              </a:r>
            </a:p>
          </p:txBody>
        </p:sp>
        <p:sp>
          <p:nvSpPr>
            <p:cNvPr id="23" name="Text Box 20"/>
            <p:cNvSpPr txBox="1">
              <a:spLocks noChangeArrowheads="1"/>
            </p:cNvSpPr>
            <p:nvPr/>
          </p:nvSpPr>
          <p:spPr bwMode="auto">
            <a:xfrm>
              <a:off x="5181600" y="4267200"/>
              <a:ext cx="1223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spAutoFit/>
            </a:bodyP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algn="ctr" eaLnBrk="1" fontAlgn="base" hangingPunct="1">
                <a:spcBef>
                  <a:spcPct val="50000"/>
                </a:spcBef>
                <a:spcAft>
                  <a:spcPct val="0"/>
                </a:spcAft>
              </a:pPr>
              <a:r>
                <a:rPr lang="en-US" altLang="zh-CN" sz="1600" dirty="0">
                  <a:solidFill>
                    <a:srgbClr val="FFFFFF"/>
                  </a:solidFill>
                  <a:latin typeface="Calibri" panose="020F0502020204030204" pitchFamily="34" charset="0"/>
                  <a:ea typeface="宋体" panose="02010600030101010101" pitchFamily="2" charset="-122"/>
                </a:rPr>
                <a:t>R4</a:t>
              </a:r>
            </a:p>
          </p:txBody>
        </p:sp>
      </p:grpSp>
      <p:sp>
        <p:nvSpPr>
          <p:cNvPr id="26" name="Line 56"/>
          <p:cNvSpPr>
            <a:spLocks noChangeShapeType="1"/>
          </p:cNvSpPr>
          <p:nvPr/>
        </p:nvSpPr>
        <p:spPr bwMode="auto">
          <a:xfrm>
            <a:off x="6227763" y="4356100"/>
            <a:ext cx="215900" cy="1444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27" name="Line 63"/>
          <p:cNvSpPr>
            <a:spLocks noChangeShapeType="1"/>
          </p:cNvSpPr>
          <p:nvPr/>
        </p:nvSpPr>
        <p:spPr bwMode="auto">
          <a:xfrm flipV="1">
            <a:off x="4427538" y="3057525"/>
            <a:ext cx="0" cy="2143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28" name="Line 65"/>
          <p:cNvSpPr>
            <a:spLocks noChangeShapeType="1"/>
          </p:cNvSpPr>
          <p:nvPr/>
        </p:nvSpPr>
        <p:spPr bwMode="auto">
          <a:xfrm>
            <a:off x="4427538" y="4859338"/>
            <a:ext cx="0" cy="288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29" name="Line 66"/>
          <p:cNvSpPr>
            <a:spLocks noChangeShapeType="1"/>
          </p:cNvSpPr>
          <p:nvPr/>
        </p:nvSpPr>
        <p:spPr bwMode="auto">
          <a:xfrm flipH="1">
            <a:off x="2627313" y="4425950"/>
            <a:ext cx="215900" cy="1476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grpSp>
        <p:nvGrpSpPr>
          <p:cNvPr id="7" name="Group 64"/>
          <p:cNvGrpSpPr>
            <a:grpSpLocks/>
          </p:cNvGrpSpPr>
          <p:nvPr/>
        </p:nvGrpSpPr>
        <p:grpSpPr bwMode="auto">
          <a:xfrm>
            <a:off x="3499996" y="2593975"/>
            <a:ext cx="1871663" cy="433388"/>
            <a:chOff x="657" y="3837"/>
            <a:chExt cx="1179" cy="273"/>
          </a:xfrm>
        </p:grpSpPr>
        <p:sp>
          <p:nvSpPr>
            <p:cNvPr id="66" name="Oval 22"/>
            <p:cNvSpPr>
              <a:spLocks noChangeArrowheads="1"/>
            </p:cNvSpPr>
            <p:nvPr/>
          </p:nvSpPr>
          <p:spPr bwMode="auto">
            <a:xfrm>
              <a:off x="1201" y="3837"/>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67" name="Line 23"/>
            <p:cNvSpPr>
              <a:spLocks noChangeShapeType="1"/>
            </p:cNvSpPr>
            <p:nvPr/>
          </p:nvSpPr>
          <p:spPr bwMode="auto">
            <a:xfrm>
              <a:off x="1292"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68" name="Line 26"/>
            <p:cNvSpPr>
              <a:spLocks noChangeShapeType="1"/>
            </p:cNvSpPr>
            <p:nvPr/>
          </p:nvSpPr>
          <p:spPr bwMode="auto">
            <a:xfrm flipH="1">
              <a:off x="929"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69" name="Line 30"/>
            <p:cNvSpPr>
              <a:spLocks noChangeShapeType="1"/>
            </p:cNvSpPr>
            <p:nvPr/>
          </p:nvSpPr>
          <p:spPr bwMode="auto">
            <a:xfrm>
              <a:off x="1655"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70" name="Line 31"/>
            <p:cNvSpPr>
              <a:spLocks noChangeShapeType="1"/>
            </p:cNvSpPr>
            <p:nvPr/>
          </p:nvSpPr>
          <p:spPr bwMode="auto">
            <a:xfrm>
              <a:off x="657"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71" name="Oval 35"/>
            <p:cNvSpPr>
              <a:spLocks noChangeArrowheads="1"/>
            </p:cNvSpPr>
            <p:nvPr/>
          </p:nvSpPr>
          <p:spPr bwMode="auto">
            <a:xfrm>
              <a:off x="1564"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72" name="Oval 36"/>
            <p:cNvSpPr>
              <a:spLocks noChangeArrowheads="1"/>
            </p:cNvSpPr>
            <p:nvPr/>
          </p:nvSpPr>
          <p:spPr bwMode="auto">
            <a:xfrm>
              <a:off x="838"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73" name="Oval 37"/>
            <p:cNvSpPr>
              <a:spLocks noChangeArrowheads="1"/>
            </p:cNvSpPr>
            <p:nvPr/>
          </p:nvSpPr>
          <p:spPr bwMode="auto">
            <a:xfrm>
              <a:off x="1201" y="4019"/>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74" name="Line 38"/>
            <p:cNvSpPr>
              <a:spLocks noChangeShapeType="1"/>
            </p:cNvSpPr>
            <p:nvPr/>
          </p:nvSpPr>
          <p:spPr bwMode="auto">
            <a:xfrm flipH="1">
              <a:off x="1292"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75" name="Line 39"/>
            <p:cNvSpPr>
              <a:spLocks noChangeShapeType="1"/>
            </p:cNvSpPr>
            <p:nvPr/>
          </p:nvSpPr>
          <p:spPr bwMode="auto">
            <a:xfrm flipH="1" flipV="1">
              <a:off x="929"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grpSp>
        <p:nvGrpSpPr>
          <p:cNvPr id="8" name="Group 64"/>
          <p:cNvGrpSpPr>
            <a:grpSpLocks/>
          </p:cNvGrpSpPr>
          <p:nvPr/>
        </p:nvGrpSpPr>
        <p:grpSpPr bwMode="auto">
          <a:xfrm>
            <a:off x="1227139" y="4509294"/>
            <a:ext cx="1871663" cy="433388"/>
            <a:chOff x="657" y="3837"/>
            <a:chExt cx="1179" cy="273"/>
          </a:xfrm>
        </p:grpSpPr>
        <p:sp>
          <p:nvSpPr>
            <p:cNvPr id="77" name="Oval 22"/>
            <p:cNvSpPr>
              <a:spLocks noChangeArrowheads="1"/>
            </p:cNvSpPr>
            <p:nvPr/>
          </p:nvSpPr>
          <p:spPr bwMode="auto">
            <a:xfrm>
              <a:off x="1201" y="3837"/>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78" name="Line 23"/>
            <p:cNvSpPr>
              <a:spLocks noChangeShapeType="1"/>
            </p:cNvSpPr>
            <p:nvPr/>
          </p:nvSpPr>
          <p:spPr bwMode="auto">
            <a:xfrm>
              <a:off x="1292"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79" name="Line 26"/>
            <p:cNvSpPr>
              <a:spLocks noChangeShapeType="1"/>
            </p:cNvSpPr>
            <p:nvPr/>
          </p:nvSpPr>
          <p:spPr bwMode="auto">
            <a:xfrm flipH="1">
              <a:off x="929"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80" name="Line 30"/>
            <p:cNvSpPr>
              <a:spLocks noChangeShapeType="1"/>
            </p:cNvSpPr>
            <p:nvPr/>
          </p:nvSpPr>
          <p:spPr bwMode="auto">
            <a:xfrm>
              <a:off x="1655"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81" name="Line 31"/>
            <p:cNvSpPr>
              <a:spLocks noChangeShapeType="1"/>
            </p:cNvSpPr>
            <p:nvPr/>
          </p:nvSpPr>
          <p:spPr bwMode="auto">
            <a:xfrm>
              <a:off x="657"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82" name="Oval 35"/>
            <p:cNvSpPr>
              <a:spLocks noChangeArrowheads="1"/>
            </p:cNvSpPr>
            <p:nvPr/>
          </p:nvSpPr>
          <p:spPr bwMode="auto">
            <a:xfrm>
              <a:off x="1564"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83" name="Oval 36"/>
            <p:cNvSpPr>
              <a:spLocks noChangeArrowheads="1"/>
            </p:cNvSpPr>
            <p:nvPr/>
          </p:nvSpPr>
          <p:spPr bwMode="auto">
            <a:xfrm>
              <a:off x="838"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84" name="Oval 37"/>
            <p:cNvSpPr>
              <a:spLocks noChangeArrowheads="1"/>
            </p:cNvSpPr>
            <p:nvPr/>
          </p:nvSpPr>
          <p:spPr bwMode="auto">
            <a:xfrm>
              <a:off x="1201" y="4019"/>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85" name="Line 38"/>
            <p:cNvSpPr>
              <a:spLocks noChangeShapeType="1"/>
            </p:cNvSpPr>
            <p:nvPr/>
          </p:nvSpPr>
          <p:spPr bwMode="auto">
            <a:xfrm flipH="1">
              <a:off x="1292"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86" name="Line 39"/>
            <p:cNvSpPr>
              <a:spLocks noChangeShapeType="1"/>
            </p:cNvSpPr>
            <p:nvPr/>
          </p:nvSpPr>
          <p:spPr bwMode="auto">
            <a:xfrm flipH="1" flipV="1">
              <a:off x="929"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grpSp>
        <p:nvGrpSpPr>
          <p:cNvPr id="24" name="Group 64"/>
          <p:cNvGrpSpPr>
            <a:grpSpLocks/>
          </p:cNvGrpSpPr>
          <p:nvPr/>
        </p:nvGrpSpPr>
        <p:grpSpPr bwMode="auto">
          <a:xfrm>
            <a:off x="3490120" y="5313357"/>
            <a:ext cx="1871663" cy="433388"/>
            <a:chOff x="657" y="3837"/>
            <a:chExt cx="1179" cy="273"/>
          </a:xfrm>
        </p:grpSpPr>
        <p:sp>
          <p:nvSpPr>
            <p:cNvPr id="88" name="Oval 22"/>
            <p:cNvSpPr>
              <a:spLocks noChangeArrowheads="1"/>
            </p:cNvSpPr>
            <p:nvPr/>
          </p:nvSpPr>
          <p:spPr bwMode="auto">
            <a:xfrm>
              <a:off x="1201" y="3837"/>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89" name="Line 23"/>
            <p:cNvSpPr>
              <a:spLocks noChangeShapeType="1"/>
            </p:cNvSpPr>
            <p:nvPr/>
          </p:nvSpPr>
          <p:spPr bwMode="auto">
            <a:xfrm>
              <a:off x="1292"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90" name="Line 26"/>
            <p:cNvSpPr>
              <a:spLocks noChangeShapeType="1"/>
            </p:cNvSpPr>
            <p:nvPr/>
          </p:nvSpPr>
          <p:spPr bwMode="auto">
            <a:xfrm flipH="1">
              <a:off x="929"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91" name="Line 30"/>
            <p:cNvSpPr>
              <a:spLocks noChangeShapeType="1"/>
            </p:cNvSpPr>
            <p:nvPr/>
          </p:nvSpPr>
          <p:spPr bwMode="auto">
            <a:xfrm>
              <a:off x="1655"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92" name="Line 31"/>
            <p:cNvSpPr>
              <a:spLocks noChangeShapeType="1"/>
            </p:cNvSpPr>
            <p:nvPr/>
          </p:nvSpPr>
          <p:spPr bwMode="auto">
            <a:xfrm>
              <a:off x="657"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93" name="Oval 35"/>
            <p:cNvSpPr>
              <a:spLocks noChangeArrowheads="1"/>
            </p:cNvSpPr>
            <p:nvPr/>
          </p:nvSpPr>
          <p:spPr bwMode="auto">
            <a:xfrm>
              <a:off x="1564"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94" name="Oval 36"/>
            <p:cNvSpPr>
              <a:spLocks noChangeArrowheads="1"/>
            </p:cNvSpPr>
            <p:nvPr/>
          </p:nvSpPr>
          <p:spPr bwMode="auto">
            <a:xfrm>
              <a:off x="838"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95" name="Oval 37"/>
            <p:cNvSpPr>
              <a:spLocks noChangeArrowheads="1"/>
            </p:cNvSpPr>
            <p:nvPr/>
          </p:nvSpPr>
          <p:spPr bwMode="auto">
            <a:xfrm>
              <a:off x="1201" y="4019"/>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96" name="Line 38"/>
            <p:cNvSpPr>
              <a:spLocks noChangeShapeType="1"/>
            </p:cNvSpPr>
            <p:nvPr/>
          </p:nvSpPr>
          <p:spPr bwMode="auto">
            <a:xfrm flipH="1">
              <a:off x="1292"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97" name="Line 39"/>
            <p:cNvSpPr>
              <a:spLocks noChangeShapeType="1"/>
            </p:cNvSpPr>
            <p:nvPr/>
          </p:nvSpPr>
          <p:spPr bwMode="auto">
            <a:xfrm flipH="1" flipV="1">
              <a:off x="929"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grpSp>
        <p:nvGrpSpPr>
          <p:cNvPr id="25" name="Group 64"/>
          <p:cNvGrpSpPr>
            <a:grpSpLocks/>
          </p:cNvGrpSpPr>
          <p:nvPr/>
        </p:nvGrpSpPr>
        <p:grpSpPr bwMode="auto">
          <a:xfrm>
            <a:off x="5975349" y="4472780"/>
            <a:ext cx="1871663" cy="433388"/>
            <a:chOff x="657" y="3837"/>
            <a:chExt cx="1179" cy="273"/>
          </a:xfrm>
        </p:grpSpPr>
        <p:sp>
          <p:nvSpPr>
            <p:cNvPr id="110" name="Oval 22"/>
            <p:cNvSpPr>
              <a:spLocks noChangeArrowheads="1"/>
            </p:cNvSpPr>
            <p:nvPr/>
          </p:nvSpPr>
          <p:spPr bwMode="auto">
            <a:xfrm>
              <a:off x="1201" y="3837"/>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11" name="Line 23"/>
            <p:cNvSpPr>
              <a:spLocks noChangeShapeType="1"/>
            </p:cNvSpPr>
            <p:nvPr/>
          </p:nvSpPr>
          <p:spPr bwMode="auto">
            <a:xfrm>
              <a:off x="1292"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12" name="Line 26"/>
            <p:cNvSpPr>
              <a:spLocks noChangeShapeType="1"/>
            </p:cNvSpPr>
            <p:nvPr/>
          </p:nvSpPr>
          <p:spPr bwMode="auto">
            <a:xfrm flipH="1">
              <a:off x="929" y="3883"/>
              <a:ext cx="272"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13" name="Line 30"/>
            <p:cNvSpPr>
              <a:spLocks noChangeShapeType="1"/>
            </p:cNvSpPr>
            <p:nvPr/>
          </p:nvSpPr>
          <p:spPr bwMode="auto">
            <a:xfrm>
              <a:off x="1655"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14" name="Line 31"/>
            <p:cNvSpPr>
              <a:spLocks noChangeShapeType="1"/>
            </p:cNvSpPr>
            <p:nvPr/>
          </p:nvSpPr>
          <p:spPr bwMode="auto">
            <a:xfrm>
              <a:off x="657" y="3973"/>
              <a:ext cx="18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15" name="Oval 35"/>
            <p:cNvSpPr>
              <a:spLocks noChangeArrowheads="1"/>
            </p:cNvSpPr>
            <p:nvPr/>
          </p:nvSpPr>
          <p:spPr bwMode="auto">
            <a:xfrm>
              <a:off x="1564"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16" name="Oval 36"/>
            <p:cNvSpPr>
              <a:spLocks noChangeArrowheads="1"/>
            </p:cNvSpPr>
            <p:nvPr/>
          </p:nvSpPr>
          <p:spPr bwMode="auto">
            <a:xfrm>
              <a:off x="838" y="3928"/>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17" name="Oval 37"/>
            <p:cNvSpPr>
              <a:spLocks noChangeArrowheads="1"/>
            </p:cNvSpPr>
            <p:nvPr/>
          </p:nvSpPr>
          <p:spPr bwMode="auto">
            <a:xfrm>
              <a:off x="1201" y="4019"/>
              <a:ext cx="91" cy="91"/>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18" name="Line 38"/>
            <p:cNvSpPr>
              <a:spLocks noChangeShapeType="1"/>
            </p:cNvSpPr>
            <p:nvPr/>
          </p:nvSpPr>
          <p:spPr bwMode="auto">
            <a:xfrm flipH="1">
              <a:off x="1292"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19" name="Line 39"/>
            <p:cNvSpPr>
              <a:spLocks noChangeShapeType="1"/>
            </p:cNvSpPr>
            <p:nvPr/>
          </p:nvSpPr>
          <p:spPr bwMode="auto">
            <a:xfrm flipH="1" flipV="1">
              <a:off x="929" y="3973"/>
              <a:ext cx="272"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sp>
        <p:nvSpPr>
          <p:cNvPr id="104" name="Line 63"/>
          <p:cNvSpPr>
            <a:spLocks noChangeShapeType="1"/>
          </p:cNvSpPr>
          <p:nvPr/>
        </p:nvSpPr>
        <p:spPr bwMode="auto">
          <a:xfrm flipV="1">
            <a:off x="5522912" y="2809874"/>
            <a:ext cx="2809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grpSp>
        <p:nvGrpSpPr>
          <p:cNvPr id="30" name="组合 104"/>
          <p:cNvGrpSpPr/>
          <p:nvPr/>
        </p:nvGrpSpPr>
        <p:grpSpPr>
          <a:xfrm>
            <a:off x="5901532" y="2593975"/>
            <a:ext cx="1658142" cy="433388"/>
            <a:chOff x="5148263" y="3432175"/>
            <a:chExt cx="1871662" cy="433388"/>
          </a:xfrm>
        </p:grpSpPr>
        <p:sp>
          <p:nvSpPr>
            <p:cNvPr id="106" name="Oval 101"/>
            <p:cNvSpPr>
              <a:spLocks noChangeArrowheads="1"/>
            </p:cNvSpPr>
            <p:nvPr/>
          </p:nvSpPr>
          <p:spPr bwMode="auto">
            <a:xfrm>
              <a:off x="6011863" y="3432175"/>
              <a:ext cx="144462" cy="144463"/>
            </a:xfrm>
            <a:prstGeom prst="ellipse">
              <a:avLst/>
            </a:prstGeom>
            <a:solidFill>
              <a:schemeClr val="tx1"/>
            </a:solidFill>
            <a:ln w="28575" algn="ctr">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07" name="Line 102"/>
            <p:cNvSpPr>
              <a:spLocks noChangeShapeType="1"/>
            </p:cNvSpPr>
            <p:nvPr/>
          </p:nvSpPr>
          <p:spPr bwMode="auto">
            <a:xfrm>
              <a:off x="6156325" y="3505200"/>
              <a:ext cx="431800"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08" name="Line 103"/>
            <p:cNvSpPr>
              <a:spLocks noChangeShapeType="1"/>
            </p:cNvSpPr>
            <p:nvPr/>
          </p:nvSpPr>
          <p:spPr bwMode="auto">
            <a:xfrm flipH="1">
              <a:off x="5580063" y="3505200"/>
              <a:ext cx="431800"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20" name="Line 104"/>
            <p:cNvSpPr>
              <a:spLocks noChangeShapeType="1"/>
            </p:cNvSpPr>
            <p:nvPr/>
          </p:nvSpPr>
          <p:spPr bwMode="auto">
            <a:xfrm flipV="1">
              <a:off x="6732588" y="3648075"/>
              <a:ext cx="287337"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21" name="Line 105"/>
            <p:cNvSpPr>
              <a:spLocks noChangeShapeType="1"/>
            </p:cNvSpPr>
            <p:nvPr/>
          </p:nvSpPr>
          <p:spPr bwMode="auto">
            <a:xfrm>
              <a:off x="5148263" y="3648075"/>
              <a:ext cx="287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22" name="Oval 106"/>
            <p:cNvSpPr>
              <a:spLocks noChangeArrowheads="1"/>
            </p:cNvSpPr>
            <p:nvPr/>
          </p:nvSpPr>
          <p:spPr bwMode="auto">
            <a:xfrm>
              <a:off x="6588125" y="3576638"/>
              <a:ext cx="144463" cy="144462"/>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23" name="Oval 107"/>
            <p:cNvSpPr>
              <a:spLocks noChangeArrowheads="1"/>
            </p:cNvSpPr>
            <p:nvPr/>
          </p:nvSpPr>
          <p:spPr bwMode="auto">
            <a:xfrm>
              <a:off x="5435600" y="3576638"/>
              <a:ext cx="144463" cy="144462"/>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24" name="Oval 108"/>
            <p:cNvSpPr>
              <a:spLocks noChangeArrowheads="1"/>
            </p:cNvSpPr>
            <p:nvPr/>
          </p:nvSpPr>
          <p:spPr bwMode="auto">
            <a:xfrm>
              <a:off x="6011863" y="3721100"/>
              <a:ext cx="144462" cy="144463"/>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25" name="Line 110"/>
            <p:cNvSpPr>
              <a:spLocks noChangeShapeType="1"/>
            </p:cNvSpPr>
            <p:nvPr/>
          </p:nvSpPr>
          <p:spPr bwMode="auto">
            <a:xfrm flipH="1" flipV="1">
              <a:off x="5580063" y="3648075"/>
              <a:ext cx="431800" cy="144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sp>
        <p:nvSpPr>
          <p:cNvPr id="3" name="矩形 2"/>
          <p:cNvSpPr/>
          <p:nvPr/>
        </p:nvSpPr>
        <p:spPr>
          <a:xfrm>
            <a:off x="5117538" y="2449108"/>
            <a:ext cx="1005403" cy="338554"/>
          </a:xfrm>
          <a:prstGeom prst="rect">
            <a:avLst/>
          </a:prstGeom>
        </p:spPr>
        <p:txBody>
          <a:bodyPr wrap="none">
            <a:spAutoFit/>
          </a:bodyPr>
          <a:lstStyle/>
          <a:p>
            <a:r>
              <a:rPr lang="zh-CN" altLang="en-US" sz="1600" dirty="0">
                <a:solidFill>
                  <a:schemeClr val="accent5">
                    <a:lumMod val="50000"/>
                  </a:schemeClr>
                </a:solidFill>
                <a:ea typeface="华文楷体" panose="02010600040101010101" pitchFamily="2" charset="-122"/>
              </a:rPr>
              <a:t>路由计算</a:t>
            </a:r>
            <a:endParaRPr lang="zh-CN" altLang="en-US" sz="1600" dirty="0">
              <a:ea typeface="华文楷体" panose="02010600040101010101" pitchFamily="2" charset="-122"/>
            </a:endParaRPr>
          </a:p>
        </p:txBody>
      </p:sp>
      <p:sp>
        <p:nvSpPr>
          <p:cNvPr id="126" name="Line 63"/>
          <p:cNvSpPr>
            <a:spLocks noChangeShapeType="1"/>
          </p:cNvSpPr>
          <p:nvPr/>
        </p:nvSpPr>
        <p:spPr bwMode="auto">
          <a:xfrm flipV="1">
            <a:off x="7706518" y="2809874"/>
            <a:ext cx="2809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27" name="Text Box 113"/>
          <p:cNvSpPr txBox="1">
            <a:spLocks noChangeArrowheads="1"/>
          </p:cNvSpPr>
          <p:nvPr/>
        </p:nvSpPr>
        <p:spPr bwMode="auto">
          <a:xfrm>
            <a:off x="8087507" y="2615784"/>
            <a:ext cx="902405" cy="338554"/>
          </a:xfrm>
          <a:prstGeom prst="rect">
            <a:avLst/>
          </a:prstGeom>
          <a:solidFill>
            <a:schemeClr val="accent5">
              <a:lumMod val="50000"/>
            </a:schemeClr>
          </a:solidFill>
          <a:ln w="9525" algn="ctr">
            <a:solidFill>
              <a:schemeClr val="tx1"/>
            </a:solidFill>
            <a:miter lim="800000"/>
            <a:headEnd/>
            <a:tailEnd/>
          </a:ln>
          <a:effectLst>
            <a:outerShdw dist="71842" dir="2700000" algn="ctr" rotWithShape="0">
              <a:srgbClr val="808080">
                <a:alpha val="50000"/>
              </a:srgbClr>
            </a:outerShdw>
          </a:effectLst>
        </p:spPr>
        <p:txBody>
          <a:bodyPr wrap="square" anchor="b">
            <a:spAutoFit/>
          </a:bodyPr>
          <a:lstStyle/>
          <a:p>
            <a:pPr algn="ctr">
              <a:spcBef>
                <a:spcPct val="50000"/>
              </a:spcBef>
              <a:defRPr/>
            </a:pPr>
            <a:r>
              <a:rPr lang="zh-CN" altLang="en-US" sz="1600">
                <a:solidFill>
                  <a:schemeClr val="bg1"/>
                </a:solidFill>
                <a:latin typeface="楷体_GB2312" pitchFamily="49" charset="-122"/>
                <a:ea typeface="华文楷体" panose="02010600040101010101" pitchFamily="2" charset="-122"/>
              </a:rPr>
              <a:t>路由表</a:t>
            </a:r>
          </a:p>
        </p:txBody>
      </p:sp>
      <p:grpSp>
        <p:nvGrpSpPr>
          <p:cNvPr id="31" name="组合 127"/>
          <p:cNvGrpSpPr/>
          <p:nvPr/>
        </p:nvGrpSpPr>
        <p:grpSpPr>
          <a:xfrm>
            <a:off x="504828" y="5289550"/>
            <a:ext cx="1658142" cy="433388"/>
            <a:chOff x="5148263" y="3432175"/>
            <a:chExt cx="1871662" cy="433388"/>
          </a:xfrm>
        </p:grpSpPr>
        <p:sp>
          <p:nvSpPr>
            <p:cNvPr id="129" name="Oval 101"/>
            <p:cNvSpPr>
              <a:spLocks noChangeArrowheads="1"/>
            </p:cNvSpPr>
            <p:nvPr/>
          </p:nvSpPr>
          <p:spPr bwMode="auto">
            <a:xfrm>
              <a:off x="6011863" y="3432175"/>
              <a:ext cx="144462" cy="144463"/>
            </a:xfrm>
            <a:prstGeom prst="ellipse">
              <a:avLst/>
            </a:prstGeom>
            <a:noFill/>
            <a:ln w="28575" algn="ctr">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30" name="Line 102"/>
            <p:cNvSpPr>
              <a:spLocks noChangeShapeType="1"/>
            </p:cNvSpPr>
            <p:nvPr/>
          </p:nvSpPr>
          <p:spPr bwMode="auto">
            <a:xfrm>
              <a:off x="6156325" y="3505200"/>
              <a:ext cx="431800"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31" name="Line 103"/>
            <p:cNvSpPr>
              <a:spLocks noChangeShapeType="1"/>
            </p:cNvSpPr>
            <p:nvPr/>
          </p:nvSpPr>
          <p:spPr bwMode="auto">
            <a:xfrm flipH="1">
              <a:off x="5580063" y="3505200"/>
              <a:ext cx="431800"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32" name="Line 104"/>
            <p:cNvSpPr>
              <a:spLocks noChangeShapeType="1"/>
            </p:cNvSpPr>
            <p:nvPr/>
          </p:nvSpPr>
          <p:spPr bwMode="auto">
            <a:xfrm flipV="1">
              <a:off x="6732588" y="3648075"/>
              <a:ext cx="287337"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33" name="Line 105"/>
            <p:cNvSpPr>
              <a:spLocks noChangeShapeType="1"/>
            </p:cNvSpPr>
            <p:nvPr/>
          </p:nvSpPr>
          <p:spPr bwMode="auto">
            <a:xfrm>
              <a:off x="5148263" y="3648075"/>
              <a:ext cx="287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34" name="Oval 106"/>
            <p:cNvSpPr>
              <a:spLocks noChangeArrowheads="1"/>
            </p:cNvSpPr>
            <p:nvPr/>
          </p:nvSpPr>
          <p:spPr bwMode="auto">
            <a:xfrm>
              <a:off x="6588125" y="3576638"/>
              <a:ext cx="144463" cy="144462"/>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35" name="Oval 107"/>
            <p:cNvSpPr>
              <a:spLocks noChangeArrowheads="1"/>
            </p:cNvSpPr>
            <p:nvPr/>
          </p:nvSpPr>
          <p:spPr bwMode="auto">
            <a:xfrm>
              <a:off x="5435600" y="3576638"/>
              <a:ext cx="144463" cy="144462"/>
            </a:xfrm>
            <a:prstGeom prst="ellipse">
              <a:avLst/>
            </a:prstGeom>
            <a:solidFill>
              <a:schemeClr val="tx1"/>
            </a:solidFill>
            <a:ln w="28575" algn="ctr">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36" name="Oval 108"/>
            <p:cNvSpPr>
              <a:spLocks noChangeArrowheads="1"/>
            </p:cNvSpPr>
            <p:nvPr/>
          </p:nvSpPr>
          <p:spPr bwMode="auto">
            <a:xfrm>
              <a:off x="6011863" y="3721100"/>
              <a:ext cx="144462" cy="144463"/>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37" name="Line 110"/>
            <p:cNvSpPr>
              <a:spLocks noChangeShapeType="1"/>
            </p:cNvSpPr>
            <p:nvPr/>
          </p:nvSpPr>
          <p:spPr bwMode="auto">
            <a:xfrm flipH="1" flipV="1">
              <a:off x="5580063" y="3648075"/>
              <a:ext cx="431800" cy="144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sp>
        <p:nvSpPr>
          <p:cNvPr id="138" name="Line 66"/>
          <p:cNvSpPr>
            <a:spLocks noChangeShapeType="1"/>
          </p:cNvSpPr>
          <p:nvPr/>
        </p:nvSpPr>
        <p:spPr bwMode="auto">
          <a:xfrm flipH="1">
            <a:off x="1586706" y="5043091"/>
            <a:ext cx="215900" cy="1476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39" name="Line 66"/>
          <p:cNvSpPr>
            <a:spLocks noChangeShapeType="1"/>
          </p:cNvSpPr>
          <p:nvPr/>
        </p:nvSpPr>
        <p:spPr bwMode="auto">
          <a:xfrm flipH="1">
            <a:off x="4427538" y="5842001"/>
            <a:ext cx="0" cy="279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40" name="Line 66"/>
          <p:cNvSpPr>
            <a:spLocks noChangeShapeType="1"/>
          </p:cNvSpPr>
          <p:nvPr/>
        </p:nvSpPr>
        <p:spPr bwMode="auto">
          <a:xfrm flipH="1">
            <a:off x="6859587" y="5010150"/>
            <a:ext cx="0" cy="279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grpSp>
        <p:nvGrpSpPr>
          <p:cNvPr id="64" name="组合 140"/>
          <p:cNvGrpSpPr/>
          <p:nvPr/>
        </p:nvGrpSpPr>
        <p:grpSpPr>
          <a:xfrm>
            <a:off x="3596085" y="6288085"/>
            <a:ext cx="1658142" cy="433388"/>
            <a:chOff x="5148263" y="3432175"/>
            <a:chExt cx="1871662" cy="433388"/>
          </a:xfrm>
        </p:grpSpPr>
        <p:sp>
          <p:nvSpPr>
            <p:cNvPr id="142" name="Oval 101"/>
            <p:cNvSpPr>
              <a:spLocks noChangeArrowheads="1"/>
            </p:cNvSpPr>
            <p:nvPr/>
          </p:nvSpPr>
          <p:spPr bwMode="auto">
            <a:xfrm>
              <a:off x="6011863" y="3432175"/>
              <a:ext cx="144462" cy="144463"/>
            </a:xfrm>
            <a:prstGeom prst="ellipse">
              <a:avLst/>
            </a:prstGeom>
            <a:noFill/>
            <a:ln w="28575" algn="ctr">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43" name="Line 102"/>
            <p:cNvSpPr>
              <a:spLocks noChangeShapeType="1"/>
            </p:cNvSpPr>
            <p:nvPr/>
          </p:nvSpPr>
          <p:spPr bwMode="auto">
            <a:xfrm>
              <a:off x="6156325" y="3505200"/>
              <a:ext cx="431800"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44" name="Line 103"/>
            <p:cNvSpPr>
              <a:spLocks noChangeShapeType="1"/>
            </p:cNvSpPr>
            <p:nvPr/>
          </p:nvSpPr>
          <p:spPr bwMode="auto">
            <a:xfrm flipH="1">
              <a:off x="6166525" y="3648075"/>
              <a:ext cx="431800"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45" name="Line 104"/>
            <p:cNvSpPr>
              <a:spLocks noChangeShapeType="1"/>
            </p:cNvSpPr>
            <p:nvPr/>
          </p:nvSpPr>
          <p:spPr bwMode="auto">
            <a:xfrm flipV="1">
              <a:off x="6732588" y="3648075"/>
              <a:ext cx="287337"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46" name="Line 105"/>
            <p:cNvSpPr>
              <a:spLocks noChangeShapeType="1"/>
            </p:cNvSpPr>
            <p:nvPr/>
          </p:nvSpPr>
          <p:spPr bwMode="auto">
            <a:xfrm>
              <a:off x="5148263" y="3648075"/>
              <a:ext cx="287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47" name="Oval 106"/>
            <p:cNvSpPr>
              <a:spLocks noChangeArrowheads="1"/>
            </p:cNvSpPr>
            <p:nvPr/>
          </p:nvSpPr>
          <p:spPr bwMode="auto">
            <a:xfrm>
              <a:off x="6588125" y="3576638"/>
              <a:ext cx="144463" cy="144462"/>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48" name="Oval 107"/>
            <p:cNvSpPr>
              <a:spLocks noChangeArrowheads="1"/>
            </p:cNvSpPr>
            <p:nvPr/>
          </p:nvSpPr>
          <p:spPr bwMode="auto">
            <a:xfrm>
              <a:off x="5435600" y="3576638"/>
              <a:ext cx="144463" cy="144462"/>
            </a:xfrm>
            <a:prstGeom prst="ellipse">
              <a:avLst/>
            </a:prstGeom>
            <a:noFill/>
            <a:ln w="28575" algn="ctr">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49" name="Oval 108"/>
            <p:cNvSpPr>
              <a:spLocks noChangeArrowheads="1"/>
            </p:cNvSpPr>
            <p:nvPr/>
          </p:nvSpPr>
          <p:spPr bwMode="auto">
            <a:xfrm>
              <a:off x="6011863" y="3721100"/>
              <a:ext cx="144462" cy="144463"/>
            </a:xfrm>
            <a:prstGeom prst="ellipse">
              <a:avLst/>
            </a:prstGeom>
            <a:solidFill>
              <a:schemeClr val="tx1"/>
            </a:solidFill>
            <a:ln w="28575" algn="ctr">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50" name="Line 110"/>
            <p:cNvSpPr>
              <a:spLocks noChangeShapeType="1"/>
            </p:cNvSpPr>
            <p:nvPr/>
          </p:nvSpPr>
          <p:spPr bwMode="auto">
            <a:xfrm flipH="1" flipV="1">
              <a:off x="5580063" y="3648075"/>
              <a:ext cx="431800" cy="144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grpSp>
        <p:nvGrpSpPr>
          <p:cNvPr id="65" name="组合 150"/>
          <p:cNvGrpSpPr/>
          <p:nvPr/>
        </p:nvGrpSpPr>
        <p:grpSpPr>
          <a:xfrm>
            <a:off x="6063411" y="5395109"/>
            <a:ext cx="1658142" cy="433388"/>
            <a:chOff x="5148263" y="3432175"/>
            <a:chExt cx="1871662" cy="433388"/>
          </a:xfrm>
        </p:grpSpPr>
        <p:sp>
          <p:nvSpPr>
            <p:cNvPr id="152" name="Oval 101"/>
            <p:cNvSpPr>
              <a:spLocks noChangeArrowheads="1"/>
            </p:cNvSpPr>
            <p:nvPr/>
          </p:nvSpPr>
          <p:spPr bwMode="auto">
            <a:xfrm>
              <a:off x="6011863" y="3432175"/>
              <a:ext cx="144462" cy="144463"/>
            </a:xfrm>
            <a:prstGeom prst="ellipse">
              <a:avLst/>
            </a:prstGeom>
            <a:noFill/>
            <a:ln w="28575" algn="ctr">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53" name="Line 102"/>
            <p:cNvSpPr>
              <a:spLocks noChangeShapeType="1"/>
            </p:cNvSpPr>
            <p:nvPr/>
          </p:nvSpPr>
          <p:spPr bwMode="auto">
            <a:xfrm>
              <a:off x="6156325" y="3505200"/>
              <a:ext cx="431800"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54" name="Line 103"/>
            <p:cNvSpPr>
              <a:spLocks noChangeShapeType="1"/>
            </p:cNvSpPr>
            <p:nvPr/>
          </p:nvSpPr>
          <p:spPr bwMode="auto">
            <a:xfrm flipH="1">
              <a:off x="6166525" y="3648075"/>
              <a:ext cx="431800" cy="1428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55" name="Line 104"/>
            <p:cNvSpPr>
              <a:spLocks noChangeShapeType="1"/>
            </p:cNvSpPr>
            <p:nvPr/>
          </p:nvSpPr>
          <p:spPr bwMode="auto">
            <a:xfrm flipV="1">
              <a:off x="6732588" y="3648075"/>
              <a:ext cx="287337"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56" name="Line 105"/>
            <p:cNvSpPr>
              <a:spLocks noChangeShapeType="1"/>
            </p:cNvSpPr>
            <p:nvPr/>
          </p:nvSpPr>
          <p:spPr bwMode="auto">
            <a:xfrm>
              <a:off x="5148263" y="3648075"/>
              <a:ext cx="287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157" name="Oval 106"/>
            <p:cNvSpPr>
              <a:spLocks noChangeArrowheads="1"/>
            </p:cNvSpPr>
            <p:nvPr/>
          </p:nvSpPr>
          <p:spPr bwMode="auto">
            <a:xfrm>
              <a:off x="6588125" y="3576638"/>
              <a:ext cx="144463" cy="144462"/>
            </a:xfrm>
            <a:prstGeom prst="ellipse">
              <a:avLst/>
            </a:prstGeom>
            <a:solidFill>
              <a:schemeClr val="tx1"/>
            </a:solidFill>
            <a:ln w="28575" algn="ctr">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58" name="Oval 107"/>
            <p:cNvSpPr>
              <a:spLocks noChangeArrowheads="1"/>
            </p:cNvSpPr>
            <p:nvPr/>
          </p:nvSpPr>
          <p:spPr bwMode="auto">
            <a:xfrm>
              <a:off x="5435600" y="3576638"/>
              <a:ext cx="144463" cy="144462"/>
            </a:xfrm>
            <a:prstGeom prst="ellipse">
              <a:avLst/>
            </a:prstGeom>
            <a:noFill/>
            <a:ln w="28575" algn="ctr">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59" name="Oval 108"/>
            <p:cNvSpPr>
              <a:spLocks noChangeArrowheads="1"/>
            </p:cNvSpPr>
            <p:nvPr/>
          </p:nvSpPr>
          <p:spPr bwMode="auto">
            <a:xfrm>
              <a:off x="6011863" y="3721100"/>
              <a:ext cx="144462" cy="144463"/>
            </a:xfrm>
            <a:prstGeom prst="ellipse">
              <a:avLst/>
            </a:prstGeom>
            <a:noFill/>
            <a:ln w="28575" algn="ctr">
              <a:solidFill>
                <a:schemeClr val="tx1"/>
              </a:solidFill>
              <a:round/>
              <a:headEnd/>
              <a:tailEnd/>
            </a:ln>
          </p:spPr>
          <p:txBody>
            <a:bodyPr wrap="none" anchor="ctr"/>
            <a:lstStyle>
              <a:lvl1pPr eaLnBrk="0" hangingPunct="0">
                <a:defRPr sz="2800">
                  <a:solidFill>
                    <a:schemeClr val="tx1"/>
                  </a:solidFill>
                  <a:latin typeface="Tahoma" panose="020B0604030504040204" pitchFamily="34" charset="0"/>
                  <a:ea typeface="黑体" panose="02010609060101010101" pitchFamily="49" charset="-122"/>
                </a:defRPr>
              </a:lvl1pPr>
              <a:lvl2pPr marL="742950" indent="-285750" eaLnBrk="0" hangingPunct="0">
                <a:defRPr sz="2800">
                  <a:solidFill>
                    <a:schemeClr val="tx1"/>
                  </a:solidFill>
                  <a:latin typeface="Tahoma" panose="020B0604030504040204" pitchFamily="34" charset="0"/>
                  <a:ea typeface="黑体" panose="02010609060101010101" pitchFamily="49" charset="-122"/>
                </a:defRPr>
              </a:lvl2pPr>
              <a:lvl3pPr marL="1143000" indent="-228600" eaLnBrk="0" hangingPunct="0">
                <a:defRPr sz="2800">
                  <a:solidFill>
                    <a:schemeClr val="tx1"/>
                  </a:solidFill>
                  <a:latin typeface="Tahoma" panose="020B0604030504040204" pitchFamily="34" charset="0"/>
                  <a:ea typeface="黑体" panose="02010609060101010101" pitchFamily="49" charset="-122"/>
                </a:defRPr>
              </a:lvl3pPr>
              <a:lvl4pPr marL="1600200" indent="-228600" eaLnBrk="0" hangingPunct="0">
                <a:defRPr sz="2800">
                  <a:solidFill>
                    <a:schemeClr val="tx1"/>
                  </a:solidFill>
                  <a:latin typeface="Tahoma" panose="020B0604030504040204" pitchFamily="34" charset="0"/>
                  <a:ea typeface="黑体" panose="02010609060101010101" pitchFamily="49" charset="-122"/>
                </a:defRPr>
              </a:lvl4pPr>
              <a:lvl5pPr marL="2057400" indent="-228600" eaLnBrk="0" hangingPunct="0">
                <a:defRPr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60" name="Line 110"/>
            <p:cNvSpPr>
              <a:spLocks noChangeShapeType="1"/>
            </p:cNvSpPr>
            <p:nvPr/>
          </p:nvSpPr>
          <p:spPr bwMode="auto">
            <a:xfrm flipH="1" flipV="1">
              <a:off x="5580063" y="3648075"/>
              <a:ext cx="431800" cy="144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sp>
        <p:nvSpPr>
          <p:cNvPr id="162" name="Line 66"/>
          <p:cNvSpPr>
            <a:spLocks noChangeShapeType="1"/>
          </p:cNvSpPr>
          <p:nvPr/>
        </p:nvSpPr>
        <p:spPr bwMode="auto">
          <a:xfrm flipH="1">
            <a:off x="887368" y="5715002"/>
            <a:ext cx="0" cy="279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63" name="Line 66"/>
          <p:cNvSpPr>
            <a:spLocks noChangeShapeType="1"/>
          </p:cNvSpPr>
          <p:nvPr/>
        </p:nvSpPr>
        <p:spPr bwMode="auto">
          <a:xfrm flipH="1">
            <a:off x="7384561" y="5770921"/>
            <a:ext cx="0" cy="279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64" name="Line 63"/>
          <p:cNvSpPr>
            <a:spLocks noChangeShapeType="1"/>
          </p:cNvSpPr>
          <p:nvPr/>
        </p:nvSpPr>
        <p:spPr bwMode="auto">
          <a:xfrm flipV="1">
            <a:off x="5399881" y="6503985"/>
            <a:ext cx="2809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nchor="b"/>
          <a:lstStyle/>
          <a:p>
            <a:pPr fontAlgn="base">
              <a:spcBef>
                <a:spcPct val="0"/>
              </a:spcBef>
              <a:spcAft>
                <a:spcPct val="0"/>
              </a:spcAft>
            </a:pPr>
            <a:endParaRPr lang="zh-CN" altLang="en-US" sz="2800">
              <a:solidFill>
                <a:srgbClr val="000000"/>
              </a:solidFill>
              <a:latin typeface="Calibri" panose="020F0502020204030204" pitchFamily="34" charset="0"/>
            </a:endParaRPr>
          </a:p>
        </p:txBody>
      </p:sp>
      <p:sp>
        <p:nvSpPr>
          <p:cNvPr id="165" name="Text Box 113"/>
          <p:cNvSpPr txBox="1">
            <a:spLocks noChangeArrowheads="1"/>
          </p:cNvSpPr>
          <p:nvPr/>
        </p:nvSpPr>
        <p:spPr bwMode="auto">
          <a:xfrm>
            <a:off x="324734" y="6107897"/>
            <a:ext cx="902405" cy="338554"/>
          </a:xfrm>
          <a:prstGeom prst="rect">
            <a:avLst/>
          </a:prstGeom>
          <a:solidFill>
            <a:schemeClr val="accent5">
              <a:lumMod val="50000"/>
            </a:schemeClr>
          </a:solidFill>
          <a:ln w="9525" algn="ctr">
            <a:solidFill>
              <a:schemeClr val="tx1"/>
            </a:solidFill>
            <a:miter lim="800000"/>
            <a:headEnd/>
            <a:tailEnd/>
          </a:ln>
          <a:effectLst>
            <a:outerShdw dist="71842" dir="2700000" algn="ctr" rotWithShape="0">
              <a:srgbClr val="808080">
                <a:alpha val="50000"/>
              </a:srgbClr>
            </a:outerShdw>
          </a:effectLst>
        </p:spPr>
        <p:txBody>
          <a:bodyPr wrap="square" anchor="b">
            <a:spAutoFit/>
          </a:bodyPr>
          <a:lstStyle/>
          <a:p>
            <a:pPr algn="ctr">
              <a:spcBef>
                <a:spcPct val="50000"/>
              </a:spcBef>
              <a:defRPr/>
            </a:pPr>
            <a:r>
              <a:rPr lang="zh-CN" altLang="en-US" sz="1600">
                <a:solidFill>
                  <a:schemeClr val="bg1"/>
                </a:solidFill>
                <a:latin typeface="楷体_GB2312" pitchFamily="49" charset="-122"/>
                <a:ea typeface="华文楷体" panose="02010600040101010101" pitchFamily="2" charset="-122"/>
              </a:rPr>
              <a:t>路由表</a:t>
            </a:r>
          </a:p>
        </p:txBody>
      </p:sp>
      <p:sp>
        <p:nvSpPr>
          <p:cNvPr id="166" name="Text Box 113"/>
          <p:cNvSpPr txBox="1">
            <a:spLocks noChangeArrowheads="1"/>
          </p:cNvSpPr>
          <p:nvPr/>
        </p:nvSpPr>
        <p:spPr bwMode="auto">
          <a:xfrm>
            <a:off x="5826522" y="6360316"/>
            <a:ext cx="902405" cy="338554"/>
          </a:xfrm>
          <a:prstGeom prst="rect">
            <a:avLst/>
          </a:prstGeom>
          <a:solidFill>
            <a:schemeClr val="accent5">
              <a:lumMod val="50000"/>
            </a:schemeClr>
          </a:solidFill>
          <a:ln w="9525" algn="ctr">
            <a:solidFill>
              <a:schemeClr val="tx1"/>
            </a:solidFill>
            <a:miter lim="800000"/>
            <a:headEnd/>
            <a:tailEnd/>
          </a:ln>
          <a:effectLst>
            <a:outerShdw dist="71842" dir="2700000" algn="ctr" rotWithShape="0">
              <a:srgbClr val="808080">
                <a:alpha val="50000"/>
              </a:srgbClr>
            </a:outerShdw>
          </a:effectLst>
        </p:spPr>
        <p:txBody>
          <a:bodyPr wrap="square" anchor="b">
            <a:spAutoFit/>
          </a:bodyPr>
          <a:lstStyle/>
          <a:p>
            <a:pPr algn="ctr">
              <a:spcBef>
                <a:spcPct val="50000"/>
              </a:spcBef>
              <a:defRPr/>
            </a:pPr>
            <a:r>
              <a:rPr lang="zh-CN" altLang="en-US" sz="1600" dirty="0">
                <a:solidFill>
                  <a:schemeClr val="bg1"/>
                </a:solidFill>
                <a:latin typeface="楷体_GB2312" pitchFamily="49" charset="-122"/>
                <a:ea typeface="华文楷体" panose="02010600040101010101" pitchFamily="2" charset="-122"/>
              </a:rPr>
              <a:t>路由表</a:t>
            </a:r>
          </a:p>
        </p:txBody>
      </p:sp>
      <p:sp>
        <p:nvSpPr>
          <p:cNvPr id="167" name="Text Box 113"/>
          <p:cNvSpPr txBox="1">
            <a:spLocks noChangeArrowheads="1"/>
          </p:cNvSpPr>
          <p:nvPr/>
        </p:nvSpPr>
        <p:spPr bwMode="auto">
          <a:xfrm>
            <a:off x="7252140" y="6087618"/>
            <a:ext cx="902405" cy="338554"/>
          </a:xfrm>
          <a:prstGeom prst="rect">
            <a:avLst/>
          </a:prstGeom>
          <a:solidFill>
            <a:schemeClr val="accent5">
              <a:lumMod val="50000"/>
            </a:schemeClr>
          </a:solidFill>
          <a:ln w="9525" algn="ctr">
            <a:solidFill>
              <a:schemeClr val="tx1"/>
            </a:solidFill>
            <a:miter lim="800000"/>
            <a:headEnd/>
            <a:tailEnd/>
          </a:ln>
          <a:effectLst>
            <a:outerShdw dist="71842" dir="2700000" algn="ctr" rotWithShape="0">
              <a:srgbClr val="808080">
                <a:alpha val="50000"/>
              </a:srgbClr>
            </a:outerShdw>
          </a:effectLst>
        </p:spPr>
        <p:txBody>
          <a:bodyPr wrap="square" anchor="b">
            <a:spAutoFit/>
          </a:bodyPr>
          <a:lstStyle/>
          <a:p>
            <a:pPr algn="ctr">
              <a:spcBef>
                <a:spcPct val="50000"/>
              </a:spcBef>
              <a:defRPr/>
            </a:pPr>
            <a:r>
              <a:rPr lang="zh-CN" altLang="en-US" sz="1600" dirty="0">
                <a:solidFill>
                  <a:schemeClr val="bg1"/>
                </a:solidFill>
                <a:latin typeface="楷体_GB2312" pitchFamily="49" charset="-122"/>
                <a:ea typeface="华文楷体" panose="02010600040101010101" pitchFamily="2" charset="-122"/>
              </a:rPr>
              <a:t>路由表</a:t>
            </a:r>
          </a:p>
        </p:txBody>
      </p:sp>
    </p:spTree>
    <p:custDataLst>
      <p:tags r:id="rId1"/>
    </p:custDataLst>
    <p:extLst>
      <p:ext uri="{BB962C8B-B14F-4D97-AF65-F5344CB8AC3E}">
        <p14:creationId xmlns:p14="http://schemas.microsoft.com/office/powerpoint/2010/main" val="243448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wipe(left)">
                                      <p:cBhvr>
                                        <p:cTn id="17" dur="500"/>
                                        <p:tgtEl>
                                          <p:spTgt spid="104"/>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6"/>
                                        </p:tgtEl>
                                        <p:attrNameLst>
                                          <p:attrName>style.visibility</p:attrName>
                                        </p:attrNameLst>
                                      </p:cBhvr>
                                      <p:to>
                                        <p:strVal val="visible"/>
                                      </p:to>
                                    </p:set>
                                    <p:animEffect transition="in" filter="wipe(left)">
                                      <p:cBhvr>
                                        <p:cTn id="31" dur="500"/>
                                        <p:tgtEl>
                                          <p:spTgt spid="126"/>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wipe(left)">
                                      <p:cBhvr>
                                        <p:cTn id="35" dur="500"/>
                                        <p:tgtEl>
                                          <p:spTgt spid="1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wipe(up)">
                                      <p:cBhvr>
                                        <p:cTn id="40" dur="500"/>
                                        <p:tgtEl>
                                          <p:spTgt spid="138"/>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39"/>
                                        </p:tgtEl>
                                        <p:attrNameLst>
                                          <p:attrName>style.visibility</p:attrName>
                                        </p:attrNameLst>
                                      </p:cBhvr>
                                      <p:to>
                                        <p:strVal val="visible"/>
                                      </p:to>
                                    </p:set>
                                    <p:animEffect transition="in" filter="wipe(up)">
                                      <p:cBhvr>
                                        <p:cTn id="43" dur="500"/>
                                        <p:tgtEl>
                                          <p:spTgt spid="139"/>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40"/>
                                        </p:tgtEl>
                                        <p:attrNameLst>
                                          <p:attrName>style.visibility</p:attrName>
                                        </p:attrNameLst>
                                      </p:cBhvr>
                                      <p:to>
                                        <p:strVal val="visible"/>
                                      </p:to>
                                    </p:set>
                                    <p:animEffect transition="in" filter="wipe(up)">
                                      <p:cBhvr>
                                        <p:cTn id="46" dur="500"/>
                                        <p:tgtEl>
                                          <p:spTgt spid="140"/>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up)">
                                      <p:cBhvr>
                                        <p:cTn id="50" dur="500"/>
                                        <p:tgtEl>
                                          <p:spTgt spid="31"/>
                                        </p:tgtEl>
                                      </p:cBhvr>
                                    </p:animEffect>
                                  </p:childTnLst>
                                </p:cTn>
                              </p:par>
                              <p:par>
                                <p:cTn id="51" presetID="22" presetClass="entr" presetSubtype="1"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wipe(up)">
                                      <p:cBhvr>
                                        <p:cTn id="53" dur="500"/>
                                        <p:tgtEl>
                                          <p:spTgt spid="64"/>
                                        </p:tgtEl>
                                      </p:cBhvr>
                                    </p:animEffect>
                                  </p:childTnLst>
                                </p:cTn>
                              </p:par>
                              <p:par>
                                <p:cTn id="54" presetID="22" presetClass="entr" presetSubtype="1" fill="hold" nodeType="with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wipe(up)">
                                      <p:cBhvr>
                                        <p:cTn id="56" dur="500"/>
                                        <p:tgtEl>
                                          <p:spTgt spid="6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62"/>
                                        </p:tgtEl>
                                        <p:attrNameLst>
                                          <p:attrName>style.visibility</p:attrName>
                                        </p:attrNameLst>
                                      </p:cBhvr>
                                      <p:to>
                                        <p:strVal val="visible"/>
                                      </p:to>
                                    </p:set>
                                    <p:animEffect transition="in" filter="wipe(up)">
                                      <p:cBhvr>
                                        <p:cTn id="59" dur="500"/>
                                        <p:tgtEl>
                                          <p:spTgt spid="162"/>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163"/>
                                        </p:tgtEl>
                                        <p:attrNameLst>
                                          <p:attrName>style.visibility</p:attrName>
                                        </p:attrNameLst>
                                      </p:cBhvr>
                                      <p:to>
                                        <p:strVal val="visible"/>
                                      </p:to>
                                    </p:set>
                                    <p:animEffect transition="in" filter="wipe(up)">
                                      <p:cBhvr>
                                        <p:cTn id="62" dur="500"/>
                                        <p:tgtEl>
                                          <p:spTgt spid="1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64"/>
                                        </p:tgtEl>
                                        <p:attrNameLst>
                                          <p:attrName>style.visibility</p:attrName>
                                        </p:attrNameLst>
                                      </p:cBhvr>
                                      <p:to>
                                        <p:strVal val="visible"/>
                                      </p:to>
                                    </p:set>
                                    <p:animEffect transition="in" filter="wipe(left)">
                                      <p:cBhvr>
                                        <p:cTn id="65" dur="500"/>
                                        <p:tgtEl>
                                          <p:spTgt spid="164"/>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165"/>
                                        </p:tgtEl>
                                        <p:attrNameLst>
                                          <p:attrName>style.visibility</p:attrName>
                                        </p:attrNameLst>
                                      </p:cBhvr>
                                      <p:to>
                                        <p:strVal val="visible"/>
                                      </p:to>
                                    </p:set>
                                    <p:animEffect transition="in" filter="wipe(up)">
                                      <p:cBhvr>
                                        <p:cTn id="69" dur="500"/>
                                        <p:tgtEl>
                                          <p:spTgt spid="165"/>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66"/>
                                        </p:tgtEl>
                                        <p:attrNameLst>
                                          <p:attrName>style.visibility</p:attrName>
                                        </p:attrNameLst>
                                      </p:cBhvr>
                                      <p:to>
                                        <p:strVal val="visible"/>
                                      </p:to>
                                    </p:set>
                                    <p:animEffect transition="in" filter="wipe(left)">
                                      <p:cBhvr>
                                        <p:cTn id="72" dur="500"/>
                                        <p:tgtEl>
                                          <p:spTgt spid="166"/>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167"/>
                                        </p:tgtEl>
                                        <p:attrNameLst>
                                          <p:attrName>style.visibility</p:attrName>
                                        </p:attrNameLst>
                                      </p:cBhvr>
                                      <p:to>
                                        <p:strVal val="visible"/>
                                      </p:to>
                                    </p:set>
                                    <p:animEffect transition="in" filter="wipe(up)">
                                      <p:cBhvr>
                                        <p:cTn id="75"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3" grpId="0"/>
      <p:bldP spid="126" grpId="0" animBg="1"/>
      <p:bldP spid="127" grpId="0" animBg="1"/>
      <p:bldP spid="138" grpId="0" animBg="1"/>
      <p:bldP spid="139" grpId="0" animBg="1"/>
      <p:bldP spid="140" grpId="0" animBg="1"/>
      <p:bldP spid="162" grpId="0" animBg="1"/>
      <p:bldP spid="163" grpId="0" animBg="1"/>
      <p:bldP spid="164" grpId="0" animBg="1"/>
      <p:bldP spid="165" grpId="0" animBg="1"/>
      <p:bldP spid="166" grpId="0" animBg="1"/>
      <p:bldP spid="167" grpId="0" animBg="1"/>
    </p:bld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构建完整网络拓扑</a:t>
            </a:r>
          </a:p>
        </p:txBody>
      </p:sp>
      <p:sp>
        <p:nvSpPr>
          <p:cNvPr id="3" name="内容占位符 2"/>
          <p:cNvSpPr>
            <a:spLocks noGrp="1"/>
          </p:cNvSpPr>
          <p:nvPr>
            <p:ph idx="1"/>
          </p:nvPr>
        </p:nvSpPr>
        <p:spPr>
          <a:xfrm>
            <a:off x="457199" y="1396211"/>
            <a:ext cx="8579555" cy="5309387"/>
          </a:xfrm>
        </p:spPr>
        <p:txBody>
          <a:bodyPr/>
          <a:lstStyle/>
          <a:p>
            <a:r>
              <a:rPr lang="zh-CN" altLang="en-US" sz="2000" dirty="0"/>
              <a:t>链路状态信息通过链路状态分组</a:t>
            </a:r>
            <a:r>
              <a:rPr lang="en-US" altLang="zh-CN" sz="2000" dirty="0"/>
              <a:t>LSP (Link State Packet)</a:t>
            </a:r>
            <a:r>
              <a:rPr lang="zh-CN" altLang="en-US" sz="2000" dirty="0"/>
              <a:t>传播，内容包含</a:t>
            </a:r>
          </a:p>
          <a:p>
            <a:pPr lvl="1">
              <a:lnSpc>
                <a:spcPct val="150000"/>
              </a:lnSpc>
            </a:pPr>
            <a:r>
              <a:rPr lang="zh-CN" altLang="en-US" sz="1800" dirty="0"/>
              <a:t>创建该</a:t>
            </a:r>
            <a:r>
              <a:rPr lang="en-US" altLang="zh-CN" sz="1800" dirty="0"/>
              <a:t>LSP</a:t>
            </a:r>
            <a:r>
              <a:rPr lang="zh-CN" altLang="en-US" sz="1800" dirty="0"/>
              <a:t>的节点标识</a:t>
            </a:r>
          </a:p>
          <a:p>
            <a:pPr lvl="1">
              <a:lnSpc>
                <a:spcPct val="150000"/>
              </a:lnSpc>
            </a:pPr>
            <a:r>
              <a:rPr lang="zh-CN" altLang="en-US" sz="1800" dirty="0"/>
              <a:t>该节点的相邻节点列表和对应链路开销</a:t>
            </a:r>
          </a:p>
          <a:p>
            <a:pPr lvl="1">
              <a:lnSpc>
                <a:spcPct val="150000"/>
              </a:lnSpc>
            </a:pPr>
            <a:r>
              <a:rPr lang="zh-CN" altLang="en-US" sz="1800" dirty="0"/>
              <a:t>序列号</a:t>
            </a:r>
            <a:endParaRPr lang="en-US" altLang="zh-CN" sz="1800" dirty="0"/>
          </a:p>
          <a:p>
            <a:pPr lvl="1">
              <a:lnSpc>
                <a:spcPct val="150000"/>
              </a:lnSpc>
            </a:pPr>
            <a:r>
              <a:rPr lang="zh-CN" altLang="en-US" sz="1800" dirty="0"/>
              <a:t>生存期</a:t>
            </a:r>
          </a:p>
          <a:p>
            <a:pPr>
              <a:spcBef>
                <a:spcPts val="1800"/>
              </a:spcBef>
            </a:pPr>
            <a:r>
              <a:rPr lang="zh-CN" altLang="en-US" sz="2000" dirty="0"/>
              <a:t>每个结点在两种情况下产生</a:t>
            </a:r>
            <a:r>
              <a:rPr lang="en-US" altLang="zh-CN" sz="2000" dirty="0"/>
              <a:t>LSP</a:t>
            </a:r>
            <a:endParaRPr lang="zh-CN" altLang="en-US" sz="2000" dirty="0"/>
          </a:p>
          <a:p>
            <a:pPr lvl="1">
              <a:lnSpc>
                <a:spcPct val="150000"/>
              </a:lnSpc>
            </a:pPr>
            <a:r>
              <a:rPr lang="zh-CN" altLang="en-US" sz="1800" dirty="0"/>
              <a:t>周期性计时器超时，通常几小时</a:t>
            </a:r>
          </a:p>
          <a:p>
            <a:pPr lvl="1">
              <a:lnSpc>
                <a:spcPct val="150000"/>
              </a:lnSpc>
            </a:pPr>
            <a:r>
              <a:rPr lang="zh-CN" altLang="en-US" sz="1800" dirty="0"/>
              <a:t>当与一个结点直接相连的链路或结点出现故障，拓扑结构变化时</a:t>
            </a:r>
          </a:p>
          <a:p>
            <a:pPr lvl="2">
              <a:lnSpc>
                <a:spcPct val="150000"/>
              </a:lnSpc>
            </a:pPr>
            <a:r>
              <a:rPr lang="zh-CN" altLang="en-US" sz="1600" dirty="0"/>
              <a:t>链路失效由链路层协议检测</a:t>
            </a:r>
          </a:p>
          <a:p>
            <a:pPr lvl="2">
              <a:lnSpc>
                <a:spcPct val="150000"/>
              </a:lnSpc>
            </a:pPr>
            <a:r>
              <a:rPr lang="zh-CN" altLang="en-US" sz="1600" dirty="0"/>
              <a:t>邻接点的死亡由定时器“</a:t>
            </a:r>
            <a:r>
              <a:rPr lang="en-US" altLang="zh-CN" sz="1600" dirty="0"/>
              <a:t>hello”</a:t>
            </a:r>
            <a:r>
              <a:rPr lang="zh-CN" altLang="en-US" sz="1600" dirty="0"/>
              <a:t>包检测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5" name="右大括号 4"/>
          <p:cNvSpPr/>
          <p:nvPr/>
        </p:nvSpPr>
        <p:spPr>
          <a:xfrm>
            <a:off x="5626099" y="2046132"/>
            <a:ext cx="269875" cy="811074"/>
          </a:xfrm>
          <a:prstGeom prst="rightBrace">
            <a:avLst>
              <a:gd name="adj1" fmla="val 22967"/>
              <a:gd name="adj2" fmla="val 50000"/>
            </a:avLst>
          </a:prstGeom>
          <a:ln w="19050">
            <a:solidFill>
              <a:srgbClr val="99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5969000" y="2248099"/>
            <a:ext cx="1803400" cy="369332"/>
          </a:xfrm>
          <a:prstGeom prst="rect">
            <a:avLst/>
          </a:prstGeom>
          <a:solidFill>
            <a:srgbClr val="990099"/>
          </a:solidFill>
        </p:spPr>
        <p:txBody>
          <a:bodyPr wrap="square" rtlCol="0">
            <a:spAutoFit/>
          </a:bodyPr>
          <a:lstStyle/>
          <a:p>
            <a:pPr algn="ctr"/>
            <a:r>
              <a:rPr lang="zh-CN" altLang="en-US" b="1" dirty="0">
                <a:solidFill>
                  <a:schemeClr val="bg1"/>
                </a:solidFill>
                <a:ea typeface="华文楷体" panose="02010600040101010101" pitchFamily="2" charset="-122"/>
              </a:rPr>
              <a:t>用于路由计算</a:t>
            </a:r>
          </a:p>
        </p:txBody>
      </p:sp>
      <p:sp>
        <p:nvSpPr>
          <p:cNvPr id="9" name="文本框 8"/>
          <p:cNvSpPr txBox="1"/>
          <p:nvPr/>
        </p:nvSpPr>
        <p:spPr>
          <a:xfrm>
            <a:off x="5993073" y="3224780"/>
            <a:ext cx="1803400" cy="369332"/>
          </a:xfrm>
          <a:prstGeom prst="rect">
            <a:avLst/>
          </a:prstGeom>
          <a:solidFill>
            <a:srgbClr val="990099"/>
          </a:solidFill>
        </p:spPr>
        <p:txBody>
          <a:bodyPr wrap="square" rtlCol="0">
            <a:spAutoFit/>
          </a:bodyPr>
          <a:lstStyle>
            <a:defPPr>
              <a:defRPr lang="zh-CN"/>
            </a:defPPr>
            <a:lvl1pPr algn="ctr">
              <a:defRPr b="1">
                <a:solidFill>
                  <a:schemeClr val="bg1"/>
                </a:solidFill>
                <a:ea typeface="华文楷体" panose="02010600040101010101" pitchFamily="2" charset="-122"/>
              </a:defRPr>
            </a:lvl1pPr>
          </a:lstStyle>
          <a:p>
            <a:r>
              <a:rPr lang="zh-CN" altLang="en-US" dirty="0"/>
              <a:t>用于可靠扩散</a:t>
            </a:r>
          </a:p>
        </p:txBody>
      </p:sp>
      <p:sp>
        <p:nvSpPr>
          <p:cNvPr id="17" name="矩形 16"/>
          <p:cNvSpPr/>
          <p:nvPr/>
        </p:nvSpPr>
        <p:spPr>
          <a:xfrm>
            <a:off x="838200" y="2046131"/>
            <a:ext cx="4616450" cy="848880"/>
          </a:xfrm>
          <a:prstGeom prst="rect">
            <a:avLst/>
          </a:prstGeom>
          <a:noFill/>
          <a:ln w="19050">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38200" y="2985006"/>
            <a:ext cx="4616450" cy="848880"/>
          </a:xfrm>
          <a:prstGeom prst="rect">
            <a:avLst/>
          </a:prstGeom>
          <a:noFill/>
          <a:ln w="19050">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大括号 18"/>
          <p:cNvSpPr/>
          <p:nvPr/>
        </p:nvSpPr>
        <p:spPr>
          <a:xfrm>
            <a:off x="5626099" y="2997550"/>
            <a:ext cx="269875" cy="811074"/>
          </a:xfrm>
          <a:prstGeom prst="rightBrace">
            <a:avLst>
              <a:gd name="adj1" fmla="val 22967"/>
              <a:gd name="adj2" fmla="val 50000"/>
            </a:avLst>
          </a:prstGeom>
          <a:ln w="19050">
            <a:solidFill>
              <a:srgbClr val="99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00031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dissolv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dissolve">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dissolve">
                                      <p:cBhvr>
                                        <p:cTn id="61" dur="5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Effect transition="in" filter="dissolve">
                                      <p:cBhvr>
                                        <p:cTn id="66" dur="500"/>
                                        <p:tgtEl>
                                          <p:spTgt spid="3">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animEffect transition="in" filter="dissolve">
                                      <p:cBhvr>
                                        <p:cTn id="7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7" grpId="0" animBg="1"/>
      <p:bldP spid="18" grpId="0" animBg="1"/>
      <p:bldP spid="19" grpId="0" animBg="1"/>
    </p:bld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构建完整网络拓扑</a:t>
            </a:r>
          </a:p>
        </p:txBody>
      </p:sp>
      <p:sp>
        <p:nvSpPr>
          <p:cNvPr id="3" name="内容占位符 2"/>
          <p:cNvSpPr>
            <a:spLocks noGrp="1"/>
          </p:cNvSpPr>
          <p:nvPr>
            <p:ph idx="1"/>
          </p:nvPr>
        </p:nvSpPr>
        <p:spPr>
          <a:xfrm>
            <a:off x="457199" y="1396212"/>
            <a:ext cx="8579555" cy="5182388"/>
          </a:xfrm>
        </p:spPr>
        <p:txBody>
          <a:bodyPr/>
          <a:lstStyle/>
          <a:p>
            <a:pPr>
              <a:spcBef>
                <a:spcPts val="1800"/>
              </a:spcBef>
            </a:pPr>
            <a:r>
              <a:rPr lang="zh-CN" altLang="en-US" sz="2200" dirty="0"/>
              <a:t>可靠扩散链路状态信息</a:t>
            </a:r>
          </a:p>
          <a:p>
            <a:pPr lvl="1">
              <a:lnSpc>
                <a:spcPct val="150000"/>
              </a:lnSpc>
            </a:pPr>
            <a:r>
              <a:rPr lang="zh-CN" altLang="en-US" sz="1800" dirty="0"/>
              <a:t>节点</a:t>
            </a:r>
            <a:r>
              <a:rPr lang="en-US" altLang="zh-CN" sz="1800" dirty="0"/>
              <a:t>x</a:t>
            </a:r>
            <a:r>
              <a:rPr lang="zh-CN" altLang="en-US" sz="1800" dirty="0"/>
              <a:t>收到来自</a:t>
            </a:r>
            <a:r>
              <a:rPr lang="en-US" altLang="zh-CN" sz="1800" dirty="0"/>
              <a:t>y</a:t>
            </a:r>
            <a:r>
              <a:rPr lang="zh-CN" altLang="en-US" sz="1800" dirty="0"/>
              <a:t>的</a:t>
            </a:r>
            <a:r>
              <a:rPr lang="en-US" altLang="zh-CN" sz="1800" dirty="0"/>
              <a:t>LSP</a:t>
            </a:r>
            <a:r>
              <a:rPr lang="zh-CN" altLang="en-US" sz="1800" dirty="0"/>
              <a:t>副本后</a:t>
            </a:r>
          </a:p>
          <a:p>
            <a:pPr lvl="2">
              <a:lnSpc>
                <a:spcPct val="150000"/>
              </a:lnSpc>
            </a:pPr>
            <a:r>
              <a:rPr lang="zh-CN" altLang="en-US" sz="1600" dirty="0"/>
              <a:t>如果之前没有保存对应</a:t>
            </a:r>
            <a:r>
              <a:rPr lang="en-US" altLang="zh-CN" sz="1600" dirty="0"/>
              <a:t>ID</a:t>
            </a:r>
            <a:r>
              <a:rPr lang="zh-CN" altLang="en-US" sz="1600" dirty="0"/>
              <a:t>的</a:t>
            </a:r>
            <a:r>
              <a:rPr lang="en-US" altLang="zh-CN" sz="1600" dirty="0"/>
              <a:t>LSP</a:t>
            </a:r>
            <a:r>
              <a:rPr lang="zh-CN" altLang="en-US" sz="1600" dirty="0"/>
              <a:t>，则保存</a:t>
            </a:r>
          </a:p>
          <a:p>
            <a:pPr lvl="2">
              <a:lnSpc>
                <a:spcPct val="150000"/>
              </a:lnSpc>
            </a:pPr>
            <a:r>
              <a:rPr lang="zh-CN" altLang="en-US" sz="1600" dirty="0"/>
              <a:t>如果之前有保存，新副本的序列号更大，则更新</a:t>
            </a:r>
          </a:p>
          <a:p>
            <a:pPr lvl="1">
              <a:lnSpc>
                <a:spcPct val="150000"/>
              </a:lnSpc>
            </a:pPr>
            <a:r>
              <a:rPr lang="zh-CN" altLang="en-US" sz="1800" dirty="0"/>
              <a:t>保存或更新后，向除</a:t>
            </a:r>
            <a:r>
              <a:rPr lang="en-US" altLang="zh-CN" sz="1800" dirty="0"/>
              <a:t>y</a:t>
            </a:r>
            <a:r>
              <a:rPr lang="zh-CN" altLang="en-US" sz="1800" dirty="0"/>
              <a:t>以外的所有结点继续扩散</a:t>
            </a:r>
            <a:endParaRPr lang="en-US" altLang="zh-CN" sz="1800" dirty="0"/>
          </a:p>
          <a:p>
            <a:pPr lvl="1">
              <a:lnSpc>
                <a:spcPct val="150000"/>
              </a:lnSpc>
            </a:pPr>
            <a:r>
              <a:rPr lang="zh-CN" altLang="en-US" sz="1800" dirty="0">
                <a:latin typeface="楷体_GB2312" pitchFamily="49" charset="-122"/>
              </a:rPr>
              <a:t>在两个邻接路由器之间的</a:t>
            </a:r>
            <a:r>
              <a:rPr lang="en-US" altLang="zh-CN" sz="1800" dirty="0">
                <a:latin typeface="楷体_GB2312" pitchFamily="49" charset="-122"/>
              </a:rPr>
              <a:t>LSP</a:t>
            </a:r>
            <a:r>
              <a:rPr lang="zh-CN" altLang="en-US" sz="1800" dirty="0">
                <a:latin typeface="楷体_GB2312" pitchFamily="49" charset="-122"/>
              </a:rPr>
              <a:t>的发送使用确认和重传来保证可靠性</a:t>
            </a:r>
            <a:endParaRPr lang="en-US" altLang="zh-CN" sz="1800" dirty="0">
              <a:latin typeface="楷体_GB2312" pitchFamily="49" charset="-122"/>
            </a:endParaRPr>
          </a:p>
          <a:p>
            <a:r>
              <a:rPr lang="zh-CN" altLang="en-US" sz="2200" dirty="0"/>
              <a:t>确保旧信息被新信息替代</a:t>
            </a:r>
            <a:endParaRPr lang="en-US" altLang="zh-CN" sz="2200" dirty="0"/>
          </a:p>
          <a:p>
            <a:pPr lvl="1"/>
            <a:r>
              <a:rPr lang="en-US" altLang="zh-CN" sz="1800" dirty="0"/>
              <a:t>LSP</a:t>
            </a:r>
            <a:r>
              <a:rPr lang="zh-CN" altLang="en-US" sz="1800" dirty="0"/>
              <a:t>携带序号</a:t>
            </a:r>
            <a:endParaRPr lang="en-US" altLang="zh-CN" sz="1800" dirty="0"/>
          </a:p>
          <a:p>
            <a:pPr lvl="2"/>
            <a:r>
              <a:rPr lang="zh-CN" altLang="en-US" sz="1600" dirty="0"/>
              <a:t>结点每产生</a:t>
            </a:r>
            <a:r>
              <a:rPr lang="en-US" altLang="zh-CN" sz="1600" dirty="0"/>
              <a:t>1</a:t>
            </a:r>
            <a:r>
              <a:rPr lang="zh-CN" altLang="en-US" sz="1600" dirty="0"/>
              <a:t>个新的</a:t>
            </a:r>
            <a:r>
              <a:rPr lang="en-US" altLang="zh-CN" sz="1600" dirty="0"/>
              <a:t>LSP</a:t>
            </a:r>
            <a:r>
              <a:rPr lang="zh-CN" altLang="en-US" sz="1600" dirty="0"/>
              <a:t>，序列号加</a:t>
            </a:r>
            <a:r>
              <a:rPr lang="en-US" altLang="zh-CN" sz="1600" dirty="0"/>
              <a:t>1</a:t>
            </a:r>
            <a:r>
              <a:rPr lang="zh-CN" altLang="en-US" sz="1600" dirty="0"/>
              <a:t>；为防止序号回绕，用</a:t>
            </a:r>
            <a:r>
              <a:rPr lang="en-US" altLang="zh-CN" sz="1600" dirty="0"/>
              <a:t>64</a:t>
            </a:r>
            <a:r>
              <a:rPr lang="zh-CN" altLang="en-US" sz="1600" dirty="0"/>
              <a:t>位</a:t>
            </a:r>
          </a:p>
          <a:p>
            <a:pPr lvl="1"/>
            <a:r>
              <a:rPr lang="zh-CN" altLang="en-US" sz="1800" dirty="0"/>
              <a:t>用</a:t>
            </a:r>
            <a:r>
              <a:rPr lang="en-US" altLang="zh-CN" sz="1800" dirty="0"/>
              <a:t>TTL</a:t>
            </a:r>
            <a:r>
              <a:rPr lang="zh-CN" altLang="en-US" sz="1800" dirty="0"/>
              <a:t>保证</a:t>
            </a:r>
            <a:r>
              <a:rPr lang="en-US" altLang="zh-CN" sz="1800" dirty="0"/>
              <a:t>LSP</a:t>
            </a:r>
            <a:r>
              <a:rPr lang="zh-CN" altLang="en-US" sz="1800" dirty="0"/>
              <a:t>最终从网上清除掉</a:t>
            </a:r>
          </a:p>
          <a:p>
            <a:pPr lvl="2"/>
            <a:r>
              <a:rPr lang="zh-CN" altLang="en-US" sz="1600" dirty="0"/>
              <a:t>结点在将新收到的</a:t>
            </a:r>
            <a:r>
              <a:rPr lang="en-US" altLang="zh-CN" sz="1600" dirty="0"/>
              <a:t>LSP</a:t>
            </a:r>
            <a:r>
              <a:rPr lang="zh-CN" altLang="en-US" sz="1600" dirty="0"/>
              <a:t>扩散到邻居之前，对其</a:t>
            </a:r>
            <a:r>
              <a:rPr lang="en-US" altLang="zh-CN" sz="1600" dirty="0"/>
              <a:t>TTL</a:t>
            </a:r>
            <a:r>
              <a:rPr lang="zh-CN" altLang="en-US" sz="1600" dirty="0"/>
              <a:t>减</a:t>
            </a:r>
            <a:r>
              <a:rPr lang="en-US" altLang="zh-CN" sz="1600" dirty="0"/>
              <a:t>1</a:t>
            </a:r>
            <a:endParaRPr lang="zh-CN" altLang="en-US" sz="1800" dirty="0">
              <a:latin typeface="楷体_GB2312" pitchFamily="49" charset="-122"/>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4.4.4  </a:t>
            </a:r>
            <a:r>
              <a:rPr lang="zh-CN" altLang="en-US" sz="1800" dirty="0">
                <a:solidFill>
                  <a:schemeClr val="bg2">
                    <a:lumMod val="75000"/>
                  </a:schemeClr>
                </a:solidFill>
                <a:latin typeface="Calibri" panose="020F0502020204030204" pitchFamily="34" charset="0"/>
                <a:ea typeface="黑体" panose="02010609060101010101" pitchFamily="49" charset="-122"/>
              </a:rPr>
              <a:t>内部网关协议</a:t>
            </a:r>
            <a:r>
              <a:rPr lang="en-US" altLang="zh-CN" sz="1800" dirty="0">
                <a:solidFill>
                  <a:schemeClr val="bg2">
                    <a:lumMod val="75000"/>
                  </a:schemeClr>
                </a:solidFill>
                <a:latin typeface="Calibri" panose="020F0502020204030204" pitchFamily="34" charset="0"/>
                <a:ea typeface="黑体" panose="02010609060101010101" pitchFamily="49" charset="-122"/>
              </a:rPr>
              <a:t>OSPF</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4424855" y="914400"/>
            <a:ext cx="4500592" cy="1530280"/>
          </a:xfrm>
          <a:prstGeom prst="rect">
            <a:avLst/>
          </a:prstGeom>
        </p:spPr>
      </p:pic>
    </p:spTree>
    <p:custDataLst>
      <p:tags r:id="rId1"/>
    </p:custDataLst>
    <p:extLst>
      <p:ext uri="{BB962C8B-B14F-4D97-AF65-F5344CB8AC3E}">
        <p14:creationId xmlns:p14="http://schemas.microsoft.com/office/powerpoint/2010/main" val="157548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left)">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wipe(left)">
                                      <p:cBhvr>
                                        <p:cTn id="51" dur="500"/>
                                        <p:tgtEl>
                                          <p:spTgt spid="3">
                                            <p:txEl>
                                              <p:pRg st="9" end="9"/>
                                            </p:txEl>
                                          </p:spTgt>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wipe(left)">
                                      <p:cBhvr>
                                        <p:cTn id="5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tags/tag1.xml><?xml version="1.0" encoding="utf-8"?>
<p:tagLst xmlns:a="http://schemas.openxmlformats.org/drawingml/2006/main" xmlns:r="http://schemas.openxmlformats.org/officeDocument/2006/relationships" xmlns:p="http://schemas.openxmlformats.org/presentationml/2006/main">
  <p:tag name="TIMING" val="|2.2"/>
</p:tagLst>
</file>

<file path=ppt/tags/tag10.xml><?xml version="1.0" encoding="utf-8"?>
<p:tagLst xmlns:a="http://schemas.openxmlformats.org/drawingml/2006/main" xmlns:r="http://schemas.openxmlformats.org/officeDocument/2006/relationships" xmlns:p="http://schemas.openxmlformats.org/presentationml/2006/main">
  <p:tag name="TIMING" val="|71.8|199.1|86.5|9|1.2|226.3|1.1|47.7"/>
</p:tagLst>
</file>

<file path=ppt/tags/tag11.xml><?xml version="1.0" encoding="utf-8"?>
<p:tagLst xmlns:a="http://schemas.openxmlformats.org/drawingml/2006/main" xmlns:r="http://schemas.openxmlformats.org/officeDocument/2006/relationships" xmlns:p="http://schemas.openxmlformats.org/presentationml/2006/main">
  <p:tag name="TIMING" val="|27|20.1|6.6|33|3.7|82.7|7.4|53.1|24|2.3|7.4|4.7|1.7|8.9|7.2"/>
</p:tagLst>
</file>

<file path=ppt/tags/tag12.xml><?xml version="1.0" encoding="utf-8"?>
<p:tagLst xmlns:a="http://schemas.openxmlformats.org/drawingml/2006/main" xmlns:r="http://schemas.openxmlformats.org/officeDocument/2006/relationships" xmlns:p="http://schemas.openxmlformats.org/presentationml/2006/main">
  <p:tag name="TIMING" val="|61|92.5|9.8|39.9"/>
</p:tagLst>
</file>

<file path=ppt/tags/tag13.xml><?xml version="1.0" encoding="utf-8"?>
<p:tagLst xmlns:a="http://schemas.openxmlformats.org/drawingml/2006/main" xmlns:r="http://schemas.openxmlformats.org/officeDocument/2006/relationships" xmlns:p="http://schemas.openxmlformats.org/presentationml/2006/main">
  <p:tag name="TIMING" val="|32.9|84.1|178.7|2.8|77.3|27.3|23.2|47.2"/>
</p:tagLst>
</file>

<file path=ppt/tags/tag14.xml><?xml version="1.0" encoding="utf-8"?>
<p:tagLst xmlns:a="http://schemas.openxmlformats.org/drawingml/2006/main" xmlns:r="http://schemas.openxmlformats.org/officeDocument/2006/relationships" xmlns:p="http://schemas.openxmlformats.org/presentationml/2006/main">
  <p:tag name="TIMING" val="|84.8|28.3"/>
</p:tagLst>
</file>

<file path=ppt/tags/tag15.xml><?xml version="1.0" encoding="utf-8"?>
<p:tagLst xmlns:a="http://schemas.openxmlformats.org/drawingml/2006/main" xmlns:r="http://schemas.openxmlformats.org/officeDocument/2006/relationships" xmlns:p="http://schemas.openxmlformats.org/presentationml/2006/main">
  <p:tag name="TIMING" val="|1.7|3.4|15.9"/>
</p:tagLst>
</file>

<file path=ppt/tags/tag16.xml><?xml version="1.0" encoding="utf-8"?>
<p:tagLst xmlns:a="http://schemas.openxmlformats.org/drawingml/2006/main" xmlns:r="http://schemas.openxmlformats.org/officeDocument/2006/relationships" xmlns:p="http://schemas.openxmlformats.org/presentationml/2006/main">
  <p:tag name="TIMING" val="|2|32.8|90.6|31.2"/>
</p:tagLst>
</file>

<file path=ppt/tags/tag17.xml><?xml version="1.0" encoding="utf-8"?>
<p:tagLst xmlns:a="http://schemas.openxmlformats.org/drawingml/2006/main" xmlns:r="http://schemas.openxmlformats.org/officeDocument/2006/relationships" xmlns:p="http://schemas.openxmlformats.org/presentationml/2006/main">
  <p:tag name="TIMING" val="|4.2|13.6|102.7|22.6|0.9|77|1|16.7|6.4|1"/>
</p:tagLst>
</file>

<file path=ppt/tags/tag18.xml><?xml version="1.0" encoding="utf-8"?>
<p:tagLst xmlns:a="http://schemas.openxmlformats.org/drawingml/2006/main" xmlns:r="http://schemas.openxmlformats.org/officeDocument/2006/relationships" xmlns:p="http://schemas.openxmlformats.org/presentationml/2006/main">
  <p:tag name="TIMING" val="|18.3|47.2|35.8|21.5|5|9|1.1|7.1|0.9|10.8|1|15.4|1|18.3|0.9|37.7"/>
</p:tagLst>
</file>

<file path=ppt/tags/tag19.xml><?xml version="1.0" encoding="utf-8"?>
<p:tagLst xmlns:a="http://schemas.openxmlformats.org/drawingml/2006/main" xmlns:r="http://schemas.openxmlformats.org/officeDocument/2006/relationships" xmlns:p="http://schemas.openxmlformats.org/presentationml/2006/main">
  <p:tag name="TIMING" val="|26.3|110.4|39|31.9"/>
</p:tagLst>
</file>

<file path=ppt/tags/tag2.xml><?xml version="1.0" encoding="utf-8"?>
<p:tagLst xmlns:a="http://schemas.openxmlformats.org/drawingml/2006/main" xmlns:r="http://schemas.openxmlformats.org/officeDocument/2006/relationships" xmlns:p="http://schemas.openxmlformats.org/presentationml/2006/main">
  <p:tag name="TIMING" val="|52.3|4.8|67.4|34.7|51.3|24.8|52.6"/>
</p:tagLst>
</file>

<file path=ppt/tags/tag20.xml><?xml version="1.0" encoding="utf-8"?>
<p:tagLst xmlns:a="http://schemas.openxmlformats.org/drawingml/2006/main" xmlns:r="http://schemas.openxmlformats.org/officeDocument/2006/relationships" xmlns:p="http://schemas.openxmlformats.org/presentationml/2006/main">
  <p:tag name="TIMING" val="|4.2|7.9|2.7|7.5|8.5|13.6|10.9"/>
</p:tagLst>
</file>

<file path=ppt/tags/tag21.xml><?xml version="1.0" encoding="utf-8"?>
<p:tagLst xmlns:a="http://schemas.openxmlformats.org/drawingml/2006/main" xmlns:r="http://schemas.openxmlformats.org/officeDocument/2006/relationships" xmlns:p="http://schemas.openxmlformats.org/presentationml/2006/main">
  <p:tag name="TIMING" val="|21.5"/>
</p:tagLst>
</file>

<file path=ppt/tags/tag3.xml><?xml version="1.0" encoding="utf-8"?>
<p:tagLst xmlns:a="http://schemas.openxmlformats.org/drawingml/2006/main" xmlns:r="http://schemas.openxmlformats.org/officeDocument/2006/relationships" xmlns:p="http://schemas.openxmlformats.org/presentationml/2006/main">
  <p:tag name="TIMING" val="|13.4|2.1|13|39.6"/>
</p:tagLst>
</file>

<file path=ppt/tags/tag4.xml><?xml version="1.0" encoding="utf-8"?>
<p:tagLst xmlns:a="http://schemas.openxmlformats.org/drawingml/2006/main" xmlns:r="http://schemas.openxmlformats.org/officeDocument/2006/relationships" xmlns:p="http://schemas.openxmlformats.org/presentationml/2006/main">
  <p:tag name="TIMING" val="|7.1|8.6|23.2|10.9|23|38.8"/>
</p:tagLst>
</file>

<file path=ppt/tags/tag5.xml><?xml version="1.0" encoding="utf-8"?>
<p:tagLst xmlns:a="http://schemas.openxmlformats.org/drawingml/2006/main" xmlns:r="http://schemas.openxmlformats.org/officeDocument/2006/relationships" xmlns:p="http://schemas.openxmlformats.org/presentationml/2006/main">
  <p:tag name="TIMING" val="|5.8|15.1|45|4.9"/>
</p:tagLst>
</file>

<file path=ppt/tags/tag6.xml><?xml version="1.0" encoding="utf-8"?>
<p:tagLst xmlns:a="http://schemas.openxmlformats.org/drawingml/2006/main" xmlns:r="http://schemas.openxmlformats.org/officeDocument/2006/relationships" xmlns:p="http://schemas.openxmlformats.org/presentationml/2006/main">
  <p:tag name="TIMING" val="|1.3|7.9|29.7|6.2|16.9|18.2"/>
</p:tagLst>
</file>

<file path=ppt/tags/tag7.xml><?xml version="1.0" encoding="utf-8"?>
<p:tagLst xmlns:a="http://schemas.openxmlformats.org/drawingml/2006/main" xmlns:r="http://schemas.openxmlformats.org/officeDocument/2006/relationships" xmlns:p="http://schemas.openxmlformats.org/presentationml/2006/main">
  <p:tag name="TIMING" val="|16.6|29.5|78.5|84.5|7|12.6|26.6|29.1"/>
</p:tagLst>
</file>

<file path=ppt/tags/tag8.xml><?xml version="1.0" encoding="utf-8"?>
<p:tagLst xmlns:a="http://schemas.openxmlformats.org/drawingml/2006/main" xmlns:r="http://schemas.openxmlformats.org/officeDocument/2006/relationships" xmlns:p="http://schemas.openxmlformats.org/presentationml/2006/main">
  <p:tag name="TIMING" val="|18.1|62.6|31.2|33.3|41.8|29.4|7.3|28.2"/>
</p:tagLst>
</file>

<file path=ppt/tags/tag9.xml><?xml version="1.0" encoding="utf-8"?>
<p:tagLst xmlns:a="http://schemas.openxmlformats.org/drawingml/2006/main" xmlns:r="http://schemas.openxmlformats.org/officeDocument/2006/relationships" xmlns:p="http://schemas.openxmlformats.org/presentationml/2006/main">
  <p:tag name="TIMING" val="|7.5|13.2|40.7|49.5"/>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28959</TotalTime>
  <Words>2479</Words>
  <Application>Microsoft Office PowerPoint</Application>
  <PresentationFormat>全屏显示(4:3)</PresentationFormat>
  <Paragraphs>489</Paragraphs>
  <Slides>25</Slides>
  <Notes>9</Notes>
  <HiddenSlides>0</HiddenSlides>
  <MMClips>0</MMClips>
  <ScaleCrop>false</ScaleCrop>
  <HeadingPairs>
    <vt:vector size="6" baseType="variant">
      <vt:variant>
        <vt:lpstr>已用的字体</vt:lpstr>
      </vt:variant>
      <vt:variant>
        <vt:i4>16</vt:i4>
      </vt:variant>
      <vt:variant>
        <vt:lpstr>主题</vt:lpstr>
      </vt:variant>
      <vt:variant>
        <vt:i4>4</vt:i4>
      </vt:variant>
      <vt:variant>
        <vt:lpstr>幻灯片标题</vt:lpstr>
      </vt:variant>
      <vt:variant>
        <vt:i4>25</vt:i4>
      </vt:variant>
    </vt:vector>
  </HeadingPairs>
  <TitlesOfParts>
    <vt:vector size="45" baseType="lpstr">
      <vt:lpstr>方正舒体</vt:lpstr>
      <vt:lpstr>黑体</vt:lpstr>
      <vt:lpstr>华文楷体</vt:lpstr>
      <vt:lpstr>华文新魏</vt:lpstr>
      <vt:lpstr>楷体_GB2312</vt:lpstr>
      <vt:lpstr>宋体</vt:lpstr>
      <vt:lpstr>微软雅黑</vt:lpstr>
      <vt:lpstr>Arial</vt:lpstr>
      <vt:lpstr>Arial Black</vt:lpstr>
      <vt:lpstr>Calibri</vt:lpstr>
      <vt:lpstr>Cambria Math</vt:lpstr>
      <vt:lpstr>Comic Sans MS</vt:lpstr>
      <vt:lpstr>Tahoma</vt:lpstr>
      <vt:lpstr>Times New Roman</vt:lpstr>
      <vt:lpstr>Wingdings</vt:lpstr>
      <vt:lpstr>Wingdings 3</vt:lpstr>
      <vt:lpstr>Pixel</vt:lpstr>
      <vt:lpstr>自定义设计方案</vt:lpstr>
      <vt:lpstr>3_自定义设计方案</vt:lpstr>
      <vt:lpstr>4_自定义设计方案</vt:lpstr>
      <vt:lpstr>第四章 网络互联(5)  </vt:lpstr>
      <vt:lpstr>提纲</vt:lpstr>
      <vt:lpstr>OSPF (Open Shortest Path First)</vt:lpstr>
      <vt:lpstr>链路状态</vt:lpstr>
      <vt:lpstr>链路状态路由协议基本思想</vt:lpstr>
      <vt:lpstr>链路状态路由协议基本思想</vt:lpstr>
      <vt:lpstr>链路状态路由协议基本思想</vt:lpstr>
      <vt:lpstr>构建完整网络拓扑</vt:lpstr>
      <vt:lpstr>构建完整网络拓扑</vt:lpstr>
      <vt:lpstr>链路状态扩散的例子</vt:lpstr>
      <vt:lpstr>路由计算</vt:lpstr>
      <vt:lpstr>路由计算</vt:lpstr>
      <vt:lpstr>路由计算</vt:lpstr>
      <vt:lpstr>OSPF协议</vt:lpstr>
      <vt:lpstr>OSPF协议</vt:lpstr>
      <vt:lpstr>OSPF通过划分区域支持更大规模网络</vt:lpstr>
      <vt:lpstr>OSPF通过划分区域支持更大规模网络</vt:lpstr>
      <vt:lpstr>OSPF通过划分区域支持更大规模网络</vt:lpstr>
      <vt:lpstr>OSPF通过划分区域支持更大规模网络</vt:lpstr>
      <vt:lpstr>OSPF协议报文格式</vt:lpstr>
      <vt:lpstr>OSPF的五种分组类型</vt:lpstr>
      <vt:lpstr>OSPF协议的工作</vt:lpstr>
      <vt:lpstr>距离向量 和 链路状态算法比较</vt:lpstr>
      <vt:lpstr>例子：链路状态的暂时环路</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1508</cp:revision>
  <dcterms:created xsi:type="dcterms:W3CDTF">2017-02-02T15:53:23Z</dcterms:created>
  <dcterms:modified xsi:type="dcterms:W3CDTF">2022-03-29T14:09:12Z</dcterms:modified>
</cp:coreProperties>
</file>