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711" r:id="rId3"/>
    <p:sldMasterId id="2147483736" r:id="rId4"/>
  </p:sldMasterIdLst>
  <p:notesMasterIdLst>
    <p:notesMasterId r:id="rId41"/>
  </p:notesMasterIdLst>
  <p:sldIdLst>
    <p:sldId id="256" r:id="rId5"/>
    <p:sldId id="681" r:id="rId6"/>
    <p:sldId id="682" r:id="rId7"/>
    <p:sldId id="683" r:id="rId8"/>
    <p:sldId id="684" r:id="rId9"/>
    <p:sldId id="685" r:id="rId10"/>
    <p:sldId id="686" r:id="rId11"/>
    <p:sldId id="688" r:id="rId12"/>
    <p:sldId id="687" r:id="rId13"/>
    <p:sldId id="693" r:id="rId14"/>
    <p:sldId id="690" r:id="rId15"/>
    <p:sldId id="694" r:id="rId16"/>
    <p:sldId id="697" r:id="rId17"/>
    <p:sldId id="695" r:id="rId18"/>
    <p:sldId id="699" r:id="rId19"/>
    <p:sldId id="700" r:id="rId20"/>
    <p:sldId id="701" r:id="rId21"/>
    <p:sldId id="704" r:id="rId22"/>
    <p:sldId id="705" r:id="rId23"/>
    <p:sldId id="706" r:id="rId24"/>
    <p:sldId id="707" r:id="rId25"/>
    <p:sldId id="708" r:id="rId26"/>
    <p:sldId id="709" r:id="rId27"/>
    <p:sldId id="710" r:id="rId28"/>
    <p:sldId id="711" r:id="rId29"/>
    <p:sldId id="712" r:id="rId30"/>
    <p:sldId id="713" r:id="rId31"/>
    <p:sldId id="719" r:id="rId32"/>
    <p:sldId id="716" r:id="rId33"/>
    <p:sldId id="717" r:id="rId34"/>
    <p:sldId id="718" r:id="rId35"/>
    <p:sldId id="714" r:id="rId36"/>
    <p:sldId id="720" r:id="rId37"/>
    <p:sldId id="721" r:id="rId38"/>
    <p:sldId id="722" r:id="rId39"/>
    <p:sldId id="724"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990099"/>
    <a:srgbClr val="669900"/>
    <a:srgbClr val="006600"/>
    <a:srgbClr val="DDDDEF"/>
    <a:srgbClr val="E0E0EF"/>
    <a:srgbClr val="E8E8F1"/>
    <a:srgbClr val="F5F5F9"/>
    <a:srgbClr val="F8F8FA"/>
    <a:srgbClr val="F3F3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11" autoAdjust="0"/>
    <p:restoredTop sz="83261" autoAdjust="0"/>
  </p:normalViewPr>
  <p:slideViewPr>
    <p:cSldViewPr snapToGrid="0">
      <p:cViewPr varScale="1">
        <p:scale>
          <a:sx n="76" d="100"/>
          <a:sy n="76" d="100"/>
        </p:scale>
        <p:origin x="1507"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2022/4/17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20</a:t>
            </a:fld>
            <a:endParaRPr lang="zh-CN" altLang="en-US"/>
          </a:p>
        </p:txBody>
      </p:sp>
    </p:spTree>
    <p:extLst>
      <p:ext uri="{BB962C8B-B14F-4D97-AF65-F5344CB8AC3E}">
        <p14:creationId xmlns:p14="http://schemas.microsoft.com/office/powerpoint/2010/main" val="3775395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21</a:t>
            </a:fld>
            <a:endParaRPr lang="zh-CN" altLang="en-US"/>
          </a:p>
        </p:txBody>
      </p:sp>
    </p:spTree>
    <p:extLst>
      <p:ext uri="{BB962C8B-B14F-4D97-AF65-F5344CB8AC3E}">
        <p14:creationId xmlns:p14="http://schemas.microsoft.com/office/powerpoint/2010/main" val="1771385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22</a:t>
            </a:fld>
            <a:endParaRPr lang="zh-CN" altLang="en-US"/>
          </a:p>
        </p:txBody>
      </p:sp>
    </p:spTree>
    <p:extLst>
      <p:ext uri="{BB962C8B-B14F-4D97-AF65-F5344CB8AC3E}">
        <p14:creationId xmlns:p14="http://schemas.microsoft.com/office/powerpoint/2010/main" val="232296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23</a:t>
            </a:fld>
            <a:endParaRPr lang="zh-CN" altLang="en-US"/>
          </a:p>
        </p:txBody>
      </p:sp>
    </p:spTree>
    <p:extLst>
      <p:ext uri="{BB962C8B-B14F-4D97-AF65-F5344CB8AC3E}">
        <p14:creationId xmlns:p14="http://schemas.microsoft.com/office/powerpoint/2010/main" val="1974576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24</a:t>
            </a:fld>
            <a:endParaRPr lang="zh-CN" altLang="en-US"/>
          </a:p>
        </p:txBody>
      </p:sp>
    </p:spTree>
    <p:extLst>
      <p:ext uri="{BB962C8B-B14F-4D97-AF65-F5344CB8AC3E}">
        <p14:creationId xmlns:p14="http://schemas.microsoft.com/office/powerpoint/2010/main" val="2719811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25</a:t>
            </a:fld>
            <a:endParaRPr lang="zh-CN" altLang="en-US"/>
          </a:p>
        </p:txBody>
      </p:sp>
    </p:spTree>
    <p:extLst>
      <p:ext uri="{BB962C8B-B14F-4D97-AF65-F5344CB8AC3E}">
        <p14:creationId xmlns:p14="http://schemas.microsoft.com/office/powerpoint/2010/main" val="2913885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26</a:t>
            </a:fld>
            <a:endParaRPr lang="zh-CN" altLang="en-US"/>
          </a:p>
        </p:txBody>
      </p:sp>
    </p:spTree>
    <p:extLst>
      <p:ext uri="{BB962C8B-B14F-4D97-AF65-F5344CB8AC3E}">
        <p14:creationId xmlns:p14="http://schemas.microsoft.com/office/powerpoint/2010/main" val="1707659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27</a:t>
            </a:fld>
            <a:endParaRPr lang="zh-CN" altLang="en-US"/>
          </a:p>
        </p:txBody>
      </p:sp>
    </p:spTree>
    <p:extLst>
      <p:ext uri="{BB962C8B-B14F-4D97-AF65-F5344CB8AC3E}">
        <p14:creationId xmlns:p14="http://schemas.microsoft.com/office/powerpoint/2010/main" val="1341915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28</a:t>
            </a:fld>
            <a:endParaRPr lang="zh-CN" altLang="en-US"/>
          </a:p>
        </p:txBody>
      </p:sp>
    </p:spTree>
    <p:extLst>
      <p:ext uri="{BB962C8B-B14F-4D97-AF65-F5344CB8AC3E}">
        <p14:creationId xmlns:p14="http://schemas.microsoft.com/office/powerpoint/2010/main" val="930910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29</a:t>
            </a:fld>
            <a:endParaRPr lang="zh-CN" altLang="en-US"/>
          </a:p>
        </p:txBody>
      </p:sp>
    </p:spTree>
    <p:extLst>
      <p:ext uri="{BB962C8B-B14F-4D97-AF65-F5344CB8AC3E}">
        <p14:creationId xmlns:p14="http://schemas.microsoft.com/office/powerpoint/2010/main" val="423317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3250223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30</a:t>
            </a:fld>
            <a:endParaRPr lang="zh-CN" altLang="en-US"/>
          </a:p>
        </p:txBody>
      </p:sp>
    </p:spTree>
    <p:extLst>
      <p:ext uri="{BB962C8B-B14F-4D97-AF65-F5344CB8AC3E}">
        <p14:creationId xmlns:p14="http://schemas.microsoft.com/office/powerpoint/2010/main" val="1030246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31</a:t>
            </a:fld>
            <a:endParaRPr lang="zh-CN" altLang="en-US"/>
          </a:p>
        </p:txBody>
      </p:sp>
    </p:spTree>
    <p:extLst>
      <p:ext uri="{BB962C8B-B14F-4D97-AF65-F5344CB8AC3E}">
        <p14:creationId xmlns:p14="http://schemas.microsoft.com/office/powerpoint/2010/main" val="326245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32</a:t>
            </a:fld>
            <a:endParaRPr lang="zh-CN" altLang="en-US"/>
          </a:p>
        </p:txBody>
      </p:sp>
    </p:spTree>
    <p:extLst>
      <p:ext uri="{BB962C8B-B14F-4D97-AF65-F5344CB8AC3E}">
        <p14:creationId xmlns:p14="http://schemas.microsoft.com/office/powerpoint/2010/main" val="1199229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33</a:t>
            </a:fld>
            <a:endParaRPr lang="zh-CN" altLang="en-US"/>
          </a:p>
        </p:txBody>
      </p:sp>
    </p:spTree>
    <p:extLst>
      <p:ext uri="{BB962C8B-B14F-4D97-AF65-F5344CB8AC3E}">
        <p14:creationId xmlns:p14="http://schemas.microsoft.com/office/powerpoint/2010/main" val="3457410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34</a:t>
            </a:fld>
            <a:endParaRPr lang="zh-CN" altLang="en-US"/>
          </a:p>
        </p:txBody>
      </p:sp>
    </p:spTree>
    <p:extLst>
      <p:ext uri="{BB962C8B-B14F-4D97-AF65-F5344CB8AC3E}">
        <p14:creationId xmlns:p14="http://schemas.microsoft.com/office/powerpoint/2010/main" val="2282608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35</a:t>
            </a:fld>
            <a:endParaRPr lang="zh-CN" altLang="en-US"/>
          </a:p>
        </p:txBody>
      </p:sp>
    </p:spTree>
    <p:extLst>
      <p:ext uri="{BB962C8B-B14F-4D97-AF65-F5344CB8AC3E}">
        <p14:creationId xmlns:p14="http://schemas.microsoft.com/office/powerpoint/2010/main" val="667454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152511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p14="http://schemas.microsoft.com/office/powerpoint/2010/main" val="96802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4057289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15</a:t>
            </a:fld>
            <a:endParaRPr lang="zh-CN" altLang="en-US"/>
          </a:p>
        </p:txBody>
      </p:sp>
    </p:spTree>
    <p:extLst>
      <p:ext uri="{BB962C8B-B14F-4D97-AF65-F5344CB8AC3E}">
        <p14:creationId xmlns:p14="http://schemas.microsoft.com/office/powerpoint/2010/main" val="1860059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16</a:t>
            </a:fld>
            <a:endParaRPr lang="zh-CN" altLang="en-US"/>
          </a:p>
        </p:txBody>
      </p:sp>
    </p:spTree>
    <p:extLst>
      <p:ext uri="{BB962C8B-B14F-4D97-AF65-F5344CB8AC3E}">
        <p14:creationId xmlns:p14="http://schemas.microsoft.com/office/powerpoint/2010/main" val="2242592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17</a:t>
            </a:fld>
            <a:endParaRPr lang="zh-CN" altLang="en-US"/>
          </a:p>
        </p:txBody>
      </p:sp>
    </p:spTree>
    <p:extLst>
      <p:ext uri="{BB962C8B-B14F-4D97-AF65-F5344CB8AC3E}">
        <p14:creationId xmlns:p14="http://schemas.microsoft.com/office/powerpoint/2010/main" val="3081238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18</a:t>
            </a:fld>
            <a:endParaRPr lang="zh-CN" altLang="en-US"/>
          </a:p>
        </p:txBody>
      </p:sp>
    </p:spTree>
    <p:extLst>
      <p:ext uri="{BB962C8B-B14F-4D97-AF65-F5344CB8AC3E}">
        <p14:creationId xmlns:p14="http://schemas.microsoft.com/office/powerpoint/2010/main" val="2133810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2022/4/17</a:t>
            </a:fld>
            <a:endParaRPr lang="zh-CN" altLang="en-US"/>
          </a:p>
        </p:txBody>
      </p:sp>
    </p:spTree>
    <p:extLst>
      <p:ext uri="{BB962C8B-B14F-4D97-AF65-F5344CB8AC3E}">
        <p14:creationId xmlns:p14="http://schemas.microsoft.com/office/powerpoint/2010/main" val="21457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2022/4/17</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2022/4/17</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44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2022/4/17</a:t>
            </a:fld>
            <a:endParaRPr lang="zh-CN" altLang="en-US"/>
          </a:p>
        </p:txBody>
      </p:sp>
    </p:spTree>
    <p:extLst>
      <p:ext uri="{BB962C8B-B14F-4D97-AF65-F5344CB8AC3E}">
        <p14:creationId xmlns:p14="http://schemas.microsoft.com/office/powerpoint/2010/main" val="1739401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2022/4/17</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2022/4/17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275535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2022/4/17</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2022/4/17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7772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2022/4/17</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2022/4/17</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2022/4/17</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2022/4/17</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2022/4/17</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2022/4/17</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9.wmf"/><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slideLayout" Target="../slideLayouts/slideLayout2.xml"/><Relationship Id="rId7" Type="http://schemas.openxmlformats.org/officeDocument/2006/relationships/image" Target="../media/image9.wmf"/><Relationship Id="rId2" Type="http://schemas.openxmlformats.org/officeDocument/2006/relationships/tags" Target="../tags/tag28.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1.bin"/><Relationship Id="rId4"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slideLayout" Target="../slideLayouts/slideLayout2.xml"/><Relationship Id="rId7" Type="http://schemas.openxmlformats.org/officeDocument/2006/relationships/image" Target="../media/image9.wmf"/><Relationship Id="rId2" Type="http://schemas.openxmlformats.org/officeDocument/2006/relationships/tags" Target="../tags/tag29.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slideLayout" Target="../slideLayouts/slideLayout2.xml"/><Relationship Id="rId7" Type="http://schemas.openxmlformats.org/officeDocument/2006/relationships/image" Target="../media/image9.wmf"/><Relationship Id="rId2" Type="http://schemas.openxmlformats.org/officeDocument/2006/relationships/tags" Target="../tags/tag30.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image" Target="../media/image14.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第四章 网络互联</a:t>
            </a:r>
            <a:r>
              <a:rPr lang="en-US" altLang="zh-CN"/>
              <a:t>(6)  </a:t>
            </a:r>
            <a:endParaRPr lang="zh-CN" altLang="en-US" dirty="0"/>
          </a:p>
        </p:txBody>
      </p:sp>
    </p:spTree>
    <p:extLst>
      <p:ext uri="{BB962C8B-B14F-4D97-AF65-F5344CB8AC3E}">
        <p14:creationId xmlns:p14="http://schemas.microsoft.com/office/powerpoint/2010/main" val="411350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a:t>
            </a:r>
            <a:r>
              <a:rPr lang="zh-CN" altLang="en-US"/>
              <a:t>网关协议 </a:t>
            </a:r>
            <a:r>
              <a:rPr lang="en-US" altLang="zh-CN"/>
              <a:t>-</a:t>
            </a:r>
            <a:r>
              <a:rPr lang="zh-CN" altLang="en-US"/>
              <a:t> </a:t>
            </a:r>
            <a:r>
              <a:rPr lang="en-US" altLang="zh-CN"/>
              <a:t>BGP</a:t>
            </a:r>
            <a:endParaRPr lang="zh-CN" altLang="en-US" dirty="0"/>
          </a:p>
        </p:txBody>
      </p:sp>
      <p:sp>
        <p:nvSpPr>
          <p:cNvPr id="3" name="内容占位符 2"/>
          <p:cNvSpPr>
            <a:spLocks noGrp="1"/>
          </p:cNvSpPr>
          <p:nvPr>
            <p:ph idx="1"/>
          </p:nvPr>
        </p:nvSpPr>
        <p:spPr>
          <a:xfrm>
            <a:off x="457200" y="1444978"/>
            <a:ext cx="8579554" cy="587022"/>
          </a:xfrm>
        </p:spPr>
        <p:txBody>
          <a:bodyPr/>
          <a:lstStyle/>
          <a:p>
            <a:r>
              <a:rPr lang="en-US" altLang="zh-CN" dirty="0"/>
              <a:t>BGP</a:t>
            </a:r>
            <a:r>
              <a:rPr lang="zh-CN" altLang="en-US" dirty="0"/>
              <a:t>发言人交换路径向量</a:t>
            </a:r>
            <a:endParaRPr lang="zh-CN" altLang="en-US" sz="2000" dirty="0"/>
          </a:p>
          <a:p>
            <a:endParaRPr lang="zh-CN" altLang="en-US" sz="2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4.4.5  </a:t>
            </a:r>
            <a:r>
              <a:rPr lang="zh-CN" altLang="en-US" sz="1800" dirty="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29" name="组合 28"/>
          <p:cNvGrpSpPr/>
          <p:nvPr/>
        </p:nvGrpSpPr>
        <p:grpSpPr>
          <a:xfrm>
            <a:off x="307798" y="2787818"/>
            <a:ext cx="8520113" cy="3673475"/>
            <a:chOff x="228600" y="2708275"/>
            <a:chExt cx="8520113" cy="3673475"/>
          </a:xfrm>
        </p:grpSpPr>
        <p:sp>
          <p:nvSpPr>
            <p:cNvPr id="6" name="Line 3"/>
            <p:cNvSpPr>
              <a:spLocks noChangeShapeType="1"/>
            </p:cNvSpPr>
            <p:nvPr/>
          </p:nvSpPr>
          <p:spPr bwMode="auto">
            <a:xfrm flipV="1">
              <a:off x="1863725" y="3625850"/>
              <a:ext cx="1225550" cy="5349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latin typeface="Calibri" panose="020F0502020204030204" pitchFamily="34" charset="0"/>
                <a:ea typeface="华文楷体" panose="02010600040101010101" pitchFamily="2" charset="-122"/>
              </a:endParaRPr>
            </a:p>
          </p:txBody>
        </p:sp>
        <p:sp>
          <p:nvSpPr>
            <p:cNvPr id="7" name="Line 4"/>
            <p:cNvSpPr>
              <a:spLocks noChangeShapeType="1"/>
            </p:cNvSpPr>
            <p:nvPr/>
          </p:nvSpPr>
          <p:spPr bwMode="auto">
            <a:xfrm>
              <a:off x="1863725" y="4699000"/>
              <a:ext cx="1144588" cy="765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latin typeface="Calibri" panose="020F0502020204030204" pitchFamily="34" charset="0"/>
                <a:ea typeface="华文楷体" panose="02010600040101010101" pitchFamily="2" charset="-122"/>
              </a:endParaRPr>
            </a:p>
          </p:txBody>
        </p:sp>
        <p:sp>
          <p:nvSpPr>
            <p:cNvPr id="8" name="Line 5"/>
            <p:cNvSpPr>
              <a:spLocks noChangeShapeType="1"/>
            </p:cNvSpPr>
            <p:nvPr/>
          </p:nvSpPr>
          <p:spPr bwMode="auto">
            <a:xfrm flipV="1">
              <a:off x="4803775" y="3090863"/>
              <a:ext cx="1062038" cy="382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latin typeface="Calibri" panose="020F0502020204030204" pitchFamily="34" charset="0"/>
                <a:ea typeface="华文楷体" panose="02010600040101010101" pitchFamily="2" charset="-122"/>
              </a:endParaRPr>
            </a:p>
          </p:txBody>
        </p:sp>
        <p:sp>
          <p:nvSpPr>
            <p:cNvPr id="9" name="Line 6"/>
            <p:cNvSpPr>
              <a:spLocks noChangeShapeType="1"/>
            </p:cNvSpPr>
            <p:nvPr/>
          </p:nvSpPr>
          <p:spPr bwMode="auto">
            <a:xfrm>
              <a:off x="4722813" y="3625850"/>
              <a:ext cx="1062037" cy="4603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latin typeface="Calibri" panose="020F0502020204030204" pitchFamily="34" charset="0"/>
                <a:ea typeface="华文楷体" panose="02010600040101010101" pitchFamily="2" charset="-122"/>
              </a:endParaRPr>
            </a:p>
          </p:txBody>
        </p:sp>
        <p:sp>
          <p:nvSpPr>
            <p:cNvPr id="10" name="Line 7"/>
            <p:cNvSpPr>
              <a:spLocks noChangeShapeType="1"/>
            </p:cNvSpPr>
            <p:nvPr/>
          </p:nvSpPr>
          <p:spPr bwMode="auto">
            <a:xfrm flipV="1">
              <a:off x="4803775" y="5003800"/>
              <a:ext cx="1062038" cy="382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latin typeface="Calibri" panose="020F0502020204030204" pitchFamily="34" charset="0"/>
                <a:ea typeface="华文楷体" panose="02010600040101010101" pitchFamily="2" charset="-122"/>
              </a:endParaRPr>
            </a:p>
          </p:txBody>
        </p:sp>
        <p:sp>
          <p:nvSpPr>
            <p:cNvPr id="11" name="Line 8"/>
            <p:cNvSpPr>
              <a:spLocks noChangeShapeType="1"/>
            </p:cNvSpPr>
            <p:nvPr/>
          </p:nvSpPr>
          <p:spPr bwMode="auto">
            <a:xfrm>
              <a:off x="4967288" y="553878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latin typeface="Calibri" panose="020F0502020204030204" pitchFamily="34" charset="0"/>
                <a:ea typeface="华文楷体" panose="02010600040101010101" pitchFamily="2" charset="-122"/>
              </a:endParaRPr>
            </a:p>
          </p:txBody>
        </p:sp>
        <p:sp>
          <p:nvSpPr>
            <p:cNvPr id="12" name="Line 9"/>
            <p:cNvSpPr>
              <a:spLocks noChangeShapeType="1"/>
            </p:cNvSpPr>
            <p:nvPr/>
          </p:nvSpPr>
          <p:spPr bwMode="auto">
            <a:xfrm>
              <a:off x="4803775" y="5694363"/>
              <a:ext cx="1062038"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latin typeface="Calibri" panose="020F0502020204030204" pitchFamily="34" charset="0"/>
                <a:ea typeface="华文楷体" panose="02010600040101010101" pitchFamily="2" charset="-122"/>
              </a:endParaRPr>
            </a:p>
          </p:txBody>
        </p:sp>
        <p:sp>
          <p:nvSpPr>
            <p:cNvPr id="13" name="Oval 10"/>
            <p:cNvSpPr>
              <a:spLocks noChangeArrowheads="1"/>
            </p:cNvSpPr>
            <p:nvPr/>
          </p:nvSpPr>
          <p:spPr bwMode="auto">
            <a:xfrm>
              <a:off x="2516188" y="3175000"/>
              <a:ext cx="2616200" cy="688975"/>
            </a:xfrm>
            <a:prstGeom prst="ellipse">
              <a:avLst/>
            </a:prstGeom>
            <a:solidFill>
              <a:srgbClr val="CCECFF"/>
            </a:soli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kumimoji="1" lang="zh-CN" altLang="zh-CN" sz="2000">
                <a:latin typeface="Calibri" panose="020F0502020204030204" pitchFamily="34" charset="0"/>
                <a:ea typeface="华文楷体" panose="02010600040101010101" pitchFamily="2" charset="-122"/>
              </a:endParaRPr>
            </a:p>
          </p:txBody>
        </p:sp>
        <p:sp>
          <p:nvSpPr>
            <p:cNvPr id="14" name="Oval 11"/>
            <p:cNvSpPr>
              <a:spLocks noChangeArrowheads="1"/>
            </p:cNvSpPr>
            <p:nvPr/>
          </p:nvSpPr>
          <p:spPr bwMode="auto">
            <a:xfrm>
              <a:off x="2516188" y="5151438"/>
              <a:ext cx="2616200" cy="688975"/>
            </a:xfrm>
            <a:prstGeom prst="ellipse">
              <a:avLst/>
            </a:prstGeom>
            <a:solidFill>
              <a:srgbClr val="CCECFF"/>
            </a:soli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kumimoji="1" lang="zh-CN" altLang="zh-CN" sz="2000">
                <a:latin typeface="Calibri" panose="020F0502020204030204" pitchFamily="34" charset="0"/>
                <a:ea typeface="华文楷体" panose="02010600040101010101" pitchFamily="2" charset="-122"/>
              </a:endParaRPr>
            </a:p>
          </p:txBody>
        </p:sp>
        <p:sp>
          <p:nvSpPr>
            <p:cNvPr id="15" name="Oval 12"/>
            <p:cNvSpPr>
              <a:spLocks noChangeArrowheads="1"/>
            </p:cNvSpPr>
            <p:nvPr/>
          </p:nvSpPr>
          <p:spPr bwMode="auto">
            <a:xfrm>
              <a:off x="228600" y="3933825"/>
              <a:ext cx="2368550" cy="1147763"/>
            </a:xfrm>
            <a:prstGeom prst="ellipse">
              <a:avLst/>
            </a:prstGeom>
            <a:solidFill>
              <a:srgbClr val="FFCCFF"/>
            </a:soli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kumimoji="1" lang="zh-CN" altLang="zh-CN" sz="2000">
                <a:latin typeface="Calibri" panose="020F0502020204030204" pitchFamily="34" charset="0"/>
                <a:ea typeface="华文楷体" panose="02010600040101010101" pitchFamily="2" charset="-122"/>
              </a:endParaRPr>
            </a:p>
          </p:txBody>
        </p:sp>
        <p:sp>
          <p:nvSpPr>
            <p:cNvPr id="16" name="Oval 13"/>
            <p:cNvSpPr>
              <a:spLocks noChangeArrowheads="1"/>
            </p:cNvSpPr>
            <p:nvPr/>
          </p:nvSpPr>
          <p:spPr bwMode="auto">
            <a:xfrm>
              <a:off x="5480050" y="2708275"/>
              <a:ext cx="3268663" cy="84296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kumimoji="1" lang="zh-CN" altLang="zh-CN" sz="2000" baseline="-25000">
                <a:latin typeface="Calibri" panose="020F0502020204030204" pitchFamily="34" charset="0"/>
                <a:ea typeface="华文楷体" panose="02010600040101010101" pitchFamily="2" charset="-122"/>
              </a:endParaRPr>
            </a:p>
          </p:txBody>
        </p:sp>
        <p:sp>
          <p:nvSpPr>
            <p:cNvPr id="17" name="Oval 14"/>
            <p:cNvSpPr>
              <a:spLocks noChangeArrowheads="1"/>
            </p:cNvSpPr>
            <p:nvPr/>
          </p:nvSpPr>
          <p:spPr bwMode="auto">
            <a:xfrm>
              <a:off x="5457825" y="3652838"/>
              <a:ext cx="3268663" cy="839787"/>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kumimoji="1" lang="zh-CN" altLang="zh-CN" sz="2000" baseline="-25000">
                <a:latin typeface="Calibri" panose="020F0502020204030204" pitchFamily="34" charset="0"/>
                <a:ea typeface="华文楷体" panose="02010600040101010101" pitchFamily="2" charset="-122"/>
              </a:endParaRPr>
            </a:p>
          </p:txBody>
        </p:sp>
        <p:sp>
          <p:nvSpPr>
            <p:cNvPr id="18" name="Oval 15"/>
            <p:cNvSpPr>
              <a:spLocks noChangeArrowheads="1"/>
            </p:cNvSpPr>
            <p:nvPr/>
          </p:nvSpPr>
          <p:spPr bwMode="auto">
            <a:xfrm>
              <a:off x="5457825" y="4597400"/>
              <a:ext cx="3268663" cy="839788"/>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kumimoji="1" lang="zh-CN" altLang="zh-CN" sz="2000">
                <a:latin typeface="Calibri" panose="020F0502020204030204" pitchFamily="34" charset="0"/>
                <a:ea typeface="华文楷体" panose="02010600040101010101" pitchFamily="2" charset="-122"/>
              </a:endParaRPr>
            </a:p>
          </p:txBody>
        </p:sp>
        <p:sp>
          <p:nvSpPr>
            <p:cNvPr id="19" name="Oval 16"/>
            <p:cNvSpPr>
              <a:spLocks noChangeArrowheads="1"/>
            </p:cNvSpPr>
            <p:nvPr/>
          </p:nvSpPr>
          <p:spPr bwMode="auto">
            <a:xfrm>
              <a:off x="5457825" y="5538788"/>
              <a:ext cx="3268663" cy="842962"/>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kumimoji="1" lang="zh-CN" altLang="zh-CN" sz="2000">
                <a:latin typeface="Calibri" panose="020F0502020204030204" pitchFamily="34" charset="0"/>
                <a:ea typeface="华文楷体" panose="02010600040101010101" pitchFamily="2" charset="-122"/>
              </a:endParaRPr>
            </a:p>
          </p:txBody>
        </p:sp>
        <p:sp>
          <p:nvSpPr>
            <p:cNvPr id="20" name="Text Box 17"/>
            <p:cNvSpPr txBox="1">
              <a:spLocks noChangeArrowheads="1"/>
            </p:cNvSpPr>
            <p:nvPr/>
          </p:nvSpPr>
          <p:spPr bwMode="auto">
            <a:xfrm>
              <a:off x="827088" y="4149725"/>
              <a:ext cx="10518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a:latin typeface="Calibri" panose="020F0502020204030204" pitchFamily="34" charset="0"/>
                  <a:ea typeface="华文楷体" panose="02010600040101010101" pitchFamily="2" charset="-122"/>
                </a:rPr>
                <a:t>主干网</a:t>
              </a:r>
            </a:p>
            <a:p>
              <a:pPr fontAlgn="base">
                <a:spcBef>
                  <a:spcPct val="0"/>
                </a:spcBef>
                <a:spcAft>
                  <a:spcPct val="0"/>
                </a:spcAft>
              </a:pPr>
              <a:r>
                <a:rPr kumimoji="1" lang="zh-CN" altLang="en-US" sz="2000">
                  <a:latin typeface="Calibri" panose="020F0502020204030204" pitchFamily="34" charset="0"/>
                  <a:ea typeface="华文楷体" panose="02010600040101010101" pitchFamily="2" charset="-122"/>
                </a:rPr>
                <a:t>（</a:t>
              </a:r>
              <a:r>
                <a:rPr kumimoji="1" lang="en-US" altLang="zh-CN" sz="2000">
                  <a:latin typeface="Calibri" panose="020F0502020204030204" pitchFamily="34" charset="0"/>
                  <a:ea typeface="华文楷体" panose="02010600040101010101" pitchFamily="2" charset="-122"/>
                </a:rPr>
                <a:t>AS</a:t>
              </a:r>
              <a:r>
                <a:rPr kumimoji="1" lang="en-US" altLang="zh-CN" sz="2000" baseline="-25000">
                  <a:latin typeface="Calibri" panose="020F0502020204030204" pitchFamily="34" charset="0"/>
                  <a:ea typeface="华文楷体" panose="02010600040101010101" pitchFamily="2" charset="-122"/>
                </a:rPr>
                <a:t>1</a:t>
              </a:r>
              <a:r>
                <a:rPr kumimoji="1" lang="zh-CN" altLang="en-US" sz="2000">
                  <a:latin typeface="Calibri" panose="020F0502020204030204" pitchFamily="34" charset="0"/>
                  <a:ea typeface="华文楷体" panose="02010600040101010101" pitchFamily="2" charset="-122"/>
                </a:rPr>
                <a:t>）</a:t>
              </a:r>
            </a:p>
          </p:txBody>
        </p:sp>
        <p:sp>
          <p:nvSpPr>
            <p:cNvPr id="21" name="Text Box 18"/>
            <p:cNvSpPr txBox="1">
              <a:spLocks noChangeArrowheads="1"/>
            </p:cNvSpPr>
            <p:nvPr/>
          </p:nvSpPr>
          <p:spPr bwMode="auto">
            <a:xfrm>
              <a:off x="3292693" y="3168650"/>
              <a:ext cx="10711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000">
                  <a:latin typeface="Calibri" panose="020F0502020204030204" pitchFamily="34" charset="0"/>
                  <a:ea typeface="华文楷体" panose="02010600040101010101" pitchFamily="2" charset="-122"/>
                </a:rPr>
                <a:t>地区 </a:t>
              </a:r>
              <a:r>
                <a:rPr kumimoji="1" lang="en-US" altLang="zh-CN" sz="2000">
                  <a:latin typeface="Calibri" panose="020F0502020204030204" pitchFamily="34" charset="0"/>
                  <a:ea typeface="华文楷体" panose="02010600040101010101" pitchFamily="2" charset="-122"/>
                </a:rPr>
                <a:t>ISP</a:t>
              </a:r>
            </a:p>
            <a:p>
              <a:pPr algn="ctr" fontAlgn="base">
                <a:spcBef>
                  <a:spcPct val="0"/>
                </a:spcBef>
                <a:spcAft>
                  <a:spcPct val="0"/>
                </a:spcAft>
              </a:pPr>
              <a:r>
                <a:rPr kumimoji="1" lang="zh-CN" altLang="en-US" sz="2000">
                  <a:latin typeface="Calibri" panose="020F0502020204030204" pitchFamily="34" charset="0"/>
                  <a:ea typeface="华文楷体" panose="02010600040101010101" pitchFamily="2" charset="-122"/>
                </a:rPr>
                <a:t>（</a:t>
              </a:r>
              <a:r>
                <a:rPr kumimoji="1" lang="en-US" altLang="zh-CN" sz="2000">
                  <a:latin typeface="Calibri" panose="020F0502020204030204" pitchFamily="34" charset="0"/>
                  <a:ea typeface="华文楷体" panose="02010600040101010101" pitchFamily="2" charset="-122"/>
                </a:rPr>
                <a:t>AS</a:t>
              </a:r>
              <a:r>
                <a:rPr kumimoji="1" lang="en-US" altLang="zh-CN" sz="2000" baseline="-25000">
                  <a:latin typeface="Calibri" panose="020F0502020204030204" pitchFamily="34" charset="0"/>
                  <a:ea typeface="华文楷体" panose="02010600040101010101" pitchFamily="2" charset="-122"/>
                </a:rPr>
                <a:t>2</a:t>
              </a:r>
              <a:r>
                <a:rPr kumimoji="1" lang="zh-CN" altLang="en-US" sz="2000">
                  <a:latin typeface="Calibri" panose="020F0502020204030204" pitchFamily="34" charset="0"/>
                  <a:ea typeface="华文楷体" panose="02010600040101010101" pitchFamily="2" charset="-122"/>
                </a:rPr>
                <a:t>）</a:t>
              </a:r>
            </a:p>
          </p:txBody>
        </p:sp>
        <p:sp>
          <p:nvSpPr>
            <p:cNvPr id="22" name="Text Box 19"/>
            <p:cNvSpPr txBox="1">
              <a:spLocks noChangeArrowheads="1"/>
            </p:cNvSpPr>
            <p:nvPr/>
          </p:nvSpPr>
          <p:spPr bwMode="auto">
            <a:xfrm>
              <a:off x="3292693" y="5145088"/>
              <a:ext cx="10711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000">
                  <a:latin typeface="Calibri" panose="020F0502020204030204" pitchFamily="34" charset="0"/>
                  <a:ea typeface="华文楷体" panose="02010600040101010101" pitchFamily="2" charset="-122"/>
                </a:rPr>
                <a:t>地区 </a:t>
              </a:r>
              <a:r>
                <a:rPr kumimoji="1" lang="en-US" altLang="zh-CN" sz="2000">
                  <a:latin typeface="Calibri" panose="020F0502020204030204" pitchFamily="34" charset="0"/>
                  <a:ea typeface="华文楷体" panose="02010600040101010101" pitchFamily="2" charset="-122"/>
                </a:rPr>
                <a:t>ISP</a:t>
              </a:r>
            </a:p>
            <a:p>
              <a:pPr algn="ctr" fontAlgn="base">
                <a:spcBef>
                  <a:spcPct val="0"/>
                </a:spcBef>
                <a:spcAft>
                  <a:spcPct val="0"/>
                </a:spcAft>
              </a:pPr>
              <a:r>
                <a:rPr kumimoji="1" lang="zh-CN" altLang="en-US" sz="2000">
                  <a:latin typeface="Calibri" panose="020F0502020204030204" pitchFamily="34" charset="0"/>
                  <a:ea typeface="华文楷体" panose="02010600040101010101" pitchFamily="2" charset="-122"/>
                </a:rPr>
                <a:t>（</a:t>
              </a:r>
              <a:r>
                <a:rPr kumimoji="1" lang="en-US" altLang="zh-CN" sz="2000">
                  <a:latin typeface="Calibri" panose="020F0502020204030204" pitchFamily="34" charset="0"/>
                  <a:ea typeface="华文楷体" panose="02010600040101010101" pitchFamily="2" charset="-122"/>
                </a:rPr>
                <a:t>AS</a:t>
              </a:r>
              <a:r>
                <a:rPr kumimoji="1" lang="en-US" altLang="zh-CN" sz="2000" baseline="-25000">
                  <a:latin typeface="Calibri" panose="020F0502020204030204" pitchFamily="34" charset="0"/>
                  <a:ea typeface="华文楷体" panose="02010600040101010101" pitchFamily="2" charset="-122"/>
                </a:rPr>
                <a:t>3</a:t>
              </a:r>
              <a:r>
                <a:rPr kumimoji="1" lang="zh-CN" altLang="en-US" sz="2000">
                  <a:latin typeface="Calibri" panose="020F0502020204030204" pitchFamily="34" charset="0"/>
                  <a:ea typeface="华文楷体" panose="02010600040101010101" pitchFamily="2" charset="-122"/>
                </a:rPr>
                <a:t>）</a:t>
              </a:r>
            </a:p>
          </p:txBody>
        </p:sp>
        <p:grpSp>
          <p:nvGrpSpPr>
            <p:cNvPr id="23" name="Group 20"/>
            <p:cNvGrpSpPr>
              <a:grpSpLocks/>
            </p:cNvGrpSpPr>
            <p:nvPr/>
          </p:nvGrpSpPr>
          <p:grpSpPr bwMode="auto">
            <a:xfrm>
              <a:off x="6122989" y="2762250"/>
              <a:ext cx="1962150" cy="1666875"/>
              <a:chOff x="3857" y="1740"/>
              <a:chExt cx="1236" cy="1050"/>
            </a:xfrm>
          </p:grpSpPr>
          <p:sp>
            <p:nvSpPr>
              <p:cNvPr id="24" name="Text Box 21"/>
              <p:cNvSpPr txBox="1">
                <a:spLocks noChangeArrowheads="1"/>
              </p:cNvSpPr>
              <p:nvPr/>
            </p:nvSpPr>
            <p:spPr bwMode="auto">
              <a:xfrm>
                <a:off x="3872" y="1740"/>
                <a:ext cx="1221"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000">
                    <a:latin typeface="Calibri" panose="020F0502020204030204" pitchFamily="34" charset="0"/>
                    <a:ea typeface="华文楷体" panose="02010600040101010101" pitchFamily="2" charset="-122"/>
                  </a:rPr>
                  <a:t>本地 </a:t>
                </a:r>
                <a:r>
                  <a:rPr kumimoji="1" lang="en-US" altLang="zh-CN" sz="2000">
                    <a:latin typeface="Calibri" panose="020F0502020204030204" pitchFamily="34" charset="0"/>
                    <a:ea typeface="华文楷体" panose="02010600040101010101" pitchFamily="2" charset="-122"/>
                  </a:rPr>
                  <a:t>ISP</a:t>
                </a:r>
                <a:r>
                  <a:rPr kumimoji="1" lang="zh-CN" altLang="en-US" sz="2000">
                    <a:latin typeface="Calibri" panose="020F0502020204030204" pitchFamily="34" charset="0"/>
                    <a:ea typeface="华文楷体" panose="02010600040101010101" pitchFamily="2" charset="-122"/>
                  </a:rPr>
                  <a:t>（</a:t>
                </a:r>
                <a:r>
                  <a:rPr kumimoji="1" lang="en-US" altLang="zh-CN" sz="2000">
                    <a:latin typeface="Calibri" panose="020F0502020204030204" pitchFamily="34" charset="0"/>
                    <a:ea typeface="华文楷体" panose="02010600040101010101" pitchFamily="2" charset="-122"/>
                  </a:rPr>
                  <a:t>AS</a:t>
                </a:r>
                <a:r>
                  <a:rPr kumimoji="1" lang="en-US" altLang="zh-CN" sz="2000" baseline="-25000">
                    <a:latin typeface="Calibri" panose="020F0502020204030204" pitchFamily="34" charset="0"/>
                    <a:ea typeface="华文楷体" panose="02010600040101010101" pitchFamily="2" charset="-122"/>
                  </a:rPr>
                  <a:t>4</a:t>
                </a:r>
                <a:r>
                  <a:rPr kumimoji="1" lang="zh-CN" altLang="en-US" sz="2000">
                    <a:latin typeface="Calibri" panose="020F0502020204030204" pitchFamily="34" charset="0"/>
                    <a:ea typeface="华文楷体" panose="02010600040101010101" pitchFamily="2" charset="-122"/>
                  </a:rPr>
                  <a:t>）</a:t>
                </a:r>
              </a:p>
              <a:p>
                <a:pPr algn="ctr" fontAlgn="base">
                  <a:spcBef>
                    <a:spcPct val="0"/>
                  </a:spcBef>
                  <a:spcAft>
                    <a:spcPct val="0"/>
                  </a:spcAft>
                </a:pPr>
                <a:r>
                  <a:rPr kumimoji="1" lang="en-US" altLang="zh-CN" sz="2000">
                    <a:latin typeface="Calibri" panose="020F0502020204030204" pitchFamily="34" charset="0"/>
                    <a:ea typeface="华文楷体" panose="02010600040101010101" pitchFamily="2" charset="-122"/>
                  </a:rPr>
                  <a:t>N</a:t>
                </a:r>
                <a:r>
                  <a:rPr kumimoji="1" lang="en-US" altLang="zh-CN" sz="2000" baseline="-25000">
                    <a:latin typeface="Calibri" panose="020F0502020204030204" pitchFamily="34" charset="0"/>
                    <a:ea typeface="华文楷体" panose="02010600040101010101" pitchFamily="2" charset="-122"/>
                  </a:rPr>
                  <a:t>1</a:t>
                </a:r>
                <a:r>
                  <a:rPr kumimoji="1" lang="zh-CN" altLang="en-US" sz="2000">
                    <a:latin typeface="Calibri" panose="020F0502020204030204" pitchFamily="34" charset="0"/>
                    <a:ea typeface="华文楷体" panose="02010600040101010101" pitchFamily="2" charset="-122"/>
                  </a:rPr>
                  <a:t>， </a:t>
                </a:r>
                <a:r>
                  <a:rPr kumimoji="1" lang="en-US" altLang="zh-CN" sz="2000">
                    <a:latin typeface="Calibri" panose="020F0502020204030204" pitchFamily="34" charset="0"/>
                    <a:ea typeface="华文楷体" panose="02010600040101010101" pitchFamily="2" charset="-122"/>
                  </a:rPr>
                  <a:t>N</a:t>
                </a:r>
                <a:r>
                  <a:rPr kumimoji="1" lang="en-US" altLang="zh-CN" sz="2000" baseline="-25000">
                    <a:latin typeface="Calibri" panose="020F0502020204030204" pitchFamily="34" charset="0"/>
                    <a:ea typeface="华文楷体" panose="02010600040101010101" pitchFamily="2" charset="-122"/>
                  </a:rPr>
                  <a:t>2</a:t>
                </a:r>
                <a:endParaRPr kumimoji="1" lang="en-US" altLang="zh-CN" sz="2000">
                  <a:latin typeface="Calibri" panose="020F0502020204030204" pitchFamily="34" charset="0"/>
                  <a:ea typeface="华文楷体" panose="02010600040101010101" pitchFamily="2" charset="-122"/>
                </a:endParaRPr>
              </a:p>
            </p:txBody>
          </p:sp>
          <p:sp>
            <p:nvSpPr>
              <p:cNvPr id="25" name="Text Box 22"/>
              <p:cNvSpPr txBox="1">
                <a:spLocks noChangeArrowheads="1"/>
              </p:cNvSpPr>
              <p:nvPr/>
            </p:nvSpPr>
            <p:spPr bwMode="auto">
              <a:xfrm>
                <a:off x="3857" y="2344"/>
                <a:ext cx="1221"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000">
                    <a:latin typeface="Calibri" panose="020F0502020204030204" pitchFamily="34" charset="0"/>
                    <a:ea typeface="华文楷体" panose="02010600040101010101" pitchFamily="2" charset="-122"/>
                  </a:rPr>
                  <a:t>本地 </a:t>
                </a:r>
                <a:r>
                  <a:rPr kumimoji="1" lang="en-US" altLang="zh-CN" sz="2000">
                    <a:latin typeface="Calibri" panose="020F0502020204030204" pitchFamily="34" charset="0"/>
                    <a:ea typeface="华文楷体" panose="02010600040101010101" pitchFamily="2" charset="-122"/>
                  </a:rPr>
                  <a:t>ISP</a:t>
                </a:r>
                <a:r>
                  <a:rPr kumimoji="1" lang="zh-CN" altLang="en-US" sz="2000">
                    <a:latin typeface="Calibri" panose="020F0502020204030204" pitchFamily="34" charset="0"/>
                    <a:ea typeface="华文楷体" panose="02010600040101010101" pitchFamily="2" charset="-122"/>
                  </a:rPr>
                  <a:t>（</a:t>
                </a:r>
                <a:r>
                  <a:rPr kumimoji="1" lang="en-US" altLang="zh-CN" sz="2000">
                    <a:latin typeface="Calibri" panose="020F0502020204030204" pitchFamily="34" charset="0"/>
                    <a:ea typeface="华文楷体" panose="02010600040101010101" pitchFamily="2" charset="-122"/>
                  </a:rPr>
                  <a:t>AS</a:t>
                </a:r>
                <a:r>
                  <a:rPr kumimoji="1" lang="en-US" altLang="zh-CN" sz="2000" baseline="-25000">
                    <a:latin typeface="Calibri" panose="020F0502020204030204" pitchFamily="34" charset="0"/>
                    <a:ea typeface="华文楷体" panose="02010600040101010101" pitchFamily="2" charset="-122"/>
                  </a:rPr>
                  <a:t>5</a:t>
                </a:r>
                <a:r>
                  <a:rPr kumimoji="1" lang="zh-CN" altLang="en-US" sz="2000">
                    <a:latin typeface="Calibri" panose="020F0502020204030204" pitchFamily="34" charset="0"/>
                    <a:ea typeface="华文楷体" panose="02010600040101010101" pitchFamily="2" charset="-122"/>
                  </a:rPr>
                  <a:t>）</a:t>
                </a:r>
              </a:p>
              <a:p>
                <a:pPr algn="ctr" fontAlgn="base">
                  <a:spcBef>
                    <a:spcPct val="0"/>
                  </a:spcBef>
                  <a:spcAft>
                    <a:spcPct val="0"/>
                  </a:spcAft>
                </a:pPr>
                <a:r>
                  <a:rPr kumimoji="1" lang="en-US" altLang="zh-CN" sz="2000">
                    <a:latin typeface="Calibri" panose="020F0502020204030204" pitchFamily="34" charset="0"/>
                    <a:ea typeface="华文楷体" panose="02010600040101010101" pitchFamily="2" charset="-122"/>
                  </a:rPr>
                  <a:t>N</a:t>
                </a:r>
                <a:r>
                  <a:rPr kumimoji="1" lang="en-US" altLang="zh-CN" sz="2000" baseline="-25000">
                    <a:latin typeface="Calibri" panose="020F0502020204030204" pitchFamily="34" charset="0"/>
                    <a:ea typeface="华文楷体" panose="02010600040101010101" pitchFamily="2" charset="-122"/>
                  </a:rPr>
                  <a:t>3</a:t>
                </a:r>
                <a:r>
                  <a:rPr kumimoji="1" lang="zh-CN" altLang="en-US" sz="2000">
                    <a:latin typeface="Calibri" panose="020F0502020204030204" pitchFamily="34" charset="0"/>
                    <a:ea typeface="华文楷体" panose="02010600040101010101" pitchFamily="2" charset="-122"/>
                  </a:rPr>
                  <a:t>， </a:t>
                </a:r>
                <a:r>
                  <a:rPr kumimoji="1" lang="en-US" altLang="zh-CN" sz="2000">
                    <a:latin typeface="Calibri" panose="020F0502020204030204" pitchFamily="34" charset="0"/>
                    <a:ea typeface="华文楷体" panose="02010600040101010101" pitchFamily="2" charset="-122"/>
                  </a:rPr>
                  <a:t>N</a:t>
                </a:r>
                <a:r>
                  <a:rPr kumimoji="1" lang="en-US" altLang="zh-CN" sz="2000" baseline="-25000">
                    <a:latin typeface="Calibri" panose="020F0502020204030204" pitchFamily="34" charset="0"/>
                    <a:ea typeface="华文楷体" panose="02010600040101010101" pitchFamily="2" charset="-122"/>
                  </a:rPr>
                  <a:t>4</a:t>
                </a:r>
                <a:endParaRPr kumimoji="1" lang="en-US" altLang="zh-CN" sz="2000">
                  <a:latin typeface="Calibri" panose="020F0502020204030204" pitchFamily="34" charset="0"/>
                  <a:ea typeface="华文楷体" panose="02010600040101010101" pitchFamily="2" charset="-122"/>
                </a:endParaRPr>
              </a:p>
            </p:txBody>
          </p:sp>
        </p:grpSp>
        <p:sp>
          <p:nvSpPr>
            <p:cNvPr id="26" name="Text Box 23"/>
            <p:cNvSpPr txBox="1">
              <a:spLocks noChangeArrowheads="1"/>
            </p:cNvSpPr>
            <p:nvPr/>
          </p:nvSpPr>
          <p:spPr bwMode="auto">
            <a:xfrm>
              <a:off x="6122981" y="4646613"/>
              <a:ext cx="193835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000">
                  <a:latin typeface="Calibri" panose="020F0502020204030204" pitchFamily="34" charset="0"/>
                  <a:ea typeface="华文楷体" panose="02010600040101010101" pitchFamily="2" charset="-122"/>
                </a:rPr>
                <a:t>本地 </a:t>
              </a:r>
              <a:r>
                <a:rPr kumimoji="1" lang="en-US" altLang="zh-CN" sz="2000">
                  <a:latin typeface="Calibri" panose="020F0502020204030204" pitchFamily="34" charset="0"/>
                  <a:ea typeface="华文楷体" panose="02010600040101010101" pitchFamily="2" charset="-122"/>
                </a:rPr>
                <a:t>ISP</a:t>
              </a:r>
              <a:r>
                <a:rPr kumimoji="1" lang="zh-CN" altLang="en-US" sz="2000">
                  <a:latin typeface="Calibri" panose="020F0502020204030204" pitchFamily="34" charset="0"/>
                  <a:ea typeface="华文楷体" panose="02010600040101010101" pitchFamily="2" charset="-122"/>
                </a:rPr>
                <a:t>（</a:t>
              </a:r>
              <a:r>
                <a:rPr kumimoji="1" lang="en-US" altLang="zh-CN" sz="2000">
                  <a:latin typeface="Calibri" panose="020F0502020204030204" pitchFamily="34" charset="0"/>
                  <a:ea typeface="华文楷体" panose="02010600040101010101" pitchFamily="2" charset="-122"/>
                </a:rPr>
                <a:t>AS</a:t>
              </a:r>
              <a:r>
                <a:rPr kumimoji="1" lang="en-US" altLang="zh-CN" sz="2000" baseline="-25000">
                  <a:latin typeface="Calibri" panose="020F0502020204030204" pitchFamily="34" charset="0"/>
                  <a:ea typeface="华文楷体" panose="02010600040101010101" pitchFamily="2" charset="-122"/>
                </a:rPr>
                <a:t>6</a:t>
              </a:r>
              <a:r>
                <a:rPr kumimoji="1" lang="zh-CN" altLang="en-US" sz="2000">
                  <a:latin typeface="Calibri" panose="020F0502020204030204" pitchFamily="34" charset="0"/>
                  <a:ea typeface="华文楷体" panose="02010600040101010101" pitchFamily="2" charset="-122"/>
                </a:rPr>
                <a:t>）</a:t>
              </a:r>
            </a:p>
            <a:p>
              <a:pPr algn="ctr" fontAlgn="base">
                <a:spcBef>
                  <a:spcPct val="0"/>
                </a:spcBef>
                <a:spcAft>
                  <a:spcPct val="0"/>
                </a:spcAft>
              </a:pPr>
              <a:r>
                <a:rPr kumimoji="1" lang="en-US" altLang="zh-CN" sz="2000">
                  <a:latin typeface="Calibri" panose="020F0502020204030204" pitchFamily="34" charset="0"/>
                  <a:ea typeface="华文楷体" panose="02010600040101010101" pitchFamily="2" charset="-122"/>
                </a:rPr>
                <a:t>N</a:t>
              </a:r>
              <a:r>
                <a:rPr kumimoji="1" lang="en-US" altLang="zh-CN" sz="2000" baseline="-25000">
                  <a:latin typeface="Calibri" panose="020F0502020204030204" pitchFamily="34" charset="0"/>
                  <a:ea typeface="华文楷体" panose="02010600040101010101" pitchFamily="2" charset="-122"/>
                </a:rPr>
                <a:t>5</a:t>
              </a:r>
              <a:endParaRPr kumimoji="1" lang="en-US" altLang="zh-CN" sz="2000">
                <a:latin typeface="Calibri" panose="020F0502020204030204" pitchFamily="34" charset="0"/>
                <a:ea typeface="华文楷体" panose="02010600040101010101" pitchFamily="2" charset="-122"/>
              </a:endParaRPr>
            </a:p>
          </p:txBody>
        </p:sp>
        <p:sp>
          <p:nvSpPr>
            <p:cNvPr id="27" name="Text Box 24"/>
            <p:cNvSpPr txBox="1">
              <a:spLocks noChangeArrowheads="1"/>
            </p:cNvSpPr>
            <p:nvPr/>
          </p:nvSpPr>
          <p:spPr bwMode="auto">
            <a:xfrm>
              <a:off x="6140443" y="5627688"/>
              <a:ext cx="193835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000">
                  <a:latin typeface="Calibri" panose="020F0502020204030204" pitchFamily="34" charset="0"/>
                  <a:ea typeface="华文楷体" panose="02010600040101010101" pitchFamily="2" charset="-122"/>
                </a:rPr>
                <a:t>本地 </a:t>
              </a:r>
              <a:r>
                <a:rPr kumimoji="1" lang="en-US" altLang="zh-CN" sz="2000">
                  <a:latin typeface="Calibri" panose="020F0502020204030204" pitchFamily="34" charset="0"/>
                  <a:ea typeface="华文楷体" panose="02010600040101010101" pitchFamily="2" charset="-122"/>
                </a:rPr>
                <a:t>ISP</a:t>
              </a:r>
              <a:r>
                <a:rPr kumimoji="1" lang="zh-CN" altLang="en-US" sz="2000">
                  <a:latin typeface="Calibri" panose="020F0502020204030204" pitchFamily="34" charset="0"/>
                  <a:ea typeface="华文楷体" panose="02010600040101010101" pitchFamily="2" charset="-122"/>
                </a:rPr>
                <a:t>（</a:t>
              </a:r>
              <a:r>
                <a:rPr kumimoji="1" lang="en-US" altLang="zh-CN" sz="2000">
                  <a:latin typeface="Calibri" panose="020F0502020204030204" pitchFamily="34" charset="0"/>
                  <a:ea typeface="华文楷体" panose="02010600040101010101" pitchFamily="2" charset="-122"/>
                </a:rPr>
                <a:t>AS</a:t>
              </a:r>
              <a:r>
                <a:rPr kumimoji="1" lang="en-US" altLang="zh-CN" sz="2000" baseline="-25000">
                  <a:latin typeface="Calibri" panose="020F0502020204030204" pitchFamily="34" charset="0"/>
                  <a:ea typeface="华文楷体" panose="02010600040101010101" pitchFamily="2" charset="-122"/>
                </a:rPr>
                <a:t>7</a:t>
              </a:r>
              <a:r>
                <a:rPr kumimoji="1" lang="zh-CN" altLang="en-US" sz="2000">
                  <a:latin typeface="Calibri" panose="020F0502020204030204" pitchFamily="34" charset="0"/>
                  <a:ea typeface="华文楷体" panose="02010600040101010101" pitchFamily="2" charset="-122"/>
                </a:rPr>
                <a:t>）</a:t>
              </a:r>
            </a:p>
            <a:p>
              <a:pPr algn="ctr" fontAlgn="base">
                <a:spcBef>
                  <a:spcPct val="0"/>
                </a:spcBef>
                <a:spcAft>
                  <a:spcPct val="0"/>
                </a:spcAft>
              </a:pPr>
              <a:r>
                <a:rPr kumimoji="1" lang="en-US" altLang="zh-CN" sz="2000">
                  <a:latin typeface="Calibri" panose="020F0502020204030204" pitchFamily="34" charset="0"/>
                  <a:ea typeface="华文楷体" panose="02010600040101010101" pitchFamily="2" charset="-122"/>
                </a:rPr>
                <a:t>N</a:t>
              </a:r>
              <a:r>
                <a:rPr kumimoji="1" lang="en-US" altLang="zh-CN" sz="2000" baseline="-25000">
                  <a:latin typeface="Calibri" panose="020F0502020204030204" pitchFamily="34" charset="0"/>
                  <a:ea typeface="华文楷体" panose="02010600040101010101" pitchFamily="2" charset="-122"/>
                </a:rPr>
                <a:t>6</a:t>
              </a:r>
              <a:r>
                <a:rPr kumimoji="1" lang="zh-CN" altLang="en-US" sz="2000">
                  <a:latin typeface="Calibri" panose="020F0502020204030204" pitchFamily="34" charset="0"/>
                  <a:ea typeface="华文楷体" panose="02010600040101010101" pitchFamily="2" charset="-122"/>
                </a:rPr>
                <a:t>， </a:t>
              </a:r>
              <a:r>
                <a:rPr kumimoji="1" lang="en-US" altLang="zh-CN" sz="2000">
                  <a:latin typeface="Calibri" panose="020F0502020204030204" pitchFamily="34" charset="0"/>
                  <a:ea typeface="华文楷体" panose="02010600040101010101" pitchFamily="2" charset="-122"/>
                </a:rPr>
                <a:t>N</a:t>
              </a:r>
              <a:r>
                <a:rPr kumimoji="1" lang="en-US" altLang="zh-CN" sz="2000" baseline="-25000">
                  <a:latin typeface="Calibri" panose="020F0502020204030204" pitchFamily="34" charset="0"/>
                  <a:ea typeface="华文楷体" panose="02010600040101010101" pitchFamily="2" charset="-122"/>
                </a:rPr>
                <a:t>7</a:t>
              </a:r>
              <a:endParaRPr kumimoji="1" lang="en-US" altLang="zh-CN" sz="2000">
                <a:latin typeface="Calibri" panose="020F0502020204030204" pitchFamily="34" charset="0"/>
                <a:ea typeface="华文楷体" panose="02010600040101010101" pitchFamily="2" charset="-122"/>
              </a:endParaRPr>
            </a:p>
          </p:txBody>
        </p:sp>
      </p:grpSp>
      <p:sp>
        <p:nvSpPr>
          <p:cNvPr id="53" name="圆角矩形标注 52"/>
          <p:cNvSpPr/>
          <p:nvPr/>
        </p:nvSpPr>
        <p:spPr>
          <a:xfrm>
            <a:off x="88900" y="1984461"/>
            <a:ext cx="8836547" cy="650957"/>
          </a:xfrm>
          <a:prstGeom prst="wedgeRoundRectCallout">
            <a:avLst>
              <a:gd name="adj1" fmla="val -7122"/>
              <a:gd name="adj2" fmla="val 154431"/>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自治系统 </a:t>
            </a:r>
            <a:r>
              <a:rPr lang="en-US" altLang="zh-CN" sz="1600" dirty="0">
                <a:solidFill>
                  <a:srgbClr val="FFFFFF"/>
                </a:solidFill>
                <a:latin typeface="Calibri" panose="020F0502020204030204" pitchFamily="34" charset="0"/>
                <a:ea typeface="黑体" panose="02010609060101010101" pitchFamily="49" charset="-122"/>
              </a:rPr>
              <a:t>AS</a:t>
            </a:r>
            <a:r>
              <a:rPr lang="en-US" altLang="zh-CN" sz="1600" baseline="-25000" dirty="0">
                <a:solidFill>
                  <a:srgbClr val="FFFFFF"/>
                </a:solidFill>
                <a:latin typeface="Calibri" panose="020F0502020204030204" pitchFamily="34" charset="0"/>
                <a:ea typeface="黑体" panose="02010609060101010101" pitchFamily="49" charset="-122"/>
              </a:rPr>
              <a:t>2</a:t>
            </a: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的 </a:t>
            </a:r>
            <a:r>
              <a:rPr lang="en-US" altLang="zh-CN" sz="1600" dirty="0">
                <a:solidFill>
                  <a:srgbClr val="FFFFFF"/>
                </a:solidFill>
                <a:latin typeface="Calibri" panose="020F0502020204030204" pitchFamily="34" charset="0"/>
                <a:ea typeface="黑体" panose="02010609060101010101" pitchFamily="49" charset="-122"/>
              </a:rPr>
              <a:t>BGP </a:t>
            </a:r>
            <a:r>
              <a:rPr lang="zh-CN" altLang="en-US" sz="1600" dirty="0">
                <a:solidFill>
                  <a:srgbClr val="FFFFFF"/>
                </a:solidFill>
                <a:latin typeface="Calibri" panose="020F0502020204030204" pitchFamily="34" charset="0"/>
                <a:ea typeface="黑体" panose="02010609060101010101" pitchFamily="49" charset="-122"/>
              </a:rPr>
              <a:t>发言人通知主干网的 </a:t>
            </a:r>
            <a:r>
              <a:rPr lang="en-US" altLang="zh-CN" sz="1600" dirty="0">
                <a:solidFill>
                  <a:srgbClr val="FFFFFF"/>
                </a:solidFill>
                <a:latin typeface="Calibri" panose="020F0502020204030204" pitchFamily="34" charset="0"/>
                <a:ea typeface="黑体" panose="02010609060101010101" pitchFamily="49" charset="-122"/>
              </a:rPr>
              <a:t>BGP </a:t>
            </a:r>
            <a:r>
              <a:rPr lang="zh-CN" altLang="en-US" sz="1600" dirty="0">
                <a:solidFill>
                  <a:srgbClr val="FFFFFF"/>
                </a:solidFill>
                <a:latin typeface="Calibri" panose="020F0502020204030204" pitchFamily="34" charset="0"/>
                <a:ea typeface="黑体" panose="02010609060101010101" pitchFamily="49" charset="-122"/>
              </a:rPr>
              <a:t>发言人：要到达网络 </a:t>
            </a:r>
            <a:r>
              <a:rPr lang="en-US" altLang="zh-CN" sz="1600" dirty="0">
                <a:solidFill>
                  <a:srgbClr val="FFFFFF"/>
                </a:solidFill>
                <a:latin typeface="Calibri" panose="020F0502020204030204" pitchFamily="34" charset="0"/>
                <a:ea typeface="黑体" panose="02010609060101010101" pitchFamily="49" charset="-122"/>
              </a:rPr>
              <a:t>N</a:t>
            </a:r>
            <a:r>
              <a:rPr lang="en-US" altLang="zh-CN" sz="1600" baseline="-25000" dirty="0">
                <a:solidFill>
                  <a:srgbClr val="FFFFFF"/>
                </a:solidFill>
                <a:latin typeface="Calibri" panose="020F0502020204030204" pitchFamily="34" charset="0"/>
                <a:ea typeface="黑体" panose="02010609060101010101" pitchFamily="49" charset="-122"/>
              </a:rPr>
              <a:t>1</a:t>
            </a:r>
            <a:r>
              <a:rPr lang="en-US" altLang="zh-CN" sz="1600" dirty="0">
                <a:solidFill>
                  <a:srgbClr val="FFFFFF"/>
                </a:solidFill>
                <a:latin typeface="Calibri" panose="020F0502020204030204" pitchFamily="34" charset="0"/>
                <a:ea typeface="黑体" panose="02010609060101010101" pitchFamily="49" charset="-122"/>
              </a:rPr>
              <a:t>, N</a:t>
            </a:r>
            <a:r>
              <a:rPr lang="en-US" altLang="zh-CN" sz="1600" baseline="-25000" dirty="0">
                <a:solidFill>
                  <a:srgbClr val="FFFFFF"/>
                </a:solidFill>
                <a:latin typeface="Calibri" panose="020F0502020204030204" pitchFamily="34" charset="0"/>
                <a:ea typeface="黑体" panose="02010609060101010101" pitchFamily="49" charset="-122"/>
              </a:rPr>
              <a:t>2</a:t>
            </a:r>
            <a:r>
              <a:rPr lang="en-US" altLang="zh-CN" sz="1600" dirty="0">
                <a:solidFill>
                  <a:srgbClr val="FFFFFF"/>
                </a:solidFill>
                <a:latin typeface="Calibri" panose="020F0502020204030204" pitchFamily="34" charset="0"/>
                <a:ea typeface="黑体" panose="02010609060101010101" pitchFamily="49" charset="-122"/>
              </a:rPr>
              <a:t>, N</a:t>
            </a:r>
            <a:r>
              <a:rPr lang="en-US" altLang="zh-CN" sz="1600" baseline="-25000" dirty="0">
                <a:solidFill>
                  <a:srgbClr val="FFFFFF"/>
                </a:solidFill>
                <a:latin typeface="Calibri" panose="020F0502020204030204" pitchFamily="34" charset="0"/>
                <a:ea typeface="黑体" panose="02010609060101010101" pitchFamily="49" charset="-122"/>
              </a:rPr>
              <a:t>3</a:t>
            </a: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和 </a:t>
            </a:r>
            <a:r>
              <a:rPr lang="en-US" altLang="zh-CN" sz="1600" dirty="0">
                <a:solidFill>
                  <a:srgbClr val="FFFFFF"/>
                </a:solidFill>
                <a:latin typeface="Calibri" panose="020F0502020204030204" pitchFamily="34" charset="0"/>
                <a:ea typeface="黑体" panose="02010609060101010101" pitchFamily="49" charset="-122"/>
              </a:rPr>
              <a:t>N</a:t>
            </a:r>
            <a:r>
              <a:rPr lang="en-US" altLang="zh-CN" sz="1600" baseline="-25000" dirty="0">
                <a:solidFill>
                  <a:srgbClr val="FFFFFF"/>
                </a:solidFill>
                <a:latin typeface="Calibri" panose="020F0502020204030204" pitchFamily="34" charset="0"/>
                <a:ea typeface="黑体" panose="02010609060101010101" pitchFamily="49" charset="-122"/>
              </a:rPr>
              <a:t>4</a:t>
            </a: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可经过 </a:t>
            </a:r>
            <a:r>
              <a:rPr lang="en-US" altLang="zh-CN" sz="1600" dirty="0">
                <a:solidFill>
                  <a:srgbClr val="FFFFFF"/>
                </a:solidFill>
                <a:latin typeface="Calibri" panose="020F0502020204030204" pitchFamily="34" charset="0"/>
                <a:ea typeface="黑体" panose="02010609060101010101" pitchFamily="49" charset="-122"/>
              </a:rPr>
              <a:t>AS</a:t>
            </a:r>
            <a:r>
              <a:rPr lang="en-US" altLang="zh-CN" sz="1600" baseline="-25000" dirty="0">
                <a:solidFill>
                  <a:srgbClr val="FFFFFF"/>
                </a:solidFill>
                <a:latin typeface="Calibri" panose="020F0502020204030204" pitchFamily="34" charset="0"/>
                <a:ea typeface="黑体" panose="02010609060101010101" pitchFamily="49" charset="-122"/>
              </a:rPr>
              <a:t>2</a:t>
            </a:r>
            <a:r>
              <a:rPr lang="zh-CN" altLang="en-US" sz="1600" dirty="0">
                <a:solidFill>
                  <a:srgbClr val="FFFFFF"/>
                </a:solidFill>
                <a:latin typeface="Calibri" panose="020F0502020204030204" pitchFamily="34" charset="0"/>
                <a:ea typeface="黑体" panose="02010609060101010101" pitchFamily="49" charset="-122"/>
              </a:rPr>
              <a:t> </a:t>
            </a:r>
          </a:p>
        </p:txBody>
      </p:sp>
      <p:sp>
        <p:nvSpPr>
          <p:cNvPr id="54" name="圆角矩形标注 53"/>
          <p:cNvSpPr/>
          <p:nvPr/>
        </p:nvSpPr>
        <p:spPr>
          <a:xfrm>
            <a:off x="457200" y="1909722"/>
            <a:ext cx="5079823" cy="1047958"/>
          </a:xfrm>
          <a:prstGeom prst="wedgeRoundRectCallout">
            <a:avLst>
              <a:gd name="adj1" fmla="val -37016"/>
              <a:gd name="adj2" fmla="val 158165"/>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主干网可发出通告：</a:t>
            </a:r>
            <a:endParaRPr lang="en-US" altLang="zh-CN" sz="1600" dirty="0">
              <a:solidFill>
                <a:srgbClr val="FFFFFF"/>
              </a:solidFill>
              <a:latin typeface="Calibri" panose="020F0502020204030204" pitchFamily="34" charset="0"/>
              <a:ea typeface="黑体" panose="02010609060101010101" pitchFamily="49" charset="-122"/>
            </a:endParaRPr>
          </a:p>
          <a:p>
            <a:pPr marL="285750" indent="-28575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要到达网络 </a:t>
            </a:r>
            <a:r>
              <a:rPr lang="en-US" altLang="zh-CN" sz="1600" dirty="0">
                <a:solidFill>
                  <a:srgbClr val="FFFFFF"/>
                </a:solidFill>
                <a:latin typeface="Calibri" panose="020F0502020204030204" pitchFamily="34" charset="0"/>
                <a:ea typeface="黑体" panose="02010609060101010101" pitchFamily="49" charset="-122"/>
              </a:rPr>
              <a:t>N</a:t>
            </a:r>
            <a:r>
              <a:rPr lang="en-US" altLang="zh-CN" sz="1600" baseline="-25000" dirty="0">
                <a:solidFill>
                  <a:srgbClr val="FFFFFF"/>
                </a:solidFill>
                <a:latin typeface="Calibri" panose="020F0502020204030204" pitchFamily="34" charset="0"/>
                <a:ea typeface="黑体" panose="02010609060101010101" pitchFamily="49" charset="-122"/>
              </a:rPr>
              <a:t>1</a:t>
            </a:r>
            <a:r>
              <a:rPr lang="en-US" altLang="zh-CN" sz="1600" dirty="0">
                <a:solidFill>
                  <a:srgbClr val="FFFFFF"/>
                </a:solidFill>
                <a:latin typeface="Calibri" panose="020F0502020204030204" pitchFamily="34" charset="0"/>
                <a:ea typeface="黑体" panose="02010609060101010101" pitchFamily="49" charset="-122"/>
              </a:rPr>
              <a:t>, N</a:t>
            </a:r>
            <a:r>
              <a:rPr lang="en-US" altLang="zh-CN" sz="1600" baseline="-25000" dirty="0">
                <a:solidFill>
                  <a:srgbClr val="FFFFFF"/>
                </a:solidFill>
                <a:latin typeface="Calibri" panose="020F0502020204030204" pitchFamily="34" charset="0"/>
                <a:ea typeface="黑体" panose="02010609060101010101" pitchFamily="49" charset="-122"/>
              </a:rPr>
              <a:t>2</a:t>
            </a:r>
            <a:r>
              <a:rPr lang="en-US" altLang="zh-CN" sz="1600" dirty="0">
                <a:solidFill>
                  <a:srgbClr val="FFFFFF"/>
                </a:solidFill>
                <a:latin typeface="Calibri" panose="020F0502020204030204" pitchFamily="34" charset="0"/>
                <a:ea typeface="黑体" panose="02010609060101010101" pitchFamily="49" charset="-122"/>
              </a:rPr>
              <a:t>, N</a:t>
            </a:r>
            <a:r>
              <a:rPr lang="en-US" altLang="zh-CN" sz="1600" baseline="-25000" dirty="0">
                <a:solidFill>
                  <a:srgbClr val="FFFFFF"/>
                </a:solidFill>
                <a:latin typeface="Calibri" panose="020F0502020204030204" pitchFamily="34" charset="0"/>
                <a:ea typeface="黑体" panose="02010609060101010101" pitchFamily="49" charset="-122"/>
              </a:rPr>
              <a:t>3</a:t>
            </a: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和 </a:t>
            </a:r>
            <a:r>
              <a:rPr lang="en-US" altLang="zh-CN" sz="1600" dirty="0">
                <a:solidFill>
                  <a:srgbClr val="FFFFFF"/>
                </a:solidFill>
                <a:latin typeface="Calibri" panose="020F0502020204030204" pitchFamily="34" charset="0"/>
                <a:ea typeface="黑体" panose="02010609060101010101" pitchFamily="49" charset="-122"/>
              </a:rPr>
              <a:t>N</a:t>
            </a:r>
            <a:r>
              <a:rPr lang="en-US" altLang="zh-CN" sz="1600" baseline="-25000" dirty="0">
                <a:solidFill>
                  <a:srgbClr val="FFFFFF"/>
                </a:solidFill>
                <a:latin typeface="Calibri" panose="020F0502020204030204" pitchFamily="34" charset="0"/>
                <a:ea typeface="黑体" panose="02010609060101010101" pitchFamily="49" charset="-122"/>
              </a:rPr>
              <a:t>4</a:t>
            </a: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可经过（</a:t>
            </a:r>
            <a:r>
              <a:rPr lang="en-US" altLang="zh-CN" sz="1600" dirty="0">
                <a:solidFill>
                  <a:srgbClr val="FFFFFF"/>
                </a:solidFill>
                <a:latin typeface="Calibri" panose="020F0502020204030204" pitchFamily="34" charset="0"/>
                <a:ea typeface="黑体" panose="02010609060101010101" pitchFamily="49" charset="-122"/>
              </a:rPr>
              <a:t>AS</a:t>
            </a:r>
            <a:r>
              <a:rPr lang="en-US" altLang="zh-CN" sz="1600" baseline="-25000" dirty="0">
                <a:solidFill>
                  <a:srgbClr val="FFFFFF"/>
                </a:solidFill>
                <a:latin typeface="Calibri" panose="020F0502020204030204" pitchFamily="34" charset="0"/>
                <a:ea typeface="黑体" panose="02010609060101010101" pitchFamily="49" charset="-122"/>
              </a:rPr>
              <a:t>1</a:t>
            </a:r>
            <a:r>
              <a:rPr lang="zh-CN" altLang="en-US" sz="1600" dirty="0">
                <a:solidFill>
                  <a:srgbClr val="FFFFFF"/>
                </a:solidFill>
                <a:latin typeface="Calibri" panose="020F0502020204030204" pitchFamily="34" charset="0"/>
                <a:ea typeface="黑体" panose="02010609060101010101" pitchFamily="49" charset="-122"/>
              </a:rPr>
              <a:t> </a:t>
            </a:r>
            <a:r>
              <a:rPr lang="en-US" altLang="zh-CN" sz="1600" dirty="0">
                <a:solidFill>
                  <a:srgbClr val="FFFFFF"/>
                </a:solidFill>
                <a:latin typeface="Calibri" panose="020F0502020204030204" pitchFamily="34" charset="0"/>
                <a:ea typeface="黑体" panose="02010609060101010101" pitchFamily="49" charset="-122"/>
              </a:rPr>
              <a:t>,</a:t>
            </a:r>
            <a:r>
              <a:rPr lang="zh-CN" altLang="en-US" sz="1600" dirty="0">
                <a:solidFill>
                  <a:srgbClr val="FFFFFF"/>
                </a:solidFill>
                <a:latin typeface="Calibri" panose="020F0502020204030204" pitchFamily="34" charset="0"/>
                <a:ea typeface="黑体" panose="02010609060101010101" pitchFamily="49" charset="-122"/>
              </a:rPr>
              <a:t> </a:t>
            </a:r>
            <a:r>
              <a:rPr lang="en-US" altLang="zh-CN" sz="1600" dirty="0">
                <a:solidFill>
                  <a:srgbClr val="FFFFFF"/>
                </a:solidFill>
                <a:latin typeface="Calibri" panose="020F0502020204030204" pitchFamily="34" charset="0"/>
                <a:ea typeface="黑体" panose="02010609060101010101" pitchFamily="49" charset="-122"/>
              </a:rPr>
              <a:t>AS</a:t>
            </a:r>
            <a:r>
              <a:rPr lang="en-US" altLang="zh-CN" sz="1600" baseline="-25000" dirty="0">
                <a:solidFill>
                  <a:srgbClr val="FFFFFF"/>
                </a:solidFill>
                <a:latin typeface="Calibri" panose="020F0502020204030204" pitchFamily="34" charset="0"/>
                <a:ea typeface="黑体" panose="02010609060101010101" pitchFamily="49" charset="-122"/>
              </a:rPr>
              <a:t>2</a:t>
            </a:r>
            <a:r>
              <a:rPr lang="zh-CN" altLang="en-US" sz="1600" dirty="0">
                <a:solidFill>
                  <a:srgbClr val="FFFFFF"/>
                </a:solidFill>
                <a:latin typeface="Calibri" panose="020F0502020204030204" pitchFamily="34" charset="0"/>
                <a:ea typeface="黑体" panose="02010609060101010101" pitchFamily="49" charset="-122"/>
              </a:rPr>
              <a:t>）</a:t>
            </a:r>
            <a:endParaRPr lang="en-US" altLang="zh-CN" sz="1600" dirty="0">
              <a:solidFill>
                <a:srgbClr val="FFFFFF"/>
              </a:solidFill>
              <a:latin typeface="Calibri" panose="020F0502020204030204" pitchFamily="34" charset="0"/>
              <a:ea typeface="黑体" panose="02010609060101010101" pitchFamily="49" charset="-122"/>
            </a:endParaRPr>
          </a:p>
          <a:p>
            <a:pPr marL="285750" indent="-28575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要到达网络 </a:t>
            </a:r>
            <a:r>
              <a:rPr lang="en-US" altLang="zh-CN" sz="1600" dirty="0">
                <a:solidFill>
                  <a:srgbClr val="FFFFFF"/>
                </a:solidFill>
                <a:latin typeface="Calibri" panose="020F0502020204030204" pitchFamily="34" charset="0"/>
                <a:ea typeface="黑体" panose="02010609060101010101" pitchFamily="49" charset="-122"/>
              </a:rPr>
              <a:t>N</a:t>
            </a:r>
            <a:r>
              <a:rPr lang="en-US" altLang="zh-CN" sz="1600" baseline="-25000" dirty="0">
                <a:solidFill>
                  <a:srgbClr val="FFFFFF"/>
                </a:solidFill>
                <a:latin typeface="Calibri" panose="020F0502020204030204" pitchFamily="34" charset="0"/>
                <a:ea typeface="黑体" panose="02010609060101010101" pitchFamily="49" charset="-122"/>
              </a:rPr>
              <a:t>5</a:t>
            </a:r>
            <a:r>
              <a:rPr lang="en-US" altLang="zh-CN" sz="1600" dirty="0">
                <a:solidFill>
                  <a:srgbClr val="FFFFFF"/>
                </a:solidFill>
                <a:latin typeface="Calibri" panose="020F0502020204030204" pitchFamily="34" charset="0"/>
                <a:ea typeface="黑体" panose="02010609060101010101" pitchFamily="49" charset="-122"/>
              </a:rPr>
              <a:t>, N</a:t>
            </a:r>
            <a:r>
              <a:rPr lang="en-US" altLang="zh-CN" sz="1600" baseline="-25000" dirty="0">
                <a:solidFill>
                  <a:srgbClr val="FFFFFF"/>
                </a:solidFill>
                <a:latin typeface="Calibri" panose="020F0502020204030204" pitchFamily="34" charset="0"/>
                <a:ea typeface="黑体" panose="02010609060101010101" pitchFamily="49" charset="-122"/>
              </a:rPr>
              <a:t>6</a:t>
            </a: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和 </a:t>
            </a:r>
            <a:r>
              <a:rPr lang="en-US" altLang="zh-CN" sz="1600" dirty="0">
                <a:solidFill>
                  <a:srgbClr val="FFFFFF"/>
                </a:solidFill>
                <a:latin typeface="Calibri" panose="020F0502020204030204" pitchFamily="34" charset="0"/>
                <a:ea typeface="黑体" panose="02010609060101010101" pitchFamily="49" charset="-122"/>
              </a:rPr>
              <a:t>N</a:t>
            </a:r>
            <a:r>
              <a:rPr lang="en-US" altLang="zh-CN" sz="1600" baseline="-25000" dirty="0">
                <a:solidFill>
                  <a:srgbClr val="FFFFFF"/>
                </a:solidFill>
                <a:latin typeface="Calibri" panose="020F0502020204030204" pitchFamily="34" charset="0"/>
                <a:ea typeface="黑体" panose="02010609060101010101" pitchFamily="49" charset="-122"/>
              </a:rPr>
              <a:t>7</a:t>
            </a:r>
            <a:r>
              <a:rPr lang="en-US" altLang="zh-CN" sz="1600" dirty="0">
                <a:solidFill>
                  <a:srgbClr val="FFFFFF"/>
                </a:solidFill>
                <a:latin typeface="Calibri" panose="020F0502020204030204" pitchFamily="34" charset="0"/>
                <a:ea typeface="黑体" panose="02010609060101010101" pitchFamily="49" charset="-122"/>
              </a:rPr>
              <a:t> </a:t>
            </a:r>
            <a:r>
              <a:rPr lang="en-US" altLang="zh-CN" sz="1600" baseline="-250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可沿路径（</a:t>
            </a:r>
            <a:r>
              <a:rPr lang="en-US" altLang="zh-CN" sz="1600" dirty="0">
                <a:solidFill>
                  <a:srgbClr val="FFFFFF"/>
                </a:solidFill>
                <a:latin typeface="Calibri" panose="020F0502020204030204" pitchFamily="34" charset="0"/>
                <a:ea typeface="黑体" panose="02010609060101010101" pitchFamily="49" charset="-122"/>
              </a:rPr>
              <a:t> AS</a:t>
            </a:r>
            <a:r>
              <a:rPr lang="en-US" altLang="zh-CN" sz="1600" baseline="-25000" dirty="0">
                <a:solidFill>
                  <a:srgbClr val="FFFFFF"/>
                </a:solidFill>
                <a:latin typeface="Calibri" panose="020F0502020204030204" pitchFamily="34" charset="0"/>
                <a:ea typeface="黑体" panose="02010609060101010101" pitchFamily="49" charset="-122"/>
              </a:rPr>
              <a:t>1</a:t>
            </a:r>
            <a:r>
              <a:rPr lang="zh-CN" altLang="en-US" sz="1600" dirty="0">
                <a:solidFill>
                  <a:srgbClr val="FFFFFF"/>
                </a:solidFill>
                <a:latin typeface="Calibri" panose="020F0502020204030204" pitchFamily="34" charset="0"/>
                <a:ea typeface="黑体" panose="02010609060101010101" pitchFamily="49" charset="-122"/>
              </a:rPr>
              <a:t> </a:t>
            </a:r>
            <a:r>
              <a:rPr lang="en-US" altLang="zh-CN" sz="1600" dirty="0">
                <a:solidFill>
                  <a:srgbClr val="FFFFFF"/>
                </a:solidFill>
                <a:latin typeface="Calibri" panose="020F0502020204030204" pitchFamily="34" charset="0"/>
                <a:ea typeface="黑体" panose="02010609060101010101" pitchFamily="49" charset="-122"/>
              </a:rPr>
              <a:t>,</a:t>
            </a:r>
            <a:r>
              <a:rPr lang="zh-CN" altLang="en-US" sz="1600" dirty="0">
                <a:solidFill>
                  <a:srgbClr val="FFFFFF"/>
                </a:solidFill>
                <a:latin typeface="Calibri" panose="020F0502020204030204" pitchFamily="34" charset="0"/>
                <a:ea typeface="黑体" panose="02010609060101010101" pitchFamily="49" charset="-122"/>
              </a:rPr>
              <a:t> </a:t>
            </a:r>
            <a:r>
              <a:rPr lang="en-US" altLang="zh-CN" sz="1600" dirty="0">
                <a:solidFill>
                  <a:srgbClr val="FFFFFF"/>
                </a:solidFill>
                <a:latin typeface="Calibri" panose="020F0502020204030204" pitchFamily="34" charset="0"/>
                <a:ea typeface="黑体" panose="02010609060101010101" pitchFamily="49" charset="-122"/>
              </a:rPr>
              <a:t>AS</a:t>
            </a:r>
            <a:r>
              <a:rPr lang="en-US" altLang="zh-CN" sz="1600" baseline="-25000" dirty="0">
                <a:solidFill>
                  <a:srgbClr val="FFFFFF"/>
                </a:solidFill>
                <a:latin typeface="Calibri" panose="020F0502020204030204" pitchFamily="34" charset="0"/>
                <a:ea typeface="黑体" panose="02010609060101010101" pitchFamily="49" charset="-122"/>
              </a:rPr>
              <a:t>3 </a:t>
            </a:r>
            <a:r>
              <a:rPr lang="zh-CN" altLang="en-US" sz="1600" dirty="0">
                <a:solidFill>
                  <a:srgbClr val="FFFFFF"/>
                </a:solidFill>
                <a:latin typeface="Calibri" panose="020F0502020204030204" pitchFamily="34" charset="0"/>
                <a:ea typeface="黑体" panose="02010609060101010101" pitchFamily="49" charset="-122"/>
              </a:rPr>
              <a:t>）</a:t>
            </a:r>
          </a:p>
        </p:txBody>
      </p:sp>
    </p:spTree>
    <p:custDataLst>
      <p:tags r:id="rId1"/>
    </p:custDataLst>
    <p:extLst>
      <p:ext uri="{BB962C8B-B14F-4D97-AF65-F5344CB8AC3E}">
        <p14:creationId xmlns:p14="http://schemas.microsoft.com/office/powerpoint/2010/main" val="297080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ssolve">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ipe(down)">
                                      <p:cBhvr>
                                        <p:cTn id="16" dur="300"/>
                                        <p:tgtEl>
                                          <p:spTgt spid="5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1" fill="hold" grpId="1" nodeType="clickEffect">
                                  <p:stCondLst>
                                    <p:cond delay="0"/>
                                  </p:stCondLst>
                                  <p:childTnLst>
                                    <p:animEffect transition="out" filter="wipe(up)">
                                      <p:cBhvr>
                                        <p:cTn id="20" dur="500"/>
                                        <p:tgtEl>
                                          <p:spTgt spid="53"/>
                                        </p:tgtEl>
                                      </p:cBhvr>
                                    </p:animEffect>
                                    <p:set>
                                      <p:cBhvr>
                                        <p:cTn id="21" dur="1" fill="hold">
                                          <p:stCondLst>
                                            <p:cond delay="499"/>
                                          </p:stCondLst>
                                        </p:cTn>
                                        <p:tgtEl>
                                          <p:spTgt spid="5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down)">
                                      <p:cBhvr>
                                        <p:cTn id="26" dur="3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1" fill="hold" grpId="1" nodeType="clickEffect">
                                  <p:stCondLst>
                                    <p:cond delay="0"/>
                                  </p:stCondLst>
                                  <p:childTnLst>
                                    <p:animEffect transition="out" filter="wipe(up)">
                                      <p:cBhvr>
                                        <p:cTn id="30" dur="500"/>
                                        <p:tgtEl>
                                          <p:spTgt spid="54"/>
                                        </p:tgtEl>
                                      </p:cBhvr>
                                    </p:animEffect>
                                    <p:set>
                                      <p:cBhvr>
                                        <p:cTn id="31"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BGP</a:t>
            </a:r>
            <a:r>
              <a:rPr lang="zh-CN" altLang="en-US" dirty="0"/>
              <a:t>策略举例</a:t>
            </a:r>
          </a:p>
        </p:txBody>
      </p:sp>
      <p:sp>
        <p:nvSpPr>
          <p:cNvPr id="3" name="内容占位符 2"/>
          <p:cNvSpPr>
            <a:spLocks noGrp="1"/>
          </p:cNvSpPr>
          <p:nvPr>
            <p:ph idx="1"/>
          </p:nvPr>
        </p:nvSpPr>
        <p:spPr>
          <a:xfrm>
            <a:off x="457200" y="1444978"/>
            <a:ext cx="8579554" cy="5413022"/>
          </a:xfrm>
        </p:spPr>
        <p:txBody>
          <a:bodyPr/>
          <a:lstStyle/>
          <a:p>
            <a:r>
              <a:rPr lang="zh-CN" altLang="en-US" dirty="0"/>
              <a:t>一个多连接</a:t>
            </a:r>
            <a:r>
              <a:rPr lang="en-US" altLang="zh-CN" dirty="0"/>
              <a:t>AS</a:t>
            </a:r>
            <a:r>
              <a:rPr lang="zh-CN" altLang="en-US" dirty="0"/>
              <a:t>拒绝传送中转</a:t>
            </a:r>
            <a:r>
              <a:rPr lang="en-US" altLang="zh-CN" dirty="0"/>
              <a:t>(transit)</a:t>
            </a:r>
            <a:r>
              <a:rPr lang="zh-CN" altLang="en-US" dirty="0"/>
              <a:t>数据</a:t>
            </a:r>
          </a:p>
          <a:p>
            <a:pPr lvl="1">
              <a:lnSpc>
                <a:spcPct val="150000"/>
              </a:lnSpc>
            </a:pPr>
            <a:r>
              <a:rPr lang="zh-CN" altLang="en-US" dirty="0"/>
              <a:t>限制路径通告，例如大公司</a:t>
            </a:r>
          </a:p>
          <a:p>
            <a:pPr>
              <a:spcBef>
                <a:spcPts val="3000"/>
              </a:spcBef>
            </a:pPr>
            <a:r>
              <a:rPr lang="zh-CN" altLang="en-US" dirty="0"/>
              <a:t>一个多连接</a:t>
            </a:r>
            <a:r>
              <a:rPr lang="en-US" altLang="zh-CN" dirty="0"/>
              <a:t>AS</a:t>
            </a:r>
            <a:r>
              <a:rPr lang="zh-CN" altLang="en-US" dirty="0"/>
              <a:t>可以为一些</a:t>
            </a:r>
            <a:r>
              <a:rPr lang="en-US" altLang="zh-CN" dirty="0"/>
              <a:t>AS</a:t>
            </a:r>
            <a:r>
              <a:rPr lang="zh-CN" altLang="en-US" dirty="0"/>
              <a:t>传送中转数据</a:t>
            </a:r>
          </a:p>
          <a:p>
            <a:pPr lvl="1">
              <a:lnSpc>
                <a:spcPct val="150000"/>
              </a:lnSpc>
            </a:pPr>
            <a:r>
              <a:rPr lang="zh-CN" altLang="en-US" dirty="0"/>
              <a:t>只将路径通告给部分</a:t>
            </a:r>
            <a:r>
              <a:rPr lang="en-US" altLang="zh-CN" dirty="0"/>
              <a:t>AS</a:t>
            </a:r>
            <a:r>
              <a:rPr lang="zh-CN" altLang="en-US" dirty="0"/>
              <a:t>，例如二级运营商</a:t>
            </a:r>
          </a:p>
          <a:p>
            <a:pPr>
              <a:spcBef>
                <a:spcPts val="3000"/>
              </a:spcBef>
            </a:pPr>
            <a:r>
              <a:rPr lang="zh-CN" altLang="en-US" dirty="0"/>
              <a:t>一个</a:t>
            </a:r>
            <a:r>
              <a:rPr lang="en-US" altLang="zh-CN" dirty="0"/>
              <a:t>AS</a:t>
            </a:r>
            <a:r>
              <a:rPr lang="zh-CN" altLang="en-US" dirty="0"/>
              <a:t>可以显式地允许或禁止某</a:t>
            </a:r>
            <a:r>
              <a:rPr lang="en-US" altLang="zh-CN" dirty="0"/>
              <a:t>AS</a:t>
            </a:r>
            <a:r>
              <a:rPr lang="zh-CN" altLang="en-US" dirty="0"/>
              <a:t>的数据中转经过</a:t>
            </a:r>
          </a:p>
          <a:p>
            <a:pPr lvl="1">
              <a:lnSpc>
                <a:spcPct val="150000"/>
              </a:lnSpc>
            </a:pPr>
            <a:r>
              <a:rPr lang="zh-CN" altLang="en-US" dirty="0"/>
              <a:t>通过允许或禁止某些路径通告</a:t>
            </a:r>
          </a:p>
          <a:p>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4.4.5  </a:t>
            </a:r>
            <a:r>
              <a:rPr lang="zh-CN" altLang="en-US" sz="1800" dirty="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116088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BGP</a:t>
            </a:r>
            <a:r>
              <a:rPr lang="zh-CN" altLang="en-US" dirty="0"/>
              <a:t>路由消息交换</a:t>
            </a:r>
          </a:p>
        </p:txBody>
      </p:sp>
      <p:sp>
        <p:nvSpPr>
          <p:cNvPr id="3" name="内容占位符 2"/>
          <p:cNvSpPr>
            <a:spLocks noGrp="1"/>
          </p:cNvSpPr>
          <p:nvPr>
            <p:ph idx="1"/>
          </p:nvPr>
        </p:nvSpPr>
        <p:spPr>
          <a:xfrm>
            <a:off x="457200" y="1444978"/>
            <a:ext cx="8579554" cy="5413022"/>
          </a:xfrm>
        </p:spPr>
        <p:txBody>
          <a:bodyPr/>
          <a:lstStyle/>
          <a:p>
            <a:r>
              <a:rPr lang="zh-CN" altLang="en-US" dirty="0"/>
              <a:t>域间的对等点</a:t>
            </a:r>
            <a:r>
              <a:rPr lang="en-US" altLang="zh-CN" dirty="0"/>
              <a:t>(BGP</a:t>
            </a:r>
            <a:r>
              <a:rPr lang="zh-CN" altLang="en-US" dirty="0"/>
              <a:t>发言人</a:t>
            </a:r>
            <a:r>
              <a:rPr lang="en-US" altLang="zh-CN" dirty="0"/>
              <a:t>)</a:t>
            </a:r>
            <a:r>
              <a:rPr lang="zh-CN" altLang="en-US" dirty="0"/>
              <a:t>之间使用</a:t>
            </a:r>
            <a:r>
              <a:rPr lang="en-US" altLang="zh-CN" dirty="0"/>
              <a:t>TCP</a:t>
            </a:r>
            <a:r>
              <a:rPr lang="zh-CN" altLang="en-US" dirty="0"/>
              <a:t>连接</a:t>
            </a:r>
          </a:p>
          <a:p>
            <a:r>
              <a:rPr lang="zh-CN" altLang="en-US" dirty="0"/>
              <a:t>优点</a:t>
            </a:r>
          </a:p>
          <a:p>
            <a:pPr lvl="1"/>
            <a:r>
              <a:rPr lang="zh-CN" altLang="en-US" dirty="0"/>
              <a:t>简化路由协议设计 </a:t>
            </a:r>
            <a:r>
              <a:rPr lang="en-US" altLang="zh-CN" dirty="0"/>
              <a:t>– </a:t>
            </a:r>
            <a:r>
              <a:rPr lang="zh-CN" altLang="en-US" dirty="0"/>
              <a:t>不需要等待对方的消息确认</a:t>
            </a:r>
          </a:p>
          <a:p>
            <a:pPr lvl="1"/>
            <a:r>
              <a:rPr lang="zh-CN" altLang="en-US" dirty="0"/>
              <a:t>连接建立以后，交换所有信息</a:t>
            </a:r>
            <a:endParaRPr lang="en-US" altLang="zh-CN" dirty="0"/>
          </a:p>
          <a:p>
            <a:pPr lvl="1"/>
            <a:r>
              <a:rPr lang="zh-CN" altLang="en-US" dirty="0"/>
              <a:t>在撤销或连接断开之前，路由条目一直有效</a:t>
            </a:r>
            <a:endParaRPr lang="en-US" altLang="zh-CN" dirty="0"/>
          </a:p>
          <a:p>
            <a:pPr lvl="1"/>
            <a:r>
              <a:rPr lang="zh-CN" altLang="en-US" dirty="0"/>
              <a:t>仅更新有变化的部分，可以批量更新</a:t>
            </a:r>
          </a:p>
          <a:p>
            <a:r>
              <a:rPr lang="zh-CN" altLang="en-US" dirty="0"/>
              <a:t>缺点</a:t>
            </a:r>
          </a:p>
          <a:p>
            <a:pPr lvl="1"/>
            <a:r>
              <a:rPr lang="zh-CN" altLang="en-US" dirty="0"/>
              <a:t>当链路负载很高时，路由协议性能会受到影响</a:t>
            </a:r>
          </a:p>
          <a:p>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4.4.5  </a:t>
            </a:r>
            <a:r>
              <a:rPr lang="zh-CN" altLang="en-US" sz="1800" dirty="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196390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BGP</a:t>
            </a:r>
            <a:r>
              <a:rPr lang="zh-CN" altLang="en-US" dirty="0"/>
              <a:t>报文格式</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4.4.5  </a:t>
            </a:r>
            <a:r>
              <a:rPr lang="zh-CN" altLang="en-US" sz="1800" dirty="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9" name="Rectangle 35"/>
          <p:cNvSpPr>
            <a:spLocks noChangeArrowheads="1"/>
          </p:cNvSpPr>
          <p:nvPr/>
        </p:nvSpPr>
        <p:spPr bwMode="auto">
          <a:xfrm>
            <a:off x="1804988" y="4940300"/>
            <a:ext cx="7078662" cy="444500"/>
          </a:xfrm>
          <a:prstGeom prst="rect">
            <a:avLst/>
          </a:prstGeom>
          <a:gradFill rotWithShape="1">
            <a:gsLst>
              <a:gs pos="0">
                <a:srgbClr val="CCECFF">
                  <a:gamma/>
                  <a:shade val="75686"/>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0" name="Rectangle 36"/>
          <p:cNvSpPr>
            <a:spLocks noChangeArrowheads="1"/>
          </p:cNvSpPr>
          <p:nvPr/>
        </p:nvSpPr>
        <p:spPr bwMode="auto">
          <a:xfrm>
            <a:off x="2884488" y="3908425"/>
            <a:ext cx="5995987" cy="444500"/>
          </a:xfrm>
          <a:prstGeom prst="rect">
            <a:avLst/>
          </a:prstGeom>
          <a:gradFill rotWithShape="1">
            <a:gsLst>
              <a:gs pos="0">
                <a:srgbClr val="CCECFF">
                  <a:gamma/>
                  <a:shade val="69804"/>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2" name="Freeform 38"/>
          <p:cNvSpPr>
            <a:spLocks/>
          </p:cNvSpPr>
          <p:nvPr/>
        </p:nvSpPr>
        <p:spPr bwMode="auto">
          <a:xfrm>
            <a:off x="1970088" y="2828925"/>
            <a:ext cx="4252912" cy="588963"/>
          </a:xfrm>
          <a:custGeom>
            <a:avLst/>
            <a:gdLst>
              <a:gd name="T0" fmla="*/ 45 w 2313"/>
              <a:gd name="T1" fmla="*/ 0 h 272"/>
              <a:gd name="T2" fmla="*/ 2313 w 2313"/>
              <a:gd name="T3" fmla="*/ 0 h 272"/>
              <a:gd name="T4" fmla="*/ 1723 w 2313"/>
              <a:gd name="T5" fmla="*/ 272 h 272"/>
              <a:gd name="T6" fmla="*/ 499 w 2313"/>
              <a:gd name="T7" fmla="*/ 272 h 272"/>
              <a:gd name="T8" fmla="*/ 0 w 2313"/>
              <a:gd name="T9" fmla="*/ 0 h 272"/>
            </a:gdLst>
            <a:ahLst/>
            <a:cxnLst>
              <a:cxn ang="0">
                <a:pos x="T0" y="T1"/>
              </a:cxn>
              <a:cxn ang="0">
                <a:pos x="T2" y="T3"/>
              </a:cxn>
              <a:cxn ang="0">
                <a:pos x="T4" y="T5"/>
              </a:cxn>
              <a:cxn ang="0">
                <a:pos x="T6" y="T7"/>
              </a:cxn>
              <a:cxn ang="0">
                <a:pos x="T8" y="T9"/>
              </a:cxn>
            </a:cxnLst>
            <a:rect l="0" t="0" r="r" b="b"/>
            <a:pathLst>
              <a:path w="2313" h="272">
                <a:moveTo>
                  <a:pt x="45" y="0"/>
                </a:moveTo>
                <a:lnTo>
                  <a:pt x="2313" y="0"/>
                </a:lnTo>
                <a:lnTo>
                  <a:pt x="1723" y="272"/>
                </a:lnTo>
                <a:lnTo>
                  <a:pt x="499" y="272"/>
                </a:lnTo>
                <a:lnTo>
                  <a:pt x="0" y="0"/>
                </a:lnTo>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grpSp>
        <p:nvGrpSpPr>
          <p:cNvPr id="45" name="组合 44"/>
          <p:cNvGrpSpPr/>
          <p:nvPr/>
        </p:nvGrpSpPr>
        <p:grpSpPr>
          <a:xfrm>
            <a:off x="2843213" y="3417888"/>
            <a:ext cx="6049962" cy="492125"/>
            <a:chOff x="2843213" y="3417888"/>
            <a:chExt cx="6049962" cy="492125"/>
          </a:xfrm>
        </p:grpSpPr>
        <p:sp>
          <p:nvSpPr>
            <p:cNvPr id="7" name="Rectangle 41"/>
            <p:cNvSpPr>
              <a:spLocks noChangeArrowheads="1"/>
            </p:cNvSpPr>
            <p:nvPr/>
          </p:nvSpPr>
          <p:spPr bwMode="auto">
            <a:xfrm>
              <a:off x="2903538" y="3444875"/>
              <a:ext cx="2152650" cy="4651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8" name="Rectangle 42"/>
            <p:cNvSpPr>
              <a:spLocks noChangeArrowheads="1"/>
            </p:cNvSpPr>
            <p:nvPr/>
          </p:nvSpPr>
          <p:spPr bwMode="auto">
            <a:xfrm>
              <a:off x="2843213" y="3467100"/>
              <a:ext cx="2311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2000">
                  <a:solidFill>
                    <a:srgbClr val="3333CC"/>
                  </a:solidFill>
                  <a:ea typeface="黑体" panose="02010609060101010101" pitchFamily="49" charset="-122"/>
                </a:rPr>
                <a:t>BGP </a:t>
              </a:r>
              <a:r>
                <a:rPr kumimoji="1" lang="zh-CN" altLang="en-US" sz="2000">
                  <a:solidFill>
                    <a:srgbClr val="3333CC"/>
                  </a:solidFill>
                  <a:ea typeface="黑体" panose="02010609060101010101" pitchFamily="49" charset="-122"/>
                </a:rPr>
                <a:t>报文通用首部</a:t>
              </a:r>
            </a:p>
          </p:txBody>
        </p:sp>
        <p:sp>
          <p:nvSpPr>
            <p:cNvPr id="14" name="Rectangle 40"/>
            <p:cNvSpPr>
              <a:spLocks noChangeArrowheads="1"/>
            </p:cNvSpPr>
            <p:nvPr/>
          </p:nvSpPr>
          <p:spPr bwMode="auto">
            <a:xfrm>
              <a:off x="2887663" y="3421063"/>
              <a:ext cx="6005512" cy="4889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5" name="Rectangle 43"/>
            <p:cNvSpPr>
              <a:spLocks noChangeArrowheads="1"/>
            </p:cNvSpPr>
            <p:nvPr/>
          </p:nvSpPr>
          <p:spPr bwMode="auto">
            <a:xfrm>
              <a:off x="5754688" y="3467100"/>
              <a:ext cx="2311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2000" dirty="0">
                  <a:solidFill>
                    <a:srgbClr val="3333CC"/>
                  </a:solidFill>
                  <a:ea typeface="黑体" panose="02010609060101010101" pitchFamily="49" charset="-122"/>
                </a:rPr>
                <a:t>BGP </a:t>
              </a:r>
              <a:r>
                <a:rPr kumimoji="1" lang="zh-CN" altLang="en-US" sz="2000" dirty="0">
                  <a:solidFill>
                    <a:srgbClr val="3333CC"/>
                  </a:solidFill>
                  <a:ea typeface="黑体" panose="02010609060101010101" pitchFamily="49" charset="-122"/>
                </a:rPr>
                <a:t>报文主体部分</a:t>
              </a:r>
            </a:p>
          </p:txBody>
        </p:sp>
        <p:sp>
          <p:nvSpPr>
            <p:cNvPr id="16" name="Line 44"/>
            <p:cNvSpPr>
              <a:spLocks noChangeShapeType="1"/>
            </p:cNvSpPr>
            <p:nvPr/>
          </p:nvSpPr>
          <p:spPr bwMode="auto">
            <a:xfrm>
              <a:off x="5056188" y="3417888"/>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grpSp>
      <p:grpSp>
        <p:nvGrpSpPr>
          <p:cNvPr id="46" name="组合 45"/>
          <p:cNvGrpSpPr/>
          <p:nvPr/>
        </p:nvGrpSpPr>
        <p:grpSpPr>
          <a:xfrm>
            <a:off x="1187450" y="1954213"/>
            <a:ext cx="5045075" cy="969962"/>
            <a:chOff x="1187450" y="1954213"/>
            <a:chExt cx="5045075" cy="969962"/>
          </a:xfrm>
        </p:grpSpPr>
        <p:sp>
          <p:nvSpPr>
            <p:cNvPr id="13" name="Rectangle 39"/>
            <p:cNvSpPr>
              <a:spLocks noChangeArrowheads="1"/>
            </p:cNvSpPr>
            <p:nvPr/>
          </p:nvSpPr>
          <p:spPr bwMode="auto">
            <a:xfrm>
              <a:off x="1187450" y="1954213"/>
              <a:ext cx="4816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sz="2000">
                  <a:solidFill>
                    <a:srgbClr val="3333CC"/>
                  </a:solidFill>
                  <a:ea typeface="黑体" panose="02010609060101010101" pitchFamily="49" charset="-122"/>
                </a:rPr>
                <a:t>字节               </a:t>
              </a:r>
              <a:r>
                <a:rPr kumimoji="1" lang="en-US" altLang="zh-CN" sz="2000">
                  <a:solidFill>
                    <a:srgbClr val="3333CC"/>
                  </a:solidFill>
                  <a:ea typeface="黑体" panose="02010609060101010101" pitchFamily="49" charset="-122"/>
                </a:rPr>
                <a:t>16                       2             1</a:t>
              </a:r>
            </a:p>
          </p:txBody>
        </p:sp>
        <p:sp>
          <p:nvSpPr>
            <p:cNvPr id="17" name="Rectangle 45"/>
            <p:cNvSpPr>
              <a:spLocks noChangeArrowheads="1"/>
            </p:cNvSpPr>
            <p:nvPr/>
          </p:nvSpPr>
          <p:spPr bwMode="auto">
            <a:xfrm>
              <a:off x="1970088" y="2336800"/>
              <a:ext cx="4252912" cy="49053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8" name="Rectangle 46"/>
            <p:cNvSpPr>
              <a:spLocks noChangeArrowheads="1"/>
            </p:cNvSpPr>
            <p:nvPr/>
          </p:nvSpPr>
          <p:spPr bwMode="auto">
            <a:xfrm>
              <a:off x="5473700" y="2354263"/>
              <a:ext cx="758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sz="2000">
                  <a:solidFill>
                    <a:srgbClr val="3333CC"/>
                  </a:solidFill>
                  <a:ea typeface="黑体" panose="02010609060101010101" pitchFamily="49" charset="-122"/>
                </a:rPr>
                <a:t>类 型</a:t>
              </a:r>
            </a:p>
          </p:txBody>
        </p:sp>
        <p:sp>
          <p:nvSpPr>
            <p:cNvPr id="19" name="Rectangle 47"/>
            <p:cNvSpPr>
              <a:spLocks noChangeArrowheads="1"/>
            </p:cNvSpPr>
            <p:nvPr/>
          </p:nvSpPr>
          <p:spPr bwMode="auto">
            <a:xfrm>
              <a:off x="4387850" y="2354263"/>
              <a:ext cx="8286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sz="2000">
                  <a:solidFill>
                    <a:srgbClr val="3333CC"/>
                  </a:solidFill>
                  <a:ea typeface="黑体" panose="02010609060101010101" pitchFamily="49" charset="-122"/>
                </a:rPr>
                <a:t>长  度</a:t>
              </a:r>
            </a:p>
          </p:txBody>
        </p:sp>
        <p:sp>
          <p:nvSpPr>
            <p:cNvPr id="20" name="Line 48"/>
            <p:cNvSpPr>
              <a:spLocks noChangeShapeType="1"/>
            </p:cNvSpPr>
            <p:nvPr/>
          </p:nvSpPr>
          <p:spPr bwMode="auto">
            <a:xfrm>
              <a:off x="5473700" y="2336800"/>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21" name="Line 49"/>
            <p:cNvSpPr>
              <a:spLocks noChangeShapeType="1"/>
            </p:cNvSpPr>
            <p:nvPr/>
          </p:nvSpPr>
          <p:spPr bwMode="auto">
            <a:xfrm>
              <a:off x="4138613" y="2336800"/>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22" name="Rectangle 50"/>
            <p:cNvSpPr>
              <a:spLocks noChangeArrowheads="1"/>
            </p:cNvSpPr>
            <p:nvPr/>
          </p:nvSpPr>
          <p:spPr bwMode="auto">
            <a:xfrm>
              <a:off x="2470150" y="2354263"/>
              <a:ext cx="12477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sz="2000">
                  <a:solidFill>
                    <a:srgbClr val="3333CC"/>
                  </a:solidFill>
                  <a:ea typeface="黑体" panose="02010609060101010101" pitchFamily="49" charset="-122"/>
                </a:rPr>
                <a:t>标        记</a:t>
              </a:r>
            </a:p>
          </p:txBody>
        </p:sp>
        <p:grpSp>
          <p:nvGrpSpPr>
            <p:cNvPr id="23" name="Group 51"/>
            <p:cNvGrpSpPr>
              <a:grpSpLocks/>
            </p:cNvGrpSpPr>
            <p:nvPr/>
          </p:nvGrpSpPr>
          <p:grpSpPr bwMode="auto">
            <a:xfrm rot="5400000">
              <a:off x="2909094" y="2291557"/>
              <a:ext cx="192087" cy="88900"/>
              <a:chOff x="1008" y="2046"/>
              <a:chExt cx="102" cy="60"/>
            </a:xfrm>
          </p:grpSpPr>
          <p:sp>
            <p:nvSpPr>
              <p:cNvPr id="24" name="Rectangle 52"/>
              <p:cNvSpPr>
                <a:spLocks noChangeArrowheads="1"/>
              </p:cNvSpPr>
              <p:nvPr/>
            </p:nvSpPr>
            <p:spPr bwMode="auto">
              <a:xfrm>
                <a:off x="1008" y="2052"/>
                <a:ext cx="102" cy="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a:solidFill>
                    <a:srgbClr val="000000"/>
                  </a:solidFill>
                  <a:latin typeface="Tahoma" panose="020B0604030504040204" pitchFamily="34" charset="0"/>
                </a:endParaRPr>
              </a:p>
            </p:txBody>
          </p:sp>
          <p:grpSp>
            <p:nvGrpSpPr>
              <p:cNvPr id="25" name="Group 53"/>
              <p:cNvGrpSpPr>
                <a:grpSpLocks/>
              </p:cNvGrpSpPr>
              <p:nvPr/>
            </p:nvGrpSpPr>
            <p:grpSpPr bwMode="auto">
              <a:xfrm>
                <a:off x="1026" y="2046"/>
                <a:ext cx="72" cy="48"/>
                <a:chOff x="1440" y="2016"/>
                <a:chExt cx="72" cy="48"/>
              </a:xfrm>
            </p:grpSpPr>
            <p:sp>
              <p:nvSpPr>
                <p:cNvPr id="26" name="Line 54"/>
                <p:cNvSpPr>
                  <a:spLocks noChangeShapeType="1"/>
                </p:cNvSpPr>
                <p:nvPr/>
              </p:nvSpPr>
              <p:spPr bwMode="auto">
                <a:xfrm>
                  <a:off x="1440" y="2016"/>
                  <a:ext cx="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27" name="Line 55"/>
                <p:cNvSpPr>
                  <a:spLocks noChangeShapeType="1"/>
                </p:cNvSpPr>
                <p:nvPr/>
              </p:nvSpPr>
              <p:spPr bwMode="auto">
                <a:xfrm>
                  <a:off x="1440" y="2064"/>
                  <a:ext cx="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grpSp>
        </p:grpSp>
        <p:grpSp>
          <p:nvGrpSpPr>
            <p:cNvPr id="28" name="Group 56"/>
            <p:cNvGrpSpPr>
              <a:grpSpLocks/>
            </p:cNvGrpSpPr>
            <p:nvPr/>
          </p:nvGrpSpPr>
          <p:grpSpPr bwMode="auto">
            <a:xfrm rot="5400000">
              <a:off x="2918619" y="2783682"/>
              <a:ext cx="192087" cy="88900"/>
              <a:chOff x="1008" y="2046"/>
              <a:chExt cx="102" cy="60"/>
            </a:xfrm>
          </p:grpSpPr>
          <p:sp>
            <p:nvSpPr>
              <p:cNvPr id="29" name="Rectangle 57"/>
              <p:cNvSpPr>
                <a:spLocks noChangeArrowheads="1"/>
              </p:cNvSpPr>
              <p:nvPr/>
            </p:nvSpPr>
            <p:spPr bwMode="auto">
              <a:xfrm>
                <a:off x="1008" y="2052"/>
                <a:ext cx="102" cy="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a:solidFill>
                    <a:srgbClr val="000000"/>
                  </a:solidFill>
                  <a:latin typeface="Tahoma" panose="020B0604030504040204" pitchFamily="34" charset="0"/>
                </a:endParaRPr>
              </a:p>
            </p:txBody>
          </p:sp>
          <p:grpSp>
            <p:nvGrpSpPr>
              <p:cNvPr id="30" name="Group 58"/>
              <p:cNvGrpSpPr>
                <a:grpSpLocks/>
              </p:cNvGrpSpPr>
              <p:nvPr/>
            </p:nvGrpSpPr>
            <p:grpSpPr bwMode="auto">
              <a:xfrm>
                <a:off x="1026" y="2046"/>
                <a:ext cx="72" cy="48"/>
                <a:chOff x="1440" y="2016"/>
                <a:chExt cx="72" cy="48"/>
              </a:xfrm>
            </p:grpSpPr>
            <p:sp>
              <p:nvSpPr>
                <p:cNvPr id="31" name="Line 59"/>
                <p:cNvSpPr>
                  <a:spLocks noChangeShapeType="1"/>
                </p:cNvSpPr>
                <p:nvPr/>
              </p:nvSpPr>
              <p:spPr bwMode="auto">
                <a:xfrm>
                  <a:off x="1440" y="2016"/>
                  <a:ext cx="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32" name="Line 60"/>
                <p:cNvSpPr>
                  <a:spLocks noChangeShapeType="1"/>
                </p:cNvSpPr>
                <p:nvPr/>
              </p:nvSpPr>
              <p:spPr bwMode="auto">
                <a:xfrm>
                  <a:off x="1440" y="2064"/>
                  <a:ext cx="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grpSp>
        </p:grpSp>
      </p:grpSp>
      <p:grpSp>
        <p:nvGrpSpPr>
          <p:cNvPr id="44" name="组合 43"/>
          <p:cNvGrpSpPr/>
          <p:nvPr/>
        </p:nvGrpSpPr>
        <p:grpSpPr>
          <a:xfrm>
            <a:off x="1717675" y="4400550"/>
            <a:ext cx="7175500" cy="492125"/>
            <a:chOff x="1717675" y="4400550"/>
            <a:chExt cx="7175500" cy="492125"/>
          </a:xfrm>
        </p:grpSpPr>
        <p:sp>
          <p:nvSpPr>
            <p:cNvPr id="33" name="Rectangle 63"/>
            <p:cNvSpPr>
              <a:spLocks noChangeArrowheads="1"/>
            </p:cNvSpPr>
            <p:nvPr/>
          </p:nvSpPr>
          <p:spPr bwMode="auto">
            <a:xfrm>
              <a:off x="1801813" y="4402138"/>
              <a:ext cx="7091362" cy="490537"/>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34" name="Line 64"/>
            <p:cNvSpPr>
              <a:spLocks noChangeShapeType="1"/>
            </p:cNvSpPr>
            <p:nvPr/>
          </p:nvSpPr>
          <p:spPr bwMode="auto">
            <a:xfrm>
              <a:off x="2887663" y="4400550"/>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35" name="Rectangle 65"/>
            <p:cNvSpPr>
              <a:spLocks noChangeArrowheads="1"/>
            </p:cNvSpPr>
            <p:nvPr/>
          </p:nvSpPr>
          <p:spPr bwMode="auto">
            <a:xfrm>
              <a:off x="1717675" y="4475163"/>
              <a:ext cx="11985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2000">
                  <a:solidFill>
                    <a:srgbClr val="3333CC"/>
                  </a:solidFill>
                  <a:ea typeface="黑体" panose="02010609060101010101" pitchFamily="49" charset="-122"/>
                </a:rPr>
                <a:t>TCP</a:t>
              </a:r>
              <a:r>
                <a:rPr kumimoji="1" lang="zh-CN" altLang="en-US" sz="2000">
                  <a:solidFill>
                    <a:srgbClr val="3333CC"/>
                  </a:solidFill>
                  <a:ea typeface="黑体" panose="02010609060101010101" pitchFamily="49" charset="-122"/>
                </a:rPr>
                <a:t>首部</a:t>
              </a:r>
            </a:p>
          </p:txBody>
        </p:sp>
        <p:sp>
          <p:nvSpPr>
            <p:cNvPr id="41" name="Rectangle 71"/>
            <p:cNvSpPr>
              <a:spLocks noChangeArrowheads="1"/>
            </p:cNvSpPr>
            <p:nvPr/>
          </p:nvSpPr>
          <p:spPr bwMode="auto">
            <a:xfrm>
              <a:off x="5110163" y="4437063"/>
              <a:ext cx="12954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2000">
                  <a:solidFill>
                    <a:srgbClr val="3333CC"/>
                  </a:solidFill>
                  <a:ea typeface="黑体" panose="02010609060101010101" pitchFamily="49" charset="-122"/>
                </a:rPr>
                <a:t>BGP </a:t>
              </a:r>
              <a:r>
                <a:rPr kumimoji="1" lang="zh-CN" altLang="en-US" sz="2000">
                  <a:solidFill>
                    <a:srgbClr val="3333CC"/>
                  </a:solidFill>
                  <a:ea typeface="黑体" panose="02010609060101010101" pitchFamily="49" charset="-122"/>
                </a:rPr>
                <a:t>报文</a:t>
              </a:r>
            </a:p>
          </p:txBody>
        </p:sp>
      </p:grpSp>
      <p:grpSp>
        <p:nvGrpSpPr>
          <p:cNvPr id="43" name="组合 42"/>
          <p:cNvGrpSpPr/>
          <p:nvPr/>
        </p:nvGrpSpPr>
        <p:grpSpPr>
          <a:xfrm>
            <a:off x="217488" y="5384800"/>
            <a:ext cx="8675687" cy="492125"/>
            <a:chOff x="217488" y="5384800"/>
            <a:chExt cx="8675687" cy="492125"/>
          </a:xfrm>
        </p:grpSpPr>
        <p:sp>
          <p:nvSpPr>
            <p:cNvPr id="11" name="AutoShape 37"/>
            <p:cNvSpPr>
              <a:spLocks noChangeArrowheads="1"/>
            </p:cNvSpPr>
            <p:nvPr/>
          </p:nvSpPr>
          <p:spPr bwMode="auto">
            <a:xfrm rot="5400000">
              <a:off x="361950" y="5337176"/>
              <a:ext cx="295275" cy="584200"/>
            </a:xfrm>
            <a:prstGeom prst="downArrow">
              <a:avLst>
                <a:gd name="adj1" fmla="val 50000"/>
                <a:gd name="adj2" fmla="val 4946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37" name="Rectangle 67"/>
            <p:cNvSpPr>
              <a:spLocks noChangeArrowheads="1"/>
            </p:cNvSpPr>
            <p:nvPr/>
          </p:nvSpPr>
          <p:spPr bwMode="auto">
            <a:xfrm>
              <a:off x="717550" y="5386388"/>
              <a:ext cx="8175625" cy="490537"/>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38" name="Rectangle 68"/>
            <p:cNvSpPr>
              <a:spLocks noChangeArrowheads="1"/>
            </p:cNvSpPr>
            <p:nvPr/>
          </p:nvSpPr>
          <p:spPr bwMode="auto">
            <a:xfrm>
              <a:off x="771525" y="5421313"/>
              <a:ext cx="998538"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2000">
                  <a:solidFill>
                    <a:srgbClr val="3333CC"/>
                  </a:solidFill>
                  <a:ea typeface="黑体" panose="02010609060101010101" pitchFamily="49" charset="-122"/>
                </a:rPr>
                <a:t>IP </a:t>
              </a:r>
              <a:r>
                <a:rPr kumimoji="1" lang="zh-CN" altLang="en-US" sz="2000">
                  <a:solidFill>
                    <a:srgbClr val="3333CC"/>
                  </a:solidFill>
                  <a:ea typeface="黑体" panose="02010609060101010101" pitchFamily="49" charset="-122"/>
                </a:rPr>
                <a:t>首部</a:t>
              </a:r>
            </a:p>
          </p:txBody>
        </p:sp>
        <p:sp>
          <p:nvSpPr>
            <p:cNvPr id="39" name="Line 69"/>
            <p:cNvSpPr>
              <a:spLocks noChangeShapeType="1"/>
            </p:cNvSpPr>
            <p:nvPr/>
          </p:nvSpPr>
          <p:spPr bwMode="auto">
            <a:xfrm>
              <a:off x="1801813" y="5384800"/>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42" name="Rectangle 72"/>
            <p:cNvSpPr>
              <a:spLocks noChangeArrowheads="1"/>
            </p:cNvSpPr>
            <p:nvPr/>
          </p:nvSpPr>
          <p:spPr bwMode="auto">
            <a:xfrm>
              <a:off x="4805363" y="5421313"/>
              <a:ext cx="126841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2000">
                  <a:solidFill>
                    <a:srgbClr val="3333CC"/>
                  </a:solidFill>
                  <a:ea typeface="黑体" panose="02010609060101010101" pitchFamily="49" charset="-122"/>
                </a:rPr>
                <a:t>TCP </a:t>
              </a:r>
              <a:r>
                <a:rPr kumimoji="1" lang="zh-CN" altLang="en-US" sz="2000">
                  <a:solidFill>
                    <a:srgbClr val="3333CC"/>
                  </a:solidFill>
                  <a:ea typeface="黑体" panose="02010609060101010101" pitchFamily="49" charset="-122"/>
                </a:rPr>
                <a:t>报文</a:t>
              </a:r>
            </a:p>
          </p:txBody>
        </p:sp>
      </p:grpSp>
      <p:sp>
        <p:nvSpPr>
          <p:cNvPr id="36" name="AutoShape 66"/>
          <p:cNvSpPr>
            <a:spLocks noChangeArrowheads="1"/>
          </p:cNvSpPr>
          <p:nvPr/>
        </p:nvSpPr>
        <p:spPr bwMode="auto">
          <a:xfrm>
            <a:off x="5556250" y="3811588"/>
            <a:ext cx="249238" cy="688975"/>
          </a:xfrm>
          <a:prstGeom prst="downArrow">
            <a:avLst>
              <a:gd name="adj1" fmla="val 50000"/>
              <a:gd name="adj2" fmla="val 69108"/>
            </a:avLst>
          </a:prstGeom>
          <a:solidFill>
            <a:schemeClr val="accent5">
              <a:lumMod val="50000"/>
            </a:schemeClr>
          </a:solidFill>
          <a:ln w="9525">
            <a:solidFill>
              <a:schemeClr val="tx1"/>
            </a:solidFill>
            <a:miter lim="800000"/>
            <a:headEnd/>
            <a:tailEnd/>
          </a:ln>
          <a:effectLst/>
        </p:spPr>
        <p:txBody>
          <a:bodyPr vert="eaVert" wrap="none" anchor="ct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40" name="AutoShape 70"/>
          <p:cNvSpPr>
            <a:spLocks noChangeArrowheads="1"/>
          </p:cNvSpPr>
          <p:nvPr/>
        </p:nvSpPr>
        <p:spPr bwMode="auto">
          <a:xfrm>
            <a:off x="5222875" y="4795838"/>
            <a:ext cx="250825" cy="688975"/>
          </a:xfrm>
          <a:prstGeom prst="downArrow">
            <a:avLst>
              <a:gd name="adj1" fmla="val 50000"/>
              <a:gd name="adj2" fmla="val 68671"/>
            </a:avLst>
          </a:prstGeom>
          <a:solidFill>
            <a:schemeClr val="accent5">
              <a:lumMod val="50000"/>
            </a:schemeClr>
          </a:solidFill>
          <a:ln w="9525">
            <a:solidFill>
              <a:schemeClr val="tx1"/>
            </a:solidFill>
            <a:miter lim="800000"/>
            <a:headEnd/>
            <a:tailEnd/>
          </a:ln>
          <a:effectLst/>
        </p:spPr>
        <p:txBody>
          <a:bodyPr vert="eaVert" wrap="none" anchor="ct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47" name="圆角矩形标注 46"/>
          <p:cNvSpPr/>
          <p:nvPr/>
        </p:nvSpPr>
        <p:spPr>
          <a:xfrm>
            <a:off x="2015071" y="1121909"/>
            <a:ext cx="6082234" cy="650957"/>
          </a:xfrm>
          <a:prstGeom prst="wedgeRoundRectCallout">
            <a:avLst>
              <a:gd name="adj1" fmla="val -22365"/>
              <a:gd name="adj2" fmla="val 148578"/>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16</a:t>
            </a:r>
            <a:r>
              <a:rPr lang="zh-CN" altLang="en-US" sz="1600" dirty="0">
                <a:solidFill>
                  <a:srgbClr val="FFFFFF"/>
                </a:solidFill>
                <a:latin typeface="Calibri" panose="020F0502020204030204" pitchFamily="34" charset="0"/>
                <a:ea typeface="黑体" panose="02010609060101010101" pitchFamily="49" charset="-122"/>
              </a:rPr>
              <a:t>字节，用于鉴别收到的</a:t>
            </a:r>
            <a:r>
              <a:rPr lang="en-US" altLang="zh-CN" sz="1600" dirty="0">
                <a:solidFill>
                  <a:srgbClr val="FFFFFF"/>
                </a:solidFill>
                <a:latin typeface="Calibri" panose="020F0502020204030204" pitchFamily="34" charset="0"/>
                <a:ea typeface="黑体" panose="02010609060101010101" pitchFamily="49" charset="-122"/>
              </a:rPr>
              <a:t>BGP</a:t>
            </a:r>
            <a:r>
              <a:rPr lang="zh-CN" altLang="en-US" sz="1600" dirty="0">
                <a:solidFill>
                  <a:srgbClr val="FFFFFF"/>
                </a:solidFill>
                <a:latin typeface="Calibri" panose="020F0502020204030204" pitchFamily="34" charset="0"/>
                <a:ea typeface="黑体" panose="02010609060101010101" pitchFamily="49" charset="-122"/>
              </a:rPr>
              <a:t>报文。未采用鉴别方案时，置为全</a:t>
            </a:r>
            <a:r>
              <a:rPr lang="en-US" altLang="zh-CN" sz="1600" dirty="0">
                <a:solidFill>
                  <a:srgbClr val="FFFFFF"/>
                </a:solidFill>
                <a:latin typeface="Calibri" panose="020F0502020204030204" pitchFamily="34" charset="0"/>
                <a:ea typeface="黑体" panose="02010609060101010101" pitchFamily="49" charset="-122"/>
              </a:rPr>
              <a:t>1</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48" name="圆角矩形标注 47"/>
          <p:cNvSpPr/>
          <p:nvPr/>
        </p:nvSpPr>
        <p:spPr>
          <a:xfrm>
            <a:off x="4501401" y="993256"/>
            <a:ext cx="3808323" cy="792509"/>
          </a:xfrm>
          <a:prstGeom prst="wedgeRoundRectCallout">
            <a:avLst>
              <a:gd name="adj1" fmla="val -36349"/>
              <a:gd name="adj2" fmla="val 121307"/>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BGP</a:t>
            </a:r>
            <a:r>
              <a:rPr lang="zh-CN" altLang="en-US" sz="1600" dirty="0">
                <a:solidFill>
                  <a:srgbClr val="FFFFFF"/>
                </a:solidFill>
                <a:latin typeface="Calibri" panose="020F0502020204030204" pitchFamily="34" charset="0"/>
                <a:ea typeface="黑体" panose="02010609060101010101" pitchFamily="49" charset="-122"/>
              </a:rPr>
              <a:t>报文长度，最小</a:t>
            </a:r>
            <a:r>
              <a:rPr lang="en-US" altLang="zh-CN" sz="1600" dirty="0">
                <a:solidFill>
                  <a:srgbClr val="FFFFFF"/>
                </a:solidFill>
                <a:latin typeface="Calibri" panose="020F0502020204030204" pitchFamily="34" charset="0"/>
                <a:ea typeface="黑体" panose="02010609060101010101" pitchFamily="49" charset="-122"/>
              </a:rPr>
              <a:t>19</a:t>
            </a:r>
            <a:r>
              <a:rPr lang="zh-CN" altLang="en-US" sz="1600" dirty="0">
                <a:solidFill>
                  <a:srgbClr val="FFFFFF"/>
                </a:solidFill>
                <a:latin typeface="Calibri" panose="020F0502020204030204" pitchFamily="34" charset="0"/>
                <a:ea typeface="黑体" panose="02010609060101010101" pitchFamily="49" charset="-122"/>
              </a:rPr>
              <a:t>字节，最大</a:t>
            </a:r>
            <a:r>
              <a:rPr lang="en-US" altLang="zh-CN" sz="1600" dirty="0">
                <a:solidFill>
                  <a:srgbClr val="FFFFFF"/>
                </a:solidFill>
                <a:latin typeface="Calibri" panose="020F0502020204030204" pitchFamily="34" charset="0"/>
                <a:ea typeface="黑体" panose="02010609060101010101" pitchFamily="49" charset="-122"/>
              </a:rPr>
              <a:t>4096</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49" name="圆角矩形标注 48"/>
          <p:cNvSpPr/>
          <p:nvPr/>
        </p:nvSpPr>
        <p:spPr>
          <a:xfrm>
            <a:off x="4335723" y="1109475"/>
            <a:ext cx="3130550" cy="650957"/>
          </a:xfrm>
          <a:prstGeom prst="wedgeRoundRectCallout">
            <a:avLst>
              <a:gd name="adj1" fmla="val 7841"/>
              <a:gd name="adj2" fmla="val 140774"/>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值为</a:t>
            </a:r>
            <a:r>
              <a:rPr lang="en-US" altLang="zh-CN" sz="1600" dirty="0">
                <a:solidFill>
                  <a:srgbClr val="FFFFFF"/>
                </a:solidFill>
                <a:latin typeface="Calibri" panose="020F0502020204030204" pitchFamily="34" charset="0"/>
                <a:ea typeface="黑体" panose="02010609060101010101" pitchFamily="49" charset="-122"/>
              </a:rPr>
              <a:t>1~4</a:t>
            </a:r>
            <a:r>
              <a:rPr lang="zh-CN" altLang="en-US" sz="1600" dirty="0">
                <a:solidFill>
                  <a:srgbClr val="FFFFFF"/>
                </a:solidFill>
                <a:latin typeface="Calibri" panose="020F0502020204030204" pitchFamily="34" charset="0"/>
                <a:ea typeface="黑体" panose="02010609060101010101" pitchFamily="49" charset="-122"/>
              </a:rPr>
              <a:t>，分别对应</a:t>
            </a:r>
            <a:r>
              <a:rPr lang="en-US" altLang="zh-CN" sz="1600" dirty="0">
                <a:solidFill>
                  <a:srgbClr val="FFFFFF"/>
                </a:solidFill>
                <a:latin typeface="Calibri" panose="020F0502020204030204" pitchFamily="34" charset="0"/>
                <a:ea typeface="黑体" panose="02010609060101010101" pitchFamily="49" charset="-122"/>
              </a:rPr>
              <a:t>4</a:t>
            </a:r>
            <a:r>
              <a:rPr lang="zh-CN" altLang="en-US" sz="1600" dirty="0">
                <a:solidFill>
                  <a:srgbClr val="FFFFFF"/>
                </a:solidFill>
                <a:latin typeface="Calibri" panose="020F0502020204030204" pitchFamily="34" charset="0"/>
                <a:ea typeface="黑体" panose="02010609060101010101" pitchFamily="49" charset="-122"/>
              </a:rPr>
              <a:t>种</a:t>
            </a:r>
            <a:r>
              <a:rPr lang="en-US" altLang="zh-CN" sz="1600" dirty="0">
                <a:solidFill>
                  <a:srgbClr val="FFFFFF"/>
                </a:solidFill>
                <a:latin typeface="Calibri" panose="020F0502020204030204" pitchFamily="34" charset="0"/>
                <a:ea typeface="黑体" panose="02010609060101010101" pitchFamily="49" charset="-122"/>
              </a:rPr>
              <a:t>BGP</a:t>
            </a:r>
            <a:r>
              <a:rPr lang="zh-CN" altLang="en-US" sz="1600" dirty="0">
                <a:solidFill>
                  <a:srgbClr val="FFFFFF"/>
                </a:solidFill>
                <a:latin typeface="Calibri" panose="020F0502020204030204" pitchFamily="34" charset="0"/>
                <a:ea typeface="黑体" panose="02010609060101010101" pitchFamily="49" charset="-122"/>
              </a:rPr>
              <a:t>报文</a:t>
            </a:r>
          </a:p>
        </p:txBody>
      </p:sp>
    </p:spTree>
    <p:custDataLst>
      <p:tags r:id="rId1"/>
    </p:custDataLst>
    <p:extLst>
      <p:ext uri="{BB962C8B-B14F-4D97-AF65-F5344CB8AC3E}">
        <p14:creationId xmlns:p14="http://schemas.microsoft.com/office/powerpoint/2010/main" val="364013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up)">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up)">
                                      <p:cBhvr>
                                        <p:cTn id="24" dur="500"/>
                                        <p:tgtEl>
                                          <p:spTgt spid="45"/>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up)">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down)">
                                      <p:cBhvr>
                                        <p:cTn id="36" dur="500"/>
                                        <p:tgtEl>
                                          <p:spTgt spid="12"/>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down)">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down)">
                                      <p:cBhvr>
                                        <p:cTn id="45" dur="300"/>
                                        <p:tgtEl>
                                          <p:spTgt spid="4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1" fill="hold" grpId="1" nodeType="clickEffect">
                                  <p:stCondLst>
                                    <p:cond delay="0"/>
                                  </p:stCondLst>
                                  <p:childTnLst>
                                    <p:animEffect transition="out" filter="wipe(up)">
                                      <p:cBhvr>
                                        <p:cTn id="49" dur="500"/>
                                        <p:tgtEl>
                                          <p:spTgt spid="47"/>
                                        </p:tgtEl>
                                      </p:cBhvr>
                                    </p:animEffect>
                                    <p:set>
                                      <p:cBhvr>
                                        <p:cTn id="50" dur="1" fill="hold">
                                          <p:stCondLst>
                                            <p:cond delay="499"/>
                                          </p:stCondLst>
                                        </p:cTn>
                                        <p:tgtEl>
                                          <p:spTgt spid="47"/>
                                        </p:tgtEl>
                                        <p:attrNameLst>
                                          <p:attrName>style.visibility</p:attrName>
                                        </p:attrNameLst>
                                      </p:cBhvr>
                                      <p:to>
                                        <p:strVal val="hidden"/>
                                      </p:to>
                                    </p:se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wipe(down)">
                                      <p:cBhvr>
                                        <p:cTn id="54" dur="300"/>
                                        <p:tgtEl>
                                          <p:spTgt spid="4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1" fill="hold" grpId="1" nodeType="clickEffect">
                                  <p:stCondLst>
                                    <p:cond delay="0"/>
                                  </p:stCondLst>
                                  <p:childTnLst>
                                    <p:animEffect transition="out" filter="wipe(up)">
                                      <p:cBhvr>
                                        <p:cTn id="58" dur="500"/>
                                        <p:tgtEl>
                                          <p:spTgt spid="48"/>
                                        </p:tgtEl>
                                      </p:cBhvr>
                                    </p:animEffect>
                                    <p:set>
                                      <p:cBhvr>
                                        <p:cTn id="59" dur="1" fill="hold">
                                          <p:stCondLst>
                                            <p:cond delay="499"/>
                                          </p:stCondLst>
                                        </p:cTn>
                                        <p:tgtEl>
                                          <p:spTgt spid="48"/>
                                        </p:tgtEl>
                                        <p:attrNameLst>
                                          <p:attrName>style.visibility</p:attrName>
                                        </p:attrNameLst>
                                      </p:cBhvr>
                                      <p:to>
                                        <p:strVal val="hidden"/>
                                      </p:to>
                                    </p:se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wipe(down)">
                                      <p:cBhvr>
                                        <p:cTn id="63" dur="3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xit" presetSubtype="1" fill="hold" grpId="1" nodeType="clickEffect">
                                  <p:stCondLst>
                                    <p:cond delay="0"/>
                                  </p:stCondLst>
                                  <p:childTnLst>
                                    <p:animEffect transition="out" filter="wipe(up)">
                                      <p:cBhvr>
                                        <p:cTn id="67" dur="500"/>
                                        <p:tgtEl>
                                          <p:spTgt spid="49"/>
                                        </p:tgtEl>
                                      </p:cBhvr>
                                    </p:animEffect>
                                    <p:set>
                                      <p:cBhvr>
                                        <p:cTn id="68"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36" grpId="0" animBg="1"/>
      <p:bldP spid="40" grpId="0" animBg="1"/>
      <p:bldP spid="47" grpId="0" animBg="1"/>
      <p:bldP spid="47" grpId="1" animBg="1"/>
      <p:bldP spid="48" grpId="0" animBg="1"/>
      <p:bldP spid="48" grpId="1" animBg="1"/>
      <p:bldP spid="49" grpId="0" animBg="1"/>
      <p:bldP spid="4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BGP</a:t>
            </a:r>
            <a:r>
              <a:rPr lang="zh-CN" altLang="en-US" dirty="0"/>
              <a:t>报文</a:t>
            </a:r>
          </a:p>
        </p:txBody>
      </p:sp>
      <p:sp>
        <p:nvSpPr>
          <p:cNvPr id="3" name="内容占位符 2"/>
          <p:cNvSpPr>
            <a:spLocks noGrp="1"/>
          </p:cNvSpPr>
          <p:nvPr>
            <p:ph idx="1"/>
          </p:nvPr>
        </p:nvSpPr>
        <p:spPr>
          <a:xfrm>
            <a:off x="457200" y="1444978"/>
            <a:ext cx="8579554" cy="5413022"/>
          </a:xfrm>
        </p:spPr>
        <p:txBody>
          <a:bodyPr/>
          <a:lstStyle/>
          <a:p>
            <a:r>
              <a:rPr lang="zh-CN" altLang="en-US" dirty="0"/>
              <a:t>打开报文</a:t>
            </a:r>
            <a:r>
              <a:rPr lang="en-US" altLang="zh-CN" dirty="0"/>
              <a:t>(OPEN)</a:t>
            </a:r>
          </a:p>
          <a:p>
            <a:pPr lvl="1"/>
            <a:r>
              <a:rPr lang="zh-CN" altLang="en-US" dirty="0"/>
              <a:t>与相邻的另一个</a:t>
            </a:r>
            <a:r>
              <a:rPr lang="en-US" altLang="zh-CN" dirty="0"/>
              <a:t>BGP</a:t>
            </a:r>
            <a:r>
              <a:rPr lang="zh-CN" altLang="en-US" dirty="0"/>
              <a:t>发言人建立关系</a:t>
            </a:r>
            <a:endParaRPr lang="en-US" altLang="zh-CN" dirty="0"/>
          </a:p>
          <a:p>
            <a:r>
              <a:rPr lang="zh-CN" altLang="en-US" dirty="0"/>
              <a:t>保活报文</a:t>
            </a:r>
            <a:r>
              <a:rPr lang="en-US" altLang="zh-CN" dirty="0"/>
              <a:t>(KEEPALIVE)</a:t>
            </a:r>
          </a:p>
          <a:p>
            <a:pPr lvl="1"/>
            <a:r>
              <a:rPr lang="zh-CN" altLang="en-US" dirty="0"/>
              <a:t>向对等点周期性的发送，保证连接不断开</a:t>
            </a:r>
            <a:endParaRPr lang="en-US" altLang="zh-CN" dirty="0"/>
          </a:p>
          <a:p>
            <a:r>
              <a:rPr lang="zh-CN" altLang="en-US" dirty="0"/>
              <a:t>更新报文</a:t>
            </a:r>
            <a:r>
              <a:rPr lang="en-US" altLang="zh-CN" dirty="0"/>
              <a:t>(UPDATE)</a:t>
            </a:r>
          </a:p>
          <a:p>
            <a:pPr lvl="1"/>
            <a:r>
              <a:rPr lang="zh-CN" altLang="en-US" dirty="0"/>
              <a:t>发送路由更新信息，以及列出要撤消的路由</a:t>
            </a:r>
          </a:p>
          <a:p>
            <a:r>
              <a:rPr lang="zh-CN" altLang="en-US" dirty="0"/>
              <a:t>通知报文</a:t>
            </a:r>
            <a:r>
              <a:rPr lang="en-US" altLang="zh-CN" dirty="0"/>
              <a:t>(NOTIFICATION)</a:t>
            </a:r>
          </a:p>
          <a:p>
            <a:pPr lvl="1"/>
            <a:r>
              <a:rPr lang="zh-CN" altLang="en-US" dirty="0"/>
              <a:t>发送检测到的差错</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4.4.5  </a:t>
            </a:r>
            <a:r>
              <a:rPr lang="zh-CN" altLang="en-US" sz="1800" dirty="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66767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pPr>
            <a:r>
              <a:rPr lang="en-US" altLang="zh-CN" dirty="0"/>
              <a:t>4.1  </a:t>
            </a:r>
            <a:r>
              <a:rPr lang="zh-CN" altLang="en-US" dirty="0"/>
              <a:t>网际协议</a:t>
            </a:r>
            <a:r>
              <a:rPr lang="en-US" altLang="zh-CN" dirty="0"/>
              <a:t>IP</a:t>
            </a:r>
          </a:p>
          <a:p>
            <a:pPr>
              <a:lnSpc>
                <a:spcPct val="150000"/>
              </a:lnSpc>
            </a:pPr>
            <a:r>
              <a:rPr lang="en-US" altLang="zh-CN" dirty="0"/>
              <a:t>4.2  </a:t>
            </a:r>
            <a:r>
              <a:rPr lang="zh-CN" altLang="en-US" dirty="0"/>
              <a:t>划分子网和构造超网</a:t>
            </a:r>
            <a:endParaRPr lang="en-US" altLang="zh-CN" dirty="0"/>
          </a:p>
          <a:p>
            <a:r>
              <a:rPr lang="en-US" altLang="zh-CN" dirty="0"/>
              <a:t>4.3  </a:t>
            </a:r>
            <a:r>
              <a:rPr lang="zh-CN" altLang="en-US" dirty="0"/>
              <a:t>网络控制与诊断</a:t>
            </a:r>
            <a:r>
              <a:rPr lang="en-US" altLang="zh-CN" dirty="0"/>
              <a:t>--ICMP</a:t>
            </a:r>
            <a:r>
              <a:rPr lang="zh-CN" altLang="en-US" dirty="0"/>
              <a:t>协议</a:t>
            </a:r>
            <a:endParaRPr lang="en-US" altLang="zh-CN" dirty="0"/>
          </a:p>
          <a:p>
            <a:r>
              <a:rPr lang="en-US" altLang="zh-CN" dirty="0"/>
              <a:t>4.4  IP</a:t>
            </a:r>
            <a:r>
              <a:rPr lang="zh-CN" altLang="en-US" dirty="0"/>
              <a:t>路由协议</a:t>
            </a:r>
            <a:endParaRPr lang="en-US" altLang="zh-CN" dirty="0"/>
          </a:p>
          <a:p>
            <a:r>
              <a:rPr lang="en-US" altLang="zh-CN" dirty="0"/>
              <a:t>4.5  IP</a:t>
            </a:r>
            <a:r>
              <a:rPr lang="zh-CN" altLang="en-US" dirty="0"/>
              <a:t>多播</a:t>
            </a:r>
            <a:endParaRPr lang="en-US" altLang="zh-CN" dirty="0"/>
          </a:p>
          <a:p>
            <a:r>
              <a:rPr lang="en-US" altLang="zh-CN" dirty="0"/>
              <a:t>4.6  </a:t>
            </a:r>
            <a:r>
              <a:rPr lang="zh-CN" altLang="en-US" dirty="0"/>
              <a:t>虚拟专用网 </a:t>
            </a:r>
            <a:r>
              <a:rPr lang="en-US" altLang="zh-CN" dirty="0"/>
              <a:t>VPN </a:t>
            </a:r>
          </a:p>
          <a:p>
            <a:r>
              <a:rPr lang="en-US" altLang="zh-CN" dirty="0"/>
              <a:t>4.7  </a:t>
            </a:r>
            <a:r>
              <a:rPr lang="zh-CN" altLang="en-US" dirty="0"/>
              <a:t>网络地址转换 </a:t>
            </a:r>
            <a:r>
              <a:rPr lang="en-US" altLang="zh-CN" dirty="0"/>
              <a:t>NAT</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Tree>
    <p:custDataLst>
      <p:tags r:id="rId1"/>
    </p:custDataLst>
    <p:extLst>
      <p:ext uri="{BB962C8B-B14F-4D97-AF65-F5344CB8AC3E}">
        <p14:creationId xmlns:p14="http://schemas.microsoft.com/office/powerpoint/2010/main" val="1367823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18" presetClass="emph" presetSubtype="0" fill="hold" nodeType="withEffect">
                                  <p:stCondLst>
                                    <p:cond delay="0"/>
                                  </p:stCondLst>
                                  <p:iterate type="lt">
                                    <p:tmPct val="4000"/>
                                  </p:iterate>
                                  <p:childTnLst>
                                    <p:set>
                                      <p:cBhvr override="childStyle">
                                        <p:cTn id="15" dur="500" fill="hold"/>
                                        <p:tgtEl>
                                          <p:spTgt spid="3">
                                            <p:txEl>
                                              <p:pRg st="4" end="4"/>
                                            </p:txEl>
                                          </p:spTgt>
                                        </p:tgtEl>
                                        <p:attrNameLst>
                                          <p:attrName>style.textDecorationUnderline</p:attrName>
                                        </p:attrNameLst>
                                      </p:cBhvr>
                                      <p:to>
                                        <p:strVal val="true"/>
                                      </p:to>
                                    </p:set>
                                  </p:childTnLst>
                                </p:cTn>
                              </p:par>
                              <p:par>
                                <p:cTn id="16" presetID="9" presetClass="emph" presetSubtype="0" nodeType="withEffect">
                                  <p:stCondLst>
                                    <p:cond delay="0"/>
                                  </p:stCondLst>
                                  <p:childTnLst>
                                    <p:set>
                                      <p:cBhvr rctx="PPT">
                                        <p:cTn id="17" dur="indefinite"/>
                                        <p:tgtEl>
                                          <p:spTgt spid="3">
                                            <p:txEl>
                                              <p:pRg st="5" end="5"/>
                                            </p:txEl>
                                          </p:spTgt>
                                        </p:tgtEl>
                                        <p:attrNameLst>
                                          <p:attrName>style.opacity</p:attrName>
                                        </p:attrNameLst>
                                      </p:cBhvr>
                                      <p:to>
                                        <p:strVal val="0.25"/>
                                      </p:to>
                                    </p:set>
                                    <p:animEffect filter="image" prLst="opacity: 0.25">
                                      <p:cBhvr rctx="IE">
                                        <p:cTn id="18" dur="indefinite"/>
                                        <p:tgtEl>
                                          <p:spTgt spid="3">
                                            <p:txEl>
                                              <p:pRg st="5" end="5"/>
                                            </p:txEl>
                                          </p:spTgt>
                                        </p:tgtEl>
                                      </p:cBhvr>
                                    </p:animEffect>
                                  </p:childTnLst>
                                </p:cTn>
                              </p:par>
                              <p:par>
                                <p:cTn id="19" presetID="9" presetClass="emph" presetSubtype="0" nodeType="withEffect">
                                  <p:stCondLst>
                                    <p:cond delay="0"/>
                                  </p:stCondLst>
                                  <p:childTnLst>
                                    <p:set>
                                      <p:cBhvr rctx="PPT">
                                        <p:cTn id="20" dur="indefinite"/>
                                        <p:tgtEl>
                                          <p:spTgt spid="3">
                                            <p:txEl>
                                              <p:pRg st="6" end="6"/>
                                            </p:txEl>
                                          </p:spTgt>
                                        </p:tgtEl>
                                        <p:attrNameLst>
                                          <p:attrName>style.opacity</p:attrName>
                                        </p:attrNameLst>
                                      </p:cBhvr>
                                      <p:to>
                                        <p:strVal val="0.25"/>
                                      </p:to>
                                    </p:set>
                                    <p:animEffect filter="image" prLst="opacity: 0.25">
                                      <p:cBhvr rctx="IE">
                                        <p:cTn id="21" dur="indefinite"/>
                                        <p:tgtEl>
                                          <p:spTgt spid="3">
                                            <p:txEl>
                                              <p:pRg st="6" end="6"/>
                                            </p:txEl>
                                          </p:spTgt>
                                        </p:tgtEl>
                                      </p:cBhvr>
                                    </p:animEffect>
                                  </p:childTnLst>
                                </p:cTn>
                              </p:par>
                              <p:par>
                                <p:cTn id="22" presetID="9" presetClass="emph" presetSubtype="0" nodeType="withEffect">
                                  <p:stCondLst>
                                    <p:cond delay="0"/>
                                  </p:stCondLst>
                                  <p:childTnLst>
                                    <p:set>
                                      <p:cBhvr rctx="PPT">
                                        <p:cTn id="23" dur="indefinite"/>
                                        <p:tgtEl>
                                          <p:spTgt spid="3">
                                            <p:txEl>
                                              <p:pRg st="2" end="2"/>
                                            </p:txEl>
                                          </p:spTgt>
                                        </p:tgtEl>
                                        <p:attrNameLst>
                                          <p:attrName>style.opacity</p:attrName>
                                        </p:attrNameLst>
                                      </p:cBhvr>
                                      <p:to>
                                        <p:strVal val="0.25"/>
                                      </p:to>
                                    </p:set>
                                    <p:animEffect filter="image" prLst="opacity: 0.25">
                                      <p:cBhvr rctx="IE">
                                        <p:cTn id="24" dur="indefinite"/>
                                        <p:tgtEl>
                                          <p:spTgt spid="3">
                                            <p:txEl>
                                              <p:pRg st="2" end="2"/>
                                            </p:txEl>
                                          </p:spTgt>
                                        </p:tgtEl>
                                      </p:cBhvr>
                                    </p:animEffec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4" end="4"/>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多播基本概念</a:t>
            </a:r>
          </a:p>
        </p:txBody>
      </p:sp>
      <p:sp>
        <p:nvSpPr>
          <p:cNvPr id="3" name="内容占位符 2"/>
          <p:cNvSpPr>
            <a:spLocks noGrp="1"/>
          </p:cNvSpPr>
          <p:nvPr>
            <p:ph idx="1"/>
          </p:nvPr>
        </p:nvSpPr>
        <p:spPr>
          <a:xfrm>
            <a:off x="457200" y="1444978"/>
            <a:ext cx="8579554" cy="5413022"/>
          </a:xfrm>
        </p:spPr>
        <p:txBody>
          <a:bodyPr/>
          <a:lstStyle/>
          <a:p>
            <a:r>
              <a:rPr lang="zh-CN" altLang="en-US" dirty="0"/>
              <a:t>以太网等多点访问网络可用硬件实现多播</a:t>
            </a:r>
          </a:p>
          <a:p>
            <a:r>
              <a:rPr lang="zh-CN" altLang="en-US" dirty="0"/>
              <a:t>很多应用要求在互联网上也具有一种广泛的多播能力</a:t>
            </a:r>
            <a:endParaRPr lang="en-US" altLang="zh-CN" dirty="0"/>
          </a:p>
          <a:p>
            <a:pPr lvl="1"/>
            <a:r>
              <a:rPr lang="zh-CN" altLang="en-US" dirty="0"/>
              <a:t>实时信息交互：同时传送实时股票价格、新闻等给多台主机</a:t>
            </a:r>
            <a:endParaRPr lang="en-US" altLang="zh-CN" dirty="0"/>
          </a:p>
          <a:p>
            <a:pPr lvl="1"/>
            <a:r>
              <a:rPr lang="zh-CN" altLang="en-US" dirty="0"/>
              <a:t>同时给多台主机软件升级</a:t>
            </a:r>
            <a:endParaRPr lang="en-US" altLang="zh-CN" dirty="0"/>
          </a:p>
          <a:p>
            <a:pPr lvl="1"/>
            <a:r>
              <a:rPr lang="zh-CN" altLang="en-US" dirty="0"/>
              <a:t>交互式视频</a:t>
            </a:r>
            <a:r>
              <a:rPr lang="en-US" altLang="zh-CN" dirty="0"/>
              <a:t>/</a:t>
            </a:r>
            <a:r>
              <a:rPr lang="zh-CN" altLang="en-US" dirty="0"/>
              <a:t>语音会议</a:t>
            </a:r>
            <a:endParaRPr lang="en-US" altLang="zh-CN" dirty="0"/>
          </a:p>
          <a:p>
            <a:r>
              <a:rPr lang="en-US" altLang="zh-CN" dirty="0"/>
              <a:t>IP</a:t>
            </a:r>
            <a:r>
              <a:rPr lang="zh-CN" altLang="en-US" dirty="0"/>
              <a:t>多播</a:t>
            </a:r>
            <a:r>
              <a:rPr lang="en-US" altLang="zh-CN" dirty="0"/>
              <a:t>(multicast)</a:t>
            </a:r>
          </a:p>
          <a:p>
            <a:pPr lvl="1"/>
            <a:r>
              <a:rPr lang="zh-CN" altLang="en-US" dirty="0"/>
              <a:t>在</a:t>
            </a:r>
            <a:r>
              <a:rPr lang="en-US" altLang="zh-CN" dirty="0"/>
              <a:t>IP</a:t>
            </a:r>
            <a:r>
              <a:rPr lang="zh-CN" altLang="en-US" dirty="0"/>
              <a:t>级模拟多点访问网络的多播</a:t>
            </a:r>
            <a:endParaRPr lang="en-US" altLang="zh-CN" dirty="0"/>
          </a:p>
          <a:p>
            <a:pPr lvl="1"/>
            <a:r>
              <a:rPr lang="zh-CN" altLang="en-US" dirty="0"/>
              <a:t>基于</a:t>
            </a:r>
            <a:r>
              <a:rPr lang="zh-CN" altLang="en-US" dirty="0">
                <a:solidFill>
                  <a:schemeClr val="accent5">
                    <a:lumMod val="50000"/>
                  </a:schemeClr>
                </a:solidFill>
              </a:rPr>
              <a:t>多播组</a:t>
            </a:r>
            <a:r>
              <a:rPr lang="zh-CN" altLang="en-US" dirty="0"/>
              <a:t>的</a:t>
            </a:r>
            <a:r>
              <a:rPr lang="zh-CN" altLang="en-US" dirty="0">
                <a:solidFill>
                  <a:schemeClr val="accent5">
                    <a:lumMod val="50000"/>
                  </a:schemeClr>
                </a:solidFill>
              </a:rPr>
              <a:t>多对多</a:t>
            </a:r>
            <a:r>
              <a:rPr lang="zh-CN" altLang="en-US" dirty="0"/>
              <a:t>、</a:t>
            </a:r>
            <a:r>
              <a:rPr lang="zh-CN" altLang="en-US" dirty="0">
                <a:solidFill>
                  <a:schemeClr val="accent5">
                    <a:lumMod val="50000"/>
                  </a:schemeClr>
                </a:solidFill>
              </a:rPr>
              <a:t>一对多</a:t>
            </a:r>
            <a:r>
              <a:rPr lang="zh-CN" altLang="en-US" dirty="0"/>
              <a:t>传输模式</a:t>
            </a:r>
            <a:endParaRPr lang="en-US" altLang="zh-CN" dirty="0"/>
          </a:p>
          <a:p>
            <a:pPr lvl="1"/>
            <a:r>
              <a:rPr lang="zh-CN" altLang="en-US" dirty="0"/>
              <a:t>每个多播组都有自己的</a:t>
            </a:r>
            <a:r>
              <a:rPr lang="en-US" altLang="zh-CN" dirty="0"/>
              <a:t>IP</a:t>
            </a:r>
            <a:r>
              <a:rPr lang="zh-CN" altLang="en-US" dirty="0"/>
              <a:t>多播地址</a:t>
            </a:r>
            <a:r>
              <a:rPr lang="en-US" altLang="zh-CN" dirty="0"/>
              <a:t>(multicast address)</a:t>
            </a:r>
          </a:p>
          <a:p>
            <a:pPr lvl="2"/>
            <a:r>
              <a:rPr lang="zh-CN" altLang="en-US" dirty="0"/>
              <a:t>主机发送一个分组到多播地址时，相关的多播路由器负责复制转发其到所有组成员</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sp>
        <p:nvSpPr>
          <p:cNvPr id="5" name="文本框 4"/>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4.5  IP</a:t>
            </a:r>
            <a:r>
              <a:rPr lang="zh-CN" altLang="en-US" sz="1800" dirty="0">
                <a:solidFill>
                  <a:schemeClr val="bg2">
                    <a:lumMod val="75000"/>
                  </a:schemeClr>
                </a:solidFill>
                <a:latin typeface="Calibri" panose="020F0502020204030204" pitchFamily="34" charset="0"/>
                <a:ea typeface="黑体" panose="02010609060101010101" pitchFamily="49" charset="-122"/>
              </a:rPr>
              <a:t>多播</a:t>
            </a:r>
          </a:p>
        </p:txBody>
      </p:sp>
    </p:spTree>
    <p:custDataLst>
      <p:tags r:id="rId1"/>
    </p:custDataLst>
    <p:extLst>
      <p:ext uri="{BB962C8B-B14F-4D97-AF65-F5344CB8AC3E}">
        <p14:creationId xmlns:p14="http://schemas.microsoft.com/office/powerpoint/2010/main" val="334641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dissolv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dissolv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dissolv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dissolve">
                                      <p:cBhvr>
                                        <p:cTn id="4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多播基本概念</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5" name="文本框 4"/>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4.5  IP</a:t>
            </a:r>
            <a:r>
              <a:rPr lang="zh-CN" altLang="en-US" sz="1800" dirty="0">
                <a:solidFill>
                  <a:schemeClr val="bg2">
                    <a:lumMod val="75000"/>
                  </a:schemeClr>
                </a:solidFill>
                <a:latin typeface="Calibri" panose="020F0502020204030204" pitchFamily="34" charset="0"/>
                <a:ea typeface="黑体" panose="02010609060101010101" pitchFamily="49" charset="-122"/>
              </a:rPr>
              <a:t>多播</a:t>
            </a:r>
          </a:p>
        </p:txBody>
      </p:sp>
      <p:sp>
        <p:nvSpPr>
          <p:cNvPr id="288" name="内容占位符 2"/>
          <p:cNvSpPr>
            <a:spLocks noGrp="1"/>
          </p:cNvSpPr>
          <p:nvPr>
            <p:ph idx="1"/>
          </p:nvPr>
        </p:nvSpPr>
        <p:spPr>
          <a:xfrm>
            <a:off x="440972" y="1372355"/>
            <a:ext cx="8579554" cy="500057"/>
          </a:xfrm>
        </p:spPr>
        <p:txBody>
          <a:bodyPr/>
          <a:lstStyle/>
          <a:p>
            <a:r>
              <a:rPr lang="zh-CN" altLang="en-US" dirty="0"/>
              <a:t>不使用多播时，</a:t>
            </a:r>
            <a:r>
              <a:rPr lang="en-US" altLang="zh-CN" dirty="0"/>
              <a:t>90</a:t>
            </a:r>
            <a:r>
              <a:rPr lang="zh-CN" altLang="en-US" dirty="0"/>
              <a:t>次单播</a:t>
            </a:r>
          </a:p>
        </p:txBody>
      </p:sp>
      <p:sp>
        <p:nvSpPr>
          <p:cNvPr id="295" name="AutoShape 60"/>
          <p:cNvSpPr>
            <a:spLocks noChangeArrowheads="1"/>
          </p:cNvSpPr>
          <p:nvPr/>
        </p:nvSpPr>
        <p:spPr bwMode="auto">
          <a:xfrm rot="5400000">
            <a:off x="4235449" y="3191559"/>
            <a:ext cx="504825" cy="195263"/>
          </a:xfrm>
          <a:prstGeom prst="rightArrow">
            <a:avLst>
              <a:gd name="adj1" fmla="val 37500"/>
              <a:gd name="adj2" fmla="val 103881"/>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296" name="AutoShape 99"/>
          <p:cNvSpPr>
            <a:spLocks noChangeArrowheads="1"/>
          </p:cNvSpPr>
          <p:nvPr/>
        </p:nvSpPr>
        <p:spPr bwMode="auto">
          <a:xfrm rot="5400000">
            <a:off x="4327524" y="3255059"/>
            <a:ext cx="503238" cy="196850"/>
          </a:xfrm>
          <a:prstGeom prst="rightArrow">
            <a:avLst>
              <a:gd name="adj1" fmla="val 37500"/>
              <a:gd name="adj2" fmla="val 10272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297" name="AutoShape 100"/>
          <p:cNvSpPr>
            <a:spLocks noChangeArrowheads="1"/>
          </p:cNvSpPr>
          <p:nvPr/>
        </p:nvSpPr>
        <p:spPr bwMode="auto">
          <a:xfrm rot="5400000">
            <a:off x="4418805" y="3317766"/>
            <a:ext cx="503237" cy="195262"/>
          </a:xfrm>
          <a:prstGeom prst="rightArrow">
            <a:avLst>
              <a:gd name="adj1" fmla="val 37500"/>
              <a:gd name="adj2" fmla="val 103555"/>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298" name="AutoShape 107"/>
          <p:cNvSpPr>
            <a:spLocks noChangeArrowheads="1"/>
          </p:cNvSpPr>
          <p:nvPr/>
        </p:nvSpPr>
        <p:spPr bwMode="auto">
          <a:xfrm rot="5400000">
            <a:off x="4510086" y="3380472"/>
            <a:ext cx="503237" cy="196850"/>
          </a:xfrm>
          <a:prstGeom prst="rightArrow">
            <a:avLst>
              <a:gd name="adj1" fmla="val 37500"/>
              <a:gd name="adj2" fmla="val 10272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299" name="AutoShape 108"/>
          <p:cNvSpPr>
            <a:spLocks noChangeArrowheads="1"/>
          </p:cNvSpPr>
          <p:nvPr/>
        </p:nvSpPr>
        <p:spPr bwMode="auto">
          <a:xfrm rot="5400000">
            <a:off x="4601368" y="3443177"/>
            <a:ext cx="503238" cy="195263"/>
          </a:xfrm>
          <a:prstGeom prst="rightArrow">
            <a:avLst>
              <a:gd name="adj1" fmla="val 37500"/>
              <a:gd name="adj2" fmla="val 103555"/>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00" name="AutoShape 109"/>
          <p:cNvSpPr>
            <a:spLocks noChangeArrowheads="1"/>
          </p:cNvSpPr>
          <p:nvPr/>
        </p:nvSpPr>
        <p:spPr bwMode="auto">
          <a:xfrm rot="5400000">
            <a:off x="4691061" y="3504297"/>
            <a:ext cx="503237" cy="196850"/>
          </a:xfrm>
          <a:prstGeom prst="rightArrow">
            <a:avLst>
              <a:gd name="adj1" fmla="val 37500"/>
              <a:gd name="adj2" fmla="val 10272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04" name="AutoShape 61"/>
          <p:cNvSpPr>
            <a:spLocks noChangeArrowheads="1"/>
          </p:cNvSpPr>
          <p:nvPr/>
        </p:nvSpPr>
        <p:spPr bwMode="auto">
          <a:xfrm rot="8740270">
            <a:off x="3230984" y="4240466"/>
            <a:ext cx="481013" cy="204788"/>
          </a:xfrm>
          <a:prstGeom prst="rightArrow">
            <a:avLst>
              <a:gd name="adj1" fmla="val 37500"/>
              <a:gd name="adj2" fmla="val 94377"/>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05" name="AutoShape 110"/>
          <p:cNvSpPr>
            <a:spLocks noChangeArrowheads="1"/>
          </p:cNvSpPr>
          <p:nvPr/>
        </p:nvSpPr>
        <p:spPr bwMode="auto">
          <a:xfrm rot="8740270">
            <a:off x="3146847" y="4203954"/>
            <a:ext cx="481012" cy="206375"/>
          </a:xfrm>
          <a:prstGeom prst="rightArrow">
            <a:avLst>
              <a:gd name="adj1" fmla="val 37500"/>
              <a:gd name="adj2" fmla="val 93652"/>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06" name="AutoShape 111"/>
          <p:cNvSpPr>
            <a:spLocks noChangeArrowheads="1"/>
          </p:cNvSpPr>
          <p:nvPr/>
        </p:nvSpPr>
        <p:spPr bwMode="auto">
          <a:xfrm rot="8740270">
            <a:off x="3061122" y="4165854"/>
            <a:ext cx="481012" cy="206375"/>
          </a:xfrm>
          <a:prstGeom prst="rightArrow">
            <a:avLst>
              <a:gd name="adj1" fmla="val 37500"/>
              <a:gd name="adj2" fmla="val 93652"/>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20" name="AutoShape 104"/>
          <p:cNvSpPr>
            <a:spLocks noChangeArrowheads="1"/>
          </p:cNvSpPr>
          <p:nvPr/>
        </p:nvSpPr>
        <p:spPr bwMode="auto">
          <a:xfrm rot="5400000">
            <a:off x="5958291" y="5175704"/>
            <a:ext cx="503722" cy="195454"/>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21" name="AutoShape 105"/>
          <p:cNvSpPr>
            <a:spLocks noChangeArrowheads="1"/>
          </p:cNvSpPr>
          <p:nvPr/>
        </p:nvSpPr>
        <p:spPr bwMode="auto">
          <a:xfrm rot="5400000">
            <a:off x="6064557" y="5251662"/>
            <a:ext cx="503722" cy="195454"/>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22" name="AutoShape 106"/>
          <p:cNvSpPr>
            <a:spLocks noChangeArrowheads="1"/>
          </p:cNvSpPr>
          <p:nvPr/>
        </p:nvSpPr>
        <p:spPr bwMode="auto">
          <a:xfrm rot="5400000">
            <a:off x="6170824" y="5327620"/>
            <a:ext cx="503722" cy="195454"/>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24" name="AutoShape 113"/>
          <p:cNvSpPr>
            <a:spLocks noChangeArrowheads="1"/>
          </p:cNvSpPr>
          <p:nvPr/>
        </p:nvSpPr>
        <p:spPr bwMode="auto">
          <a:xfrm rot="5400000">
            <a:off x="4274337" y="5159449"/>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25" name="AutoShape 114"/>
          <p:cNvSpPr>
            <a:spLocks noChangeArrowheads="1"/>
          </p:cNvSpPr>
          <p:nvPr/>
        </p:nvSpPr>
        <p:spPr bwMode="auto">
          <a:xfrm rot="5400000">
            <a:off x="4381017" y="5235407"/>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26" name="AutoShape 115"/>
          <p:cNvSpPr>
            <a:spLocks noChangeArrowheads="1"/>
          </p:cNvSpPr>
          <p:nvPr/>
        </p:nvSpPr>
        <p:spPr bwMode="auto">
          <a:xfrm rot="5400000">
            <a:off x="4487697" y="5311365"/>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28" name="AutoShape 117"/>
          <p:cNvSpPr>
            <a:spLocks noChangeArrowheads="1"/>
          </p:cNvSpPr>
          <p:nvPr/>
        </p:nvSpPr>
        <p:spPr bwMode="auto">
          <a:xfrm rot="5400000">
            <a:off x="2828125" y="5229299"/>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29" name="AutoShape 118"/>
          <p:cNvSpPr>
            <a:spLocks noChangeArrowheads="1"/>
          </p:cNvSpPr>
          <p:nvPr/>
        </p:nvSpPr>
        <p:spPr bwMode="auto">
          <a:xfrm rot="5400000">
            <a:off x="2934805" y="5305257"/>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30" name="AutoShape 119"/>
          <p:cNvSpPr>
            <a:spLocks noChangeArrowheads="1"/>
          </p:cNvSpPr>
          <p:nvPr/>
        </p:nvSpPr>
        <p:spPr bwMode="auto">
          <a:xfrm rot="5400000">
            <a:off x="3041485" y="5381215"/>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45" name="AutoShape 75"/>
          <p:cNvSpPr>
            <a:spLocks noChangeArrowheads="1"/>
          </p:cNvSpPr>
          <p:nvPr/>
        </p:nvSpPr>
        <p:spPr bwMode="auto">
          <a:xfrm rot="1858546">
            <a:off x="5055834" y="4136016"/>
            <a:ext cx="482600" cy="206375"/>
          </a:xfrm>
          <a:prstGeom prst="rightArrow">
            <a:avLst>
              <a:gd name="adj1" fmla="val 37500"/>
              <a:gd name="adj2" fmla="val 93961"/>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46" name="AutoShape 101"/>
          <p:cNvSpPr>
            <a:spLocks noChangeArrowheads="1"/>
          </p:cNvSpPr>
          <p:nvPr/>
        </p:nvSpPr>
        <p:spPr bwMode="auto">
          <a:xfrm rot="1858546">
            <a:off x="5165371" y="4110616"/>
            <a:ext cx="481013" cy="206375"/>
          </a:xfrm>
          <a:prstGeom prst="rightArrow">
            <a:avLst>
              <a:gd name="adj1" fmla="val 37500"/>
              <a:gd name="adj2" fmla="val 93652"/>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47" name="AutoShape 102"/>
          <p:cNvSpPr>
            <a:spLocks noChangeArrowheads="1"/>
          </p:cNvSpPr>
          <p:nvPr/>
        </p:nvSpPr>
        <p:spPr bwMode="auto">
          <a:xfrm rot="1858546">
            <a:off x="5273321" y="4085216"/>
            <a:ext cx="481013" cy="204787"/>
          </a:xfrm>
          <a:prstGeom prst="rightArrow">
            <a:avLst>
              <a:gd name="adj1" fmla="val 37500"/>
              <a:gd name="adj2" fmla="val 94378"/>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53" name="Text Box 95"/>
          <p:cNvSpPr txBox="1">
            <a:spLocks noChangeArrowheads="1"/>
          </p:cNvSpPr>
          <p:nvPr/>
        </p:nvSpPr>
        <p:spPr bwMode="auto">
          <a:xfrm>
            <a:off x="4707832" y="4293778"/>
            <a:ext cx="7008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R="0" lvl="0" indent="0" fontAlgn="base">
              <a:lnSpc>
                <a:spcPct val="100000"/>
              </a:lnSpc>
              <a:spcBef>
                <a:spcPct val="0"/>
              </a:spcBef>
              <a:spcAft>
                <a:spcPct val="0"/>
              </a:spcAft>
              <a:buClrTx/>
              <a:buSzTx/>
              <a:buFontTx/>
              <a:buNone/>
              <a:tabLst/>
              <a:defRPr kumimoji="1" sz="1600" b="0" i="0" u="none" strike="noStrike" cap="none" spc="0" normalizeH="0" baseline="0">
                <a:ln>
                  <a:noFill/>
                </a:ln>
                <a:solidFill>
                  <a:schemeClr val="accent5">
                    <a:lumMod val="50000"/>
                  </a:schemeClr>
                </a:solidFill>
                <a:effectLst/>
                <a:uLnTx/>
                <a:uFillTx/>
                <a:latin typeface="Calibri" panose="020F0502020204030204" pitchFamily="34" charset="0"/>
                <a:ea typeface="华文楷体" panose="02010600040101010101" pitchFamily="2" charset="-122"/>
              </a:defRPr>
            </a:lvl1pPr>
          </a:lstStyle>
          <a:p>
            <a:r>
              <a:rPr lang="en-US" altLang="zh-CN" dirty="0"/>
              <a:t>30</a:t>
            </a:r>
            <a:r>
              <a:rPr lang="zh-CN" altLang="en-US" dirty="0"/>
              <a:t>次</a:t>
            </a:r>
          </a:p>
        </p:txBody>
      </p:sp>
      <p:sp>
        <p:nvSpPr>
          <p:cNvPr id="355" name="AutoShape 121"/>
          <p:cNvSpPr>
            <a:spLocks noChangeArrowheads="1"/>
          </p:cNvSpPr>
          <p:nvPr/>
        </p:nvSpPr>
        <p:spPr bwMode="auto">
          <a:xfrm rot="5400000">
            <a:off x="4274733" y="4308598"/>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56" name="AutoShape 122"/>
          <p:cNvSpPr>
            <a:spLocks noChangeArrowheads="1"/>
          </p:cNvSpPr>
          <p:nvPr/>
        </p:nvSpPr>
        <p:spPr bwMode="auto">
          <a:xfrm rot="5400000">
            <a:off x="4381413" y="4384556"/>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57" name="AutoShape 123"/>
          <p:cNvSpPr>
            <a:spLocks noChangeArrowheads="1"/>
          </p:cNvSpPr>
          <p:nvPr/>
        </p:nvSpPr>
        <p:spPr bwMode="auto">
          <a:xfrm rot="5400000">
            <a:off x="4488093" y="4460514"/>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58" name="Text Box 95"/>
          <p:cNvSpPr txBox="1">
            <a:spLocks noChangeArrowheads="1"/>
          </p:cNvSpPr>
          <p:nvPr/>
        </p:nvSpPr>
        <p:spPr bwMode="auto">
          <a:xfrm>
            <a:off x="5393899" y="3811178"/>
            <a:ext cx="7008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R="0" lvl="0" indent="0" fontAlgn="base">
              <a:lnSpc>
                <a:spcPct val="100000"/>
              </a:lnSpc>
              <a:spcBef>
                <a:spcPct val="0"/>
              </a:spcBef>
              <a:spcAft>
                <a:spcPct val="0"/>
              </a:spcAft>
              <a:buClrTx/>
              <a:buSzTx/>
              <a:buFontTx/>
              <a:buNone/>
              <a:tabLst/>
              <a:defRPr kumimoji="1" sz="2000" b="0" i="0" u="none" strike="noStrike" cap="none" spc="0" normalizeH="0" baseline="0">
                <a:ln>
                  <a:noFill/>
                </a:ln>
                <a:effectLst/>
                <a:uLnTx/>
                <a:uFillTx/>
                <a:latin typeface="Calibri" panose="020F0502020204030204" pitchFamily="34" charset="0"/>
                <a:ea typeface="华文楷体" panose="02010600040101010101" pitchFamily="2" charset="-122"/>
              </a:defRPr>
            </a:lvl1pPr>
          </a:lstStyle>
          <a:p>
            <a:r>
              <a:rPr lang="en-US" altLang="zh-CN" sz="1600" dirty="0">
                <a:solidFill>
                  <a:schemeClr val="accent5">
                    <a:lumMod val="50000"/>
                  </a:schemeClr>
                </a:solidFill>
              </a:rPr>
              <a:t>30</a:t>
            </a:r>
            <a:r>
              <a:rPr lang="zh-CN" altLang="en-US" sz="1600" dirty="0">
                <a:solidFill>
                  <a:schemeClr val="accent5">
                    <a:lumMod val="50000"/>
                  </a:schemeClr>
                </a:solidFill>
              </a:rPr>
              <a:t>次</a:t>
            </a:r>
          </a:p>
        </p:txBody>
      </p:sp>
      <p:sp>
        <p:nvSpPr>
          <p:cNvPr id="359" name="Text Box 95"/>
          <p:cNvSpPr txBox="1">
            <a:spLocks noChangeArrowheads="1"/>
          </p:cNvSpPr>
          <p:nvPr/>
        </p:nvSpPr>
        <p:spPr bwMode="auto">
          <a:xfrm>
            <a:off x="2701016" y="3900214"/>
            <a:ext cx="7008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R="0" lvl="0" indent="0" fontAlgn="base">
              <a:lnSpc>
                <a:spcPct val="100000"/>
              </a:lnSpc>
              <a:spcBef>
                <a:spcPct val="0"/>
              </a:spcBef>
              <a:spcAft>
                <a:spcPct val="0"/>
              </a:spcAft>
              <a:buClrTx/>
              <a:buSzTx/>
              <a:buFontTx/>
              <a:buNone/>
              <a:tabLst/>
              <a:defRPr kumimoji="1" sz="2000" b="0" i="0" u="none" strike="noStrike" cap="none" spc="0" normalizeH="0" baseline="0">
                <a:ln>
                  <a:noFill/>
                </a:ln>
                <a:effectLst/>
                <a:uLnTx/>
                <a:uFillTx/>
                <a:latin typeface="Calibri" panose="020F0502020204030204" pitchFamily="34" charset="0"/>
                <a:ea typeface="华文楷体" panose="02010600040101010101" pitchFamily="2" charset="-122"/>
              </a:defRPr>
            </a:lvl1pPr>
          </a:lstStyle>
          <a:p>
            <a:r>
              <a:rPr lang="en-US" altLang="zh-CN" sz="1600" dirty="0">
                <a:solidFill>
                  <a:schemeClr val="accent5">
                    <a:lumMod val="50000"/>
                  </a:schemeClr>
                </a:solidFill>
              </a:rPr>
              <a:t>30</a:t>
            </a:r>
            <a:r>
              <a:rPr lang="zh-CN" altLang="en-US" sz="1600" dirty="0">
                <a:solidFill>
                  <a:schemeClr val="accent5">
                    <a:lumMod val="50000"/>
                  </a:schemeClr>
                </a:solidFill>
              </a:rPr>
              <a:t>次</a:t>
            </a:r>
          </a:p>
        </p:txBody>
      </p:sp>
      <p:sp>
        <p:nvSpPr>
          <p:cNvPr id="360" name="Text Box 95"/>
          <p:cNvSpPr txBox="1">
            <a:spLocks noChangeArrowheads="1"/>
          </p:cNvSpPr>
          <p:nvPr/>
        </p:nvSpPr>
        <p:spPr bwMode="auto">
          <a:xfrm>
            <a:off x="3306273" y="5240714"/>
            <a:ext cx="7008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accent5">
                    <a:lumMod val="50000"/>
                  </a:schemeClr>
                </a:solidFill>
              </a:rPr>
              <a:t>30</a:t>
            </a:r>
            <a:r>
              <a:rPr lang="zh-CN" altLang="en-US" sz="1600" dirty="0">
                <a:solidFill>
                  <a:schemeClr val="accent5">
                    <a:lumMod val="50000"/>
                  </a:schemeClr>
                </a:solidFill>
              </a:rPr>
              <a:t>次</a:t>
            </a:r>
          </a:p>
        </p:txBody>
      </p:sp>
      <p:sp>
        <p:nvSpPr>
          <p:cNvPr id="361" name="Text Box 95"/>
          <p:cNvSpPr txBox="1">
            <a:spLocks noChangeArrowheads="1"/>
          </p:cNvSpPr>
          <p:nvPr/>
        </p:nvSpPr>
        <p:spPr bwMode="auto">
          <a:xfrm>
            <a:off x="4768517" y="5164237"/>
            <a:ext cx="7008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accent5">
                    <a:lumMod val="50000"/>
                  </a:schemeClr>
                </a:solidFill>
              </a:rPr>
              <a:t>30</a:t>
            </a:r>
            <a:r>
              <a:rPr lang="zh-CN" altLang="en-US" sz="1600" dirty="0">
                <a:solidFill>
                  <a:schemeClr val="accent5">
                    <a:lumMod val="50000"/>
                  </a:schemeClr>
                </a:solidFill>
              </a:rPr>
              <a:t>次</a:t>
            </a:r>
          </a:p>
        </p:txBody>
      </p:sp>
      <p:sp>
        <p:nvSpPr>
          <p:cNvPr id="362" name="Text Box 95"/>
          <p:cNvSpPr txBox="1">
            <a:spLocks noChangeArrowheads="1"/>
          </p:cNvSpPr>
          <p:nvPr/>
        </p:nvSpPr>
        <p:spPr bwMode="auto">
          <a:xfrm>
            <a:off x="6431224" y="5195570"/>
            <a:ext cx="7008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accent5">
                    <a:lumMod val="50000"/>
                  </a:schemeClr>
                </a:solidFill>
              </a:rPr>
              <a:t>30</a:t>
            </a:r>
            <a:r>
              <a:rPr lang="zh-CN" altLang="en-US" sz="1600" dirty="0">
                <a:solidFill>
                  <a:schemeClr val="accent5">
                    <a:lumMod val="50000"/>
                  </a:schemeClr>
                </a:solidFill>
              </a:rPr>
              <a:t>次</a:t>
            </a:r>
          </a:p>
        </p:txBody>
      </p:sp>
      <p:sp>
        <p:nvSpPr>
          <p:cNvPr id="363" name="Text Box 95"/>
          <p:cNvSpPr txBox="1">
            <a:spLocks noChangeArrowheads="1"/>
          </p:cNvSpPr>
          <p:nvPr/>
        </p:nvSpPr>
        <p:spPr bwMode="auto">
          <a:xfrm>
            <a:off x="4971016" y="3107843"/>
            <a:ext cx="7008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accent5">
                    <a:lumMod val="50000"/>
                  </a:schemeClr>
                </a:solidFill>
              </a:rPr>
              <a:t>90</a:t>
            </a:r>
            <a:r>
              <a:rPr lang="zh-CN" altLang="en-US" sz="1600" dirty="0">
                <a:solidFill>
                  <a:schemeClr val="accent5">
                    <a:lumMod val="50000"/>
                  </a:schemeClr>
                </a:solidFill>
              </a:rPr>
              <a:t>次</a:t>
            </a:r>
          </a:p>
        </p:txBody>
      </p:sp>
      <p:sp>
        <p:nvSpPr>
          <p:cNvPr id="364" name="AutoShape 109"/>
          <p:cNvSpPr>
            <a:spLocks noChangeArrowheads="1"/>
          </p:cNvSpPr>
          <p:nvPr/>
        </p:nvSpPr>
        <p:spPr bwMode="auto">
          <a:xfrm rot="5400000">
            <a:off x="4756941" y="3568591"/>
            <a:ext cx="503237" cy="196850"/>
          </a:xfrm>
          <a:prstGeom prst="rightArrow">
            <a:avLst>
              <a:gd name="adj1" fmla="val 37500"/>
              <a:gd name="adj2" fmla="val 10272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65" name="AutoShape 109"/>
          <p:cNvSpPr>
            <a:spLocks noChangeArrowheads="1"/>
          </p:cNvSpPr>
          <p:nvPr/>
        </p:nvSpPr>
        <p:spPr bwMode="auto">
          <a:xfrm rot="5400000">
            <a:off x="4831925" y="3631705"/>
            <a:ext cx="503237" cy="196850"/>
          </a:xfrm>
          <a:prstGeom prst="rightArrow">
            <a:avLst>
              <a:gd name="adj1" fmla="val 37500"/>
              <a:gd name="adj2" fmla="val 10272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66" name="AutoShape 109"/>
          <p:cNvSpPr>
            <a:spLocks noChangeArrowheads="1"/>
          </p:cNvSpPr>
          <p:nvPr/>
        </p:nvSpPr>
        <p:spPr bwMode="auto">
          <a:xfrm rot="5400000">
            <a:off x="4895733" y="3670245"/>
            <a:ext cx="503237" cy="196850"/>
          </a:xfrm>
          <a:prstGeom prst="rightArrow">
            <a:avLst>
              <a:gd name="adj1" fmla="val 37500"/>
              <a:gd name="adj2" fmla="val 10272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67" name="圆角矩形标注 366"/>
          <p:cNvSpPr/>
          <p:nvPr/>
        </p:nvSpPr>
        <p:spPr>
          <a:xfrm>
            <a:off x="5319231" y="1719073"/>
            <a:ext cx="3510748" cy="1208897"/>
          </a:xfrm>
          <a:prstGeom prst="wedgeRoundRectCallout">
            <a:avLst>
              <a:gd name="adj1" fmla="val -49916"/>
              <a:gd name="adj2" fmla="val 133053"/>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zh-CN" altLang="en-US" dirty="0">
                <a:solidFill>
                  <a:srgbClr val="FFFFFF"/>
                </a:solidFill>
                <a:latin typeface="Calibri" panose="020F0502020204030204" pitchFamily="34" charset="0"/>
                <a:ea typeface="黑体" panose="02010609060101010101" pitchFamily="49" charset="-122"/>
              </a:rPr>
              <a:t>大量冗余流量</a:t>
            </a:r>
            <a:endParaRPr lang="en-US" altLang="zh-CN" dirty="0">
              <a:solidFill>
                <a:srgbClr val="FFFFFF"/>
              </a:solidFill>
              <a:latin typeface="Calibri" panose="020F0502020204030204" pitchFamily="34" charset="0"/>
              <a:ea typeface="黑体" panose="02010609060101010101" pitchFamily="49" charset="-122"/>
            </a:endParaRPr>
          </a:p>
          <a:p>
            <a:pPr marL="800100" lvl="1" indent="-342900">
              <a:lnSpc>
                <a:spcPct val="150000"/>
              </a:lnSpc>
              <a:buClr>
                <a:schemeClr val="bg1"/>
              </a:buClr>
              <a:buFont typeface="Wingdings 3" panose="05040102010807070707" pitchFamily="18" charset="2"/>
              <a:buChar char="ª"/>
            </a:pPr>
            <a:r>
              <a:rPr lang="zh-CN" altLang="en-US" dirty="0">
                <a:solidFill>
                  <a:srgbClr val="FFFFFF"/>
                </a:solidFill>
                <a:latin typeface="Calibri" panose="020F0502020204030204" pitchFamily="34" charset="0"/>
                <a:ea typeface="黑体" panose="02010609060101010101" pitchFamily="49" charset="-122"/>
              </a:rPr>
              <a:t>尤其在接近发送结点处</a:t>
            </a:r>
          </a:p>
        </p:txBody>
      </p:sp>
      <p:grpSp>
        <p:nvGrpSpPr>
          <p:cNvPr id="369" name="组合 368"/>
          <p:cNvGrpSpPr/>
          <p:nvPr/>
        </p:nvGrpSpPr>
        <p:grpSpPr>
          <a:xfrm>
            <a:off x="2081212" y="2031515"/>
            <a:ext cx="4854575" cy="4845904"/>
            <a:chOff x="2144712" y="2183915"/>
            <a:chExt cx="4854575" cy="4845904"/>
          </a:xfrm>
        </p:grpSpPr>
        <p:grpSp>
          <p:nvGrpSpPr>
            <p:cNvPr id="287" name="组合 286"/>
            <p:cNvGrpSpPr/>
            <p:nvPr/>
          </p:nvGrpSpPr>
          <p:grpSpPr>
            <a:xfrm>
              <a:off x="2144712" y="2183915"/>
              <a:ext cx="4854575" cy="4436644"/>
              <a:chOff x="2144712" y="1756778"/>
              <a:chExt cx="4854575" cy="4436644"/>
            </a:xfrm>
          </p:grpSpPr>
          <p:pic>
            <p:nvPicPr>
              <p:cNvPr id="253" name="Picture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6724"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4" name="Line 52"/>
              <p:cNvSpPr>
                <a:spLocks noChangeShapeType="1"/>
              </p:cNvSpPr>
              <p:nvPr/>
            </p:nvSpPr>
            <p:spPr bwMode="auto">
              <a:xfrm flipV="1">
                <a:off x="3089274" y="3677235"/>
                <a:ext cx="1293813" cy="906462"/>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5" name="Line 53"/>
              <p:cNvSpPr>
                <a:spLocks noChangeShapeType="1"/>
              </p:cNvSpPr>
              <p:nvPr/>
            </p:nvSpPr>
            <p:spPr bwMode="auto">
              <a:xfrm flipV="1">
                <a:off x="4470399" y="2497722"/>
                <a:ext cx="0" cy="996950"/>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6" name="Line 54"/>
              <p:cNvSpPr>
                <a:spLocks noChangeShapeType="1"/>
              </p:cNvSpPr>
              <p:nvPr/>
            </p:nvSpPr>
            <p:spPr bwMode="auto">
              <a:xfrm flipH="1" flipV="1">
                <a:off x="4470399" y="3677235"/>
                <a:ext cx="0" cy="906462"/>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7" name="Line 55"/>
              <p:cNvSpPr>
                <a:spLocks noChangeShapeType="1"/>
              </p:cNvSpPr>
              <p:nvPr/>
            </p:nvSpPr>
            <p:spPr bwMode="auto">
              <a:xfrm>
                <a:off x="6111874" y="4583697"/>
                <a:ext cx="0" cy="815975"/>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8" name="Line 56"/>
              <p:cNvSpPr>
                <a:spLocks noChangeShapeType="1"/>
              </p:cNvSpPr>
              <p:nvPr/>
            </p:nvSpPr>
            <p:spPr bwMode="auto">
              <a:xfrm flipV="1">
                <a:off x="4470399" y="4583697"/>
                <a:ext cx="0" cy="815975"/>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9" name="Line 57"/>
              <p:cNvSpPr>
                <a:spLocks noChangeShapeType="1"/>
              </p:cNvSpPr>
              <p:nvPr/>
            </p:nvSpPr>
            <p:spPr bwMode="auto">
              <a:xfrm>
                <a:off x="3003549" y="4583697"/>
                <a:ext cx="0" cy="815975"/>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60" name="Line 58"/>
              <p:cNvSpPr>
                <a:spLocks noChangeShapeType="1"/>
              </p:cNvSpPr>
              <p:nvPr/>
            </p:nvSpPr>
            <p:spPr bwMode="auto">
              <a:xfrm>
                <a:off x="4645024" y="3677235"/>
                <a:ext cx="1466850" cy="906462"/>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pic>
            <p:nvPicPr>
              <p:cNvPr id="261" name="Picture 6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8624" y="3478797"/>
                <a:ext cx="4921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62" name="Text Box 63"/>
              <p:cNvSpPr txBox="1">
                <a:spLocks noChangeArrowheads="1"/>
              </p:cNvSpPr>
              <p:nvPr/>
            </p:nvSpPr>
            <p:spPr bwMode="auto">
              <a:xfrm>
                <a:off x="3932709" y="3156475"/>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Calibri" panose="020F0502020204030204" pitchFamily="34" charset="0"/>
                    <a:ea typeface="华文楷体" panose="02010600040101010101" pitchFamily="2" charset="-122"/>
                    <a:cs typeface="+mn-cs"/>
                  </a:rPr>
                  <a:t>R</a:t>
                </a:r>
                <a:r>
                  <a:rPr kumimoji="1" lang="en-US" altLang="zh-CN" sz="2000" b="0" i="0" u="none" strike="noStrike" kern="1200" cap="none" spc="0" normalizeH="0" baseline="-25000" noProof="0" dirty="0">
                    <a:ln>
                      <a:noFill/>
                    </a:ln>
                    <a:effectLst/>
                    <a:uLnTx/>
                    <a:uFillTx/>
                    <a:latin typeface="Calibri" panose="020F0502020204030204" pitchFamily="34" charset="0"/>
                    <a:ea typeface="华文楷体" panose="02010600040101010101" pitchFamily="2" charset="-122"/>
                    <a:cs typeface="+mn-cs"/>
                  </a:rPr>
                  <a:t>1</a:t>
                </a:r>
                <a:endParaRPr kumimoji="1" lang="en-US" altLang="zh-CN" sz="2000" b="0" i="0" u="none" strike="noStrike" kern="1200" cap="none" spc="0" normalizeH="0" baseline="0" noProof="0" dirty="0">
                  <a:ln>
                    <a:noFill/>
                  </a:ln>
                  <a:effectLst/>
                  <a:uLnTx/>
                  <a:uFillTx/>
                  <a:latin typeface="Calibri" panose="020F0502020204030204" pitchFamily="34" charset="0"/>
                  <a:ea typeface="华文楷体" panose="02010600040101010101" pitchFamily="2" charset="-122"/>
                  <a:cs typeface="+mn-cs"/>
                </a:endParaRPr>
              </a:p>
            </p:txBody>
          </p:sp>
          <p:sp>
            <p:nvSpPr>
              <p:cNvPr id="263" name="Text Box 64"/>
              <p:cNvSpPr txBox="1">
                <a:spLocks noChangeArrowheads="1"/>
              </p:cNvSpPr>
              <p:nvPr/>
            </p:nvSpPr>
            <p:spPr bwMode="auto">
              <a:xfrm>
                <a:off x="3883496" y="4305825"/>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effectLst/>
                    <a:uLnTx/>
                    <a:uFillTx/>
                    <a:latin typeface="Calibri" panose="020F0502020204030204" pitchFamily="34" charset="0"/>
                    <a:ea typeface="华文楷体" panose="02010600040101010101" pitchFamily="2" charset="-122"/>
                    <a:cs typeface="+mn-cs"/>
                  </a:rPr>
                  <a:t>R</a:t>
                </a:r>
                <a:r>
                  <a:rPr kumimoji="1" lang="en-US" altLang="zh-CN" sz="2000" b="0" i="0" u="none" strike="noStrike" kern="1200" cap="none" spc="0" normalizeH="0" baseline="-25000" noProof="0">
                    <a:ln>
                      <a:noFill/>
                    </a:ln>
                    <a:effectLst/>
                    <a:uLnTx/>
                    <a:uFillTx/>
                    <a:latin typeface="Calibri" panose="020F0502020204030204" pitchFamily="34" charset="0"/>
                    <a:ea typeface="华文楷体" panose="02010600040101010101" pitchFamily="2" charset="-122"/>
                    <a:cs typeface="+mn-cs"/>
                  </a:rPr>
                  <a:t>3</a:t>
                </a:r>
                <a:endParaRPr kumimoji="1" lang="en-US" altLang="zh-CN" sz="2000" b="0" i="0" u="none" strike="noStrike" kern="1200" cap="none" spc="0" normalizeH="0" baseline="0" noProof="0">
                  <a:ln>
                    <a:noFill/>
                  </a:ln>
                  <a:effectLst/>
                  <a:uLnTx/>
                  <a:uFillTx/>
                  <a:latin typeface="Calibri" panose="020F0502020204030204" pitchFamily="34" charset="0"/>
                  <a:ea typeface="华文楷体" panose="02010600040101010101" pitchFamily="2" charset="-122"/>
                  <a:cs typeface="+mn-cs"/>
                </a:endParaRPr>
              </a:p>
            </p:txBody>
          </p:sp>
          <p:sp>
            <p:nvSpPr>
              <p:cNvPr id="264" name="Text Box 65"/>
              <p:cNvSpPr txBox="1">
                <a:spLocks noChangeArrowheads="1"/>
              </p:cNvSpPr>
              <p:nvPr/>
            </p:nvSpPr>
            <p:spPr bwMode="auto">
              <a:xfrm>
                <a:off x="5555690" y="4380437"/>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effectLst/>
                    <a:uLnTx/>
                    <a:uFillTx/>
                    <a:latin typeface="Calibri" panose="020F0502020204030204" pitchFamily="34" charset="0"/>
                    <a:ea typeface="华文楷体" panose="02010600040101010101" pitchFamily="2" charset="-122"/>
                    <a:cs typeface="+mn-cs"/>
                  </a:rPr>
                  <a:t>R</a:t>
                </a:r>
                <a:r>
                  <a:rPr kumimoji="1" lang="en-US" altLang="zh-CN" sz="2000" b="0" i="0" u="none" strike="noStrike" kern="1200" cap="none" spc="0" normalizeH="0" baseline="-25000" noProof="0">
                    <a:ln>
                      <a:noFill/>
                    </a:ln>
                    <a:effectLst/>
                    <a:uLnTx/>
                    <a:uFillTx/>
                    <a:latin typeface="Calibri" panose="020F0502020204030204" pitchFamily="34" charset="0"/>
                    <a:ea typeface="华文楷体" panose="02010600040101010101" pitchFamily="2" charset="-122"/>
                    <a:cs typeface="+mn-cs"/>
                  </a:rPr>
                  <a:t>4</a:t>
                </a:r>
                <a:endParaRPr kumimoji="1" lang="en-US" altLang="zh-CN" sz="2000" b="0" i="0" u="none" strike="noStrike" kern="1200" cap="none" spc="0" normalizeH="0" baseline="0" noProof="0">
                  <a:ln>
                    <a:noFill/>
                  </a:ln>
                  <a:effectLst/>
                  <a:uLnTx/>
                  <a:uFillTx/>
                  <a:latin typeface="Calibri" panose="020F0502020204030204" pitchFamily="34" charset="0"/>
                  <a:ea typeface="华文楷体" panose="02010600040101010101" pitchFamily="2" charset="-122"/>
                  <a:cs typeface="+mn-cs"/>
                </a:endParaRPr>
              </a:p>
            </p:txBody>
          </p:sp>
          <p:sp>
            <p:nvSpPr>
              <p:cNvPr id="265" name="Text Box 66"/>
              <p:cNvSpPr txBox="1">
                <a:spLocks noChangeArrowheads="1"/>
              </p:cNvSpPr>
              <p:nvPr/>
            </p:nvSpPr>
            <p:spPr bwMode="auto">
              <a:xfrm>
                <a:off x="2380134" y="4334400"/>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Calibri" panose="020F0502020204030204" pitchFamily="34" charset="0"/>
                    <a:ea typeface="华文楷体" panose="02010600040101010101" pitchFamily="2" charset="-122"/>
                    <a:cs typeface="+mn-cs"/>
                  </a:rPr>
                  <a:t>R</a:t>
                </a:r>
                <a:r>
                  <a:rPr kumimoji="1" lang="en-US" altLang="zh-CN" sz="2000" b="0" i="0" u="none" strike="noStrike" kern="1200" cap="none" spc="0" normalizeH="0" baseline="-25000" noProof="0" dirty="0">
                    <a:ln>
                      <a:noFill/>
                    </a:ln>
                    <a:effectLst/>
                    <a:uLnTx/>
                    <a:uFillTx/>
                    <a:latin typeface="Calibri" panose="020F0502020204030204" pitchFamily="34" charset="0"/>
                    <a:ea typeface="华文楷体" panose="02010600040101010101" pitchFamily="2" charset="-122"/>
                    <a:cs typeface="+mn-cs"/>
                  </a:rPr>
                  <a:t>2</a:t>
                </a:r>
                <a:endParaRPr kumimoji="1" lang="en-US" altLang="zh-CN" sz="2000" b="0" i="0" u="none" strike="noStrike" kern="1200" cap="none" spc="0" normalizeH="0" baseline="0" noProof="0" dirty="0">
                  <a:ln>
                    <a:noFill/>
                  </a:ln>
                  <a:effectLst/>
                  <a:uLnTx/>
                  <a:uFillTx/>
                  <a:latin typeface="Calibri" panose="020F0502020204030204" pitchFamily="34" charset="0"/>
                  <a:ea typeface="华文楷体" panose="02010600040101010101" pitchFamily="2" charset="-122"/>
                  <a:cs typeface="+mn-cs"/>
                </a:endParaRPr>
              </a:p>
            </p:txBody>
          </p:sp>
          <p:pic>
            <p:nvPicPr>
              <p:cNvPr id="266" name="Picture 6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53112" y="4442410"/>
                <a:ext cx="49053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7" name="Picture 6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8624" y="4442410"/>
                <a:ext cx="4921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8" name="Picture 7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44787" y="4475747"/>
                <a:ext cx="490537"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9" name="图片 26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23518" y="1756778"/>
                <a:ext cx="620712"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Line 72"/>
              <p:cNvSpPr>
                <a:spLocks noChangeShapeType="1"/>
              </p:cNvSpPr>
              <p:nvPr/>
            </p:nvSpPr>
            <p:spPr bwMode="auto">
              <a:xfrm>
                <a:off x="2224087" y="5399672"/>
                <a:ext cx="1382712" cy="0"/>
              </a:xfrm>
              <a:prstGeom prst="line">
                <a:avLst/>
              </a:prstGeom>
              <a:noFill/>
              <a:ln w="571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1" name="Line 73"/>
              <p:cNvSpPr>
                <a:spLocks noChangeShapeType="1"/>
              </p:cNvSpPr>
              <p:nvPr/>
            </p:nvSpPr>
            <p:spPr bwMode="auto">
              <a:xfrm>
                <a:off x="3865562" y="5399672"/>
                <a:ext cx="1382712" cy="0"/>
              </a:xfrm>
              <a:prstGeom prst="line">
                <a:avLst/>
              </a:prstGeom>
              <a:noFill/>
              <a:ln w="571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2" name="Line 74"/>
              <p:cNvSpPr>
                <a:spLocks noChangeShapeType="1"/>
              </p:cNvSpPr>
              <p:nvPr/>
            </p:nvSpPr>
            <p:spPr bwMode="auto">
              <a:xfrm>
                <a:off x="5507037" y="5399672"/>
                <a:ext cx="1381125" cy="0"/>
              </a:xfrm>
              <a:prstGeom prst="line">
                <a:avLst/>
              </a:prstGeom>
              <a:noFill/>
              <a:ln w="571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3" name="Line 76"/>
              <p:cNvSpPr>
                <a:spLocks noChangeShapeType="1"/>
              </p:cNvSpPr>
              <p:nvPr/>
            </p:nvSpPr>
            <p:spPr bwMode="auto">
              <a:xfrm>
                <a:off x="2486024" y="5399672"/>
                <a:ext cx="0" cy="454025"/>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4" name="Line 78"/>
              <p:cNvSpPr>
                <a:spLocks noChangeShapeType="1"/>
              </p:cNvSpPr>
              <p:nvPr/>
            </p:nvSpPr>
            <p:spPr bwMode="auto">
              <a:xfrm>
                <a:off x="4038599" y="5399672"/>
                <a:ext cx="0" cy="454025"/>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5" name="Line 79"/>
              <p:cNvSpPr>
                <a:spLocks noChangeShapeType="1"/>
              </p:cNvSpPr>
              <p:nvPr/>
            </p:nvSpPr>
            <p:spPr bwMode="auto">
              <a:xfrm>
                <a:off x="4989512" y="5399672"/>
                <a:ext cx="0" cy="36195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6" name="Line 80"/>
              <p:cNvSpPr>
                <a:spLocks noChangeShapeType="1"/>
              </p:cNvSpPr>
              <p:nvPr/>
            </p:nvSpPr>
            <p:spPr bwMode="auto">
              <a:xfrm>
                <a:off x="5680074" y="5399672"/>
                <a:ext cx="0" cy="36195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7" name="Line 81"/>
              <p:cNvSpPr>
                <a:spLocks noChangeShapeType="1"/>
              </p:cNvSpPr>
              <p:nvPr/>
            </p:nvSpPr>
            <p:spPr bwMode="auto">
              <a:xfrm>
                <a:off x="6715124" y="5399672"/>
                <a:ext cx="0" cy="454025"/>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pic>
            <p:nvPicPr>
              <p:cNvPr id="278" name="Picture 8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712"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8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3324"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8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6774"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8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5274"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9212"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3" name="Text Box 88"/>
              <p:cNvSpPr txBox="1">
                <a:spLocks noChangeArrowheads="1"/>
              </p:cNvSpPr>
              <p:nvPr/>
            </p:nvSpPr>
            <p:spPr bwMode="auto">
              <a:xfrm>
                <a:off x="2613261" y="5429834"/>
                <a:ext cx="476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cs typeface="+mn-cs"/>
                  </a:rPr>
                  <a:t>…</a:t>
                </a:r>
              </a:p>
            </p:txBody>
          </p:sp>
          <p:sp>
            <p:nvSpPr>
              <p:cNvPr id="284" name="Text Box 89"/>
              <p:cNvSpPr txBox="1">
                <a:spLocks noChangeArrowheads="1"/>
              </p:cNvSpPr>
              <p:nvPr/>
            </p:nvSpPr>
            <p:spPr bwMode="auto">
              <a:xfrm>
                <a:off x="5902162" y="5442089"/>
                <a:ext cx="476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cs typeface="+mn-cs"/>
                  </a:rPr>
                  <a:t>…</a:t>
                </a:r>
              </a:p>
            </p:txBody>
          </p:sp>
          <p:sp>
            <p:nvSpPr>
              <p:cNvPr id="285" name="Text Box 90"/>
              <p:cNvSpPr txBox="1">
                <a:spLocks noChangeArrowheads="1"/>
              </p:cNvSpPr>
              <p:nvPr/>
            </p:nvSpPr>
            <p:spPr bwMode="auto">
              <a:xfrm>
                <a:off x="4249737" y="5426263"/>
                <a:ext cx="5873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cs typeface="+mn-cs"/>
                  </a:rPr>
                  <a:t>…</a:t>
                </a:r>
              </a:p>
            </p:txBody>
          </p:sp>
          <p:sp>
            <p:nvSpPr>
              <p:cNvPr id="286" name="Text Box 67"/>
              <p:cNvSpPr txBox="1">
                <a:spLocks noChangeArrowheads="1"/>
              </p:cNvSpPr>
              <p:nvPr/>
            </p:nvSpPr>
            <p:spPr bwMode="auto">
              <a:xfrm>
                <a:off x="2655110" y="186691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R="0" lvl="0" indent="0" fontAlgn="base">
                  <a:lnSpc>
                    <a:spcPct val="100000"/>
                  </a:lnSpc>
                  <a:spcBef>
                    <a:spcPct val="0"/>
                  </a:spcBef>
                  <a:spcAft>
                    <a:spcPct val="0"/>
                  </a:spcAft>
                  <a:buClrTx/>
                  <a:buSzTx/>
                  <a:buFontTx/>
                  <a:buNone/>
                  <a:tabLst/>
                  <a:defRPr kumimoji="1" sz="2000" b="0" i="0" u="none" strike="noStrike" cap="none" spc="0" normalizeH="0" baseline="0">
                    <a:ln>
                      <a:noFill/>
                    </a:ln>
                    <a:effectLst/>
                    <a:uLnTx/>
                    <a:uFillTx/>
                    <a:latin typeface="Calibri" panose="020F0502020204030204" pitchFamily="34" charset="0"/>
                    <a:ea typeface="华文楷体" panose="02010600040101010101" pitchFamily="2" charset="-122"/>
                  </a:defRPr>
                </a:lvl1pPr>
              </a:lstStyle>
              <a:p>
                <a:r>
                  <a:rPr lang="zh-CN" altLang="en-US" dirty="0"/>
                  <a:t>视频服务器</a:t>
                </a:r>
                <a:endParaRPr lang="en-US" altLang="zh-CN" dirty="0"/>
              </a:p>
            </p:txBody>
          </p:sp>
        </p:grpSp>
        <p:sp>
          <p:nvSpPr>
            <p:cNvPr id="368" name="Text Box 67"/>
            <p:cNvSpPr txBox="1">
              <a:spLocks noChangeArrowheads="1"/>
            </p:cNvSpPr>
            <p:nvPr/>
          </p:nvSpPr>
          <p:spPr bwMode="auto">
            <a:xfrm>
              <a:off x="3428676" y="6629709"/>
              <a:ext cx="24961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R="0" lvl="0" indent="0" fontAlgn="base">
                <a:lnSpc>
                  <a:spcPct val="100000"/>
                </a:lnSpc>
                <a:spcBef>
                  <a:spcPct val="0"/>
                </a:spcBef>
                <a:spcAft>
                  <a:spcPct val="0"/>
                </a:spcAft>
                <a:buClrTx/>
                <a:buSzTx/>
                <a:buFontTx/>
                <a:buNone/>
                <a:tabLst/>
                <a:defRPr kumimoji="1" sz="2000" b="0" i="0" u="none" strike="noStrike" cap="none" spc="0" normalizeH="0" baseline="0">
                  <a:ln>
                    <a:noFill/>
                  </a:ln>
                  <a:effectLst/>
                  <a:uLnTx/>
                  <a:uFillTx/>
                  <a:latin typeface="Calibri" panose="020F0502020204030204" pitchFamily="34" charset="0"/>
                  <a:ea typeface="华文楷体" panose="02010600040101010101" pitchFamily="2" charset="-122"/>
                </a:defRPr>
              </a:lvl1pPr>
            </a:lstStyle>
            <a:p>
              <a:r>
                <a:rPr lang="zh-CN" altLang="en-US" dirty="0"/>
                <a:t>共</a:t>
              </a:r>
              <a:r>
                <a:rPr lang="en-US" altLang="zh-CN" dirty="0"/>
                <a:t>90</a:t>
              </a:r>
              <a:r>
                <a:rPr lang="zh-CN" altLang="en-US" dirty="0"/>
                <a:t>个主机接收节目</a:t>
              </a:r>
              <a:endParaRPr lang="en-US" altLang="zh-CN" dirty="0"/>
            </a:p>
          </p:txBody>
        </p:sp>
      </p:grpSp>
    </p:spTree>
    <p:custDataLst>
      <p:tags r:id="rId1"/>
    </p:custDataLst>
    <p:extLst>
      <p:ext uri="{BB962C8B-B14F-4D97-AF65-F5344CB8AC3E}">
        <p14:creationId xmlns:p14="http://schemas.microsoft.com/office/powerpoint/2010/main" val="345059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88">
                                            <p:txEl>
                                              <p:pRg st="0" end="0"/>
                                            </p:txEl>
                                          </p:spTgt>
                                        </p:tgtEl>
                                        <p:attrNameLst>
                                          <p:attrName>style.visibility</p:attrName>
                                        </p:attrNameLst>
                                      </p:cBhvr>
                                      <p:to>
                                        <p:strVal val="visible"/>
                                      </p:to>
                                    </p:set>
                                    <p:animEffect transition="in" filter="dissolve">
                                      <p:cBhvr>
                                        <p:cTn id="7" dur="500"/>
                                        <p:tgtEl>
                                          <p:spTgt spid="2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69"/>
                                        </p:tgtEl>
                                        <p:attrNameLst>
                                          <p:attrName>style.visibility</p:attrName>
                                        </p:attrNameLst>
                                      </p:cBhvr>
                                      <p:to>
                                        <p:strVal val="visible"/>
                                      </p:to>
                                    </p:set>
                                    <p:animEffect transition="in" filter="wipe(up)">
                                      <p:cBhvr>
                                        <p:cTn id="12" dur="500"/>
                                        <p:tgtEl>
                                          <p:spTgt spid="3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5"/>
                                        </p:tgtEl>
                                        <p:attrNameLst>
                                          <p:attrName>style.visibility</p:attrName>
                                        </p:attrNameLst>
                                      </p:cBhvr>
                                      <p:to>
                                        <p:strVal val="visible"/>
                                      </p:to>
                                    </p:set>
                                    <p:animEffect transition="in" filter="wipe(up)">
                                      <p:cBhvr>
                                        <p:cTn id="17" dur="500"/>
                                        <p:tgtEl>
                                          <p:spTgt spid="295"/>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304"/>
                                        </p:tgtEl>
                                        <p:attrNameLst>
                                          <p:attrName>style.visibility</p:attrName>
                                        </p:attrNameLst>
                                      </p:cBhvr>
                                      <p:to>
                                        <p:strVal val="visible"/>
                                      </p:to>
                                    </p:set>
                                    <p:animEffect transition="in" filter="wipe(right)">
                                      <p:cBhvr>
                                        <p:cTn id="21" dur="500"/>
                                        <p:tgtEl>
                                          <p:spTgt spid="304"/>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28"/>
                                        </p:tgtEl>
                                        <p:attrNameLst>
                                          <p:attrName>style.visibility</p:attrName>
                                        </p:attrNameLst>
                                      </p:cBhvr>
                                      <p:to>
                                        <p:strVal val="visible"/>
                                      </p:to>
                                    </p:set>
                                    <p:animEffect transition="in" filter="wipe(up)">
                                      <p:cBhvr>
                                        <p:cTn id="25" dur="500"/>
                                        <p:tgtEl>
                                          <p:spTgt spid="328"/>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96"/>
                                        </p:tgtEl>
                                        <p:attrNameLst>
                                          <p:attrName>style.visibility</p:attrName>
                                        </p:attrNameLst>
                                      </p:cBhvr>
                                      <p:to>
                                        <p:strVal val="visible"/>
                                      </p:to>
                                    </p:set>
                                    <p:animEffect transition="in" filter="wipe(up)">
                                      <p:cBhvr>
                                        <p:cTn id="29" dur="500"/>
                                        <p:tgtEl>
                                          <p:spTgt spid="296"/>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355"/>
                                        </p:tgtEl>
                                        <p:attrNameLst>
                                          <p:attrName>style.visibility</p:attrName>
                                        </p:attrNameLst>
                                      </p:cBhvr>
                                      <p:to>
                                        <p:strVal val="visible"/>
                                      </p:to>
                                    </p:set>
                                    <p:animEffect transition="in" filter="wipe(up)">
                                      <p:cBhvr>
                                        <p:cTn id="33" dur="500"/>
                                        <p:tgtEl>
                                          <p:spTgt spid="355"/>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324"/>
                                        </p:tgtEl>
                                        <p:attrNameLst>
                                          <p:attrName>style.visibility</p:attrName>
                                        </p:attrNameLst>
                                      </p:cBhvr>
                                      <p:to>
                                        <p:strVal val="visible"/>
                                      </p:to>
                                    </p:set>
                                    <p:animEffect transition="in" filter="wipe(up)">
                                      <p:cBhvr>
                                        <p:cTn id="37" dur="500"/>
                                        <p:tgtEl>
                                          <p:spTgt spid="324"/>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297"/>
                                        </p:tgtEl>
                                        <p:attrNameLst>
                                          <p:attrName>style.visibility</p:attrName>
                                        </p:attrNameLst>
                                      </p:cBhvr>
                                      <p:to>
                                        <p:strVal val="visible"/>
                                      </p:to>
                                    </p:set>
                                    <p:animEffect transition="in" filter="wipe(up)">
                                      <p:cBhvr>
                                        <p:cTn id="41" dur="500"/>
                                        <p:tgtEl>
                                          <p:spTgt spid="297"/>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345"/>
                                        </p:tgtEl>
                                        <p:attrNameLst>
                                          <p:attrName>style.visibility</p:attrName>
                                        </p:attrNameLst>
                                      </p:cBhvr>
                                      <p:to>
                                        <p:strVal val="visible"/>
                                      </p:to>
                                    </p:set>
                                    <p:animEffect transition="in" filter="wipe(up)">
                                      <p:cBhvr>
                                        <p:cTn id="45" dur="500"/>
                                        <p:tgtEl>
                                          <p:spTgt spid="345"/>
                                        </p:tgtEl>
                                      </p:cBhvr>
                                    </p:animEffect>
                                  </p:childTnLst>
                                </p:cTn>
                              </p:par>
                            </p:childTnLst>
                          </p:cTn>
                        </p:par>
                        <p:par>
                          <p:cTn id="46" fill="hold">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320"/>
                                        </p:tgtEl>
                                        <p:attrNameLst>
                                          <p:attrName>style.visibility</p:attrName>
                                        </p:attrNameLst>
                                      </p:cBhvr>
                                      <p:to>
                                        <p:strVal val="visible"/>
                                      </p:to>
                                    </p:set>
                                    <p:animEffect transition="in" filter="wipe(up)">
                                      <p:cBhvr>
                                        <p:cTn id="49" dur="500"/>
                                        <p:tgtEl>
                                          <p:spTgt spid="320"/>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298"/>
                                        </p:tgtEl>
                                        <p:attrNameLst>
                                          <p:attrName>style.visibility</p:attrName>
                                        </p:attrNameLst>
                                      </p:cBhvr>
                                      <p:to>
                                        <p:strVal val="visible"/>
                                      </p:to>
                                    </p:set>
                                    <p:animEffect transition="in" filter="wipe(up)">
                                      <p:cBhvr>
                                        <p:cTn id="53" dur="500"/>
                                        <p:tgtEl>
                                          <p:spTgt spid="298"/>
                                        </p:tgtEl>
                                      </p:cBhvr>
                                    </p:animEffect>
                                  </p:childTnLst>
                                </p:cTn>
                              </p:par>
                            </p:childTnLst>
                          </p:cTn>
                        </p:par>
                        <p:par>
                          <p:cTn id="54" fill="hold">
                            <p:stCondLst>
                              <p:cond delay="5000"/>
                            </p:stCondLst>
                            <p:childTnLst>
                              <p:par>
                                <p:cTn id="55" presetID="22" presetClass="entr" presetSubtype="2" fill="hold" grpId="0" nodeType="afterEffect">
                                  <p:stCondLst>
                                    <p:cond delay="0"/>
                                  </p:stCondLst>
                                  <p:childTnLst>
                                    <p:set>
                                      <p:cBhvr>
                                        <p:cTn id="56" dur="1" fill="hold">
                                          <p:stCondLst>
                                            <p:cond delay="0"/>
                                          </p:stCondLst>
                                        </p:cTn>
                                        <p:tgtEl>
                                          <p:spTgt spid="305"/>
                                        </p:tgtEl>
                                        <p:attrNameLst>
                                          <p:attrName>style.visibility</p:attrName>
                                        </p:attrNameLst>
                                      </p:cBhvr>
                                      <p:to>
                                        <p:strVal val="visible"/>
                                      </p:to>
                                    </p:set>
                                    <p:animEffect transition="in" filter="wipe(right)">
                                      <p:cBhvr>
                                        <p:cTn id="57" dur="500"/>
                                        <p:tgtEl>
                                          <p:spTgt spid="305"/>
                                        </p:tgtEl>
                                      </p:cBhvr>
                                    </p:animEffect>
                                  </p:childTnLst>
                                </p:cTn>
                              </p:par>
                            </p:childTnLst>
                          </p:cTn>
                        </p:par>
                        <p:par>
                          <p:cTn id="58" fill="hold">
                            <p:stCondLst>
                              <p:cond delay="5500"/>
                            </p:stCondLst>
                            <p:childTnLst>
                              <p:par>
                                <p:cTn id="59" presetID="22" presetClass="entr" presetSubtype="1" fill="hold" grpId="0" nodeType="afterEffect">
                                  <p:stCondLst>
                                    <p:cond delay="0"/>
                                  </p:stCondLst>
                                  <p:childTnLst>
                                    <p:set>
                                      <p:cBhvr>
                                        <p:cTn id="60" dur="1" fill="hold">
                                          <p:stCondLst>
                                            <p:cond delay="0"/>
                                          </p:stCondLst>
                                        </p:cTn>
                                        <p:tgtEl>
                                          <p:spTgt spid="329"/>
                                        </p:tgtEl>
                                        <p:attrNameLst>
                                          <p:attrName>style.visibility</p:attrName>
                                        </p:attrNameLst>
                                      </p:cBhvr>
                                      <p:to>
                                        <p:strVal val="visible"/>
                                      </p:to>
                                    </p:set>
                                    <p:animEffect transition="in" filter="wipe(up)">
                                      <p:cBhvr>
                                        <p:cTn id="61" dur="500"/>
                                        <p:tgtEl>
                                          <p:spTgt spid="329"/>
                                        </p:tgtEl>
                                      </p:cBhvr>
                                    </p:animEffect>
                                  </p:childTnLst>
                                </p:cTn>
                              </p:par>
                            </p:childTnLst>
                          </p:cTn>
                        </p:par>
                        <p:par>
                          <p:cTn id="62" fill="hold">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299"/>
                                        </p:tgtEl>
                                        <p:attrNameLst>
                                          <p:attrName>style.visibility</p:attrName>
                                        </p:attrNameLst>
                                      </p:cBhvr>
                                      <p:to>
                                        <p:strVal val="visible"/>
                                      </p:to>
                                    </p:set>
                                    <p:animEffect transition="in" filter="wipe(up)">
                                      <p:cBhvr>
                                        <p:cTn id="65" dur="500"/>
                                        <p:tgtEl>
                                          <p:spTgt spid="299"/>
                                        </p:tgtEl>
                                      </p:cBhvr>
                                    </p:animEffect>
                                  </p:childTnLst>
                                </p:cTn>
                              </p:par>
                            </p:childTnLst>
                          </p:cTn>
                        </p:par>
                        <p:par>
                          <p:cTn id="66" fill="hold">
                            <p:stCondLst>
                              <p:cond delay="6500"/>
                            </p:stCondLst>
                            <p:childTnLst>
                              <p:par>
                                <p:cTn id="67" presetID="22" presetClass="entr" presetSubtype="1" fill="hold" grpId="0" nodeType="afterEffect">
                                  <p:stCondLst>
                                    <p:cond delay="0"/>
                                  </p:stCondLst>
                                  <p:childTnLst>
                                    <p:set>
                                      <p:cBhvr>
                                        <p:cTn id="68" dur="1" fill="hold">
                                          <p:stCondLst>
                                            <p:cond delay="0"/>
                                          </p:stCondLst>
                                        </p:cTn>
                                        <p:tgtEl>
                                          <p:spTgt spid="356"/>
                                        </p:tgtEl>
                                        <p:attrNameLst>
                                          <p:attrName>style.visibility</p:attrName>
                                        </p:attrNameLst>
                                      </p:cBhvr>
                                      <p:to>
                                        <p:strVal val="visible"/>
                                      </p:to>
                                    </p:set>
                                    <p:animEffect transition="in" filter="wipe(up)">
                                      <p:cBhvr>
                                        <p:cTn id="69" dur="500"/>
                                        <p:tgtEl>
                                          <p:spTgt spid="356"/>
                                        </p:tgtEl>
                                      </p:cBhvr>
                                    </p:animEffect>
                                  </p:childTnLst>
                                </p:cTn>
                              </p:par>
                            </p:childTnLst>
                          </p:cTn>
                        </p:par>
                        <p:par>
                          <p:cTn id="70" fill="hold">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325"/>
                                        </p:tgtEl>
                                        <p:attrNameLst>
                                          <p:attrName>style.visibility</p:attrName>
                                        </p:attrNameLst>
                                      </p:cBhvr>
                                      <p:to>
                                        <p:strVal val="visible"/>
                                      </p:to>
                                    </p:set>
                                    <p:animEffect transition="in" filter="wipe(up)">
                                      <p:cBhvr>
                                        <p:cTn id="73" dur="500"/>
                                        <p:tgtEl>
                                          <p:spTgt spid="325"/>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300"/>
                                        </p:tgtEl>
                                        <p:attrNameLst>
                                          <p:attrName>style.visibility</p:attrName>
                                        </p:attrNameLst>
                                      </p:cBhvr>
                                      <p:to>
                                        <p:strVal val="visible"/>
                                      </p:to>
                                    </p:set>
                                    <p:animEffect transition="in" filter="wipe(up)">
                                      <p:cBhvr>
                                        <p:cTn id="77" dur="500"/>
                                        <p:tgtEl>
                                          <p:spTgt spid="300"/>
                                        </p:tgtEl>
                                      </p:cBhvr>
                                    </p:animEffect>
                                  </p:childTnLst>
                                </p:cTn>
                              </p:par>
                            </p:childTnLst>
                          </p:cTn>
                        </p:par>
                        <p:par>
                          <p:cTn id="78" fill="hold">
                            <p:stCondLst>
                              <p:cond delay="8000"/>
                            </p:stCondLst>
                            <p:childTnLst>
                              <p:par>
                                <p:cTn id="79" presetID="22" presetClass="entr" presetSubtype="1" fill="hold" grpId="0" nodeType="afterEffect">
                                  <p:stCondLst>
                                    <p:cond delay="0"/>
                                  </p:stCondLst>
                                  <p:childTnLst>
                                    <p:set>
                                      <p:cBhvr>
                                        <p:cTn id="80" dur="1" fill="hold">
                                          <p:stCondLst>
                                            <p:cond delay="0"/>
                                          </p:stCondLst>
                                        </p:cTn>
                                        <p:tgtEl>
                                          <p:spTgt spid="346"/>
                                        </p:tgtEl>
                                        <p:attrNameLst>
                                          <p:attrName>style.visibility</p:attrName>
                                        </p:attrNameLst>
                                      </p:cBhvr>
                                      <p:to>
                                        <p:strVal val="visible"/>
                                      </p:to>
                                    </p:set>
                                    <p:animEffect transition="in" filter="wipe(up)">
                                      <p:cBhvr>
                                        <p:cTn id="81" dur="500"/>
                                        <p:tgtEl>
                                          <p:spTgt spid="346"/>
                                        </p:tgtEl>
                                      </p:cBhvr>
                                    </p:animEffect>
                                  </p:childTnLst>
                                </p:cTn>
                              </p:par>
                            </p:childTnLst>
                          </p:cTn>
                        </p:par>
                        <p:par>
                          <p:cTn id="82" fill="hold">
                            <p:stCondLst>
                              <p:cond delay="8500"/>
                            </p:stCondLst>
                            <p:childTnLst>
                              <p:par>
                                <p:cTn id="83" presetID="22" presetClass="entr" presetSubtype="1" fill="hold" grpId="0" nodeType="afterEffect">
                                  <p:stCondLst>
                                    <p:cond delay="0"/>
                                  </p:stCondLst>
                                  <p:childTnLst>
                                    <p:set>
                                      <p:cBhvr>
                                        <p:cTn id="84" dur="1" fill="hold">
                                          <p:stCondLst>
                                            <p:cond delay="0"/>
                                          </p:stCondLst>
                                        </p:cTn>
                                        <p:tgtEl>
                                          <p:spTgt spid="321"/>
                                        </p:tgtEl>
                                        <p:attrNameLst>
                                          <p:attrName>style.visibility</p:attrName>
                                        </p:attrNameLst>
                                      </p:cBhvr>
                                      <p:to>
                                        <p:strVal val="visible"/>
                                      </p:to>
                                    </p:set>
                                    <p:animEffect transition="in" filter="wipe(up)">
                                      <p:cBhvr>
                                        <p:cTn id="85" dur="500"/>
                                        <p:tgtEl>
                                          <p:spTgt spid="321"/>
                                        </p:tgtEl>
                                      </p:cBhvr>
                                    </p:animEffect>
                                  </p:childTnLst>
                                </p:cTn>
                              </p:par>
                            </p:childTnLst>
                          </p:cTn>
                        </p:par>
                        <p:par>
                          <p:cTn id="86" fill="hold">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364"/>
                                        </p:tgtEl>
                                        <p:attrNameLst>
                                          <p:attrName>style.visibility</p:attrName>
                                        </p:attrNameLst>
                                      </p:cBhvr>
                                      <p:to>
                                        <p:strVal val="visible"/>
                                      </p:to>
                                    </p:set>
                                    <p:animEffect transition="in" filter="wipe(up)">
                                      <p:cBhvr>
                                        <p:cTn id="89" dur="500"/>
                                        <p:tgtEl>
                                          <p:spTgt spid="364"/>
                                        </p:tgtEl>
                                      </p:cBhvr>
                                    </p:animEffect>
                                  </p:childTnLst>
                                </p:cTn>
                              </p:par>
                            </p:childTnLst>
                          </p:cTn>
                        </p:par>
                        <p:par>
                          <p:cTn id="90" fill="hold">
                            <p:stCondLst>
                              <p:cond delay="9500"/>
                            </p:stCondLst>
                            <p:childTnLst>
                              <p:par>
                                <p:cTn id="91" presetID="22" presetClass="entr" presetSubtype="2" fill="hold" grpId="0" nodeType="afterEffect">
                                  <p:stCondLst>
                                    <p:cond delay="0"/>
                                  </p:stCondLst>
                                  <p:childTnLst>
                                    <p:set>
                                      <p:cBhvr>
                                        <p:cTn id="92" dur="1" fill="hold">
                                          <p:stCondLst>
                                            <p:cond delay="0"/>
                                          </p:stCondLst>
                                        </p:cTn>
                                        <p:tgtEl>
                                          <p:spTgt spid="306"/>
                                        </p:tgtEl>
                                        <p:attrNameLst>
                                          <p:attrName>style.visibility</p:attrName>
                                        </p:attrNameLst>
                                      </p:cBhvr>
                                      <p:to>
                                        <p:strVal val="visible"/>
                                      </p:to>
                                    </p:set>
                                    <p:animEffect transition="in" filter="wipe(right)">
                                      <p:cBhvr>
                                        <p:cTn id="93" dur="500"/>
                                        <p:tgtEl>
                                          <p:spTgt spid="306"/>
                                        </p:tgtEl>
                                      </p:cBhvr>
                                    </p:animEffect>
                                  </p:childTnLst>
                                </p:cTn>
                              </p:par>
                            </p:childTnLst>
                          </p:cTn>
                        </p:par>
                        <p:par>
                          <p:cTn id="94" fill="hold">
                            <p:stCondLst>
                              <p:cond delay="10000"/>
                            </p:stCondLst>
                            <p:childTnLst>
                              <p:par>
                                <p:cTn id="95" presetID="22" presetClass="entr" presetSubtype="1" fill="hold" grpId="0" nodeType="afterEffect">
                                  <p:stCondLst>
                                    <p:cond delay="0"/>
                                  </p:stCondLst>
                                  <p:childTnLst>
                                    <p:set>
                                      <p:cBhvr>
                                        <p:cTn id="96" dur="1" fill="hold">
                                          <p:stCondLst>
                                            <p:cond delay="0"/>
                                          </p:stCondLst>
                                        </p:cTn>
                                        <p:tgtEl>
                                          <p:spTgt spid="330"/>
                                        </p:tgtEl>
                                        <p:attrNameLst>
                                          <p:attrName>style.visibility</p:attrName>
                                        </p:attrNameLst>
                                      </p:cBhvr>
                                      <p:to>
                                        <p:strVal val="visible"/>
                                      </p:to>
                                    </p:set>
                                    <p:animEffect transition="in" filter="wipe(up)">
                                      <p:cBhvr>
                                        <p:cTn id="97" dur="500"/>
                                        <p:tgtEl>
                                          <p:spTgt spid="330"/>
                                        </p:tgtEl>
                                      </p:cBhvr>
                                    </p:animEffect>
                                  </p:childTnLst>
                                </p:cTn>
                              </p:par>
                            </p:childTnLst>
                          </p:cTn>
                        </p:par>
                        <p:par>
                          <p:cTn id="98" fill="hold">
                            <p:stCondLst>
                              <p:cond delay="10500"/>
                            </p:stCondLst>
                            <p:childTnLst>
                              <p:par>
                                <p:cTn id="99" presetID="22" presetClass="entr" presetSubtype="1" fill="hold" grpId="0" nodeType="afterEffect">
                                  <p:stCondLst>
                                    <p:cond delay="0"/>
                                  </p:stCondLst>
                                  <p:childTnLst>
                                    <p:set>
                                      <p:cBhvr>
                                        <p:cTn id="100" dur="1" fill="hold">
                                          <p:stCondLst>
                                            <p:cond delay="0"/>
                                          </p:stCondLst>
                                        </p:cTn>
                                        <p:tgtEl>
                                          <p:spTgt spid="365"/>
                                        </p:tgtEl>
                                        <p:attrNameLst>
                                          <p:attrName>style.visibility</p:attrName>
                                        </p:attrNameLst>
                                      </p:cBhvr>
                                      <p:to>
                                        <p:strVal val="visible"/>
                                      </p:to>
                                    </p:set>
                                    <p:animEffect transition="in" filter="wipe(up)">
                                      <p:cBhvr>
                                        <p:cTn id="101" dur="500"/>
                                        <p:tgtEl>
                                          <p:spTgt spid="365"/>
                                        </p:tgtEl>
                                      </p:cBhvr>
                                    </p:animEffect>
                                  </p:childTnLst>
                                </p:cTn>
                              </p:par>
                            </p:childTnLst>
                          </p:cTn>
                        </p:par>
                        <p:par>
                          <p:cTn id="102" fill="hold">
                            <p:stCondLst>
                              <p:cond delay="11000"/>
                            </p:stCondLst>
                            <p:childTnLst>
                              <p:par>
                                <p:cTn id="103" presetID="22" presetClass="entr" presetSubtype="1" fill="hold" grpId="0" nodeType="afterEffect">
                                  <p:stCondLst>
                                    <p:cond delay="0"/>
                                  </p:stCondLst>
                                  <p:childTnLst>
                                    <p:set>
                                      <p:cBhvr>
                                        <p:cTn id="104" dur="1" fill="hold">
                                          <p:stCondLst>
                                            <p:cond delay="0"/>
                                          </p:stCondLst>
                                        </p:cTn>
                                        <p:tgtEl>
                                          <p:spTgt spid="357"/>
                                        </p:tgtEl>
                                        <p:attrNameLst>
                                          <p:attrName>style.visibility</p:attrName>
                                        </p:attrNameLst>
                                      </p:cBhvr>
                                      <p:to>
                                        <p:strVal val="visible"/>
                                      </p:to>
                                    </p:set>
                                    <p:animEffect transition="in" filter="wipe(up)">
                                      <p:cBhvr>
                                        <p:cTn id="105" dur="500"/>
                                        <p:tgtEl>
                                          <p:spTgt spid="357"/>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326"/>
                                        </p:tgtEl>
                                        <p:attrNameLst>
                                          <p:attrName>style.visibility</p:attrName>
                                        </p:attrNameLst>
                                      </p:cBhvr>
                                      <p:to>
                                        <p:strVal val="visible"/>
                                      </p:to>
                                    </p:set>
                                    <p:animEffect transition="in" filter="wipe(up)">
                                      <p:cBhvr>
                                        <p:cTn id="108" dur="500"/>
                                        <p:tgtEl>
                                          <p:spTgt spid="326"/>
                                        </p:tgtEl>
                                      </p:cBhvr>
                                    </p:animEffect>
                                  </p:childTnLst>
                                </p:cTn>
                              </p:par>
                            </p:childTnLst>
                          </p:cTn>
                        </p:par>
                        <p:par>
                          <p:cTn id="109" fill="hold">
                            <p:stCondLst>
                              <p:cond delay="11500"/>
                            </p:stCondLst>
                            <p:childTnLst>
                              <p:par>
                                <p:cTn id="110" presetID="22" presetClass="entr" presetSubtype="1" fill="hold" grpId="0" nodeType="afterEffect">
                                  <p:stCondLst>
                                    <p:cond delay="0"/>
                                  </p:stCondLst>
                                  <p:childTnLst>
                                    <p:set>
                                      <p:cBhvr>
                                        <p:cTn id="111" dur="1" fill="hold">
                                          <p:stCondLst>
                                            <p:cond delay="0"/>
                                          </p:stCondLst>
                                        </p:cTn>
                                        <p:tgtEl>
                                          <p:spTgt spid="366"/>
                                        </p:tgtEl>
                                        <p:attrNameLst>
                                          <p:attrName>style.visibility</p:attrName>
                                        </p:attrNameLst>
                                      </p:cBhvr>
                                      <p:to>
                                        <p:strVal val="visible"/>
                                      </p:to>
                                    </p:set>
                                    <p:animEffect transition="in" filter="wipe(up)">
                                      <p:cBhvr>
                                        <p:cTn id="112" dur="500"/>
                                        <p:tgtEl>
                                          <p:spTgt spid="366"/>
                                        </p:tgtEl>
                                      </p:cBhvr>
                                    </p:animEffect>
                                  </p:childTnLst>
                                </p:cTn>
                              </p:par>
                            </p:childTnLst>
                          </p:cTn>
                        </p:par>
                        <p:par>
                          <p:cTn id="113" fill="hold">
                            <p:stCondLst>
                              <p:cond delay="12000"/>
                            </p:stCondLst>
                            <p:childTnLst>
                              <p:par>
                                <p:cTn id="114" presetID="22" presetClass="entr" presetSubtype="8" fill="hold" grpId="0" nodeType="afterEffect">
                                  <p:stCondLst>
                                    <p:cond delay="0"/>
                                  </p:stCondLst>
                                  <p:childTnLst>
                                    <p:set>
                                      <p:cBhvr>
                                        <p:cTn id="115" dur="1" fill="hold">
                                          <p:stCondLst>
                                            <p:cond delay="0"/>
                                          </p:stCondLst>
                                        </p:cTn>
                                        <p:tgtEl>
                                          <p:spTgt spid="347"/>
                                        </p:tgtEl>
                                        <p:attrNameLst>
                                          <p:attrName>style.visibility</p:attrName>
                                        </p:attrNameLst>
                                      </p:cBhvr>
                                      <p:to>
                                        <p:strVal val="visible"/>
                                      </p:to>
                                    </p:set>
                                    <p:animEffect transition="in" filter="wipe(left)">
                                      <p:cBhvr>
                                        <p:cTn id="116" dur="500"/>
                                        <p:tgtEl>
                                          <p:spTgt spid="347"/>
                                        </p:tgtEl>
                                      </p:cBhvr>
                                    </p:animEffect>
                                  </p:childTnLst>
                                </p:cTn>
                              </p:par>
                            </p:childTnLst>
                          </p:cTn>
                        </p:par>
                        <p:par>
                          <p:cTn id="117" fill="hold">
                            <p:stCondLst>
                              <p:cond delay="12500"/>
                            </p:stCondLst>
                            <p:childTnLst>
                              <p:par>
                                <p:cTn id="118" presetID="22" presetClass="entr" presetSubtype="1" fill="hold" grpId="0" nodeType="afterEffect">
                                  <p:stCondLst>
                                    <p:cond delay="0"/>
                                  </p:stCondLst>
                                  <p:childTnLst>
                                    <p:set>
                                      <p:cBhvr>
                                        <p:cTn id="119" dur="1" fill="hold">
                                          <p:stCondLst>
                                            <p:cond delay="0"/>
                                          </p:stCondLst>
                                        </p:cTn>
                                        <p:tgtEl>
                                          <p:spTgt spid="322"/>
                                        </p:tgtEl>
                                        <p:attrNameLst>
                                          <p:attrName>style.visibility</p:attrName>
                                        </p:attrNameLst>
                                      </p:cBhvr>
                                      <p:to>
                                        <p:strVal val="visible"/>
                                      </p:to>
                                    </p:set>
                                    <p:animEffect transition="in" filter="wipe(up)">
                                      <p:cBhvr>
                                        <p:cTn id="120" dur="500"/>
                                        <p:tgtEl>
                                          <p:spTgt spid="322"/>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363"/>
                                        </p:tgtEl>
                                        <p:attrNameLst>
                                          <p:attrName>style.visibility</p:attrName>
                                        </p:attrNameLst>
                                      </p:cBhvr>
                                      <p:to>
                                        <p:strVal val="visible"/>
                                      </p:to>
                                    </p:set>
                                    <p:animEffect transition="in" filter="dissolve">
                                      <p:cBhvr>
                                        <p:cTn id="125" dur="500"/>
                                        <p:tgtEl>
                                          <p:spTgt spid="363"/>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359"/>
                                        </p:tgtEl>
                                        <p:attrNameLst>
                                          <p:attrName>style.visibility</p:attrName>
                                        </p:attrNameLst>
                                      </p:cBhvr>
                                      <p:to>
                                        <p:strVal val="visible"/>
                                      </p:to>
                                    </p:set>
                                    <p:animEffect transition="in" filter="dissolve">
                                      <p:cBhvr>
                                        <p:cTn id="128" dur="500"/>
                                        <p:tgtEl>
                                          <p:spTgt spid="359"/>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360"/>
                                        </p:tgtEl>
                                        <p:attrNameLst>
                                          <p:attrName>style.visibility</p:attrName>
                                        </p:attrNameLst>
                                      </p:cBhvr>
                                      <p:to>
                                        <p:strVal val="visible"/>
                                      </p:to>
                                    </p:set>
                                    <p:animEffect transition="in" filter="dissolve">
                                      <p:cBhvr>
                                        <p:cTn id="131" dur="500"/>
                                        <p:tgtEl>
                                          <p:spTgt spid="360"/>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61"/>
                                        </p:tgtEl>
                                        <p:attrNameLst>
                                          <p:attrName>style.visibility</p:attrName>
                                        </p:attrNameLst>
                                      </p:cBhvr>
                                      <p:to>
                                        <p:strVal val="visible"/>
                                      </p:to>
                                    </p:set>
                                    <p:animEffect transition="in" filter="dissolve">
                                      <p:cBhvr>
                                        <p:cTn id="134" dur="500"/>
                                        <p:tgtEl>
                                          <p:spTgt spid="361"/>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353"/>
                                        </p:tgtEl>
                                        <p:attrNameLst>
                                          <p:attrName>style.visibility</p:attrName>
                                        </p:attrNameLst>
                                      </p:cBhvr>
                                      <p:to>
                                        <p:strVal val="visible"/>
                                      </p:to>
                                    </p:set>
                                    <p:animEffect transition="in" filter="dissolve">
                                      <p:cBhvr>
                                        <p:cTn id="137" dur="500"/>
                                        <p:tgtEl>
                                          <p:spTgt spid="35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358"/>
                                        </p:tgtEl>
                                        <p:attrNameLst>
                                          <p:attrName>style.visibility</p:attrName>
                                        </p:attrNameLst>
                                      </p:cBhvr>
                                      <p:to>
                                        <p:strVal val="visible"/>
                                      </p:to>
                                    </p:set>
                                    <p:animEffect transition="in" filter="dissolve">
                                      <p:cBhvr>
                                        <p:cTn id="140" dur="500"/>
                                        <p:tgtEl>
                                          <p:spTgt spid="358"/>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362"/>
                                        </p:tgtEl>
                                        <p:attrNameLst>
                                          <p:attrName>style.visibility</p:attrName>
                                        </p:attrNameLst>
                                      </p:cBhvr>
                                      <p:to>
                                        <p:strVal val="visible"/>
                                      </p:to>
                                    </p:set>
                                    <p:animEffect transition="in" filter="dissolve">
                                      <p:cBhvr>
                                        <p:cTn id="143" dur="500"/>
                                        <p:tgtEl>
                                          <p:spTgt spid="362"/>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367"/>
                                        </p:tgtEl>
                                        <p:attrNameLst>
                                          <p:attrName>style.visibility</p:attrName>
                                        </p:attrNameLst>
                                      </p:cBhvr>
                                      <p:to>
                                        <p:strVal val="visible"/>
                                      </p:to>
                                    </p:set>
                                    <p:animEffect transition="in" filter="wipe(down)">
                                      <p:cBhvr>
                                        <p:cTn id="148" dur="500"/>
                                        <p:tgtEl>
                                          <p:spTgt spid="367"/>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xit" presetSubtype="1" fill="hold" grpId="1" nodeType="clickEffect">
                                  <p:stCondLst>
                                    <p:cond delay="0"/>
                                  </p:stCondLst>
                                  <p:childTnLst>
                                    <p:animEffect transition="out" filter="wipe(up)">
                                      <p:cBhvr>
                                        <p:cTn id="152" dur="500"/>
                                        <p:tgtEl>
                                          <p:spTgt spid="367"/>
                                        </p:tgtEl>
                                      </p:cBhvr>
                                    </p:animEffect>
                                    <p:set>
                                      <p:cBhvr>
                                        <p:cTn id="153" dur="1" fill="hold">
                                          <p:stCondLst>
                                            <p:cond delay="499"/>
                                          </p:stCondLst>
                                        </p:cTn>
                                        <p:tgtEl>
                                          <p:spTgt spid="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p:bldP spid="296" grpId="0" animBg="1"/>
      <p:bldP spid="297" grpId="0" animBg="1"/>
      <p:bldP spid="298" grpId="0" animBg="1"/>
      <p:bldP spid="299" grpId="0" animBg="1"/>
      <p:bldP spid="300" grpId="0" animBg="1"/>
      <p:bldP spid="304" grpId="0" animBg="1"/>
      <p:bldP spid="305" grpId="0" animBg="1"/>
      <p:bldP spid="306" grpId="0" animBg="1"/>
      <p:bldP spid="320" grpId="0" animBg="1"/>
      <p:bldP spid="321" grpId="0" animBg="1"/>
      <p:bldP spid="322" grpId="0" animBg="1"/>
      <p:bldP spid="324" grpId="0" animBg="1"/>
      <p:bldP spid="325" grpId="0" animBg="1"/>
      <p:bldP spid="326" grpId="0" animBg="1"/>
      <p:bldP spid="328" grpId="0" animBg="1"/>
      <p:bldP spid="329" grpId="0" animBg="1"/>
      <p:bldP spid="330" grpId="0" animBg="1"/>
      <p:bldP spid="345" grpId="0" animBg="1"/>
      <p:bldP spid="346" grpId="0" animBg="1"/>
      <p:bldP spid="347" grpId="0" animBg="1"/>
      <p:bldP spid="353" grpId="0"/>
      <p:bldP spid="355" grpId="0" animBg="1"/>
      <p:bldP spid="356" grpId="0" animBg="1"/>
      <p:bldP spid="357" grpId="0" animBg="1"/>
      <p:bldP spid="358" grpId="0"/>
      <p:bldP spid="359" grpId="0"/>
      <p:bldP spid="360" grpId="0"/>
      <p:bldP spid="361" grpId="0"/>
      <p:bldP spid="362" grpId="0"/>
      <p:bldP spid="363" grpId="0"/>
      <p:bldP spid="364" grpId="0" animBg="1"/>
      <p:bldP spid="365" grpId="0" animBg="1"/>
      <p:bldP spid="366" grpId="0" animBg="1"/>
      <p:bldP spid="367" grpId="0" animBg="1"/>
      <p:bldP spid="36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643298" y="5828971"/>
            <a:ext cx="5765800" cy="999645"/>
            <a:chOff x="1643298" y="5828971"/>
            <a:chExt cx="5765800" cy="999645"/>
          </a:xfrm>
          <a:solidFill>
            <a:schemeClr val="accent5">
              <a:lumMod val="50000"/>
            </a:schemeClr>
          </a:solidFill>
        </p:grpSpPr>
        <p:sp>
          <p:nvSpPr>
            <p:cNvPr id="3" name="圆角矩形 2"/>
            <p:cNvSpPr/>
            <p:nvPr/>
          </p:nvSpPr>
          <p:spPr>
            <a:xfrm>
              <a:off x="1643298" y="5828971"/>
              <a:ext cx="5765800" cy="999645"/>
            </a:xfrm>
            <a:prstGeom prst="roundRect">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1" name="Text Box 67"/>
            <p:cNvSpPr txBox="1">
              <a:spLocks noChangeArrowheads="1"/>
            </p:cNvSpPr>
            <p:nvPr/>
          </p:nvSpPr>
          <p:spPr bwMode="auto">
            <a:xfrm>
              <a:off x="3477808" y="6428506"/>
              <a:ext cx="1983235" cy="40011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R="0" lvl="0" indent="0" fontAlgn="base">
                <a:lnSpc>
                  <a:spcPct val="100000"/>
                </a:lnSpc>
                <a:spcBef>
                  <a:spcPct val="0"/>
                </a:spcBef>
                <a:spcAft>
                  <a:spcPct val="0"/>
                </a:spcAft>
                <a:buClrTx/>
                <a:buSzTx/>
                <a:buFontTx/>
                <a:buNone/>
                <a:tabLst/>
                <a:defRPr kumimoji="1" sz="2000" b="0" i="0" u="none" strike="noStrike" cap="none" spc="0" normalizeH="0" baseline="0">
                  <a:ln>
                    <a:noFill/>
                  </a:ln>
                  <a:effectLst/>
                  <a:uLnTx/>
                  <a:uFillTx/>
                  <a:latin typeface="Calibri" panose="020F0502020204030204" pitchFamily="34" charset="0"/>
                  <a:ea typeface="华文楷体" panose="02010600040101010101" pitchFamily="2" charset="-122"/>
                </a:defRPr>
              </a:lvl1pPr>
            </a:lstStyle>
            <a:p>
              <a:r>
                <a:rPr lang="en-US" altLang="zh-CN" dirty="0">
                  <a:solidFill>
                    <a:schemeClr val="bg1"/>
                  </a:solidFill>
                </a:rPr>
                <a:t>90</a:t>
              </a:r>
              <a:r>
                <a:rPr lang="zh-CN" altLang="en-US" dirty="0">
                  <a:solidFill>
                    <a:schemeClr val="bg1"/>
                  </a:solidFill>
                </a:rPr>
                <a:t>个多播组成员</a:t>
              </a:r>
              <a:endParaRPr lang="en-US" altLang="zh-CN" dirty="0">
                <a:solidFill>
                  <a:schemeClr val="bg1"/>
                </a:solidFill>
              </a:endParaRPr>
            </a:p>
          </p:txBody>
        </p:sp>
      </p:grpSp>
      <p:sp>
        <p:nvSpPr>
          <p:cNvPr id="2" name="标题 1"/>
          <p:cNvSpPr>
            <a:spLocks noGrp="1"/>
          </p:cNvSpPr>
          <p:nvPr>
            <p:ph type="title"/>
          </p:nvPr>
        </p:nvSpPr>
        <p:spPr/>
        <p:txBody>
          <a:bodyPr/>
          <a:lstStyle/>
          <a:p>
            <a:r>
              <a:rPr lang="en-US" altLang="zh-CN" dirty="0"/>
              <a:t>IP</a:t>
            </a:r>
            <a:r>
              <a:rPr lang="zh-CN" altLang="en-US" dirty="0"/>
              <a:t>多播基本概念</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
        <p:nvSpPr>
          <p:cNvPr id="5" name="文本框 4"/>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4.5  IP</a:t>
            </a:r>
            <a:r>
              <a:rPr lang="zh-CN" altLang="en-US" sz="1800" dirty="0">
                <a:solidFill>
                  <a:schemeClr val="bg2">
                    <a:lumMod val="75000"/>
                  </a:schemeClr>
                </a:solidFill>
                <a:latin typeface="Calibri" panose="020F0502020204030204" pitchFamily="34" charset="0"/>
                <a:ea typeface="黑体" panose="02010609060101010101" pitchFamily="49" charset="-122"/>
              </a:rPr>
              <a:t>多播</a:t>
            </a:r>
          </a:p>
        </p:txBody>
      </p:sp>
      <p:sp>
        <p:nvSpPr>
          <p:cNvPr id="288" name="内容占位符 2"/>
          <p:cNvSpPr>
            <a:spLocks noGrp="1"/>
          </p:cNvSpPr>
          <p:nvPr>
            <p:ph idx="1"/>
          </p:nvPr>
        </p:nvSpPr>
        <p:spPr>
          <a:xfrm>
            <a:off x="440972" y="1372355"/>
            <a:ext cx="8579554" cy="500057"/>
          </a:xfrm>
        </p:spPr>
        <p:txBody>
          <a:bodyPr/>
          <a:lstStyle/>
          <a:p>
            <a:r>
              <a:rPr lang="en-US" altLang="zh-CN" dirty="0"/>
              <a:t>1</a:t>
            </a:r>
            <a:r>
              <a:rPr lang="zh-CN" altLang="en-US" dirty="0"/>
              <a:t>次多播，明显减少网络资源消耗</a:t>
            </a:r>
          </a:p>
        </p:txBody>
      </p:sp>
      <p:sp>
        <p:nvSpPr>
          <p:cNvPr id="295" name="AutoShape 60"/>
          <p:cNvSpPr>
            <a:spLocks noChangeArrowheads="1"/>
          </p:cNvSpPr>
          <p:nvPr/>
        </p:nvSpPr>
        <p:spPr bwMode="auto">
          <a:xfrm rot="5400000">
            <a:off x="4313235" y="3254453"/>
            <a:ext cx="504825" cy="195263"/>
          </a:xfrm>
          <a:prstGeom prst="rightArrow">
            <a:avLst>
              <a:gd name="adj1" fmla="val 37500"/>
              <a:gd name="adj2" fmla="val 103881"/>
            </a:avLst>
          </a:prstGeom>
          <a:solidFill>
            <a:srgbClr val="669900"/>
          </a:solidFill>
          <a:ln w="9525">
            <a:solidFill>
              <a:srgbClr val="00000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04" name="AutoShape 61"/>
          <p:cNvSpPr>
            <a:spLocks noChangeArrowheads="1"/>
          </p:cNvSpPr>
          <p:nvPr/>
        </p:nvSpPr>
        <p:spPr bwMode="auto">
          <a:xfrm rot="8740270">
            <a:off x="3230984" y="4240466"/>
            <a:ext cx="481013" cy="204788"/>
          </a:xfrm>
          <a:prstGeom prst="rightArrow">
            <a:avLst>
              <a:gd name="adj1" fmla="val 37500"/>
              <a:gd name="adj2" fmla="val 94377"/>
            </a:avLst>
          </a:prstGeom>
          <a:solidFill>
            <a:srgbClr val="669900"/>
          </a:solidFill>
          <a:ln w="9525">
            <a:solidFill>
              <a:srgbClr val="00000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20" name="AutoShape 104"/>
          <p:cNvSpPr>
            <a:spLocks noChangeArrowheads="1"/>
          </p:cNvSpPr>
          <p:nvPr/>
        </p:nvSpPr>
        <p:spPr bwMode="auto">
          <a:xfrm rot="5400000">
            <a:off x="5958291" y="5175704"/>
            <a:ext cx="503722" cy="195454"/>
          </a:xfrm>
          <a:prstGeom prst="rightArrow">
            <a:avLst>
              <a:gd name="adj1" fmla="val 37500"/>
              <a:gd name="adj2" fmla="val 98306"/>
            </a:avLst>
          </a:prstGeom>
          <a:solidFill>
            <a:srgbClr val="669900"/>
          </a:solidFill>
          <a:ln w="9525">
            <a:solidFill>
              <a:srgbClr val="00000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24" name="AutoShape 113"/>
          <p:cNvSpPr>
            <a:spLocks noChangeArrowheads="1"/>
          </p:cNvSpPr>
          <p:nvPr/>
        </p:nvSpPr>
        <p:spPr bwMode="auto">
          <a:xfrm rot="5400000">
            <a:off x="4274337" y="5159449"/>
            <a:ext cx="503722" cy="196215"/>
          </a:xfrm>
          <a:prstGeom prst="rightArrow">
            <a:avLst>
              <a:gd name="adj1" fmla="val 37500"/>
              <a:gd name="adj2" fmla="val 98306"/>
            </a:avLst>
          </a:prstGeom>
          <a:solidFill>
            <a:srgbClr val="669900"/>
          </a:solidFill>
          <a:ln w="9525">
            <a:solidFill>
              <a:srgbClr val="00000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28" name="AutoShape 117"/>
          <p:cNvSpPr>
            <a:spLocks noChangeArrowheads="1"/>
          </p:cNvSpPr>
          <p:nvPr/>
        </p:nvSpPr>
        <p:spPr bwMode="auto">
          <a:xfrm rot="5400000">
            <a:off x="2828125" y="5229299"/>
            <a:ext cx="503722" cy="196215"/>
          </a:xfrm>
          <a:prstGeom prst="rightArrow">
            <a:avLst>
              <a:gd name="adj1" fmla="val 37500"/>
              <a:gd name="adj2" fmla="val 98306"/>
            </a:avLst>
          </a:prstGeom>
          <a:solidFill>
            <a:srgbClr val="669900"/>
          </a:solidFill>
          <a:ln w="9525">
            <a:solidFill>
              <a:srgbClr val="00000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45" name="AutoShape 75"/>
          <p:cNvSpPr>
            <a:spLocks noChangeArrowheads="1"/>
          </p:cNvSpPr>
          <p:nvPr/>
        </p:nvSpPr>
        <p:spPr bwMode="auto">
          <a:xfrm rot="1858546">
            <a:off x="5055834" y="4136016"/>
            <a:ext cx="482600" cy="206375"/>
          </a:xfrm>
          <a:prstGeom prst="rightArrow">
            <a:avLst>
              <a:gd name="adj1" fmla="val 37500"/>
              <a:gd name="adj2" fmla="val 93961"/>
            </a:avLst>
          </a:prstGeom>
          <a:solidFill>
            <a:srgbClr val="669900"/>
          </a:solidFill>
          <a:ln w="9525">
            <a:solidFill>
              <a:srgbClr val="00000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55" name="AutoShape 121"/>
          <p:cNvSpPr>
            <a:spLocks noChangeArrowheads="1"/>
          </p:cNvSpPr>
          <p:nvPr/>
        </p:nvSpPr>
        <p:spPr bwMode="auto">
          <a:xfrm rot="5400000">
            <a:off x="4274733" y="4308598"/>
            <a:ext cx="503722" cy="196215"/>
          </a:xfrm>
          <a:prstGeom prst="rightArrow">
            <a:avLst>
              <a:gd name="adj1" fmla="val 37500"/>
              <a:gd name="adj2" fmla="val 98306"/>
            </a:avLst>
          </a:prstGeom>
          <a:solidFill>
            <a:srgbClr val="669900"/>
          </a:solidFill>
          <a:ln w="9525">
            <a:solidFill>
              <a:srgbClr val="00000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grpSp>
        <p:nvGrpSpPr>
          <p:cNvPr id="287" name="组合 286"/>
          <p:cNvGrpSpPr/>
          <p:nvPr/>
        </p:nvGrpSpPr>
        <p:grpSpPr>
          <a:xfrm>
            <a:off x="2081212" y="2031515"/>
            <a:ext cx="4854575" cy="4436644"/>
            <a:chOff x="2144712" y="1756778"/>
            <a:chExt cx="4854575" cy="4436644"/>
          </a:xfrm>
        </p:grpSpPr>
        <p:pic>
          <p:nvPicPr>
            <p:cNvPr id="253" name="Picture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6724"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4" name="Line 52"/>
            <p:cNvSpPr>
              <a:spLocks noChangeShapeType="1"/>
            </p:cNvSpPr>
            <p:nvPr/>
          </p:nvSpPr>
          <p:spPr bwMode="auto">
            <a:xfrm flipV="1">
              <a:off x="3089274" y="3677235"/>
              <a:ext cx="1293813" cy="906462"/>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5" name="Line 53"/>
            <p:cNvSpPr>
              <a:spLocks noChangeShapeType="1"/>
            </p:cNvSpPr>
            <p:nvPr/>
          </p:nvSpPr>
          <p:spPr bwMode="auto">
            <a:xfrm flipV="1">
              <a:off x="4470399" y="2497722"/>
              <a:ext cx="0" cy="996950"/>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6" name="Line 54"/>
            <p:cNvSpPr>
              <a:spLocks noChangeShapeType="1"/>
            </p:cNvSpPr>
            <p:nvPr/>
          </p:nvSpPr>
          <p:spPr bwMode="auto">
            <a:xfrm flipH="1" flipV="1">
              <a:off x="4470399" y="3677235"/>
              <a:ext cx="0" cy="906462"/>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7" name="Line 55"/>
            <p:cNvSpPr>
              <a:spLocks noChangeShapeType="1"/>
            </p:cNvSpPr>
            <p:nvPr/>
          </p:nvSpPr>
          <p:spPr bwMode="auto">
            <a:xfrm>
              <a:off x="6111874" y="4583697"/>
              <a:ext cx="0" cy="815975"/>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8" name="Line 56"/>
            <p:cNvSpPr>
              <a:spLocks noChangeShapeType="1"/>
            </p:cNvSpPr>
            <p:nvPr/>
          </p:nvSpPr>
          <p:spPr bwMode="auto">
            <a:xfrm flipV="1">
              <a:off x="4470399" y="4583697"/>
              <a:ext cx="0" cy="815975"/>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9" name="Line 57"/>
            <p:cNvSpPr>
              <a:spLocks noChangeShapeType="1"/>
            </p:cNvSpPr>
            <p:nvPr/>
          </p:nvSpPr>
          <p:spPr bwMode="auto">
            <a:xfrm>
              <a:off x="3003549" y="4583697"/>
              <a:ext cx="0" cy="815975"/>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60" name="Line 58"/>
            <p:cNvSpPr>
              <a:spLocks noChangeShapeType="1"/>
            </p:cNvSpPr>
            <p:nvPr/>
          </p:nvSpPr>
          <p:spPr bwMode="auto">
            <a:xfrm>
              <a:off x="4645024" y="3677235"/>
              <a:ext cx="1466850" cy="906462"/>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pic>
          <p:nvPicPr>
            <p:cNvPr id="261" name="Picture 6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8624" y="3478797"/>
              <a:ext cx="4921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62" name="Text Box 63"/>
            <p:cNvSpPr txBox="1">
              <a:spLocks noChangeArrowheads="1"/>
            </p:cNvSpPr>
            <p:nvPr/>
          </p:nvSpPr>
          <p:spPr bwMode="auto">
            <a:xfrm>
              <a:off x="3932709" y="3156475"/>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Calibri" panose="020F0502020204030204" pitchFamily="34" charset="0"/>
                  <a:ea typeface="华文楷体" panose="02010600040101010101" pitchFamily="2" charset="-122"/>
                  <a:cs typeface="+mn-cs"/>
                </a:rPr>
                <a:t>R</a:t>
              </a:r>
              <a:r>
                <a:rPr kumimoji="1" lang="en-US" altLang="zh-CN" sz="2000" b="0" i="0" u="none" strike="noStrike" kern="1200" cap="none" spc="0" normalizeH="0" baseline="-25000" noProof="0" dirty="0">
                  <a:ln>
                    <a:noFill/>
                  </a:ln>
                  <a:effectLst/>
                  <a:uLnTx/>
                  <a:uFillTx/>
                  <a:latin typeface="Calibri" panose="020F0502020204030204" pitchFamily="34" charset="0"/>
                  <a:ea typeface="华文楷体" panose="02010600040101010101" pitchFamily="2" charset="-122"/>
                  <a:cs typeface="+mn-cs"/>
                </a:rPr>
                <a:t>1</a:t>
              </a:r>
              <a:endParaRPr kumimoji="1" lang="en-US" altLang="zh-CN" sz="2000" b="0" i="0" u="none" strike="noStrike" kern="1200" cap="none" spc="0" normalizeH="0" baseline="0" noProof="0" dirty="0">
                <a:ln>
                  <a:noFill/>
                </a:ln>
                <a:effectLst/>
                <a:uLnTx/>
                <a:uFillTx/>
                <a:latin typeface="Calibri" panose="020F0502020204030204" pitchFamily="34" charset="0"/>
                <a:ea typeface="华文楷体" panose="02010600040101010101" pitchFamily="2" charset="-122"/>
                <a:cs typeface="+mn-cs"/>
              </a:endParaRPr>
            </a:p>
          </p:txBody>
        </p:sp>
        <p:sp>
          <p:nvSpPr>
            <p:cNvPr id="263" name="Text Box 64"/>
            <p:cNvSpPr txBox="1">
              <a:spLocks noChangeArrowheads="1"/>
            </p:cNvSpPr>
            <p:nvPr/>
          </p:nvSpPr>
          <p:spPr bwMode="auto">
            <a:xfrm>
              <a:off x="3883496" y="4305825"/>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effectLst/>
                  <a:uLnTx/>
                  <a:uFillTx/>
                  <a:latin typeface="Calibri" panose="020F0502020204030204" pitchFamily="34" charset="0"/>
                  <a:ea typeface="华文楷体" panose="02010600040101010101" pitchFamily="2" charset="-122"/>
                  <a:cs typeface="+mn-cs"/>
                </a:rPr>
                <a:t>R</a:t>
              </a:r>
              <a:r>
                <a:rPr kumimoji="1" lang="en-US" altLang="zh-CN" sz="2000" b="0" i="0" u="none" strike="noStrike" kern="1200" cap="none" spc="0" normalizeH="0" baseline="-25000" noProof="0">
                  <a:ln>
                    <a:noFill/>
                  </a:ln>
                  <a:effectLst/>
                  <a:uLnTx/>
                  <a:uFillTx/>
                  <a:latin typeface="Calibri" panose="020F0502020204030204" pitchFamily="34" charset="0"/>
                  <a:ea typeface="华文楷体" panose="02010600040101010101" pitchFamily="2" charset="-122"/>
                  <a:cs typeface="+mn-cs"/>
                </a:rPr>
                <a:t>3</a:t>
              </a:r>
              <a:endParaRPr kumimoji="1" lang="en-US" altLang="zh-CN" sz="2000" b="0" i="0" u="none" strike="noStrike" kern="1200" cap="none" spc="0" normalizeH="0" baseline="0" noProof="0">
                <a:ln>
                  <a:noFill/>
                </a:ln>
                <a:effectLst/>
                <a:uLnTx/>
                <a:uFillTx/>
                <a:latin typeface="Calibri" panose="020F0502020204030204" pitchFamily="34" charset="0"/>
                <a:ea typeface="华文楷体" panose="02010600040101010101" pitchFamily="2" charset="-122"/>
                <a:cs typeface="+mn-cs"/>
              </a:endParaRPr>
            </a:p>
          </p:txBody>
        </p:sp>
        <p:sp>
          <p:nvSpPr>
            <p:cNvPr id="264" name="Text Box 65"/>
            <p:cNvSpPr txBox="1">
              <a:spLocks noChangeArrowheads="1"/>
            </p:cNvSpPr>
            <p:nvPr/>
          </p:nvSpPr>
          <p:spPr bwMode="auto">
            <a:xfrm>
              <a:off x="5555690" y="4380437"/>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effectLst/>
                  <a:uLnTx/>
                  <a:uFillTx/>
                  <a:latin typeface="Calibri" panose="020F0502020204030204" pitchFamily="34" charset="0"/>
                  <a:ea typeface="华文楷体" panose="02010600040101010101" pitchFamily="2" charset="-122"/>
                  <a:cs typeface="+mn-cs"/>
                </a:rPr>
                <a:t>R</a:t>
              </a:r>
              <a:r>
                <a:rPr kumimoji="1" lang="en-US" altLang="zh-CN" sz="2000" b="0" i="0" u="none" strike="noStrike" kern="1200" cap="none" spc="0" normalizeH="0" baseline="-25000" noProof="0">
                  <a:ln>
                    <a:noFill/>
                  </a:ln>
                  <a:effectLst/>
                  <a:uLnTx/>
                  <a:uFillTx/>
                  <a:latin typeface="Calibri" panose="020F0502020204030204" pitchFamily="34" charset="0"/>
                  <a:ea typeface="华文楷体" panose="02010600040101010101" pitchFamily="2" charset="-122"/>
                  <a:cs typeface="+mn-cs"/>
                </a:rPr>
                <a:t>4</a:t>
              </a:r>
              <a:endParaRPr kumimoji="1" lang="en-US" altLang="zh-CN" sz="2000" b="0" i="0" u="none" strike="noStrike" kern="1200" cap="none" spc="0" normalizeH="0" baseline="0" noProof="0">
                <a:ln>
                  <a:noFill/>
                </a:ln>
                <a:effectLst/>
                <a:uLnTx/>
                <a:uFillTx/>
                <a:latin typeface="Calibri" panose="020F0502020204030204" pitchFamily="34" charset="0"/>
                <a:ea typeface="华文楷体" panose="02010600040101010101" pitchFamily="2" charset="-122"/>
                <a:cs typeface="+mn-cs"/>
              </a:endParaRPr>
            </a:p>
          </p:txBody>
        </p:sp>
        <p:sp>
          <p:nvSpPr>
            <p:cNvPr id="265" name="Text Box 66"/>
            <p:cNvSpPr txBox="1">
              <a:spLocks noChangeArrowheads="1"/>
            </p:cNvSpPr>
            <p:nvPr/>
          </p:nvSpPr>
          <p:spPr bwMode="auto">
            <a:xfrm>
              <a:off x="2380134" y="4334400"/>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Calibri" panose="020F0502020204030204" pitchFamily="34" charset="0"/>
                  <a:ea typeface="华文楷体" panose="02010600040101010101" pitchFamily="2" charset="-122"/>
                  <a:cs typeface="+mn-cs"/>
                </a:rPr>
                <a:t>R</a:t>
              </a:r>
              <a:r>
                <a:rPr kumimoji="1" lang="en-US" altLang="zh-CN" sz="2000" b="0" i="0" u="none" strike="noStrike" kern="1200" cap="none" spc="0" normalizeH="0" baseline="-25000" noProof="0" dirty="0">
                  <a:ln>
                    <a:noFill/>
                  </a:ln>
                  <a:effectLst/>
                  <a:uLnTx/>
                  <a:uFillTx/>
                  <a:latin typeface="Calibri" panose="020F0502020204030204" pitchFamily="34" charset="0"/>
                  <a:ea typeface="华文楷体" panose="02010600040101010101" pitchFamily="2" charset="-122"/>
                  <a:cs typeface="+mn-cs"/>
                </a:rPr>
                <a:t>2</a:t>
              </a:r>
              <a:endParaRPr kumimoji="1" lang="en-US" altLang="zh-CN" sz="2000" b="0" i="0" u="none" strike="noStrike" kern="1200" cap="none" spc="0" normalizeH="0" baseline="0" noProof="0" dirty="0">
                <a:ln>
                  <a:noFill/>
                </a:ln>
                <a:effectLst/>
                <a:uLnTx/>
                <a:uFillTx/>
                <a:latin typeface="Calibri" panose="020F0502020204030204" pitchFamily="34" charset="0"/>
                <a:ea typeface="华文楷体" panose="02010600040101010101" pitchFamily="2" charset="-122"/>
                <a:cs typeface="+mn-cs"/>
              </a:endParaRPr>
            </a:p>
          </p:txBody>
        </p:sp>
        <p:pic>
          <p:nvPicPr>
            <p:cNvPr id="266" name="Picture 6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53112" y="4442410"/>
              <a:ext cx="49053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7" name="Picture 6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8624" y="4442410"/>
              <a:ext cx="4921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8" name="Picture 7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44787" y="4475747"/>
              <a:ext cx="490537"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9" name="图片 26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23518" y="1756778"/>
              <a:ext cx="620712"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Line 72"/>
            <p:cNvSpPr>
              <a:spLocks noChangeShapeType="1"/>
            </p:cNvSpPr>
            <p:nvPr/>
          </p:nvSpPr>
          <p:spPr bwMode="auto">
            <a:xfrm>
              <a:off x="2224087" y="5399672"/>
              <a:ext cx="1382712" cy="0"/>
            </a:xfrm>
            <a:prstGeom prst="line">
              <a:avLst/>
            </a:prstGeom>
            <a:noFill/>
            <a:ln w="571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1" name="Line 73"/>
            <p:cNvSpPr>
              <a:spLocks noChangeShapeType="1"/>
            </p:cNvSpPr>
            <p:nvPr/>
          </p:nvSpPr>
          <p:spPr bwMode="auto">
            <a:xfrm>
              <a:off x="3865562" y="5399672"/>
              <a:ext cx="1382712" cy="0"/>
            </a:xfrm>
            <a:prstGeom prst="line">
              <a:avLst/>
            </a:prstGeom>
            <a:noFill/>
            <a:ln w="571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2" name="Line 74"/>
            <p:cNvSpPr>
              <a:spLocks noChangeShapeType="1"/>
            </p:cNvSpPr>
            <p:nvPr/>
          </p:nvSpPr>
          <p:spPr bwMode="auto">
            <a:xfrm>
              <a:off x="5507037" y="5399672"/>
              <a:ext cx="1381125" cy="0"/>
            </a:xfrm>
            <a:prstGeom prst="line">
              <a:avLst/>
            </a:prstGeom>
            <a:noFill/>
            <a:ln w="571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3" name="Line 76"/>
            <p:cNvSpPr>
              <a:spLocks noChangeShapeType="1"/>
            </p:cNvSpPr>
            <p:nvPr/>
          </p:nvSpPr>
          <p:spPr bwMode="auto">
            <a:xfrm>
              <a:off x="2486024" y="5399672"/>
              <a:ext cx="0" cy="454025"/>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4" name="Line 78"/>
            <p:cNvSpPr>
              <a:spLocks noChangeShapeType="1"/>
            </p:cNvSpPr>
            <p:nvPr/>
          </p:nvSpPr>
          <p:spPr bwMode="auto">
            <a:xfrm>
              <a:off x="4038599" y="5399672"/>
              <a:ext cx="0" cy="454025"/>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5" name="Line 79"/>
            <p:cNvSpPr>
              <a:spLocks noChangeShapeType="1"/>
            </p:cNvSpPr>
            <p:nvPr/>
          </p:nvSpPr>
          <p:spPr bwMode="auto">
            <a:xfrm>
              <a:off x="4989512" y="5399672"/>
              <a:ext cx="0" cy="36195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6" name="Line 80"/>
            <p:cNvSpPr>
              <a:spLocks noChangeShapeType="1"/>
            </p:cNvSpPr>
            <p:nvPr/>
          </p:nvSpPr>
          <p:spPr bwMode="auto">
            <a:xfrm>
              <a:off x="5680074" y="5399672"/>
              <a:ext cx="0" cy="36195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7" name="Line 81"/>
            <p:cNvSpPr>
              <a:spLocks noChangeShapeType="1"/>
            </p:cNvSpPr>
            <p:nvPr/>
          </p:nvSpPr>
          <p:spPr bwMode="auto">
            <a:xfrm>
              <a:off x="6715124" y="5399672"/>
              <a:ext cx="0" cy="454025"/>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pic>
          <p:nvPicPr>
            <p:cNvPr id="278" name="Picture 8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712"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8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3324"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8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6774"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8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5274"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9212"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3" name="Text Box 88"/>
            <p:cNvSpPr txBox="1">
              <a:spLocks noChangeArrowheads="1"/>
            </p:cNvSpPr>
            <p:nvPr/>
          </p:nvSpPr>
          <p:spPr bwMode="auto">
            <a:xfrm>
              <a:off x="2613655" y="5466188"/>
              <a:ext cx="476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chemeClr val="bg1"/>
                  </a:solidFill>
                  <a:effectLst/>
                  <a:uLnTx/>
                  <a:uFillTx/>
                  <a:latin typeface="Calibri" panose="020F0502020204030204" pitchFamily="34" charset="0"/>
                  <a:ea typeface="华文楷体" panose="02010600040101010101" pitchFamily="2" charset="-122"/>
                  <a:cs typeface="+mn-cs"/>
                </a:rPr>
                <a:t>…</a:t>
              </a:r>
            </a:p>
          </p:txBody>
        </p:sp>
        <p:sp>
          <p:nvSpPr>
            <p:cNvPr id="284" name="Text Box 89"/>
            <p:cNvSpPr txBox="1">
              <a:spLocks noChangeArrowheads="1"/>
            </p:cNvSpPr>
            <p:nvPr/>
          </p:nvSpPr>
          <p:spPr bwMode="auto">
            <a:xfrm>
              <a:off x="5954550" y="5504734"/>
              <a:ext cx="476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chemeClr val="bg1"/>
                  </a:solidFill>
                  <a:effectLst/>
                  <a:uLnTx/>
                  <a:uFillTx/>
                  <a:latin typeface="Calibri" panose="020F0502020204030204" pitchFamily="34" charset="0"/>
                  <a:ea typeface="华文楷体" panose="02010600040101010101" pitchFamily="2" charset="-122"/>
                  <a:cs typeface="+mn-cs"/>
                </a:rPr>
                <a:t>…</a:t>
              </a:r>
            </a:p>
          </p:txBody>
        </p:sp>
        <p:sp>
          <p:nvSpPr>
            <p:cNvPr id="285" name="Text Box 90"/>
            <p:cNvSpPr txBox="1">
              <a:spLocks noChangeArrowheads="1"/>
            </p:cNvSpPr>
            <p:nvPr/>
          </p:nvSpPr>
          <p:spPr bwMode="auto">
            <a:xfrm>
              <a:off x="4249736" y="5521910"/>
              <a:ext cx="5873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chemeClr val="bg1"/>
                  </a:solidFill>
                  <a:effectLst/>
                  <a:uLnTx/>
                  <a:uFillTx/>
                  <a:latin typeface="Calibri" panose="020F0502020204030204" pitchFamily="34" charset="0"/>
                  <a:ea typeface="华文楷体" panose="02010600040101010101" pitchFamily="2" charset="-122"/>
                  <a:cs typeface="+mn-cs"/>
                </a:rPr>
                <a:t>…</a:t>
              </a:r>
            </a:p>
          </p:txBody>
        </p:sp>
        <p:sp>
          <p:nvSpPr>
            <p:cNvPr id="286" name="Text Box 67"/>
            <p:cNvSpPr txBox="1">
              <a:spLocks noChangeArrowheads="1"/>
            </p:cNvSpPr>
            <p:nvPr/>
          </p:nvSpPr>
          <p:spPr bwMode="auto">
            <a:xfrm>
              <a:off x="2655110" y="186691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R="0" lvl="0" indent="0" fontAlgn="base">
                <a:lnSpc>
                  <a:spcPct val="100000"/>
                </a:lnSpc>
                <a:spcBef>
                  <a:spcPct val="0"/>
                </a:spcBef>
                <a:spcAft>
                  <a:spcPct val="0"/>
                </a:spcAft>
                <a:buClrTx/>
                <a:buSzTx/>
                <a:buFontTx/>
                <a:buNone/>
                <a:tabLst/>
                <a:defRPr kumimoji="1" sz="2000" b="0" i="0" u="none" strike="noStrike" cap="none" spc="0" normalizeH="0" baseline="0">
                  <a:ln>
                    <a:noFill/>
                  </a:ln>
                  <a:effectLst/>
                  <a:uLnTx/>
                  <a:uFillTx/>
                  <a:latin typeface="Calibri" panose="020F0502020204030204" pitchFamily="34" charset="0"/>
                  <a:ea typeface="华文楷体" panose="02010600040101010101" pitchFamily="2" charset="-122"/>
                </a:defRPr>
              </a:lvl1pPr>
            </a:lstStyle>
            <a:p>
              <a:r>
                <a:rPr lang="zh-CN" altLang="en-US" dirty="0"/>
                <a:t>视频服务器</a:t>
              </a:r>
              <a:endParaRPr lang="en-US" altLang="zh-CN" dirty="0"/>
            </a:p>
          </p:txBody>
        </p:sp>
      </p:grpSp>
    </p:spTree>
    <p:custDataLst>
      <p:tags r:id="rId1"/>
    </p:custDataLst>
    <p:extLst>
      <p:ext uri="{BB962C8B-B14F-4D97-AF65-F5344CB8AC3E}">
        <p14:creationId xmlns:p14="http://schemas.microsoft.com/office/powerpoint/2010/main" val="297189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88">
                                            <p:txEl>
                                              <p:pRg st="0" end="0"/>
                                            </p:txEl>
                                          </p:spTgt>
                                        </p:tgtEl>
                                        <p:attrNameLst>
                                          <p:attrName>style.visibility</p:attrName>
                                        </p:attrNameLst>
                                      </p:cBhvr>
                                      <p:to>
                                        <p:strVal val="visible"/>
                                      </p:to>
                                    </p:set>
                                    <p:animEffect transition="in" filter="dissolve">
                                      <p:cBhvr>
                                        <p:cTn id="7" dur="500"/>
                                        <p:tgtEl>
                                          <p:spTgt spid="288">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7"/>
                                        </p:tgtEl>
                                        <p:attrNameLst>
                                          <p:attrName>style.visibility</p:attrName>
                                        </p:attrNameLst>
                                      </p:cBhvr>
                                      <p:to>
                                        <p:strVal val="visible"/>
                                      </p:to>
                                    </p:set>
                                    <p:animEffect transition="in" filter="wipe(up)">
                                      <p:cBhvr>
                                        <p:cTn id="11" dur="500"/>
                                        <p:tgtEl>
                                          <p:spTgt spid="28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95"/>
                                        </p:tgtEl>
                                        <p:attrNameLst>
                                          <p:attrName>style.visibility</p:attrName>
                                        </p:attrNameLst>
                                      </p:cBhvr>
                                      <p:to>
                                        <p:strVal val="visible"/>
                                      </p:to>
                                    </p:set>
                                    <p:animEffect transition="in" filter="wipe(up)">
                                      <p:cBhvr>
                                        <p:cTn id="21" dur="500"/>
                                        <p:tgtEl>
                                          <p:spTgt spid="295"/>
                                        </p:tgtEl>
                                      </p:cBhvr>
                                    </p:animEffect>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304"/>
                                        </p:tgtEl>
                                        <p:attrNameLst>
                                          <p:attrName>style.visibility</p:attrName>
                                        </p:attrNameLst>
                                      </p:cBhvr>
                                      <p:to>
                                        <p:strVal val="visible"/>
                                      </p:to>
                                    </p:set>
                                    <p:animEffect transition="in" filter="wipe(right)">
                                      <p:cBhvr>
                                        <p:cTn id="25" dur="500"/>
                                        <p:tgtEl>
                                          <p:spTgt spid="30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55"/>
                                        </p:tgtEl>
                                        <p:attrNameLst>
                                          <p:attrName>style.visibility</p:attrName>
                                        </p:attrNameLst>
                                      </p:cBhvr>
                                      <p:to>
                                        <p:strVal val="visible"/>
                                      </p:to>
                                    </p:set>
                                    <p:animEffect transition="in" filter="wipe(up)">
                                      <p:cBhvr>
                                        <p:cTn id="28" dur="500"/>
                                        <p:tgtEl>
                                          <p:spTgt spid="35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45"/>
                                        </p:tgtEl>
                                        <p:attrNameLst>
                                          <p:attrName>style.visibility</p:attrName>
                                        </p:attrNameLst>
                                      </p:cBhvr>
                                      <p:to>
                                        <p:strVal val="visible"/>
                                      </p:to>
                                    </p:set>
                                    <p:animEffect transition="in" filter="wipe(up)">
                                      <p:cBhvr>
                                        <p:cTn id="31" dur="500"/>
                                        <p:tgtEl>
                                          <p:spTgt spid="345"/>
                                        </p:tgtEl>
                                      </p:cBhvr>
                                    </p:animEffect>
                                  </p:child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328"/>
                                        </p:tgtEl>
                                        <p:attrNameLst>
                                          <p:attrName>style.visibility</p:attrName>
                                        </p:attrNameLst>
                                      </p:cBhvr>
                                      <p:to>
                                        <p:strVal val="visible"/>
                                      </p:to>
                                    </p:set>
                                    <p:animEffect transition="in" filter="wipe(up)">
                                      <p:cBhvr>
                                        <p:cTn id="35" dur="500"/>
                                        <p:tgtEl>
                                          <p:spTgt spid="328"/>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24"/>
                                        </p:tgtEl>
                                        <p:attrNameLst>
                                          <p:attrName>style.visibility</p:attrName>
                                        </p:attrNameLst>
                                      </p:cBhvr>
                                      <p:to>
                                        <p:strVal val="visible"/>
                                      </p:to>
                                    </p:set>
                                    <p:animEffect transition="in" filter="wipe(up)">
                                      <p:cBhvr>
                                        <p:cTn id="38" dur="500"/>
                                        <p:tgtEl>
                                          <p:spTgt spid="32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20"/>
                                        </p:tgtEl>
                                        <p:attrNameLst>
                                          <p:attrName>style.visibility</p:attrName>
                                        </p:attrNameLst>
                                      </p:cBhvr>
                                      <p:to>
                                        <p:strVal val="visible"/>
                                      </p:to>
                                    </p:set>
                                    <p:animEffect transition="in" filter="wipe(up)">
                                      <p:cBhvr>
                                        <p:cTn id="41" dur="5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p:bldP spid="304" grpId="0" animBg="1"/>
      <p:bldP spid="320" grpId="0" animBg="1"/>
      <p:bldP spid="324" grpId="0" animBg="1"/>
      <p:bldP spid="328" grpId="0" animBg="1"/>
      <p:bldP spid="345" grpId="0" animBg="1"/>
      <p:bldP spid="3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多播地址</a:t>
            </a:r>
          </a:p>
        </p:txBody>
      </p:sp>
      <p:sp>
        <p:nvSpPr>
          <p:cNvPr id="3" name="内容占位符 2"/>
          <p:cNvSpPr>
            <a:spLocks noGrp="1"/>
          </p:cNvSpPr>
          <p:nvPr>
            <p:ph idx="1"/>
          </p:nvPr>
        </p:nvSpPr>
        <p:spPr>
          <a:xfrm>
            <a:off x="457200" y="1444979"/>
            <a:ext cx="8229600" cy="523522"/>
          </a:xfrm>
        </p:spPr>
        <p:txBody>
          <a:bodyPr/>
          <a:lstStyle/>
          <a:p>
            <a:r>
              <a:rPr lang="en-US" altLang="zh-CN" dirty="0"/>
              <a:t>D</a:t>
            </a:r>
            <a:r>
              <a:rPr lang="zh-CN" altLang="en-US" dirty="0"/>
              <a:t>类</a:t>
            </a:r>
            <a:r>
              <a:rPr lang="en-US" altLang="zh-CN" dirty="0"/>
              <a:t>IP</a:t>
            </a:r>
            <a:r>
              <a:rPr lang="zh-CN" altLang="en-US" dirty="0"/>
              <a:t>地址</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sp>
        <p:nvSpPr>
          <p:cNvPr id="53" name="Text Box 127"/>
          <p:cNvSpPr txBox="1">
            <a:spLocks noChangeArrowheads="1"/>
          </p:cNvSpPr>
          <p:nvPr/>
        </p:nvSpPr>
        <p:spPr bwMode="auto">
          <a:xfrm>
            <a:off x="879475" y="2144720"/>
            <a:ext cx="17395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333399"/>
                </a:solidFill>
                <a:latin typeface="Calibri" panose="020F0502020204030204" pitchFamily="34" charset="0"/>
                <a:ea typeface="华文楷体" panose="02010600040101010101" pitchFamily="2" charset="-122"/>
              </a:rPr>
              <a:t>D </a:t>
            </a:r>
            <a:r>
              <a:rPr kumimoji="1" lang="zh-CN" altLang="zh-CN" sz="2400" dirty="0">
                <a:solidFill>
                  <a:srgbClr val="333399"/>
                </a:solidFill>
                <a:latin typeface="Calibri" panose="020F0502020204030204" pitchFamily="34" charset="0"/>
                <a:ea typeface="华文楷体" panose="02010600040101010101" pitchFamily="2" charset="-122"/>
              </a:rPr>
              <a:t>类 </a:t>
            </a:r>
            <a:r>
              <a:rPr kumimoji="1" lang="en-US" altLang="zh-CN" sz="2400" dirty="0">
                <a:solidFill>
                  <a:srgbClr val="333399"/>
                </a:solidFill>
                <a:latin typeface="Calibri" panose="020F0502020204030204" pitchFamily="34" charset="0"/>
                <a:ea typeface="华文楷体" panose="02010600040101010101" pitchFamily="2" charset="-122"/>
              </a:rPr>
              <a:t>IP </a:t>
            </a:r>
            <a:r>
              <a:rPr kumimoji="1" lang="zh-CN" altLang="zh-CN" sz="2400" dirty="0">
                <a:solidFill>
                  <a:srgbClr val="333399"/>
                </a:solidFill>
                <a:latin typeface="Calibri" panose="020F0502020204030204" pitchFamily="34" charset="0"/>
                <a:ea typeface="华文楷体" panose="02010600040101010101" pitchFamily="2" charset="-122"/>
              </a:rPr>
              <a:t>地址</a:t>
            </a:r>
            <a:endParaRPr kumimoji="1" lang="zh-CN" altLang="en-US" sz="2400" dirty="0">
              <a:solidFill>
                <a:srgbClr val="333399"/>
              </a:solidFill>
              <a:latin typeface="Calibri" panose="020F0502020204030204" pitchFamily="34" charset="0"/>
              <a:ea typeface="华文楷体" panose="02010600040101010101" pitchFamily="2" charset="-122"/>
            </a:endParaRPr>
          </a:p>
        </p:txBody>
      </p:sp>
      <p:sp>
        <p:nvSpPr>
          <p:cNvPr id="55" name="Text Box 122"/>
          <p:cNvSpPr txBox="1">
            <a:spLocks noChangeArrowheads="1"/>
          </p:cNvSpPr>
          <p:nvPr/>
        </p:nvSpPr>
        <p:spPr bwMode="auto">
          <a:xfrm>
            <a:off x="2595723" y="181134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333399"/>
                </a:solidFill>
                <a:latin typeface="Times New Roman" panose="02020603050405020304" pitchFamily="18" charset="0"/>
              </a:rPr>
              <a:t>0</a:t>
            </a:r>
          </a:p>
        </p:txBody>
      </p:sp>
      <p:sp>
        <p:nvSpPr>
          <p:cNvPr id="56" name="Text Box 123"/>
          <p:cNvSpPr txBox="1">
            <a:spLocks noChangeArrowheads="1"/>
          </p:cNvSpPr>
          <p:nvPr/>
        </p:nvSpPr>
        <p:spPr bwMode="auto">
          <a:xfrm>
            <a:off x="3840323" y="181134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333399"/>
                </a:solidFill>
                <a:latin typeface="Times New Roman" panose="02020603050405020304" pitchFamily="18" charset="0"/>
              </a:rPr>
              <a:t>8</a:t>
            </a:r>
          </a:p>
        </p:txBody>
      </p:sp>
      <p:sp>
        <p:nvSpPr>
          <p:cNvPr id="57" name="Text Box 124"/>
          <p:cNvSpPr txBox="1">
            <a:spLocks noChangeArrowheads="1"/>
          </p:cNvSpPr>
          <p:nvPr/>
        </p:nvSpPr>
        <p:spPr bwMode="auto">
          <a:xfrm>
            <a:off x="5072223" y="181134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Times New Roman" panose="02020603050405020304" pitchFamily="18" charset="0"/>
              </a:rPr>
              <a:t>16</a:t>
            </a:r>
          </a:p>
        </p:txBody>
      </p:sp>
      <p:sp>
        <p:nvSpPr>
          <p:cNvPr id="58" name="Text Box 125"/>
          <p:cNvSpPr txBox="1">
            <a:spLocks noChangeArrowheads="1"/>
          </p:cNvSpPr>
          <p:nvPr/>
        </p:nvSpPr>
        <p:spPr bwMode="auto">
          <a:xfrm>
            <a:off x="6291423" y="181134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Times New Roman" panose="02020603050405020304" pitchFamily="18" charset="0"/>
              </a:rPr>
              <a:t>24</a:t>
            </a:r>
          </a:p>
        </p:txBody>
      </p:sp>
      <p:sp>
        <p:nvSpPr>
          <p:cNvPr id="59" name="Text Box 126"/>
          <p:cNvSpPr txBox="1">
            <a:spLocks noChangeArrowheads="1"/>
          </p:cNvSpPr>
          <p:nvPr/>
        </p:nvSpPr>
        <p:spPr bwMode="auto">
          <a:xfrm>
            <a:off x="7370923" y="181134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Times New Roman" panose="02020603050405020304" pitchFamily="18" charset="0"/>
              </a:rPr>
              <a:t>31</a:t>
            </a:r>
          </a:p>
        </p:txBody>
      </p:sp>
      <p:grpSp>
        <p:nvGrpSpPr>
          <p:cNvPr id="62" name="组合 61"/>
          <p:cNvGrpSpPr/>
          <p:nvPr/>
        </p:nvGrpSpPr>
        <p:grpSpPr>
          <a:xfrm>
            <a:off x="2603821" y="2144720"/>
            <a:ext cx="5041900" cy="468319"/>
            <a:chOff x="2603821" y="2144720"/>
            <a:chExt cx="5041900" cy="468319"/>
          </a:xfrm>
        </p:grpSpPr>
        <p:grpSp>
          <p:nvGrpSpPr>
            <p:cNvPr id="54" name="组合 53"/>
            <p:cNvGrpSpPr/>
            <p:nvPr/>
          </p:nvGrpSpPr>
          <p:grpSpPr>
            <a:xfrm>
              <a:off x="2603821" y="2155839"/>
              <a:ext cx="5041900" cy="457200"/>
              <a:chOff x="2641600" y="2154245"/>
              <a:chExt cx="5041900" cy="457200"/>
            </a:xfrm>
          </p:grpSpPr>
          <p:sp>
            <p:nvSpPr>
              <p:cNvPr id="17" name="Rectangle 80"/>
              <p:cNvSpPr>
                <a:spLocks noChangeArrowheads="1"/>
              </p:cNvSpPr>
              <p:nvPr/>
            </p:nvSpPr>
            <p:spPr bwMode="auto">
              <a:xfrm>
                <a:off x="3336926" y="2173295"/>
                <a:ext cx="4340224" cy="4286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75"/>
              <p:cNvSpPr>
                <a:spLocks noChangeShapeType="1"/>
              </p:cNvSpPr>
              <p:nvPr/>
            </p:nvSpPr>
            <p:spPr bwMode="auto">
              <a:xfrm>
                <a:off x="3494088"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0"/>
              <p:cNvSpPr>
                <a:spLocks noChangeArrowheads="1"/>
              </p:cNvSpPr>
              <p:nvPr/>
            </p:nvSpPr>
            <p:spPr bwMode="auto">
              <a:xfrm>
                <a:off x="2717800" y="2154245"/>
                <a:ext cx="49657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71"/>
              <p:cNvSpPr>
                <a:spLocks noChangeShapeType="1"/>
              </p:cNvSpPr>
              <p:nvPr/>
            </p:nvSpPr>
            <p:spPr bwMode="auto">
              <a:xfrm>
                <a:off x="2873375"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2"/>
              <p:cNvSpPr>
                <a:spLocks noChangeShapeType="1"/>
              </p:cNvSpPr>
              <p:nvPr/>
            </p:nvSpPr>
            <p:spPr bwMode="auto">
              <a:xfrm>
                <a:off x="3028950"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73"/>
              <p:cNvSpPr>
                <a:spLocks noChangeShapeType="1"/>
              </p:cNvSpPr>
              <p:nvPr/>
            </p:nvSpPr>
            <p:spPr bwMode="auto">
              <a:xfrm>
                <a:off x="3182938"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74"/>
              <p:cNvSpPr>
                <a:spLocks noChangeShapeType="1"/>
              </p:cNvSpPr>
              <p:nvPr/>
            </p:nvSpPr>
            <p:spPr bwMode="auto">
              <a:xfrm>
                <a:off x="3338513"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76"/>
              <p:cNvSpPr>
                <a:spLocks noChangeShapeType="1"/>
              </p:cNvSpPr>
              <p:nvPr/>
            </p:nvSpPr>
            <p:spPr bwMode="auto">
              <a:xfrm>
                <a:off x="3649663"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77"/>
              <p:cNvSpPr>
                <a:spLocks noChangeShapeType="1"/>
              </p:cNvSpPr>
              <p:nvPr/>
            </p:nvSpPr>
            <p:spPr bwMode="auto">
              <a:xfrm>
                <a:off x="3803650"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78"/>
              <p:cNvSpPr>
                <a:spLocks noChangeShapeType="1"/>
              </p:cNvSpPr>
              <p:nvPr/>
            </p:nvSpPr>
            <p:spPr bwMode="auto">
              <a:xfrm>
                <a:off x="3959225"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79"/>
              <p:cNvSpPr>
                <a:spLocks noChangeShapeType="1"/>
              </p:cNvSpPr>
              <p:nvPr/>
            </p:nvSpPr>
            <p:spPr bwMode="auto">
              <a:xfrm>
                <a:off x="4114800"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81"/>
              <p:cNvSpPr>
                <a:spLocks noChangeShapeType="1"/>
              </p:cNvSpPr>
              <p:nvPr/>
            </p:nvSpPr>
            <p:spPr bwMode="auto">
              <a:xfrm>
                <a:off x="4270375"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82"/>
              <p:cNvSpPr>
                <a:spLocks noChangeShapeType="1"/>
              </p:cNvSpPr>
              <p:nvPr/>
            </p:nvSpPr>
            <p:spPr bwMode="auto">
              <a:xfrm>
                <a:off x="4424363"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83"/>
              <p:cNvSpPr>
                <a:spLocks noChangeShapeType="1"/>
              </p:cNvSpPr>
              <p:nvPr/>
            </p:nvSpPr>
            <p:spPr bwMode="auto">
              <a:xfrm>
                <a:off x="4579938"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84"/>
              <p:cNvSpPr>
                <a:spLocks noChangeShapeType="1"/>
              </p:cNvSpPr>
              <p:nvPr/>
            </p:nvSpPr>
            <p:spPr bwMode="auto">
              <a:xfrm>
                <a:off x="4735513"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85"/>
              <p:cNvSpPr>
                <a:spLocks noChangeShapeType="1"/>
              </p:cNvSpPr>
              <p:nvPr/>
            </p:nvSpPr>
            <p:spPr bwMode="auto">
              <a:xfrm>
                <a:off x="4891088"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86"/>
              <p:cNvSpPr>
                <a:spLocks noChangeShapeType="1"/>
              </p:cNvSpPr>
              <p:nvPr/>
            </p:nvSpPr>
            <p:spPr bwMode="auto">
              <a:xfrm>
                <a:off x="5045075"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87"/>
              <p:cNvSpPr>
                <a:spLocks noChangeShapeType="1"/>
              </p:cNvSpPr>
              <p:nvPr/>
            </p:nvSpPr>
            <p:spPr bwMode="auto">
              <a:xfrm>
                <a:off x="5200650"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88"/>
              <p:cNvSpPr>
                <a:spLocks noChangeShapeType="1"/>
              </p:cNvSpPr>
              <p:nvPr/>
            </p:nvSpPr>
            <p:spPr bwMode="auto">
              <a:xfrm>
                <a:off x="5356225"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89"/>
              <p:cNvSpPr>
                <a:spLocks noChangeShapeType="1"/>
              </p:cNvSpPr>
              <p:nvPr/>
            </p:nvSpPr>
            <p:spPr bwMode="auto">
              <a:xfrm>
                <a:off x="5511800"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90"/>
              <p:cNvSpPr>
                <a:spLocks noChangeShapeType="1"/>
              </p:cNvSpPr>
              <p:nvPr/>
            </p:nvSpPr>
            <p:spPr bwMode="auto">
              <a:xfrm>
                <a:off x="5665788"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91"/>
              <p:cNvSpPr>
                <a:spLocks noChangeShapeType="1"/>
              </p:cNvSpPr>
              <p:nvPr/>
            </p:nvSpPr>
            <p:spPr bwMode="auto">
              <a:xfrm>
                <a:off x="5821363"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92"/>
              <p:cNvSpPr>
                <a:spLocks noChangeShapeType="1"/>
              </p:cNvSpPr>
              <p:nvPr/>
            </p:nvSpPr>
            <p:spPr bwMode="auto">
              <a:xfrm>
                <a:off x="5976938"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93"/>
              <p:cNvSpPr>
                <a:spLocks noChangeShapeType="1"/>
              </p:cNvSpPr>
              <p:nvPr/>
            </p:nvSpPr>
            <p:spPr bwMode="auto">
              <a:xfrm>
                <a:off x="6132513"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94"/>
              <p:cNvSpPr>
                <a:spLocks noChangeShapeType="1"/>
              </p:cNvSpPr>
              <p:nvPr/>
            </p:nvSpPr>
            <p:spPr bwMode="auto">
              <a:xfrm>
                <a:off x="6286500"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95"/>
              <p:cNvSpPr>
                <a:spLocks noChangeShapeType="1"/>
              </p:cNvSpPr>
              <p:nvPr/>
            </p:nvSpPr>
            <p:spPr bwMode="auto">
              <a:xfrm>
                <a:off x="6442075"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96"/>
              <p:cNvSpPr>
                <a:spLocks noChangeShapeType="1"/>
              </p:cNvSpPr>
              <p:nvPr/>
            </p:nvSpPr>
            <p:spPr bwMode="auto">
              <a:xfrm>
                <a:off x="6597650"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97"/>
              <p:cNvSpPr>
                <a:spLocks noChangeShapeType="1"/>
              </p:cNvSpPr>
              <p:nvPr/>
            </p:nvSpPr>
            <p:spPr bwMode="auto">
              <a:xfrm>
                <a:off x="6753225"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98"/>
              <p:cNvSpPr>
                <a:spLocks noChangeShapeType="1"/>
              </p:cNvSpPr>
              <p:nvPr/>
            </p:nvSpPr>
            <p:spPr bwMode="auto">
              <a:xfrm>
                <a:off x="6907213"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99"/>
              <p:cNvSpPr>
                <a:spLocks noChangeShapeType="1"/>
              </p:cNvSpPr>
              <p:nvPr/>
            </p:nvSpPr>
            <p:spPr bwMode="auto">
              <a:xfrm>
                <a:off x="7062788"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00"/>
              <p:cNvSpPr>
                <a:spLocks noChangeShapeType="1"/>
              </p:cNvSpPr>
              <p:nvPr/>
            </p:nvSpPr>
            <p:spPr bwMode="auto">
              <a:xfrm>
                <a:off x="7218363"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01"/>
              <p:cNvSpPr>
                <a:spLocks noChangeShapeType="1"/>
              </p:cNvSpPr>
              <p:nvPr/>
            </p:nvSpPr>
            <p:spPr bwMode="auto">
              <a:xfrm>
                <a:off x="7373938"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02"/>
              <p:cNvSpPr>
                <a:spLocks noChangeShapeType="1"/>
              </p:cNvSpPr>
              <p:nvPr/>
            </p:nvSpPr>
            <p:spPr bwMode="auto">
              <a:xfrm>
                <a:off x="7527925"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103"/>
              <p:cNvSpPr>
                <a:spLocks noChangeArrowheads="1"/>
              </p:cNvSpPr>
              <p:nvPr/>
            </p:nvSpPr>
            <p:spPr bwMode="auto">
              <a:xfrm>
                <a:off x="2795588" y="2230445"/>
                <a:ext cx="465137"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106"/>
              <p:cNvSpPr>
                <a:spLocks noChangeArrowheads="1"/>
              </p:cNvSpPr>
              <p:nvPr/>
            </p:nvSpPr>
            <p:spPr bwMode="auto">
              <a:xfrm>
                <a:off x="4657725" y="2230445"/>
                <a:ext cx="465138"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Rectangle 107"/>
              <p:cNvSpPr>
                <a:spLocks noChangeArrowheads="1"/>
              </p:cNvSpPr>
              <p:nvPr/>
            </p:nvSpPr>
            <p:spPr bwMode="auto">
              <a:xfrm>
                <a:off x="5278438" y="2230445"/>
                <a:ext cx="465137"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108"/>
              <p:cNvSpPr>
                <a:spLocks noChangeArrowheads="1"/>
              </p:cNvSpPr>
              <p:nvPr/>
            </p:nvSpPr>
            <p:spPr bwMode="auto">
              <a:xfrm>
                <a:off x="5899150" y="2230445"/>
                <a:ext cx="465138"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109"/>
              <p:cNvSpPr>
                <a:spLocks noChangeArrowheads="1"/>
              </p:cNvSpPr>
              <p:nvPr/>
            </p:nvSpPr>
            <p:spPr bwMode="auto">
              <a:xfrm>
                <a:off x="6519863" y="2230445"/>
                <a:ext cx="465137"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10"/>
              <p:cNvSpPr>
                <a:spLocks noChangeArrowheads="1"/>
              </p:cNvSpPr>
              <p:nvPr/>
            </p:nvSpPr>
            <p:spPr bwMode="auto">
              <a:xfrm>
                <a:off x="7140575" y="2230445"/>
                <a:ext cx="465138"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111"/>
              <p:cNvSpPr>
                <a:spLocks noChangeArrowheads="1"/>
              </p:cNvSpPr>
              <p:nvPr/>
            </p:nvSpPr>
            <p:spPr bwMode="auto">
              <a:xfrm>
                <a:off x="3273425" y="2268545"/>
                <a:ext cx="155575"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112"/>
              <p:cNvSpPr>
                <a:spLocks noChangeArrowheads="1"/>
              </p:cNvSpPr>
              <p:nvPr/>
            </p:nvSpPr>
            <p:spPr bwMode="auto">
              <a:xfrm>
                <a:off x="4489450" y="2268545"/>
                <a:ext cx="155575"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13"/>
              <p:cNvSpPr>
                <a:spLocks noChangeArrowheads="1"/>
              </p:cNvSpPr>
              <p:nvPr/>
            </p:nvSpPr>
            <p:spPr bwMode="auto">
              <a:xfrm>
                <a:off x="5705475" y="2268545"/>
                <a:ext cx="153988"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114"/>
              <p:cNvSpPr>
                <a:spLocks noChangeArrowheads="1"/>
              </p:cNvSpPr>
              <p:nvPr/>
            </p:nvSpPr>
            <p:spPr bwMode="auto">
              <a:xfrm>
                <a:off x="7024688" y="2268545"/>
                <a:ext cx="153987"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Text Box 119"/>
              <p:cNvSpPr txBox="1">
                <a:spLocks noChangeArrowheads="1"/>
              </p:cNvSpPr>
              <p:nvPr/>
            </p:nvSpPr>
            <p:spPr bwMode="auto">
              <a:xfrm>
                <a:off x="2641600" y="2192345"/>
                <a:ext cx="793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Courier New" panose="02070309020205020404" pitchFamily="49" charset="0"/>
                  </a:rPr>
                  <a:t>1110</a:t>
                </a:r>
              </a:p>
            </p:txBody>
          </p:sp>
          <p:sp>
            <p:nvSpPr>
              <p:cNvPr id="41" name="Rectangle 104"/>
              <p:cNvSpPr>
                <a:spLocks noChangeArrowheads="1"/>
              </p:cNvSpPr>
              <p:nvPr/>
            </p:nvSpPr>
            <p:spPr bwMode="auto">
              <a:xfrm>
                <a:off x="3336927" y="2232032"/>
                <a:ext cx="1125536" cy="317499"/>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 name="Line 87"/>
            <p:cNvSpPr>
              <a:spLocks noChangeShapeType="1"/>
            </p:cNvSpPr>
            <p:nvPr/>
          </p:nvSpPr>
          <p:spPr bwMode="auto">
            <a:xfrm>
              <a:off x="3928117" y="214472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 name="内容占位符 2"/>
          <p:cNvSpPr txBox="1">
            <a:spLocks/>
          </p:cNvSpPr>
          <p:nvPr/>
        </p:nvSpPr>
        <p:spPr bwMode="auto">
          <a:xfrm>
            <a:off x="492446" y="2800396"/>
            <a:ext cx="8544308" cy="37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044000"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29600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kern="0" dirty="0"/>
              <a:t>其中</a:t>
            </a:r>
            <a:endParaRPr lang="en-US" altLang="zh-CN" kern="0" dirty="0"/>
          </a:p>
          <a:p>
            <a:pPr lvl="1"/>
            <a:r>
              <a:rPr lang="en-US" altLang="zh-CN" kern="0" dirty="0"/>
              <a:t>224.0.0.0		</a:t>
            </a:r>
            <a:r>
              <a:rPr lang="zh-CN" altLang="en-US" kern="0" dirty="0"/>
              <a:t>保留</a:t>
            </a:r>
            <a:endParaRPr lang="en-US" altLang="zh-CN" kern="0" dirty="0"/>
          </a:p>
          <a:p>
            <a:pPr lvl="1"/>
            <a:r>
              <a:rPr lang="en-US" altLang="zh-CN" kern="0" dirty="0"/>
              <a:t>224.0.0.1		</a:t>
            </a:r>
            <a:r>
              <a:rPr lang="zh-CN" altLang="en-US" kern="0" dirty="0"/>
              <a:t>在本子网上的所有参加多播的主机和路由器</a:t>
            </a:r>
            <a:endParaRPr lang="en-US" altLang="zh-CN" kern="0" dirty="0"/>
          </a:p>
          <a:p>
            <a:pPr lvl="1"/>
            <a:r>
              <a:rPr lang="en-US" altLang="zh-CN" kern="0" dirty="0"/>
              <a:t>224.0.0.2		</a:t>
            </a:r>
            <a:r>
              <a:rPr lang="zh-CN" altLang="en-US" kern="0" dirty="0"/>
              <a:t>在本子网上的所有参加多播的路由器</a:t>
            </a:r>
            <a:endParaRPr lang="en-US" altLang="zh-CN" kern="0" dirty="0"/>
          </a:p>
          <a:p>
            <a:pPr lvl="1"/>
            <a:r>
              <a:rPr lang="en-US" altLang="zh-CN" kern="0" dirty="0"/>
              <a:t>224.0.0.3		</a:t>
            </a:r>
            <a:r>
              <a:rPr lang="zh-CN" altLang="en-US" kern="0" dirty="0"/>
              <a:t>未指派</a:t>
            </a:r>
            <a:endParaRPr lang="en-US" altLang="zh-CN" kern="0" dirty="0"/>
          </a:p>
          <a:p>
            <a:pPr lvl="1"/>
            <a:r>
              <a:rPr lang="en-US" altLang="zh-CN" kern="0" dirty="0"/>
              <a:t>……</a:t>
            </a:r>
          </a:p>
          <a:p>
            <a:pPr lvl="1"/>
            <a:r>
              <a:rPr lang="en-US" altLang="zh-CN" kern="0" dirty="0"/>
              <a:t>224.0.1.0~238.255.255.255      </a:t>
            </a:r>
            <a:r>
              <a:rPr lang="zh-CN" altLang="en-US" kern="0" dirty="0"/>
              <a:t>全球范围可用的多播地址</a:t>
            </a:r>
            <a:endParaRPr lang="en-US" altLang="zh-CN" kern="0" dirty="0"/>
          </a:p>
          <a:p>
            <a:pPr lvl="1"/>
            <a:r>
              <a:rPr lang="en-US" altLang="zh-CN" kern="0" dirty="0"/>
              <a:t>239.0.0.0~239.255.255.255	     </a:t>
            </a:r>
            <a:r>
              <a:rPr lang="zh-CN" altLang="en-US" kern="0" dirty="0"/>
              <a:t>限制在一个组织范围内使用的多播地址</a:t>
            </a:r>
          </a:p>
        </p:txBody>
      </p:sp>
      <p:sp>
        <p:nvSpPr>
          <p:cNvPr id="63" name="文本框 62"/>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4.5  IP</a:t>
            </a:r>
            <a:r>
              <a:rPr lang="zh-CN" altLang="en-US" sz="1800" dirty="0">
                <a:solidFill>
                  <a:schemeClr val="bg2">
                    <a:lumMod val="75000"/>
                  </a:schemeClr>
                </a:solidFill>
                <a:latin typeface="Calibri" panose="020F0502020204030204" pitchFamily="34" charset="0"/>
                <a:ea typeface="黑体" panose="02010609060101010101" pitchFamily="49" charset="-122"/>
              </a:rPr>
              <a:t>多播</a:t>
            </a:r>
          </a:p>
        </p:txBody>
      </p:sp>
    </p:spTree>
    <p:custDataLst>
      <p:tags r:id="rId1"/>
    </p:custDataLst>
    <p:extLst>
      <p:ext uri="{BB962C8B-B14F-4D97-AF65-F5344CB8AC3E}">
        <p14:creationId xmlns:p14="http://schemas.microsoft.com/office/powerpoint/2010/main" val="354959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500"/>
                                        <p:tgtEl>
                                          <p:spTgt spid="5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wipe(left)">
                                      <p:cBhvr>
                                        <p:cTn id="14" dur="500"/>
                                        <p:tgtEl>
                                          <p:spTgt spid="62"/>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dissolve">
                                      <p:cBhvr>
                                        <p:cTn id="18" dur="500"/>
                                        <p:tgtEl>
                                          <p:spTgt spid="5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dissolve">
                                      <p:cBhvr>
                                        <p:cTn id="21" dur="500"/>
                                        <p:tgtEl>
                                          <p:spTgt spid="5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dissolve">
                                      <p:cBhvr>
                                        <p:cTn id="24" dur="500"/>
                                        <p:tgtEl>
                                          <p:spTgt spid="57"/>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dissolve">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3" grpId="0"/>
      <p:bldP spid="55" grpId="0"/>
      <p:bldP spid="56" grpId="0"/>
      <p:bldP spid="57" grpId="0"/>
      <p:bldP spid="58" grpId="0"/>
      <p:bldP spid="59" grpId="0"/>
      <p:bldP spid="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buClr>
                <a:schemeClr val="bg1">
                  <a:lumMod val="75000"/>
                </a:schemeClr>
              </a:buClr>
            </a:pPr>
            <a:r>
              <a:rPr lang="en-US" altLang="zh-CN" dirty="0">
                <a:solidFill>
                  <a:schemeClr val="bg1">
                    <a:lumMod val="85000"/>
                  </a:schemeClr>
                </a:solidFill>
              </a:rPr>
              <a:t>4.1  </a:t>
            </a:r>
            <a:r>
              <a:rPr lang="zh-CN" altLang="en-US" dirty="0">
                <a:solidFill>
                  <a:schemeClr val="bg1">
                    <a:lumMod val="85000"/>
                  </a:schemeClr>
                </a:solidFill>
              </a:rPr>
              <a:t>网际协议</a:t>
            </a:r>
            <a:r>
              <a:rPr lang="en-US" altLang="zh-CN" dirty="0">
                <a:solidFill>
                  <a:schemeClr val="bg1">
                    <a:lumMod val="85000"/>
                  </a:schemeClr>
                </a:solidFill>
              </a:rPr>
              <a:t>IP</a:t>
            </a:r>
          </a:p>
          <a:p>
            <a:pPr>
              <a:lnSpc>
                <a:spcPct val="150000"/>
              </a:lnSpc>
              <a:buClr>
                <a:schemeClr val="bg1">
                  <a:lumMod val="75000"/>
                </a:schemeClr>
              </a:buClr>
            </a:pPr>
            <a:r>
              <a:rPr lang="en-US" altLang="zh-CN" dirty="0">
                <a:solidFill>
                  <a:schemeClr val="bg1">
                    <a:lumMod val="85000"/>
                  </a:schemeClr>
                </a:solidFill>
              </a:rPr>
              <a:t>4.2  </a:t>
            </a:r>
            <a:r>
              <a:rPr lang="zh-CN" altLang="en-US" dirty="0">
                <a:solidFill>
                  <a:schemeClr val="bg1">
                    <a:lumMod val="85000"/>
                  </a:schemeClr>
                </a:solidFill>
              </a:rPr>
              <a:t>划分子网和构造超网</a:t>
            </a:r>
            <a:endParaRPr lang="en-US" altLang="zh-CN" dirty="0">
              <a:solidFill>
                <a:schemeClr val="bg1">
                  <a:lumMod val="85000"/>
                </a:schemeClr>
              </a:solidFill>
            </a:endParaRPr>
          </a:p>
          <a:p>
            <a:pPr>
              <a:buClr>
                <a:schemeClr val="bg1">
                  <a:lumMod val="75000"/>
                </a:schemeClr>
              </a:buClr>
            </a:pPr>
            <a:r>
              <a:rPr lang="en-US" altLang="zh-CN" dirty="0">
                <a:solidFill>
                  <a:schemeClr val="bg1">
                    <a:lumMod val="85000"/>
                  </a:schemeClr>
                </a:solidFill>
              </a:rPr>
              <a:t>4.3  </a:t>
            </a:r>
            <a:r>
              <a:rPr lang="zh-CN" altLang="en-US" dirty="0">
                <a:solidFill>
                  <a:schemeClr val="bg1">
                    <a:lumMod val="85000"/>
                  </a:schemeClr>
                </a:solidFill>
              </a:rPr>
              <a:t>网络控制与诊断</a:t>
            </a:r>
            <a:r>
              <a:rPr lang="en-US" altLang="zh-CN" dirty="0">
                <a:solidFill>
                  <a:schemeClr val="bg1">
                    <a:lumMod val="85000"/>
                  </a:schemeClr>
                </a:solidFill>
              </a:rPr>
              <a:t>--ICMP</a:t>
            </a:r>
            <a:r>
              <a:rPr lang="zh-CN" altLang="en-US" dirty="0">
                <a:solidFill>
                  <a:schemeClr val="bg1">
                    <a:lumMod val="85000"/>
                  </a:schemeClr>
                </a:solidFill>
              </a:rPr>
              <a:t>协议</a:t>
            </a:r>
            <a:endParaRPr lang="en-US" altLang="zh-CN" dirty="0">
              <a:solidFill>
                <a:schemeClr val="bg1">
                  <a:lumMod val="85000"/>
                </a:schemeClr>
              </a:solidFill>
            </a:endParaRPr>
          </a:p>
          <a:p>
            <a:r>
              <a:rPr lang="en-US" altLang="zh-CN" dirty="0"/>
              <a:t>4.4  IP</a:t>
            </a:r>
            <a:r>
              <a:rPr lang="zh-CN" altLang="en-US" dirty="0"/>
              <a:t>路由协议</a:t>
            </a:r>
            <a:endParaRPr lang="en-US" altLang="zh-CN" dirty="0"/>
          </a:p>
          <a:p>
            <a:pPr lvl="1">
              <a:lnSpc>
                <a:spcPts val="3000"/>
              </a:lnSpc>
              <a:spcBef>
                <a:spcPts val="600"/>
              </a:spcBef>
            </a:pPr>
            <a:r>
              <a:rPr lang="en-US" altLang="zh-CN" dirty="0"/>
              <a:t>4.4.1  </a:t>
            </a:r>
            <a:r>
              <a:rPr lang="zh-CN" altLang="en-US" dirty="0"/>
              <a:t>路由器工作原理</a:t>
            </a:r>
            <a:endParaRPr lang="en-US" altLang="zh-CN" dirty="0"/>
          </a:p>
          <a:p>
            <a:pPr lvl="1">
              <a:lnSpc>
                <a:spcPts val="3000"/>
              </a:lnSpc>
              <a:spcBef>
                <a:spcPts val="600"/>
              </a:spcBef>
            </a:pPr>
            <a:r>
              <a:rPr lang="en-US" altLang="zh-CN" dirty="0"/>
              <a:t>4.4.2  </a:t>
            </a:r>
            <a:r>
              <a:rPr lang="zh-CN" altLang="en-US" dirty="0"/>
              <a:t>路由协议基本概念</a:t>
            </a:r>
            <a:endParaRPr lang="en-US" altLang="zh-CN" dirty="0"/>
          </a:p>
          <a:p>
            <a:pPr lvl="1">
              <a:lnSpc>
                <a:spcPts val="3000"/>
              </a:lnSpc>
              <a:spcBef>
                <a:spcPts val="600"/>
              </a:spcBef>
            </a:pPr>
            <a:r>
              <a:rPr lang="en-US" altLang="zh-CN" dirty="0"/>
              <a:t>4.4.3  </a:t>
            </a:r>
            <a:r>
              <a:rPr lang="zh-CN" altLang="en-US" dirty="0"/>
              <a:t>内部网关协议</a:t>
            </a:r>
            <a:r>
              <a:rPr lang="en-US" altLang="zh-CN" dirty="0"/>
              <a:t>RIP</a:t>
            </a:r>
          </a:p>
          <a:p>
            <a:pPr lvl="1">
              <a:lnSpc>
                <a:spcPts val="3000"/>
              </a:lnSpc>
              <a:spcBef>
                <a:spcPts val="600"/>
              </a:spcBef>
            </a:pPr>
            <a:r>
              <a:rPr lang="en-US" altLang="zh-CN" dirty="0"/>
              <a:t>4.4.4  </a:t>
            </a:r>
            <a:r>
              <a:rPr lang="zh-CN" altLang="en-US" dirty="0"/>
              <a:t>内部网关协议</a:t>
            </a:r>
            <a:r>
              <a:rPr lang="en-US" altLang="zh-CN" dirty="0"/>
              <a:t>OSPF</a:t>
            </a:r>
          </a:p>
          <a:p>
            <a:pPr lvl="1">
              <a:lnSpc>
                <a:spcPts val="3000"/>
              </a:lnSpc>
              <a:spcBef>
                <a:spcPts val="600"/>
              </a:spcBef>
            </a:pPr>
            <a:r>
              <a:rPr lang="en-US" altLang="zh-CN" dirty="0"/>
              <a:t>4.4.5  </a:t>
            </a:r>
            <a:r>
              <a:rPr lang="zh-CN" altLang="en-US" dirty="0"/>
              <a:t>外部网关协议</a:t>
            </a:r>
            <a:r>
              <a:rPr lang="en-US" altLang="zh-CN" dirty="0"/>
              <a:t>BGP</a:t>
            </a:r>
          </a:p>
          <a:p>
            <a:pPr>
              <a:buClr>
                <a:schemeClr val="bg1">
                  <a:lumMod val="75000"/>
                </a:schemeClr>
              </a:buClr>
            </a:pPr>
            <a:r>
              <a:rPr lang="en-US" altLang="zh-CN" dirty="0">
                <a:solidFill>
                  <a:schemeClr val="bg1">
                    <a:lumMod val="85000"/>
                  </a:schemeClr>
                </a:solidFill>
              </a:rPr>
              <a:t>4.5  IP</a:t>
            </a:r>
            <a:r>
              <a:rPr lang="zh-CN" altLang="en-US" dirty="0">
                <a:solidFill>
                  <a:schemeClr val="bg1">
                    <a:lumMod val="85000"/>
                  </a:schemeClr>
                </a:solidFill>
              </a:rPr>
              <a:t>多播</a:t>
            </a:r>
            <a:endParaRPr lang="en-US" altLang="zh-CN" dirty="0">
              <a:solidFill>
                <a:schemeClr val="bg1">
                  <a:lumMod val="85000"/>
                </a:schemeClr>
              </a:solidFill>
            </a:endParaRP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319925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4" end="4"/>
                                            </p:txEl>
                                          </p:spTgt>
                                        </p:tgtEl>
                                        <p:attrNameLst>
                                          <p:attrName>style.opacity</p:attrName>
                                        </p:attrNameLst>
                                      </p:cBhvr>
                                      <p:to>
                                        <p:strVal val="0.25"/>
                                      </p:to>
                                    </p:set>
                                    <p:animEffect filter="image" prLst="opacity: 0.25">
                                      <p:cBhvr rctx="IE">
                                        <p:cTn id="7" dur="indefinite"/>
                                        <p:tgtEl>
                                          <p:spTgt spid="3">
                                            <p:txEl>
                                              <p:pRg st="4" end="4"/>
                                            </p:txEl>
                                          </p:spTgt>
                                        </p:tgtEl>
                                      </p:cBhvr>
                                    </p:animEffect>
                                  </p:childTnLst>
                                </p:cTn>
                              </p:par>
                              <p:par>
                                <p:cTn id="8" presetID="9" presetClass="emph" presetSubtype="0" nodeType="withEffect">
                                  <p:stCondLst>
                                    <p:cond delay="0"/>
                                  </p:stCondLst>
                                  <p:childTnLst>
                                    <p:set>
                                      <p:cBhvr rctx="PPT">
                                        <p:cTn id="9" dur="indefinite"/>
                                        <p:tgtEl>
                                          <p:spTgt spid="3">
                                            <p:txEl>
                                              <p:pRg st="5" end="5"/>
                                            </p:txEl>
                                          </p:spTgt>
                                        </p:tgtEl>
                                        <p:attrNameLst>
                                          <p:attrName>style.opacity</p:attrName>
                                        </p:attrNameLst>
                                      </p:cBhvr>
                                      <p:to>
                                        <p:strVal val="0.25"/>
                                      </p:to>
                                    </p:set>
                                    <p:animEffect filter="image" prLst="opacity: 0.25">
                                      <p:cBhvr rctx="IE">
                                        <p:cTn id="10" dur="indefinite"/>
                                        <p:tgtEl>
                                          <p:spTgt spid="3">
                                            <p:txEl>
                                              <p:pRg st="5" end="5"/>
                                            </p:txEl>
                                          </p:spTgt>
                                        </p:tgtEl>
                                      </p:cBhvr>
                                    </p:animEffect>
                                  </p:childTnLst>
                                </p:cTn>
                              </p:par>
                              <p:par>
                                <p:cTn id="11" presetID="9" presetClass="emph" presetSubtype="0" nodeType="withEffect">
                                  <p:stCondLst>
                                    <p:cond delay="0"/>
                                  </p:stCondLst>
                                  <p:childTnLst>
                                    <p:set>
                                      <p:cBhvr rctx="PPT">
                                        <p:cTn id="12" dur="indefinite"/>
                                        <p:tgtEl>
                                          <p:spTgt spid="3">
                                            <p:txEl>
                                              <p:pRg st="6" end="6"/>
                                            </p:txEl>
                                          </p:spTgt>
                                        </p:tgtEl>
                                        <p:attrNameLst>
                                          <p:attrName>style.opacity</p:attrName>
                                        </p:attrNameLst>
                                      </p:cBhvr>
                                      <p:to>
                                        <p:strVal val="0.25"/>
                                      </p:to>
                                    </p:set>
                                    <p:animEffect filter="image" prLst="opacity: 0.25">
                                      <p:cBhvr rctx="IE">
                                        <p:cTn id="13" dur="indefinite"/>
                                        <p:tgtEl>
                                          <p:spTgt spid="3">
                                            <p:txEl>
                                              <p:pRg st="6" end="6"/>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3">
                                            <p:txEl>
                                              <p:pRg st="7" end="7"/>
                                            </p:txEl>
                                          </p:spTgt>
                                        </p:tgtEl>
                                        <p:attrNameLst>
                                          <p:attrName>style.opacity</p:attrName>
                                        </p:attrNameLst>
                                      </p:cBhvr>
                                      <p:to>
                                        <p:strVal val="0.25"/>
                                      </p:to>
                                    </p:set>
                                    <p:animEffect filter="image" prLst="opacity: 0.25">
                                      <p:cBhvr rctx="IE">
                                        <p:cTn id="16" dur="indefinite"/>
                                        <p:tgtEl>
                                          <p:spTgt spid="3">
                                            <p:txEl>
                                              <p:pRg st="7" end="7"/>
                                            </p:txEl>
                                          </p:spTgt>
                                        </p:tgtEl>
                                      </p:cBhvr>
                                    </p:animEffect>
                                  </p:childTnLst>
                                </p:cTn>
                              </p:par>
                              <p:par>
                                <p:cTn id="17" presetID="18" presetClass="emph" presetSubtype="0" fill="hold" nodeType="withEffect">
                                  <p:stCondLst>
                                    <p:cond delay="0"/>
                                  </p:stCondLst>
                                  <p:iterate type="lt">
                                    <p:tmPct val="4000"/>
                                  </p:iterate>
                                  <p:childTnLst>
                                    <p:set>
                                      <p:cBhvr override="childStyle">
                                        <p:cTn id="18" dur="500" fill="hold"/>
                                        <p:tgtEl>
                                          <p:spTgt spid="3">
                                            <p:txEl>
                                              <p:pRg st="8" end="8"/>
                                            </p:txEl>
                                          </p:spTgt>
                                        </p:tgtEl>
                                        <p:attrNameLst>
                                          <p:attrName>style.textDecorationUnderline</p:attrName>
                                        </p:attrNameLst>
                                      </p:cBhvr>
                                      <p:to>
                                        <p:strVal val="true"/>
                                      </p:to>
                                    </p:set>
                                  </p:childTnLst>
                                </p:cTn>
                              </p:par>
                              <p:par>
                                <p:cTn id="19" presetID="3" presetClass="emph" presetSubtype="2" fill="hold" nodeType="withEffect">
                                  <p:stCondLst>
                                    <p:cond delay="0"/>
                                  </p:stCondLst>
                                  <p:iterate type="lt">
                                    <p:tmPct val="0"/>
                                  </p:iterate>
                                  <p:childTnLst>
                                    <p:animClr clrSpc="rgb" dir="cw">
                                      <p:cBhvr override="childStyle">
                                        <p:cTn id="20" dur="500" fill="hold"/>
                                        <p:tgtEl>
                                          <p:spTgt spid="3">
                                            <p:txEl>
                                              <p:pRg st="8" end="8"/>
                                            </p:txEl>
                                          </p:spTgt>
                                        </p:tgtEl>
                                        <p:attrNameLst>
                                          <p:attrName>style.color</p:attrName>
                                        </p:attrNameLst>
                                      </p:cBhvr>
                                      <p:to>
                                        <a:srgbClr val="80008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多播与局域网内硬件多播的关系</a:t>
            </a:r>
          </a:p>
        </p:txBody>
      </p:sp>
      <p:sp>
        <p:nvSpPr>
          <p:cNvPr id="3" name="内容占位符 2"/>
          <p:cNvSpPr>
            <a:spLocks noGrp="1"/>
          </p:cNvSpPr>
          <p:nvPr>
            <p:ph idx="1"/>
          </p:nvPr>
        </p:nvSpPr>
        <p:spPr>
          <a:xfrm>
            <a:off x="457200" y="1444978"/>
            <a:ext cx="8229600" cy="2593531"/>
          </a:xfrm>
        </p:spPr>
        <p:txBody>
          <a:bodyPr/>
          <a:lstStyle/>
          <a:p>
            <a:r>
              <a:rPr lang="en-US" altLang="zh-CN" sz="2000" dirty="0"/>
              <a:t>IP</a:t>
            </a:r>
            <a:r>
              <a:rPr lang="zh-CN" altLang="en-US" sz="2000" dirty="0"/>
              <a:t>多播的最后阶段，可能需要硬件多播实现</a:t>
            </a:r>
            <a:endParaRPr lang="en-US" altLang="zh-CN" sz="2000" dirty="0"/>
          </a:p>
          <a:p>
            <a:pPr lvl="1"/>
            <a:r>
              <a:rPr lang="zh-CN" altLang="en-US" sz="1800" dirty="0"/>
              <a:t>当多播分组进入某局域网时，若该局域网内部存在对应多播组的多个成员，可通过硬件多播将数据最终交付给这些组成员</a:t>
            </a:r>
            <a:endParaRPr lang="en-US" altLang="zh-CN" sz="1800" dirty="0"/>
          </a:p>
          <a:p>
            <a:r>
              <a:rPr lang="en-US" altLang="zh-CN" sz="2000" dirty="0"/>
              <a:t>D</a:t>
            </a:r>
            <a:r>
              <a:rPr lang="zh-CN" altLang="en-US" sz="2000" dirty="0"/>
              <a:t>类</a:t>
            </a:r>
            <a:r>
              <a:rPr lang="en-US" altLang="zh-CN" sz="2000" dirty="0"/>
              <a:t>IP</a:t>
            </a:r>
            <a:r>
              <a:rPr lang="zh-CN" altLang="en-US" sz="2000" dirty="0"/>
              <a:t>地址与以太网多播地址的映射关系</a:t>
            </a:r>
            <a:endParaRPr lang="en-US" altLang="zh-CN" sz="2000" dirty="0"/>
          </a:p>
          <a:p>
            <a:pPr lvl="1"/>
            <a:r>
              <a:rPr lang="zh-CN" altLang="en-US" sz="1800" dirty="0"/>
              <a:t>多播</a:t>
            </a:r>
            <a:r>
              <a:rPr lang="en-US" altLang="zh-CN" sz="1800" dirty="0"/>
              <a:t>IP</a:t>
            </a:r>
            <a:r>
              <a:rPr lang="zh-CN" altLang="en-US" sz="1800" dirty="0"/>
              <a:t>地址与</a:t>
            </a:r>
            <a:r>
              <a:rPr lang="en-US" altLang="zh-CN" sz="1800" dirty="0"/>
              <a:t>MAC</a:t>
            </a:r>
            <a:r>
              <a:rPr lang="zh-CN" altLang="en-US" sz="1800" dirty="0"/>
              <a:t>地址映射关系不唯一 ，收到的多播分组需</a:t>
            </a:r>
            <a:r>
              <a:rPr lang="en-US" altLang="zh-CN" sz="1800" dirty="0"/>
              <a:t>IP</a:t>
            </a:r>
            <a:r>
              <a:rPr lang="zh-CN" altLang="en-US" sz="1800" dirty="0"/>
              <a:t>层过滤</a:t>
            </a:r>
            <a:endParaRPr lang="en-US" altLang="zh-CN" sz="1800" dirty="0"/>
          </a:p>
          <a:p>
            <a:pPr lvl="2"/>
            <a:r>
              <a:rPr lang="zh-CN" altLang="en-US" dirty="0"/>
              <a:t>如</a:t>
            </a:r>
            <a:r>
              <a:rPr lang="en-US" altLang="zh-CN" dirty="0"/>
              <a:t>224.128.64.32</a:t>
            </a:r>
            <a:r>
              <a:rPr lang="zh-CN" altLang="en-US" dirty="0"/>
              <a:t>和</a:t>
            </a:r>
            <a:r>
              <a:rPr lang="en-US" altLang="zh-CN" dirty="0"/>
              <a:t>224.0.64.32</a:t>
            </a:r>
            <a:r>
              <a:rPr lang="zh-CN" altLang="en-US" dirty="0"/>
              <a:t>对应的</a:t>
            </a:r>
            <a:r>
              <a:rPr lang="en-US" altLang="zh-CN" dirty="0"/>
              <a:t>MAC</a:t>
            </a:r>
            <a:r>
              <a:rPr lang="zh-CN" altLang="en-US" dirty="0"/>
              <a:t>地址都为</a:t>
            </a:r>
            <a:r>
              <a:rPr lang="en-US" altLang="zh-CN" dirty="0"/>
              <a:t>01-00-5E-00-40-20</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grpSp>
        <p:nvGrpSpPr>
          <p:cNvPr id="287" name="组合 286"/>
          <p:cNvGrpSpPr/>
          <p:nvPr/>
        </p:nvGrpSpPr>
        <p:grpSpPr>
          <a:xfrm>
            <a:off x="1000374" y="3809135"/>
            <a:ext cx="7215430" cy="2769464"/>
            <a:chOff x="825500" y="1917700"/>
            <a:chExt cx="7617538" cy="3684489"/>
          </a:xfrm>
        </p:grpSpPr>
        <p:sp>
          <p:nvSpPr>
            <p:cNvPr id="146" name="Rectangle 3"/>
            <p:cNvSpPr>
              <a:spLocks noChangeArrowheads="1"/>
            </p:cNvSpPr>
            <p:nvPr/>
          </p:nvSpPr>
          <p:spPr bwMode="auto">
            <a:xfrm>
              <a:off x="825500" y="4276725"/>
              <a:ext cx="7467600" cy="457200"/>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47" name="Line 4"/>
            <p:cNvSpPr>
              <a:spLocks noChangeShapeType="1"/>
            </p:cNvSpPr>
            <p:nvPr/>
          </p:nvSpPr>
          <p:spPr bwMode="auto">
            <a:xfrm>
              <a:off x="9810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48" name="Line 5"/>
            <p:cNvSpPr>
              <a:spLocks noChangeShapeType="1"/>
            </p:cNvSpPr>
            <p:nvPr/>
          </p:nvSpPr>
          <p:spPr bwMode="auto">
            <a:xfrm>
              <a:off x="11366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49" name="Line 6"/>
            <p:cNvSpPr>
              <a:spLocks noChangeShapeType="1"/>
            </p:cNvSpPr>
            <p:nvPr/>
          </p:nvSpPr>
          <p:spPr bwMode="auto">
            <a:xfrm>
              <a:off x="12922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0" name="Line 7"/>
            <p:cNvSpPr>
              <a:spLocks noChangeShapeType="1"/>
            </p:cNvSpPr>
            <p:nvPr/>
          </p:nvSpPr>
          <p:spPr bwMode="auto">
            <a:xfrm>
              <a:off x="14478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1" name="Line 8"/>
            <p:cNvSpPr>
              <a:spLocks noChangeShapeType="1"/>
            </p:cNvSpPr>
            <p:nvPr/>
          </p:nvSpPr>
          <p:spPr bwMode="auto">
            <a:xfrm>
              <a:off x="16033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2" name="Line 9"/>
            <p:cNvSpPr>
              <a:spLocks noChangeShapeType="1"/>
            </p:cNvSpPr>
            <p:nvPr/>
          </p:nvSpPr>
          <p:spPr bwMode="auto">
            <a:xfrm>
              <a:off x="17589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3" name="Line 10"/>
            <p:cNvSpPr>
              <a:spLocks noChangeShapeType="1"/>
            </p:cNvSpPr>
            <p:nvPr/>
          </p:nvSpPr>
          <p:spPr bwMode="auto">
            <a:xfrm>
              <a:off x="19145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4" name="Line 11"/>
            <p:cNvSpPr>
              <a:spLocks noChangeShapeType="1"/>
            </p:cNvSpPr>
            <p:nvPr/>
          </p:nvSpPr>
          <p:spPr bwMode="auto">
            <a:xfrm>
              <a:off x="20701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5" name="Line 12"/>
            <p:cNvSpPr>
              <a:spLocks noChangeShapeType="1"/>
            </p:cNvSpPr>
            <p:nvPr/>
          </p:nvSpPr>
          <p:spPr bwMode="auto">
            <a:xfrm>
              <a:off x="22256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6" name="Line 13"/>
            <p:cNvSpPr>
              <a:spLocks noChangeShapeType="1"/>
            </p:cNvSpPr>
            <p:nvPr/>
          </p:nvSpPr>
          <p:spPr bwMode="auto">
            <a:xfrm>
              <a:off x="23812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7" name="Line 14"/>
            <p:cNvSpPr>
              <a:spLocks noChangeShapeType="1"/>
            </p:cNvSpPr>
            <p:nvPr/>
          </p:nvSpPr>
          <p:spPr bwMode="auto">
            <a:xfrm>
              <a:off x="25368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8" name="Line 15"/>
            <p:cNvSpPr>
              <a:spLocks noChangeShapeType="1"/>
            </p:cNvSpPr>
            <p:nvPr/>
          </p:nvSpPr>
          <p:spPr bwMode="auto">
            <a:xfrm>
              <a:off x="26924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9" name="Line 16"/>
            <p:cNvSpPr>
              <a:spLocks noChangeShapeType="1"/>
            </p:cNvSpPr>
            <p:nvPr/>
          </p:nvSpPr>
          <p:spPr bwMode="auto">
            <a:xfrm>
              <a:off x="28479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0" name="Line 17"/>
            <p:cNvSpPr>
              <a:spLocks noChangeShapeType="1"/>
            </p:cNvSpPr>
            <p:nvPr/>
          </p:nvSpPr>
          <p:spPr bwMode="auto">
            <a:xfrm>
              <a:off x="30035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1" name="Line 18"/>
            <p:cNvSpPr>
              <a:spLocks noChangeShapeType="1"/>
            </p:cNvSpPr>
            <p:nvPr/>
          </p:nvSpPr>
          <p:spPr bwMode="auto">
            <a:xfrm>
              <a:off x="31591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2" name="Line 19"/>
            <p:cNvSpPr>
              <a:spLocks noChangeShapeType="1"/>
            </p:cNvSpPr>
            <p:nvPr/>
          </p:nvSpPr>
          <p:spPr bwMode="auto">
            <a:xfrm>
              <a:off x="33147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3" name="Line 20"/>
            <p:cNvSpPr>
              <a:spLocks noChangeShapeType="1"/>
            </p:cNvSpPr>
            <p:nvPr/>
          </p:nvSpPr>
          <p:spPr bwMode="auto">
            <a:xfrm>
              <a:off x="34702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4" name="Line 21"/>
            <p:cNvSpPr>
              <a:spLocks noChangeShapeType="1"/>
            </p:cNvSpPr>
            <p:nvPr/>
          </p:nvSpPr>
          <p:spPr bwMode="auto">
            <a:xfrm>
              <a:off x="36258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5" name="Line 22"/>
            <p:cNvSpPr>
              <a:spLocks noChangeShapeType="1"/>
            </p:cNvSpPr>
            <p:nvPr/>
          </p:nvSpPr>
          <p:spPr bwMode="auto">
            <a:xfrm>
              <a:off x="37814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6" name="Line 23"/>
            <p:cNvSpPr>
              <a:spLocks noChangeShapeType="1"/>
            </p:cNvSpPr>
            <p:nvPr/>
          </p:nvSpPr>
          <p:spPr bwMode="auto">
            <a:xfrm>
              <a:off x="39370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7" name="Line 24"/>
            <p:cNvSpPr>
              <a:spLocks noChangeShapeType="1"/>
            </p:cNvSpPr>
            <p:nvPr/>
          </p:nvSpPr>
          <p:spPr bwMode="auto">
            <a:xfrm>
              <a:off x="40925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8" name="Line 25"/>
            <p:cNvSpPr>
              <a:spLocks noChangeShapeType="1"/>
            </p:cNvSpPr>
            <p:nvPr/>
          </p:nvSpPr>
          <p:spPr bwMode="auto">
            <a:xfrm>
              <a:off x="42481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9" name="Line 26"/>
            <p:cNvSpPr>
              <a:spLocks noChangeShapeType="1"/>
            </p:cNvSpPr>
            <p:nvPr/>
          </p:nvSpPr>
          <p:spPr bwMode="auto">
            <a:xfrm>
              <a:off x="44037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0" name="Line 27"/>
            <p:cNvSpPr>
              <a:spLocks noChangeShapeType="1"/>
            </p:cNvSpPr>
            <p:nvPr/>
          </p:nvSpPr>
          <p:spPr bwMode="auto">
            <a:xfrm>
              <a:off x="45593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1" name="Rectangle 28"/>
            <p:cNvSpPr>
              <a:spLocks noChangeArrowheads="1"/>
            </p:cNvSpPr>
            <p:nvPr/>
          </p:nvSpPr>
          <p:spPr bwMode="auto">
            <a:xfrm>
              <a:off x="4721225" y="4298950"/>
              <a:ext cx="3563938" cy="4254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172" name="Line 29"/>
            <p:cNvSpPr>
              <a:spLocks noChangeShapeType="1"/>
            </p:cNvSpPr>
            <p:nvPr/>
          </p:nvSpPr>
          <p:spPr bwMode="auto">
            <a:xfrm>
              <a:off x="4714875" y="4276725"/>
              <a:ext cx="0" cy="4572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3" name="Line 30"/>
            <p:cNvSpPr>
              <a:spLocks noChangeShapeType="1"/>
            </p:cNvSpPr>
            <p:nvPr/>
          </p:nvSpPr>
          <p:spPr bwMode="auto">
            <a:xfrm>
              <a:off x="48704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4" name="Line 31"/>
            <p:cNvSpPr>
              <a:spLocks noChangeShapeType="1"/>
            </p:cNvSpPr>
            <p:nvPr/>
          </p:nvSpPr>
          <p:spPr bwMode="auto">
            <a:xfrm>
              <a:off x="50260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5" name="Line 32"/>
            <p:cNvSpPr>
              <a:spLocks noChangeShapeType="1"/>
            </p:cNvSpPr>
            <p:nvPr/>
          </p:nvSpPr>
          <p:spPr bwMode="auto">
            <a:xfrm>
              <a:off x="51816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6" name="Line 33"/>
            <p:cNvSpPr>
              <a:spLocks noChangeShapeType="1"/>
            </p:cNvSpPr>
            <p:nvPr/>
          </p:nvSpPr>
          <p:spPr bwMode="auto">
            <a:xfrm>
              <a:off x="53371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7" name="Line 34"/>
            <p:cNvSpPr>
              <a:spLocks noChangeShapeType="1"/>
            </p:cNvSpPr>
            <p:nvPr/>
          </p:nvSpPr>
          <p:spPr bwMode="auto">
            <a:xfrm>
              <a:off x="54927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8" name="Line 35"/>
            <p:cNvSpPr>
              <a:spLocks noChangeShapeType="1"/>
            </p:cNvSpPr>
            <p:nvPr/>
          </p:nvSpPr>
          <p:spPr bwMode="auto">
            <a:xfrm>
              <a:off x="56483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9" name="Line 36"/>
            <p:cNvSpPr>
              <a:spLocks noChangeShapeType="1"/>
            </p:cNvSpPr>
            <p:nvPr/>
          </p:nvSpPr>
          <p:spPr bwMode="auto">
            <a:xfrm>
              <a:off x="58039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0" name="Line 37"/>
            <p:cNvSpPr>
              <a:spLocks noChangeShapeType="1"/>
            </p:cNvSpPr>
            <p:nvPr/>
          </p:nvSpPr>
          <p:spPr bwMode="auto">
            <a:xfrm>
              <a:off x="59594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1" name="Line 38"/>
            <p:cNvSpPr>
              <a:spLocks noChangeShapeType="1"/>
            </p:cNvSpPr>
            <p:nvPr/>
          </p:nvSpPr>
          <p:spPr bwMode="auto">
            <a:xfrm>
              <a:off x="61150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2" name="Line 39"/>
            <p:cNvSpPr>
              <a:spLocks noChangeShapeType="1"/>
            </p:cNvSpPr>
            <p:nvPr/>
          </p:nvSpPr>
          <p:spPr bwMode="auto">
            <a:xfrm>
              <a:off x="62706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3" name="Line 40"/>
            <p:cNvSpPr>
              <a:spLocks noChangeShapeType="1"/>
            </p:cNvSpPr>
            <p:nvPr/>
          </p:nvSpPr>
          <p:spPr bwMode="auto">
            <a:xfrm>
              <a:off x="64262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4" name="Line 41"/>
            <p:cNvSpPr>
              <a:spLocks noChangeShapeType="1"/>
            </p:cNvSpPr>
            <p:nvPr/>
          </p:nvSpPr>
          <p:spPr bwMode="auto">
            <a:xfrm>
              <a:off x="65817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5" name="Line 42"/>
            <p:cNvSpPr>
              <a:spLocks noChangeShapeType="1"/>
            </p:cNvSpPr>
            <p:nvPr/>
          </p:nvSpPr>
          <p:spPr bwMode="auto">
            <a:xfrm>
              <a:off x="67373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6" name="Line 43"/>
            <p:cNvSpPr>
              <a:spLocks noChangeShapeType="1"/>
            </p:cNvSpPr>
            <p:nvPr/>
          </p:nvSpPr>
          <p:spPr bwMode="auto">
            <a:xfrm>
              <a:off x="68929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7" name="Line 44"/>
            <p:cNvSpPr>
              <a:spLocks noChangeShapeType="1"/>
            </p:cNvSpPr>
            <p:nvPr/>
          </p:nvSpPr>
          <p:spPr bwMode="auto">
            <a:xfrm>
              <a:off x="70485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8" name="Line 45"/>
            <p:cNvSpPr>
              <a:spLocks noChangeShapeType="1"/>
            </p:cNvSpPr>
            <p:nvPr/>
          </p:nvSpPr>
          <p:spPr bwMode="auto">
            <a:xfrm>
              <a:off x="72040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9" name="Line 46"/>
            <p:cNvSpPr>
              <a:spLocks noChangeShapeType="1"/>
            </p:cNvSpPr>
            <p:nvPr/>
          </p:nvSpPr>
          <p:spPr bwMode="auto">
            <a:xfrm>
              <a:off x="73596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0" name="Line 47"/>
            <p:cNvSpPr>
              <a:spLocks noChangeShapeType="1"/>
            </p:cNvSpPr>
            <p:nvPr/>
          </p:nvSpPr>
          <p:spPr bwMode="auto">
            <a:xfrm>
              <a:off x="75152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1" name="Line 48"/>
            <p:cNvSpPr>
              <a:spLocks noChangeShapeType="1"/>
            </p:cNvSpPr>
            <p:nvPr/>
          </p:nvSpPr>
          <p:spPr bwMode="auto">
            <a:xfrm>
              <a:off x="76708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2" name="Line 49"/>
            <p:cNvSpPr>
              <a:spLocks noChangeShapeType="1"/>
            </p:cNvSpPr>
            <p:nvPr/>
          </p:nvSpPr>
          <p:spPr bwMode="auto">
            <a:xfrm>
              <a:off x="78263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3" name="Line 50"/>
            <p:cNvSpPr>
              <a:spLocks noChangeShapeType="1"/>
            </p:cNvSpPr>
            <p:nvPr/>
          </p:nvSpPr>
          <p:spPr bwMode="auto">
            <a:xfrm>
              <a:off x="79819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4" name="Line 51"/>
            <p:cNvSpPr>
              <a:spLocks noChangeShapeType="1"/>
            </p:cNvSpPr>
            <p:nvPr/>
          </p:nvSpPr>
          <p:spPr bwMode="auto">
            <a:xfrm>
              <a:off x="81375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5" name="Rectangle 52"/>
            <p:cNvSpPr>
              <a:spLocks noChangeArrowheads="1"/>
            </p:cNvSpPr>
            <p:nvPr/>
          </p:nvSpPr>
          <p:spPr bwMode="auto">
            <a:xfrm>
              <a:off x="903288" y="4352925"/>
              <a:ext cx="466725" cy="304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6" name="Rectangle 53"/>
            <p:cNvSpPr>
              <a:spLocks noChangeArrowheads="1"/>
            </p:cNvSpPr>
            <p:nvPr/>
          </p:nvSpPr>
          <p:spPr bwMode="auto">
            <a:xfrm>
              <a:off x="1525588" y="4352925"/>
              <a:ext cx="466725" cy="304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7" name="Rectangle 54"/>
            <p:cNvSpPr>
              <a:spLocks noChangeArrowheads="1"/>
            </p:cNvSpPr>
            <p:nvPr/>
          </p:nvSpPr>
          <p:spPr bwMode="auto">
            <a:xfrm>
              <a:off x="2147888" y="4352925"/>
              <a:ext cx="466725" cy="304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8" name="Rectangle 55"/>
            <p:cNvSpPr>
              <a:spLocks noChangeArrowheads="1"/>
            </p:cNvSpPr>
            <p:nvPr/>
          </p:nvSpPr>
          <p:spPr bwMode="auto">
            <a:xfrm>
              <a:off x="2770188" y="4352925"/>
              <a:ext cx="466725" cy="304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9" name="Rectangle 56"/>
            <p:cNvSpPr>
              <a:spLocks noChangeArrowheads="1"/>
            </p:cNvSpPr>
            <p:nvPr/>
          </p:nvSpPr>
          <p:spPr bwMode="auto">
            <a:xfrm>
              <a:off x="3392488" y="4352925"/>
              <a:ext cx="466725" cy="304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0" name="Rectangle 57"/>
            <p:cNvSpPr>
              <a:spLocks noChangeArrowheads="1"/>
            </p:cNvSpPr>
            <p:nvPr/>
          </p:nvSpPr>
          <p:spPr bwMode="auto">
            <a:xfrm>
              <a:off x="4014788" y="4352925"/>
              <a:ext cx="466725" cy="304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1" name="Rectangle 58"/>
            <p:cNvSpPr>
              <a:spLocks noChangeArrowheads="1"/>
            </p:cNvSpPr>
            <p:nvPr/>
          </p:nvSpPr>
          <p:spPr bwMode="auto">
            <a:xfrm>
              <a:off x="4722813" y="4352925"/>
              <a:ext cx="381000"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02" name="Rectangle 59"/>
            <p:cNvSpPr>
              <a:spLocks noChangeArrowheads="1"/>
            </p:cNvSpPr>
            <p:nvPr/>
          </p:nvSpPr>
          <p:spPr bwMode="auto">
            <a:xfrm>
              <a:off x="5259388" y="4352925"/>
              <a:ext cx="466725"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03" name="Rectangle 60"/>
            <p:cNvSpPr>
              <a:spLocks noChangeArrowheads="1"/>
            </p:cNvSpPr>
            <p:nvPr/>
          </p:nvSpPr>
          <p:spPr bwMode="auto">
            <a:xfrm>
              <a:off x="5881688" y="4352925"/>
              <a:ext cx="466725"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04" name="Rectangle 61"/>
            <p:cNvSpPr>
              <a:spLocks noChangeArrowheads="1"/>
            </p:cNvSpPr>
            <p:nvPr/>
          </p:nvSpPr>
          <p:spPr bwMode="auto">
            <a:xfrm>
              <a:off x="6503988" y="4352925"/>
              <a:ext cx="466725"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05" name="Rectangle 62"/>
            <p:cNvSpPr>
              <a:spLocks noChangeArrowheads="1"/>
            </p:cNvSpPr>
            <p:nvPr/>
          </p:nvSpPr>
          <p:spPr bwMode="auto">
            <a:xfrm>
              <a:off x="7126288" y="4352925"/>
              <a:ext cx="466725"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06" name="Rectangle 63"/>
            <p:cNvSpPr>
              <a:spLocks noChangeArrowheads="1"/>
            </p:cNvSpPr>
            <p:nvPr/>
          </p:nvSpPr>
          <p:spPr bwMode="auto">
            <a:xfrm>
              <a:off x="7748588" y="4352925"/>
              <a:ext cx="466725"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07" name="Rectangle 64"/>
            <p:cNvSpPr>
              <a:spLocks noChangeArrowheads="1"/>
            </p:cNvSpPr>
            <p:nvPr/>
          </p:nvSpPr>
          <p:spPr bwMode="auto">
            <a:xfrm>
              <a:off x="1370013" y="4391025"/>
              <a:ext cx="155575" cy="228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8" name="Rectangle 65"/>
            <p:cNvSpPr>
              <a:spLocks noChangeArrowheads="1"/>
            </p:cNvSpPr>
            <p:nvPr/>
          </p:nvSpPr>
          <p:spPr bwMode="auto">
            <a:xfrm>
              <a:off x="2614613" y="4391025"/>
              <a:ext cx="155575" cy="228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9" name="Rectangle 66"/>
            <p:cNvSpPr>
              <a:spLocks noChangeArrowheads="1"/>
            </p:cNvSpPr>
            <p:nvPr/>
          </p:nvSpPr>
          <p:spPr bwMode="auto">
            <a:xfrm>
              <a:off x="3871913" y="4391025"/>
              <a:ext cx="155575" cy="228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0" name="Rectangle 67"/>
            <p:cNvSpPr>
              <a:spLocks noChangeArrowheads="1"/>
            </p:cNvSpPr>
            <p:nvPr/>
          </p:nvSpPr>
          <p:spPr bwMode="auto">
            <a:xfrm>
              <a:off x="5091113" y="4391025"/>
              <a:ext cx="155575"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11" name="Rectangle 68"/>
            <p:cNvSpPr>
              <a:spLocks noChangeArrowheads="1"/>
            </p:cNvSpPr>
            <p:nvPr/>
          </p:nvSpPr>
          <p:spPr bwMode="auto">
            <a:xfrm>
              <a:off x="6310313" y="4391025"/>
              <a:ext cx="155575"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12" name="Rectangle 69"/>
            <p:cNvSpPr>
              <a:spLocks noChangeArrowheads="1"/>
            </p:cNvSpPr>
            <p:nvPr/>
          </p:nvSpPr>
          <p:spPr bwMode="auto">
            <a:xfrm>
              <a:off x="7632700" y="4391025"/>
              <a:ext cx="155575"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13" name="Rectangle 70"/>
            <p:cNvSpPr>
              <a:spLocks noChangeArrowheads="1"/>
            </p:cNvSpPr>
            <p:nvPr/>
          </p:nvSpPr>
          <p:spPr bwMode="auto">
            <a:xfrm>
              <a:off x="3314700" y="2981325"/>
              <a:ext cx="4965700" cy="4572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4" name="Line 71"/>
            <p:cNvSpPr>
              <a:spLocks noChangeShapeType="1"/>
            </p:cNvSpPr>
            <p:nvPr/>
          </p:nvSpPr>
          <p:spPr bwMode="auto">
            <a:xfrm>
              <a:off x="3470275"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5" name="Line 72"/>
            <p:cNvSpPr>
              <a:spLocks noChangeShapeType="1"/>
            </p:cNvSpPr>
            <p:nvPr/>
          </p:nvSpPr>
          <p:spPr bwMode="auto">
            <a:xfrm>
              <a:off x="3625850"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6" name="Line 73"/>
            <p:cNvSpPr>
              <a:spLocks noChangeShapeType="1"/>
            </p:cNvSpPr>
            <p:nvPr/>
          </p:nvSpPr>
          <p:spPr bwMode="auto">
            <a:xfrm>
              <a:off x="3779838"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7" name="Line 74"/>
            <p:cNvSpPr>
              <a:spLocks noChangeShapeType="1"/>
            </p:cNvSpPr>
            <p:nvPr/>
          </p:nvSpPr>
          <p:spPr bwMode="auto">
            <a:xfrm>
              <a:off x="3935413"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8" name="Line 75"/>
            <p:cNvSpPr>
              <a:spLocks noChangeShapeType="1"/>
            </p:cNvSpPr>
            <p:nvPr/>
          </p:nvSpPr>
          <p:spPr bwMode="auto">
            <a:xfrm>
              <a:off x="4090988"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9" name="Line 76"/>
            <p:cNvSpPr>
              <a:spLocks noChangeShapeType="1"/>
            </p:cNvSpPr>
            <p:nvPr/>
          </p:nvSpPr>
          <p:spPr bwMode="auto">
            <a:xfrm>
              <a:off x="4246563"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0" name="Line 77"/>
            <p:cNvSpPr>
              <a:spLocks noChangeShapeType="1"/>
            </p:cNvSpPr>
            <p:nvPr/>
          </p:nvSpPr>
          <p:spPr bwMode="auto">
            <a:xfrm>
              <a:off x="4400550"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1" name="Line 78"/>
            <p:cNvSpPr>
              <a:spLocks noChangeShapeType="1"/>
            </p:cNvSpPr>
            <p:nvPr/>
          </p:nvSpPr>
          <p:spPr bwMode="auto">
            <a:xfrm>
              <a:off x="4556125"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2" name="Line 79"/>
            <p:cNvSpPr>
              <a:spLocks noChangeShapeType="1"/>
            </p:cNvSpPr>
            <p:nvPr/>
          </p:nvSpPr>
          <p:spPr bwMode="auto">
            <a:xfrm>
              <a:off x="4711700"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3" name="Rectangle 80"/>
            <p:cNvSpPr>
              <a:spLocks noChangeArrowheads="1"/>
            </p:cNvSpPr>
            <p:nvPr/>
          </p:nvSpPr>
          <p:spPr bwMode="auto">
            <a:xfrm>
              <a:off x="4711700" y="3000375"/>
              <a:ext cx="3562350" cy="4286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24" name="Line 81"/>
            <p:cNvSpPr>
              <a:spLocks noChangeShapeType="1"/>
            </p:cNvSpPr>
            <p:nvPr/>
          </p:nvSpPr>
          <p:spPr bwMode="auto">
            <a:xfrm>
              <a:off x="4867275"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5" name="Line 82"/>
            <p:cNvSpPr>
              <a:spLocks noChangeShapeType="1"/>
            </p:cNvSpPr>
            <p:nvPr/>
          </p:nvSpPr>
          <p:spPr bwMode="auto">
            <a:xfrm>
              <a:off x="5021263"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6" name="Line 83"/>
            <p:cNvSpPr>
              <a:spLocks noChangeShapeType="1"/>
            </p:cNvSpPr>
            <p:nvPr/>
          </p:nvSpPr>
          <p:spPr bwMode="auto">
            <a:xfrm>
              <a:off x="5176838"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7" name="Line 84"/>
            <p:cNvSpPr>
              <a:spLocks noChangeShapeType="1"/>
            </p:cNvSpPr>
            <p:nvPr/>
          </p:nvSpPr>
          <p:spPr bwMode="auto">
            <a:xfrm>
              <a:off x="5332413"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8" name="Line 85"/>
            <p:cNvSpPr>
              <a:spLocks noChangeShapeType="1"/>
            </p:cNvSpPr>
            <p:nvPr/>
          </p:nvSpPr>
          <p:spPr bwMode="auto">
            <a:xfrm>
              <a:off x="5487988"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9" name="Line 86"/>
            <p:cNvSpPr>
              <a:spLocks noChangeShapeType="1"/>
            </p:cNvSpPr>
            <p:nvPr/>
          </p:nvSpPr>
          <p:spPr bwMode="auto">
            <a:xfrm>
              <a:off x="5641975"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0" name="Line 87"/>
            <p:cNvSpPr>
              <a:spLocks noChangeShapeType="1"/>
            </p:cNvSpPr>
            <p:nvPr/>
          </p:nvSpPr>
          <p:spPr bwMode="auto">
            <a:xfrm>
              <a:off x="5797550"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1" name="Line 88"/>
            <p:cNvSpPr>
              <a:spLocks noChangeShapeType="1"/>
            </p:cNvSpPr>
            <p:nvPr/>
          </p:nvSpPr>
          <p:spPr bwMode="auto">
            <a:xfrm>
              <a:off x="5953125"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2" name="Line 89"/>
            <p:cNvSpPr>
              <a:spLocks noChangeShapeType="1"/>
            </p:cNvSpPr>
            <p:nvPr/>
          </p:nvSpPr>
          <p:spPr bwMode="auto">
            <a:xfrm>
              <a:off x="6108700"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3" name="Line 90"/>
            <p:cNvSpPr>
              <a:spLocks noChangeShapeType="1"/>
            </p:cNvSpPr>
            <p:nvPr/>
          </p:nvSpPr>
          <p:spPr bwMode="auto">
            <a:xfrm>
              <a:off x="6262688"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4" name="Line 91"/>
            <p:cNvSpPr>
              <a:spLocks noChangeShapeType="1"/>
            </p:cNvSpPr>
            <p:nvPr/>
          </p:nvSpPr>
          <p:spPr bwMode="auto">
            <a:xfrm>
              <a:off x="6418263"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5" name="Line 92"/>
            <p:cNvSpPr>
              <a:spLocks noChangeShapeType="1"/>
            </p:cNvSpPr>
            <p:nvPr/>
          </p:nvSpPr>
          <p:spPr bwMode="auto">
            <a:xfrm>
              <a:off x="6573838"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6" name="Line 93"/>
            <p:cNvSpPr>
              <a:spLocks noChangeShapeType="1"/>
            </p:cNvSpPr>
            <p:nvPr/>
          </p:nvSpPr>
          <p:spPr bwMode="auto">
            <a:xfrm>
              <a:off x="6729413"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7" name="Line 94"/>
            <p:cNvSpPr>
              <a:spLocks noChangeShapeType="1"/>
            </p:cNvSpPr>
            <p:nvPr/>
          </p:nvSpPr>
          <p:spPr bwMode="auto">
            <a:xfrm>
              <a:off x="6883400"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8" name="Line 95"/>
            <p:cNvSpPr>
              <a:spLocks noChangeShapeType="1"/>
            </p:cNvSpPr>
            <p:nvPr/>
          </p:nvSpPr>
          <p:spPr bwMode="auto">
            <a:xfrm>
              <a:off x="7038975"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9" name="Line 96"/>
            <p:cNvSpPr>
              <a:spLocks noChangeShapeType="1"/>
            </p:cNvSpPr>
            <p:nvPr/>
          </p:nvSpPr>
          <p:spPr bwMode="auto">
            <a:xfrm>
              <a:off x="7194550"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0" name="Line 97"/>
            <p:cNvSpPr>
              <a:spLocks noChangeShapeType="1"/>
            </p:cNvSpPr>
            <p:nvPr/>
          </p:nvSpPr>
          <p:spPr bwMode="auto">
            <a:xfrm>
              <a:off x="7350125"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1" name="Line 98"/>
            <p:cNvSpPr>
              <a:spLocks noChangeShapeType="1"/>
            </p:cNvSpPr>
            <p:nvPr/>
          </p:nvSpPr>
          <p:spPr bwMode="auto">
            <a:xfrm>
              <a:off x="7504113"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2" name="Line 99"/>
            <p:cNvSpPr>
              <a:spLocks noChangeShapeType="1"/>
            </p:cNvSpPr>
            <p:nvPr/>
          </p:nvSpPr>
          <p:spPr bwMode="auto">
            <a:xfrm>
              <a:off x="7659688"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3" name="Line 100"/>
            <p:cNvSpPr>
              <a:spLocks noChangeShapeType="1"/>
            </p:cNvSpPr>
            <p:nvPr/>
          </p:nvSpPr>
          <p:spPr bwMode="auto">
            <a:xfrm>
              <a:off x="7815263"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4" name="Line 101"/>
            <p:cNvSpPr>
              <a:spLocks noChangeShapeType="1"/>
            </p:cNvSpPr>
            <p:nvPr/>
          </p:nvSpPr>
          <p:spPr bwMode="auto">
            <a:xfrm>
              <a:off x="7970838"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5" name="Line 102"/>
            <p:cNvSpPr>
              <a:spLocks noChangeShapeType="1"/>
            </p:cNvSpPr>
            <p:nvPr/>
          </p:nvSpPr>
          <p:spPr bwMode="auto">
            <a:xfrm>
              <a:off x="8124825"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6" name="Rectangle 103"/>
            <p:cNvSpPr>
              <a:spLocks noChangeArrowheads="1"/>
            </p:cNvSpPr>
            <p:nvPr/>
          </p:nvSpPr>
          <p:spPr bwMode="auto">
            <a:xfrm>
              <a:off x="3392488" y="3057525"/>
              <a:ext cx="465137" cy="304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7" name="Rectangle 104"/>
            <p:cNvSpPr>
              <a:spLocks noChangeArrowheads="1"/>
            </p:cNvSpPr>
            <p:nvPr/>
          </p:nvSpPr>
          <p:spPr bwMode="auto">
            <a:xfrm>
              <a:off x="4710113" y="3057525"/>
              <a:ext cx="388937"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48" name="Rectangle 105"/>
            <p:cNvSpPr>
              <a:spLocks noChangeArrowheads="1"/>
            </p:cNvSpPr>
            <p:nvPr/>
          </p:nvSpPr>
          <p:spPr bwMode="auto">
            <a:xfrm>
              <a:off x="4013200" y="3057525"/>
              <a:ext cx="465138" cy="304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9" name="Rectangle 106"/>
            <p:cNvSpPr>
              <a:spLocks noChangeArrowheads="1"/>
            </p:cNvSpPr>
            <p:nvPr/>
          </p:nvSpPr>
          <p:spPr bwMode="auto">
            <a:xfrm>
              <a:off x="5254625" y="3057525"/>
              <a:ext cx="465138"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50" name="Rectangle 107"/>
            <p:cNvSpPr>
              <a:spLocks noChangeArrowheads="1"/>
            </p:cNvSpPr>
            <p:nvPr/>
          </p:nvSpPr>
          <p:spPr bwMode="auto">
            <a:xfrm>
              <a:off x="5875338" y="3057525"/>
              <a:ext cx="465137"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51" name="Rectangle 108"/>
            <p:cNvSpPr>
              <a:spLocks noChangeArrowheads="1"/>
            </p:cNvSpPr>
            <p:nvPr/>
          </p:nvSpPr>
          <p:spPr bwMode="auto">
            <a:xfrm>
              <a:off x="6496050" y="3057525"/>
              <a:ext cx="465138"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52" name="Rectangle 109"/>
            <p:cNvSpPr>
              <a:spLocks noChangeArrowheads="1"/>
            </p:cNvSpPr>
            <p:nvPr/>
          </p:nvSpPr>
          <p:spPr bwMode="auto">
            <a:xfrm>
              <a:off x="7116763" y="3057525"/>
              <a:ext cx="465137"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53" name="Rectangle 110"/>
            <p:cNvSpPr>
              <a:spLocks noChangeArrowheads="1"/>
            </p:cNvSpPr>
            <p:nvPr/>
          </p:nvSpPr>
          <p:spPr bwMode="auto">
            <a:xfrm>
              <a:off x="7737475" y="3057525"/>
              <a:ext cx="465138"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54" name="Rectangle 111"/>
            <p:cNvSpPr>
              <a:spLocks noChangeArrowheads="1"/>
            </p:cNvSpPr>
            <p:nvPr/>
          </p:nvSpPr>
          <p:spPr bwMode="auto">
            <a:xfrm>
              <a:off x="3870325" y="3095625"/>
              <a:ext cx="155575" cy="228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5" name="Rectangle 112"/>
            <p:cNvSpPr>
              <a:spLocks noChangeArrowheads="1"/>
            </p:cNvSpPr>
            <p:nvPr/>
          </p:nvSpPr>
          <p:spPr bwMode="auto">
            <a:xfrm>
              <a:off x="5086350" y="3095625"/>
              <a:ext cx="155575"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56" name="Rectangle 113"/>
            <p:cNvSpPr>
              <a:spLocks noChangeArrowheads="1"/>
            </p:cNvSpPr>
            <p:nvPr/>
          </p:nvSpPr>
          <p:spPr bwMode="auto">
            <a:xfrm>
              <a:off x="6302375" y="3095625"/>
              <a:ext cx="153988"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57" name="Rectangle 114"/>
            <p:cNvSpPr>
              <a:spLocks noChangeArrowheads="1"/>
            </p:cNvSpPr>
            <p:nvPr/>
          </p:nvSpPr>
          <p:spPr bwMode="auto">
            <a:xfrm>
              <a:off x="7621588" y="3095625"/>
              <a:ext cx="153987"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58" name="Text Box 115"/>
            <p:cNvSpPr txBox="1">
              <a:spLocks noChangeArrowheads="1"/>
            </p:cNvSpPr>
            <p:nvPr/>
          </p:nvSpPr>
          <p:spPr bwMode="auto">
            <a:xfrm>
              <a:off x="2061643" y="4321176"/>
              <a:ext cx="1183282"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a:solidFill>
                    <a:srgbClr val="333399"/>
                  </a:solidFill>
                  <a:latin typeface="Calibri" panose="020F0502020204030204" pitchFamily="34" charset="0"/>
                  <a:ea typeface="华文楷体" panose="02010600040101010101" pitchFamily="2" charset="-122"/>
                </a:rPr>
                <a:t>00000000</a:t>
              </a:r>
            </a:p>
          </p:txBody>
        </p:sp>
        <p:sp>
          <p:nvSpPr>
            <p:cNvPr id="259" name="Text Box 116"/>
            <p:cNvSpPr txBox="1">
              <a:spLocks noChangeArrowheads="1"/>
            </p:cNvSpPr>
            <p:nvPr/>
          </p:nvSpPr>
          <p:spPr bwMode="auto">
            <a:xfrm>
              <a:off x="918660" y="4299833"/>
              <a:ext cx="1447800"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a:solidFill>
                    <a:srgbClr val="333399"/>
                  </a:solidFill>
                  <a:latin typeface="Calibri" panose="020F0502020204030204" pitchFamily="34" charset="0"/>
                  <a:ea typeface="华文楷体" panose="02010600040101010101" pitchFamily="2" charset="-122"/>
                </a:rPr>
                <a:t>0000000</a:t>
              </a:r>
              <a:r>
                <a:rPr kumimoji="1" lang="en-US" altLang="zh-CN" b="1">
                  <a:solidFill>
                    <a:srgbClr val="333399"/>
                  </a:solidFill>
                  <a:latin typeface="Calibri" panose="020F0502020204030204" pitchFamily="34" charset="0"/>
                  <a:ea typeface="华文楷体" panose="02010600040101010101" pitchFamily="2" charset="-122"/>
                </a:rPr>
                <a:t>1</a:t>
              </a:r>
            </a:p>
          </p:txBody>
        </p:sp>
        <p:sp>
          <p:nvSpPr>
            <p:cNvPr id="260" name="Text Box 117"/>
            <p:cNvSpPr txBox="1">
              <a:spLocks noChangeArrowheads="1"/>
            </p:cNvSpPr>
            <p:nvPr/>
          </p:nvSpPr>
          <p:spPr bwMode="auto">
            <a:xfrm>
              <a:off x="3357051" y="4299833"/>
              <a:ext cx="1183282"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a:solidFill>
                    <a:srgbClr val="333399"/>
                  </a:solidFill>
                  <a:latin typeface="Calibri" panose="020F0502020204030204" pitchFamily="34" charset="0"/>
                  <a:ea typeface="华文楷体" panose="02010600040101010101" pitchFamily="2" charset="-122"/>
                </a:rPr>
                <a:t>01011110</a:t>
              </a:r>
            </a:p>
          </p:txBody>
        </p:sp>
        <p:sp>
          <p:nvSpPr>
            <p:cNvPr id="261" name="Text Box 118"/>
            <p:cNvSpPr txBox="1">
              <a:spLocks noChangeArrowheads="1"/>
            </p:cNvSpPr>
            <p:nvPr/>
          </p:nvSpPr>
          <p:spPr bwMode="auto">
            <a:xfrm>
              <a:off x="4495800" y="4302125"/>
              <a:ext cx="318499"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a:solidFill>
                    <a:srgbClr val="333399"/>
                  </a:solidFill>
                  <a:latin typeface="Calibri" panose="020F0502020204030204" pitchFamily="34" charset="0"/>
                  <a:ea typeface="华文楷体" panose="02010600040101010101" pitchFamily="2" charset="-122"/>
                </a:rPr>
                <a:t>0</a:t>
              </a:r>
            </a:p>
          </p:txBody>
        </p:sp>
        <p:sp>
          <p:nvSpPr>
            <p:cNvPr id="262" name="Text Box 119"/>
            <p:cNvSpPr txBox="1">
              <a:spLocks noChangeArrowheads="1"/>
            </p:cNvSpPr>
            <p:nvPr/>
          </p:nvSpPr>
          <p:spPr bwMode="auto">
            <a:xfrm>
              <a:off x="3238500" y="3019424"/>
              <a:ext cx="689120"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a:solidFill>
                    <a:srgbClr val="333399"/>
                  </a:solidFill>
                  <a:latin typeface="Calibri" panose="020F0502020204030204" pitchFamily="34" charset="0"/>
                  <a:ea typeface="华文楷体" panose="02010600040101010101" pitchFamily="2" charset="-122"/>
                </a:rPr>
                <a:t>1110</a:t>
              </a:r>
            </a:p>
          </p:txBody>
        </p:sp>
        <p:sp>
          <p:nvSpPr>
            <p:cNvPr id="263" name="Line 120"/>
            <p:cNvSpPr>
              <a:spLocks noChangeShapeType="1"/>
            </p:cNvSpPr>
            <p:nvPr/>
          </p:nvSpPr>
          <p:spPr bwMode="auto">
            <a:xfrm>
              <a:off x="4711700" y="3514725"/>
              <a:ext cx="0" cy="762000"/>
            </a:xfrm>
            <a:prstGeom prst="line">
              <a:avLst/>
            </a:prstGeom>
            <a:noFill/>
            <a:ln w="952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64" name="Line 121"/>
            <p:cNvSpPr>
              <a:spLocks noChangeShapeType="1"/>
            </p:cNvSpPr>
            <p:nvPr/>
          </p:nvSpPr>
          <p:spPr bwMode="auto">
            <a:xfrm>
              <a:off x="8293100" y="3514725"/>
              <a:ext cx="0" cy="762000"/>
            </a:xfrm>
            <a:prstGeom prst="line">
              <a:avLst/>
            </a:prstGeom>
            <a:noFill/>
            <a:ln w="952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65" name="Text Box 122"/>
            <p:cNvSpPr txBox="1">
              <a:spLocks noChangeArrowheads="1"/>
            </p:cNvSpPr>
            <p:nvPr/>
          </p:nvSpPr>
          <p:spPr bwMode="auto">
            <a:xfrm>
              <a:off x="3225800" y="2597150"/>
              <a:ext cx="318499"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dirty="0">
                  <a:solidFill>
                    <a:srgbClr val="333399"/>
                  </a:solidFill>
                  <a:latin typeface="Calibri" panose="020F0502020204030204" pitchFamily="34" charset="0"/>
                  <a:ea typeface="华文楷体" panose="02010600040101010101" pitchFamily="2" charset="-122"/>
                </a:rPr>
                <a:t>0</a:t>
              </a:r>
            </a:p>
          </p:txBody>
        </p:sp>
        <p:sp>
          <p:nvSpPr>
            <p:cNvPr id="266" name="Text Box 123"/>
            <p:cNvSpPr txBox="1">
              <a:spLocks noChangeArrowheads="1"/>
            </p:cNvSpPr>
            <p:nvPr/>
          </p:nvSpPr>
          <p:spPr bwMode="auto">
            <a:xfrm>
              <a:off x="4470400" y="2597150"/>
              <a:ext cx="318499"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a:solidFill>
                    <a:srgbClr val="333399"/>
                  </a:solidFill>
                  <a:latin typeface="Calibri" panose="020F0502020204030204" pitchFamily="34" charset="0"/>
                  <a:ea typeface="华文楷体" panose="02010600040101010101" pitchFamily="2" charset="-122"/>
                </a:rPr>
                <a:t>8</a:t>
              </a:r>
            </a:p>
          </p:txBody>
        </p:sp>
        <p:sp>
          <p:nvSpPr>
            <p:cNvPr id="267" name="Text Box 124"/>
            <p:cNvSpPr txBox="1">
              <a:spLocks noChangeArrowheads="1"/>
            </p:cNvSpPr>
            <p:nvPr/>
          </p:nvSpPr>
          <p:spPr bwMode="auto">
            <a:xfrm>
              <a:off x="5702300" y="2597150"/>
              <a:ext cx="442038"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a:solidFill>
                    <a:srgbClr val="333399"/>
                  </a:solidFill>
                  <a:latin typeface="Calibri" panose="020F0502020204030204" pitchFamily="34" charset="0"/>
                  <a:ea typeface="华文楷体" panose="02010600040101010101" pitchFamily="2" charset="-122"/>
                </a:rPr>
                <a:t>16</a:t>
              </a:r>
            </a:p>
          </p:txBody>
        </p:sp>
        <p:sp>
          <p:nvSpPr>
            <p:cNvPr id="268" name="Text Box 125"/>
            <p:cNvSpPr txBox="1">
              <a:spLocks noChangeArrowheads="1"/>
            </p:cNvSpPr>
            <p:nvPr/>
          </p:nvSpPr>
          <p:spPr bwMode="auto">
            <a:xfrm>
              <a:off x="6921500" y="2597150"/>
              <a:ext cx="442038"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a:solidFill>
                    <a:srgbClr val="333399"/>
                  </a:solidFill>
                  <a:latin typeface="Calibri" panose="020F0502020204030204" pitchFamily="34" charset="0"/>
                  <a:ea typeface="华文楷体" panose="02010600040101010101" pitchFamily="2" charset="-122"/>
                </a:rPr>
                <a:t>24</a:t>
              </a:r>
            </a:p>
          </p:txBody>
        </p:sp>
        <p:sp>
          <p:nvSpPr>
            <p:cNvPr id="269" name="Text Box 126"/>
            <p:cNvSpPr txBox="1">
              <a:spLocks noChangeArrowheads="1"/>
            </p:cNvSpPr>
            <p:nvPr/>
          </p:nvSpPr>
          <p:spPr bwMode="auto">
            <a:xfrm>
              <a:off x="8001000" y="2597150"/>
              <a:ext cx="442038"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a:solidFill>
                    <a:srgbClr val="333399"/>
                  </a:solidFill>
                  <a:latin typeface="Calibri" panose="020F0502020204030204" pitchFamily="34" charset="0"/>
                  <a:ea typeface="华文楷体" panose="02010600040101010101" pitchFamily="2" charset="-122"/>
                </a:rPr>
                <a:t>31</a:t>
              </a:r>
            </a:p>
          </p:txBody>
        </p:sp>
        <p:sp>
          <p:nvSpPr>
            <p:cNvPr id="270" name="Text Box 127"/>
            <p:cNvSpPr txBox="1">
              <a:spLocks noChangeArrowheads="1"/>
            </p:cNvSpPr>
            <p:nvPr/>
          </p:nvSpPr>
          <p:spPr bwMode="auto">
            <a:xfrm>
              <a:off x="1476375" y="2971800"/>
              <a:ext cx="1564058" cy="48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a:solidFill>
                    <a:srgbClr val="333399"/>
                  </a:solidFill>
                  <a:latin typeface="Calibri" panose="020F0502020204030204" pitchFamily="34" charset="0"/>
                  <a:ea typeface="华文楷体" panose="02010600040101010101" pitchFamily="2" charset="-122"/>
                </a:rPr>
                <a:t>D </a:t>
              </a:r>
              <a:r>
                <a:rPr kumimoji="1" lang="zh-CN" altLang="zh-CN" sz="2000">
                  <a:solidFill>
                    <a:srgbClr val="333399"/>
                  </a:solidFill>
                  <a:latin typeface="Calibri" panose="020F0502020204030204" pitchFamily="34" charset="0"/>
                  <a:ea typeface="华文楷体" panose="02010600040101010101" pitchFamily="2" charset="-122"/>
                </a:rPr>
                <a:t>类 </a:t>
              </a:r>
              <a:r>
                <a:rPr kumimoji="1" lang="en-US" altLang="zh-CN" sz="2000">
                  <a:solidFill>
                    <a:srgbClr val="333399"/>
                  </a:solidFill>
                  <a:latin typeface="Calibri" panose="020F0502020204030204" pitchFamily="34" charset="0"/>
                  <a:ea typeface="华文楷体" panose="02010600040101010101" pitchFamily="2" charset="-122"/>
                </a:rPr>
                <a:t>IP </a:t>
              </a:r>
              <a:r>
                <a:rPr kumimoji="1" lang="zh-CN" altLang="zh-CN" sz="2000">
                  <a:solidFill>
                    <a:srgbClr val="333399"/>
                  </a:solidFill>
                  <a:latin typeface="Calibri" panose="020F0502020204030204" pitchFamily="34" charset="0"/>
                  <a:ea typeface="华文楷体" panose="02010600040101010101" pitchFamily="2" charset="-122"/>
                </a:rPr>
                <a:t>地址</a:t>
              </a:r>
              <a:endParaRPr kumimoji="1" lang="zh-CN" altLang="en-US" sz="2000">
                <a:solidFill>
                  <a:srgbClr val="333399"/>
                </a:solidFill>
                <a:latin typeface="Calibri" panose="020F0502020204030204" pitchFamily="34" charset="0"/>
                <a:ea typeface="华文楷体" panose="02010600040101010101" pitchFamily="2" charset="-122"/>
              </a:endParaRPr>
            </a:p>
          </p:txBody>
        </p:sp>
        <p:sp>
          <p:nvSpPr>
            <p:cNvPr id="271" name="Line 128"/>
            <p:cNvSpPr>
              <a:spLocks noChangeShapeType="1"/>
            </p:cNvSpPr>
            <p:nvPr/>
          </p:nvSpPr>
          <p:spPr bwMode="auto">
            <a:xfrm flipV="1">
              <a:off x="3937000" y="2524125"/>
              <a:ext cx="0" cy="3810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2" name="Line 129"/>
            <p:cNvSpPr>
              <a:spLocks noChangeShapeType="1"/>
            </p:cNvSpPr>
            <p:nvPr/>
          </p:nvSpPr>
          <p:spPr bwMode="auto">
            <a:xfrm flipV="1">
              <a:off x="4711700" y="2524125"/>
              <a:ext cx="0" cy="90805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3" name="Line 130"/>
            <p:cNvSpPr>
              <a:spLocks noChangeShapeType="1"/>
            </p:cNvSpPr>
            <p:nvPr/>
          </p:nvSpPr>
          <p:spPr bwMode="auto">
            <a:xfrm>
              <a:off x="3949700" y="2600325"/>
              <a:ext cx="762000"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74" name="Line 131"/>
            <p:cNvSpPr>
              <a:spLocks noChangeShapeType="1"/>
            </p:cNvSpPr>
            <p:nvPr/>
          </p:nvSpPr>
          <p:spPr bwMode="auto">
            <a:xfrm>
              <a:off x="4721225" y="4999038"/>
              <a:ext cx="3581400"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75" name="Text Box 133"/>
            <p:cNvSpPr txBox="1">
              <a:spLocks noChangeArrowheads="1"/>
            </p:cNvSpPr>
            <p:nvPr/>
          </p:nvSpPr>
          <p:spPr bwMode="auto">
            <a:xfrm>
              <a:off x="4711700" y="1917700"/>
              <a:ext cx="1807754" cy="48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dirty="0">
                  <a:solidFill>
                    <a:srgbClr val="333399"/>
                  </a:solidFill>
                  <a:latin typeface="Calibri" panose="020F0502020204030204" pitchFamily="34" charset="0"/>
                  <a:ea typeface="华文楷体" panose="02010600040101010101" pitchFamily="2" charset="-122"/>
                </a:rPr>
                <a:t>这</a:t>
              </a:r>
              <a:r>
                <a:rPr kumimoji="1" lang="zh-CN" altLang="zh-CN" sz="2000" dirty="0">
                  <a:solidFill>
                    <a:srgbClr val="333399"/>
                  </a:solidFill>
                  <a:latin typeface="Calibri" panose="020F0502020204030204" pitchFamily="34" charset="0"/>
                  <a:ea typeface="华文楷体" panose="02010600040101010101" pitchFamily="2" charset="-122"/>
                </a:rPr>
                <a:t> 5</a:t>
              </a:r>
              <a:r>
                <a:rPr kumimoji="1" lang="en-US" altLang="zh-CN" sz="2000" dirty="0">
                  <a:solidFill>
                    <a:srgbClr val="333399"/>
                  </a:solidFill>
                  <a:latin typeface="Calibri" panose="020F0502020204030204" pitchFamily="34" charset="0"/>
                  <a:ea typeface="华文楷体" panose="02010600040101010101" pitchFamily="2" charset="-122"/>
                </a:rPr>
                <a:t> </a:t>
              </a:r>
              <a:r>
                <a:rPr kumimoji="1" lang="zh-CN" altLang="en-US" sz="2000" dirty="0">
                  <a:solidFill>
                    <a:srgbClr val="333399"/>
                  </a:solidFill>
                  <a:latin typeface="Calibri" panose="020F0502020204030204" pitchFamily="34" charset="0"/>
                  <a:ea typeface="华文楷体" panose="02010600040101010101" pitchFamily="2" charset="-122"/>
                </a:rPr>
                <a:t>位不使用</a:t>
              </a:r>
            </a:p>
          </p:txBody>
        </p:sp>
        <p:sp>
          <p:nvSpPr>
            <p:cNvPr id="276" name="Arc 134"/>
            <p:cNvSpPr>
              <a:spLocks/>
            </p:cNvSpPr>
            <p:nvPr/>
          </p:nvSpPr>
          <p:spPr bwMode="auto">
            <a:xfrm flipH="1">
              <a:off x="4332288" y="2371725"/>
              <a:ext cx="498475" cy="228600"/>
            </a:xfrm>
            <a:custGeom>
              <a:avLst/>
              <a:gdLst>
                <a:gd name="G0" fmla="+- 1956 0 0"/>
                <a:gd name="G1" fmla="+- 21600 0 0"/>
                <a:gd name="G2" fmla="+- 21600 0 0"/>
                <a:gd name="T0" fmla="*/ 0 w 23556"/>
                <a:gd name="T1" fmla="*/ 89 h 21600"/>
                <a:gd name="T2" fmla="*/ 23556 w 23556"/>
                <a:gd name="T3" fmla="*/ 21600 h 21600"/>
                <a:gd name="T4" fmla="*/ 1956 w 23556"/>
                <a:gd name="T5" fmla="*/ 21600 h 21600"/>
              </a:gdLst>
              <a:ahLst/>
              <a:cxnLst>
                <a:cxn ang="0">
                  <a:pos x="T0" y="T1"/>
                </a:cxn>
                <a:cxn ang="0">
                  <a:pos x="T2" y="T3"/>
                </a:cxn>
                <a:cxn ang="0">
                  <a:pos x="T4" y="T5"/>
                </a:cxn>
              </a:cxnLst>
              <a:rect l="0" t="0" r="r" b="b"/>
              <a:pathLst>
                <a:path w="23556" h="21600" fill="none" extrusionOk="0">
                  <a:moveTo>
                    <a:pt x="-1" y="88"/>
                  </a:moveTo>
                  <a:cubicBezTo>
                    <a:pt x="650" y="29"/>
                    <a:pt x="1302" y="-1"/>
                    <a:pt x="1956" y="0"/>
                  </a:cubicBezTo>
                  <a:cubicBezTo>
                    <a:pt x="13885" y="0"/>
                    <a:pt x="23556" y="9670"/>
                    <a:pt x="23556" y="21600"/>
                  </a:cubicBezTo>
                </a:path>
                <a:path w="23556" h="21600" stroke="0" extrusionOk="0">
                  <a:moveTo>
                    <a:pt x="-1" y="88"/>
                  </a:moveTo>
                  <a:cubicBezTo>
                    <a:pt x="650" y="29"/>
                    <a:pt x="1302" y="-1"/>
                    <a:pt x="1956" y="0"/>
                  </a:cubicBezTo>
                  <a:cubicBezTo>
                    <a:pt x="13885" y="0"/>
                    <a:pt x="23556" y="9670"/>
                    <a:pt x="23556" y="21600"/>
                  </a:cubicBezTo>
                  <a:lnTo>
                    <a:pt x="1956" y="21600"/>
                  </a:lnTo>
                  <a:close/>
                </a:path>
              </a:pathLst>
            </a:custGeom>
            <a:noFill/>
            <a:ln w="9525">
              <a:solidFill>
                <a:srgbClr val="000000"/>
              </a:solidFill>
              <a:round/>
              <a:headEnd type="triangle" w="sm"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7" name="Line 135"/>
            <p:cNvSpPr>
              <a:spLocks noChangeShapeType="1"/>
            </p:cNvSpPr>
            <p:nvPr/>
          </p:nvSpPr>
          <p:spPr bwMode="auto">
            <a:xfrm>
              <a:off x="825500" y="4810125"/>
              <a:ext cx="0" cy="741363"/>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8" name="Line 136"/>
            <p:cNvSpPr>
              <a:spLocks noChangeShapeType="1"/>
            </p:cNvSpPr>
            <p:nvPr/>
          </p:nvSpPr>
          <p:spPr bwMode="auto">
            <a:xfrm flipH="1">
              <a:off x="8288338" y="4810125"/>
              <a:ext cx="4762" cy="690563"/>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9" name="Line 137"/>
            <p:cNvSpPr>
              <a:spLocks noChangeShapeType="1"/>
            </p:cNvSpPr>
            <p:nvPr/>
          </p:nvSpPr>
          <p:spPr bwMode="auto">
            <a:xfrm>
              <a:off x="838200" y="5373688"/>
              <a:ext cx="7467600"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80" name="Text Box 138"/>
            <p:cNvSpPr txBox="1">
              <a:spLocks noChangeArrowheads="1"/>
            </p:cNvSpPr>
            <p:nvPr/>
          </p:nvSpPr>
          <p:spPr bwMode="auto">
            <a:xfrm>
              <a:off x="3492500" y="5157788"/>
              <a:ext cx="1960064" cy="4444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zh-CN"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48 </a:t>
              </a:r>
              <a:r>
                <a:rPr kumimoji="1" lang="zh-CN" altLang="en-US"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位</a:t>
              </a:r>
              <a:r>
                <a:rPr kumimoji="1" lang="zh-CN" altLang="zh-CN"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以太网地址</a:t>
              </a:r>
              <a:endParaRPr kumimoji="1" lang="zh-CN" altLang="en-US"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endParaRPr>
            </a:p>
          </p:txBody>
        </p:sp>
        <p:sp>
          <p:nvSpPr>
            <p:cNvPr id="281" name="Text Box 139"/>
            <p:cNvSpPr txBox="1">
              <a:spLocks noChangeArrowheads="1"/>
            </p:cNvSpPr>
            <p:nvPr/>
          </p:nvSpPr>
          <p:spPr bwMode="auto">
            <a:xfrm>
              <a:off x="998537" y="3883026"/>
              <a:ext cx="3444244" cy="491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a:solidFill>
                    <a:srgbClr val="333399"/>
                  </a:solidFill>
                  <a:latin typeface="Calibri" panose="020F0502020204030204" pitchFamily="34" charset="0"/>
                  <a:ea typeface="华文楷体" panose="02010600040101010101" pitchFamily="2" charset="-122"/>
                </a:rPr>
                <a:t>0       1   </a:t>
              </a:r>
              <a:r>
                <a:rPr kumimoji="1" lang="zh-CN" altLang="en-US">
                  <a:solidFill>
                    <a:srgbClr val="333399"/>
                  </a:solidFill>
                  <a:latin typeface="Calibri" panose="020F0502020204030204" pitchFamily="34" charset="0"/>
                  <a:ea typeface="华文楷体" panose="02010600040101010101" pitchFamily="2" charset="-122"/>
                </a:rPr>
                <a:t>     </a:t>
              </a:r>
              <a:r>
                <a:rPr kumimoji="1" lang="en-US" altLang="zh-CN">
                  <a:solidFill>
                    <a:srgbClr val="333399"/>
                  </a:solidFill>
                  <a:latin typeface="Calibri" panose="020F0502020204030204" pitchFamily="34" charset="0"/>
                  <a:ea typeface="华文楷体" panose="02010600040101010101" pitchFamily="2" charset="-122"/>
                </a:rPr>
                <a:t>     0        0      </a:t>
              </a:r>
              <a:r>
                <a:rPr kumimoji="1" lang="zh-CN" altLang="en-US">
                  <a:solidFill>
                    <a:srgbClr val="333399"/>
                  </a:solidFill>
                  <a:latin typeface="Calibri" panose="020F0502020204030204" pitchFamily="34" charset="0"/>
                  <a:ea typeface="华文楷体" panose="02010600040101010101" pitchFamily="2" charset="-122"/>
                </a:rPr>
                <a:t>  </a:t>
              </a:r>
              <a:r>
                <a:rPr kumimoji="1" lang="en-US" altLang="zh-CN">
                  <a:solidFill>
                    <a:srgbClr val="333399"/>
                  </a:solidFill>
                  <a:latin typeface="Calibri" panose="020F0502020204030204" pitchFamily="34" charset="0"/>
                  <a:ea typeface="华文楷体" panose="02010600040101010101" pitchFamily="2" charset="-122"/>
                </a:rPr>
                <a:t>  5       E</a:t>
              </a:r>
            </a:p>
          </p:txBody>
        </p:sp>
        <p:sp>
          <p:nvSpPr>
            <p:cNvPr id="282" name="Text Box 140"/>
            <p:cNvSpPr txBox="1">
              <a:spLocks noChangeArrowheads="1"/>
            </p:cNvSpPr>
            <p:nvPr/>
          </p:nvSpPr>
          <p:spPr bwMode="auto">
            <a:xfrm>
              <a:off x="1469533" y="4917249"/>
              <a:ext cx="1061433" cy="40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1600" dirty="0">
                  <a:solidFill>
                    <a:srgbClr val="333399"/>
                  </a:solidFill>
                  <a:latin typeface="Calibri" panose="020F0502020204030204" pitchFamily="34" charset="0"/>
                  <a:ea typeface="华文楷体" panose="02010600040101010101" pitchFamily="2" charset="-122"/>
                </a:rPr>
                <a:t>表示多播</a:t>
              </a:r>
            </a:p>
          </p:txBody>
        </p:sp>
        <p:sp>
          <p:nvSpPr>
            <p:cNvPr id="283" name="Line 141"/>
            <p:cNvSpPr>
              <a:spLocks noChangeShapeType="1"/>
            </p:cNvSpPr>
            <p:nvPr/>
          </p:nvSpPr>
          <p:spPr bwMode="auto">
            <a:xfrm flipH="1" flipV="1">
              <a:off x="1926155" y="4632325"/>
              <a:ext cx="6350" cy="282575"/>
            </a:xfrm>
            <a:prstGeom prst="line">
              <a:avLst/>
            </a:prstGeom>
            <a:noFill/>
            <a:ln w="508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4" name="Text Box 132"/>
            <p:cNvSpPr txBox="1">
              <a:spLocks noChangeArrowheads="1"/>
            </p:cNvSpPr>
            <p:nvPr/>
          </p:nvSpPr>
          <p:spPr bwMode="auto">
            <a:xfrm>
              <a:off x="5075238" y="4811713"/>
              <a:ext cx="2741924" cy="4073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6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最</a:t>
              </a:r>
              <a:r>
                <a:rPr kumimoji="1" lang="zh-CN" altLang="zh-CN" sz="16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低 23</a:t>
              </a:r>
              <a:r>
                <a:rPr kumimoji="1" lang="en-US" altLang="zh-CN" sz="16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 </a:t>
              </a:r>
              <a:r>
                <a:rPr kumimoji="1" lang="zh-CN" altLang="en-US" sz="16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位来自 </a:t>
              </a:r>
              <a:r>
                <a:rPr kumimoji="1" lang="en-US" altLang="zh-CN" sz="16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D </a:t>
              </a:r>
              <a:r>
                <a:rPr kumimoji="1" lang="zh-CN" altLang="en-US" sz="16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类 </a:t>
              </a:r>
              <a:r>
                <a:rPr kumimoji="1" lang="en-US" altLang="zh-CN" sz="16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IP </a:t>
              </a:r>
              <a:r>
                <a:rPr kumimoji="1" lang="zh-CN" altLang="zh-CN" sz="16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地址</a:t>
              </a:r>
              <a:endParaRPr kumimoji="1" lang="zh-CN" altLang="en-US" sz="16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endParaRPr>
            </a:p>
          </p:txBody>
        </p:sp>
        <p:sp>
          <p:nvSpPr>
            <p:cNvPr id="285" name="Line 142"/>
            <p:cNvSpPr>
              <a:spLocks noChangeShapeType="1"/>
            </p:cNvSpPr>
            <p:nvPr/>
          </p:nvSpPr>
          <p:spPr bwMode="auto">
            <a:xfrm>
              <a:off x="4716463" y="4797425"/>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6" name="AutoShape 143"/>
            <p:cNvSpPr>
              <a:spLocks noChangeArrowheads="1"/>
            </p:cNvSpPr>
            <p:nvPr/>
          </p:nvSpPr>
          <p:spPr bwMode="auto">
            <a:xfrm>
              <a:off x="6227763" y="3429000"/>
              <a:ext cx="431800" cy="1079500"/>
            </a:xfrm>
            <a:prstGeom prst="downArrow">
              <a:avLst>
                <a:gd name="adj1" fmla="val 50000"/>
                <a:gd name="adj2" fmla="val 625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88" name="文本框 287"/>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4.5  IP</a:t>
            </a:r>
            <a:r>
              <a:rPr lang="zh-CN" altLang="en-US" sz="1800" dirty="0">
                <a:solidFill>
                  <a:schemeClr val="bg2">
                    <a:lumMod val="75000"/>
                  </a:schemeClr>
                </a:solidFill>
                <a:latin typeface="Calibri" panose="020F0502020204030204" pitchFamily="34" charset="0"/>
                <a:ea typeface="黑体" panose="02010609060101010101" pitchFamily="49" charset="-122"/>
              </a:rPr>
              <a:t>多播</a:t>
            </a:r>
          </a:p>
        </p:txBody>
      </p:sp>
    </p:spTree>
    <p:custDataLst>
      <p:tags r:id="rId1"/>
    </p:custDataLst>
    <p:extLst>
      <p:ext uri="{BB962C8B-B14F-4D97-AF65-F5344CB8AC3E}">
        <p14:creationId xmlns:p14="http://schemas.microsoft.com/office/powerpoint/2010/main" val="66634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87"/>
                                        </p:tgtEl>
                                        <p:attrNameLst>
                                          <p:attrName>style.visibility</p:attrName>
                                        </p:attrNameLst>
                                      </p:cBhvr>
                                      <p:to>
                                        <p:strVal val="visible"/>
                                      </p:to>
                                    </p:set>
                                    <p:animEffect transition="in" filter="wipe(up)">
                                      <p:cBhvr>
                                        <p:cTn id="22" dur="500"/>
                                        <p:tgtEl>
                                          <p:spTgt spid="28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ssolv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多播需利用两类协议实现</a:t>
            </a:r>
          </a:p>
        </p:txBody>
      </p:sp>
      <p:sp>
        <p:nvSpPr>
          <p:cNvPr id="3" name="内容占位符 2"/>
          <p:cNvSpPr>
            <a:spLocks noGrp="1"/>
          </p:cNvSpPr>
          <p:nvPr>
            <p:ph idx="1"/>
          </p:nvPr>
        </p:nvSpPr>
        <p:spPr>
          <a:xfrm>
            <a:off x="457199" y="1317978"/>
            <a:ext cx="8686801" cy="2593531"/>
          </a:xfrm>
        </p:spPr>
        <p:txBody>
          <a:bodyPr/>
          <a:lstStyle/>
          <a:p>
            <a:r>
              <a:rPr lang="zh-CN" altLang="en-US" sz="2000" dirty="0"/>
              <a:t>网际组管理协议</a:t>
            </a:r>
            <a:r>
              <a:rPr lang="en-US" altLang="zh-CN" sz="2000" dirty="0"/>
              <a:t>IGMP (Internet Group Management Protocol)</a:t>
            </a:r>
          </a:p>
          <a:p>
            <a:pPr lvl="1"/>
            <a:r>
              <a:rPr lang="zh-CN" altLang="en-US" sz="1600" dirty="0"/>
              <a:t>让连接在本地局域网上的多播路由器知道本局域网上是否有主机（严格讲，是主机上的某个进程）参加或退出了某个多播组</a:t>
            </a:r>
            <a:endParaRPr lang="en-US" altLang="zh-CN" sz="1600" dirty="0"/>
          </a:p>
          <a:p>
            <a:r>
              <a:rPr lang="zh-CN" altLang="en-US" sz="2000" dirty="0"/>
              <a:t>多播路由选择协议</a:t>
            </a:r>
            <a:endParaRPr lang="en-US" altLang="zh-CN" sz="2000" dirty="0"/>
          </a:p>
          <a:p>
            <a:pPr lvl="1"/>
            <a:r>
              <a:rPr lang="zh-CN" altLang="en-US" sz="1800" dirty="0"/>
              <a:t>多播路由器之间通过协同工作，把多播数据报用最小代价传送给所有组成员</a:t>
            </a:r>
            <a:endParaRPr lang="en-US" altLang="zh-CN" sz="1800" dirty="0"/>
          </a:p>
          <a:p>
            <a:pPr lvl="2"/>
            <a:r>
              <a:rPr lang="zh-CN" altLang="en-US" dirty="0"/>
              <a:t>找出以源主机为根结点的多播转发树</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sp>
        <p:nvSpPr>
          <p:cNvPr id="288" name="文本框 287"/>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4.5  IP</a:t>
            </a:r>
            <a:r>
              <a:rPr lang="zh-CN" altLang="en-US" sz="1800" dirty="0">
                <a:solidFill>
                  <a:schemeClr val="bg2">
                    <a:lumMod val="75000"/>
                  </a:schemeClr>
                </a:solidFill>
                <a:latin typeface="Calibri" panose="020F0502020204030204" pitchFamily="34" charset="0"/>
                <a:ea typeface="黑体" panose="02010609060101010101" pitchFamily="49" charset="-122"/>
              </a:rPr>
              <a:t>多播</a:t>
            </a:r>
          </a:p>
        </p:txBody>
      </p:sp>
      <p:grpSp>
        <p:nvGrpSpPr>
          <p:cNvPr id="485" name="组合 484"/>
          <p:cNvGrpSpPr/>
          <p:nvPr/>
        </p:nvGrpSpPr>
        <p:grpSpPr>
          <a:xfrm>
            <a:off x="1244600" y="3606799"/>
            <a:ext cx="6426200" cy="3174999"/>
            <a:chOff x="0" y="1773238"/>
            <a:chExt cx="8807875" cy="4895850"/>
          </a:xfrm>
        </p:grpSpPr>
        <p:sp>
          <p:nvSpPr>
            <p:cNvPr id="486" name="Line 5"/>
            <p:cNvSpPr>
              <a:spLocks noChangeShapeType="1"/>
            </p:cNvSpPr>
            <p:nvPr/>
          </p:nvSpPr>
          <p:spPr bwMode="auto">
            <a:xfrm>
              <a:off x="4587875" y="5176838"/>
              <a:ext cx="0" cy="6619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7" name="Line 6"/>
            <p:cNvSpPr>
              <a:spLocks noChangeShapeType="1"/>
            </p:cNvSpPr>
            <p:nvPr/>
          </p:nvSpPr>
          <p:spPr bwMode="auto">
            <a:xfrm>
              <a:off x="784225" y="5187950"/>
              <a:ext cx="6048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8" name="Line 7"/>
            <p:cNvSpPr>
              <a:spLocks noChangeShapeType="1"/>
            </p:cNvSpPr>
            <p:nvPr/>
          </p:nvSpPr>
          <p:spPr bwMode="auto">
            <a:xfrm>
              <a:off x="784225" y="3860800"/>
              <a:ext cx="6048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9" name="Line 8"/>
            <p:cNvSpPr>
              <a:spLocks noChangeShapeType="1"/>
            </p:cNvSpPr>
            <p:nvPr/>
          </p:nvSpPr>
          <p:spPr bwMode="auto">
            <a:xfrm>
              <a:off x="4587875" y="3195638"/>
              <a:ext cx="0" cy="6651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0" name="Line 9"/>
            <p:cNvSpPr>
              <a:spLocks noChangeShapeType="1"/>
            </p:cNvSpPr>
            <p:nvPr/>
          </p:nvSpPr>
          <p:spPr bwMode="auto">
            <a:xfrm>
              <a:off x="6227763" y="4619625"/>
              <a:ext cx="14700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1" name="Line 10"/>
            <p:cNvSpPr>
              <a:spLocks noChangeShapeType="1"/>
            </p:cNvSpPr>
            <p:nvPr/>
          </p:nvSpPr>
          <p:spPr bwMode="auto">
            <a:xfrm>
              <a:off x="1389063" y="4429125"/>
              <a:ext cx="13827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2" name="Line 11"/>
            <p:cNvSpPr>
              <a:spLocks noChangeShapeType="1"/>
            </p:cNvSpPr>
            <p:nvPr/>
          </p:nvSpPr>
          <p:spPr bwMode="auto">
            <a:xfrm>
              <a:off x="7697788" y="5472113"/>
              <a:ext cx="6032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3" name="Line 12"/>
            <p:cNvSpPr>
              <a:spLocks noChangeShapeType="1"/>
            </p:cNvSpPr>
            <p:nvPr/>
          </p:nvSpPr>
          <p:spPr bwMode="auto">
            <a:xfrm>
              <a:off x="7697788" y="4144963"/>
              <a:ext cx="5175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4" name="Line 13"/>
            <p:cNvSpPr>
              <a:spLocks noChangeShapeType="1"/>
            </p:cNvSpPr>
            <p:nvPr/>
          </p:nvSpPr>
          <p:spPr bwMode="auto">
            <a:xfrm flipV="1">
              <a:off x="5276850" y="2627313"/>
              <a:ext cx="0" cy="5715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5" name="Line 14"/>
            <p:cNvSpPr>
              <a:spLocks noChangeShapeType="1"/>
            </p:cNvSpPr>
            <p:nvPr/>
          </p:nvSpPr>
          <p:spPr bwMode="auto">
            <a:xfrm flipV="1">
              <a:off x="3722688" y="2627313"/>
              <a:ext cx="0" cy="5715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96"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0375" y="3319463"/>
              <a:ext cx="60642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97" name="Picture 1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63925" y="2251075"/>
              <a:ext cx="600075"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8" name="Text Box 17"/>
            <p:cNvSpPr txBox="1">
              <a:spLocks noChangeArrowheads="1"/>
            </p:cNvSpPr>
            <p:nvPr/>
          </p:nvSpPr>
          <p:spPr bwMode="auto">
            <a:xfrm>
              <a:off x="4554538" y="1773238"/>
              <a:ext cx="1643487" cy="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128.56.24.34</a:t>
              </a:r>
            </a:p>
          </p:txBody>
        </p:sp>
        <p:sp>
          <p:nvSpPr>
            <p:cNvPr id="499" name="Text Box 18"/>
            <p:cNvSpPr txBox="1">
              <a:spLocks noChangeArrowheads="1"/>
            </p:cNvSpPr>
            <p:nvPr/>
          </p:nvSpPr>
          <p:spPr bwMode="auto">
            <a:xfrm>
              <a:off x="0" y="3003550"/>
              <a:ext cx="1643487" cy="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135.27.74.52</a:t>
              </a:r>
            </a:p>
          </p:txBody>
        </p:sp>
        <p:sp>
          <p:nvSpPr>
            <p:cNvPr id="500" name="Text Box 19"/>
            <p:cNvSpPr txBox="1">
              <a:spLocks noChangeArrowheads="1"/>
            </p:cNvSpPr>
            <p:nvPr/>
          </p:nvSpPr>
          <p:spPr bwMode="auto">
            <a:xfrm>
              <a:off x="7092950" y="3259138"/>
              <a:ext cx="1643487" cy="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130.12.14.56</a:t>
              </a:r>
            </a:p>
          </p:txBody>
        </p:sp>
        <p:sp>
          <p:nvSpPr>
            <p:cNvPr id="501" name="Text Box 20"/>
            <p:cNvSpPr txBox="1">
              <a:spLocks noChangeArrowheads="1"/>
            </p:cNvSpPr>
            <p:nvPr/>
          </p:nvSpPr>
          <p:spPr bwMode="auto">
            <a:xfrm>
              <a:off x="7164388" y="5564189"/>
              <a:ext cx="1643487" cy="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130.12.14.43</a:t>
              </a:r>
            </a:p>
          </p:txBody>
        </p:sp>
        <p:pic>
          <p:nvPicPr>
            <p:cNvPr id="502" name="Picture 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76813" y="2235200"/>
              <a:ext cx="600075"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3" name="Picture 2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2425" y="4810125"/>
              <a:ext cx="600075"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 name="Picture 2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8463" y="3467100"/>
              <a:ext cx="600075"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 name="Picture 2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43875" y="4995863"/>
              <a:ext cx="600075"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6" name="Picture 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58150" y="3657600"/>
              <a:ext cx="600075"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7" name="Line 26"/>
            <p:cNvSpPr>
              <a:spLocks noChangeShapeType="1"/>
            </p:cNvSpPr>
            <p:nvPr/>
          </p:nvSpPr>
          <p:spPr bwMode="auto">
            <a:xfrm>
              <a:off x="3203575" y="3195638"/>
              <a:ext cx="26781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08" name="Line 27"/>
            <p:cNvSpPr>
              <a:spLocks noChangeShapeType="1"/>
            </p:cNvSpPr>
            <p:nvPr/>
          </p:nvSpPr>
          <p:spPr bwMode="auto">
            <a:xfrm flipV="1">
              <a:off x="3895725" y="5838825"/>
              <a:ext cx="0" cy="4746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09" name="Line 28"/>
            <p:cNvSpPr>
              <a:spLocks noChangeShapeType="1"/>
            </p:cNvSpPr>
            <p:nvPr/>
          </p:nvSpPr>
          <p:spPr bwMode="auto">
            <a:xfrm>
              <a:off x="3116263" y="5838825"/>
              <a:ext cx="328453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510" name="Picture 2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06800" y="6040438"/>
              <a:ext cx="600075"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1" name="Line 30"/>
            <p:cNvSpPr>
              <a:spLocks noChangeShapeType="1"/>
            </p:cNvSpPr>
            <p:nvPr/>
          </p:nvSpPr>
          <p:spPr bwMode="auto">
            <a:xfrm flipV="1">
              <a:off x="5364163" y="5838825"/>
              <a:ext cx="0" cy="4746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512" name="Picture 3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2063" y="6073775"/>
              <a:ext cx="600075"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 name="Line 32"/>
            <p:cNvSpPr>
              <a:spLocks noChangeShapeType="1"/>
            </p:cNvSpPr>
            <p:nvPr/>
          </p:nvSpPr>
          <p:spPr bwMode="auto">
            <a:xfrm rot="5400000">
              <a:off x="6607175" y="4667251"/>
              <a:ext cx="21812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4" name="Line 33"/>
            <p:cNvSpPr>
              <a:spLocks noChangeShapeType="1"/>
            </p:cNvSpPr>
            <p:nvPr/>
          </p:nvSpPr>
          <p:spPr bwMode="auto">
            <a:xfrm rot="-5400000">
              <a:off x="299244" y="4666457"/>
              <a:ext cx="217963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515"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46875" y="4429125"/>
              <a:ext cx="60642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16"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0375" y="5303838"/>
              <a:ext cx="606425"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17"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5138" y="4241800"/>
              <a:ext cx="60642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18" name="Group 37"/>
            <p:cNvGrpSpPr>
              <a:grpSpLocks/>
            </p:cNvGrpSpPr>
            <p:nvPr/>
          </p:nvGrpSpPr>
          <p:grpSpPr bwMode="auto">
            <a:xfrm>
              <a:off x="2771775" y="3860800"/>
              <a:ext cx="3629025" cy="1327150"/>
              <a:chOff x="912" y="768"/>
              <a:chExt cx="2400" cy="1584"/>
            </a:xfrm>
          </p:grpSpPr>
          <p:sp>
            <p:nvSpPr>
              <p:cNvPr id="532" name="Oval 38"/>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3" name="Oval 39"/>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4" name="Oval 40"/>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5" name="Oval 41"/>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6" name="Oval 42"/>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7" name="Oval 43"/>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8" name="Oval 44"/>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9" name="Oval 45"/>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0" name="Oval 46"/>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541" name="Group 47"/>
              <p:cNvGrpSpPr>
                <a:grpSpLocks/>
              </p:cNvGrpSpPr>
              <p:nvPr/>
            </p:nvGrpSpPr>
            <p:grpSpPr bwMode="auto">
              <a:xfrm>
                <a:off x="912" y="768"/>
                <a:ext cx="2386" cy="1553"/>
                <a:chOff x="912" y="768"/>
                <a:chExt cx="2386" cy="1553"/>
              </a:xfrm>
            </p:grpSpPr>
            <p:sp>
              <p:nvSpPr>
                <p:cNvPr id="542" name="Oval 48"/>
                <p:cNvSpPr>
                  <a:spLocks noChangeArrowheads="1"/>
                </p:cNvSpPr>
                <p:nvPr/>
              </p:nvSpPr>
              <p:spPr bwMode="auto">
                <a:xfrm>
                  <a:off x="1736" y="768"/>
                  <a:ext cx="1027"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3" name="Oval 49"/>
                <p:cNvSpPr>
                  <a:spLocks noChangeArrowheads="1"/>
                </p:cNvSpPr>
                <p:nvPr/>
              </p:nvSpPr>
              <p:spPr bwMode="auto">
                <a:xfrm>
                  <a:off x="1158" y="941"/>
                  <a:ext cx="781"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4" name="Oval 50"/>
                <p:cNvSpPr>
                  <a:spLocks noChangeArrowheads="1"/>
                </p:cNvSpPr>
                <p:nvPr/>
              </p:nvSpPr>
              <p:spPr bwMode="auto">
                <a:xfrm>
                  <a:off x="912" y="1333"/>
                  <a:ext cx="520" cy="50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5" name="Oval 51"/>
                <p:cNvSpPr>
                  <a:spLocks noChangeArrowheads="1"/>
                </p:cNvSpPr>
                <p:nvPr/>
              </p:nvSpPr>
              <p:spPr bwMode="auto">
                <a:xfrm>
                  <a:off x="1071" y="1568"/>
                  <a:ext cx="795" cy="54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6" name="Oval 52"/>
                <p:cNvSpPr>
                  <a:spLocks noChangeArrowheads="1"/>
                </p:cNvSpPr>
                <p:nvPr/>
              </p:nvSpPr>
              <p:spPr bwMode="auto">
                <a:xfrm>
                  <a:off x="1649" y="1662"/>
                  <a:ext cx="1200" cy="65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7" name="Oval 53"/>
                <p:cNvSpPr>
                  <a:spLocks noChangeArrowheads="1"/>
                </p:cNvSpPr>
                <p:nvPr/>
              </p:nvSpPr>
              <p:spPr bwMode="auto">
                <a:xfrm>
                  <a:off x="2430" y="95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8" name="Oval 54"/>
                <p:cNvSpPr>
                  <a:spLocks noChangeArrowheads="1"/>
                </p:cNvSpPr>
                <p:nvPr/>
              </p:nvSpPr>
              <p:spPr bwMode="auto">
                <a:xfrm>
                  <a:off x="2546" y="128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9" name="Oval 55"/>
                <p:cNvSpPr>
                  <a:spLocks noChangeArrowheads="1"/>
                </p:cNvSpPr>
                <p:nvPr/>
              </p:nvSpPr>
              <p:spPr bwMode="auto">
                <a:xfrm>
                  <a:off x="2473" y="1395"/>
                  <a:ext cx="752"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0" name="Oval 56"/>
                <p:cNvSpPr>
                  <a:spLocks noChangeArrowheads="1"/>
                </p:cNvSpPr>
                <p:nvPr/>
              </p:nvSpPr>
              <p:spPr bwMode="auto">
                <a:xfrm>
                  <a:off x="1346" y="1144"/>
                  <a:ext cx="1547"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sp>
          <p:nvSpPr>
            <p:cNvPr id="519" name="Text Box 57"/>
            <p:cNvSpPr txBox="1">
              <a:spLocks noChangeArrowheads="1"/>
            </p:cNvSpPr>
            <p:nvPr/>
          </p:nvSpPr>
          <p:spPr bwMode="auto">
            <a:xfrm>
              <a:off x="3740048" y="4021137"/>
              <a:ext cx="1779790" cy="840694"/>
            </a:xfrm>
            <a:prstGeom prst="rect">
              <a:avLst/>
            </a:prstGeom>
            <a:solidFill>
              <a:srgbClr val="FFFFCC"/>
            </a:solidFill>
            <a:ln w="9525">
              <a:solidFill>
                <a:srgbClr val="3333CC"/>
              </a:solidFill>
              <a:miter lim="800000"/>
              <a:headEnd/>
              <a:tailEnd/>
            </a:ln>
            <a:effectLst>
              <a:outerShdw dist="45791" dir="3378596" algn="ctr" rotWithShape="0">
                <a:srgbClr val="1C1C1C"/>
              </a:outerShdw>
            </a:effec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0000"/>
                  </a:solidFill>
                  <a:effectLst/>
                  <a:uLnTx/>
                  <a:uFillTx/>
                  <a:latin typeface="Calibri" panose="020F0502020204030204" pitchFamily="34" charset="0"/>
                  <a:ea typeface="华文楷体" panose="02010600040101010101" pitchFamily="2" charset="-122"/>
                </a:rPr>
                <a:t>多播组</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FF0000"/>
                  </a:solidFill>
                  <a:effectLst/>
                  <a:uLnTx/>
                  <a:uFillTx/>
                  <a:latin typeface="Calibri" panose="020F0502020204030204" pitchFamily="34" charset="0"/>
                  <a:ea typeface="华文楷体" panose="02010600040101010101" pitchFamily="2" charset="-122"/>
                </a:rPr>
                <a:t>226.15.37.123</a:t>
              </a:r>
            </a:p>
          </p:txBody>
        </p:sp>
        <p:sp>
          <p:nvSpPr>
            <p:cNvPr id="528" name="Text Box 66"/>
            <p:cNvSpPr txBox="1">
              <a:spLocks noChangeArrowheads="1"/>
            </p:cNvSpPr>
            <p:nvPr/>
          </p:nvSpPr>
          <p:spPr bwMode="auto">
            <a:xfrm>
              <a:off x="3838576" y="3259138"/>
              <a:ext cx="452230" cy="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R</a:t>
              </a:r>
              <a:r>
                <a:rPr kumimoji="0" lang="en-US" altLang="zh-CN" sz="1800" b="0" i="0" u="none" strike="noStrike" kern="0" cap="none" spc="0" normalizeH="0" baseline="-25000" noProof="0">
                  <a:ln>
                    <a:noFill/>
                  </a:ln>
                  <a:solidFill>
                    <a:srgbClr val="3333CC"/>
                  </a:solidFill>
                  <a:effectLst/>
                  <a:uLnTx/>
                  <a:uFillTx/>
                  <a:latin typeface="Calibri" panose="020F0502020204030204" pitchFamily="34" charset="0"/>
                  <a:ea typeface="华文楷体" panose="02010600040101010101" pitchFamily="2" charset="-122"/>
                </a:rPr>
                <a:t>1</a:t>
              </a:r>
            </a:p>
          </p:txBody>
        </p:sp>
        <p:sp>
          <p:nvSpPr>
            <p:cNvPr id="529" name="Text Box 67"/>
            <p:cNvSpPr txBox="1">
              <a:spLocks noChangeArrowheads="1"/>
            </p:cNvSpPr>
            <p:nvPr/>
          </p:nvSpPr>
          <p:spPr bwMode="auto">
            <a:xfrm>
              <a:off x="3779838" y="5132388"/>
              <a:ext cx="452230" cy="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R</a:t>
              </a:r>
              <a:r>
                <a:rPr kumimoji="0" lang="en-US" altLang="zh-CN" sz="1800" b="0" i="0" u="none" strike="noStrike" kern="0" cap="none" spc="0" normalizeH="0" baseline="-25000" noProof="0">
                  <a:ln>
                    <a:noFill/>
                  </a:ln>
                  <a:solidFill>
                    <a:srgbClr val="3333CC"/>
                  </a:solidFill>
                  <a:effectLst/>
                  <a:uLnTx/>
                  <a:uFillTx/>
                  <a:latin typeface="Calibri" panose="020F0502020204030204" pitchFamily="34" charset="0"/>
                  <a:ea typeface="华文楷体" panose="02010600040101010101" pitchFamily="2" charset="-122"/>
                </a:rPr>
                <a:t>4</a:t>
              </a:r>
            </a:p>
          </p:txBody>
        </p:sp>
        <p:sp>
          <p:nvSpPr>
            <p:cNvPr id="530" name="Text Box 68"/>
            <p:cNvSpPr txBox="1">
              <a:spLocks noChangeArrowheads="1"/>
            </p:cNvSpPr>
            <p:nvPr/>
          </p:nvSpPr>
          <p:spPr bwMode="auto">
            <a:xfrm>
              <a:off x="6372224" y="4124325"/>
              <a:ext cx="452230" cy="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R</a:t>
              </a:r>
              <a:r>
                <a:rPr kumimoji="0" lang="en-US" altLang="zh-CN" sz="1800" b="0" i="0" u="none" strike="noStrike" kern="0" cap="none" spc="0" normalizeH="0" baseline="-25000" noProof="0">
                  <a:ln>
                    <a:noFill/>
                  </a:ln>
                  <a:solidFill>
                    <a:srgbClr val="3333CC"/>
                  </a:solidFill>
                  <a:effectLst/>
                  <a:uLnTx/>
                  <a:uFillTx/>
                  <a:latin typeface="Calibri" panose="020F0502020204030204" pitchFamily="34" charset="0"/>
                  <a:ea typeface="华文楷体" panose="02010600040101010101" pitchFamily="2" charset="-122"/>
                </a:rPr>
                <a:t>3</a:t>
              </a:r>
            </a:p>
          </p:txBody>
        </p:sp>
        <p:sp>
          <p:nvSpPr>
            <p:cNvPr id="531" name="Text Box 69"/>
            <p:cNvSpPr txBox="1">
              <a:spLocks noChangeArrowheads="1"/>
            </p:cNvSpPr>
            <p:nvPr/>
          </p:nvSpPr>
          <p:spPr bwMode="auto">
            <a:xfrm>
              <a:off x="2254250" y="4005263"/>
              <a:ext cx="452230" cy="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R</a:t>
              </a:r>
              <a:r>
                <a:rPr kumimoji="0" lang="en-US" altLang="zh-CN" sz="1800" b="0" i="0" u="none" strike="noStrike" kern="0" cap="none" spc="0" normalizeH="0" baseline="-25000" noProof="0">
                  <a:ln>
                    <a:noFill/>
                  </a:ln>
                  <a:solidFill>
                    <a:srgbClr val="3333CC"/>
                  </a:solidFill>
                  <a:effectLst/>
                  <a:uLnTx/>
                  <a:uFillTx/>
                  <a:latin typeface="Calibri" panose="020F0502020204030204" pitchFamily="34" charset="0"/>
                  <a:ea typeface="华文楷体" panose="02010600040101010101" pitchFamily="2" charset="-122"/>
                </a:rPr>
                <a:t>2</a:t>
              </a:r>
            </a:p>
          </p:txBody>
        </p:sp>
      </p:grpSp>
      <p:sp>
        <p:nvSpPr>
          <p:cNvPr id="551" name="Freeform 58"/>
          <p:cNvSpPr>
            <a:spLocks/>
          </p:cNvSpPr>
          <p:nvPr/>
        </p:nvSpPr>
        <p:spPr bwMode="auto">
          <a:xfrm>
            <a:off x="1941858" y="4891623"/>
            <a:ext cx="820031" cy="394301"/>
          </a:xfrm>
          <a:custGeom>
            <a:avLst/>
            <a:gdLst>
              <a:gd name="T0" fmla="*/ 0 w 872"/>
              <a:gd name="T1" fmla="*/ 6 h 291"/>
              <a:gd name="T2" fmla="*/ 182 w 872"/>
              <a:gd name="T3" fmla="*/ 6 h 291"/>
              <a:gd name="T4" fmla="*/ 269 w 872"/>
              <a:gd name="T5" fmla="*/ 44 h 291"/>
              <a:gd name="T6" fmla="*/ 284 w 872"/>
              <a:gd name="T7" fmla="*/ 206 h 291"/>
              <a:gd name="T8" fmla="*/ 413 w 872"/>
              <a:gd name="T9" fmla="*/ 278 h 291"/>
              <a:gd name="T10" fmla="*/ 782 w 872"/>
              <a:gd name="T11" fmla="*/ 284 h 291"/>
              <a:gd name="T12" fmla="*/ 872 w 872"/>
              <a:gd name="T13" fmla="*/ 281 h 291"/>
            </a:gdLst>
            <a:ahLst/>
            <a:cxnLst>
              <a:cxn ang="0">
                <a:pos x="T0" y="T1"/>
              </a:cxn>
              <a:cxn ang="0">
                <a:pos x="T2" y="T3"/>
              </a:cxn>
              <a:cxn ang="0">
                <a:pos x="T4" y="T5"/>
              </a:cxn>
              <a:cxn ang="0">
                <a:pos x="T6" y="T7"/>
              </a:cxn>
              <a:cxn ang="0">
                <a:pos x="T8" y="T9"/>
              </a:cxn>
              <a:cxn ang="0">
                <a:pos x="T10" y="T11"/>
              </a:cxn>
              <a:cxn ang="0">
                <a:pos x="T12" y="T13"/>
              </a:cxn>
            </a:cxnLst>
            <a:rect l="0" t="0" r="r" b="b"/>
            <a:pathLst>
              <a:path w="872" h="291">
                <a:moveTo>
                  <a:pt x="0" y="6"/>
                </a:moveTo>
                <a:cubicBezTo>
                  <a:pt x="68" y="6"/>
                  <a:pt x="137" y="0"/>
                  <a:pt x="182" y="6"/>
                </a:cubicBezTo>
                <a:cubicBezTo>
                  <a:pt x="227" y="12"/>
                  <a:pt x="252" y="11"/>
                  <a:pt x="269" y="44"/>
                </a:cubicBezTo>
                <a:cubicBezTo>
                  <a:pt x="286" y="77"/>
                  <a:pt x="260" y="167"/>
                  <a:pt x="284" y="206"/>
                </a:cubicBezTo>
                <a:cubicBezTo>
                  <a:pt x="308" y="245"/>
                  <a:pt x="330" y="265"/>
                  <a:pt x="413" y="278"/>
                </a:cubicBezTo>
                <a:cubicBezTo>
                  <a:pt x="496" y="291"/>
                  <a:pt x="706" y="284"/>
                  <a:pt x="782" y="284"/>
                </a:cubicBezTo>
                <a:cubicBezTo>
                  <a:pt x="858" y="284"/>
                  <a:pt x="853" y="282"/>
                  <a:pt x="872" y="281"/>
                </a:cubicBezTo>
              </a:path>
            </a:pathLst>
          </a:custGeom>
          <a:noFill/>
          <a:ln w="50800" cmpd="sng">
            <a:solidFill>
              <a:srgbClr val="FF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2" name="Freeform 59"/>
          <p:cNvSpPr>
            <a:spLocks/>
          </p:cNvSpPr>
          <p:nvPr/>
        </p:nvSpPr>
        <p:spPr bwMode="auto">
          <a:xfrm>
            <a:off x="4654445" y="4090667"/>
            <a:ext cx="532788" cy="624910"/>
          </a:xfrm>
          <a:custGeom>
            <a:avLst/>
            <a:gdLst>
              <a:gd name="T0" fmla="*/ 384 w 384"/>
              <a:gd name="T1" fmla="*/ 0 h 461"/>
              <a:gd name="T2" fmla="*/ 374 w 384"/>
              <a:gd name="T3" fmla="*/ 229 h 461"/>
              <a:gd name="T4" fmla="*/ 324 w 384"/>
              <a:gd name="T5" fmla="*/ 259 h 461"/>
              <a:gd name="T6" fmla="*/ 112 w 384"/>
              <a:gd name="T7" fmla="*/ 264 h 461"/>
              <a:gd name="T8" fmla="*/ 17 w 384"/>
              <a:gd name="T9" fmla="*/ 307 h 461"/>
              <a:gd name="T10" fmla="*/ 13 w 384"/>
              <a:gd name="T11" fmla="*/ 461 h 461"/>
            </a:gdLst>
            <a:ahLst/>
            <a:cxnLst>
              <a:cxn ang="0">
                <a:pos x="T0" y="T1"/>
              </a:cxn>
              <a:cxn ang="0">
                <a:pos x="T2" y="T3"/>
              </a:cxn>
              <a:cxn ang="0">
                <a:pos x="T4" y="T5"/>
              </a:cxn>
              <a:cxn ang="0">
                <a:pos x="T6" y="T7"/>
              </a:cxn>
              <a:cxn ang="0">
                <a:pos x="T8" y="T9"/>
              </a:cxn>
              <a:cxn ang="0">
                <a:pos x="T10" y="T11"/>
              </a:cxn>
            </a:cxnLst>
            <a:rect l="0" t="0" r="r" b="b"/>
            <a:pathLst>
              <a:path w="384" h="461">
                <a:moveTo>
                  <a:pt x="384" y="0"/>
                </a:moveTo>
                <a:cubicBezTo>
                  <a:pt x="382" y="35"/>
                  <a:pt x="384" y="186"/>
                  <a:pt x="374" y="229"/>
                </a:cubicBezTo>
                <a:cubicBezTo>
                  <a:pt x="364" y="272"/>
                  <a:pt x="368" y="253"/>
                  <a:pt x="324" y="259"/>
                </a:cubicBezTo>
                <a:cubicBezTo>
                  <a:pt x="281" y="264"/>
                  <a:pt x="163" y="256"/>
                  <a:pt x="112" y="264"/>
                </a:cubicBezTo>
                <a:cubicBezTo>
                  <a:pt x="60" y="272"/>
                  <a:pt x="34" y="274"/>
                  <a:pt x="17" y="307"/>
                </a:cubicBezTo>
                <a:cubicBezTo>
                  <a:pt x="0" y="340"/>
                  <a:pt x="14" y="435"/>
                  <a:pt x="13" y="461"/>
                </a:cubicBezTo>
              </a:path>
            </a:pathLst>
          </a:custGeom>
          <a:noFill/>
          <a:ln w="50800" cmpd="sng">
            <a:solidFill>
              <a:srgbClr val="FF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3" name="Freeform 60"/>
          <p:cNvSpPr>
            <a:spLocks/>
          </p:cNvSpPr>
          <p:nvPr/>
        </p:nvSpPr>
        <p:spPr bwMode="auto">
          <a:xfrm>
            <a:off x="6480983" y="5576245"/>
            <a:ext cx="1052836" cy="365475"/>
          </a:xfrm>
          <a:custGeom>
            <a:avLst/>
            <a:gdLst>
              <a:gd name="T0" fmla="*/ 757 w 757"/>
              <a:gd name="T1" fmla="*/ 269 h 270"/>
              <a:gd name="T2" fmla="*/ 435 w 757"/>
              <a:gd name="T3" fmla="*/ 265 h 270"/>
              <a:gd name="T4" fmla="*/ 378 w 757"/>
              <a:gd name="T5" fmla="*/ 238 h 270"/>
              <a:gd name="T6" fmla="*/ 372 w 757"/>
              <a:gd name="T7" fmla="*/ 169 h 270"/>
              <a:gd name="T8" fmla="*/ 372 w 757"/>
              <a:gd name="T9" fmla="*/ 85 h 270"/>
              <a:gd name="T10" fmla="*/ 359 w 757"/>
              <a:gd name="T11" fmla="*/ 13 h 270"/>
              <a:gd name="T12" fmla="*/ 252 w 757"/>
              <a:gd name="T13" fmla="*/ 5 h 270"/>
              <a:gd name="T14" fmla="*/ 0 w 757"/>
              <a:gd name="T15" fmla="*/ 6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7" h="270">
                <a:moveTo>
                  <a:pt x="757" y="269"/>
                </a:moveTo>
                <a:cubicBezTo>
                  <a:pt x="703" y="268"/>
                  <a:pt x="498" y="270"/>
                  <a:pt x="435" y="265"/>
                </a:cubicBezTo>
                <a:cubicBezTo>
                  <a:pt x="372" y="260"/>
                  <a:pt x="388" y="254"/>
                  <a:pt x="378" y="238"/>
                </a:cubicBezTo>
                <a:cubicBezTo>
                  <a:pt x="368" y="222"/>
                  <a:pt x="373" y="194"/>
                  <a:pt x="372" y="169"/>
                </a:cubicBezTo>
                <a:cubicBezTo>
                  <a:pt x="371" y="144"/>
                  <a:pt x="374" y="111"/>
                  <a:pt x="372" y="85"/>
                </a:cubicBezTo>
                <a:cubicBezTo>
                  <a:pt x="370" y="59"/>
                  <a:pt x="380" y="27"/>
                  <a:pt x="359" y="13"/>
                </a:cubicBezTo>
                <a:cubicBezTo>
                  <a:pt x="339" y="0"/>
                  <a:pt x="311" y="6"/>
                  <a:pt x="252" y="5"/>
                </a:cubicBezTo>
                <a:cubicBezTo>
                  <a:pt x="192" y="4"/>
                  <a:pt x="52" y="6"/>
                  <a:pt x="0" y="6"/>
                </a:cubicBezTo>
              </a:path>
            </a:pathLst>
          </a:custGeom>
          <a:noFill/>
          <a:ln w="50800" cmpd="sng">
            <a:solidFill>
              <a:srgbClr val="FF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4" name="Freeform 61"/>
          <p:cNvSpPr>
            <a:spLocks/>
          </p:cNvSpPr>
          <p:nvPr/>
        </p:nvSpPr>
        <p:spPr bwMode="auto">
          <a:xfrm>
            <a:off x="6418438" y="5066640"/>
            <a:ext cx="954386" cy="288262"/>
          </a:xfrm>
          <a:custGeom>
            <a:avLst/>
            <a:gdLst>
              <a:gd name="T0" fmla="*/ 686 w 686"/>
              <a:gd name="T1" fmla="*/ 8 h 213"/>
              <a:gd name="T2" fmla="*/ 462 w 686"/>
              <a:gd name="T3" fmla="*/ 8 h 213"/>
              <a:gd name="T4" fmla="*/ 399 w 686"/>
              <a:gd name="T5" fmla="*/ 26 h 213"/>
              <a:gd name="T6" fmla="*/ 388 w 686"/>
              <a:gd name="T7" fmla="*/ 167 h 213"/>
              <a:gd name="T8" fmla="*/ 327 w 686"/>
              <a:gd name="T9" fmla="*/ 206 h 213"/>
              <a:gd name="T10" fmla="*/ 0 w 686"/>
              <a:gd name="T11" fmla="*/ 211 h 213"/>
            </a:gdLst>
            <a:ahLst/>
            <a:cxnLst>
              <a:cxn ang="0">
                <a:pos x="T0" y="T1"/>
              </a:cxn>
              <a:cxn ang="0">
                <a:pos x="T2" y="T3"/>
              </a:cxn>
              <a:cxn ang="0">
                <a:pos x="T4" y="T5"/>
              </a:cxn>
              <a:cxn ang="0">
                <a:pos x="T6" y="T7"/>
              </a:cxn>
              <a:cxn ang="0">
                <a:pos x="T8" y="T9"/>
              </a:cxn>
              <a:cxn ang="0">
                <a:pos x="T10" y="T11"/>
              </a:cxn>
            </a:cxnLst>
            <a:rect l="0" t="0" r="r" b="b"/>
            <a:pathLst>
              <a:path w="686" h="213">
                <a:moveTo>
                  <a:pt x="686" y="8"/>
                </a:moveTo>
                <a:cubicBezTo>
                  <a:pt x="650" y="8"/>
                  <a:pt x="510" y="5"/>
                  <a:pt x="462" y="8"/>
                </a:cubicBezTo>
                <a:cubicBezTo>
                  <a:pt x="414" y="11"/>
                  <a:pt x="411" y="0"/>
                  <a:pt x="399" y="26"/>
                </a:cubicBezTo>
                <a:cubicBezTo>
                  <a:pt x="387" y="52"/>
                  <a:pt x="400" y="137"/>
                  <a:pt x="388" y="167"/>
                </a:cubicBezTo>
                <a:cubicBezTo>
                  <a:pt x="376" y="197"/>
                  <a:pt x="392" y="199"/>
                  <a:pt x="327" y="206"/>
                </a:cubicBezTo>
                <a:cubicBezTo>
                  <a:pt x="263" y="213"/>
                  <a:pt x="68" y="210"/>
                  <a:pt x="0" y="211"/>
                </a:cubicBezTo>
              </a:path>
            </a:pathLst>
          </a:custGeom>
          <a:noFill/>
          <a:ln w="50800" cmpd="sng">
            <a:solidFill>
              <a:srgbClr val="FF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5" name="Text Box 62"/>
          <p:cNvSpPr txBox="1">
            <a:spLocks noChangeArrowheads="1"/>
          </p:cNvSpPr>
          <p:nvPr/>
        </p:nvSpPr>
        <p:spPr bwMode="auto">
          <a:xfrm>
            <a:off x="2216361" y="4896771"/>
            <a:ext cx="598316" cy="31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FF0000"/>
                </a:solidFill>
                <a:effectLst/>
                <a:uLnTx/>
                <a:uFillTx/>
                <a:latin typeface="Calibri" panose="020F0502020204030204" pitchFamily="34" charset="0"/>
                <a:ea typeface="华文楷体" panose="02010600040101010101" pitchFamily="2" charset="-122"/>
              </a:rPr>
              <a:t>IGMP</a:t>
            </a:r>
          </a:p>
        </p:txBody>
      </p:sp>
      <p:sp>
        <p:nvSpPr>
          <p:cNvPr id="556" name="Text Box 63"/>
          <p:cNvSpPr txBox="1">
            <a:spLocks noChangeArrowheads="1"/>
          </p:cNvSpPr>
          <p:nvPr/>
        </p:nvSpPr>
        <p:spPr bwMode="auto">
          <a:xfrm>
            <a:off x="6262076" y="5037813"/>
            <a:ext cx="598316" cy="31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FF0000"/>
                </a:solidFill>
                <a:effectLst/>
                <a:uLnTx/>
                <a:uFillTx/>
                <a:latin typeface="Calibri" panose="020F0502020204030204" pitchFamily="34" charset="0"/>
                <a:ea typeface="华文楷体" panose="02010600040101010101" pitchFamily="2" charset="-122"/>
              </a:rPr>
              <a:t>IGMP</a:t>
            </a:r>
          </a:p>
        </p:txBody>
      </p:sp>
      <p:sp>
        <p:nvSpPr>
          <p:cNvPr id="557" name="Text Box 64"/>
          <p:cNvSpPr txBox="1">
            <a:spLocks noChangeArrowheads="1"/>
          </p:cNvSpPr>
          <p:nvPr/>
        </p:nvSpPr>
        <p:spPr bwMode="auto">
          <a:xfrm>
            <a:off x="4716990" y="4477762"/>
            <a:ext cx="598316" cy="31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FF0000"/>
                </a:solidFill>
                <a:effectLst/>
                <a:uLnTx/>
                <a:uFillTx/>
                <a:latin typeface="Calibri" panose="020F0502020204030204" pitchFamily="34" charset="0"/>
                <a:ea typeface="华文楷体" panose="02010600040101010101" pitchFamily="2" charset="-122"/>
              </a:rPr>
              <a:t>IGMP</a:t>
            </a:r>
          </a:p>
        </p:txBody>
      </p:sp>
      <p:sp>
        <p:nvSpPr>
          <p:cNvPr id="558" name="Text Box 65"/>
          <p:cNvSpPr txBox="1">
            <a:spLocks noChangeArrowheads="1"/>
          </p:cNvSpPr>
          <p:nvPr/>
        </p:nvSpPr>
        <p:spPr bwMode="auto">
          <a:xfrm>
            <a:off x="6295665" y="5597865"/>
            <a:ext cx="598316" cy="31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FF0000"/>
                </a:solidFill>
                <a:effectLst/>
                <a:uLnTx/>
                <a:uFillTx/>
                <a:latin typeface="Calibri" panose="020F0502020204030204" pitchFamily="34" charset="0"/>
                <a:ea typeface="华文楷体" panose="02010600040101010101" pitchFamily="2" charset="-122"/>
              </a:rPr>
              <a:t>IGMP</a:t>
            </a:r>
          </a:p>
        </p:txBody>
      </p:sp>
    </p:spTree>
    <p:custDataLst>
      <p:tags r:id="rId1"/>
    </p:custDataLst>
    <p:extLst>
      <p:ext uri="{BB962C8B-B14F-4D97-AF65-F5344CB8AC3E}">
        <p14:creationId xmlns:p14="http://schemas.microsoft.com/office/powerpoint/2010/main" val="314299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485"/>
                                        </p:tgtEl>
                                        <p:attrNameLst>
                                          <p:attrName>style.visibility</p:attrName>
                                        </p:attrNameLst>
                                      </p:cBhvr>
                                      <p:to>
                                        <p:strVal val="visible"/>
                                      </p:to>
                                    </p:set>
                                    <p:animEffect transition="in" filter="barn(outVertical)">
                                      <p:cBhvr>
                                        <p:cTn id="14" dur="500"/>
                                        <p:tgtEl>
                                          <p:spTgt spid="485"/>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dissolv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52"/>
                                        </p:tgtEl>
                                        <p:attrNameLst>
                                          <p:attrName>style.visibility</p:attrName>
                                        </p:attrNameLst>
                                      </p:cBhvr>
                                      <p:to>
                                        <p:strVal val="visible"/>
                                      </p:to>
                                    </p:set>
                                    <p:animEffect transition="in" filter="barn(inVertical)">
                                      <p:cBhvr>
                                        <p:cTn id="24" dur="500"/>
                                        <p:tgtEl>
                                          <p:spTgt spid="552"/>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551"/>
                                        </p:tgtEl>
                                        <p:attrNameLst>
                                          <p:attrName>style.visibility</p:attrName>
                                        </p:attrNameLst>
                                      </p:cBhvr>
                                      <p:to>
                                        <p:strVal val="visible"/>
                                      </p:to>
                                    </p:set>
                                    <p:animEffect transition="in" filter="barn(inVertical)">
                                      <p:cBhvr>
                                        <p:cTn id="27" dur="500"/>
                                        <p:tgtEl>
                                          <p:spTgt spid="55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554"/>
                                        </p:tgtEl>
                                        <p:attrNameLst>
                                          <p:attrName>style.visibility</p:attrName>
                                        </p:attrNameLst>
                                      </p:cBhvr>
                                      <p:to>
                                        <p:strVal val="visible"/>
                                      </p:to>
                                    </p:set>
                                    <p:animEffect transition="in" filter="barn(inVertical)">
                                      <p:cBhvr>
                                        <p:cTn id="30" dur="500"/>
                                        <p:tgtEl>
                                          <p:spTgt spid="554"/>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553"/>
                                        </p:tgtEl>
                                        <p:attrNameLst>
                                          <p:attrName>style.visibility</p:attrName>
                                        </p:attrNameLst>
                                      </p:cBhvr>
                                      <p:to>
                                        <p:strVal val="visible"/>
                                      </p:to>
                                    </p:set>
                                    <p:animEffect transition="in" filter="barn(inVertical)">
                                      <p:cBhvr>
                                        <p:cTn id="33" dur="500"/>
                                        <p:tgtEl>
                                          <p:spTgt spid="553"/>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555"/>
                                        </p:tgtEl>
                                        <p:attrNameLst>
                                          <p:attrName>style.visibility</p:attrName>
                                        </p:attrNameLst>
                                      </p:cBhvr>
                                      <p:to>
                                        <p:strVal val="visible"/>
                                      </p:to>
                                    </p:set>
                                    <p:animEffect transition="in" filter="dissolve">
                                      <p:cBhvr>
                                        <p:cTn id="37" dur="500"/>
                                        <p:tgtEl>
                                          <p:spTgt spid="55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57"/>
                                        </p:tgtEl>
                                        <p:attrNameLst>
                                          <p:attrName>style.visibility</p:attrName>
                                        </p:attrNameLst>
                                      </p:cBhvr>
                                      <p:to>
                                        <p:strVal val="visible"/>
                                      </p:to>
                                    </p:set>
                                    <p:animEffect transition="in" filter="dissolve">
                                      <p:cBhvr>
                                        <p:cTn id="40" dur="500"/>
                                        <p:tgtEl>
                                          <p:spTgt spid="55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56"/>
                                        </p:tgtEl>
                                        <p:attrNameLst>
                                          <p:attrName>style.visibility</p:attrName>
                                        </p:attrNameLst>
                                      </p:cBhvr>
                                      <p:to>
                                        <p:strVal val="visible"/>
                                      </p:to>
                                    </p:set>
                                    <p:animEffect transition="in" filter="dissolve">
                                      <p:cBhvr>
                                        <p:cTn id="43" dur="500"/>
                                        <p:tgtEl>
                                          <p:spTgt spid="55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58"/>
                                        </p:tgtEl>
                                        <p:attrNameLst>
                                          <p:attrName>style.visibility</p:attrName>
                                        </p:attrNameLst>
                                      </p:cBhvr>
                                      <p:to>
                                        <p:strVal val="visible"/>
                                      </p:to>
                                    </p:set>
                                    <p:animEffect transition="in" filter="dissolve">
                                      <p:cBhvr>
                                        <p:cTn id="46" dur="500"/>
                                        <p:tgtEl>
                                          <p:spTgt spid="55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dissolve">
                                      <p:cBhvr>
                                        <p:cTn id="51" dur="500"/>
                                        <p:tgtEl>
                                          <p:spTgt spid="3">
                                            <p:txEl>
                                              <p:pRg st="3" end="3"/>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dissolve">
                                      <p:cBhvr>
                                        <p:cTn id="5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 grpId="0" animBg="1"/>
      <p:bldP spid="552" grpId="0" animBg="1"/>
      <p:bldP spid="553" grpId="0" animBg="1"/>
      <p:bldP spid="554" grpId="0" animBg="1"/>
      <p:bldP spid="555" grpId="0"/>
      <p:bldP spid="556" grpId="0"/>
      <p:bldP spid="557" grpId="0"/>
      <p:bldP spid="5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网际组管理协议</a:t>
            </a:r>
            <a:r>
              <a:rPr lang="en-US" altLang="zh-CN" dirty="0"/>
              <a:t>IGMP </a:t>
            </a:r>
            <a:endParaRPr lang="zh-CN" altLang="en-US" dirty="0"/>
          </a:p>
        </p:txBody>
      </p:sp>
      <p:sp>
        <p:nvSpPr>
          <p:cNvPr id="3" name="内容占位符 2"/>
          <p:cNvSpPr>
            <a:spLocks noGrp="1"/>
          </p:cNvSpPr>
          <p:nvPr>
            <p:ph idx="1"/>
          </p:nvPr>
        </p:nvSpPr>
        <p:spPr>
          <a:xfrm>
            <a:off x="457200" y="1444978"/>
            <a:ext cx="8229600" cy="2593531"/>
          </a:xfrm>
        </p:spPr>
        <p:txBody>
          <a:bodyPr/>
          <a:lstStyle/>
          <a:p>
            <a:r>
              <a:rPr lang="en-US" altLang="zh-CN" dirty="0"/>
              <a:t>IGMP</a:t>
            </a:r>
            <a:r>
              <a:rPr lang="zh-CN" altLang="en-US" dirty="0"/>
              <a:t>是整个网际协议的一个组成部分</a:t>
            </a:r>
            <a:endParaRPr lang="en-US" altLang="zh-CN" dirty="0"/>
          </a:p>
          <a:p>
            <a:pPr lvl="1"/>
            <a:r>
              <a:rPr lang="en-US" altLang="zh-CN" dirty="0"/>
              <a:t>IGMP </a:t>
            </a:r>
            <a:r>
              <a:rPr lang="zh-CN" altLang="en-US" dirty="0"/>
              <a:t>使用 </a:t>
            </a:r>
            <a:r>
              <a:rPr lang="en-US" altLang="zh-CN" dirty="0"/>
              <a:t>IP </a:t>
            </a:r>
            <a:r>
              <a:rPr lang="zh-CN" altLang="en-US" dirty="0"/>
              <a:t>数据报传递</a:t>
            </a:r>
            <a:r>
              <a:rPr lang="zh-CN" altLang="en-US"/>
              <a:t>其报文，即 </a:t>
            </a:r>
            <a:r>
              <a:rPr lang="en-US" altLang="zh-CN" dirty="0"/>
              <a:t>IGMP </a:t>
            </a:r>
            <a:r>
              <a:rPr lang="zh-CN" altLang="en-US" dirty="0"/>
              <a:t>报文加上 </a:t>
            </a:r>
            <a:r>
              <a:rPr lang="en-US" altLang="zh-CN" dirty="0"/>
              <a:t>IP </a:t>
            </a:r>
            <a:r>
              <a:rPr lang="zh-CN" altLang="en-US" dirty="0"/>
              <a:t>首部构成 </a:t>
            </a:r>
            <a:r>
              <a:rPr lang="en-US" altLang="zh-CN" dirty="0"/>
              <a:t>IP </a:t>
            </a:r>
            <a:r>
              <a:rPr lang="zh-CN" altLang="en-US" dirty="0"/>
              <a:t>数据报</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sp>
        <p:nvSpPr>
          <p:cNvPr id="288" name="文本框 287"/>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4.5  IP</a:t>
            </a:r>
            <a:r>
              <a:rPr lang="zh-CN" altLang="en-US" sz="1800" dirty="0">
                <a:solidFill>
                  <a:schemeClr val="bg2">
                    <a:lumMod val="75000"/>
                  </a:schemeClr>
                </a:solidFill>
                <a:latin typeface="Calibri" panose="020F0502020204030204" pitchFamily="34" charset="0"/>
                <a:ea typeface="黑体" panose="02010609060101010101" pitchFamily="49" charset="-122"/>
              </a:rPr>
              <a:t>多播</a:t>
            </a:r>
          </a:p>
        </p:txBody>
      </p:sp>
      <p:grpSp>
        <p:nvGrpSpPr>
          <p:cNvPr id="289" name="组合 288"/>
          <p:cNvGrpSpPr/>
          <p:nvPr/>
        </p:nvGrpSpPr>
        <p:grpSpPr>
          <a:xfrm>
            <a:off x="1113090" y="3265934"/>
            <a:ext cx="5292220" cy="3172965"/>
            <a:chOff x="1852292" y="2057400"/>
            <a:chExt cx="5926203" cy="3783330"/>
          </a:xfrm>
        </p:grpSpPr>
        <p:sp>
          <p:nvSpPr>
            <p:cNvPr id="290" name="Rectangle 63"/>
            <p:cNvSpPr>
              <a:spLocks noChangeArrowheads="1"/>
            </p:cNvSpPr>
            <p:nvPr/>
          </p:nvSpPr>
          <p:spPr bwMode="auto">
            <a:xfrm>
              <a:off x="3170825" y="2057400"/>
              <a:ext cx="4578570" cy="674370"/>
            </a:xfrm>
            <a:prstGeom prst="rect">
              <a:avLst/>
            </a:prstGeom>
            <a:solidFill>
              <a:srgbClr val="E5E5FF"/>
            </a:solidFill>
            <a:ln w="12700">
              <a:solidFill>
                <a:srgbClr val="000000"/>
              </a:solid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zh-CN" altLang="en-US" sz="1600" kern="0" dirty="0">
                  <a:solidFill>
                    <a:schemeClr val="tx1">
                      <a:lumMod val="85000"/>
                      <a:lumOff val="15000"/>
                    </a:schemeClr>
                  </a:solidFill>
                  <a:latin typeface="Calibri" panose="020F0502020204030204" pitchFamily="34" charset="0"/>
                  <a:ea typeface="华文楷体" panose="02010600040101010101" pitchFamily="2" charset="-122"/>
                </a:rPr>
                <a:t>应用层协议</a:t>
              </a:r>
              <a:endParaRPr lang="en-US" altLang="zh-CN" sz="1600" kern="0" dirty="0">
                <a:solidFill>
                  <a:schemeClr val="tx1">
                    <a:lumMod val="85000"/>
                    <a:lumOff val="15000"/>
                  </a:schemeClr>
                </a:solidFill>
                <a:latin typeface="Calibri" panose="020F0502020204030204" pitchFamily="34" charset="0"/>
                <a:ea typeface="华文楷体" panose="02010600040101010101" pitchFamily="2" charset="-122"/>
              </a:endParaRPr>
            </a:p>
            <a:p>
              <a:pPr algn="ctr" fontAlgn="base">
                <a:spcBef>
                  <a:spcPct val="0"/>
                </a:spcBef>
                <a:spcAft>
                  <a:spcPct val="0"/>
                </a:spcAft>
                <a:defRPr/>
              </a:pPr>
              <a:r>
                <a:rPr lang="en-US" altLang="zh-CN" sz="1600" kern="0" dirty="0">
                  <a:solidFill>
                    <a:schemeClr val="tx1">
                      <a:lumMod val="85000"/>
                      <a:lumOff val="15000"/>
                    </a:schemeClr>
                  </a:solidFill>
                  <a:latin typeface="Calibri" panose="020F0502020204030204" pitchFamily="34" charset="0"/>
                  <a:ea typeface="华文楷体" panose="02010600040101010101" pitchFamily="2" charset="-122"/>
                </a:rPr>
                <a:t>(</a:t>
              </a:r>
              <a:r>
                <a:rPr kumimoji="1" lang="en-US" altLang="zh-CN" sz="1600" dirty="0">
                  <a:solidFill>
                    <a:schemeClr val="tx1">
                      <a:lumMod val="85000"/>
                      <a:lumOff val="15000"/>
                    </a:schemeClr>
                  </a:solidFill>
                  <a:latin typeface="Calibri" panose="020F0502020204030204" pitchFamily="34" charset="0"/>
                  <a:ea typeface="华文楷体" panose="02010600040101010101" pitchFamily="2" charset="-122"/>
                </a:rPr>
                <a:t>HTTP,  FTP,  SMTP ……</a:t>
              </a:r>
              <a:r>
                <a:rPr lang="en-US" altLang="zh-CN" sz="1600" kern="0" dirty="0">
                  <a:solidFill>
                    <a:schemeClr val="tx1">
                      <a:lumMod val="85000"/>
                      <a:lumOff val="15000"/>
                    </a:schemeClr>
                  </a:solidFill>
                  <a:latin typeface="Calibri" panose="020F0502020204030204" pitchFamily="34" charset="0"/>
                  <a:ea typeface="华文楷体" panose="02010600040101010101" pitchFamily="2" charset="-122"/>
                </a:rPr>
                <a:t>)</a:t>
              </a:r>
              <a:endParaRPr lang="zh-CN" altLang="en-US" sz="1600" kern="0" dirty="0">
                <a:solidFill>
                  <a:schemeClr val="tx1">
                    <a:lumMod val="85000"/>
                    <a:lumOff val="15000"/>
                  </a:schemeClr>
                </a:solidFill>
                <a:latin typeface="Calibri" panose="020F0502020204030204" pitchFamily="34" charset="0"/>
                <a:ea typeface="华文楷体" panose="02010600040101010101" pitchFamily="2" charset="-122"/>
              </a:endParaRPr>
            </a:p>
          </p:txBody>
        </p:sp>
        <p:sp>
          <p:nvSpPr>
            <p:cNvPr id="291" name="Rectangle 63"/>
            <p:cNvSpPr>
              <a:spLocks noChangeArrowheads="1"/>
            </p:cNvSpPr>
            <p:nvPr/>
          </p:nvSpPr>
          <p:spPr bwMode="auto">
            <a:xfrm>
              <a:off x="3170825" y="2729547"/>
              <a:ext cx="4578570" cy="668136"/>
            </a:xfrm>
            <a:prstGeom prst="rect">
              <a:avLst/>
            </a:prstGeom>
            <a:solidFill>
              <a:srgbClr val="E5E5FF"/>
            </a:solidFill>
            <a:ln w="12700">
              <a:solidFill>
                <a:srgbClr val="000000"/>
              </a:solid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altLang="zh-CN" sz="1600" kern="0" dirty="0">
                  <a:solidFill>
                    <a:schemeClr val="tx1">
                      <a:lumMod val="85000"/>
                      <a:lumOff val="15000"/>
                    </a:schemeClr>
                  </a:solidFill>
                  <a:latin typeface="Calibri" panose="020F0502020204030204" pitchFamily="34" charset="0"/>
                  <a:ea typeface="华文楷体" panose="02010600040101010101" pitchFamily="2" charset="-122"/>
                </a:rPr>
                <a:t>TCP</a:t>
              </a:r>
              <a:r>
                <a:rPr lang="zh-CN" altLang="en-US" sz="1600" kern="0" dirty="0">
                  <a:solidFill>
                    <a:schemeClr val="tx1">
                      <a:lumMod val="85000"/>
                      <a:lumOff val="15000"/>
                    </a:schemeClr>
                  </a:solidFill>
                  <a:latin typeface="Calibri" panose="020F0502020204030204" pitchFamily="34" charset="0"/>
                  <a:ea typeface="华文楷体" panose="02010600040101010101" pitchFamily="2" charset="-122"/>
                </a:rPr>
                <a:t>，</a:t>
              </a:r>
              <a:r>
                <a:rPr lang="en-US" altLang="zh-CN" sz="1600" kern="0" dirty="0">
                  <a:solidFill>
                    <a:schemeClr val="tx1">
                      <a:lumMod val="85000"/>
                      <a:lumOff val="15000"/>
                    </a:schemeClr>
                  </a:solidFill>
                  <a:latin typeface="Calibri" panose="020F0502020204030204" pitchFamily="34" charset="0"/>
                  <a:ea typeface="华文楷体" panose="02010600040101010101" pitchFamily="2" charset="-122"/>
                </a:rPr>
                <a:t>UDP</a:t>
              </a:r>
              <a:endParaRPr lang="zh-CN" altLang="en-US" sz="1600" kern="0" dirty="0">
                <a:solidFill>
                  <a:schemeClr val="tx1">
                    <a:lumMod val="85000"/>
                    <a:lumOff val="15000"/>
                  </a:schemeClr>
                </a:solidFill>
                <a:latin typeface="Calibri" panose="020F0502020204030204" pitchFamily="34" charset="0"/>
                <a:ea typeface="华文楷体" panose="02010600040101010101" pitchFamily="2" charset="-122"/>
              </a:endParaRPr>
            </a:p>
          </p:txBody>
        </p:sp>
        <p:sp>
          <p:nvSpPr>
            <p:cNvPr id="292" name="Rectangle 63"/>
            <p:cNvSpPr>
              <a:spLocks noChangeArrowheads="1"/>
            </p:cNvSpPr>
            <p:nvPr/>
          </p:nvSpPr>
          <p:spPr bwMode="auto">
            <a:xfrm>
              <a:off x="3170825" y="3397683"/>
              <a:ext cx="4578570" cy="1322907"/>
            </a:xfrm>
            <a:prstGeom prst="rect">
              <a:avLst/>
            </a:prstGeom>
            <a:solidFill>
              <a:srgbClr val="FFFFCC"/>
            </a:solidFill>
            <a:ln w="12700">
              <a:solidFill>
                <a:srgbClr val="000000"/>
              </a:solid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altLang="zh-CN" b="1" kern="0" dirty="0">
                  <a:solidFill>
                    <a:schemeClr val="accent5">
                      <a:lumMod val="50000"/>
                    </a:schemeClr>
                  </a:solidFill>
                  <a:latin typeface="Calibri" panose="020F0502020204030204" pitchFamily="34" charset="0"/>
                  <a:ea typeface="华文楷体" panose="02010600040101010101" pitchFamily="2" charset="-122"/>
                </a:rPr>
                <a:t>IP</a:t>
              </a:r>
              <a:endParaRPr lang="zh-CN" altLang="en-US" sz="1600" b="1" kern="0" dirty="0">
                <a:solidFill>
                  <a:schemeClr val="accent5">
                    <a:lumMod val="50000"/>
                  </a:schemeClr>
                </a:solidFill>
                <a:latin typeface="Calibri" panose="020F0502020204030204" pitchFamily="34" charset="0"/>
                <a:ea typeface="华文楷体" panose="02010600040101010101" pitchFamily="2" charset="-122"/>
              </a:endParaRPr>
            </a:p>
          </p:txBody>
        </p:sp>
        <p:sp>
          <p:nvSpPr>
            <p:cNvPr id="293" name="Rectangle 4"/>
            <p:cNvSpPr>
              <a:spLocks noChangeArrowheads="1"/>
            </p:cNvSpPr>
            <p:nvPr/>
          </p:nvSpPr>
          <p:spPr bwMode="auto">
            <a:xfrm>
              <a:off x="3311404" y="3502619"/>
              <a:ext cx="1119621" cy="303211"/>
            </a:xfrm>
            <a:prstGeom prst="rect">
              <a:avLst/>
            </a:prstGeom>
            <a:solidFill>
              <a:schemeClr val="accent6">
                <a:lumMod val="20000"/>
                <a:lumOff val="80000"/>
              </a:schemeClr>
            </a:solidFill>
            <a:ln w="9525">
              <a:solidFill>
                <a:srgbClr val="333399"/>
              </a:solidFill>
              <a:miter lim="800000"/>
              <a:headEnd/>
              <a:tailEnd/>
            </a:ln>
            <a:effectLst/>
          </p:spPr>
          <p:txBody>
            <a:bodyPr wrap="none" anchor="ctr"/>
            <a:lstStyle/>
            <a:p>
              <a:pPr algn="ctr" fontAlgn="base">
                <a:spcAft>
                  <a:spcPct val="0"/>
                </a:spcAft>
                <a:buClr>
                  <a:schemeClr val="bg2"/>
                </a:buClr>
                <a:buSzPct val="75000"/>
              </a:pPr>
              <a:r>
                <a:rPr lang="en-US" altLang="zh-CN" sz="1400" b="1" dirty="0">
                  <a:solidFill>
                    <a:schemeClr val="bg1"/>
                  </a:solidFill>
                  <a:latin typeface="Calibri" panose="020F0502020204030204" pitchFamily="34" charset="0"/>
                  <a:ea typeface="华文楷体" panose="02010600040101010101" pitchFamily="2" charset="-122"/>
                </a:rPr>
                <a:t>ICMP</a:t>
              </a:r>
              <a:endParaRPr lang="zh-CN" altLang="zh-CN" sz="1400" b="1" dirty="0">
                <a:solidFill>
                  <a:schemeClr val="bg1"/>
                </a:solidFill>
                <a:latin typeface="Calibri" panose="020F0502020204030204" pitchFamily="34" charset="0"/>
                <a:ea typeface="华文楷体" panose="02010600040101010101" pitchFamily="2" charset="-122"/>
              </a:endParaRPr>
            </a:p>
          </p:txBody>
        </p:sp>
        <p:sp>
          <p:nvSpPr>
            <p:cNvPr id="294" name="Rectangle 4"/>
            <p:cNvSpPr>
              <a:spLocks noChangeArrowheads="1"/>
            </p:cNvSpPr>
            <p:nvPr/>
          </p:nvSpPr>
          <p:spPr bwMode="auto">
            <a:xfrm>
              <a:off x="4534496" y="3502618"/>
              <a:ext cx="1119621" cy="303211"/>
            </a:xfrm>
            <a:prstGeom prst="rect">
              <a:avLst/>
            </a:prstGeom>
            <a:solidFill>
              <a:srgbClr val="333399"/>
            </a:solidFill>
            <a:ln w="9525">
              <a:solidFill>
                <a:srgbClr val="333399"/>
              </a:solidFill>
              <a:miter lim="800000"/>
              <a:headEnd/>
              <a:tailEnd/>
            </a:ln>
            <a:effectLst/>
          </p:spPr>
          <p:txBody>
            <a:bodyPr wrap="none" anchor="ctr"/>
            <a:lstStyle/>
            <a:p>
              <a:pPr algn="ctr" fontAlgn="base">
                <a:spcAft>
                  <a:spcPct val="0"/>
                </a:spcAft>
                <a:buClr>
                  <a:schemeClr val="bg2"/>
                </a:buClr>
                <a:buSzPct val="75000"/>
              </a:pPr>
              <a:r>
                <a:rPr lang="en-US" altLang="zh-CN" sz="1400" b="1" dirty="0">
                  <a:solidFill>
                    <a:schemeClr val="bg1"/>
                  </a:solidFill>
                  <a:latin typeface="Calibri" panose="020F0502020204030204" pitchFamily="34" charset="0"/>
                  <a:ea typeface="华文楷体" panose="02010600040101010101" pitchFamily="2" charset="-122"/>
                </a:rPr>
                <a:t>IGMP</a:t>
              </a:r>
              <a:endParaRPr lang="zh-CN" altLang="zh-CN" sz="1400" b="1" dirty="0">
                <a:solidFill>
                  <a:schemeClr val="bg1"/>
                </a:solidFill>
                <a:latin typeface="Calibri" panose="020F0502020204030204" pitchFamily="34" charset="0"/>
                <a:ea typeface="华文楷体" panose="02010600040101010101" pitchFamily="2" charset="-122"/>
              </a:endParaRPr>
            </a:p>
          </p:txBody>
        </p:sp>
        <p:sp>
          <p:nvSpPr>
            <p:cNvPr id="295" name="Rectangle 4"/>
            <p:cNvSpPr>
              <a:spLocks noChangeArrowheads="1"/>
            </p:cNvSpPr>
            <p:nvPr/>
          </p:nvSpPr>
          <p:spPr bwMode="auto">
            <a:xfrm>
              <a:off x="6530614" y="4317958"/>
              <a:ext cx="1119621" cy="303211"/>
            </a:xfrm>
            <a:prstGeom prst="rect">
              <a:avLst/>
            </a:prstGeom>
            <a:solidFill>
              <a:schemeClr val="accent6">
                <a:lumMod val="20000"/>
                <a:lumOff val="80000"/>
              </a:schemeClr>
            </a:solidFill>
            <a:ln w="9525">
              <a:solidFill>
                <a:srgbClr val="333399"/>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ct val="0"/>
                </a:spcAft>
                <a:buClr>
                  <a:schemeClr val="bg2"/>
                </a:buClr>
                <a:buSzPct val="75000"/>
              </a:pPr>
              <a:r>
                <a:rPr lang="en-US" altLang="zh-CN" sz="1400" b="1" dirty="0">
                  <a:solidFill>
                    <a:schemeClr val="bg1"/>
                  </a:solidFill>
                  <a:latin typeface="Calibri" panose="020F0502020204030204" pitchFamily="34" charset="0"/>
                  <a:ea typeface="华文楷体" panose="02010600040101010101" pitchFamily="2" charset="-122"/>
                </a:rPr>
                <a:t>ARP</a:t>
              </a:r>
              <a:endParaRPr lang="zh-CN" altLang="zh-CN" sz="1400" b="1" dirty="0">
                <a:solidFill>
                  <a:schemeClr val="bg1"/>
                </a:solidFill>
                <a:latin typeface="Calibri" panose="020F0502020204030204" pitchFamily="34" charset="0"/>
                <a:ea typeface="华文楷体" panose="02010600040101010101" pitchFamily="2" charset="-122"/>
              </a:endParaRPr>
            </a:p>
          </p:txBody>
        </p:sp>
        <p:sp>
          <p:nvSpPr>
            <p:cNvPr id="296" name="Rectangle 63"/>
            <p:cNvSpPr>
              <a:spLocks noChangeArrowheads="1"/>
            </p:cNvSpPr>
            <p:nvPr/>
          </p:nvSpPr>
          <p:spPr bwMode="auto">
            <a:xfrm>
              <a:off x="3170825" y="4720591"/>
              <a:ext cx="4578570" cy="548640"/>
            </a:xfrm>
            <a:prstGeom prst="rect">
              <a:avLst/>
            </a:prstGeom>
            <a:solidFill>
              <a:srgbClr val="E5E5FF"/>
            </a:solidFill>
            <a:ln w="12700">
              <a:solidFill>
                <a:srgbClr val="000000"/>
              </a:solid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zh-CN" altLang="en-US" sz="1600" kern="0" dirty="0">
                  <a:solidFill>
                    <a:schemeClr val="tx1">
                      <a:lumMod val="85000"/>
                      <a:lumOff val="15000"/>
                    </a:schemeClr>
                  </a:solidFill>
                  <a:latin typeface="Calibri" panose="020F0502020204030204" pitchFamily="34" charset="0"/>
                  <a:ea typeface="华文楷体" panose="02010600040101010101" pitchFamily="2" charset="-122"/>
                </a:rPr>
                <a:t>各种网络接口</a:t>
              </a:r>
            </a:p>
          </p:txBody>
        </p:sp>
        <p:sp>
          <p:nvSpPr>
            <p:cNvPr id="297" name="Rectangle 11"/>
            <p:cNvSpPr>
              <a:spLocks noChangeArrowheads="1"/>
            </p:cNvSpPr>
            <p:nvPr/>
          </p:nvSpPr>
          <p:spPr bwMode="auto">
            <a:xfrm>
              <a:off x="3170825" y="5392738"/>
              <a:ext cx="4607670" cy="447992"/>
            </a:xfrm>
            <a:prstGeom prst="rect">
              <a:avLst/>
            </a:prstGeom>
            <a:noFill/>
            <a:ln w="12700">
              <a:solidFill>
                <a:srgbClr val="000000"/>
              </a:solidFill>
              <a:prstDash val="dash"/>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kern="0" dirty="0">
                  <a:solidFill>
                    <a:schemeClr val="tx1">
                      <a:lumMod val="85000"/>
                      <a:lumOff val="15000"/>
                    </a:schemeClr>
                  </a:solidFill>
                  <a:latin typeface="Calibri" panose="020F0502020204030204" pitchFamily="34" charset="0"/>
                  <a:ea typeface="华文楷体" panose="02010600040101010101" pitchFamily="2" charset="-122"/>
                </a:rPr>
                <a:t>物理硬件</a:t>
              </a:r>
            </a:p>
          </p:txBody>
        </p:sp>
        <p:sp>
          <p:nvSpPr>
            <p:cNvPr id="298" name="Text Box 15"/>
            <p:cNvSpPr txBox="1">
              <a:spLocks noChangeArrowheads="1"/>
            </p:cNvSpPr>
            <p:nvPr/>
          </p:nvSpPr>
          <p:spPr bwMode="auto">
            <a:xfrm>
              <a:off x="1852294" y="2194530"/>
              <a:ext cx="982243" cy="440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kumimoji="1" lang="zh-CN" altLang="en-US" dirty="0">
                  <a:solidFill>
                    <a:schemeClr val="tx1">
                      <a:lumMod val="65000"/>
                      <a:lumOff val="35000"/>
                    </a:schemeClr>
                  </a:solidFill>
                  <a:latin typeface="Calibri" panose="020F0502020204030204" pitchFamily="34" charset="0"/>
                  <a:ea typeface="华文楷体" panose="02010600040101010101" pitchFamily="2" charset="-122"/>
                </a:rPr>
                <a:t>应用层</a:t>
              </a:r>
            </a:p>
          </p:txBody>
        </p:sp>
        <p:sp>
          <p:nvSpPr>
            <p:cNvPr id="299" name="Text Box 15"/>
            <p:cNvSpPr txBox="1">
              <a:spLocks noChangeArrowheads="1"/>
            </p:cNvSpPr>
            <p:nvPr/>
          </p:nvSpPr>
          <p:spPr bwMode="auto">
            <a:xfrm>
              <a:off x="1852293" y="2930639"/>
              <a:ext cx="982243" cy="440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kumimoji="1" lang="zh-CN" altLang="en-US" dirty="0">
                  <a:solidFill>
                    <a:schemeClr val="tx1">
                      <a:lumMod val="65000"/>
                      <a:lumOff val="35000"/>
                    </a:schemeClr>
                  </a:solidFill>
                  <a:latin typeface="Calibri" panose="020F0502020204030204" pitchFamily="34" charset="0"/>
                  <a:ea typeface="华文楷体" panose="02010600040101010101" pitchFamily="2" charset="-122"/>
                </a:rPr>
                <a:t>传输层</a:t>
              </a:r>
            </a:p>
          </p:txBody>
        </p:sp>
        <p:sp>
          <p:nvSpPr>
            <p:cNvPr id="300" name="Text Box 15"/>
            <p:cNvSpPr txBox="1">
              <a:spLocks noChangeArrowheads="1"/>
            </p:cNvSpPr>
            <p:nvPr/>
          </p:nvSpPr>
          <p:spPr bwMode="auto">
            <a:xfrm>
              <a:off x="1852293" y="3859081"/>
              <a:ext cx="982243" cy="440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kumimoji="1" lang="zh-CN" altLang="en-US" dirty="0">
                  <a:solidFill>
                    <a:schemeClr val="accent5">
                      <a:lumMod val="50000"/>
                    </a:schemeClr>
                  </a:solidFill>
                  <a:latin typeface="Calibri" panose="020F0502020204030204" pitchFamily="34" charset="0"/>
                  <a:ea typeface="华文楷体" panose="02010600040101010101" pitchFamily="2" charset="-122"/>
                </a:rPr>
                <a:t>网络层</a:t>
              </a:r>
            </a:p>
          </p:txBody>
        </p:sp>
        <p:sp>
          <p:nvSpPr>
            <p:cNvPr id="301" name="Text Box 15"/>
            <p:cNvSpPr txBox="1">
              <a:spLocks noChangeArrowheads="1"/>
            </p:cNvSpPr>
            <p:nvPr/>
          </p:nvSpPr>
          <p:spPr bwMode="auto">
            <a:xfrm>
              <a:off x="1852292" y="4787523"/>
              <a:ext cx="982243" cy="440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kumimoji="1" lang="zh-CN" altLang="en-US" dirty="0">
                  <a:solidFill>
                    <a:schemeClr val="tx1">
                      <a:lumMod val="65000"/>
                      <a:lumOff val="35000"/>
                    </a:schemeClr>
                  </a:solidFill>
                  <a:latin typeface="Calibri" panose="020F0502020204030204" pitchFamily="34" charset="0"/>
                  <a:ea typeface="华文楷体" panose="02010600040101010101" pitchFamily="2" charset="-122"/>
                </a:rPr>
                <a:t>子网层</a:t>
              </a:r>
            </a:p>
          </p:txBody>
        </p:sp>
        <p:sp>
          <p:nvSpPr>
            <p:cNvPr id="302" name="Rectangle 4"/>
            <p:cNvSpPr>
              <a:spLocks noChangeArrowheads="1"/>
            </p:cNvSpPr>
            <p:nvPr/>
          </p:nvSpPr>
          <p:spPr bwMode="auto">
            <a:xfrm>
              <a:off x="3449569" y="3977085"/>
              <a:ext cx="1840991" cy="564212"/>
            </a:xfrm>
            <a:prstGeom prst="rect">
              <a:avLst/>
            </a:prstGeom>
            <a:solidFill>
              <a:schemeClr val="accent6">
                <a:lumMod val="20000"/>
                <a:lumOff val="80000"/>
              </a:schemeClr>
            </a:solidFill>
            <a:ln w="9525">
              <a:solidFill>
                <a:srgbClr val="333399"/>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Aft>
                  <a:spcPct val="0"/>
                </a:spcAft>
                <a:buClr>
                  <a:schemeClr val="bg2"/>
                </a:buClr>
                <a:buSzPct val="75000"/>
              </a:pPr>
              <a:r>
                <a:rPr lang="zh-CN" altLang="en-US" sz="1400" b="1" dirty="0">
                  <a:solidFill>
                    <a:schemeClr val="bg1"/>
                  </a:solidFill>
                  <a:latin typeface="Calibri" panose="020F0502020204030204" pitchFamily="34" charset="0"/>
                  <a:ea typeface="华文楷体" panose="02010600040101010101" pitchFamily="2" charset="-122"/>
                </a:rPr>
                <a:t>路由选择协议</a:t>
              </a:r>
              <a:endParaRPr lang="en-US" altLang="zh-CN" sz="1400" b="1" dirty="0">
                <a:solidFill>
                  <a:schemeClr val="bg1"/>
                </a:solidFill>
                <a:latin typeface="Calibri" panose="020F0502020204030204" pitchFamily="34" charset="0"/>
                <a:ea typeface="华文楷体" panose="02010600040101010101" pitchFamily="2" charset="-122"/>
              </a:endParaRPr>
            </a:p>
            <a:p>
              <a:pPr marL="72000" indent="-180000" fontAlgn="base">
                <a:spcAft>
                  <a:spcPct val="0"/>
                </a:spcAft>
                <a:buClr>
                  <a:schemeClr val="bg1"/>
                </a:buClr>
                <a:buSzPct val="75000"/>
                <a:buFont typeface="Arial" panose="020B0604020202020204" pitchFamily="34" charset="0"/>
                <a:buChar char="•"/>
              </a:pPr>
              <a:r>
                <a:rPr lang="en-US" altLang="zh-CN" sz="1400" b="1" dirty="0">
                  <a:solidFill>
                    <a:schemeClr val="bg1"/>
                  </a:solidFill>
                  <a:latin typeface="Calibri" panose="020F0502020204030204" pitchFamily="34" charset="0"/>
                  <a:ea typeface="华文楷体" panose="02010600040101010101" pitchFamily="2" charset="-122"/>
                </a:rPr>
                <a:t>RIP</a:t>
              </a:r>
              <a:r>
                <a:rPr lang="zh-CN" altLang="en-US" sz="1400" b="1" dirty="0">
                  <a:solidFill>
                    <a:schemeClr val="bg1"/>
                  </a:solidFill>
                  <a:latin typeface="Calibri" panose="020F0502020204030204" pitchFamily="34" charset="0"/>
                  <a:ea typeface="华文楷体" panose="02010600040101010101" pitchFamily="2" charset="-122"/>
                </a:rPr>
                <a:t>、</a:t>
              </a:r>
              <a:r>
                <a:rPr lang="en-US" altLang="zh-CN" sz="1400" b="1" dirty="0">
                  <a:solidFill>
                    <a:schemeClr val="bg1"/>
                  </a:solidFill>
                  <a:latin typeface="Calibri" panose="020F0502020204030204" pitchFamily="34" charset="0"/>
                  <a:ea typeface="华文楷体" panose="02010600040101010101" pitchFamily="2" charset="-122"/>
                </a:rPr>
                <a:t>OSPF</a:t>
              </a:r>
              <a:r>
                <a:rPr lang="zh-CN" altLang="en-US" sz="1400" b="1" dirty="0">
                  <a:solidFill>
                    <a:schemeClr val="bg1"/>
                  </a:solidFill>
                  <a:latin typeface="Calibri" panose="020F0502020204030204" pitchFamily="34" charset="0"/>
                  <a:ea typeface="华文楷体" panose="02010600040101010101" pitchFamily="2" charset="-122"/>
                </a:rPr>
                <a:t>、</a:t>
              </a:r>
              <a:r>
                <a:rPr lang="en-US" altLang="zh-CN" sz="1400" b="1" dirty="0">
                  <a:solidFill>
                    <a:schemeClr val="bg1"/>
                  </a:solidFill>
                  <a:latin typeface="Calibri" panose="020F0502020204030204" pitchFamily="34" charset="0"/>
                  <a:ea typeface="华文楷体" panose="02010600040101010101" pitchFamily="2" charset="-122"/>
                </a:rPr>
                <a:t>BGP</a:t>
              </a:r>
              <a:endParaRPr lang="zh-CN" altLang="zh-CN" sz="1400" b="1" dirty="0">
                <a:solidFill>
                  <a:schemeClr val="bg1"/>
                </a:solidFill>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420235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9"/>
                                        </p:tgtEl>
                                        <p:attrNameLst>
                                          <p:attrName>style.visibility</p:attrName>
                                        </p:attrNameLst>
                                      </p:cBhvr>
                                      <p:to>
                                        <p:strVal val="visible"/>
                                      </p:to>
                                    </p:set>
                                    <p:animEffect transition="in" filter="wipe(up)">
                                      <p:cBhvr>
                                        <p:cTn id="11" dur="500"/>
                                        <p:tgtEl>
                                          <p:spTgt spid="28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IGMP</a:t>
            </a:r>
            <a:r>
              <a:rPr lang="zh-CN" altLang="en-US" dirty="0"/>
              <a:t>的工作主要分为两部分</a:t>
            </a:r>
            <a:r>
              <a:rPr lang="en-US" altLang="zh-CN" dirty="0"/>
              <a:t> </a:t>
            </a:r>
            <a:endParaRPr lang="zh-CN" altLang="en-US" dirty="0"/>
          </a:p>
        </p:txBody>
      </p:sp>
      <p:sp>
        <p:nvSpPr>
          <p:cNvPr id="3" name="内容占位符 2"/>
          <p:cNvSpPr>
            <a:spLocks noGrp="1"/>
          </p:cNvSpPr>
          <p:nvPr>
            <p:ph idx="1"/>
          </p:nvPr>
        </p:nvSpPr>
        <p:spPr>
          <a:xfrm>
            <a:off x="457200" y="1444978"/>
            <a:ext cx="8229600" cy="4676422"/>
          </a:xfrm>
        </p:spPr>
        <p:txBody>
          <a:bodyPr/>
          <a:lstStyle/>
          <a:p>
            <a:pPr>
              <a:lnSpc>
                <a:spcPct val="100000"/>
              </a:lnSpc>
            </a:pPr>
            <a:r>
              <a:rPr lang="zh-CN" altLang="en-US" dirty="0"/>
              <a:t>第一部分：主机加入某多播组</a:t>
            </a:r>
            <a:endParaRPr lang="en-US" altLang="zh-CN" dirty="0"/>
          </a:p>
          <a:p>
            <a:pPr lvl="1">
              <a:spcBef>
                <a:spcPts val="1200"/>
              </a:spcBef>
            </a:pPr>
            <a:r>
              <a:rPr lang="zh-CN" altLang="en-US" sz="1800" dirty="0"/>
              <a:t>当某个主机加入新的多播组时，该主机应向多播组的多播地址发送</a:t>
            </a:r>
            <a:r>
              <a:rPr lang="en-US" altLang="zh-CN" sz="1800" dirty="0"/>
              <a:t>IGMP </a:t>
            </a:r>
            <a:r>
              <a:rPr lang="zh-CN" altLang="en-US" sz="1800" dirty="0"/>
              <a:t>报文，声明自己要成为该组的成员</a:t>
            </a:r>
            <a:endParaRPr lang="en-US" altLang="zh-CN" sz="1800" dirty="0"/>
          </a:p>
          <a:p>
            <a:pPr lvl="1">
              <a:spcBef>
                <a:spcPts val="1200"/>
              </a:spcBef>
            </a:pPr>
            <a:r>
              <a:rPr lang="zh-CN" altLang="en-US" sz="1800" dirty="0"/>
              <a:t>本地的多播路由器收到 </a:t>
            </a:r>
            <a:r>
              <a:rPr lang="en-US" altLang="zh-CN" sz="1800" dirty="0"/>
              <a:t>IGMP </a:t>
            </a:r>
            <a:r>
              <a:rPr lang="zh-CN" altLang="en-US" sz="1800" dirty="0"/>
              <a:t>报文后，会利用多播路由选择协议把这种组成员</a:t>
            </a:r>
            <a:r>
              <a:rPr lang="zh-CN" altLang="en-US" sz="1800"/>
              <a:t>关系发给互联网上</a:t>
            </a:r>
            <a:r>
              <a:rPr lang="zh-CN" altLang="en-US" sz="1800" dirty="0"/>
              <a:t>的其它多播路由器</a:t>
            </a:r>
            <a:endParaRPr lang="en-US" altLang="zh-CN" sz="1800" dirty="0"/>
          </a:p>
          <a:p>
            <a:pPr>
              <a:lnSpc>
                <a:spcPct val="100000"/>
              </a:lnSpc>
              <a:spcBef>
                <a:spcPts val="2400"/>
              </a:spcBef>
            </a:pPr>
            <a:r>
              <a:rPr lang="zh-CN" altLang="en-US" dirty="0"/>
              <a:t>第二部分：多播路由器确定本地的组成员关系</a:t>
            </a:r>
            <a:endParaRPr lang="en-US" altLang="zh-CN" dirty="0"/>
          </a:p>
          <a:p>
            <a:pPr lvl="1">
              <a:spcBef>
                <a:spcPts val="1200"/>
              </a:spcBef>
            </a:pPr>
            <a:r>
              <a:rPr lang="zh-CN" altLang="en-US" sz="1800" dirty="0"/>
              <a:t>组成员关系是动态的，任何组成员都可以随时退出</a:t>
            </a:r>
            <a:endParaRPr lang="en-US" altLang="zh-CN" sz="1800" dirty="0"/>
          </a:p>
          <a:p>
            <a:pPr lvl="1">
              <a:spcBef>
                <a:spcPts val="1200"/>
              </a:spcBef>
            </a:pPr>
            <a:r>
              <a:rPr lang="zh-CN" altLang="en-US" sz="1800" dirty="0"/>
              <a:t>本地多播路由器需周期性地探询本地局域网上的主机，以便知道这些主机是否还继续是组的成员。</a:t>
            </a:r>
          </a:p>
          <a:p>
            <a:pPr lvl="1">
              <a:spcBef>
                <a:spcPts val="1200"/>
              </a:spcBef>
            </a:pPr>
            <a:r>
              <a:rPr lang="zh-CN" altLang="en-US" sz="1800" dirty="0"/>
              <a:t>只要对某个组有一个主机响应，那么多播路由器就认为这个组是活跃的；但一个组在经过几次的探询后仍然没有一个主机响应，则不再将该组的成员关系转发给其他的多播路由器</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23</a:t>
            </a:fld>
            <a:endParaRPr lang="zh-CN" altLang="en-US" dirty="0"/>
          </a:p>
        </p:txBody>
      </p:sp>
      <p:sp>
        <p:nvSpPr>
          <p:cNvPr id="288" name="文本框 287"/>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4.5  IP</a:t>
            </a:r>
            <a:r>
              <a:rPr lang="zh-CN" altLang="en-US" sz="1800" dirty="0">
                <a:solidFill>
                  <a:schemeClr val="bg2">
                    <a:lumMod val="75000"/>
                  </a:schemeClr>
                </a:solidFill>
                <a:latin typeface="Calibri" panose="020F0502020204030204" pitchFamily="34" charset="0"/>
                <a:ea typeface="黑体" panose="02010609060101010101" pitchFamily="49" charset="-122"/>
              </a:rPr>
              <a:t>多播</a:t>
            </a:r>
          </a:p>
        </p:txBody>
      </p:sp>
    </p:spTree>
    <p:custDataLst>
      <p:tags r:id="rId1"/>
    </p:custDataLst>
    <p:extLst>
      <p:ext uri="{BB962C8B-B14F-4D97-AF65-F5344CB8AC3E}">
        <p14:creationId xmlns:p14="http://schemas.microsoft.com/office/powerpoint/2010/main" val="124676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IGMP</a:t>
            </a:r>
            <a:r>
              <a:rPr lang="zh-CN" altLang="en-US" dirty="0"/>
              <a:t>减小信令开销的措施</a:t>
            </a:r>
            <a:r>
              <a:rPr lang="en-US" altLang="zh-CN" dirty="0"/>
              <a:t> </a:t>
            </a:r>
            <a:endParaRPr lang="zh-CN" altLang="en-US" dirty="0"/>
          </a:p>
        </p:txBody>
      </p:sp>
      <p:sp>
        <p:nvSpPr>
          <p:cNvPr id="3" name="内容占位符 2"/>
          <p:cNvSpPr>
            <a:spLocks noGrp="1"/>
          </p:cNvSpPr>
          <p:nvPr>
            <p:ph idx="1"/>
          </p:nvPr>
        </p:nvSpPr>
        <p:spPr>
          <a:xfrm>
            <a:off x="457199" y="1444978"/>
            <a:ext cx="8468247" cy="4676422"/>
          </a:xfrm>
        </p:spPr>
        <p:txBody>
          <a:bodyPr/>
          <a:lstStyle/>
          <a:p>
            <a:pPr>
              <a:lnSpc>
                <a:spcPct val="100000"/>
              </a:lnSpc>
            </a:pPr>
            <a:r>
              <a:rPr lang="zh-CN" altLang="en-US" sz="2000" dirty="0"/>
              <a:t>主机和多播路由器之间的所有通信都是使用 </a:t>
            </a:r>
            <a:r>
              <a:rPr lang="en-US" altLang="zh-CN" sz="2000" dirty="0"/>
              <a:t>IP </a:t>
            </a:r>
            <a:r>
              <a:rPr lang="zh-CN" altLang="en-US" sz="2000" dirty="0"/>
              <a:t>多播</a:t>
            </a:r>
          </a:p>
          <a:p>
            <a:pPr>
              <a:lnSpc>
                <a:spcPct val="100000"/>
              </a:lnSpc>
              <a:spcBef>
                <a:spcPts val="1200"/>
              </a:spcBef>
            </a:pPr>
            <a:r>
              <a:rPr lang="zh-CN" altLang="en-US" sz="2000" dirty="0"/>
              <a:t>多播路由器在探询组成员关系时，只需要对所有组发送一个询问报文</a:t>
            </a:r>
            <a:endParaRPr lang="en-US" altLang="zh-CN" sz="2000" dirty="0"/>
          </a:p>
          <a:p>
            <a:pPr lvl="1"/>
            <a:r>
              <a:rPr lang="zh-CN" altLang="en-US" sz="1800" dirty="0"/>
              <a:t>不需要对每一个组发送一个询问报文</a:t>
            </a:r>
            <a:endParaRPr lang="en-US" altLang="zh-CN" sz="1800" dirty="0"/>
          </a:p>
          <a:p>
            <a:pPr lvl="1"/>
            <a:r>
              <a:rPr lang="zh-CN" altLang="en-US" sz="1800" dirty="0"/>
              <a:t>默认的询问周期是每 </a:t>
            </a:r>
            <a:r>
              <a:rPr lang="en-US" altLang="zh-CN" sz="1800" dirty="0"/>
              <a:t>125 </a:t>
            </a:r>
            <a:r>
              <a:rPr lang="zh-CN" altLang="en-US" sz="1800" dirty="0"/>
              <a:t>秒发送一次</a:t>
            </a:r>
          </a:p>
          <a:p>
            <a:pPr>
              <a:lnSpc>
                <a:spcPct val="100000"/>
              </a:lnSpc>
              <a:spcBef>
                <a:spcPts val="1200"/>
              </a:spcBef>
            </a:pPr>
            <a:r>
              <a:rPr lang="zh-CN" altLang="en-US" sz="2000" dirty="0"/>
              <a:t>同一个网络有多个多播路由器时，选择其中一个来探询主机的成员关系</a:t>
            </a:r>
            <a:endParaRPr lang="en-US" altLang="zh-CN" sz="2000" dirty="0"/>
          </a:p>
          <a:p>
            <a:pPr>
              <a:lnSpc>
                <a:spcPct val="100000"/>
              </a:lnSpc>
              <a:spcBef>
                <a:spcPts val="1200"/>
              </a:spcBef>
            </a:pPr>
            <a:r>
              <a:rPr lang="zh-CN" altLang="en-US" sz="2000" dirty="0"/>
              <a:t>延迟响应</a:t>
            </a:r>
            <a:endParaRPr lang="en-US" altLang="zh-CN" sz="2000" dirty="0"/>
          </a:p>
          <a:p>
            <a:pPr lvl="1"/>
            <a:r>
              <a:rPr lang="en-US" altLang="zh-CN" sz="1800" dirty="0"/>
              <a:t>IGMP </a:t>
            </a:r>
            <a:r>
              <a:rPr lang="zh-CN" altLang="en-US" sz="1800" dirty="0"/>
              <a:t>的询问报文中有一个数值 </a:t>
            </a:r>
            <a:r>
              <a:rPr lang="en-US" altLang="zh-CN" sz="1800" dirty="0"/>
              <a:t>N</a:t>
            </a:r>
            <a:r>
              <a:rPr lang="zh-CN" altLang="en-US" sz="1800" dirty="0"/>
              <a:t>，它指明一个最长响应时间</a:t>
            </a:r>
            <a:r>
              <a:rPr lang="en-US" altLang="zh-CN" sz="1800" dirty="0"/>
              <a:t>(</a:t>
            </a:r>
            <a:r>
              <a:rPr lang="zh-CN" altLang="en-US" sz="1800" dirty="0"/>
              <a:t>默认值 </a:t>
            </a:r>
            <a:r>
              <a:rPr lang="en-US" altLang="zh-CN" sz="1800" dirty="0"/>
              <a:t>10</a:t>
            </a:r>
            <a:r>
              <a:rPr lang="zh-CN" altLang="en-US" sz="1800" dirty="0"/>
              <a:t>秒</a:t>
            </a:r>
            <a:r>
              <a:rPr lang="en-US" altLang="zh-CN" sz="1800" dirty="0"/>
              <a:t>)</a:t>
            </a:r>
          </a:p>
          <a:p>
            <a:pPr lvl="1"/>
            <a:r>
              <a:rPr lang="zh-CN" altLang="en-US" sz="1800" dirty="0"/>
              <a:t>收到询问时，主机在 </a:t>
            </a:r>
            <a:r>
              <a:rPr lang="en-US" altLang="zh-CN" sz="1800" dirty="0"/>
              <a:t>0 </a:t>
            </a:r>
            <a:r>
              <a:rPr lang="zh-CN" altLang="en-US" sz="1800" dirty="0"/>
              <a:t>到 </a:t>
            </a:r>
            <a:r>
              <a:rPr lang="en-US" altLang="zh-CN" sz="1800" dirty="0"/>
              <a:t>N </a:t>
            </a:r>
            <a:r>
              <a:rPr lang="zh-CN" altLang="en-US" sz="1800" dirty="0"/>
              <a:t>之间随机选择发送响应所需经过的时延</a:t>
            </a:r>
            <a:endParaRPr lang="en-US" altLang="zh-CN" sz="1800" dirty="0"/>
          </a:p>
          <a:p>
            <a:pPr>
              <a:lnSpc>
                <a:spcPct val="100000"/>
              </a:lnSpc>
              <a:spcBef>
                <a:spcPts val="1200"/>
              </a:spcBef>
            </a:pPr>
            <a:r>
              <a:rPr lang="zh-CN" altLang="en-US" sz="2000" dirty="0"/>
              <a:t>同一组内的每个主机都要监听响应，只要有本组的其它主机先发送了响应，自己就不必发送响应</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24</a:t>
            </a:fld>
            <a:endParaRPr lang="zh-CN" altLang="en-US" dirty="0"/>
          </a:p>
        </p:txBody>
      </p:sp>
      <p:sp>
        <p:nvSpPr>
          <p:cNvPr id="288" name="文本框 287"/>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4.5  IP</a:t>
            </a:r>
            <a:r>
              <a:rPr lang="zh-CN" altLang="en-US" sz="1800" dirty="0">
                <a:solidFill>
                  <a:schemeClr val="bg2">
                    <a:lumMod val="75000"/>
                  </a:schemeClr>
                </a:solidFill>
                <a:latin typeface="Calibri" panose="020F0502020204030204" pitchFamily="34" charset="0"/>
                <a:ea typeface="黑体" panose="02010609060101010101" pitchFamily="49" charset="-122"/>
              </a:rPr>
              <a:t>多播</a:t>
            </a:r>
          </a:p>
        </p:txBody>
      </p:sp>
    </p:spTree>
    <p:custDataLst>
      <p:tags r:id="rId1"/>
    </p:custDataLst>
    <p:extLst>
      <p:ext uri="{BB962C8B-B14F-4D97-AF65-F5344CB8AC3E}">
        <p14:creationId xmlns:p14="http://schemas.microsoft.com/office/powerpoint/2010/main" val="244164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多播路由选择协议</a:t>
            </a:r>
          </a:p>
        </p:txBody>
      </p:sp>
      <p:sp>
        <p:nvSpPr>
          <p:cNvPr id="3" name="内容占位符 2"/>
          <p:cNvSpPr>
            <a:spLocks noGrp="1"/>
          </p:cNvSpPr>
          <p:nvPr>
            <p:ph idx="1"/>
          </p:nvPr>
        </p:nvSpPr>
        <p:spPr>
          <a:xfrm>
            <a:off x="457200" y="1444978"/>
            <a:ext cx="8229600" cy="4676422"/>
          </a:xfrm>
        </p:spPr>
        <p:txBody>
          <a:bodyPr/>
          <a:lstStyle/>
          <a:p>
            <a:pPr>
              <a:lnSpc>
                <a:spcPct val="100000"/>
              </a:lnSpc>
            </a:pPr>
            <a:r>
              <a:rPr lang="zh-CN" altLang="en-US" dirty="0"/>
              <a:t>多播路由选择协议</a:t>
            </a:r>
            <a:endParaRPr lang="en-US" altLang="zh-CN" dirty="0"/>
          </a:p>
          <a:p>
            <a:pPr lvl="1">
              <a:spcBef>
                <a:spcPts val="1200"/>
              </a:spcBef>
            </a:pPr>
            <a:r>
              <a:rPr lang="zh-CN" altLang="en-US" dirty="0"/>
              <a:t>找出以源主机为根结点的多播转发树</a:t>
            </a:r>
            <a:endParaRPr lang="en-US" altLang="zh-CN" dirty="0"/>
          </a:p>
          <a:p>
            <a:pPr lvl="1">
              <a:spcBef>
                <a:spcPts val="1200"/>
              </a:spcBef>
            </a:pPr>
            <a:r>
              <a:rPr lang="zh-CN" altLang="en-US" dirty="0"/>
              <a:t>多播转发树上的每个多播路由器向树的叶子节点方向复制转发收到的多播分组，但这些路由器不应收到重复的分组</a:t>
            </a:r>
            <a:endParaRPr lang="en-US" altLang="zh-CN" dirty="0"/>
          </a:p>
          <a:p>
            <a:pPr lvl="1">
              <a:spcBef>
                <a:spcPts val="1200"/>
              </a:spcBef>
            </a:pPr>
            <a:r>
              <a:rPr lang="zh-CN" altLang="en-US" dirty="0"/>
              <a:t>不同多播组对应不同多播转发树；同一多播组，不同源点的数据发送也对应不同多播转发树</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25</a:t>
            </a:fld>
            <a:endParaRPr lang="zh-CN" altLang="en-US" dirty="0"/>
          </a:p>
        </p:txBody>
      </p:sp>
      <p:sp>
        <p:nvSpPr>
          <p:cNvPr id="288" name="文本框 287"/>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4.5  IP</a:t>
            </a:r>
            <a:r>
              <a:rPr lang="zh-CN" altLang="en-US" sz="1800" dirty="0">
                <a:solidFill>
                  <a:schemeClr val="bg2">
                    <a:lumMod val="75000"/>
                  </a:schemeClr>
                </a:solidFill>
                <a:latin typeface="Calibri" panose="020F0502020204030204" pitchFamily="34" charset="0"/>
                <a:ea typeface="黑体" panose="02010609060101010101" pitchFamily="49" charset="-122"/>
              </a:rPr>
              <a:t>多播</a:t>
            </a:r>
          </a:p>
        </p:txBody>
      </p:sp>
    </p:spTree>
    <p:custDataLst>
      <p:tags r:id="rId1"/>
    </p:custDataLst>
    <p:extLst>
      <p:ext uri="{BB962C8B-B14F-4D97-AF65-F5344CB8AC3E}">
        <p14:creationId xmlns:p14="http://schemas.microsoft.com/office/powerpoint/2010/main" val="56881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多播路由选择协议</a:t>
            </a:r>
          </a:p>
        </p:txBody>
      </p:sp>
      <p:sp>
        <p:nvSpPr>
          <p:cNvPr id="3" name="内容占位符 2"/>
          <p:cNvSpPr>
            <a:spLocks noGrp="1"/>
          </p:cNvSpPr>
          <p:nvPr>
            <p:ph idx="1"/>
          </p:nvPr>
        </p:nvSpPr>
        <p:spPr>
          <a:xfrm>
            <a:off x="457200" y="1444978"/>
            <a:ext cx="8229600" cy="4676422"/>
          </a:xfrm>
        </p:spPr>
        <p:txBody>
          <a:bodyPr/>
          <a:lstStyle/>
          <a:p>
            <a:pPr>
              <a:lnSpc>
                <a:spcPct val="100000"/>
              </a:lnSpc>
            </a:pPr>
            <a:r>
              <a:rPr lang="zh-CN" altLang="en-US" dirty="0"/>
              <a:t>几种多播路由选择协议</a:t>
            </a:r>
            <a:endParaRPr lang="en-US" altLang="zh-CN" dirty="0"/>
          </a:p>
          <a:p>
            <a:pPr lvl="1">
              <a:spcBef>
                <a:spcPts val="1200"/>
              </a:spcBef>
            </a:pPr>
            <a:r>
              <a:rPr lang="zh-CN" altLang="en-US" dirty="0"/>
              <a:t>距离向量多播路由选择协议 </a:t>
            </a:r>
            <a:r>
              <a:rPr lang="en-US" altLang="zh-CN" dirty="0"/>
              <a:t>DVMRP (Distance Vector Multicast Routing Protocol)</a:t>
            </a:r>
          </a:p>
          <a:p>
            <a:pPr lvl="1">
              <a:spcBef>
                <a:spcPts val="1200"/>
              </a:spcBef>
            </a:pPr>
            <a:r>
              <a:rPr lang="zh-CN" altLang="en-US" dirty="0"/>
              <a:t>基于核心的转发树 </a:t>
            </a:r>
            <a:r>
              <a:rPr lang="en-US" altLang="zh-CN" dirty="0"/>
              <a:t>CBT (Core Based Tree) </a:t>
            </a:r>
          </a:p>
          <a:p>
            <a:pPr lvl="1">
              <a:spcBef>
                <a:spcPts val="1200"/>
              </a:spcBef>
            </a:pPr>
            <a:r>
              <a:rPr lang="zh-CN" altLang="en-US" dirty="0"/>
              <a:t>开放最短通路优先的多播扩展 </a:t>
            </a:r>
            <a:r>
              <a:rPr lang="en-US" altLang="zh-CN" dirty="0"/>
              <a:t>MOSPF (Multicast Extensions to OSPF) </a:t>
            </a:r>
          </a:p>
          <a:p>
            <a:pPr lvl="1">
              <a:spcBef>
                <a:spcPts val="1200"/>
              </a:spcBef>
            </a:pPr>
            <a:r>
              <a:rPr lang="zh-CN" altLang="en-US" dirty="0"/>
              <a:t>协议无关多播</a:t>
            </a:r>
            <a:r>
              <a:rPr lang="en-US" altLang="zh-CN" dirty="0"/>
              <a:t>-</a:t>
            </a:r>
            <a:r>
              <a:rPr lang="zh-CN" altLang="en-US" dirty="0"/>
              <a:t>稀疏方式 </a:t>
            </a:r>
            <a:r>
              <a:rPr lang="en-US" altLang="zh-CN" dirty="0"/>
              <a:t>PIM-SM (Protocol Independent Multicast-Sparse Mode) </a:t>
            </a:r>
          </a:p>
          <a:p>
            <a:pPr lvl="1">
              <a:spcBef>
                <a:spcPts val="1200"/>
              </a:spcBef>
            </a:pPr>
            <a:r>
              <a:rPr lang="zh-CN" altLang="en-US" dirty="0"/>
              <a:t>协议无关多播</a:t>
            </a:r>
            <a:r>
              <a:rPr lang="en-US" altLang="zh-CN" dirty="0"/>
              <a:t>-</a:t>
            </a:r>
            <a:r>
              <a:rPr lang="zh-CN" altLang="en-US" dirty="0"/>
              <a:t>密集方式 </a:t>
            </a:r>
            <a:r>
              <a:rPr lang="en-US" altLang="zh-CN" dirty="0"/>
              <a:t>PIM-DM (Protocol Independent Multicast-Dense Mode) </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26</a:t>
            </a:fld>
            <a:endParaRPr lang="zh-CN" altLang="en-US" dirty="0"/>
          </a:p>
        </p:txBody>
      </p:sp>
      <p:sp>
        <p:nvSpPr>
          <p:cNvPr id="288" name="文本框 287"/>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4.5  IP</a:t>
            </a:r>
            <a:r>
              <a:rPr lang="zh-CN" altLang="en-US" sz="1800" dirty="0">
                <a:solidFill>
                  <a:schemeClr val="bg2">
                    <a:lumMod val="75000"/>
                  </a:schemeClr>
                </a:solidFill>
                <a:latin typeface="Calibri" panose="020F0502020204030204" pitchFamily="34" charset="0"/>
                <a:ea typeface="黑体" panose="02010609060101010101" pitchFamily="49" charset="-122"/>
              </a:rPr>
              <a:t>多播</a:t>
            </a:r>
          </a:p>
        </p:txBody>
      </p:sp>
    </p:spTree>
    <p:custDataLst>
      <p:tags r:id="rId1"/>
    </p:custDataLst>
    <p:extLst>
      <p:ext uri="{BB962C8B-B14F-4D97-AF65-F5344CB8AC3E}">
        <p14:creationId xmlns:p14="http://schemas.microsoft.com/office/powerpoint/2010/main" val="108896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pPr>
            <a:r>
              <a:rPr lang="en-US" altLang="zh-CN" dirty="0"/>
              <a:t>4.1  </a:t>
            </a:r>
            <a:r>
              <a:rPr lang="zh-CN" altLang="en-US" dirty="0"/>
              <a:t>网际协议</a:t>
            </a:r>
            <a:r>
              <a:rPr lang="en-US" altLang="zh-CN" dirty="0"/>
              <a:t>IP</a:t>
            </a:r>
          </a:p>
          <a:p>
            <a:pPr>
              <a:lnSpc>
                <a:spcPct val="150000"/>
              </a:lnSpc>
            </a:pPr>
            <a:r>
              <a:rPr lang="en-US" altLang="zh-CN" dirty="0"/>
              <a:t>4.2  </a:t>
            </a:r>
            <a:r>
              <a:rPr lang="zh-CN" altLang="en-US" dirty="0"/>
              <a:t>划分子网和构造超网</a:t>
            </a:r>
            <a:endParaRPr lang="en-US" altLang="zh-CN" dirty="0"/>
          </a:p>
          <a:p>
            <a:r>
              <a:rPr lang="en-US" altLang="zh-CN" dirty="0"/>
              <a:t>4.3  </a:t>
            </a:r>
            <a:r>
              <a:rPr lang="zh-CN" altLang="en-US" dirty="0"/>
              <a:t>网络控制与诊断</a:t>
            </a:r>
            <a:r>
              <a:rPr lang="en-US" altLang="zh-CN" dirty="0"/>
              <a:t>--ICMP</a:t>
            </a:r>
            <a:r>
              <a:rPr lang="zh-CN" altLang="en-US" dirty="0"/>
              <a:t>协议</a:t>
            </a:r>
            <a:endParaRPr lang="en-US" altLang="zh-CN" dirty="0"/>
          </a:p>
          <a:p>
            <a:r>
              <a:rPr lang="en-US" altLang="zh-CN" dirty="0"/>
              <a:t>4.4  IP</a:t>
            </a:r>
            <a:r>
              <a:rPr lang="zh-CN" altLang="en-US" dirty="0"/>
              <a:t>路由协议</a:t>
            </a:r>
            <a:endParaRPr lang="en-US" altLang="zh-CN" dirty="0"/>
          </a:p>
          <a:p>
            <a:r>
              <a:rPr lang="en-US" altLang="zh-CN" dirty="0"/>
              <a:t>4.5  IP</a:t>
            </a:r>
            <a:r>
              <a:rPr lang="zh-CN" altLang="en-US" dirty="0"/>
              <a:t>多播</a:t>
            </a:r>
            <a:endParaRPr lang="en-US" altLang="zh-CN" dirty="0"/>
          </a:p>
          <a:p>
            <a:r>
              <a:rPr lang="en-US" altLang="zh-CN" dirty="0"/>
              <a:t>4.6  </a:t>
            </a:r>
            <a:r>
              <a:rPr lang="zh-CN" altLang="en-US" dirty="0"/>
              <a:t>虚拟专用网 </a:t>
            </a:r>
            <a:r>
              <a:rPr lang="en-US" altLang="zh-CN" dirty="0"/>
              <a:t>VPN </a:t>
            </a:r>
          </a:p>
          <a:p>
            <a:r>
              <a:rPr lang="en-US" altLang="zh-CN" dirty="0"/>
              <a:t>4.7  </a:t>
            </a:r>
            <a:r>
              <a:rPr lang="zh-CN" altLang="en-US" dirty="0"/>
              <a:t>网络地址转换 </a:t>
            </a:r>
            <a:r>
              <a:rPr lang="en-US" altLang="zh-CN" dirty="0"/>
              <a:t>NAT</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27</a:t>
            </a:fld>
            <a:endParaRPr lang="zh-CN" altLang="en-US" dirty="0"/>
          </a:p>
        </p:txBody>
      </p:sp>
    </p:spTree>
    <p:custDataLst>
      <p:tags r:id="rId1"/>
    </p:custDataLst>
    <p:extLst>
      <p:ext uri="{BB962C8B-B14F-4D97-AF65-F5344CB8AC3E}">
        <p14:creationId xmlns:p14="http://schemas.microsoft.com/office/powerpoint/2010/main" val="657272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18" presetClass="emph" presetSubtype="0" fill="hold" nodeType="withEffect">
                                  <p:stCondLst>
                                    <p:cond delay="0"/>
                                  </p:stCondLst>
                                  <p:iterate type="lt">
                                    <p:tmPct val="4000"/>
                                  </p:iterate>
                                  <p:childTnLst>
                                    <p:set>
                                      <p:cBhvr override="childStyle">
                                        <p:cTn id="18" dur="500" fill="hold"/>
                                        <p:tgtEl>
                                          <p:spTgt spid="3">
                                            <p:txEl>
                                              <p:pRg st="5" end="5"/>
                                            </p:txEl>
                                          </p:spTgt>
                                        </p:tgtEl>
                                        <p:attrNameLst>
                                          <p:attrName>style.textDecorationUnderline</p:attrName>
                                        </p:attrNameLst>
                                      </p:cBhvr>
                                      <p:to>
                                        <p:strVal val="true"/>
                                      </p:to>
                                    </p:set>
                                  </p:childTnLst>
                                </p:cTn>
                              </p:par>
                              <p:par>
                                <p:cTn id="19" presetID="9" presetClass="emph" presetSubtype="0" nodeType="withEffect">
                                  <p:stCondLst>
                                    <p:cond delay="0"/>
                                  </p:stCondLst>
                                  <p:childTnLst>
                                    <p:set>
                                      <p:cBhvr rctx="PPT">
                                        <p:cTn id="20" dur="indefinite"/>
                                        <p:tgtEl>
                                          <p:spTgt spid="3">
                                            <p:txEl>
                                              <p:pRg st="6" end="6"/>
                                            </p:txEl>
                                          </p:spTgt>
                                        </p:tgtEl>
                                        <p:attrNameLst>
                                          <p:attrName>style.opacity</p:attrName>
                                        </p:attrNameLst>
                                      </p:cBhvr>
                                      <p:to>
                                        <p:strVal val="0.25"/>
                                      </p:to>
                                    </p:set>
                                    <p:animEffect filter="image" prLst="opacity: 0.25">
                                      <p:cBhvr rctx="IE">
                                        <p:cTn id="21" dur="indefinite"/>
                                        <p:tgtEl>
                                          <p:spTgt spid="3">
                                            <p:txEl>
                                              <p:pRg st="6" end="6"/>
                                            </p:txEl>
                                          </p:spTgt>
                                        </p:tgtEl>
                                      </p:cBhvr>
                                    </p:animEffect>
                                  </p:childTnLst>
                                </p:cTn>
                              </p:par>
                              <p:par>
                                <p:cTn id="22" presetID="9" presetClass="emph" presetSubtype="0" nodeType="withEffect">
                                  <p:stCondLst>
                                    <p:cond delay="0"/>
                                  </p:stCondLst>
                                  <p:childTnLst>
                                    <p:set>
                                      <p:cBhvr rctx="PPT">
                                        <p:cTn id="23" dur="indefinite"/>
                                        <p:tgtEl>
                                          <p:spTgt spid="3">
                                            <p:txEl>
                                              <p:pRg st="2" end="2"/>
                                            </p:txEl>
                                          </p:spTgt>
                                        </p:tgtEl>
                                        <p:attrNameLst>
                                          <p:attrName>style.opacity</p:attrName>
                                        </p:attrNameLst>
                                      </p:cBhvr>
                                      <p:to>
                                        <p:strVal val="0.25"/>
                                      </p:to>
                                    </p:set>
                                    <p:animEffect filter="image" prLst="opacity: 0.25">
                                      <p:cBhvr rctx="IE">
                                        <p:cTn id="24" dur="indefinite"/>
                                        <p:tgtEl>
                                          <p:spTgt spid="3">
                                            <p:txEl>
                                              <p:pRg st="2" end="2"/>
                                            </p:txEl>
                                          </p:spTgt>
                                        </p:tgtEl>
                                      </p:cBhvr>
                                    </p:animEffec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5" end="5"/>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专用互联网</a:t>
            </a:r>
            <a:r>
              <a:rPr lang="en-US" altLang="zh-CN" dirty="0"/>
              <a:t>/</a:t>
            </a:r>
            <a:r>
              <a:rPr lang="zh-CN" altLang="en-US" dirty="0"/>
              <a:t>本地互联网</a:t>
            </a:r>
          </a:p>
        </p:txBody>
      </p:sp>
      <p:sp>
        <p:nvSpPr>
          <p:cNvPr id="3" name="内容占位符 2"/>
          <p:cNvSpPr>
            <a:spLocks noGrp="1"/>
          </p:cNvSpPr>
          <p:nvPr>
            <p:ph idx="1"/>
          </p:nvPr>
        </p:nvSpPr>
        <p:spPr>
          <a:xfrm>
            <a:off x="457200" y="1444977"/>
            <a:ext cx="8775700" cy="5260621"/>
          </a:xfrm>
        </p:spPr>
        <p:txBody>
          <a:bodyPr/>
          <a:lstStyle/>
          <a:p>
            <a:pPr>
              <a:lnSpc>
                <a:spcPct val="100000"/>
              </a:lnSpc>
            </a:pPr>
            <a:r>
              <a:rPr lang="zh-CN" altLang="en-US" sz="2000" dirty="0"/>
              <a:t>是否每个主机都需要一个任意其它主机都可以访问的</a:t>
            </a:r>
            <a:r>
              <a:rPr lang="en-US" altLang="zh-CN" sz="2000" dirty="0"/>
              <a:t>IP</a:t>
            </a:r>
            <a:r>
              <a:rPr lang="zh-CN" altLang="en-US" sz="2000" dirty="0"/>
              <a:t>地址？</a:t>
            </a:r>
            <a:endParaRPr lang="en-US" altLang="zh-CN" sz="2000" dirty="0"/>
          </a:p>
          <a:p>
            <a:pPr lvl="1"/>
            <a:r>
              <a:rPr lang="en-US" altLang="zh-CN" sz="1800" dirty="0"/>
              <a:t>IP</a:t>
            </a:r>
            <a:r>
              <a:rPr lang="zh-CN" altLang="en-US" sz="1800" dirty="0"/>
              <a:t>地址空间不足</a:t>
            </a:r>
            <a:endParaRPr lang="en-US" altLang="zh-CN" sz="1800" dirty="0"/>
          </a:p>
          <a:p>
            <a:pPr lvl="1"/>
            <a:r>
              <a:rPr lang="zh-CN" altLang="en-US" sz="1800" dirty="0"/>
              <a:t>安全性问题：公司等机构不想让外界可访问公司内部机器</a:t>
            </a:r>
            <a:endParaRPr lang="en-US" altLang="zh-CN" sz="1800" dirty="0"/>
          </a:p>
          <a:p>
            <a:pPr>
              <a:lnSpc>
                <a:spcPct val="100000"/>
              </a:lnSpc>
              <a:spcBef>
                <a:spcPts val="1200"/>
              </a:spcBef>
            </a:pPr>
            <a:r>
              <a:rPr lang="en-US" altLang="zh-CN" sz="2000" dirty="0"/>
              <a:t>RFC1918</a:t>
            </a:r>
            <a:r>
              <a:rPr lang="zh-CN" altLang="en-US" sz="2000" dirty="0"/>
              <a:t>定义全局</a:t>
            </a:r>
            <a:r>
              <a:rPr lang="en-US" altLang="zh-CN" sz="2000" dirty="0"/>
              <a:t>IP</a:t>
            </a:r>
            <a:r>
              <a:rPr lang="zh-CN" altLang="en-US" sz="2000" dirty="0"/>
              <a:t>地址</a:t>
            </a:r>
            <a:r>
              <a:rPr lang="en-US" altLang="zh-CN" sz="2000" dirty="0"/>
              <a:t>/</a:t>
            </a:r>
            <a:r>
              <a:rPr lang="zh-CN" altLang="en-US" sz="2000" dirty="0"/>
              <a:t>私有</a:t>
            </a:r>
            <a:r>
              <a:rPr lang="en-US" altLang="zh-CN" sz="2000" dirty="0"/>
              <a:t>IP</a:t>
            </a:r>
            <a:r>
              <a:rPr lang="zh-CN" altLang="en-US" sz="2000" dirty="0"/>
              <a:t>地址</a:t>
            </a:r>
            <a:endParaRPr lang="en-US" altLang="zh-CN" sz="2000" dirty="0"/>
          </a:p>
          <a:p>
            <a:pPr lvl="1"/>
            <a:r>
              <a:rPr lang="zh-CN" altLang="en-US" sz="1800" dirty="0"/>
              <a:t>全局</a:t>
            </a:r>
            <a:r>
              <a:rPr lang="en-US" altLang="zh-CN" sz="1800" dirty="0"/>
              <a:t>IP</a:t>
            </a:r>
            <a:r>
              <a:rPr lang="zh-CN" altLang="en-US" sz="1800" dirty="0"/>
              <a:t>地址：用于互联网 </a:t>
            </a:r>
            <a:r>
              <a:rPr lang="en-US" altLang="zh-CN" sz="1800" dirty="0"/>
              <a:t>-- </a:t>
            </a:r>
            <a:r>
              <a:rPr lang="zh-CN" altLang="en-US" sz="1800" dirty="0"/>
              <a:t>公共主机</a:t>
            </a:r>
          </a:p>
          <a:p>
            <a:pPr lvl="1"/>
            <a:r>
              <a:rPr lang="zh-CN" altLang="en-US" sz="1800" dirty="0"/>
              <a:t>私有</a:t>
            </a:r>
            <a:r>
              <a:rPr lang="en-US" altLang="zh-CN" sz="1800" dirty="0"/>
              <a:t>IP</a:t>
            </a:r>
            <a:r>
              <a:rPr lang="zh-CN" altLang="en-US" sz="1800" dirty="0"/>
              <a:t>地址：仅用于组织的专用网内部</a:t>
            </a:r>
            <a:r>
              <a:rPr lang="en-US" altLang="zh-CN" sz="1800" dirty="0"/>
              <a:t> -- </a:t>
            </a:r>
            <a:r>
              <a:rPr lang="zh-CN" altLang="en-US" sz="1800" dirty="0"/>
              <a:t>本地主机</a:t>
            </a:r>
            <a:endParaRPr lang="en-US" altLang="zh-CN" sz="1800" dirty="0"/>
          </a:p>
          <a:p>
            <a:pPr lvl="1"/>
            <a:r>
              <a:rPr lang="en-US" altLang="zh-CN" sz="1800" dirty="0"/>
              <a:t>RFC 5735</a:t>
            </a:r>
            <a:r>
              <a:rPr lang="zh-CN" altLang="en-US" sz="1800" dirty="0"/>
              <a:t>定义了</a:t>
            </a:r>
            <a:r>
              <a:rPr lang="en-US" altLang="zh-CN" sz="1800" dirty="0"/>
              <a:t>3</a:t>
            </a:r>
            <a:r>
              <a:rPr lang="zh-CN" altLang="en-US" sz="1800" dirty="0"/>
              <a:t>个私有地址块：</a:t>
            </a:r>
            <a:r>
              <a:rPr lang="en-US" altLang="zh-CN" sz="1800" dirty="0"/>
              <a:t>10.0.0.0/8, 172.16.0.0/12, 192.168.0.0/16</a:t>
            </a:r>
            <a:endParaRPr lang="zh-CN" altLang="en-US" sz="1800" dirty="0"/>
          </a:p>
          <a:p>
            <a:pPr>
              <a:lnSpc>
                <a:spcPct val="100000"/>
              </a:lnSpc>
              <a:spcBef>
                <a:spcPts val="1200"/>
              </a:spcBef>
            </a:pPr>
            <a:r>
              <a:rPr lang="zh-CN" altLang="en-US" sz="2000" dirty="0"/>
              <a:t>专用互联网</a:t>
            </a:r>
            <a:r>
              <a:rPr lang="en-US" altLang="zh-CN" sz="2000" dirty="0"/>
              <a:t>/</a:t>
            </a:r>
            <a:r>
              <a:rPr lang="zh-CN" altLang="en-US" sz="2000" dirty="0"/>
              <a:t>本地互联网专用</a:t>
            </a:r>
            <a:endParaRPr lang="en-US" altLang="zh-CN" sz="2000" dirty="0"/>
          </a:p>
          <a:p>
            <a:pPr lvl="1"/>
            <a:r>
              <a:rPr lang="zh-CN" altLang="en-US" sz="1800" dirty="0"/>
              <a:t>在组织内部，给每个主机分配一个私有</a:t>
            </a:r>
            <a:r>
              <a:rPr lang="en-US" altLang="zh-CN" sz="1800" dirty="0"/>
              <a:t>IP</a:t>
            </a:r>
            <a:r>
              <a:rPr lang="zh-CN" altLang="en-US" sz="1800" dirty="0"/>
              <a:t>地址</a:t>
            </a:r>
          </a:p>
          <a:p>
            <a:pPr lvl="1"/>
            <a:r>
              <a:rPr lang="zh-CN" altLang="en-US" sz="1800" dirty="0"/>
              <a:t>使用标准</a:t>
            </a:r>
            <a:r>
              <a:rPr lang="en-US" altLang="zh-CN" sz="1800" dirty="0"/>
              <a:t>IP</a:t>
            </a:r>
            <a:r>
              <a:rPr lang="zh-CN" altLang="en-US" sz="1800" dirty="0"/>
              <a:t>路由协议，且可以进一步划分子网</a:t>
            </a:r>
          </a:p>
          <a:p>
            <a:pPr lvl="1"/>
            <a:r>
              <a:rPr lang="zh-CN" altLang="en-US" sz="1800" dirty="0"/>
              <a:t>私有地址只能用作本地地址而不能用作全球地址，在因特网中的所有路由器对目的地址是私有地址的分组一律不进行转发</a:t>
            </a:r>
            <a:endParaRPr lang="en-US" altLang="zh-CN" sz="1800" dirty="0"/>
          </a:p>
          <a:p>
            <a:pPr>
              <a:spcBef>
                <a:spcPts val="1200"/>
              </a:spcBef>
              <a:buClr>
                <a:srgbClr val="9999CC"/>
              </a:buClr>
            </a:pPr>
            <a:r>
              <a:rPr lang="zh-CN" altLang="en-US" sz="2000" dirty="0">
                <a:solidFill>
                  <a:srgbClr val="FF0000"/>
                </a:solidFill>
              </a:rPr>
              <a:t>使用私有地址通信的内部网络，若分布在不同地方，如何相连</a:t>
            </a:r>
            <a:endParaRPr lang="en-US" altLang="zh-CN" sz="2000" dirty="0">
              <a:solidFill>
                <a:srgbClr val="FF0000"/>
              </a:solidFill>
            </a:endParaRPr>
          </a:p>
          <a:p>
            <a:pPr lvl="1">
              <a:spcBef>
                <a:spcPts val="600"/>
              </a:spcBef>
              <a:buClr>
                <a:srgbClr val="9999CC"/>
              </a:buClr>
            </a:pPr>
            <a:r>
              <a:rPr lang="zh-CN" altLang="en-US" sz="1800" dirty="0">
                <a:solidFill>
                  <a:srgbClr val="000000"/>
                </a:solidFill>
              </a:rPr>
              <a:t>采用</a:t>
            </a:r>
            <a:r>
              <a:rPr lang="en-US" altLang="zh-CN" sz="1800" dirty="0">
                <a:solidFill>
                  <a:srgbClr val="000000"/>
                </a:solidFill>
              </a:rPr>
              <a:t>IP</a:t>
            </a:r>
            <a:r>
              <a:rPr lang="zh-CN" altLang="en-US" sz="1800" dirty="0">
                <a:solidFill>
                  <a:srgbClr val="000000"/>
                </a:solidFill>
              </a:rPr>
              <a:t>隧道技术实现</a:t>
            </a:r>
            <a:r>
              <a:rPr lang="zh-CN" altLang="en-US" sz="1800" dirty="0">
                <a:solidFill>
                  <a:schemeClr val="accent5">
                    <a:lumMod val="50000"/>
                  </a:schemeClr>
                </a:solidFill>
              </a:rPr>
              <a:t>虚拟专用网</a:t>
            </a:r>
            <a:r>
              <a:rPr lang="en-US" altLang="zh-CN" sz="1800" dirty="0">
                <a:solidFill>
                  <a:schemeClr val="accent5">
                    <a:lumMod val="50000"/>
                  </a:schemeClr>
                </a:solidFill>
              </a:rPr>
              <a:t>VPN(Virtual Private Network)</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28</a:t>
            </a:fld>
            <a:endParaRPr lang="zh-CN" altLang="en-US" dirty="0"/>
          </a:p>
        </p:txBody>
      </p:sp>
      <p:sp>
        <p:nvSpPr>
          <p:cNvPr id="288" name="文本框 287"/>
          <p:cNvSpPr txBox="1">
            <a:spLocks noChangeArrowheads="1"/>
          </p:cNvSpPr>
          <p:nvPr/>
        </p:nvSpPr>
        <p:spPr bwMode="auto">
          <a:xfrm>
            <a:off x="7937500" y="87868"/>
            <a:ext cx="987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4.6  VPN</a:t>
            </a:r>
          </a:p>
        </p:txBody>
      </p:sp>
    </p:spTree>
    <p:custDataLst>
      <p:tags r:id="rId1"/>
    </p:custDataLst>
    <p:extLst>
      <p:ext uri="{BB962C8B-B14F-4D97-AF65-F5344CB8AC3E}">
        <p14:creationId xmlns:p14="http://schemas.microsoft.com/office/powerpoint/2010/main" val="47611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dissolve">
                                      <p:cBhvr>
                                        <p:cTn id="41" dur="500"/>
                                        <p:tgtEl>
                                          <p:spTgt spid="3">
                                            <p:txEl>
                                              <p:pRg st="8" end="8"/>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dissolve">
                                      <p:cBhvr>
                                        <p:cTn id="44" dur="500"/>
                                        <p:tgtEl>
                                          <p:spTgt spid="3">
                                            <p:txEl>
                                              <p:pRg st="9" end="9"/>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dissolv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dissolv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dissolve">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组合 153"/>
          <p:cNvGrpSpPr/>
          <p:nvPr/>
        </p:nvGrpSpPr>
        <p:grpSpPr>
          <a:xfrm>
            <a:off x="3124200" y="2222500"/>
            <a:ext cx="2743200" cy="1703388"/>
            <a:chOff x="3124200" y="2222500"/>
            <a:chExt cx="2743200" cy="1703388"/>
          </a:xfrm>
        </p:grpSpPr>
        <p:graphicFrame>
          <p:nvGraphicFramePr>
            <p:cNvPr id="124" name="Object 48"/>
            <p:cNvGraphicFramePr>
              <a:graphicFrameLocks noChangeAspect="1"/>
            </p:cNvGraphicFramePr>
            <p:nvPr>
              <p:extLst>
                <p:ext uri="{D42A27DB-BD31-4B8C-83A1-F6EECF244321}">
                  <p14:modId xmlns:p14="http://schemas.microsoft.com/office/powerpoint/2010/main" val="683491446"/>
                </p:ext>
              </p:extLst>
            </p:nvPr>
          </p:nvGraphicFramePr>
          <p:xfrm>
            <a:off x="3124200" y="2222500"/>
            <a:ext cx="2743200" cy="1703388"/>
          </p:xfrm>
          <a:graphic>
            <a:graphicData uri="http://schemas.openxmlformats.org/presentationml/2006/ole">
              <mc:AlternateContent xmlns:mc="http://schemas.openxmlformats.org/markup-compatibility/2006">
                <mc:Choice xmlns:v="urn:schemas-microsoft-com:vml" Requires="v">
                  <p:oleObj spid="_x0000_s3107" name="VISIO" r:id="rId5" imgW="1687068" imgH="964692" progId="Visio.Drawing.11">
                    <p:embed/>
                  </p:oleObj>
                </mc:Choice>
                <mc:Fallback>
                  <p:oleObj name="VISIO" r:id="rId5" imgW="1687068" imgH="964692" progId="Visio.Drawing.11">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222500"/>
                          <a:ext cx="2743200" cy="170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 name="Text Box 53"/>
            <p:cNvSpPr txBox="1">
              <a:spLocks noChangeArrowheads="1"/>
            </p:cNvSpPr>
            <p:nvPr/>
          </p:nvSpPr>
          <p:spPr bwMode="auto">
            <a:xfrm>
              <a:off x="4095750" y="321151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互联网</a:t>
              </a:r>
              <a:endParaRPr kumimoji="1" lang="zh-CN" altLang="en-US" sz="1800" b="0" i="0" u="none" strike="noStrike" kern="0" cap="none" spc="0" normalizeH="0" baseline="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sp>
        <p:nvSpPr>
          <p:cNvPr id="2" name="标题 1"/>
          <p:cNvSpPr>
            <a:spLocks noGrp="1"/>
          </p:cNvSpPr>
          <p:nvPr>
            <p:ph type="title"/>
          </p:nvPr>
        </p:nvSpPr>
        <p:spPr/>
        <p:txBody>
          <a:bodyPr/>
          <a:lstStyle/>
          <a:p>
            <a:r>
              <a:rPr lang="zh-CN" altLang="en-US" dirty="0"/>
              <a:t>基于</a:t>
            </a:r>
            <a:r>
              <a:rPr lang="en-US" altLang="zh-CN" dirty="0"/>
              <a:t>IP</a:t>
            </a:r>
            <a:r>
              <a:rPr lang="zh-CN" altLang="en-US" dirty="0"/>
              <a:t>隧道技术的</a:t>
            </a:r>
            <a:r>
              <a:rPr lang="en-US" altLang="zh-CN" dirty="0"/>
              <a:t>VPN</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29</a:t>
            </a:fld>
            <a:endParaRPr lang="zh-CN" altLang="en-US" dirty="0"/>
          </a:p>
        </p:txBody>
      </p:sp>
      <p:sp>
        <p:nvSpPr>
          <p:cNvPr id="288" name="文本框 287"/>
          <p:cNvSpPr txBox="1">
            <a:spLocks noChangeArrowheads="1"/>
          </p:cNvSpPr>
          <p:nvPr/>
        </p:nvSpPr>
        <p:spPr bwMode="auto">
          <a:xfrm>
            <a:off x="7937500" y="87868"/>
            <a:ext cx="987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4.6  VPN</a:t>
            </a:r>
          </a:p>
        </p:txBody>
      </p:sp>
      <p:grpSp>
        <p:nvGrpSpPr>
          <p:cNvPr id="6" name="组合 5"/>
          <p:cNvGrpSpPr/>
          <p:nvPr/>
        </p:nvGrpSpPr>
        <p:grpSpPr>
          <a:xfrm>
            <a:off x="177801" y="2197100"/>
            <a:ext cx="2460034" cy="2359200"/>
            <a:chOff x="177801" y="2197100"/>
            <a:chExt cx="2460034" cy="2359200"/>
          </a:xfrm>
        </p:grpSpPr>
        <p:grpSp>
          <p:nvGrpSpPr>
            <p:cNvPr id="79" name="Group 2"/>
            <p:cNvGrpSpPr>
              <a:grpSpLocks/>
            </p:cNvGrpSpPr>
            <p:nvPr/>
          </p:nvGrpSpPr>
          <p:grpSpPr bwMode="auto">
            <a:xfrm>
              <a:off x="177801" y="2197100"/>
              <a:ext cx="1498600" cy="1789113"/>
              <a:chOff x="112" y="1384"/>
              <a:chExt cx="944" cy="1127"/>
            </a:xfrm>
          </p:grpSpPr>
          <p:sp>
            <p:nvSpPr>
              <p:cNvPr id="80" name="Line 3"/>
              <p:cNvSpPr>
                <a:spLocks noChangeShapeType="1"/>
              </p:cNvSpPr>
              <p:nvPr/>
            </p:nvSpPr>
            <p:spPr bwMode="auto">
              <a:xfrm flipV="1">
                <a:off x="816" y="2248"/>
                <a:ext cx="240"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81" name="Line 4"/>
              <p:cNvSpPr>
                <a:spLocks noChangeShapeType="1"/>
              </p:cNvSpPr>
              <p:nvPr/>
            </p:nvSpPr>
            <p:spPr bwMode="auto">
              <a:xfrm>
                <a:off x="624" y="1576"/>
                <a:ext cx="240" cy="14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82" name="Line 5"/>
              <p:cNvSpPr>
                <a:spLocks noChangeShapeType="1"/>
              </p:cNvSpPr>
              <p:nvPr/>
            </p:nvSpPr>
            <p:spPr bwMode="auto">
              <a:xfrm flipV="1">
                <a:off x="432" y="1967"/>
                <a:ext cx="28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pic>
            <p:nvPicPr>
              <p:cNvPr id="83" name="Picture 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6" y="1823"/>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 Box 7"/>
              <p:cNvSpPr txBox="1">
                <a:spLocks noChangeArrowheads="1"/>
              </p:cNvSpPr>
              <p:nvPr/>
            </p:nvSpPr>
            <p:spPr bwMode="auto">
              <a:xfrm>
                <a:off x="113" y="1797"/>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X</a:t>
                </a:r>
              </a:p>
            </p:txBody>
          </p:sp>
          <p:sp>
            <p:nvSpPr>
              <p:cNvPr id="85" name="Text Box 8"/>
              <p:cNvSpPr txBox="1">
                <a:spLocks noChangeArrowheads="1"/>
              </p:cNvSpPr>
              <p:nvPr/>
            </p:nvSpPr>
            <p:spPr bwMode="auto">
              <a:xfrm>
                <a:off x="112" y="2031"/>
                <a:ext cx="5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10.1.0.1</a:t>
                </a:r>
              </a:p>
            </p:txBody>
          </p:sp>
          <p:pic>
            <p:nvPicPr>
              <p:cNvPr id="86" name="Picture 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 y="1384"/>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1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2" y="229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8" name="Group 12"/>
            <p:cNvGrpSpPr>
              <a:grpSpLocks/>
            </p:cNvGrpSpPr>
            <p:nvPr/>
          </p:nvGrpSpPr>
          <p:grpSpPr bwMode="auto">
            <a:xfrm>
              <a:off x="973138" y="2384425"/>
              <a:ext cx="1511300" cy="1225550"/>
              <a:chOff x="385" y="2795"/>
              <a:chExt cx="1769" cy="816"/>
            </a:xfrm>
          </p:grpSpPr>
          <p:sp>
            <p:nvSpPr>
              <p:cNvPr id="89" name="Oval 13"/>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0" name="Oval 14"/>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1" name="Oval 15"/>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2" name="Oval 16"/>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3" name="Oval 17"/>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4" name="Oval 18"/>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5" name="Oval 19"/>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6" name="Oval 20"/>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7" name="Oval 21"/>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8" name="Oval 22"/>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9" name="Oval 23"/>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0" name="Oval 24"/>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1" name="Oval 25"/>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2" name="Oval 26"/>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3" name="Oval 27"/>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4" name="Oval 28"/>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5" name="Freeform 29"/>
              <p:cNvSpPr>
                <a:spLocks/>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sp>
          <p:nvSpPr>
            <p:cNvPr id="127" name="Text Box 51"/>
            <p:cNvSpPr txBox="1">
              <a:spLocks noChangeArrowheads="1"/>
            </p:cNvSpPr>
            <p:nvPr/>
          </p:nvSpPr>
          <p:spPr bwMode="auto">
            <a:xfrm>
              <a:off x="1315442" y="2845576"/>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chemeClr val="tx1"/>
                  </a:solidFill>
                  <a:effectLst/>
                  <a:uLnTx/>
                  <a:uFillTx/>
                  <a:latin typeface="Calibri" panose="020F0502020204030204" pitchFamily="34" charset="0"/>
                  <a:ea typeface="华文楷体" panose="02010600040101010101" pitchFamily="2" charset="-122"/>
                </a:rPr>
                <a:t>部门 </a:t>
              </a:r>
              <a:r>
                <a:rPr kumimoji="1" lang="en-US" altLang="zh-CN" sz="1800" b="0" i="0" u="none" strike="noStrike" kern="0" cap="none" spc="0" normalizeH="0" baseline="0" noProof="0" dirty="0">
                  <a:ln>
                    <a:noFill/>
                  </a:ln>
                  <a:solidFill>
                    <a:schemeClr val="tx1"/>
                  </a:solidFill>
                  <a:effectLst/>
                  <a:uLnTx/>
                  <a:uFillTx/>
                  <a:latin typeface="Calibri" panose="020F0502020204030204" pitchFamily="34" charset="0"/>
                  <a:ea typeface="华文楷体" panose="02010600040101010101" pitchFamily="2" charset="-122"/>
                </a:rPr>
                <a:t>A</a:t>
              </a:r>
            </a:p>
          </p:txBody>
        </p:sp>
        <p:sp>
          <p:nvSpPr>
            <p:cNvPr id="130" name="Text Box 54"/>
            <p:cNvSpPr txBox="1">
              <a:spLocks noChangeArrowheads="1"/>
            </p:cNvSpPr>
            <p:nvPr/>
          </p:nvSpPr>
          <p:spPr bwMode="auto">
            <a:xfrm>
              <a:off x="762001" y="3971525"/>
              <a:ext cx="18758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网络地址 </a:t>
              </a:r>
              <a:r>
                <a:rPr lang="en-US" altLang="zh-CN" sz="1600" dirty="0">
                  <a:solidFill>
                    <a:schemeClr val="tx1"/>
                  </a:solidFill>
                  <a:latin typeface="Calibri" panose="020F0502020204030204" pitchFamily="34" charset="0"/>
                  <a:ea typeface="华文楷体" panose="02010600040101010101" pitchFamily="2" charset="-122"/>
                </a:rPr>
                <a:t>= 10.1.0.0</a:t>
              </a:r>
            </a:p>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（私有地址）</a:t>
              </a:r>
            </a:p>
          </p:txBody>
        </p:sp>
      </p:grpSp>
      <p:sp>
        <p:nvSpPr>
          <p:cNvPr id="131" name="Text Box 55"/>
          <p:cNvSpPr txBox="1">
            <a:spLocks noChangeArrowheads="1"/>
          </p:cNvSpPr>
          <p:nvPr/>
        </p:nvSpPr>
        <p:spPr bwMode="auto">
          <a:xfrm>
            <a:off x="2492959" y="2961723"/>
            <a:ext cx="388248"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R</a:t>
            </a:r>
            <a:r>
              <a:rPr kumimoji="1" lang="en-US" altLang="zh-CN" sz="1800" b="0" i="0" u="none" strike="noStrike" kern="0" cap="none" spc="0" normalizeH="0" baseline="-2500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a:t>
            </a:r>
            <a:endParaRPr kumimoji="1" lang="en-US" altLang="zh-CN" sz="1800" b="0" i="0" u="none" strike="noStrike" kern="0" cap="none" spc="0" normalizeH="0" baseline="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2" name="Text Box 56"/>
          <p:cNvSpPr txBox="1">
            <a:spLocks noChangeArrowheads="1"/>
          </p:cNvSpPr>
          <p:nvPr/>
        </p:nvSpPr>
        <p:spPr bwMode="auto">
          <a:xfrm>
            <a:off x="5976488" y="2990850"/>
            <a:ext cx="388248"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R</a:t>
            </a:r>
            <a:r>
              <a:rPr kumimoji="1" lang="en-US" altLang="zh-CN" sz="1800" b="0" i="0" u="none" strike="noStrike" kern="0" cap="none" spc="0" normalizeH="0" baseline="-2500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2</a:t>
            </a:r>
            <a:endParaRPr kumimoji="1" lang="en-US" altLang="zh-CN" sz="1800" b="0" i="0" u="none" strike="noStrike" kern="0" cap="none" spc="0" normalizeH="0" baseline="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nvGrpSpPr>
          <p:cNvPr id="155" name="组合 154"/>
          <p:cNvGrpSpPr/>
          <p:nvPr/>
        </p:nvGrpSpPr>
        <p:grpSpPr>
          <a:xfrm>
            <a:off x="3105150" y="2708275"/>
            <a:ext cx="2514600" cy="382032"/>
            <a:chOff x="3105150" y="2708275"/>
            <a:chExt cx="2514600" cy="382032"/>
          </a:xfrm>
        </p:grpSpPr>
        <p:sp>
          <p:nvSpPr>
            <p:cNvPr id="128" name="AutoShape 52"/>
            <p:cNvSpPr>
              <a:spLocks noChangeArrowheads="1"/>
            </p:cNvSpPr>
            <p:nvPr/>
          </p:nvSpPr>
          <p:spPr bwMode="auto">
            <a:xfrm rot="16200000">
              <a:off x="4182268" y="1631157"/>
              <a:ext cx="360363" cy="2514600"/>
            </a:xfrm>
            <a:prstGeom prst="can">
              <a:avLst>
                <a:gd name="adj" fmla="val 25521"/>
              </a:avLst>
            </a:prstGeom>
            <a:gradFill rotWithShape="1">
              <a:gsLst>
                <a:gs pos="0">
                  <a:srgbClr val="185E76"/>
                </a:gs>
                <a:gs pos="50000">
                  <a:srgbClr val="33CCFF"/>
                </a:gs>
                <a:gs pos="100000">
                  <a:srgbClr val="185E76"/>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3" name="Text Box 57"/>
            <p:cNvSpPr txBox="1">
              <a:spLocks noChangeArrowheads="1"/>
            </p:cNvSpPr>
            <p:nvPr/>
          </p:nvSpPr>
          <p:spPr bwMode="auto">
            <a:xfrm>
              <a:off x="4095750" y="2720975"/>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1" i="0" u="none" strike="noStrike" kern="0" cap="none" spc="0" normalizeH="0" baseline="0" noProof="0" dirty="0">
                  <a:ln>
                    <a:noFill/>
                  </a:ln>
                  <a:solidFill>
                    <a:schemeClr val="bg1"/>
                  </a:solidFill>
                  <a:effectLst/>
                  <a:uLnTx/>
                  <a:uFillTx/>
                  <a:latin typeface="Calibri" panose="020F0502020204030204" pitchFamily="34" charset="0"/>
                  <a:ea typeface="华文楷体" panose="02010600040101010101" pitchFamily="2" charset="-122"/>
                </a:rPr>
                <a:t>隧道</a:t>
              </a:r>
            </a:p>
          </p:txBody>
        </p:sp>
      </p:grpSp>
      <p:sp>
        <p:nvSpPr>
          <p:cNvPr id="134" name="Line 58"/>
          <p:cNvSpPr>
            <a:spLocks noChangeShapeType="1"/>
          </p:cNvSpPr>
          <p:nvPr/>
        </p:nvSpPr>
        <p:spPr bwMode="auto">
          <a:xfrm>
            <a:off x="2800350" y="2882900"/>
            <a:ext cx="3810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35" name="Line 59"/>
          <p:cNvSpPr>
            <a:spLocks noChangeShapeType="1"/>
          </p:cNvSpPr>
          <p:nvPr/>
        </p:nvSpPr>
        <p:spPr bwMode="auto">
          <a:xfrm>
            <a:off x="5619750" y="2882900"/>
            <a:ext cx="3810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37" name="Text Box 61"/>
          <p:cNvSpPr txBox="1">
            <a:spLocks noChangeArrowheads="1"/>
          </p:cNvSpPr>
          <p:nvPr/>
        </p:nvSpPr>
        <p:spPr bwMode="auto">
          <a:xfrm>
            <a:off x="2286001" y="2239963"/>
            <a:ext cx="10604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125.1.2.3</a:t>
            </a:r>
          </a:p>
        </p:txBody>
      </p:sp>
      <p:sp>
        <p:nvSpPr>
          <p:cNvPr id="138" name="Line 62"/>
          <p:cNvSpPr>
            <a:spLocks noChangeShapeType="1"/>
          </p:cNvSpPr>
          <p:nvPr/>
        </p:nvSpPr>
        <p:spPr bwMode="auto">
          <a:xfrm flipH="1">
            <a:off x="2822576" y="2565400"/>
            <a:ext cx="93664" cy="335678"/>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9" name="Text Box 63"/>
          <p:cNvSpPr txBox="1">
            <a:spLocks noChangeArrowheads="1"/>
          </p:cNvSpPr>
          <p:nvPr/>
        </p:nvSpPr>
        <p:spPr bwMode="auto">
          <a:xfrm>
            <a:off x="5365751" y="2270125"/>
            <a:ext cx="106045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194.4.5.6</a:t>
            </a:r>
          </a:p>
        </p:txBody>
      </p:sp>
      <p:sp>
        <p:nvSpPr>
          <p:cNvPr id="140" name="Line 64"/>
          <p:cNvSpPr>
            <a:spLocks noChangeShapeType="1"/>
          </p:cNvSpPr>
          <p:nvPr/>
        </p:nvSpPr>
        <p:spPr bwMode="auto">
          <a:xfrm>
            <a:off x="5867401" y="2565400"/>
            <a:ext cx="75710" cy="287338"/>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nvGrpSpPr>
          <p:cNvPr id="152" name="组合 151"/>
          <p:cNvGrpSpPr/>
          <p:nvPr/>
        </p:nvGrpSpPr>
        <p:grpSpPr>
          <a:xfrm>
            <a:off x="6227763" y="2120900"/>
            <a:ext cx="2513012" cy="2423550"/>
            <a:chOff x="6227763" y="2120900"/>
            <a:chExt cx="2513012" cy="2423550"/>
          </a:xfrm>
        </p:grpSpPr>
        <p:grpSp>
          <p:nvGrpSpPr>
            <p:cNvPr id="106" name="Group 30"/>
            <p:cNvGrpSpPr>
              <a:grpSpLocks/>
            </p:cNvGrpSpPr>
            <p:nvPr/>
          </p:nvGrpSpPr>
          <p:grpSpPr bwMode="auto">
            <a:xfrm>
              <a:off x="6227763" y="2314575"/>
              <a:ext cx="1511300" cy="1225550"/>
              <a:chOff x="385" y="2795"/>
              <a:chExt cx="1769" cy="816"/>
            </a:xfrm>
          </p:grpSpPr>
          <p:sp>
            <p:nvSpPr>
              <p:cNvPr id="107" name="Oval 3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8" name="Oval 3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9" name="Oval 3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0" name="Oval 3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1" name="Oval 3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2" name="Oval 3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3" name="Oval 3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4" name="Oval 3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5" name="Oval 3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6" name="Oval 4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7" name="Oval 4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8" name="Oval 4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9" name="Oval 4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0" name="Oval 4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1" name="Oval 4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2" name="Oval 4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3" name="Freeform 47"/>
              <p:cNvSpPr>
                <a:spLocks/>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grpSp>
          <p:nvGrpSpPr>
            <p:cNvPr id="141" name="Group 65"/>
            <p:cNvGrpSpPr>
              <a:grpSpLocks/>
            </p:cNvGrpSpPr>
            <p:nvPr/>
          </p:nvGrpSpPr>
          <p:grpSpPr bwMode="auto">
            <a:xfrm>
              <a:off x="7391400" y="2120900"/>
              <a:ext cx="1349375" cy="1712913"/>
              <a:chOff x="4656" y="1336"/>
              <a:chExt cx="850" cy="1079"/>
            </a:xfrm>
          </p:grpSpPr>
          <p:sp>
            <p:nvSpPr>
              <p:cNvPr id="142" name="Line 66"/>
              <p:cNvSpPr>
                <a:spLocks noChangeShapeType="1"/>
              </p:cNvSpPr>
              <p:nvPr/>
            </p:nvSpPr>
            <p:spPr bwMode="auto">
              <a:xfrm flipH="1" flipV="1">
                <a:off x="4800" y="1912"/>
                <a:ext cx="34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43" name="Line 67"/>
              <p:cNvSpPr>
                <a:spLocks noChangeShapeType="1"/>
              </p:cNvSpPr>
              <p:nvPr/>
            </p:nvSpPr>
            <p:spPr bwMode="auto">
              <a:xfrm flipH="1" flipV="1">
                <a:off x="4656" y="2152"/>
                <a:ext cx="336"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44" name="Line 68"/>
              <p:cNvSpPr>
                <a:spLocks noChangeShapeType="1"/>
              </p:cNvSpPr>
              <p:nvPr/>
            </p:nvSpPr>
            <p:spPr bwMode="auto">
              <a:xfrm flipH="1">
                <a:off x="4800" y="1528"/>
                <a:ext cx="240" cy="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pic>
            <p:nvPicPr>
              <p:cNvPr id="145" name="Picture 6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8" y="1768"/>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6" name="Text Box 70"/>
              <p:cNvSpPr txBox="1">
                <a:spLocks noChangeArrowheads="1"/>
              </p:cNvSpPr>
              <p:nvPr/>
            </p:nvSpPr>
            <p:spPr bwMode="auto">
              <a:xfrm>
                <a:off x="5284" y="1729"/>
                <a:ext cx="1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Y</a:t>
                </a:r>
              </a:p>
            </p:txBody>
          </p:sp>
          <p:sp>
            <p:nvSpPr>
              <p:cNvPr id="147" name="Text Box 71"/>
              <p:cNvSpPr txBox="1">
                <a:spLocks noChangeArrowheads="1"/>
              </p:cNvSpPr>
              <p:nvPr/>
            </p:nvSpPr>
            <p:spPr bwMode="auto">
              <a:xfrm>
                <a:off x="4912" y="1955"/>
                <a:ext cx="5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10.2.0.3</a:t>
                </a:r>
              </a:p>
            </p:txBody>
          </p:sp>
          <p:pic>
            <p:nvPicPr>
              <p:cNvPr id="148" name="Picture 7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92" y="133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 name="Picture 7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44" y="2200"/>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1" name="Text Box 54"/>
            <p:cNvSpPr txBox="1">
              <a:spLocks noChangeArrowheads="1"/>
            </p:cNvSpPr>
            <p:nvPr/>
          </p:nvSpPr>
          <p:spPr bwMode="auto">
            <a:xfrm>
              <a:off x="6437442" y="3959675"/>
              <a:ext cx="18758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网络地址 </a:t>
              </a:r>
              <a:r>
                <a:rPr lang="en-US" altLang="zh-CN" sz="1600" dirty="0">
                  <a:solidFill>
                    <a:schemeClr val="tx1"/>
                  </a:solidFill>
                  <a:latin typeface="Calibri" panose="020F0502020204030204" pitchFamily="34" charset="0"/>
                  <a:ea typeface="华文楷体" panose="02010600040101010101" pitchFamily="2" charset="-122"/>
                </a:rPr>
                <a:t>= 10.2.0.0</a:t>
              </a:r>
            </a:p>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（私有地址）</a:t>
              </a:r>
            </a:p>
          </p:txBody>
        </p:sp>
        <p:sp>
          <p:nvSpPr>
            <p:cNvPr id="153" name="Text Box 51"/>
            <p:cNvSpPr txBox="1">
              <a:spLocks noChangeArrowheads="1"/>
            </p:cNvSpPr>
            <p:nvPr/>
          </p:nvSpPr>
          <p:spPr bwMode="auto">
            <a:xfrm>
              <a:off x="6635959" y="2743015"/>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chemeClr val="tx1"/>
                  </a:solidFill>
                  <a:effectLst/>
                  <a:uLnTx/>
                  <a:uFillTx/>
                  <a:latin typeface="Calibri" panose="020F0502020204030204" pitchFamily="34" charset="0"/>
                  <a:ea typeface="华文楷体" panose="02010600040101010101" pitchFamily="2" charset="-122"/>
                </a:rPr>
                <a:t>部门 </a:t>
              </a:r>
              <a:r>
                <a:rPr kumimoji="1" lang="en-US" altLang="zh-CN" sz="1800" b="0" i="0" u="none" strike="noStrike" kern="0" cap="none" spc="0" normalizeH="0" baseline="0" noProof="0" dirty="0">
                  <a:ln>
                    <a:noFill/>
                  </a:ln>
                  <a:solidFill>
                    <a:schemeClr val="tx1"/>
                  </a:solidFill>
                  <a:effectLst/>
                  <a:uLnTx/>
                  <a:uFillTx/>
                  <a:latin typeface="Calibri" panose="020F0502020204030204" pitchFamily="34" charset="0"/>
                  <a:ea typeface="华文楷体" panose="02010600040101010101" pitchFamily="2" charset="-122"/>
                </a:rPr>
                <a:t>B</a:t>
              </a:r>
            </a:p>
          </p:txBody>
        </p:sp>
      </p:grpSp>
      <p:pic>
        <p:nvPicPr>
          <p:cNvPr id="125" name="Picture 49"/>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49950" y="2757488"/>
            <a:ext cx="520700"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26" name="Picture 5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32038" y="2759075"/>
            <a:ext cx="520700"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6" name="圆角矩形 155"/>
          <p:cNvSpPr/>
          <p:nvPr/>
        </p:nvSpPr>
        <p:spPr>
          <a:xfrm>
            <a:off x="3143111" y="1372198"/>
            <a:ext cx="3510311" cy="501530"/>
          </a:xfrm>
          <a:prstGeom prst="roundRect">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dirty="0">
                <a:solidFill>
                  <a:srgbClr val="FFFFFF"/>
                </a:solidFill>
                <a:latin typeface="Calibri" panose="020F0502020204030204" pitchFamily="34" charset="0"/>
                <a:ea typeface="黑体" panose="02010609060101010101" pitchFamily="49" charset="-122"/>
              </a:rPr>
              <a:t>隧道两端：公有地址</a:t>
            </a:r>
          </a:p>
        </p:txBody>
      </p:sp>
      <p:sp>
        <p:nvSpPr>
          <p:cNvPr id="159" name="Line 62"/>
          <p:cNvSpPr>
            <a:spLocks noChangeShapeType="1"/>
          </p:cNvSpPr>
          <p:nvPr/>
        </p:nvSpPr>
        <p:spPr bwMode="auto">
          <a:xfrm flipH="1">
            <a:off x="3181350" y="1952625"/>
            <a:ext cx="1078785" cy="317500"/>
          </a:xfrm>
          <a:prstGeom prst="line">
            <a:avLst/>
          </a:prstGeom>
          <a:noFill/>
          <a:ln w="3810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61" name="Line 62"/>
          <p:cNvSpPr>
            <a:spLocks noChangeShapeType="1"/>
          </p:cNvSpPr>
          <p:nvPr/>
        </p:nvSpPr>
        <p:spPr bwMode="auto">
          <a:xfrm>
            <a:off x="5053525" y="1934745"/>
            <a:ext cx="896425" cy="322012"/>
          </a:xfrm>
          <a:prstGeom prst="line">
            <a:avLst/>
          </a:prstGeom>
          <a:noFill/>
          <a:ln w="3810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Tree>
    <p:custDataLst>
      <p:tags r:id="rId2"/>
    </p:custDataLst>
    <p:extLst>
      <p:ext uri="{BB962C8B-B14F-4D97-AF65-F5344CB8AC3E}">
        <p14:creationId xmlns:p14="http://schemas.microsoft.com/office/powerpoint/2010/main" val="48618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52"/>
                                        </p:tgtEl>
                                        <p:attrNameLst>
                                          <p:attrName>style.visibility</p:attrName>
                                        </p:attrNameLst>
                                      </p:cBhvr>
                                      <p:to>
                                        <p:strVal val="visible"/>
                                      </p:to>
                                    </p:set>
                                    <p:animEffect transition="in" filter="dissolve">
                                      <p:cBhvr>
                                        <p:cTn id="10" dur="500"/>
                                        <p:tgtEl>
                                          <p:spTgt spid="152"/>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154"/>
                                        </p:tgtEl>
                                        <p:attrNameLst>
                                          <p:attrName>style.visibility</p:attrName>
                                        </p:attrNameLst>
                                      </p:cBhvr>
                                      <p:to>
                                        <p:strVal val="visible"/>
                                      </p:to>
                                    </p:set>
                                    <p:animEffect transition="in" filter="dissolve">
                                      <p:cBhvr>
                                        <p:cTn id="14" dur="500"/>
                                        <p:tgtEl>
                                          <p:spTgt spid="154"/>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dissolve">
                                      <p:cBhvr>
                                        <p:cTn id="19" dur="500"/>
                                        <p:tgtEl>
                                          <p:spTgt spid="126"/>
                                        </p:tgtEl>
                                      </p:cBhvr>
                                    </p:animEffect>
                                  </p:childTnLst>
                                </p:cTn>
                              </p:par>
                              <p:par>
                                <p:cTn id="20" presetID="9" presetClass="entr" presetSubtype="0" fill="hold" nodeType="with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dissolve">
                                      <p:cBhvr>
                                        <p:cTn id="22" dur="500"/>
                                        <p:tgtEl>
                                          <p:spTgt spid="12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dissolve">
                                      <p:cBhvr>
                                        <p:cTn id="25" dur="500"/>
                                        <p:tgtEl>
                                          <p:spTgt spid="13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2"/>
                                        </p:tgtEl>
                                        <p:attrNameLst>
                                          <p:attrName>style.visibility</p:attrName>
                                        </p:attrNameLst>
                                      </p:cBhvr>
                                      <p:to>
                                        <p:strVal val="visible"/>
                                      </p:to>
                                    </p:set>
                                    <p:animEffect transition="in" filter="dissolve">
                                      <p:cBhvr>
                                        <p:cTn id="28" dur="500"/>
                                        <p:tgtEl>
                                          <p:spTgt spid="132"/>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34"/>
                                        </p:tgtEl>
                                        <p:attrNameLst>
                                          <p:attrName>style.visibility</p:attrName>
                                        </p:attrNameLst>
                                      </p:cBhvr>
                                      <p:to>
                                        <p:strVal val="visible"/>
                                      </p:to>
                                    </p:set>
                                    <p:animEffect transition="in" filter="wipe(left)">
                                      <p:cBhvr>
                                        <p:cTn id="32" dur="500"/>
                                        <p:tgtEl>
                                          <p:spTgt spid="134"/>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135"/>
                                        </p:tgtEl>
                                        <p:attrNameLst>
                                          <p:attrName>style.visibility</p:attrName>
                                        </p:attrNameLst>
                                      </p:cBhvr>
                                      <p:to>
                                        <p:strVal val="visible"/>
                                      </p:to>
                                    </p:set>
                                    <p:animEffect transition="in" filter="wipe(right)">
                                      <p:cBhvr>
                                        <p:cTn id="35" dur="500"/>
                                        <p:tgtEl>
                                          <p:spTgt spid="135"/>
                                        </p:tgtEl>
                                      </p:cBhvr>
                                    </p:animEffect>
                                  </p:childTnLst>
                                </p:cTn>
                              </p:par>
                            </p:childTnLst>
                          </p:cTn>
                        </p:par>
                        <p:par>
                          <p:cTn id="36" fill="hold">
                            <p:stCondLst>
                              <p:cond delay="1000"/>
                            </p:stCondLst>
                            <p:childTnLst>
                              <p:par>
                                <p:cTn id="37" presetID="16" presetClass="entr" presetSubtype="21" fill="hold" nodeType="afterEffect">
                                  <p:stCondLst>
                                    <p:cond delay="0"/>
                                  </p:stCondLst>
                                  <p:childTnLst>
                                    <p:set>
                                      <p:cBhvr>
                                        <p:cTn id="38" dur="1" fill="hold">
                                          <p:stCondLst>
                                            <p:cond delay="0"/>
                                          </p:stCondLst>
                                        </p:cTn>
                                        <p:tgtEl>
                                          <p:spTgt spid="155"/>
                                        </p:tgtEl>
                                        <p:attrNameLst>
                                          <p:attrName>style.visibility</p:attrName>
                                        </p:attrNameLst>
                                      </p:cBhvr>
                                      <p:to>
                                        <p:strVal val="visible"/>
                                      </p:to>
                                    </p:set>
                                    <p:animEffect transition="in" filter="barn(inVertical)">
                                      <p:cBhvr>
                                        <p:cTn id="39" dur="500"/>
                                        <p:tgtEl>
                                          <p:spTgt spid="15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56"/>
                                        </p:tgtEl>
                                        <p:attrNameLst>
                                          <p:attrName>style.visibility</p:attrName>
                                        </p:attrNameLst>
                                      </p:cBhvr>
                                      <p:to>
                                        <p:strVal val="visible"/>
                                      </p:to>
                                    </p:set>
                                    <p:animEffect transition="in" filter="wipe(up)">
                                      <p:cBhvr>
                                        <p:cTn id="44" dur="500"/>
                                        <p:tgtEl>
                                          <p:spTgt spid="156"/>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159"/>
                                        </p:tgtEl>
                                        <p:attrNameLst>
                                          <p:attrName>style.visibility</p:attrName>
                                        </p:attrNameLst>
                                      </p:cBhvr>
                                      <p:to>
                                        <p:strVal val="visible"/>
                                      </p:to>
                                    </p:set>
                                    <p:animEffect transition="in" filter="wipe(up)">
                                      <p:cBhvr>
                                        <p:cTn id="48" dur="500"/>
                                        <p:tgtEl>
                                          <p:spTgt spid="159"/>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61"/>
                                        </p:tgtEl>
                                        <p:attrNameLst>
                                          <p:attrName>style.visibility</p:attrName>
                                        </p:attrNameLst>
                                      </p:cBhvr>
                                      <p:to>
                                        <p:strVal val="visible"/>
                                      </p:to>
                                    </p:set>
                                    <p:animEffect transition="in" filter="wipe(up)">
                                      <p:cBhvr>
                                        <p:cTn id="51" dur="500"/>
                                        <p:tgtEl>
                                          <p:spTgt spid="161"/>
                                        </p:tgtEl>
                                      </p:cBhvr>
                                    </p:animEffect>
                                  </p:childTnLst>
                                </p:cTn>
                              </p:par>
                            </p:childTnLst>
                          </p:cTn>
                        </p:par>
                        <p:par>
                          <p:cTn id="52" fill="hold">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137"/>
                                        </p:tgtEl>
                                        <p:attrNameLst>
                                          <p:attrName>style.visibility</p:attrName>
                                        </p:attrNameLst>
                                      </p:cBhvr>
                                      <p:to>
                                        <p:strVal val="visible"/>
                                      </p:to>
                                    </p:set>
                                    <p:animEffect transition="in" filter="wipe(up)">
                                      <p:cBhvr>
                                        <p:cTn id="55" dur="500"/>
                                        <p:tgtEl>
                                          <p:spTgt spid="137"/>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139"/>
                                        </p:tgtEl>
                                        <p:attrNameLst>
                                          <p:attrName>style.visibility</p:attrName>
                                        </p:attrNameLst>
                                      </p:cBhvr>
                                      <p:to>
                                        <p:strVal val="visible"/>
                                      </p:to>
                                    </p:set>
                                    <p:animEffect transition="in" filter="wipe(up)">
                                      <p:cBhvr>
                                        <p:cTn id="58" dur="500"/>
                                        <p:tgtEl>
                                          <p:spTgt spid="139"/>
                                        </p:tgtEl>
                                      </p:cBhvr>
                                    </p:animEffect>
                                  </p:childTnLst>
                                </p:cTn>
                              </p:par>
                            </p:childTnLst>
                          </p:cTn>
                        </p:par>
                        <p:par>
                          <p:cTn id="59" fill="hold">
                            <p:stCondLst>
                              <p:cond delay="1500"/>
                            </p:stCondLst>
                            <p:childTnLst>
                              <p:par>
                                <p:cTn id="60" presetID="22" presetClass="entr" presetSubtype="1" fill="hold" grpId="0" nodeType="afterEffect">
                                  <p:stCondLst>
                                    <p:cond delay="0"/>
                                  </p:stCondLst>
                                  <p:childTnLst>
                                    <p:set>
                                      <p:cBhvr>
                                        <p:cTn id="61" dur="1" fill="hold">
                                          <p:stCondLst>
                                            <p:cond delay="0"/>
                                          </p:stCondLst>
                                        </p:cTn>
                                        <p:tgtEl>
                                          <p:spTgt spid="138"/>
                                        </p:tgtEl>
                                        <p:attrNameLst>
                                          <p:attrName>style.visibility</p:attrName>
                                        </p:attrNameLst>
                                      </p:cBhvr>
                                      <p:to>
                                        <p:strVal val="visible"/>
                                      </p:to>
                                    </p:set>
                                    <p:animEffect transition="in" filter="wipe(up)">
                                      <p:cBhvr>
                                        <p:cTn id="62" dur="500"/>
                                        <p:tgtEl>
                                          <p:spTgt spid="138"/>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140"/>
                                        </p:tgtEl>
                                        <p:attrNameLst>
                                          <p:attrName>style.visibility</p:attrName>
                                        </p:attrNameLst>
                                      </p:cBhvr>
                                      <p:to>
                                        <p:strVal val="visible"/>
                                      </p:to>
                                    </p:set>
                                    <p:animEffect transition="in" filter="wipe(up)">
                                      <p:cBhvr>
                                        <p:cTn id="65"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2" grpId="0"/>
      <p:bldP spid="134" grpId="0" animBg="1"/>
      <p:bldP spid="135" grpId="0" animBg="1"/>
      <p:bldP spid="137" grpId="0"/>
      <p:bldP spid="138" grpId="0" animBg="1"/>
      <p:bldP spid="139" grpId="0"/>
      <p:bldP spid="140" grpId="0" animBg="1"/>
      <p:bldP spid="156" grpId="0" animBg="1"/>
      <p:bldP spid="159" grpId="0" animBg="1"/>
      <p:bldP spid="16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分层的路由选择协议</a:t>
            </a:r>
          </a:p>
        </p:txBody>
      </p:sp>
      <p:sp>
        <p:nvSpPr>
          <p:cNvPr id="3" name="内容占位符 2"/>
          <p:cNvSpPr>
            <a:spLocks noGrp="1"/>
          </p:cNvSpPr>
          <p:nvPr>
            <p:ph idx="1"/>
          </p:nvPr>
        </p:nvSpPr>
        <p:spPr>
          <a:xfrm>
            <a:off x="457199" y="1396212"/>
            <a:ext cx="8579555" cy="5182388"/>
          </a:xfrm>
        </p:spPr>
        <p:txBody>
          <a:bodyPr/>
          <a:lstStyle/>
          <a:p>
            <a:pPr>
              <a:lnSpc>
                <a:spcPct val="100000"/>
              </a:lnSpc>
            </a:pPr>
            <a:r>
              <a:rPr lang="zh-CN" altLang="en-US" dirty="0"/>
              <a:t>为什么分层？</a:t>
            </a:r>
            <a:endParaRPr lang="en-US" altLang="zh-CN" dirty="0"/>
          </a:p>
          <a:p>
            <a:pPr lvl="1"/>
            <a:r>
              <a:rPr lang="zh-CN" altLang="en-US" dirty="0"/>
              <a:t>规模</a:t>
            </a:r>
            <a:endParaRPr lang="en-US" altLang="zh-CN" dirty="0"/>
          </a:p>
          <a:p>
            <a:pPr lvl="2"/>
            <a:r>
              <a:rPr lang="en-US" altLang="zh-CN" dirty="0"/>
              <a:t>Internet</a:t>
            </a:r>
            <a:r>
              <a:rPr lang="zh-CN" altLang="en-US" dirty="0"/>
              <a:t>规模非常大，涉及路由选择信息的计算、存储及通信的开销高得不可实现</a:t>
            </a:r>
            <a:endParaRPr lang="en-US" altLang="zh-CN" dirty="0"/>
          </a:p>
          <a:p>
            <a:pPr lvl="3"/>
            <a:r>
              <a:rPr lang="zh-CN" altLang="en-US" sz="1800" dirty="0"/>
              <a:t>路由表中应包含每个合法的</a:t>
            </a:r>
            <a:r>
              <a:rPr lang="en-US" altLang="zh-CN" sz="1800" dirty="0"/>
              <a:t>IP</a:t>
            </a:r>
            <a:r>
              <a:rPr lang="zh-CN" altLang="en-US" sz="1800" dirty="0"/>
              <a:t>前缀</a:t>
            </a:r>
            <a:r>
              <a:rPr lang="zh-CN" altLang="en-US" sz="1800"/>
              <a:t>，当前超过</a:t>
            </a:r>
            <a:r>
              <a:rPr lang="en-US" altLang="zh-CN" sz="1800"/>
              <a:t>100</a:t>
            </a:r>
            <a:r>
              <a:rPr lang="zh-CN" altLang="en-US" sz="1800"/>
              <a:t>万条（</a:t>
            </a:r>
            <a:r>
              <a:rPr lang="en-US" altLang="zh-CN" sz="1800"/>
              <a:t>2020</a:t>
            </a:r>
            <a:r>
              <a:rPr lang="zh-CN" altLang="en-US" sz="1800"/>
              <a:t>年</a:t>
            </a:r>
            <a:r>
              <a:rPr lang="en-US" altLang="zh-CN" sz="1800"/>
              <a:t>200+</a:t>
            </a:r>
            <a:r>
              <a:rPr lang="zh-CN" altLang="en-US" sz="1800"/>
              <a:t>万条）</a:t>
            </a:r>
            <a:endParaRPr lang="en-US" altLang="zh-CN" sz="1800" dirty="0"/>
          </a:p>
          <a:p>
            <a:pPr lvl="2"/>
            <a:r>
              <a:rPr lang="zh-CN" altLang="en-US" dirty="0"/>
              <a:t>必须采取措施以</a:t>
            </a:r>
            <a:r>
              <a:rPr lang="zh-CN" altLang="en-US"/>
              <a:t>减小公共互联网这种</a:t>
            </a:r>
            <a:r>
              <a:rPr lang="zh-CN" altLang="en-US" dirty="0"/>
              <a:t>大网络中的路由选择计算的复杂性</a:t>
            </a:r>
          </a:p>
          <a:p>
            <a:pPr lvl="1">
              <a:spcBef>
                <a:spcPts val="1800"/>
              </a:spcBef>
            </a:pPr>
            <a:r>
              <a:rPr lang="zh-CN" altLang="en-US" dirty="0"/>
              <a:t>管理自治</a:t>
            </a:r>
            <a:endParaRPr lang="en-US" altLang="zh-CN" dirty="0"/>
          </a:p>
          <a:p>
            <a:pPr lvl="2"/>
            <a:r>
              <a:rPr lang="zh-CN" altLang="en-US" dirty="0"/>
              <a:t>许多单位不愿意外界了解自己单位网络的布局细节和本部门所采用的路由选择协议（这属于本部门内部的事情），但同时还希望连接到因特网上</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4.4.5  </a:t>
            </a:r>
            <a:r>
              <a:rPr lang="zh-CN" altLang="en-US" sz="1800" dirty="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054174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AutoShape 5"/>
          <p:cNvSpPr>
            <a:spLocks noChangeArrowheads="1"/>
          </p:cNvSpPr>
          <p:nvPr/>
        </p:nvSpPr>
        <p:spPr bwMode="auto">
          <a:xfrm>
            <a:off x="141111" y="1917304"/>
            <a:ext cx="8686800" cy="3022995"/>
          </a:xfrm>
          <a:prstGeom prst="roundRect">
            <a:avLst>
              <a:gd name="adj" fmla="val 16667"/>
            </a:avLst>
          </a:prstGeom>
          <a:solidFill>
            <a:srgbClr val="FFFF99"/>
          </a:solidFill>
          <a:ln w="9525" cap="rnd">
            <a:solidFill>
              <a:schemeClr val="tx1"/>
            </a:solidFill>
            <a:prstDash val="sysDot"/>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ndParaRPr>
          </a:p>
        </p:txBody>
      </p:sp>
      <p:grpSp>
        <p:nvGrpSpPr>
          <p:cNvPr id="154" name="组合 153"/>
          <p:cNvGrpSpPr/>
          <p:nvPr/>
        </p:nvGrpSpPr>
        <p:grpSpPr>
          <a:xfrm>
            <a:off x="3124200" y="2222500"/>
            <a:ext cx="2743200" cy="1703388"/>
            <a:chOff x="3124200" y="2222500"/>
            <a:chExt cx="2743200" cy="1703388"/>
          </a:xfrm>
        </p:grpSpPr>
        <p:graphicFrame>
          <p:nvGraphicFramePr>
            <p:cNvPr id="124" name="Object 48"/>
            <p:cNvGraphicFramePr>
              <a:graphicFrameLocks noChangeAspect="1"/>
            </p:cNvGraphicFramePr>
            <p:nvPr/>
          </p:nvGraphicFramePr>
          <p:xfrm>
            <a:off x="3124200" y="2222500"/>
            <a:ext cx="2743200" cy="1703388"/>
          </p:xfrm>
          <a:graphic>
            <a:graphicData uri="http://schemas.openxmlformats.org/presentationml/2006/ole">
              <mc:AlternateContent xmlns:mc="http://schemas.openxmlformats.org/markup-compatibility/2006">
                <mc:Choice xmlns:v="urn:schemas-microsoft-com:vml" Requires="v">
                  <p:oleObj spid="_x0000_s4129" name="VISIO" r:id="rId5" imgW="1687068" imgH="964692" progId="Visio.Drawing.11">
                    <p:embed/>
                  </p:oleObj>
                </mc:Choice>
                <mc:Fallback>
                  <p:oleObj name="VISIO" r:id="rId5" imgW="1687068" imgH="964692" progId="Visio.Drawing.11">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222500"/>
                          <a:ext cx="2743200" cy="170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 name="Text Box 53"/>
            <p:cNvSpPr txBox="1">
              <a:spLocks noChangeArrowheads="1"/>
            </p:cNvSpPr>
            <p:nvPr/>
          </p:nvSpPr>
          <p:spPr bwMode="auto">
            <a:xfrm>
              <a:off x="4095750" y="321151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因特网</a:t>
              </a:r>
            </a:p>
          </p:txBody>
        </p:sp>
      </p:grpSp>
      <p:sp>
        <p:nvSpPr>
          <p:cNvPr id="2" name="标题 1"/>
          <p:cNvSpPr>
            <a:spLocks noGrp="1"/>
          </p:cNvSpPr>
          <p:nvPr>
            <p:ph type="title"/>
          </p:nvPr>
        </p:nvSpPr>
        <p:spPr/>
        <p:txBody>
          <a:bodyPr/>
          <a:lstStyle/>
          <a:p>
            <a:r>
              <a:rPr lang="zh-CN" altLang="en-US" dirty="0"/>
              <a:t>基于</a:t>
            </a:r>
            <a:r>
              <a:rPr lang="en-US" altLang="zh-CN" dirty="0"/>
              <a:t>IP</a:t>
            </a:r>
            <a:r>
              <a:rPr lang="zh-CN" altLang="en-US" dirty="0"/>
              <a:t>隧道技术的</a:t>
            </a:r>
            <a:r>
              <a:rPr lang="en-US" altLang="zh-CN" dirty="0"/>
              <a:t>VPN</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30</a:t>
            </a:fld>
            <a:endParaRPr lang="zh-CN" altLang="en-US" dirty="0"/>
          </a:p>
        </p:txBody>
      </p:sp>
      <p:sp>
        <p:nvSpPr>
          <p:cNvPr id="288" name="文本框 287"/>
          <p:cNvSpPr txBox="1">
            <a:spLocks noChangeArrowheads="1"/>
          </p:cNvSpPr>
          <p:nvPr/>
        </p:nvSpPr>
        <p:spPr bwMode="auto">
          <a:xfrm>
            <a:off x="7937500" y="87868"/>
            <a:ext cx="987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4.6  VPN</a:t>
            </a:r>
          </a:p>
        </p:txBody>
      </p:sp>
      <p:grpSp>
        <p:nvGrpSpPr>
          <p:cNvPr id="6" name="组合 5"/>
          <p:cNvGrpSpPr/>
          <p:nvPr/>
        </p:nvGrpSpPr>
        <p:grpSpPr>
          <a:xfrm>
            <a:off x="177801" y="2197100"/>
            <a:ext cx="2460034" cy="2359200"/>
            <a:chOff x="177801" y="2197100"/>
            <a:chExt cx="2460034" cy="2359200"/>
          </a:xfrm>
        </p:grpSpPr>
        <p:grpSp>
          <p:nvGrpSpPr>
            <p:cNvPr id="79" name="Group 2"/>
            <p:cNvGrpSpPr>
              <a:grpSpLocks/>
            </p:cNvGrpSpPr>
            <p:nvPr/>
          </p:nvGrpSpPr>
          <p:grpSpPr bwMode="auto">
            <a:xfrm>
              <a:off x="177801" y="2197100"/>
              <a:ext cx="1498600" cy="1789113"/>
              <a:chOff x="112" y="1384"/>
              <a:chExt cx="944" cy="1127"/>
            </a:xfrm>
          </p:grpSpPr>
          <p:sp>
            <p:nvSpPr>
              <p:cNvPr id="80" name="Line 3"/>
              <p:cNvSpPr>
                <a:spLocks noChangeShapeType="1"/>
              </p:cNvSpPr>
              <p:nvPr/>
            </p:nvSpPr>
            <p:spPr bwMode="auto">
              <a:xfrm flipV="1">
                <a:off x="816" y="2248"/>
                <a:ext cx="240"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81" name="Line 4"/>
              <p:cNvSpPr>
                <a:spLocks noChangeShapeType="1"/>
              </p:cNvSpPr>
              <p:nvPr/>
            </p:nvSpPr>
            <p:spPr bwMode="auto">
              <a:xfrm>
                <a:off x="624" y="1576"/>
                <a:ext cx="240" cy="14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82" name="Line 5"/>
              <p:cNvSpPr>
                <a:spLocks noChangeShapeType="1"/>
              </p:cNvSpPr>
              <p:nvPr/>
            </p:nvSpPr>
            <p:spPr bwMode="auto">
              <a:xfrm flipV="1">
                <a:off x="432" y="1967"/>
                <a:ext cx="28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pic>
            <p:nvPicPr>
              <p:cNvPr id="83" name="Picture 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6" y="1823"/>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 Box 7"/>
              <p:cNvSpPr txBox="1">
                <a:spLocks noChangeArrowheads="1"/>
              </p:cNvSpPr>
              <p:nvPr/>
            </p:nvSpPr>
            <p:spPr bwMode="auto">
              <a:xfrm>
                <a:off x="113" y="1797"/>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X</a:t>
                </a:r>
              </a:p>
            </p:txBody>
          </p:sp>
          <p:sp>
            <p:nvSpPr>
              <p:cNvPr id="85" name="Text Box 8"/>
              <p:cNvSpPr txBox="1">
                <a:spLocks noChangeArrowheads="1"/>
              </p:cNvSpPr>
              <p:nvPr/>
            </p:nvSpPr>
            <p:spPr bwMode="auto">
              <a:xfrm>
                <a:off x="112" y="2031"/>
                <a:ext cx="5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10.1.0.1</a:t>
                </a:r>
              </a:p>
            </p:txBody>
          </p:sp>
          <p:pic>
            <p:nvPicPr>
              <p:cNvPr id="86" name="Picture 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 y="1384"/>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1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2" y="229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8" name="Group 12"/>
            <p:cNvGrpSpPr>
              <a:grpSpLocks/>
            </p:cNvGrpSpPr>
            <p:nvPr/>
          </p:nvGrpSpPr>
          <p:grpSpPr bwMode="auto">
            <a:xfrm>
              <a:off x="973138" y="2384425"/>
              <a:ext cx="1511300" cy="1225550"/>
              <a:chOff x="385" y="2795"/>
              <a:chExt cx="1769" cy="816"/>
            </a:xfrm>
          </p:grpSpPr>
          <p:sp>
            <p:nvSpPr>
              <p:cNvPr id="89" name="Oval 13"/>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0" name="Oval 14"/>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1" name="Oval 15"/>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2" name="Oval 16"/>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3" name="Oval 17"/>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4" name="Oval 18"/>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5" name="Oval 19"/>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6" name="Oval 20"/>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7" name="Oval 21"/>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8" name="Oval 22"/>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9" name="Oval 23"/>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0" name="Oval 24"/>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1" name="Oval 25"/>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2" name="Oval 26"/>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3" name="Oval 27"/>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4" name="Oval 28"/>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5" name="Freeform 29"/>
              <p:cNvSpPr>
                <a:spLocks/>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sp>
          <p:nvSpPr>
            <p:cNvPr id="127" name="Text Box 51"/>
            <p:cNvSpPr txBox="1">
              <a:spLocks noChangeArrowheads="1"/>
            </p:cNvSpPr>
            <p:nvPr/>
          </p:nvSpPr>
          <p:spPr bwMode="auto">
            <a:xfrm>
              <a:off x="1315442" y="2845576"/>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chemeClr val="tx1"/>
                  </a:solidFill>
                  <a:effectLst/>
                  <a:uLnTx/>
                  <a:uFillTx/>
                  <a:latin typeface="Calibri" panose="020F0502020204030204" pitchFamily="34" charset="0"/>
                  <a:ea typeface="华文楷体" panose="02010600040101010101" pitchFamily="2" charset="-122"/>
                </a:rPr>
                <a:t>部门 </a:t>
              </a:r>
              <a:r>
                <a:rPr kumimoji="1" lang="en-US" altLang="zh-CN" sz="1800" b="0" i="0" u="none" strike="noStrike" kern="0" cap="none" spc="0" normalizeH="0" baseline="0" noProof="0" dirty="0">
                  <a:ln>
                    <a:noFill/>
                  </a:ln>
                  <a:solidFill>
                    <a:schemeClr val="tx1"/>
                  </a:solidFill>
                  <a:effectLst/>
                  <a:uLnTx/>
                  <a:uFillTx/>
                  <a:latin typeface="Calibri" panose="020F0502020204030204" pitchFamily="34" charset="0"/>
                  <a:ea typeface="华文楷体" panose="02010600040101010101" pitchFamily="2" charset="-122"/>
                </a:rPr>
                <a:t>A</a:t>
              </a:r>
            </a:p>
          </p:txBody>
        </p:sp>
        <p:sp>
          <p:nvSpPr>
            <p:cNvPr id="130" name="Text Box 54"/>
            <p:cNvSpPr txBox="1">
              <a:spLocks noChangeArrowheads="1"/>
            </p:cNvSpPr>
            <p:nvPr/>
          </p:nvSpPr>
          <p:spPr bwMode="auto">
            <a:xfrm>
              <a:off x="762001" y="3971525"/>
              <a:ext cx="18758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网络地址 </a:t>
              </a:r>
              <a:r>
                <a:rPr lang="en-US" altLang="zh-CN" sz="1600" dirty="0">
                  <a:solidFill>
                    <a:schemeClr val="tx1"/>
                  </a:solidFill>
                  <a:latin typeface="Calibri" panose="020F0502020204030204" pitchFamily="34" charset="0"/>
                  <a:ea typeface="华文楷体" panose="02010600040101010101" pitchFamily="2" charset="-122"/>
                </a:rPr>
                <a:t>= 10.1.0.0</a:t>
              </a:r>
            </a:p>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（私有地址）</a:t>
              </a:r>
            </a:p>
          </p:txBody>
        </p:sp>
      </p:grpSp>
      <p:sp>
        <p:nvSpPr>
          <p:cNvPr id="131" name="Text Box 55"/>
          <p:cNvSpPr txBox="1">
            <a:spLocks noChangeArrowheads="1"/>
          </p:cNvSpPr>
          <p:nvPr/>
        </p:nvSpPr>
        <p:spPr bwMode="auto">
          <a:xfrm>
            <a:off x="2492959" y="2961723"/>
            <a:ext cx="388248"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R</a:t>
            </a:r>
            <a:r>
              <a:rPr kumimoji="1" lang="en-US" altLang="zh-CN" sz="1800" b="0" i="0" u="none" strike="noStrike" kern="0" cap="none" spc="0" normalizeH="0" baseline="-2500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a:t>
            </a:r>
            <a:endParaRPr kumimoji="1" lang="en-US" altLang="zh-CN" sz="1800" b="0" i="0" u="none" strike="noStrike" kern="0" cap="none" spc="0" normalizeH="0" baseline="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2" name="Text Box 56"/>
          <p:cNvSpPr txBox="1">
            <a:spLocks noChangeArrowheads="1"/>
          </p:cNvSpPr>
          <p:nvPr/>
        </p:nvSpPr>
        <p:spPr bwMode="auto">
          <a:xfrm>
            <a:off x="5976488" y="2990850"/>
            <a:ext cx="388248"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R</a:t>
            </a:r>
            <a:r>
              <a:rPr kumimoji="1" lang="en-US" altLang="zh-CN" sz="1800" b="0" i="0" u="none" strike="noStrike" kern="0" cap="none" spc="0" normalizeH="0" baseline="-2500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2</a:t>
            </a:r>
            <a:endParaRPr kumimoji="1" lang="en-US" altLang="zh-CN" sz="1800" b="0" i="0" u="none" strike="noStrike" kern="0" cap="none" spc="0" normalizeH="0" baseline="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nvGrpSpPr>
          <p:cNvPr id="155" name="组合 154"/>
          <p:cNvGrpSpPr/>
          <p:nvPr/>
        </p:nvGrpSpPr>
        <p:grpSpPr>
          <a:xfrm>
            <a:off x="3105150" y="2708275"/>
            <a:ext cx="2514600" cy="382032"/>
            <a:chOff x="3105150" y="2708275"/>
            <a:chExt cx="2514600" cy="382032"/>
          </a:xfrm>
        </p:grpSpPr>
        <p:sp>
          <p:nvSpPr>
            <p:cNvPr id="128" name="AutoShape 52"/>
            <p:cNvSpPr>
              <a:spLocks noChangeArrowheads="1"/>
            </p:cNvSpPr>
            <p:nvPr/>
          </p:nvSpPr>
          <p:spPr bwMode="auto">
            <a:xfrm rot="16200000">
              <a:off x="4182268" y="1631157"/>
              <a:ext cx="360363" cy="2514600"/>
            </a:xfrm>
            <a:prstGeom prst="can">
              <a:avLst>
                <a:gd name="adj" fmla="val 25521"/>
              </a:avLst>
            </a:prstGeom>
            <a:gradFill rotWithShape="1">
              <a:gsLst>
                <a:gs pos="0">
                  <a:srgbClr val="185E76"/>
                </a:gs>
                <a:gs pos="50000">
                  <a:srgbClr val="33CCFF"/>
                </a:gs>
                <a:gs pos="100000">
                  <a:srgbClr val="185E76"/>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3" name="Text Box 57"/>
            <p:cNvSpPr txBox="1">
              <a:spLocks noChangeArrowheads="1"/>
            </p:cNvSpPr>
            <p:nvPr/>
          </p:nvSpPr>
          <p:spPr bwMode="auto">
            <a:xfrm>
              <a:off x="4095750" y="2720975"/>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1" i="0" u="none" strike="noStrike" kern="0" cap="none" spc="0" normalizeH="0" baseline="0" noProof="0" dirty="0">
                  <a:ln>
                    <a:noFill/>
                  </a:ln>
                  <a:solidFill>
                    <a:schemeClr val="bg1"/>
                  </a:solidFill>
                  <a:effectLst/>
                  <a:uLnTx/>
                  <a:uFillTx/>
                  <a:latin typeface="Calibri" panose="020F0502020204030204" pitchFamily="34" charset="0"/>
                  <a:ea typeface="华文楷体" panose="02010600040101010101" pitchFamily="2" charset="-122"/>
                </a:rPr>
                <a:t>隧道</a:t>
              </a:r>
            </a:p>
          </p:txBody>
        </p:sp>
      </p:grpSp>
      <p:sp>
        <p:nvSpPr>
          <p:cNvPr id="134" name="Line 58"/>
          <p:cNvSpPr>
            <a:spLocks noChangeShapeType="1"/>
          </p:cNvSpPr>
          <p:nvPr/>
        </p:nvSpPr>
        <p:spPr bwMode="auto">
          <a:xfrm>
            <a:off x="2800350" y="2882900"/>
            <a:ext cx="3810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35" name="Line 59"/>
          <p:cNvSpPr>
            <a:spLocks noChangeShapeType="1"/>
          </p:cNvSpPr>
          <p:nvPr/>
        </p:nvSpPr>
        <p:spPr bwMode="auto">
          <a:xfrm>
            <a:off x="5619750" y="2882900"/>
            <a:ext cx="3810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37" name="Text Box 61"/>
          <p:cNvSpPr txBox="1">
            <a:spLocks noChangeArrowheads="1"/>
          </p:cNvSpPr>
          <p:nvPr/>
        </p:nvSpPr>
        <p:spPr bwMode="auto">
          <a:xfrm>
            <a:off x="2286001" y="2239963"/>
            <a:ext cx="10604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125.1.2.3</a:t>
            </a:r>
          </a:p>
        </p:txBody>
      </p:sp>
      <p:sp>
        <p:nvSpPr>
          <p:cNvPr id="139" name="Text Box 63"/>
          <p:cNvSpPr txBox="1">
            <a:spLocks noChangeArrowheads="1"/>
          </p:cNvSpPr>
          <p:nvPr/>
        </p:nvSpPr>
        <p:spPr bwMode="auto">
          <a:xfrm>
            <a:off x="5365751" y="2270125"/>
            <a:ext cx="106045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194.4.5.6</a:t>
            </a:r>
          </a:p>
        </p:txBody>
      </p:sp>
      <p:grpSp>
        <p:nvGrpSpPr>
          <p:cNvPr id="152" name="组合 151"/>
          <p:cNvGrpSpPr/>
          <p:nvPr/>
        </p:nvGrpSpPr>
        <p:grpSpPr>
          <a:xfrm>
            <a:off x="6227763" y="2120900"/>
            <a:ext cx="2513012" cy="2423550"/>
            <a:chOff x="6227763" y="2120900"/>
            <a:chExt cx="2513012" cy="2423550"/>
          </a:xfrm>
        </p:grpSpPr>
        <p:grpSp>
          <p:nvGrpSpPr>
            <p:cNvPr id="106" name="Group 30"/>
            <p:cNvGrpSpPr>
              <a:grpSpLocks/>
            </p:cNvGrpSpPr>
            <p:nvPr/>
          </p:nvGrpSpPr>
          <p:grpSpPr bwMode="auto">
            <a:xfrm>
              <a:off x="6227763" y="2314575"/>
              <a:ext cx="1511300" cy="1225550"/>
              <a:chOff x="385" y="2795"/>
              <a:chExt cx="1769" cy="816"/>
            </a:xfrm>
          </p:grpSpPr>
          <p:sp>
            <p:nvSpPr>
              <p:cNvPr id="107" name="Oval 3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8" name="Oval 3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9" name="Oval 3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0" name="Oval 3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1" name="Oval 3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2" name="Oval 3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3" name="Oval 3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4" name="Oval 3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5" name="Oval 3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6" name="Oval 4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7" name="Oval 4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8" name="Oval 4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9" name="Oval 4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0" name="Oval 4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1" name="Oval 4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2" name="Oval 4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3" name="Freeform 47"/>
              <p:cNvSpPr>
                <a:spLocks/>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grpSp>
          <p:nvGrpSpPr>
            <p:cNvPr id="141" name="Group 65"/>
            <p:cNvGrpSpPr>
              <a:grpSpLocks/>
            </p:cNvGrpSpPr>
            <p:nvPr/>
          </p:nvGrpSpPr>
          <p:grpSpPr bwMode="auto">
            <a:xfrm>
              <a:off x="7391400" y="2120900"/>
              <a:ext cx="1349375" cy="1712913"/>
              <a:chOff x="4656" y="1336"/>
              <a:chExt cx="850" cy="1079"/>
            </a:xfrm>
          </p:grpSpPr>
          <p:sp>
            <p:nvSpPr>
              <p:cNvPr id="142" name="Line 66"/>
              <p:cNvSpPr>
                <a:spLocks noChangeShapeType="1"/>
              </p:cNvSpPr>
              <p:nvPr/>
            </p:nvSpPr>
            <p:spPr bwMode="auto">
              <a:xfrm flipH="1" flipV="1">
                <a:off x="4800" y="1912"/>
                <a:ext cx="34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43" name="Line 67"/>
              <p:cNvSpPr>
                <a:spLocks noChangeShapeType="1"/>
              </p:cNvSpPr>
              <p:nvPr/>
            </p:nvSpPr>
            <p:spPr bwMode="auto">
              <a:xfrm flipH="1" flipV="1">
                <a:off x="4656" y="2152"/>
                <a:ext cx="336"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44" name="Line 68"/>
              <p:cNvSpPr>
                <a:spLocks noChangeShapeType="1"/>
              </p:cNvSpPr>
              <p:nvPr/>
            </p:nvSpPr>
            <p:spPr bwMode="auto">
              <a:xfrm flipH="1">
                <a:off x="4800" y="1528"/>
                <a:ext cx="240" cy="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pic>
            <p:nvPicPr>
              <p:cNvPr id="145" name="Picture 6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8" y="1768"/>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6" name="Text Box 70"/>
              <p:cNvSpPr txBox="1">
                <a:spLocks noChangeArrowheads="1"/>
              </p:cNvSpPr>
              <p:nvPr/>
            </p:nvSpPr>
            <p:spPr bwMode="auto">
              <a:xfrm>
                <a:off x="5284" y="1729"/>
                <a:ext cx="1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Y</a:t>
                </a:r>
              </a:p>
            </p:txBody>
          </p:sp>
          <p:sp>
            <p:nvSpPr>
              <p:cNvPr id="147" name="Text Box 71"/>
              <p:cNvSpPr txBox="1">
                <a:spLocks noChangeArrowheads="1"/>
              </p:cNvSpPr>
              <p:nvPr/>
            </p:nvSpPr>
            <p:spPr bwMode="auto">
              <a:xfrm>
                <a:off x="4912" y="1955"/>
                <a:ext cx="5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10.2.0.3</a:t>
                </a:r>
              </a:p>
            </p:txBody>
          </p:sp>
          <p:pic>
            <p:nvPicPr>
              <p:cNvPr id="148" name="Picture 7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92" y="133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 name="Picture 7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44" y="2200"/>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1" name="Text Box 54"/>
            <p:cNvSpPr txBox="1">
              <a:spLocks noChangeArrowheads="1"/>
            </p:cNvSpPr>
            <p:nvPr/>
          </p:nvSpPr>
          <p:spPr bwMode="auto">
            <a:xfrm>
              <a:off x="6437442" y="3959675"/>
              <a:ext cx="18758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网络地址 </a:t>
              </a:r>
              <a:r>
                <a:rPr lang="en-US" altLang="zh-CN" sz="1600" dirty="0">
                  <a:solidFill>
                    <a:schemeClr val="tx1"/>
                  </a:solidFill>
                  <a:latin typeface="Calibri" panose="020F0502020204030204" pitchFamily="34" charset="0"/>
                  <a:ea typeface="华文楷体" panose="02010600040101010101" pitchFamily="2" charset="-122"/>
                </a:rPr>
                <a:t>= 10.2.0.0</a:t>
              </a:r>
            </a:p>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（私有地址）</a:t>
              </a:r>
            </a:p>
          </p:txBody>
        </p:sp>
        <p:sp>
          <p:nvSpPr>
            <p:cNvPr id="153" name="Text Box 51"/>
            <p:cNvSpPr txBox="1">
              <a:spLocks noChangeArrowheads="1"/>
            </p:cNvSpPr>
            <p:nvPr/>
          </p:nvSpPr>
          <p:spPr bwMode="auto">
            <a:xfrm>
              <a:off x="6635959" y="2743015"/>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chemeClr val="tx1"/>
                  </a:solidFill>
                  <a:effectLst/>
                  <a:uLnTx/>
                  <a:uFillTx/>
                  <a:latin typeface="Calibri" panose="020F0502020204030204" pitchFamily="34" charset="0"/>
                  <a:ea typeface="华文楷体" panose="02010600040101010101" pitchFamily="2" charset="-122"/>
                </a:rPr>
                <a:t>部门 </a:t>
              </a:r>
              <a:r>
                <a:rPr kumimoji="1" lang="en-US" altLang="zh-CN" sz="1800" b="0" i="0" u="none" strike="noStrike" kern="0" cap="none" spc="0" normalizeH="0" baseline="0" noProof="0" dirty="0">
                  <a:ln>
                    <a:noFill/>
                  </a:ln>
                  <a:solidFill>
                    <a:schemeClr val="tx1"/>
                  </a:solidFill>
                  <a:effectLst/>
                  <a:uLnTx/>
                  <a:uFillTx/>
                  <a:latin typeface="Calibri" panose="020F0502020204030204" pitchFamily="34" charset="0"/>
                  <a:ea typeface="华文楷体" panose="02010600040101010101" pitchFamily="2" charset="-122"/>
                </a:rPr>
                <a:t>B</a:t>
              </a:r>
            </a:p>
          </p:txBody>
        </p:sp>
      </p:grpSp>
      <p:pic>
        <p:nvPicPr>
          <p:cNvPr id="125" name="Picture 49"/>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49950" y="2757488"/>
            <a:ext cx="520700"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26" name="Picture 5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32038" y="2759075"/>
            <a:ext cx="520700"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6" name="圆角矩形 155"/>
          <p:cNvSpPr/>
          <p:nvPr/>
        </p:nvSpPr>
        <p:spPr>
          <a:xfrm>
            <a:off x="3143111" y="1372198"/>
            <a:ext cx="3510311" cy="501530"/>
          </a:xfrm>
          <a:prstGeom prst="roundRect">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dirty="0">
                <a:solidFill>
                  <a:srgbClr val="FFFFFF"/>
                </a:solidFill>
                <a:latin typeface="Calibri" panose="020F0502020204030204" pitchFamily="34" charset="0"/>
                <a:ea typeface="黑体" panose="02010609060101010101" pitchFamily="49" charset="-122"/>
              </a:rPr>
              <a:t>隧道两端：公有地址</a:t>
            </a:r>
          </a:p>
        </p:txBody>
      </p:sp>
      <p:sp>
        <p:nvSpPr>
          <p:cNvPr id="159" name="Line 62"/>
          <p:cNvSpPr>
            <a:spLocks noChangeShapeType="1"/>
          </p:cNvSpPr>
          <p:nvPr/>
        </p:nvSpPr>
        <p:spPr bwMode="auto">
          <a:xfrm flipH="1">
            <a:off x="3181350" y="1952625"/>
            <a:ext cx="1078785" cy="317500"/>
          </a:xfrm>
          <a:prstGeom prst="line">
            <a:avLst/>
          </a:prstGeom>
          <a:noFill/>
          <a:ln w="3810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61" name="Line 62"/>
          <p:cNvSpPr>
            <a:spLocks noChangeShapeType="1"/>
          </p:cNvSpPr>
          <p:nvPr/>
        </p:nvSpPr>
        <p:spPr bwMode="auto">
          <a:xfrm>
            <a:off x="5053525" y="1934745"/>
            <a:ext cx="896425" cy="322012"/>
          </a:xfrm>
          <a:prstGeom prst="line">
            <a:avLst/>
          </a:prstGeom>
          <a:noFill/>
          <a:ln w="3810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6" name="Line 62"/>
          <p:cNvSpPr>
            <a:spLocks noChangeShapeType="1"/>
          </p:cNvSpPr>
          <p:nvPr/>
        </p:nvSpPr>
        <p:spPr bwMode="auto">
          <a:xfrm flipH="1">
            <a:off x="2822576" y="2565400"/>
            <a:ext cx="93664" cy="335678"/>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50" name="Line 64"/>
          <p:cNvSpPr>
            <a:spLocks noChangeShapeType="1"/>
          </p:cNvSpPr>
          <p:nvPr/>
        </p:nvSpPr>
        <p:spPr bwMode="auto">
          <a:xfrm>
            <a:off x="5867401" y="2565400"/>
            <a:ext cx="75710" cy="287338"/>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57" name="Line 6"/>
          <p:cNvSpPr>
            <a:spLocks noChangeShapeType="1"/>
          </p:cNvSpPr>
          <p:nvPr/>
        </p:nvSpPr>
        <p:spPr bwMode="auto">
          <a:xfrm flipV="1">
            <a:off x="2859577" y="2866535"/>
            <a:ext cx="3083534" cy="38590"/>
          </a:xfrm>
          <a:prstGeom prst="line">
            <a:avLst/>
          </a:prstGeom>
          <a:noFill/>
          <a:ln w="41275">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 name="Text Box 69"/>
          <p:cNvSpPr txBox="1">
            <a:spLocks noChangeArrowheads="1"/>
          </p:cNvSpPr>
          <p:nvPr/>
        </p:nvSpPr>
        <p:spPr bwMode="auto">
          <a:xfrm>
            <a:off x="3671755" y="4364038"/>
            <a:ext cx="17251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b="1" dirty="0">
                <a:solidFill>
                  <a:schemeClr val="accent5">
                    <a:lumMod val="50000"/>
                  </a:schemeClr>
                </a:solidFill>
                <a:latin typeface="Calibri" panose="020F0502020204030204" pitchFamily="34" charset="0"/>
                <a:ea typeface="华文楷体" panose="02010600040101010101" pitchFamily="2" charset="-122"/>
              </a:rPr>
              <a:t>虚拟专网 </a:t>
            </a:r>
            <a:r>
              <a:rPr kumimoji="1" lang="en-US" altLang="zh-CN" sz="2000" b="1" dirty="0">
                <a:solidFill>
                  <a:schemeClr val="accent5">
                    <a:lumMod val="50000"/>
                  </a:schemeClr>
                </a:solidFill>
                <a:latin typeface="Calibri" panose="020F0502020204030204" pitchFamily="34" charset="0"/>
                <a:ea typeface="华文楷体" panose="02010600040101010101" pitchFamily="2" charset="-122"/>
              </a:rPr>
              <a:t>VPN</a:t>
            </a:r>
          </a:p>
        </p:txBody>
      </p:sp>
    </p:spTree>
    <p:custDataLst>
      <p:tags r:id="rId2"/>
    </p:custDataLst>
    <p:extLst>
      <p:ext uri="{BB962C8B-B14F-4D97-AF65-F5344CB8AC3E}">
        <p14:creationId xmlns:p14="http://schemas.microsoft.com/office/powerpoint/2010/main" val="313678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1" nodeType="withEffect">
                                  <p:stCondLst>
                                    <p:cond delay="0"/>
                                  </p:stCondLst>
                                  <p:childTnLst>
                                    <p:animEffect transition="out" filter="wipe(down)">
                                      <p:cBhvr>
                                        <p:cTn id="6" dur="500"/>
                                        <p:tgtEl>
                                          <p:spTgt spid="159"/>
                                        </p:tgtEl>
                                      </p:cBhvr>
                                    </p:animEffect>
                                    <p:set>
                                      <p:cBhvr>
                                        <p:cTn id="7" dur="1" fill="hold">
                                          <p:stCondLst>
                                            <p:cond delay="499"/>
                                          </p:stCondLst>
                                        </p:cTn>
                                        <p:tgtEl>
                                          <p:spTgt spid="159"/>
                                        </p:tgtEl>
                                        <p:attrNameLst>
                                          <p:attrName>style.visibility</p:attrName>
                                        </p:attrNameLst>
                                      </p:cBhvr>
                                      <p:to>
                                        <p:strVal val="hidden"/>
                                      </p:to>
                                    </p:set>
                                  </p:childTnLst>
                                </p:cTn>
                              </p:par>
                              <p:par>
                                <p:cTn id="8" presetID="22" presetClass="exit" presetSubtype="4" fill="hold" grpId="1" nodeType="withEffect">
                                  <p:stCondLst>
                                    <p:cond delay="0"/>
                                  </p:stCondLst>
                                  <p:childTnLst>
                                    <p:animEffect transition="out" filter="wipe(down)">
                                      <p:cBhvr>
                                        <p:cTn id="9" dur="500"/>
                                        <p:tgtEl>
                                          <p:spTgt spid="161"/>
                                        </p:tgtEl>
                                      </p:cBhvr>
                                    </p:animEffect>
                                    <p:set>
                                      <p:cBhvr>
                                        <p:cTn id="10" dur="1" fill="hold">
                                          <p:stCondLst>
                                            <p:cond delay="499"/>
                                          </p:stCondLst>
                                        </p:cTn>
                                        <p:tgtEl>
                                          <p:spTgt spid="161"/>
                                        </p:tgtEl>
                                        <p:attrNameLst>
                                          <p:attrName>style.visibility</p:attrName>
                                        </p:attrNameLst>
                                      </p:cBhvr>
                                      <p:to>
                                        <p:strVal val="hidden"/>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156"/>
                                        </p:tgtEl>
                                      </p:cBhvr>
                                    </p:animEffect>
                                    <p:set>
                                      <p:cBhvr>
                                        <p:cTn id="14" dur="1" fill="hold">
                                          <p:stCondLst>
                                            <p:cond delay="499"/>
                                          </p:stCondLst>
                                        </p:cTn>
                                        <p:tgtEl>
                                          <p:spTgt spid="15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154"/>
                                        </p:tgtEl>
                                      </p:cBhvr>
                                    </p:animEffect>
                                    <p:set>
                                      <p:cBhvr>
                                        <p:cTn id="19" dur="1" fill="hold">
                                          <p:stCondLst>
                                            <p:cond delay="499"/>
                                          </p:stCondLst>
                                        </p:cTn>
                                        <p:tgtEl>
                                          <p:spTgt spid="154"/>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155"/>
                                        </p:tgtEl>
                                      </p:cBhvr>
                                    </p:animEffect>
                                    <p:set>
                                      <p:cBhvr>
                                        <p:cTn id="22" dur="1" fill="hold">
                                          <p:stCondLst>
                                            <p:cond delay="499"/>
                                          </p:stCondLst>
                                        </p:cTn>
                                        <p:tgtEl>
                                          <p:spTgt spid="155"/>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134"/>
                                        </p:tgtEl>
                                      </p:cBhvr>
                                    </p:animEffect>
                                    <p:set>
                                      <p:cBhvr>
                                        <p:cTn id="25" dur="1" fill="hold">
                                          <p:stCondLst>
                                            <p:cond delay="499"/>
                                          </p:stCondLst>
                                        </p:cTn>
                                        <p:tgtEl>
                                          <p:spTgt spid="134"/>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135"/>
                                        </p:tgtEl>
                                      </p:cBhvr>
                                    </p:animEffect>
                                    <p:set>
                                      <p:cBhvr>
                                        <p:cTn id="28" dur="1" fill="hold">
                                          <p:stCondLst>
                                            <p:cond delay="499"/>
                                          </p:stCondLst>
                                        </p:cTn>
                                        <p:tgtEl>
                                          <p:spTgt spid="13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57"/>
                                        </p:tgtEl>
                                        <p:attrNameLst>
                                          <p:attrName>style.visibility</p:attrName>
                                        </p:attrNameLst>
                                      </p:cBhvr>
                                      <p:to>
                                        <p:strVal val="visible"/>
                                      </p:to>
                                    </p:set>
                                    <p:animEffect transition="in" filter="barn(inVertical)">
                                      <p:cBhvr>
                                        <p:cTn id="33" dur="500"/>
                                        <p:tgtEl>
                                          <p:spTgt spid="157"/>
                                        </p:tgtEl>
                                      </p:cBhvr>
                                    </p:animEffect>
                                  </p:childTnLst>
                                </p:cTn>
                              </p:par>
                            </p:childTnLst>
                          </p:cTn>
                        </p:par>
                        <p:par>
                          <p:cTn id="34" fill="hold">
                            <p:stCondLst>
                              <p:cond delay="500"/>
                            </p:stCondLst>
                            <p:childTnLst>
                              <p:par>
                                <p:cTn id="35" presetID="16" presetClass="entr" presetSubtype="21" fill="hold" grpId="0" nodeType="afterEffect">
                                  <p:stCondLst>
                                    <p:cond delay="0"/>
                                  </p:stCondLst>
                                  <p:childTnLst>
                                    <p:set>
                                      <p:cBhvr>
                                        <p:cTn id="36" dur="1" fill="hold">
                                          <p:stCondLst>
                                            <p:cond delay="0"/>
                                          </p:stCondLst>
                                        </p:cTn>
                                        <p:tgtEl>
                                          <p:spTgt spid="158"/>
                                        </p:tgtEl>
                                        <p:attrNameLst>
                                          <p:attrName>style.visibility</p:attrName>
                                        </p:attrNameLst>
                                      </p:cBhvr>
                                      <p:to>
                                        <p:strVal val="visible"/>
                                      </p:to>
                                    </p:set>
                                    <p:animEffect transition="in" filter="barn(inVertical)">
                                      <p:cBhvr>
                                        <p:cTn id="37" dur="500"/>
                                        <p:tgtEl>
                                          <p:spTgt spid="158"/>
                                        </p:tgtEl>
                                      </p:cBhvr>
                                    </p:animEffect>
                                  </p:childTnLst>
                                </p:cTn>
                              </p:par>
                            </p:childTnLst>
                          </p:cTn>
                        </p:par>
                        <p:par>
                          <p:cTn id="38" fill="hold">
                            <p:stCondLst>
                              <p:cond delay="1000"/>
                            </p:stCondLst>
                            <p:childTnLst>
                              <p:par>
                                <p:cTn id="39" presetID="9" presetClass="entr" presetSubtype="0" fill="hold" grpId="0" nodeType="afterEffect">
                                  <p:stCondLst>
                                    <p:cond delay="0"/>
                                  </p:stCondLst>
                                  <p:childTnLst>
                                    <p:set>
                                      <p:cBhvr>
                                        <p:cTn id="40" dur="1" fill="hold">
                                          <p:stCondLst>
                                            <p:cond delay="0"/>
                                          </p:stCondLst>
                                        </p:cTn>
                                        <p:tgtEl>
                                          <p:spTgt spid="160"/>
                                        </p:tgtEl>
                                        <p:attrNameLst>
                                          <p:attrName>style.visibility</p:attrName>
                                        </p:attrNameLst>
                                      </p:cBhvr>
                                      <p:to>
                                        <p:strVal val="visible"/>
                                      </p:to>
                                    </p:set>
                                    <p:animEffect transition="in" filter="dissolve">
                                      <p:cBhvr>
                                        <p:cTn id="41"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34" grpId="0" animBg="1"/>
      <p:bldP spid="135" grpId="0" animBg="1"/>
      <p:bldP spid="156" grpId="1" animBg="1"/>
      <p:bldP spid="159" grpId="1" animBg="1"/>
      <p:bldP spid="161" grpId="1" animBg="1"/>
      <p:bldP spid="157" grpId="0" animBg="1"/>
      <p:bldP spid="1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组合 153"/>
          <p:cNvGrpSpPr/>
          <p:nvPr/>
        </p:nvGrpSpPr>
        <p:grpSpPr>
          <a:xfrm>
            <a:off x="3124200" y="2222500"/>
            <a:ext cx="2743200" cy="1703388"/>
            <a:chOff x="3124200" y="2222500"/>
            <a:chExt cx="2743200" cy="1703388"/>
          </a:xfrm>
        </p:grpSpPr>
        <p:graphicFrame>
          <p:nvGraphicFramePr>
            <p:cNvPr id="124" name="Object 48"/>
            <p:cNvGraphicFramePr>
              <a:graphicFrameLocks noChangeAspect="1"/>
            </p:cNvGraphicFramePr>
            <p:nvPr/>
          </p:nvGraphicFramePr>
          <p:xfrm>
            <a:off x="3124200" y="2222500"/>
            <a:ext cx="2743200" cy="1703388"/>
          </p:xfrm>
          <a:graphic>
            <a:graphicData uri="http://schemas.openxmlformats.org/presentationml/2006/ole">
              <mc:AlternateContent xmlns:mc="http://schemas.openxmlformats.org/markup-compatibility/2006">
                <mc:Choice xmlns:v="urn:schemas-microsoft-com:vml" Requires="v">
                  <p:oleObj spid="_x0000_s5153" name="VISIO" r:id="rId5" imgW="1687068" imgH="964692" progId="Visio.Drawing.11">
                    <p:embed/>
                  </p:oleObj>
                </mc:Choice>
                <mc:Fallback>
                  <p:oleObj name="VISIO" r:id="rId5" imgW="1687068" imgH="964692" progId="Visio.Drawing.11">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222500"/>
                          <a:ext cx="2743200" cy="170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 name="Text Box 53"/>
            <p:cNvSpPr txBox="1">
              <a:spLocks noChangeArrowheads="1"/>
            </p:cNvSpPr>
            <p:nvPr/>
          </p:nvSpPr>
          <p:spPr bwMode="auto">
            <a:xfrm>
              <a:off x="4095750" y="321151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因特网</a:t>
              </a:r>
            </a:p>
          </p:txBody>
        </p:sp>
      </p:grpSp>
      <p:sp>
        <p:nvSpPr>
          <p:cNvPr id="2" name="标题 1"/>
          <p:cNvSpPr>
            <a:spLocks noGrp="1"/>
          </p:cNvSpPr>
          <p:nvPr>
            <p:ph type="title"/>
          </p:nvPr>
        </p:nvSpPr>
        <p:spPr/>
        <p:txBody>
          <a:bodyPr/>
          <a:lstStyle/>
          <a:p>
            <a:r>
              <a:rPr lang="zh-CN" altLang="en-US" dirty="0"/>
              <a:t>基于</a:t>
            </a:r>
            <a:r>
              <a:rPr lang="en-US" altLang="zh-CN" dirty="0"/>
              <a:t>IP</a:t>
            </a:r>
            <a:r>
              <a:rPr lang="zh-CN" altLang="en-US" dirty="0"/>
              <a:t>隧道技术的</a:t>
            </a:r>
            <a:r>
              <a:rPr lang="en-US" altLang="zh-CN" dirty="0"/>
              <a:t>VPN</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31</a:t>
            </a:fld>
            <a:endParaRPr lang="zh-CN" altLang="en-US" dirty="0"/>
          </a:p>
        </p:txBody>
      </p:sp>
      <p:sp>
        <p:nvSpPr>
          <p:cNvPr id="288" name="文本框 287"/>
          <p:cNvSpPr txBox="1">
            <a:spLocks noChangeArrowheads="1"/>
          </p:cNvSpPr>
          <p:nvPr/>
        </p:nvSpPr>
        <p:spPr bwMode="auto">
          <a:xfrm>
            <a:off x="7937500" y="87868"/>
            <a:ext cx="987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4.6  VPN</a:t>
            </a:r>
          </a:p>
        </p:txBody>
      </p:sp>
      <p:grpSp>
        <p:nvGrpSpPr>
          <p:cNvPr id="6" name="组合 5"/>
          <p:cNvGrpSpPr/>
          <p:nvPr/>
        </p:nvGrpSpPr>
        <p:grpSpPr>
          <a:xfrm>
            <a:off x="177801" y="2197100"/>
            <a:ext cx="2460034" cy="2359200"/>
            <a:chOff x="177801" y="2197100"/>
            <a:chExt cx="2460034" cy="2359200"/>
          </a:xfrm>
        </p:grpSpPr>
        <p:grpSp>
          <p:nvGrpSpPr>
            <p:cNvPr id="79" name="Group 2"/>
            <p:cNvGrpSpPr>
              <a:grpSpLocks/>
            </p:cNvGrpSpPr>
            <p:nvPr/>
          </p:nvGrpSpPr>
          <p:grpSpPr bwMode="auto">
            <a:xfrm>
              <a:off x="177801" y="2197100"/>
              <a:ext cx="1498600" cy="1789113"/>
              <a:chOff x="112" y="1384"/>
              <a:chExt cx="944" cy="1127"/>
            </a:xfrm>
          </p:grpSpPr>
          <p:sp>
            <p:nvSpPr>
              <p:cNvPr id="80" name="Line 3"/>
              <p:cNvSpPr>
                <a:spLocks noChangeShapeType="1"/>
              </p:cNvSpPr>
              <p:nvPr/>
            </p:nvSpPr>
            <p:spPr bwMode="auto">
              <a:xfrm flipV="1">
                <a:off x="816" y="2248"/>
                <a:ext cx="240"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81" name="Line 4"/>
              <p:cNvSpPr>
                <a:spLocks noChangeShapeType="1"/>
              </p:cNvSpPr>
              <p:nvPr/>
            </p:nvSpPr>
            <p:spPr bwMode="auto">
              <a:xfrm>
                <a:off x="624" y="1576"/>
                <a:ext cx="240" cy="14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82" name="Line 5"/>
              <p:cNvSpPr>
                <a:spLocks noChangeShapeType="1"/>
              </p:cNvSpPr>
              <p:nvPr/>
            </p:nvSpPr>
            <p:spPr bwMode="auto">
              <a:xfrm flipV="1">
                <a:off x="432" y="1967"/>
                <a:ext cx="28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pic>
            <p:nvPicPr>
              <p:cNvPr id="83" name="Picture 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6" y="1823"/>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 Box 7"/>
              <p:cNvSpPr txBox="1">
                <a:spLocks noChangeArrowheads="1"/>
              </p:cNvSpPr>
              <p:nvPr/>
            </p:nvSpPr>
            <p:spPr bwMode="auto">
              <a:xfrm>
                <a:off x="113" y="1797"/>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X</a:t>
                </a:r>
              </a:p>
            </p:txBody>
          </p:sp>
          <p:sp>
            <p:nvSpPr>
              <p:cNvPr id="85" name="Text Box 8"/>
              <p:cNvSpPr txBox="1">
                <a:spLocks noChangeArrowheads="1"/>
              </p:cNvSpPr>
              <p:nvPr/>
            </p:nvSpPr>
            <p:spPr bwMode="auto">
              <a:xfrm>
                <a:off x="112" y="2031"/>
                <a:ext cx="5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10.1.0.1</a:t>
                </a:r>
              </a:p>
            </p:txBody>
          </p:sp>
          <p:pic>
            <p:nvPicPr>
              <p:cNvPr id="86" name="Picture 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 y="1384"/>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1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2" y="229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8" name="Group 12"/>
            <p:cNvGrpSpPr>
              <a:grpSpLocks/>
            </p:cNvGrpSpPr>
            <p:nvPr/>
          </p:nvGrpSpPr>
          <p:grpSpPr bwMode="auto">
            <a:xfrm>
              <a:off x="973138" y="2384425"/>
              <a:ext cx="1511300" cy="1225550"/>
              <a:chOff x="385" y="2795"/>
              <a:chExt cx="1769" cy="816"/>
            </a:xfrm>
          </p:grpSpPr>
          <p:sp>
            <p:nvSpPr>
              <p:cNvPr id="89" name="Oval 13"/>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0" name="Oval 14"/>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1" name="Oval 15"/>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2" name="Oval 16"/>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3" name="Oval 17"/>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4" name="Oval 18"/>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5" name="Oval 19"/>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6" name="Oval 20"/>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7" name="Oval 21"/>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8" name="Oval 22"/>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9" name="Oval 23"/>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0" name="Oval 24"/>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1" name="Oval 25"/>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2" name="Oval 26"/>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3" name="Oval 27"/>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4" name="Oval 28"/>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5" name="Freeform 29"/>
              <p:cNvSpPr>
                <a:spLocks/>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sp>
          <p:nvSpPr>
            <p:cNvPr id="127" name="Text Box 51"/>
            <p:cNvSpPr txBox="1">
              <a:spLocks noChangeArrowheads="1"/>
            </p:cNvSpPr>
            <p:nvPr/>
          </p:nvSpPr>
          <p:spPr bwMode="auto">
            <a:xfrm>
              <a:off x="1315442" y="2845576"/>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chemeClr val="tx1"/>
                  </a:solidFill>
                  <a:effectLst/>
                  <a:uLnTx/>
                  <a:uFillTx/>
                  <a:latin typeface="Calibri" panose="020F0502020204030204" pitchFamily="34" charset="0"/>
                  <a:ea typeface="华文楷体" panose="02010600040101010101" pitchFamily="2" charset="-122"/>
                </a:rPr>
                <a:t>部门 </a:t>
              </a:r>
              <a:r>
                <a:rPr kumimoji="1" lang="en-US" altLang="zh-CN" sz="1800" b="0" i="0" u="none" strike="noStrike" kern="0" cap="none" spc="0" normalizeH="0" baseline="0" noProof="0" dirty="0">
                  <a:ln>
                    <a:noFill/>
                  </a:ln>
                  <a:solidFill>
                    <a:schemeClr val="tx1"/>
                  </a:solidFill>
                  <a:effectLst/>
                  <a:uLnTx/>
                  <a:uFillTx/>
                  <a:latin typeface="Calibri" panose="020F0502020204030204" pitchFamily="34" charset="0"/>
                  <a:ea typeface="华文楷体" panose="02010600040101010101" pitchFamily="2" charset="-122"/>
                </a:rPr>
                <a:t>A</a:t>
              </a:r>
            </a:p>
          </p:txBody>
        </p:sp>
        <p:sp>
          <p:nvSpPr>
            <p:cNvPr id="130" name="Text Box 54"/>
            <p:cNvSpPr txBox="1">
              <a:spLocks noChangeArrowheads="1"/>
            </p:cNvSpPr>
            <p:nvPr/>
          </p:nvSpPr>
          <p:spPr bwMode="auto">
            <a:xfrm>
              <a:off x="762001" y="3971525"/>
              <a:ext cx="18758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网络地址 </a:t>
              </a:r>
              <a:r>
                <a:rPr lang="en-US" altLang="zh-CN" sz="1600" dirty="0">
                  <a:solidFill>
                    <a:schemeClr val="tx1"/>
                  </a:solidFill>
                  <a:latin typeface="Calibri" panose="020F0502020204030204" pitchFamily="34" charset="0"/>
                  <a:ea typeface="华文楷体" panose="02010600040101010101" pitchFamily="2" charset="-122"/>
                </a:rPr>
                <a:t>= 10.1.0.0</a:t>
              </a:r>
            </a:p>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（私有地址）</a:t>
              </a:r>
            </a:p>
          </p:txBody>
        </p:sp>
      </p:grpSp>
      <p:sp>
        <p:nvSpPr>
          <p:cNvPr id="131" name="Text Box 55"/>
          <p:cNvSpPr txBox="1">
            <a:spLocks noChangeArrowheads="1"/>
          </p:cNvSpPr>
          <p:nvPr/>
        </p:nvSpPr>
        <p:spPr bwMode="auto">
          <a:xfrm>
            <a:off x="2492959" y="2961723"/>
            <a:ext cx="388248"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R</a:t>
            </a:r>
            <a:r>
              <a:rPr kumimoji="1" lang="en-US" altLang="zh-CN" sz="1800" b="0" i="0" u="none" strike="noStrike" kern="0" cap="none" spc="0" normalizeH="0" baseline="-2500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a:t>
            </a:r>
            <a:endParaRPr kumimoji="1" lang="en-US" altLang="zh-CN" sz="1800" b="0" i="0" u="none" strike="noStrike" kern="0" cap="none" spc="0" normalizeH="0" baseline="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2" name="Text Box 56"/>
          <p:cNvSpPr txBox="1">
            <a:spLocks noChangeArrowheads="1"/>
          </p:cNvSpPr>
          <p:nvPr/>
        </p:nvSpPr>
        <p:spPr bwMode="auto">
          <a:xfrm>
            <a:off x="5976488" y="2990850"/>
            <a:ext cx="388248"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R</a:t>
            </a:r>
            <a:r>
              <a:rPr kumimoji="1" lang="en-US" altLang="zh-CN" sz="1800" b="0" i="0" u="none" strike="noStrike" kern="0" cap="none" spc="0" normalizeH="0" baseline="-2500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2</a:t>
            </a:r>
            <a:endParaRPr kumimoji="1" lang="en-US" altLang="zh-CN" sz="1800" b="0" i="0" u="none" strike="noStrike" kern="0" cap="none" spc="0" normalizeH="0" baseline="0" noProof="0" dirty="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nvGrpSpPr>
          <p:cNvPr id="155" name="组合 154"/>
          <p:cNvGrpSpPr/>
          <p:nvPr/>
        </p:nvGrpSpPr>
        <p:grpSpPr>
          <a:xfrm>
            <a:off x="3105150" y="2708275"/>
            <a:ext cx="2514600" cy="382032"/>
            <a:chOff x="3105150" y="2708275"/>
            <a:chExt cx="2514600" cy="382032"/>
          </a:xfrm>
        </p:grpSpPr>
        <p:sp>
          <p:nvSpPr>
            <p:cNvPr id="128" name="AutoShape 52"/>
            <p:cNvSpPr>
              <a:spLocks noChangeArrowheads="1"/>
            </p:cNvSpPr>
            <p:nvPr/>
          </p:nvSpPr>
          <p:spPr bwMode="auto">
            <a:xfrm rot="16200000">
              <a:off x="4182268" y="1631157"/>
              <a:ext cx="360363" cy="2514600"/>
            </a:xfrm>
            <a:prstGeom prst="can">
              <a:avLst>
                <a:gd name="adj" fmla="val 25521"/>
              </a:avLst>
            </a:prstGeom>
            <a:gradFill rotWithShape="1">
              <a:gsLst>
                <a:gs pos="0">
                  <a:srgbClr val="185E76"/>
                </a:gs>
                <a:gs pos="50000">
                  <a:srgbClr val="33CCFF"/>
                </a:gs>
                <a:gs pos="100000">
                  <a:srgbClr val="185E76"/>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3" name="Text Box 57"/>
            <p:cNvSpPr txBox="1">
              <a:spLocks noChangeArrowheads="1"/>
            </p:cNvSpPr>
            <p:nvPr/>
          </p:nvSpPr>
          <p:spPr bwMode="auto">
            <a:xfrm>
              <a:off x="4095750" y="2720975"/>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1" i="0" u="none" strike="noStrike" kern="0" cap="none" spc="0" normalizeH="0" baseline="0" noProof="0" dirty="0">
                  <a:ln>
                    <a:noFill/>
                  </a:ln>
                  <a:solidFill>
                    <a:schemeClr val="bg1"/>
                  </a:solidFill>
                  <a:effectLst/>
                  <a:uLnTx/>
                  <a:uFillTx/>
                  <a:latin typeface="Calibri" panose="020F0502020204030204" pitchFamily="34" charset="0"/>
                  <a:ea typeface="华文楷体" panose="02010600040101010101" pitchFamily="2" charset="-122"/>
                </a:rPr>
                <a:t>隧道</a:t>
              </a:r>
            </a:p>
          </p:txBody>
        </p:sp>
      </p:grpSp>
      <p:sp>
        <p:nvSpPr>
          <p:cNvPr id="134" name="Line 58"/>
          <p:cNvSpPr>
            <a:spLocks noChangeShapeType="1"/>
          </p:cNvSpPr>
          <p:nvPr/>
        </p:nvSpPr>
        <p:spPr bwMode="auto">
          <a:xfrm>
            <a:off x="2800350" y="2882900"/>
            <a:ext cx="3810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35" name="Line 59"/>
          <p:cNvSpPr>
            <a:spLocks noChangeShapeType="1"/>
          </p:cNvSpPr>
          <p:nvPr/>
        </p:nvSpPr>
        <p:spPr bwMode="auto">
          <a:xfrm>
            <a:off x="5619750" y="2882900"/>
            <a:ext cx="3810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37" name="Text Box 61"/>
          <p:cNvSpPr txBox="1">
            <a:spLocks noChangeArrowheads="1"/>
          </p:cNvSpPr>
          <p:nvPr/>
        </p:nvSpPr>
        <p:spPr bwMode="auto">
          <a:xfrm>
            <a:off x="2286001" y="2239963"/>
            <a:ext cx="10604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125.1.2.3</a:t>
            </a:r>
          </a:p>
        </p:txBody>
      </p:sp>
      <p:sp>
        <p:nvSpPr>
          <p:cNvPr id="138" name="Line 62"/>
          <p:cNvSpPr>
            <a:spLocks noChangeShapeType="1"/>
          </p:cNvSpPr>
          <p:nvPr/>
        </p:nvSpPr>
        <p:spPr bwMode="auto">
          <a:xfrm flipH="1">
            <a:off x="2822576" y="2565400"/>
            <a:ext cx="93664" cy="335678"/>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9" name="Text Box 63"/>
          <p:cNvSpPr txBox="1">
            <a:spLocks noChangeArrowheads="1"/>
          </p:cNvSpPr>
          <p:nvPr/>
        </p:nvSpPr>
        <p:spPr bwMode="auto">
          <a:xfrm>
            <a:off x="5365751" y="2270125"/>
            <a:ext cx="106045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194.4.5.6</a:t>
            </a:r>
          </a:p>
        </p:txBody>
      </p:sp>
      <p:sp>
        <p:nvSpPr>
          <p:cNvPr id="140" name="Line 64"/>
          <p:cNvSpPr>
            <a:spLocks noChangeShapeType="1"/>
          </p:cNvSpPr>
          <p:nvPr/>
        </p:nvSpPr>
        <p:spPr bwMode="auto">
          <a:xfrm>
            <a:off x="5867401" y="2565400"/>
            <a:ext cx="75710" cy="287338"/>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nvGrpSpPr>
          <p:cNvPr id="152" name="组合 151"/>
          <p:cNvGrpSpPr/>
          <p:nvPr/>
        </p:nvGrpSpPr>
        <p:grpSpPr>
          <a:xfrm>
            <a:off x="6227763" y="2120900"/>
            <a:ext cx="2513012" cy="2423550"/>
            <a:chOff x="6227763" y="2120900"/>
            <a:chExt cx="2513012" cy="2423550"/>
          </a:xfrm>
        </p:grpSpPr>
        <p:grpSp>
          <p:nvGrpSpPr>
            <p:cNvPr id="106" name="Group 30"/>
            <p:cNvGrpSpPr>
              <a:grpSpLocks/>
            </p:cNvGrpSpPr>
            <p:nvPr/>
          </p:nvGrpSpPr>
          <p:grpSpPr bwMode="auto">
            <a:xfrm>
              <a:off x="6227763" y="2314575"/>
              <a:ext cx="1511300" cy="1225550"/>
              <a:chOff x="385" y="2795"/>
              <a:chExt cx="1769" cy="816"/>
            </a:xfrm>
          </p:grpSpPr>
          <p:sp>
            <p:nvSpPr>
              <p:cNvPr id="107" name="Oval 3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8" name="Oval 3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9" name="Oval 3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0" name="Oval 3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1" name="Oval 3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2" name="Oval 3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3" name="Oval 3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4" name="Oval 3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5" name="Oval 3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6" name="Oval 4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7" name="Oval 4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8" name="Oval 4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9" name="Oval 4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0" name="Oval 4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1" name="Oval 4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2" name="Oval 4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3" name="Freeform 47"/>
              <p:cNvSpPr>
                <a:spLocks/>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grpSp>
          <p:nvGrpSpPr>
            <p:cNvPr id="141" name="Group 65"/>
            <p:cNvGrpSpPr>
              <a:grpSpLocks/>
            </p:cNvGrpSpPr>
            <p:nvPr/>
          </p:nvGrpSpPr>
          <p:grpSpPr bwMode="auto">
            <a:xfrm>
              <a:off x="7391400" y="2120900"/>
              <a:ext cx="1349375" cy="1712913"/>
              <a:chOff x="4656" y="1336"/>
              <a:chExt cx="850" cy="1079"/>
            </a:xfrm>
          </p:grpSpPr>
          <p:sp>
            <p:nvSpPr>
              <p:cNvPr id="142" name="Line 66"/>
              <p:cNvSpPr>
                <a:spLocks noChangeShapeType="1"/>
              </p:cNvSpPr>
              <p:nvPr/>
            </p:nvSpPr>
            <p:spPr bwMode="auto">
              <a:xfrm flipH="1" flipV="1">
                <a:off x="4800" y="1912"/>
                <a:ext cx="34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43" name="Line 67"/>
              <p:cNvSpPr>
                <a:spLocks noChangeShapeType="1"/>
              </p:cNvSpPr>
              <p:nvPr/>
            </p:nvSpPr>
            <p:spPr bwMode="auto">
              <a:xfrm flipH="1" flipV="1">
                <a:off x="4656" y="2152"/>
                <a:ext cx="336"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44" name="Line 68"/>
              <p:cNvSpPr>
                <a:spLocks noChangeShapeType="1"/>
              </p:cNvSpPr>
              <p:nvPr/>
            </p:nvSpPr>
            <p:spPr bwMode="auto">
              <a:xfrm flipH="1">
                <a:off x="4800" y="1528"/>
                <a:ext cx="240" cy="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pic>
            <p:nvPicPr>
              <p:cNvPr id="145" name="Picture 6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8" y="1768"/>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6" name="Text Box 70"/>
              <p:cNvSpPr txBox="1">
                <a:spLocks noChangeArrowheads="1"/>
              </p:cNvSpPr>
              <p:nvPr/>
            </p:nvSpPr>
            <p:spPr bwMode="auto">
              <a:xfrm>
                <a:off x="5284" y="1729"/>
                <a:ext cx="1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Y</a:t>
                </a:r>
              </a:p>
            </p:txBody>
          </p:sp>
          <p:sp>
            <p:nvSpPr>
              <p:cNvPr id="147" name="Text Box 71"/>
              <p:cNvSpPr txBox="1">
                <a:spLocks noChangeArrowheads="1"/>
              </p:cNvSpPr>
              <p:nvPr/>
            </p:nvSpPr>
            <p:spPr bwMode="auto">
              <a:xfrm>
                <a:off x="4912" y="1955"/>
                <a:ext cx="5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10.2.0.3</a:t>
                </a:r>
              </a:p>
            </p:txBody>
          </p:sp>
          <p:pic>
            <p:nvPicPr>
              <p:cNvPr id="148" name="Picture 7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92" y="133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 name="Picture 7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44" y="2200"/>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1" name="Text Box 54"/>
            <p:cNvSpPr txBox="1">
              <a:spLocks noChangeArrowheads="1"/>
            </p:cNvSpPr>
            <p:nvPr/>
          </p:nvSpPr>
          <p:spPr bwMode="auto">
            <a:xfrm>
              <a:off x="6437442" y="3959675"/>
              <a:ext cx="18758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网络地址 </a:t>
              </a:r>
              <a:r>
                <a:rPr lang="en-US" altLang="zh-CN" sz="1600" dirty="0">
                  <a:solidFill>
                    <a:schemeClr val="tx1"/>
                  </a:solidFill>
                  <a:latin typeface="Calibri" panose="020F0502020204030204" pitchFamily="34" charset="0"/>
                  <a:ea typeface="华文楷体" panose="02010600040101010101" pitchFamily="2" charset="-122"/>
                </a:rPr>
                <a:t>= 10.2.0.0</a:t>
              </a:r>
            </a:p>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（私有地址）</a:t>
              </a:r>
            </a:p>
          </p:txBody>
        </p:sp>
        <p:sp>
          <p:nvSpPr>
            <p:cNvPr id="153" name="Text Box 51"/>
            <p:cNvSpPr txBox="1">
              <a:spLocks noChangeArrowheads="1"/>
            </p:cNvSpPr>
            <p:nvPr/>
          </p:nvSpPr>
          <p:spPr bwMode="auto">
            <a:xfrm>
              <a:off x="6635959" y="2743015"/>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chemeClr val="tx1"/>
                  </a:solidFill>
                  <a:effectLst/>
                  <a:uLnTx/>
                  <a:uFillTx/>
                  <a:latin typeface="Calibri" panose="020F0502020204030204" pitchFamily="34" charset="0"/>
                  <a:ea typeface="华文楷体" panose="02010600040101010101" pitchFamily="2" charset="-122"/>
                </a:rPr>
                <a:t>部门 </a:t>
              </a:r>
              <a:r>
                <a:rPr kumimoji="1" lang="en-US" altLang="zh-CN" sz="1800" b="0" i="0" u="none" strike="noStrike" kern="0" cap="none" spc="0" normalizeH="0" baseline="0" noProof="0" dirty="0">
                  <a:ln>
                    <a:noFill/>
                  </a:ln>
                  <a:solidFill>
                    <a:schemeClr val="tx1"/>
                  </a:solidFill>
                  <a:effectLst/>
                  <a:uLnTx/>
                  <a:uFillTx/>
                  <a:latin typeface="Calibri" panose="020F0502020204030204" pitchFamily="34" charset="0"/>
                  <a:ea typeface="华文楷体" panose="02010600040101010101" pitchFamily="2" charset="-122"/>
                </a:rPr>
                <a:t>B</a:t>
              </a:r>
            </a:p>
          </p:txBody>
        </p:sp>
      </p:grpSp>
      <p:pic>
        <p:nvPicPr>
          <p:cNvPr id="125" name="Picture 49"/>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49950" y="2757488"/>
            <a:ext cx="520700"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26" name="Picture 5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32038" y="2759075"/>
            <a:ext cx="520700"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6" name="内容占位符 2"/>
          <p:cNvSpPr>
            <a:spLocks noGrp="1"/>
          </p:cNvSpPr>
          <p:nvPr>
            <p:ph idx="1"/>
          </p:nvPr>
        </p:nvSpPr>
        <p:spPr>
          <a:xfrm>
            <a:off x="457200" y="5030207"/>
            <a:ext cx="8228013" cy="1675391"/>
          </a:xfrm>
        </p:spPr>
        <p:txBody>
          <a:bodyPr/>
          <a:lstStyle/>
          <a:p>
            <a:pPr>
              <a:lnSpc>
                <a:spcPct val="100000"/>
              </a:lnSpc>
            </a:pPr>
            <a:r>
              <a:rPr lang="zh-CN" altLang="en-US" dirty="0"/>
              <a:t>当主机</a:t>
            </a:r>
            <a:r>
              <a:rPr lang="en-US" altLang="zh-CN" dirty="0"/>
              <a:t>X</a:t>
            </a:r>
            <a:r>
              <a:rPr lang="zh-CN" altLang="en-US" dirty="0"/>
              <a:t>向主机</a:t>
            </a:r>
            <a:r>
              <a:rPr lang="en-US" altLang="zh-CN" dirty="0"/>
              <a:t>Y</a:t>
            </a:r>
            <a:r>
              <a:rPr lang="zh-CN" altLang="en-US" dirty="0"/>
              <a:t>通信时</a:t>
            </a:r>
            <a:endParaRPr lang="en-US" altLang="zh-CN" dirty="0"/>
          </a:p>
          <a:p>
            <a:pPr lvl="1"/>
            <a:r>
              <a:rPr lang="en-US" altLang="zh-CN" dirty="0"/>
              <a:t>X-&gt;Y</a:t>
            </a:r>
            <a:r>
              <a:rPr lang="zh-CN" altLang="en-US" dirty="0"/>
              <a:t>的</a:t>
            </a:r>
            <a:r>
              <a:rPr lang="en-US" altLang="zh-CN" dirty="0"/>
              <a:t>IP</a:t>
            </a:r>
            <a:r>
              <a:rPr lang="zh-CN" altLang="en-US" dirty="0"/>
              <a:t>分组被作为</a:t>
            </a:r>
            <a:r>
              <a:rPr lang="en-US" altLang="zh-CN" dirty="0"/>
              <a:t>DATA</a:t>
            </a:r>
            <a:r>
              <a:rPr lang="zh-CN" altLang="en-US" dirty="0"/>
              <a:t>部分，封装在另一</a:t>
            </a:r>
            <a:r>
              <a:rPr lang="en-US" altLang="zh-CN" dirty="0"/>
              <a:t>IP</a:t>
            </a:r>
            <a:r>
              <a:rPr lang="zh-CN" altLang="en-US" dirty="0"/>
              <a:t>分组内</a:t>
            </a:r>
            <a:endParaRPr lang="en-US" altLang="zh-CN" dirty="0"/>
          </a:p>
          <a:p>
            <a:pPr lvl="2"/>
            <a:r>
              <a:rPr lang="zh-CN" altLang="en-US" dirty="0"/>
              <a:t>内层</a:t>
            </a:r>
            <a:r>
              <a:rPr lang="en-US" altLang="zh-CN" dirty="0"/>
              <a:t>IP</a:t>
            </a:r>
            <a:r>
              <a:rPr lang="zh-CN" altLang="en-US" dirty="0"/>
              <a:t>分组的源、目的地址分别为</a:t>
            </a:r>
            <a:r>
              <a:rPr lang="en-US" altLang="zh-CN" dirty="0"/>
              <a:t>10.1.0.1</a:t>
            </a:r>
            <a:r>
              <a:rPr lang="zh-CN" altLang="en-US" dirty="0"/>
              <a:t>、</a:t>
            </a:r>
            <a:r>
              <a:rPr lang="en-US" altLang="zh-CN" dirty="0"/>
              <a:t>10.2.0.3</a:t>
            </a:r>
            <a:r>
              <a:rPr lang="zh-CN" altLang="en-US" dirty="0"/>
              <a:t>；整个分组加密</a:t>
            </a:r>
            <a:endParaRPr lang="en-US" altLang="zh-CN" dirty="0"/>
          </a:p>
          <a:p>
            <a:pPr lvl="2"/>
            <a:r>
              <a:rPr lang="zh-CN" altLang="en-US" dirty="0"/>
              <a:t>外层</a:t>
            </a:r>
            <a:r>
              <a:rPr lang="en-US" altLang="zh-CN" dirty="0"/>
              <a:t>IP</a:t>
            </a:r>
            <a:r>
              <a:rPr lang="zh-CN" altLang="en-US" dirty="0"/>
              <a:t>分组的源、目的地址分别为</a:t>
            </a:r>
            <a:r>
              <a:rPr lang="en-US" altLang="zh-CN" dirty="0"/>
              <a:t>125.1.2.3</a:t>
            </a:r>
            <a:r>
              <a:rPr lang="zh-CN" altLang="en-US" dirty="0"/>
              <a:t>、</a:t>
            </a:r>
            <a:r>
              <a:rPr lang="en-US" altLang="zh-CN" dirty="0"/>
              <a:t>194.4.5.6</a:t>
            </a:r>
          </a:p>
        </p:txBody>
      </p:sp>
      <p:sp>
        <p:nvSpPr>
          <p:cNvPr id="162" name="Freeform 80"/>
          <p:cNvSpPr>
            <a:spLocks/>
          </p:cNvSpPr>
          <p:nvPr/>
        </p:nvSpPr>
        <p:spPr bwMode="auto">
          <a:xfrm>
            <a:off x="3686368" y="2119169"/>
            <a:ext cx="447172" cy="626642"/>
          </a:xfrm>
          <a:custGeom>
            <a:avLst/>
            <a:gdLst>
              <a:gd name="T0" fmla="*/ 0 w 292"/>
              <a:gd name="T1" fmla="*/ 0 h 584"/>
              <a:gd name="T2" fmla="*/ 10080625 w 292"/>
              <a:gd name="T3" fmla="*/ 214513438 h 584"/>
              <a:gd name="T4" fmla="*/ 55443438 w 292"/>
              <a:gd name="T5" fmla="*/ 480101753 h 584"/>
              <a:gd name="T6" fmla="*/ 115927188 w 292"/>
              <a:gd name="T7" fmla="*/ 663970788 h 584"/>
              <a:gd name="T8" fmla="*/ 241935000 w 292"/>
              <a:gd name="T9" fmla="*/ 830814863 h 584"/>
              <a:gd name="T10" fmla="*/ 463708750 w 292"/>
              <a:gd name="T11" fmla="*/ 953393784 h 584"/>
              <a:gd name="T12" fmla="*/ 735885625 w 292"/>
              <a:gd name="T13" fmla="*/ 994253425 h 5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2" h="584">
                <a:moveTo>
                  <a:pt x="0" y="0"/>
                </a:moveTo>
                <a:cubicBezTo>
                  <a:pt x="1" y="21"/>
                  <a:pt x="0" y="79"/>
                  <a:pt x="4" y="126"/>
                </a:cubicBezTo>
                <a:cubicBezTo>
                  <a:pt x="8" y="173"/>
                  <a:pt x="15" y="238"/>
                  <a:pt x="22" y="282"/>
                </a:cubicBezTo>
                <a:cubicBezTo>
                  <a:pt x="29" y="326"/>
                  <a:pt x="34" y="356"/>
                  <a:pt x="46" y="390"/>
                </a:cubicBezTo>
                <a:cubicBezTo>
                  <a:pt x="58" y="424"/>
                  <a:pt x="73" y="460"/>
                  <a:pt x="96" y="488"/>
                </a:cubicBezTo>
                <a:cubicBezTo>
                  <a:pt x="119" y="516"/>
                  <a:pt x="151" y="544"/>
                  <a:pt x="184" y="560"/>
                </a:cubicBezTo>
                <a:cubicBezTo>
                  <a:pt x="217" y="576"/>
                  <a:pt x="270" y="579"/>
                  <a:pt x="292" y="584"/>
                </a:cubicBezTo>
              </a:path>
            </a:pathLst>
          </a:custGeom>
          <a:noFill/>
          <a:ln w="76200" cmpd="sng">
            <a:solidFill>
              <a:srgbClr val="FF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nvGrpSpPr>
          <p:cNvPr id="7" name="组合 6"/>
          <p:cNvGrpSpPr/>
          <p:nvPr/>
        </p:nvGrpSpPr>
        <p:grpSpPr>
          <a:xfrm>
            <a:off x="416003" y="1704019"/>
            <a:ext cx="5663962" cy="326376"/>
            <a:chOff x="416003" y="1704019"/>
            <a:chExt cx="5663962" cy="326376"/>
          </a:xfrm>
        </p:grpSpPr>
        <p:sp>
          <p:nvSpPr>
            <p:cNvPr id="150" name="AutoShape 75"/>
            <p:cNvSpPr>
              <a:spLocks noChangeArrowheads="1"/>
            </p:cNvSpPr>
            <p:nvPr/>
          </p:nvSpPr>
          <p:spPr bwMode="auto">
            <a:xfrm>
              <a:off x="5638918" y="1805848"/>
              <a:ext cx="441047" cy="125328"/>
            </a:xfrm>
            <a:prstGeom prst="rightArrow">
              <a:avLst>
                <a:gd name="adj1" fmla="val 50000"/>
                <a:gd name="adj2" fmla="val 7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chemeClr val="tx1"/>
                </a:solidFill>
                <a:latin typeface="Calibri" panose="020F0502020204030204" pitchFamily="34" charset="0"/>
                <a:ea typeface="华文楷体" panose="02010600040101010101" pitchFamily="2" charset="-122"/>
              </a:endParaRPr>
            </a:p>
          </p:txBody>
        </p:sp>
        <p:sp>
          <p:nvSpPr>
            <p:cNvPr id="158" name="Rectangle 77"/>
            <p:cNvSpPr>
              <a:spLocks noChangeArrowheads="1"/>
            </p:cNvSpPr>
            <p:nvPr/>
          </p:nvSpPr>
          <p:spPr bwMode="auto">
            <a:xfrm>
              <a:off x="416003" y="1704019"/>
              <a:ext cx="3872211" cy="326376"/>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600" dirty="0">
                  <a:latin typeface="Calibri" panose="020F0502020204030204" pitchFamily="34" charset="0"/>
                  <a:ea typeface="华文楷体" panose="02010600040101010101" pitchFamily="2" charset="-122"/>
                </a:rPr>
                <a:t>外部</a:t>
              </a:r>
              <a:r>
                <a:rPr kumimoji="1" lang="en-US" altLang="zh-CN" sz="1600" dirty="0">
                  <a:latin typeface="Calibri" panose="020F0502020204030204" pitchFamily="34" charset="0"/>
                  <a:ea typeface="华文楷体" panose="02010600040101010101" pitchFamily="2" charset="-122"/>
                </a:rPr>
                <a:t>IP</a:t>
              </a:r>
              <a:r>
                <a:rPr kumimoji="1" lang="zh-CN" altLang="en-US" sz="1600" dirty="0">
                  <a:latin typeface="Calibri" panose="020F0502020204030204" pitchFamily="34" charset="0"/>
                  <a:ea typeface="华文楷体" panose="02010600040101010101" pitchFamily="2" charset="-122"/>
                </a:rPr>
                <a:t>分组的</a:t>
              </a:r>
              <a:r>
                <a:rPr kumimoji="1" lang="en-US" altLang="zh-CN" sz="1600" dirty="0">
                  <a:latin typeface="Calibri" panose="020F0502020204030204" pitchFamily="34" charset="0"/>
                  <a:ea typeface="华文楷体" panose="02010600040101010101" pitchFamily="2" charset="-122"/>
                </a:rPr>
                <a:t>DATA</a:t>
              </a:r>
              <a:r>
                <a:rPr kumimoji="1" lang="zh-CN" altLang="en-US" sz="1600" dirty="0">
                  <a:latin typeface="Calibri" panose="020F0502020204030204" pitchFamily="34" charset="0"/>
                  <a:ea typeface="华文楷体" panose="02010600040101010101" pitchFamily="2" charset="-122"/>
                </a:rPr>
                <a:t>部分</a:t>
              </a:r>
            </a:p>
          </p:txBody>
        </p:sp>
        <p:sp>
          <p:nvSpPr>
            <p:cNvPr id="163" name="Rectangle 81"/>
            <p:cNvSpPr>
              <a:spLocks noChangeArrowheads="1"/>
            </p:cNvSpPr>
            <p:nvPr/>
          </p:nvSpPr>
          <p:spPr bwMode="auto">
            <a:xfrm>
              <a:off x="4249927" y="1704019"/>
              <a:ext cx="1388991" cy="32637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600" dirty="0">
                  <a:latin typeface="Calibri" panose="020F0502020204030204" pitchFamily="34" charset="0"/>
                  <a:ea typeface="华文楷体" panose="02010600040101010101" pitchFamily="2" charset="-122"/>
                </a:rPr>
                <a:t>外部</a:t>
              </a:r>
              <a:r>
                <a:rPr kumimoji="1" lang="en-US" altLang="zh-CN" sz="1600" dirty="0">
                  <a:latin typeface="Calibri" panose="020F0502020204030204" pitchFamily="34" charset="0"/>
                  <a:ea typeface="华文楷体" panose="02010600040101010101" pitchFamily="2" charset="-122"/>
                </a:rPr>
                <a:t>IP</a:t>
              </a:r>
              <a:r>
                <a:rPr kumimoji="1" lang="zh-CN" altLang="en-US" sz="1600" dirty="0">
                  <a:latin typeface="Calibri" panose="020F0502020204030204" pitchFamily="34" charset="0"/>
                  <a:ea typeface="华文楷体" panose="02010600040101010101" pitchFamily="2" charset="-122"/>
                </a:rPr>
                <a:t>分组首部</a:t>
              </a:r>
            </a:p>
          </p:txBody>
        </p:sp>
      </p:grpSp>
      <p:sp>
        <p:nvSpPr>
          <p:cNvPr id="165" name="Line 83"/>
          <p:cNvSpPr>
            <a:spLocks noChangeShapeType="1"/>
          </p:cNvSpPr>
          <p:nvPr/>
        </p:nvSpPr>
        <p:spPr bwMode="auto">
          <a:xfrm>
            <a:off x="457201" y="2119169"/>
            <a:ext cx="518171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nvGrpSpPr>
          <p:cNvPr id="5" name="组合 4"/>
          <p:cNvGrpSpPr/>
          <p:nvPr/>
        </p:nvGrpSpPr>
        <p:grpSpPr>
          <a:xfrm>
            <a:off x="416003" y="1141828"/>
            <a:ext cx="3832070" cy="370409"/>
            <a:chOff x="1120776" y="1168761"/>
            <a:chExt cx="3832070" cy="370409"/>
          </a:xfrm>
        </p:grpSpPr>
        <p:sp>
          <p:nvSpPr>
            <p:cNvPr id="157" name="Rectangle 76"/>
            <p:cNvSpPr>
              <a:spLocks noChangeArrowheads="1"/>
            </p:cNvSpPr>
            <p:nvPr/>
          </p:nvSpPr>
          <p:spPr bwMode="auto">
            <a:xfrm>
              <a:off x="1120776" y="1168761"/>
              <a:ext cx="2443079" cy="365162"/>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600" dirty="0">
                  <a:latin typeface="Calibri" panose="020F0502020204030204" pitchFamily="34" charset="0"/>
                  <a:ea typeface="华文楷体" panose="02010600040101010101" pitchFamily="2" charset="-122"/>
                </a:rPr>
                <a:t>X</a:t>
              </a:r>
              <a:r>
                <a:rPr kumimoji="1" lang="en-US" altLang="zh-CN" sz="800" dirty="0">
                  <a:latin typeface="Calibri" panose="020F0502020204030204" pitchFamily="34" charset="0"/>
                  <a:ea typeface="华文楷体" panose="02010600040101010101" pitchFamily="2" charset="-122"/>
                </a:rPr>
                <a:t> </a:t>
              </a:r>
              <a:r>
                <a:rPr kumimoji="1" lang="zh-CN" altLang="en-US" sz="1600" dirty="0">
                  <a:latin typeface="Calibri" panose="020F0502020204030204" pitchFamily="34" charset="0"/>
                  <a:ea typeface="华文楷体" panose="02010600040101010101" pitchFamily="2" charset="-122"/>
                </a:rPr>
                <a:t>到</a:t>
              </a:r>
              <a:r>
                <a:rPr kumimoji="1" lang="zh-CN" altLang="en-US" sz="800" dirty="0">
                  <a:latin typeface="Calibri" panose="020F0502020204030204" pitchFamily="34" charset="0"/>
                  <a:ea typeface="华文楷体" panose="02010600040101010101" pitchFamily="2" charset="-122"/>
                </a:rPr>
                <a:t> </a:t>
              </a:r>
              <a:r>
                <a:rPr kumimoji="1" lang="en-US" altLang="zh-CN" sz="1600" dirty="0">
                  <a:latin typeface="Calibri" panose="020F0502020204030204" pitchFamily="34" charset="0"/>
                  <a:ea typeface="华文楷体" panose="02010600040101010101" pitchFamily="2" charset="-122"/>
                </a:rPr>
                <a:t>Y</a:t>
              </a:r>
              <a:r>
                <a:rPr kumimoji="1" lang="en-US" altLang="zh-CN" sz="700" dirty="0">
                  <a:latin typeface="Calibri" panose="020F0502020204030204" pitchFamily="34" charset="0"/>
                  <a:ea typeface="华文楷体" panose="02010600040101010101" pitchFamily="2" charset="-122"/>
                </a:rPr>
                <a:t> </a:t>
              </a:r>
              <a:r>
                <a:rPr kumimoji="1" lang="zh-CN" altLang="en-US" sz="1600" dirty="0">
                  <a:latin typeface="Calibri" panose="020F0502020204030204" pitchFamily="34" charset="0"/>
                  <a:ea typeface="华文楷体" panose="02010600040101010101" pitchFamily="2" charset="-122"/>
                </a:rPr>
                <a:t>的</a:t>
              </a:r>
              <a:r>
                <a:rPr kumimoji="1" lang="en-US" altLang="zh-CN" sz="1600" dirty="0">
                  <a:latin typeface="Calibri" panose="020F0502020204030204" pitchFamily="34" charset="0"/>
                  <a:ea typeface="华文楷体" panose="02010600040101010101" pitchFamily="2" charset="-122"/>
                </a:rPr>
                <a:t>IP</a:t>
              </a:r>
              <a:r>
                <a:rPr kumimoji="1" lang="zh-CN" altLang="en-US" sz="1600" dirty="0">
                  <a:latin typeface="Calibri" panose="020F0502020204030204" pitchFamily="34" charset="0"/>
                  <a:ea typeface="华文楷体" panose="02010600040101010101" pitchFamily="2" charset="-122"/>
                </a:rPr>
                <a:t>分组的</a:t>
              </a:r>
              <a:r>
                <a:rPr kumimoji="1" lang="en-US" altLang="zh-CN" sz="1600" dirty="0">
                  <a:latin typeface="Calibri" panose="020F0502020204030204" pitchFamily="34" charset="0"/>
                  <a:ea typeface="华文楷体" panose="02010600040101010101" pitchFamily="2" charset="-122"/>
                </a:rPr>
                <a:t>DATA</a:t>
              </a:r>
              <a:r>
                <a:rPr kumimoji="1" lang="zh-CN" altLang="en-US" sz="1600" dirty="0">
                  <a:latin typeface="Calibri" panose="020F0502020204030204" pitchFamily="34" charset="0"/>
                  <a:ea typeface="华文楷体" panose="02010600040101010101" pitchFamily="2" charset="-122"/>
                </a:rPr>
                <a:t>部分 </a:t>
              </a:r>
            </a:p>
          </p:txBody>
        </p:sp>
        <p:sp>
          <p:nvSpPr>
            <p:cNvPr id="167" name="Rectangle 81"/>
            <p:cNvSpPr>
              <a:spLocks noChangeArrowheads="1"/>
            </p:cNvSpPr>
            <p:nvPr/>
          </p:nvSpPr>
          <p:spPr bwMode="auto">
            <a:xfrm>
              <a:off x="3563855" y="1170615"/>
              <a:ext cx="1388991" cy="36855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600" dirty="0">
                  <a:latin typeface="Calibri" panose="020F0502020204030204" pitchFamily="34" charset="0"/>
                  <a:ea typeface="华文楷体" panose="02010600040101010101" pitchFamily="2" charset="-122"/>
                </a:rPr>
                <a:t>内层</a:t>
              </a:r>
              <a:r>
                <a:rPr kumimoji="1" lang="en-US" altLang="zh-CN" sz="1600" dirty="0">
                  <a:latin typeface="Calibri" panose="020F0502020204030204" pitchFamily="34" charset="0"/>
                  <a:ea typeface="华文楷体" panose="02010600040101010101" pitchFamily="2" charset="-122"/>
                </a:rPr>
                <a:t>IP</a:t>
              </a:r>
              <a:r>
                <a:rPr kumimoji="1" lang="zh-CN" altLang="en-US" sz="1600" dirty="0">
                  <a:latin typeface="Calibri" panose="020F0502020204030204" pitchFamily="34" charset="0"/>
                  <a:ea typeface="华文楷体" panose="02010600040101010101" pitchFamily="2" charset="-122"/>
                </a:rPr>
                <a:t>分组首部</a:t>
              </a:r>
            </a:p>
          </p:txBody>
        </p:sp>
      </p:grpSp>
      <p:sp>
        <p:nvSpPr>
          <p:cNvPr id="160" name="AutoShape 78"/>
          <p:cNvSpPr>
            <a:spLocks noChangeArrowheads="1"/>
          </p:cNvSpPr>
          <p:nvPr/>
        </p:nvSpPr>
        <p:spPr bwMode="auto">
          <a:xfrm>
            <a:off x="3416839" y="1419419"/>
            <a:ext cx="147016" cy="375985"/>
          </a:xfrm>
          <a:prstGeom prst="downArrow">
            <a:avLst>
              <a:gd name="adj1" fmla="val 50000"/>
              <a:gd name="adj2" fmla="val 75000"/>
            </a:avLst>
          </a:prstGeom>
          <a:solidFill>
            <a:schemeClr val="accent5">
              <a:lumMod val="50000"/>
            </a:schemeClr>
          </a:solidFill>
          <a:ln w="9525">
            <a:solidFill>
              <a:schemeClr val="tx1"/>
            </a:solidFill>
            <a:miter lim="800000"/>
            <a:headEnd/>
            <a:tailEnd/>
          </a:ln>
          <a:effectLst/>
        </p:spPr>
        <p:txBody>
          <a:bodyPr vert="eaVert"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chemeClr val="tx1"/>
              </a:solidFill>
              <a:latin typeface="Calibri" panose="020F0502020204030204" pitchFamily="34" charset="0"/>
              <a:ea typeface="华文楷体" panose="02010600040101010101" pitchFamily="2" charset="-122"/>
            </a:endParaRPr>
          </a:p>
        </p:txBody>
      </p:sp>
    </p:spTree>
    <p:custDataLst>
      <p:tags r:id="rId2"/>
    </p:custDataLst>
    <p:extLst>
      <p:ext uri="{BB962C8B-B14F-4D97-AF65-F5344CB8AC3E}">
        <p14:creationId xmlns:p14="http://schemas.microsoft.com/office/powerpoint/2010/main" val="86596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dissolve">
                                      <p:cBhvr>
                                        <p:cTn id="7" dur="500"/>
                                        <p:tgtEl>
                                          <p:spTgt spid="1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dissolve">
                                      <p:cBhvr>
                                        <p:cTn id="12" dur="500"/>
                                        <p:tgtEl>
                                          <p:spTgt spid="1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par>
                                <p:cTn id="18" presetID="9"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60"/>
                                        </p:tgtEl>
                                        <p:attrNameLst>
                                          <p:attrName>style.visibility</p:attrName>
                                        </p:attrNameLst>
                                      </p:cBhvr>
                                      <p:to>
                                        <p:strVal val="visible"/>
                                      </p:to>
                                    </p:set>
                                    <p:animEffect transition="in" filter="wipe(up)">
                                      <p:cBhvr>
                                        <p:cTn id="24" dur="500"/>
                                        <p:tgtEl>
                                          <p:spTgt spid="160"/>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65"/>
                                        </p:tgtEl>
                                        <p:attrNameLst>
                                          <p:attrName>style.visibility</p:attrName>
                                        </p:attrNameLst>
                                      </p:cBhvr>
                                      <p:to>
                                        <p:strVal val="visible"/>
                                      </p:to>
                                    </p:set>
                                    <p:animEffect transition="in" filter="wipe(down)">
                                      <p:cBhvr>
                                        <p:cTn id="28" dur="500"/>
                                        <p:tgtEl>
                                          <p:spTgt spid="165"/>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62"/>
                                        </p:tgtEl>
                                        <p:attrNameLst>
                                          <p:attrName>style.visibility</p:attrName>
                                        </p:attrNameLst>
                                      </p:cBhvr>
                                      <p:to>
                                        <p:strVal val="visible"/>
                                      </p:to>
                                    </p:set>
                                    <p:animEffect transition="in" filter="wipe(up)">
                                      <p:cBhvr>
                                        <p:cTn id="32" dur="500"/>
                                        <p:tgtEl>
                                          <p:spTgt spid="16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36">
                                            <p:txEl>
                                              <p:pRg st="2" end="2"/>
                                            </p:txEl>
                                          </p:spTgt>
                                        </p:tgtEl>
                                        <p:attrNameLst>
                                          <p:attrName>style.visibility</p:attrName>
                                        </p:attrNameLst>
                                      </p:cBhvr>
                                      <p:to>
                                        <p:strVal val="visible"/>
                                      </p:to>
                                    </p:set>
                                    <p:animEffect transition="in" filter="dissolve">
                                      <p:cBhvr>
                                        <p:cTn id="37" dur="500"/>
                                        <p:tgtEl>
                                          <p:spTgt spid="13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36">
                                            <p:txEl>
                                              <p:pRg st="3" end="3"/>
                                            </p:txEl>
                                          </p:spTgt>
                                        </p:tgtEl>
                                        <p:attrNameLst>
                                          <p:attrName>style.visibility</p:attrName>
                                        </p:attrNameLst>
                                      </p:cBhvr>
                                      <p:to>
                                        <p:strVal val="visible"/>
                                      </p:to>
                                    </p:set>
                                    <p:animEffect transition="in" filter="dissolve">
                                      <p:cBhvr>
                                        <p:cTn id="42" dur="500"/>
                                        <p:tgtEl>
                                          <p:spTgt spid="1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165" grpId="0" animBg="1"/>
      <p:bldP spid="16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pPr>
            <a:r>
              <a:rPr lang="en-US" altLang="zh-CN" dirty="0"/>
              <a:t>4.1  </a:t>
            </a:r>
            <a:r>
              <a:rPr lang="zh-CN" altLang="en-US" dirty="0"/>
              <a:t>网际协议</a:t>
            </a:r>
            <a:r>
              <a:rPr lang="en-US" altLang="zh-CN" dirty="0"/>
              <a:t>IP</a:t>
            </a:r>
          </a:p>
          <a:p>
            <a:pPr>
              <a:lnSpc>
                <a:spcPct val="150000"/>
              </a:lnSpc>
            </a:pPr>
            <a:r>
              <a:rPr lang="en-US" altLang="zh-CN" dirty="0"/>
              <a:t>4.2  </a:t>
            </a:r>
            <a:r>
              <a:rPr lang="zh-CN" altLang="en-US" dirty="0"/>
              <a:t>划分子网和构造超网</a:t>
            </a:r>
            <a:endParaRPr lang="en-US" altLang="zh-CN" dirty="0"/>
          </a:p>
          <a:p>
            <a:r>
              <a:rPr lang="en-US" altLang="zh-CN" dirty="0"/>
              <a:t>4.3  </a:t>
            </a:r>
            <a:r>
              <a:rPr lang="zh-CN" altLang="en-US" dirty="0"/>
              <a:t>网络控制与诊断</a:t>
            </a:r>
            <a:r>
              <a:rPr lang="en-US" altLang="zh-CN" dirty="0"/>
              <a:t>--ICMP</a:t>
            </a:r>
            <a:r>
              <a:rPr lang="zh-CN" altLang="en-US" dirty="0"/>
              <a:t>协议</a:t>
            </a:r>
            <a:endParaRPr lang="en-US" altLang="zh-CN" dirty="0"/>
          </a:p>
          <a:p>
            <a:r>
              <a:rPr lang="en-US" altLang="zh-CN" dirty="0"/>
              <a:t>4.4  IP</a:t>
            </a:r>
            <a:r>
              <a:rPr lang="zh-CN" altLang="en-US" dirty="0"/>
              <a:t>路由协议</a:t>
            </a:r>
            <a:endParaRPr lang="en-US" altLang="zh-CN" dirty="0"/>
          </a:p>
          <a:p>
            <a:r>
              <a:rPr lang="en-US" altLang="zh-CN" dirty="0"/>
              <a:t>4.5  IP</a:t>
            </a:r>
            <a:r>
              <a:rPr lang="zh-CN" altLang="en-US" dirty="0"/>
              <a:t>多播</a:t>
            </a:r>
            <a:endParaRPr lang="en-US" altLang="zh-CN" dirty="0"/>
          </a:p>
          <a:p>
            <a:r>
              <a:rPr lang="en-US" altLang="zh-CN" dirty="0"/>
              <a:t>4.6  </a:t>
            </a:r>
            <a:r>
              <a:rPr lang="zh-CN" altLang="en-US" dirty="0"/>
              <a:t>虚拟专用网 </a:t>
            </a:r>
            <a:r>
              <a:rPr lang="en-US" altLang="zh-CN" dirty="0"/>
              <a:t>VPN </a:t>
            </a:r>
          </a:p>
          <a:p>
            <a:r>
              <a:rPr lang="en-US" altLang="zh-CN" dirty="0"/>
              <a:t>4.7  </a:t>
            </a:r>
            <a:r>
              <a:rPr lang="zh-CN" altLang="en-US" dirty="0"/>
              <a:t>网络地址转换 </a:t>
            </a:r>
            <a:r>
              <a:rPr lang="en-US" altLang="zh-CN" dirty="0"/>
              <a:t>NAT</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32</a:t>
            </a:fld>
            <a:endParaRPr lang="zh-CN" altLang="en-US" dirty="0"/>
          </a:p>
        </p:txBody>
      </p:sp>
    </p:spTree>
    <p:custDataLst>
      <p:tags r:id="rId1"/>
    </p:custDataLst>
    <p:extLst>
      <p:ext uri="{BB962C8B-B14F-4D97-AF65-F5344CB8AC3E}">
        <p14:creationId xmlns:p14="http://schemas.microsoft.com/office/powerpoint/2010/main" val="858596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nodeType="withEffect">
                                  <p:stCondLst>
                                    <p:cond delay="0"/>
                                  </p:stCondLst>
                                  <p:childTnLst>
                                    <p:set>
                                      <p:cBhvr rctx="PPT">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18" presetClass="emph" presetSubtype="0" fill="hold" nodeType="withEffect">
                                  <p:stCondLst>
                                    <p:cond delay="0"/>
                                  </p:stCondLst>
                                  <p:iterate type="lt">
                                    <p:tmPct val="4000"/>
                                  </p:iterate>
                                  <p:childTnLst>
                                    <p:set>
                                      <p:cBhvr override="childStyle">
                                        <p:cTn id="21" dur="500" fill="hold"/>
                                        <p:tgtEl>
                                          <p:spTgt spid="3">
                                            <p:txEl>
                                              <p:pRg st="6" end="6"/>
                                            </p:txEl>
                                          </p:spTgt>
                                        </p:tgtEl>
                                        <p:attrNameLst>
                                          <p:attrName>style.textDecorationUnderline</p:attrName>
                                        </p:attrNameLst>
                                      </p:cBhvr>
                                      <p:to>
                                        <p:strVal val="true"/>
                                      </p:to>
                                    </p:set>
                                  </p:childTnLst>
                                </p:cTn>
                              </p:par>
                              <p:par>
                                <p:cTn id="22" presetID="9" presetClass="emph" presetSubtype="0" nodeType="withEffect">
                                  <p:stCondLst>
                                    <p:cond delay="0"/>
                                  </p:stCondLst>
                                  <p:childTnLst>
                                    <p:set>
                                      <p:cBhvr rctx="PPT">
                                        <p:cTn id="23" dur="indefinite"/>
                                        <p:tgtEl>
                                          <p:spTgt spid="3">
                                            <p:txEl>
                                              <p:pRg st="2" end="2"/>
                                            </p:txEl>
                                          </p:spTgt>
                                        </p:tgtEl>
                                        <p:attrNameLst>
                                          <p:attrName>style.opacity</p:attrName>
                                        </p:attrNameLst>
                                      </p:cBhvr>
                                      <p:to>
                                        <p:strVal val="0.25"/>
                                      </p:to>
                                    </p:set>
                                    <p:animEffect filter="image" prLst="opacity: 0.25">
                                      <p:cBhvr rctx="IE">
                                        <p:cTn id="24" dur="indefinite"/>
                                        <p:tgtEl>
                                          <p:spTgt spid="3">
                                            <p:txEl>
                                              <p:pRg st="2" end="2"/>
                                            </p:txEl>
                                          </p:spTgt>
                                        </p:tgtEl>
                                      </p:cBhvr>
                                    </p:animEffec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6" end="6"/>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网络地址转换</a:t>
            </a:r>
            <a:r>
              <a:rPr lang="zh-CN" altLang="en-US" sz="2800" dirty="0"/>
              <a:t> </a:t>
            </a:r>
            <a:r>
              <a:rPr lang="en-US" altLang="zh-CN" sz="2800" dirty="0"/>
              <a:t>NAT (Network Address Translation)</a:t>
            </a:r>
            <a:endParaRPr lang="zh-CN" altLang="en-US" dirty="0"/>
          </a:p>
        </p:txBody>
      </p:sp>
      <p:sp>
        <p:nvSpPr>
          <p:cNvPr id="3" name="内容占位符 2"/>
          <p:cNvSpPr>
            <a:spLocks noGrp="1"/>
          </p:cNvSpPr>
          <p:nvPr>
            <p:ph idx="1"/>
          </p:nvPr>
        </p:nvSpPr>
        <p:spPr>
          <a:xfrm>
            <a:off x="457200" y="1444977"/>
            <a:ext cx="8229600" cy="5260621"/>
          </a:xfrm>
        </p:spPr>
        <p:txBody>
          <a:bodyPr/>
          <a:lstStyle/>
          <a:p>
            <a:r>
              <a:rPr lang="zh-CN" altLang="en-US" sz="2000" dirty="0"/>
              <a:t>内部网络中使用私有地址的主机</a:t>
            </a:r>
            <a:r>
              <a:rPr lang="zh-CN" altLang="en-US" sz="2000"/>
              <a:t>如何访问互联网上</a:t>
            </a:r>
            <a:r>
              <a:rPr lang="zh-CN" altLang="en-US" sz="2000" dirty="0"/>
              <a:t>的任意主机？</a:t>
            </a:r>
            <a:endParaRPr lang="en-US" altLang="zh-CN" sz="2000" dirty="0"/>
          </a:p>
          <a:p>
            <a:pPr>
              <a:spcBef>
                <a:spcPts val="1200"/>
              </a:spcBef>
            </a:pPr>
            <a:r>
              <a:rPr lang="en-US" altLang="zh-CN" sz="2000" dirty="0"/>
              <a:t>NAT</a:t>
            </a:r>
            <a:r>
              <a:rPr lang="zh-CN" altLang="en-US" sz="2000" dirty="0"/>
              <a:t>负责私有地址与全局地址之间的翻译</a:t>
            </a:r>
            <a:endParaRPr lang="en-US" altLang="zh-CN" sz="2000" dirty="0"/>
          </a:p>
          <a:p>
            <a:pPr lvl="1">
              <a:lnSpc>
                <a:spcPct val="150000"/>
              </a:lnSpc>
            </a:pPr>
            <a:r>
              <a:rPr lang="zh-CN" altLang="en-US" sz="1800" dirty="0"/>
              <a:t>外部网络无需知道内部网络的地址情况</a:t>
            </a:r>
            <a:endParaRPr lang="en-US" altLang="zh-CN" sz="1800" dirty="0"/>
          </a:p>
          <a:p>
            <a:pPr lvl="1">
              <a:lnSpc>
                <a:spcPct val="150000"/>
              </a:lnSpc>
            </a:pPr>
            <a:r>
              <a:rPr lang="zh-CN" altLang="en-US" sz="1800" dirty="0"/>
              <a:t>需要在专用网</a:t>
            </a:r>
            <a:r>
              <a:rPr lang="zh-CN" altLang="en-US" sz="1800"/>
              <a:t>连接到互联网的</a:t>
            </a:r>
            <a:r>
              <a:rPr lang="zh-CN" altLang="en-US" sz="1800" dirty="0"/>
              <a:t>路由器上安装 </a:t>
            </a:r>
            <a:r>
              <a:rPr lang="en-US" altLang="zh-CN" sz="1800" dirty="0"/>
              <a:t>NAT </a:t>
            </a:r>
            <a:r>
              <a:rPr lang="zh-CN" altLang="en-US" sz="1800" dirty="0"/>
              <a:t>软件</a:t>
            </a:r>
            <a:endParaRPr lang="en-US" altLang="zh-CN" sz="1800" dirty="0"/>
          </a:p>
          <a:p>
            <a:pPr lvl="1">
              <a:lnSpc>
                <a:spcPct val="150000"/>
              </a:lnSpc>
            </a:pPr>
            <a:r>
              <a:rPr lang="zh-CN" altLang="en-US" sz="1800" dirty="0"/>
              <a:t>装有 </a:t>
            </a:r>
            <a:r>
              <a:rPr lang="en-US" altLang="zh-CN" sz="1800" dirty="0"/>
              <a:t>NAT </a:t>
            </a:r>
            <a:r>
              <a:rPr lang="zh-CN" altLang="en-US" sz="1800" dirty="0"/>
              <a:t>软件的路由器叫做 </a:t>
            </a:r>
            <a:r>
              <a:rPr lang="en-US" altLang="zh-CN" sz="1800" dirty="0"/>
              <a:t>NAT</a:t>
            </a:r>
            <a:r>
              <a:rPr lang="zh-CN" altLang="en-US" sz="1800" dirty="0"/>
              <a:t>路由器，它至少有一个有效的全局</a:t>
            </a:r>
            <a:r>
              <a:rPr lang="en-US" altLang="zh-CN" sz="1800" dirty="0"/>
              <a:t>IP</a:t>
            </a:r>
            <a:r>
              <a:rPr lang="zh-CN" altLang="en-US" sz="1800" dirty="0"/>
              <a:t>地址 </a:t>
            </a:r>
            <a:endParaRPr lang="en-US" altLang="zh-CN" sz="1800" dirty="0"/>
          </a:p>
          <a:p>
            <a:pPr lvl="1">
              <a:lnSpc>
                <a:spcPct val="150000"/>
              </a:lnSpc>
            </a:pPr>
            <a:r>
              <a:rPr lang="zh-CN" altLang="en-US" sz="1800" dirty="0"/>
              <a:t>所有使用私有地址的主机在和外界通信时都要在 </a:t>
            </a:r>
            <a:r>
              <a:rPr lang="en-US" altLang="zh-CN" sz="1800" dirty="0"/>
              <a:t>NAT </a:t>
            </a:r>
            <a:r>
              <a:rPr lang="zh-CN" altLang="en-US" sz="1800" dirty="0"/>
              <a:t>路由器上将其私有地址转换成 </a:t>
            </a:r>
            <a:r>
              <a:rPr lang="en-US" altLang="zh-CN" sz="1800" dirty="0"/>
              <a:t>NAT</a:t>
            </a:r>
            <a:r>
              <a:rPr lang="zh-CN" altLang="en-US" sz="1800" dirty="0"/>
              <a:t>拥有的全局</a:t>
            </a:r>
            <a:r>
              <a:rPr lang="en-US" altLang="zh-CN" sz="1800" dirty="0"/>
              <a:t>IP</a:t>
            </a:r>
            <a:r>
              <a:rPr lang="zh-CN" altLang="en-US" sz="1800" dirty="0"/>
              <a:t>地址，</a:t>
            </a:r>
            <a:r>
              <a:rPr lang="zh-CN" altLang="en-US" sz="1800"/>
              <a:t>才能和互联网的</a:t>
            </a:r>
            <a:r>
              <a:rPr lang="zh-CN" altLang="en-US" sz="1800" dirty="0"/>
              <a:t>其它主机进行通信</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33</a:t>
            </a:fld>
            <a:endParaRPr lang="zh-CN" altLang="en-US" dirty="0"/>
          </a:p>
        </p:txBody>
      </p:sp>
      <p:sp>
        <p:nvSpPr>
          <p:cNvPr id="288" name="文本框 287"/>
          <p:cNvSpPr txBox="1">
            <a:spLocks noChangeArrowheads="1"/>
          </p:cNvSpPr>
          <p:nvPr/>
        </p:nvSpPr>
        <p:spPr bwMode="auto">
          <a:xfrm>
            <a:off x="7937500" y="87868"/>
            <a:ext cx="987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4.7  NAT</a:t>
            </a:r>
          </a:p>
        </p:txBody>
      </p:sp>
      <p:sp>
        <p:nvSpPr>
          <p:cNvPr id="6" name="圆角矩形 5"/>
          <p:cNvSpPr/>
          <p:nvPr/>
        </p:nvSpPr>
        <p:spPr>
          <a:xfrm>
            <a:off x="818147" y="5270404"/>
            <a:ext cx="7427495" cy="501530"/>
          </a:xfrm>
          <a:prstGeom prst="roundRect">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a:solidFill>
                  <a:srgbClr val="FFFFFF"/>
                </a:solidFill>
                <a:latin typeface="Calibri" panose="020F0502020204030204" pitchFamily="34" charset="0"/>
                <a:ea typeface="黑体" panose="02010609060101010101" pitchFamily="49" charset="-122"/>
              </a:rPr>
              <a:t>两个系统之间的信息转换：内部地址、外部地址</a:t>
            </a:r>
            <a:endParaRPr lang="zh-CN" altLang="en-US" sz="2000"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09788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1"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a:t>
            </a:r>
            <a:r>
              <a:rPr lang="zh-CN" altLang="en-US" dirty="0"/>
              <a:t>举例</a:t>
            </a:r>
          </a:p>
        </p:txBody>
      </p:sp>
      <p:sp>
        <p:nvSpPr>
          <p:cNvPr id="3" name="内容占位符 2"/>
          <p:cNvSpPr>
            <a:spLocks noGrp="1"/>
          </p:cNvSpPr>
          <p:nvPr>
            <p:ph idx="1"/>
          </p:nvPr>
        </p:nvSpPr>
        <p:spPr>
          <a:xfrm>
            <a:off x="457200" y="1444977"/>
            <a:ext cx="8229600" cy="2822223"/>
          </a:xfrm>
        </p:spPr>
        <p:txBody>
          <a:bodyPr/>
          <a:lstStyle/>
          <a:p>
            <a:r>
              <a:rPr lang="zh-CN" altLang="en-US" sz="2000" dirty="0"/>
              <a:t>客户端 </a:t>
            </a:r>
            <a:r>
              <a:rPr lang="en-US" altLang="zh-CN" sz="2000" dirty="0"/>
              <a:t>10.24.0.23 </a:t>
            </a:r>
            <a:r>
              <a:rPr lang="zh-CN" altLang="en-US" sz="2000" dirty="0"/>
              <a:t>想连接到</a:t>
            </a:r>
            <a:r>
              <a:rPr lang="zh-CN" altLang="en-US" sz="2000"/>
              <a:t>服务器</a:t>
            </a:r>
            <a:r>
              <a:rPr lang="en-US" altLang="zh-CN" sz="2000"/>
              <a:t>61.135.169.125</a:t>
            </a:r>
            <a:r>
              <a:rPr lang="zh-CN" altLang="en-US" sz="2000"/>
              <a:t>的</a:t>
            </a:r>
            <a:r>
              <a:rPr lang="en-US" altLang="zh-CN" sz="2000"/>
              <a:t>80</a:t>
            </a:r>
            <a:r>
              <a:rPr lang="zh-CN" altLang="en-US" sz="2000"/>
              <a:t>端口</a:t>
            </a:r>
            <a:endParaRPr lang="en-US" altLang="zh-CN" sz="2000" dirty="0"/>
          </a:p>
          <a:p>
            <a:pPr>
              <a:spcBef>
                <a:spcPts val="1200"/>
              </a:spcBef>
            </a:pPr>
            <a:r>
              <a:rPr lang="zh-CN" altLang="en-US" sz="2000" dirty="0"/>
              <a:t>客户端发起连接</a:t>
            </a:r>
            <a:endParaRPr lang="en-US" altLang="zh-CN" sz="1800" dirty="0"/>
          </a:p>
          <a:p>
            <a:pPr lvl="1"/>
            <a:r>
              <a:rPr lang="zh-CN" altLang="en-US" sz="1800" dirty="0"/>
              <a:t>客户端协议栈分配一个临时端口号</a:t>
            </a:r>
            <a:r>
              <a:rPr lang="en-US" altLang="zh-CN" sz="1800" dirty="0"/>
              <a:t>10000</a:t>
            </a:r>
            <a:r>
              <a:rPr lang="zh-CN" altLang="en-US" sz="1800" dirty="0"/>
              <a:t>，并发送请求</a:t>
            </a:r>
            <a:endParaRPr lang="en-US" altLang="zh-CN" sz="1800" dirty="0"/>
          </a:p>
          <a:p>
            <a:pPr>
              <a:spcBef>
                <a:spcPts val="1200"/>
              </a:spcBef>
            </a:pPr>
            <a:r>
              <a:rPr lang="zh-CN" altLang="en-US" sz="2000" dirty="0"/>
              <a:t>连接请求经过</a:t>
            </a:r>
            <a:r>
              <a:rPr lang="en-US" altLang="zh-CN" sz="2000" dirty="0"/>
              <a:t>NAT</a:t>
            </a:r>
            <a:r>
              <a:rPr lang="zh-CN" altLang="en-US" sz="2000" dirty="0"/>
              <a:t>设备</a:t>
            </a:r>
          </a:p>
          <a:p>
            <a:pPr lvl="1"/>
            <a:r>
              <a:rPr lang="en-US" altLang="zh-CN" sz="1800" dirty="0"/>
              <a:t>NAT</a:t>
            </a:r>
            <a:r>
              <a:rPr lang="zh-CN" altLang="en-US" sz="1800" dirty="0"/>
              <a:t>分配一个端口号</a:t>
            </a:r>
            <a:r>
              <a:rPr lang="en-US" altLang="zh-CN" sz="1800" dirty="0"/>
              <a:t>50000</a:t>
            </a:r>
            <a:r>
              <a:rPr lang="zh-CN" altLang="en-US" sz="1800" dirty="0"/>
              <a:t>，与该客户端请求建立映射关系</a:t>
            </a:r>
          </a:p>
          <a:p>
            <a:pPr lvl="1"/>
            <a:r>
              <a:rPr lang="en-US" altLang="zh-CN" sz="1800" dirty="0"/>
              <a:t>NAT</a:t>
            </a:r>
            <a:r>
              <a:rPr lang="zh-CN" altLang="en-US" sz="1800" dirty="0"/>
              <a:t>转发请求，将客户端的源地址和源端口替换为自己的地址和端口</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34</a:t>
            </a:fld>
            <a:endParaRPr lang="zh-CN" altLang="en-US" dirty="0"/>
          </a:p>
        </p:txBody>
      </p:sp>
      <p:sp>
        <p:nvSpPr>
          <p:cNvPr id="288" name="文本框 287"/>
          <p:cNvSpPr txBox="1">
            <a:spLocks noChangeArrowheads="1"/>
          </p:cNvSpPr>
          <p:nvPr/>
        </p:nvSpPr>
        <p:spPr bwMode="auto">
          <a:xfrm>
            <a:off x="7937500" y="87868"/>
            <a:ext cx="987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4.7  NAT</a:t>
            </a:r>
          </a:p>
        </p:txBody>
      </p:sp>
      <p:grpSp>
        <p:nvGrpSpPr>
          <p:cNvPr id="24" name="组合 23"/>
          <p:cNvGrpSpPr/>
          <p:nvPr/>
        </p:nvGrpSpPr>
        <p:grpSpPr>
          <a:xfrm>
            <a:off x="528983" y="4439959"/>
            <a:ext cx="6735417" cy="1440141"/>
            <a:chOff x="528983" y="4439959"/>
            <a:chExt cx="6735417" cy="1440141"/>
          </a:xfrm>
        </p:grpSpPr>
        <p:sp>
          <p:nvSpPr>
            <p:cNvPr id="16" name="椭圆 15"/>
            <p:cNvSpPr/>
            <p:nvPr/>
          </p:nvSpPr>
          <p:spPr>
            <a:xfrm>
              <a:off x="1316062" y="4443417"/>
              <a:ext cx="2195005" cy="1436683"/>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5" name="组合 4"/>
            <p:cNvGrpSpPr/>
            <p:nvPr/>
          </p:nvGrpSpPr>
          <p:grpSpPr>
            <a:xfrm>
              <a:off x="528983" y="4439959"/>
              <a:ext cx="6735417" cy="1440141"/>
              <a:chOff x="528983" y="4439959"/>
              <a:chExt cx="7026225" cy="1542891"/>
            </a:xfrm>
          </p:grpSpPr>
          <p:sp>
            <p:nvSpPr>
              <p:cNvPr id="15" name="云形 14"/>
              <p:cNvSpPr/>
              <p:nvPr/>
            </p:nvSpPr>
            <p:spPr>
              <a:xfrm>
                <a:off x="3839343" y="4443417"/>
                <a:ext cx="2523281" cy="1539433"/>
              </a:xfrm>
              <a:prstGeom prst="cloud">
                <a:avLst/>
              </a:prstGeom>
              <a:noFill/>
              <a:ln w="1270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noProof="0">
                  <a:ln>
                    <a:noFill/>
                  </a:ln>
                  <a:solidFill>
                    <a:prstClr val="white"/>
                  </a:solidFill>
                  <a:effectLst/>
                  <a:uLnTx/>
                  <a:uFillTx/>
                  <a:latin typeface="Calibri" panose="020F0502020204030204"/>
                  <a:ea typeface="华文楷体" panose="02010600040101010101" pitchFamily="2" charset="-122"/>
                  <a:cs typeface="+mn-cs"/>
                </a:endParaRPr>
              </a:p>
            </p:txBody>
          </p:sp>
          <p:sp>
            <p:nvSpPr>
              <p:cNvPr id="17" name="矩形 16"/>
              <p:cNvSpPr/>
              <p:nvPr/>
            </p:nvSpPr>
            <p:spPr>
              <a:xfrm>
                <a:off x="3301121" y="5053982"/>
                <a:ext cx="729205" cy="422474"/>
              </a:xfrm>
              <a:prstGeom prst="rect">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alibri" panose="020F0502020204030204"/>
                    <a:ea typeface="华文楷体" panose="02010600040101010101" pitchFamily="2" charset="-122"/>
                    <a:cs typeface="+mn-cs"/>
                  </a:rPr>
                  <a:t>NAT</a:t>
                </a:r>
                <a:endParaRPr kumimoji="0" lang="zh-CN" altLang="en-US" sz="1600" b="0" i="0" u="none" strike="noStrike" kern="0" cap="none" spc="0" normalizeH="0" noProof="0" dirty="0">
                  <a:ln>
                    <a:noFill/>
                  </a:ln>
                  <a:solidFill>
                    <a:prstClr val="black"/>
                  </a:solidFill>
                  <a:effectLst/>
                  <a:uLnTx/>
                  <a:uFillTx/>
                  <a:latin typeface="Calibri" panose="020F0502020204030204"/>
                  <a:ea typeface="华文楷体" panose="02010600040101010101" pitchFamily="2" charset="-122"/>
                  <a:cs typeface="+mn-cs"/>
                </a:endParaRPr>
              </a:p>
            </p:txBody>
          </p:sp>
          <p:sp>
            <p:nvSpPr>
              <p:cNvPr id="18" name="矩形 17"/>
              <p:cNvSpPr/>
              <p:nvPr/>
            </p:nvSpPr>
            <p:spPr>
              <a:xfrm>
                <a:off x="5807614" y="4818056"/>
                <a:ext cx="1747594" cy="338554"/>
              </a:xfrm>
              <a:prstGeom prst="rect">
                <a:avLst/>
              </a:prstGeom>
            </p:spPr>
            <p:txBody>
              <a:bodyPr wrap="none">
                <a:spAutoFit/>
              </a:bodyPr>
              <a:lstStyle/>
              <a:p>
                <a:r>
                  <a:rPr lang="zh-CN" altLang="en-US" sz="1600" dirty="0">
                    <a:solidFill>
                      <a:prstClr val="black"/>
                    </a:solidFill>
                    <a:latin typeface="Calibri" panose="020F0502020204030204"/>
                    <a:ea typeface="华文楷体" panose="02010600040101010101" pitchFamily="2" charset="-122"/>
                  </a:rPr>
                  <a:t>61.135.169.125</a:t>
                </a:r>
                <a:r>
                  <a:rPr lang="en-US" altLang="zh-CN" sz="1600" dirty="0">
                    <a:solidFill>
                      <a:prstClr val="black"/>
                    </a:solidFill>
                    <a:latin typeface="Calibri" panose="020F0502020204030204"/>
                    <a:ea typeface="华文楷体" panose="02010600040101010101" pitchFamily="2" charset="-122"/>
                  </a:rPr>
                  <a:t>:80</a:t>
                </a:r>
                <a:endParaRPr lang="zh-CN" altLang="en-US" sz="1600" dirty="0">
                  <a:solidFill>
                    <a:prstClr val="black"/>
                  </a:solidFill>
                  <a:latin typeface="Calibri" panose="020F0502020204030204"/>
                  <a:ea typeface="华文楷体" panose="02010600040101010101" pitchFamily="2" charset="-122"/>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2563" y="4439959"/>
                <a:ext cx="640292" cy="640292"/>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4141" y="5080869"/>
                <a:ext cx="672086" cy="440437"/>
              </a:xfrm>
              <a:prstGeom prst="rect">
                <a:avLst/>
              </a:prstGeom>
            </p:spPr>
          </p:pic>
          <p:sp>
            <p:nvSpPr>
              <p:cNvPr id="21" name="文本框 20"/>
              <p:cNvSpPr txBox="1"/>
              <p:nvPr/>
            </p:nvSpPr>
            <p:spPr>
              <a:xfrm>
                <a:off x="528983" y="5114751"/>
                <a:ext cx="1643399" cy="338554"/>
              </a:xfrm>
              <a:prstGeom prst="rect">
                <a:avLst/>
              </a:prstGeom>
              <a:noFill/>
            </p:spPr>
            <p:txBody>
              <a:bodyPr wrap="none" rtlCol="0">
                <a:spAutoFit/>
              </a:bodyPr>
              <a:lstStyle/>
              <a:p>
                <a:r>
                  <a:rPr lang="en-US" altLang="zh-CN" sz="1600" dirty="0">
                    <a:solidFill>
                      <a:prstClr val="black"/>
                    </a:solidFill>
                    <a:latin typeface="Calibri" panose="020F0502020204030204"/>
                    <a:ea typeface="华文楷体" panose="02010600040101010101" pitchFamily="2" charset="-122"/>
                  </a:rPr>
                  <a:t>10.24.0.23:10000</a:t>
                </a:r>
                <a:endParaRPr lang="zh-CN" altLang="en-US" sz="1600" dirty="0">
                  <a:solidFill>
                    <a:prstClr val="black"/>
                  </a:solidFill>
                  <a:latin typeface="Calibri" panose="020F0502020204030204"/>
                  <a:ea typeface="华文楷体" panose="02010600040101010101" pitchFamily="2" charset="-122"/>
                </a:endParaRPr>
              </a:p>
            </p:txBody>
          </p:sp>
          <p:sp>
            <p:nvSpPr>
              <p:cNvPr id="22" name="文本框 21"/>
              <p:cNvSpPr txBox="1"/>
              <p:nvPr/>
            </p:nvSpPr>
            <p:spPr>
              <a:xfrm>
                <a:off x="2959668" y="4542914"/>
                <a:ext cx="1380506" cy="338554"/>
              </a:xfrm>
              <a:prstGeom prst="rect">
                <a:avLst/>
              </a:prstGeom>
              <a:noFill/>
            </p:spPr>
            <p:txBody>
              <a:bodyPr wrap="none" rtlCol="0">
                <a:spAutoFit/>
              </a:bodyPr>
              <a:lstStyle/>
              <a:p>
                <a:r>
                  <a:rPr lang="en-US" altLang="zh-CN" sz="1600" dirty="0">
                    <a:solidFill>
                      <a:prstClr val="black"/>
                    </a:solidFill>
                    <a:latin typeface="Calibri" panose="020F0502020204030204"/>
                    <a:ea typeface="华文楷体" panose="02010600040101010101" pitchFamily="2" charset="-122"/>
                  </a:rPr>
                  <a:t>159.226.43.39</a:t>
                </a:r>
                <a:endParaRPr lang="zh-CN" altLang="en-US" sz="1600" dirty="0">
                  <a:solidFill>
                    <a:prstClr val="black"/>
                  </a:solidFill>
                  <a:latin typeface="Calibri" panose="020F0502020204030204"/>
                  <a:ea typeface="华文楷体" panose="02010600040101010101" pitchFamily="2" charset="-122"/>
                </a:endParaRPr>
              </a:p>
            </p:txBody>
          </p:sp>
        </p:grpSp>
      </p:grpSp>
      <p:graphicFrame>
        <p:nvGraphicFramePr>
          <p:cNvPr id="23" name="表格 22"/>
          <p:cNvGraphicFramePr>
            <a:graphicFrameLocks noGrp="1"/>
          </p:cNvGraphicFramePr>
          <p:nvPr>
            <p:extLst>
              <p:ext uri="{D42A27DB-BD31-4B8C-83A1-F6EECF244321}">
                <p14:modId xmlns:p14="http://schemas.microsoft.com/office/powerpoint/2010/main" val="1333098415"/>
              </p:ext>
            </p:extLst>
          </p:nvPr>
        </p:nvGraphicFramePr>
        <p:xfrm>
          <a:off x="4004000" y="5463589"/>
          <a:ext cx="4201488" cy="609600"/>
        </p:xfrm>
        <a:graphic>
          <a:graphicData uri="http://schemas.openxmlformats.org/drawingml/2006/table">
            <a:tbl>
              <a:tblPr firstRow="1" bandRow="1"/>
              <a:tblGrid>
                <a:gridCol w="1400496">
                  <a:extLst>
                    <a:ext uri="{9D8B030D-6E8A-4147-A177-3AD203B41FA5}">
                      <a16:colId xmlns:a16="http://schemas.microsoft.com/office/drawing/2014/main" val="20000"/>
                    </a:ext>
                  </a:extLst>
                </a:gridCol>
                <a:gridCol w="1400496">
                  <a:extLst>
                    <a:ext uri="{9D8B030D-6E8A-4147-A177-3AD203B41FA5}">
                      <a16:colId xmlns:a16="http://schemas.microsoft.com/office/drawing/2014/main" val="20001"/>
                    </a:ext>
                  </a:extLst>
                </a:gridCol>
                <a:gridCol w="1400496">
                  <a:extLst>
                    <a:ext uri="{9D8B030D-6E8A-4147-A177-3AD203B41FA5}">
                      <a16:colId xmlns:a16="http://schemas.microsoft.com/office/drawing/2014/main" val="20002"/>
                    </a:ext>
                  </a:extLst>
                </a:gridCol>
              </a:tblGrid>
              <a:tr h="252706">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US" altLang="zh-CN" sz="1400" dirty="0" err="1"/>
                        <a:t>Int</a:t>
                      </a:r>
                      <a:r>
                        <a:rPr lang="en-US" altLang="zh-CN" sz="1400" dirty="0"/>
                        <a:t> </a:t>
                      </a:r>
                      <a:r>
                        <a:rPr lang="en-US" altLang="zh-CN" sz="1400" dirty="0" err="1"/>
                        <a:t>Addr</a:t>
                      </a:r>
                      <a:endParaRPr lang="zh-CN"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US" altLang="zh-CN" sz="1400" dirty="0" err="1"/>
                        <a:t>Int</a:t>
                      </a:r>
                      <a:r>
                        <a:rPr lang="en-US" altLang="zh-CN" sz="1400" baseline="0" dirty="0"/>
                        <a:t> Port</a:t>
                      </a:r>
                      <a:endParaRPr lang="zh-CN"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US" altLang="zh-CN" sz="1400" dirty="0"/>
                        <a:t>NAT Port</a:t>
                      </a:r>
                      <a:endParaRPr lang="zh-CN"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252706">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400" dirty="0"/>
                        <a:t>10.24.0.23</a:t>
                      </a:r>
                      <a:endParaRPr lang="zh-CN" altLang="en-US" sz="14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400" dirty="0"/>
                        <a:t>10000</a:t>
                      </a:r>
                      <a:endParaRPr lang="zh-CN" altLang="en-US" sz="14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400" dirty="0"/>
                        <a:t>50000</a:t>
                      </a:r>
                      <a:endParaRPr lang="zh-CN" altLang="en-US" sz="14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38121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ssolv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dissolve">
                                      <p:cBhvr>
                                        <p:cTn id="24" dur="500"/>
                                        <p:tgtEl>
                                          <p:spTgt spid="3">
                                            <p:txEl>
                                              <p:pRg st="3" end="3"/>
                                            </p:txEl>
                                          </p:spTgt>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dissolv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dissolve">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a:t>
            </a:r>
            <a:r>
              <a:rPr lang="zh-CN" altLang="en-US" dirty="0"/>
              <a:t>举例</a:t>
            </a:r>
          </a:p>
        </p:txBody>
      </p:sp>
      <p:sp>
        <p:nvSpPr>
          <p:cNvPr id="3" name="内容占位符 2"/>
          <p:cNvSpPr>
            <a:spLocks noGrp="1"/>
          </p:cNvSpPr>
          <p:nvPr>
            <p:ph idx="1"/>
          </p:nvPr>
        </p:nvSpPr>
        <p:spPr>
          <a:xfrm>
            <a:off x="457200" y="1444978"/>
            <a:ext cx="8229600" cy="2183422"/>
          </a:xfrm>
        </p:spPr>
        <p:txBody>
          <a:bodyPr/>
          <a:lstStyle/>
          <a:p>
            <a:r>
              <a:rPr lang="zh-CN" altLang="en-US" sz="2000" dirty="0"/>
              <a:t>客户端 </a:t>
            </a:r>
            <a:r>
              <a:rPr lang="en-US" altLang="zh-CN" sz="2000" dirty="0"/>
              <a:t>10.24.0.23 </a:t>
            </a:r>
            <a:r>
              <a:rPr lang="zh-CN" altLang="en-US" sz="2000" dirty="0"/>
              <a:t>想连接到服务器</a:t>
            </a:r>
            <a:r>
              <a:rPr lang="en-US" altLang="zh-CN" sz="2000" dirty="0"/>
              <a:t>61.135.169.125</a:t>
            </a:r>
          </a:p>
          <a:p>
            <a:pPr>
              <a:spcBef>
                <a:spcPts val="1200"/>
              </a:spcBef>
            </a:pPr>
            <a:r>
              <a:rPr lang="en-US" altLang="zh-CN" sz="2000" dirty="0"/>
              <a:t>NAT</a:t>
            </a:r>
            <a:r>
              <a:rPr lang="zh-CN" altLang="en-US" sz="2000" dirty="0"/>
              <a:t>设备作为两端的代理</a:t>
            </a:r>
            <a:endParaRPr lang="en-US" altLang="zh-CN" sz="1800" dirty="0"/>
          </a:p>
          <a:p>
            <a:pPr lvl="1"/>
            <a:r>
              <a:rPr lang="zh-CN" altLang="en-US" sz="1800" dirty="0"/>
              <a:t>对于客户端，</a:t>
            </a:r>
            <a:r>
              <a:rPr lang="en-US" altLang="zh-CN" sz="1800" dirty="0"/>
              <a:t>NAT</a:t>
            </a:r>
            <a:r>
              <a:rPr lang="zh-CN" altLang="en-US" sz="1800" dirty="0"/>
              <a:t>设备拦截其消息，并标记自己为发送方</a:t>
            </a:r>
          </a:p>
          <a:p>
            <a:pPr lvl="1"/>
            <a:r>
              <a:rPr lang="zh-CN" altLang="en-US" sz="1800" dirty="0"/>
              <a:t>对于服务器端，</a:t>
            </a:r>
            <a:r>
              <a:rPr lang="en-US" altLang="zh-CN" sz="1800" dirty="0"/>
              <a:t>NAT</a:t>
            </a:r>
            <a:r>
              <a:rPr lang="zh-CN" altLang="en-US" sz="1800" dirty="0"/>
              <a:t>设备作为服务器消息的接收者</a:t>
            </a:r>
            <a:endParaRPr lang="en-US" altLang="zh-CN" sz="1800" dirty="0"/>
          </a:p>
          <a:p>
            <a:pPr lvl="2"/>
            <a:r>
              <a:rPr lang="zh-CN" altLang="en-US" dirty="0"/>
              <a:t>将收到的服务器数据更新目的地址和端口，发送给内网主机</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35</a:t>
            </a:fld>
            <a:endParaRPr lang="zh-CN" altLang="en-US" dirty="0"/>
          </a:p>
        </p:txBody>
      </p:sp>
      <p:sp>
        <p:nvSpPr>
          <p:cNvPr id="288" name="文本框 287"/>
          <p:cNvSpPr txBox="1">
            <a:spLocks noChangeArrowheads="1"/>
          </p:cNvSpPr>
          <p:nvPr/>
        </p:nvSpPr>
        <p:spPr bwMode="auto">
          <a:xfrm>
            <a:off x="7937500" y="87868"/>
            <a:ext cx="987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4.7  NAT</a:t>
            </a:r>
          </a:p>
        </p:txBody>
      </p:sp>
      <p:grpSp>
        <p:nvGrpSpPr>
          <p:cNvPr id="24" name="组合 23"/>
          <p:cNvGrpSpPr/>
          <p:nvPr/>
        </p:nvGrpSpPr>
        <p:grpSpPr>
          <a:xfrm>
            <a:off x="528983" y="4439959"/>
            <a:ext cx="6735417" cy="1440141"/>
            <a:chOff x="528983" y="4439959"/>
            <a:chExt cx="6735417" cy="1440141"/>
          </a:xfrm>
        </p:grpSpPr>
        <p:sp>
          <p:nvSpPr>
            <p:cNvPr id="16" name="椭圆 15"/>
            <p:cNvSpPr/>
            <p:nvPr/>
          </p:nvSpPr>
          <p:spPr>
            <a:xfrm>
              <a:off x="1316062" y="4443417"/>
              <a:ext cx="2195005" cy="1436683"/>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5" name="组合 4"/>
            <p:cNvGrpSpPr/>
            <p:nvPr/>
          </p:nvGrpSpPr>
          <p:grpSpPr>
            <a:xfrm>
              <a:off x="528983" y="4439959"/>
              <a:ext cx="6735417" cy="1440141"/>
              <a:chOff x="528983" y="4439959"/>
              <a:chExt cx="7026225" cy="1542891"/>
            </a:xfrm>
          </p:grpSpPr>
          <p:sp>
            <p:nvSpPr>
              <p:cNvPr id="15" name="云形 14"/>
              <p:cNvSpPr/>
              <p:nvPr/>
            </p:nvSpPr>
            <p:spPr>
              <a:xfrm>
                <a:off x="3839343" y="4443417"/>
                <a:ext cx="2523281" cy="1539433"/>
              </a:xfrm>
              <a:prstGeom prst="cloud">
                <a:avLst/>
              </a:prstGeom>
              <a:noFill/>
              <a:ln w="1270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noProof="0">
                  <a:ln>
                    <a:noFill/>
                  </a:ln>
                  <a:solidFill>
                    <a:prstClr val="white"/>
                  </a:solidFill>
                  <a:effectLst/>
                  <a:uLnTx/>
                  <a:uFillTx/>
                  <a:latin typeface="Calibri" panose="020F0502020204030204"/>
                  <a:ea typeface="华文楷体" panose="02010600040101010101" pitchFamily="2" charset="-122"/>
                  <a:cs typeface="+mn-cs"/>
                </a:endParaRPr>
              </a:p>
            </p:txBody>
          </p:sp>
          <p:sp>
            <p:nvSpPr>
              <p:cNvPr id="17" name="矩形 16"/>
              <p:cNvSpPr/>
              <p:nvPr/>
            </p:nvSpPr>
            <p:spPr>
              <a:xfrm>
                <a:off x="3301121" y="5053982"/>
                <a:ext cx="729205" cy="422474"/>
              </a:xfrm>
              <a:prstGeom prst="rect">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alibri" panose="020F0502020204030204"/>
                    <a:ea typeface="华文楷体" panose="02010600040101010101" pitchFamily="2" charset="-122"/>
                    <a:cs typeface="+mn-cs"/>
                  </a:rPr>
                  <a:t>NAT</a:t>
                </a:r>
                <a:endParaRPr kumimoji="0" lang="zh-CN" altLang="en-US" sz="1600" b="0" i="0" u="none" strike="noStrike" kern="0" cap="none" spc="0" normalizeH="0" noProof="0" dirty="0">
                  <a:ln>
                    <a:noFill/>
                  </a:ln>
                  <a:solidFill>
                    <a:prstClr val="black"/>
                  </a:solidFill>
                  <a:effectLst/>
                  <a:uLnTx/>
                  <a:uFillTx/>
                  <a:latin typeface="Calibri" panose="020F0502020204030204"/>
                  <a:ea typeface="华文楷体" panose="02010600040101010101" pitchFamily="2" charset="-122"/>
                  <a:cs typeface="+mn-cs"/>
                </a:endParaRPr>
              </a:p>
            </p:txBody>
          </p:sp>
          <p:sp>
            <p:nvSpPr>
              <p:cNvPr id="18" name="矩形 17"/>
              <p:cNvSpPr/>
              <p:nvPr/>
            </p:nvSpPr>
            <p:spPr>
              <a:xfrm>
                <a:off x="5807614" y="4818056"/>
                <a:ext cx="1747594" cy="338554"/>
              </a:xfrm>
              <a:prstGeom prst="rect">
                <a:avLst/>
              </a:prstGeom>
            </p:spPr>
            <p:txBody>
              <a:bodyPr wrap="none">
                <a:spAutoFit/>
              </a:bodyPr>
              <a:lstStyle/>
              <a:p>
                <a:r>
                  <a:rPr lang="zh-CN" altLang="en-US" sz="1600" dirty="0">
                    <a:solidFill>
                      <a:prstClr val="black"/>
                    </a:solidFill>
                    <a:latin typeface="Calibri" panose="020F0502020204030204"/>
                    <a:ea typeface="华文楷体" panose="02010600040101010101" pitchFamily="2" charset="-122"/>
                  </a:rPr>
                  <a:t>61.135.169.125</a:t>
                </a:r>
                <a:r>
                  <a:rPr lang="en-US" altLang="zh-CN" sz="1600" dirty="0">
                    <a:solidFill>
                      <a:prstClr val="black"/>
                    </a:solidFill>
                    <a:latin typeface="Calibri" panose="020F0502020204030204"/>
                    <a:ea typeface="华文楷体" panose="02010600040101010101" pitchFamily="2" charset="-122"/>
                  </a:rPr>
                  <a:t>:80</a:t>
                </a:r>
                <a:endParaRPr lang="zh-CN" altLang="en-US" sz="1600" dirty="0">
                  <a:solidFill>
                    <a:prstClr val="black"/>
                  </a:solidFill>
                  <a:latin typeface="Calibri" panose="020F0502020204030204"/>
                  <a:ea typeface="华文楷体" panose="02010600040101010101" pitchFamily="2" charset="-122"/>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2563" y="4439959"/>
                <a:ext cx="640292" cy="640292"/>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4141" y="5080869"/>
                <a:ext cx="672086" cy="440437"/>
              </a:xfrm>
              <a:prstGeom prst="rect">
                <a:avLst/>
              </a:prstGeom>
            </p:spPr>
          </p:pic>
          <p:sp>
            <p:nvSpPr>
              <p:cNvPr id="21" name="文本框 20"/>
              <p:cNvSpPr txBox="1"/>
              <p:nvPr/>
            </p:nvSpPr>
            <p:spPr>
              <a:xfrm>
                <a:off x="528983" y="5114751"/>
                <a:ext cx="1643399" cy="338554"/>
              </a:xfrm>
              <a:prstGeom prst="rect">
                <a:avLst/>
              </a:prstGeom>
              <a:noFill/>
            </p:spPr>
            <p:txBody>
              <a:bodyPr wrap="none" rtlCol="0">
                <a:spAutoFit/>
              </a:bodyPr>
              <a:lstStyle/>
              <a:p>
                <a:r>
                  <a:rPr lang="en-US" altLang="zh-CN" sz="1600" dirty="0">
                    <a:solidFill>
                      <a:prstClr val="black"/>
                    </a:solidFill>
                    <a:latin typeface="Calibri" panose="020F0502020204030204"/>
                    <a:ea typeface="华文楷体" panose="02010600040101010101" pitchFamily="2" charset="-122"/>
                  </a:rPr>
                  <a:t>10.24.0.23:10000</a:t>
                </a:r>
                <a:endParaRPr lang="zh-CN" altLang="en-US" sz="1600" dirty="0">
                  <a:solidFill>
                    <a:prstClr val="black"/>
                  </a:solidFill>
                  <a:latin typeface="Calibri" panose="020F0502020204030204"/>
                  <a:ea typeface="华文楷体" panose="02010600040101010101" pitchFamily="2" charset="-122"/>
                </a:endParaRPr>
              </a:p>
            </p:txBody>
          </p:sp>
          <p:sp>
            <p:nvSpPr>
              <p:cNvPr id="22" name="文本框 21"/>
              <p:cNvSpPr txBox="1"/>
              <p:nvPr/>
            </p:nvSpPr>
            <p:spPr>
              <a:xfrm>
                <a:off x="2959668" y="4542914"/>
                <a:ext cx="1380506" cy="338554"/>
              </a:xfrm>
              <a:prstGeom prst="rect">
                <a:avLst/>
              </a:prstGeom>
              <a:noFill/>
            </p:spPr>
            <p:txBody>
              <a:bodyPr wrap="none" rtlCol="0">
                <a:spAutoFit/>
              </a:bodyPr>
              <a:lstStyle/>
              <a:p>
                <a:r>
                  <a:rPr lang="en-US" altLang="zh-CN" sz="1600" dirty="0">
                    <a:solidFill>
                      <a:prstClr val="black"/>
                    </a:solidFill>
                    <a:latin typeface="Calibri" panose="020F0502020204030204"/>
                    <a:ea typeface="华文楷体" panose="02010600040101010101" pitchFamily="2" charset="-122"/>
                  </a:rPr>
                  <a:t>159.226.43.39</a:t>
                </a:r>
                <a:endParaRPr lang="zh-CN" altLang="en-US" sz="1600" dirty="0">
                  <a:solidFill>
                    <a:prstClr val="black"/>
                  </a:solidFill>
                  <a:latin typeface="Calibri" panose="020F0502020204030204"/>
                  <a:ea typeface="华文楷体" panose="02010600040101010101" pitchFamily="2" charset="-122"/>
                </a:endParaRPr>
              </a:p>
            </p:txBody>
          </p:sp>
        </p:grpSp>
      </p:grpSp>
      <p:graphicFrame>
        <p:nvGraphicFramePr>
          <p:cNvPr id="23" name="表格 22"/>
          <p:cNvGraphicFramePr>
            <a:graphicFrameLocks noGrp="1"/>
          </p:cNvGraphicFramePr>
          <p:nvPr/>
        </p:nvGraphicFramePr>
        <p:xfrm>
          <a:off x="4004000" y="5463589"/>
          <a:ext cx="4201488" cy="609600"/>
        </p:xfrm>
        <a:graphic>
          <a:graphicData uri="http://schemas.openxmlformats.org/drawingml/2006/table">
            <a:tbl>
              <a:tblPr firstRow="1" bandRow="1"/>
              <a:tblGrid>
                <a:gridCol w="1400496">
                  <a:extLst>
                    <a:ext uri="{9D8B030D-6E8A-4147-A177-3AD203B41FA5}">
                      <a16:colId xmlns:a16="http://schemas.microsoft.com/office/drawing/2014/main" val="20000"/>
                    </a:ext>
                  </a:extLst>
                </a:gridCol>
                <a:gridCol w="1400496">
                  <a:extLst>
                    <a:ext uri="{9D8B030D-6E8A-4147-A177-3AD203B41FA5}">
                      <a16:colId xmlns:a16="http://schemas.microsoft.com/office/drawing/2014/main" val="20001"/>
                    </a:ext>
                  </a:extLst>
                </a:gridCol>
                <a:gridCol w="1400496">
                  <a:extLst>
                    <a:ext uri="{9D8B030D-6E8A-4147-A177-3AD203B41FA5}">
                      <a16:colId xmlns:a16="http://schemas.microsoft.com/office/drawing/2014/main" val="20002"/>
                    </a:ext>
                  </a:extLst>
                </a:gridCol>
              </a:tblGrid>
              <a:tr h="252706">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US" altLang="zh-CN" sz="1400" dirty="0" err="1"/>
                        <a:t>Int</a:t>
                      </a:r>
                      <a:r>
                        <a:rPr lang="en-US" altLang="zh-CN" sz="1400" dirty="0"/>
                        <a:t> </a:t>
                      </a:r>
                      <a:r>
                        <a:rPr lang="en-US" altLang="zh-CN" sz="1400" dirty="0" err="1"/>
                        <a:t>Addr</a:t>
                      </a:r>
                      <a:endParaRPr lang="zh-CN"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US" altLang="zh-CN" sz="1400" dirty="0" err="1"/>
                        <a:t>Int</a:t>
                      </a:r>
                      <a:r>
                        <a:rPr lang="en-US" altLang="zh-CN" sz="1400" baseline="0" dirty="0"/>
                        <a:t> Port</a:t>
                      </a:r>
                      <a:endParaRPr lang="zh-CN"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US" altLang="zh-CN" sz="1400" dirty="0"/>
                        <a:t>NAT Port</a:t>
                      </a:r>
                      <a:endParaRPr lang="zh-CN"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252706">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400" dirty="0"/>
                        <a:t>10.24.0.23</a:t>
                      </a:r>
                      <a:endParaRPr lang="zh-CN" altLang="en-US" sz="14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400" dirty="0"/>
                        <a:t>10000</a:t>
                      </a:r>
                      <a:endParaRPr lang="zh-CN" altLang="en-US" sz="14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400" dirty="0"/>
                        <a:t>50000</a:t>
                      </a:r>
                      <a:endParaRPr lang="zh-CN" altLang="en-US" sz="14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bl>
          </a:graphicData>
        </a:graphic>
      </p:graphicFrame>
      <p:cxnSp>
        <p:nvCxnSpPr>
          <p:cNvPr id="25" name="直接箭头连接符 24"/>
          <p:cNvCxnSpPr/>
          <p:nvPr/>
        </p:nvCxnSpPr>
        <p:spPr>
          <a:xfrm>
            <a:off x="2271824" y="5201355"/>
            <a:ext cx="848492" cy="0"/>
          </a:xfrm>
          <a:prstGeom prst="straightConnector1">
            <a:avLst/>
          </a:prstGeom>
          <a:ln w="28575">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4004000" y="4792876"/>
            <a:ext cx="1915809" cy="478041"/>
          </a:xfrm>
          <a:prstGeom prst="straightConnector1">
            <a:avLst/>
          </a:prstGeom>
          <a:ln w="28575">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27" name="内容占位符 13"/>
          <p:cNvGraphicFramePr>
            <a:graphicFrameLocks/>
          </p:cNvGraphicFramePr>
          <p:nvPr>
            <p:extLst>
              <p:ext uri="{D42A27DB-BD31-4B8C-83A1-F6EECF244321}">
                <p14:modId xmlns:p14="http://schemas.microsoft.com/office/powerpoint/2010/main" val="2883401312"/>
              </p:ext>
            </p:extLst>
          </p:nvPr>
        </p:nvGraphicFramePr>
        <p:xfrm>
          <a:off x="203503" y="3736636"/>
          <a:ext cx="2243138" cy="1036320"/>
        </p:xfrm>
        <a:graphic>
          <a:graphicData uri="http://schemas.openxmlformats.org/drawingml/2006/table">
            <a:tbl>
              <a:tblPr bandRow="1">
                <a:tableStyleId>{5C22544A-7EE6-4342-B048-85BDC9FD1C3A}</a:tableStyleId>
              </a:tblPr>
              <a:tblGrid>
                <a:gridCol w="2243138">
                  <a:extLst>
                    <a:ext uri="{9D8B030D-6E8A-4147-A177-3AD203B41FA5}">
                      <a16:colId xmlns:a16="http://schemas.microsoft.com/office/drawing/2014/main" val="20000"/>
                    </a:ext>
                  </a:extLst>
                </a:gridCol>
              </a:tblGrid>
              <a:tr h="370840">
                <a:tc>
                  <a:txBody>
                    <a:bodyPr/>
                    <a:lstStyle/>
                    <a:p>
                      <a:r>
                        <a:rPr lang="en-US" altLang="zh-CN" sz="1400" dirty="0" err="1">
                          <a:solidFill>
                            <a:schemeClr val="bg1"/>
                          </a:solidFill>
                          <a:latin typeface="Calibri" panose="020F0502020204030204" pitchFamily="34" charset="0"/>
                        </a:rPr>
                        <a:t>Src</a:t>
                      </a:r>
                      <a:r>
                        <a:rPr lang="en-US" altLang="zh-CN" sz="1400" dirty="0">
                          <a:solidFill>
                            <a:schemeClr val="bg1"/>
                          </a:solidFill>
                          <a:latin typeface="Calibri" panose="020F0502020204030204" pitchFamily="34" charset="0"/>
                        </a:rPr>
                        <a:t> IP: 10.24.0.23</a:t>
                      </a:r>
                    </a:p>
                    <a:p>
                      <a:r>
                        <a:rPr lang="en-US" altLang="zh-CN" sz="1400" dirty="0" err="1">
                          <a:solidFill>
                            <a:schemeClr val="bg1"/>
                          </a:solidFill>
                          <a:latin typeface="Calibri" panose="020F0502020204030204" pitchFamily="34" charset="0"/>
                        </a:rPr>
                        <a:t>Dest</a:t>
                      </a:r>
                      <a:r>
                        <a:rPr lang="en-US" altLang="zh-CN" sz="1400" dirty="0">
                          <a:solidFill>
                            <a:schemeClr val="bg1"/>
                          </a:solidFill>
                          <a:latin typeface="Calibri" panose="020F0502020204030204" pitchFamily="34" charset="0"/>
                        </a:rPr>
                        <a:t> IP: 61.135.169.125</a:t>
                      </a:r>
                      <a:endParaRPr lang="zh-CN" altLang="en-US" sz="1400" dirty="0">
                        <a:solidFill>
                          <a:schemeClr val="bg1"/>
                        </a:solidFill>
                        <a:latin typeface="Calibri" panose="020F0502020204030204" pitchFamily="34" charset="0"/>
                      </a:endParaRPr>
                    </a:p>
                  </a:txBody>
                  <a:tcP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altLang="zh-CN" sz="1400" dirty="0" err="1">
                          <a:latin typeface="Calibri" panose="020F0502020204030204" pitchFamily="34" charset="0"/>
                        </a:rPr>
                        <a:t>Src</a:t>
                      </a:r>
                      <a:r>
                        <a:rPr lang="en-US" altLang="zh-CN" sz="1400" dirty="0">
                          <a:latin typeface="Calibri" panose="020F0502020204030204" pitchFamily="34" charset="0"/>
                        </a:rPr>
                        <a:t> Port:</a:t>
                      </a:r>
                      <a:r>
                        <a:rPr lang="en-US" altLang="zh-CN" sz="1400" baseline="0" dirty="0">
                          <a:latin typeface="Calibri" panose="020F0502020204030204" pitchFamily="34" charset="0"/>
                        </a:rPr>
                        <a:t> 10000</a:t>
                      </a:r>
                    </a:p>
                    <a:p>
                      <a:r>
                        <a:rPr lang="en-US" altLang="zh-CN" sz="1400" baseline="0" dirty="0" err="1">
                          <a:latin typeface="Calibri" panose="020F0502020204030204" pitchFamily="34" charset="0"/>
                        </a:rPr>
                        <a:t>Dest</a:t>
                      </a:r>
                      <a:r>
                        <a:rPr lang="en-US" altLang="zh-CN" sz="1400" baseline="0" dirty="0">
                          <a:latin typeface="Calibri" panose="020F0502020204030204" pitchFamily="34" charset="0"/>
                        </a:rPr>
                        <a:t> Port: 80</a:t>
                      </a:r>
                      <a:endParaRPr lang="zh-CN" altLang="en-US" sz="1400" dirty="0">
                        <a:latin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28" name="内容占位符 13"/>
          <p:cNvGraphicFramePr>
            <a:graphicFrameLocks/>
          </p:cNvGraphicFramePr>
          <p:nvPr>
            <p:extLst>
              <p:ext uri="{D42A27DB-BD31-4B8C-83A1-F6EECF244321}">
                <p14:modId xmlns:p14="http://schemas.microsoft.com/office/powerpoint/2010/main" val="3629691902"/>
              </p:ext>
            </p:extLst>
          </p:nvPr>
        </p:nvGraphicFramePr>
        <p:xfrm>
          <a:off x="2098718" y="5768389"/>
          <a:ext cx="2243138" cy="1036320"/>
        </p:xfrm>
        <a:graphic>
          <a:graphicData uri="http://schemas.openxmlformats.org/drawingml/2006/table">
            <a:tbl>
              <a:tblPr bandRow="1">
                <a:tableStyleId>{5C22544A-7EE6-4342-B048-85BDC9FD1C3A}</a:tableStyleId>
              </a:tblPr>
              <a:tblGrid>
                <a:gridCol w="2243138">
                  <a:extLst>
                    <a:ext uri="{9D8B030D-6E8A-4147-A177-3AD203B41FA5}">
                      <a16:colId xmlns:a16="http://schemas.microsoft.com/office/drawing/2014/main" val="20000"/>
                    </a:ext>
                  </a:extLst>
                </a:gridCol>
              </a:tblGrid>
              <a:tr h="370840">
                <a:tc>
                  <a:txBody>
                    <a:bodyPr/>
                    <a:lstStyle/>
                    <a:p>
                      <a:r>
                        <a:rPr lang="en-US" altLang="zh-CN" sz="1400" dirty="0" err="1">
                          <a:solidFill>
                            <a:schemeClr val="bg1"/>
                          </a:solidFill>
                          <a:latin typeface="Calibri" panose="020F0502020204030204" pitchFamily="34" charset="0"/>
                        </a:rPr>
                        <a:t>Src</a:t>
                      </a:r>
                      <a:r>
                        <a:rPr lang="en-US" altLang="zh-CN" sz="1400" dirty="0">
                          <a:solidFill>
                            <a:schemeClr val="bg1"/>
                          </a:solidFill>
                          <a:latin typeface="Calibri" panose="020F0502020204030204" pitchFamily="34" charset="0"/>
                        </a:rPr>
                        <a:t> IP: 159.226.43.39</a:t>
                      </a:r>
                    </a:p>
                    <a:p>
                      <a:r>
                        <a:rPr lang="en-US" altLang="zh-CN" sz="1400" dirty="0" err="1">
                          <a:solidFill>
                            <a:schemeClr val="bg1"/>
                          </a:solidFill>
                          <a:latin typeface="Calibri" panose="020F0502020204030204" pitchFamily="34" charset="0"/>
                        </a:rPr>
                        <a:t>Dest</a:t>
                      </a:r>
                      <a:r>
                        <a:rPr lang="en-US" altLang="zh-CN" sz="1400" dirty="0">
                          <a:solidFill>
                            <a:schemeClr val="bg1"/>
                          </a:solidFill>
                          <a:latin typeface="Calibri" panose="020F0502020204030204" pitchFamily="34" charset="0"/>
                        </a:rPr>
                        <a:t> IP: 61.135.169.125</a:t>
                      </a:r>
                      <a:endParaRPr lang="zh-CN" altLang="en-US" sz="1400" dirty="0">
                        <a:solidFill>
                          <a:schemeClr val="bg1"/>
                        </a:solidFill>
                        <a:latin typeface="Calibri" panose="020F0502020204030204" pitchFamily="34" charset="0"/>
                      </a:endParaRPr>
                    </a:p>
                  </a:txBody>
                  <a:tcP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altLang="zh-CN" sz="1400" dirty="0" err="1">
                          <a:latin typeface="Calibri" panose="020F0502020204030204" pitchFamily="34" charset="0"/>
                        </a:rPr>
                        <a:t>Src</a:t>
                      </a:r>
                      <a:r>
                        <a:rPr lang="en-US" altLang="zh-CN" sz="1400" dirty="0">
                          <a:latin typeface="Calibri" panose="020F0502020204030204" pitchFamily="34" charset="0"/>
                        </a:rPr>
                        <a:t> Port:</a:t>
                      </a:r>
                      <a:r>
                        <a:rPr lang="en-US" altLang="zh-CN" sz="1400" baseline="0" dirty="0">
                          <a:latin typeface="Calibri" panose="020F0502020204030204" pitchFamily="34" charset="0"/>
                        </a:rPr>
                        <a:t> 50000</a:t>
                      </a:r>
                    </a:p>
                    <a:p>
                      <a:r>
                        <a:rPr lang="en-US" altLang="zh-CN" sz="1400" baseline="0" dirty="0" err="1">
                          <a:latin typeface="Calibri" panose="020F0502020204030204" pitchFamily="34" charset="0"/>
                        </a:rPr>
                        <a:t>Dest</a:t>
                      </a:r>
                      <a:r>
                        <a:rPr lang="en-US" altLang="zh-CN" sz="1400" baseline="0" dirty="0">
                          <a:latin typeface="Calibri" panose="020F0502020204030204" pitchFamily="34" charset="0"/>
                        </a:rPr>
                        <a:t> Port: 80</a:t>
                      </a:r>
                      <a:endParaRPr lang="zh-CN" altLang="en-US" sz="1400" dirty="0">
                        <a:latin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10001"/>
                  </a:ext>
                </a:extLst>
              </a:tr>
            </a:tbl>
          </a:graphicData>
        </a:graphic>
      </p:graphicFrame>
      <p:sp>
        <p:nvSpPr>
          <p:cNvPr id="29" name="圆角矩形 28"/>
          <p:cNvSpPr/>
          <p:nvPr/>
        </p:nvSpPr>
        <p:spPr>
          <a:xfrm>
            <a:off x="777993" y="280502"/>
            <a:ext cx="7427495" cy="1707912"/>
          </a:xfrm>
          <a:prstGeom prst="roundRect">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600" dirty="0">
                <a:solidFill>
                  <a:srgbClr val="FFFFFF"/>
                </a:solidFill>
                <a:latin typeface="Calibri" panose="020F0502020204030204" pitchFamily="34" charset="0"/>
                <a:ea typeface="黑体" panose="02010609060101010101" pitchFamily="49" charset="-122"/>
              </a:rPr>
              <a:t>关于</a:t>
            </a:r>
            <a:r>
              <a:rPr lang="en-US" altLang="zh-CN" sz="3600" dirty="0">
                <a:solidFill>
                  <a:srgbClr val="FFFFFF"/>
                </a:solidFill>
                <a:latin typeface="Calibri" panose="020F0502020204030204" pitchFamily="34" charset="0"/>
                <a:ea typeface="黑体" panose="02010609060101010101" pitchFamily="49" charset="-122"/>
              </a:rPr>
              <a:t>NAT</a:t>
            </a:r>
            <a:r>
              <a:rPr lang="zh-CN" altLang="en-US" sz="3600" dirty="0">
                <a:solidFill>
                  <a:srgbClr val="FFFFFF"/>
                </a:solidFill>
                <a:latin typeface="Calibri" panose="020F0502020204030204" pitchFamily="34" charset="0"/>
                <a:ea typeface="黑体" panose="02010609060101010101" pitchFamily="49" charset="-122"/>
              </a:rPr>
              <a:t>的切身感受：网上投票</a:t>
            </a:r>
          </a:p>
        </p:txBody>
      </p:sp>
    </p:spTree>
    <p:custDataLst>
      <p:tags r:id="rId1"/>
    </p:custDataLst>
    <p:extLst>
      <p:ext uri="{BB962C8B-B14F-4D97-AF65-F5344CB8AC3E}">
        <p14:creationId xmlns:p14="http://schemas.microsoft.com/office/powerpoint/2010/main" val="107919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arn(outVertical)">
                                      <p:cBhvr>
                                        <p:cTn id="11" dur="500"/>
                                        <p:tgtEl>
                                          <p:spTgt spid="25"/>
                                        </p:tgtEl>
                                      </p:cBhvr>
                                    </p:animEffect>
                                  </p:childTnLst>
                                </p:cTn>
                              </p:par>
                              <p:par>
                                <p:cTn id="12" presetID="16" presetClass="entr" presetSubtype="37"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barn(outVertical)">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ssolv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dissolve">
                                      <p:cBhvr>
                                        <p:cTn id="24" dur="500"/>
                                        <p:tgtEl>
                                          <p:spTgt spid="3">
                                            <p:txEl>
                                              <p:pRg st="3" end="3"/>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up)">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up)">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1397726" y="2084840"/>
            <a:ext cx="341811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6" name="Text Box 7"/>
          <p:cNvSpPr txBox="1">
            <a:spLocks noChangeArrowheads="1"/>
          </p:cNvSpPr>
          <p:nvPr/>
        </p:nvSpPr>
        <p:spPr bwMode="auto">
          <a:xfrm>
            <a:off x="3518257" y="4850361"/>
            <a:ext cx="17678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4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p>
        </p:txBody>
      </p:sp>
      <p:pic>
        <p:nvPicPr>
          <p:cNvPr id="7" name="图片 1" descr="问号13.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4983480" y="1551990"/>
            <a:ext cx="3298371" cy="329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328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分层的路由选择协议</a:t>
            </a:r>
          </a:p>
        </p:txBody>
      </p:sp>
      <p:sp>
        <p:nvSpPr>
          <p:cNvPr id="3" name="内容占位符 2"/>
          <p:cNvSpPr>
            <a:spLocks noGrp="1"/>
          </p:cNvSpPr>
          <p:nvPr>
            <p:ph idx="1"/>
          </p:nvPr>
        </p:nvSpPr>
        <p:spPr>
          <a:xfrm>
            <a:off x="457199" y="1396211"/>
            <a:ext cx="8579555" cy="5309387"/>
          </a:xfrm>
        </p:spPr>
        <p:txBody>
          <a:bodyPr/>
          <a:lstStyle/>
          <a:p>
            <a:pPr>
              <a:lnSpc>
                <a:spcPct val="100000"/>
              </a:lnSpc>
            </a:pPr>
            <a:r>
              <a:rPr lang="zh-CN" altLang="en-US" dirty="0"/>
              <a:t>自治系统</a:t>
            </a:r>
          </a:p>
          <a:p>
            <a:pPr lvl="1"/>
            <a:r>
              <a:rPr lang="zh-CN" altLang="en-US" sz="1800" dirty="0"/>
              <a:t>由单一实体管辖的路由器集合组成</a:t>
            </a:r>
            <a:endParaRPr lang="en-US" altLang="zh-CN" sz="1800" dirty="0"/>
          </a:p>
          <a:p>
            <a:pPr lvl="1"/>
            <a:r>
              <a:rPr lang="zh-CN" altLang="en-US" sz="1800" dirty="0"/>
              <a:t>每个</a:t>
            </a:r>
            <a:r>
              <a:rPr lang="en-US" altLang="zh-CN" sz="1800" dirty="0"/>
              <a:t>AS</a:t>
            </a:r>
            <a:r>
              <a:rPr lang="zh-CN" altLang="en-US" sz="1800" dirty="0"/>
              <a:t>都有唯一的标识</a:t>
            </a:r>
          </a:p>
          <a:p>
            <a:pPr lvl="2"/>
            <a:r>
              <a:rPr lang="zh-CN" altLang="en-US" dirty="0"/>
              <a:t>范围：</a:t>
            </a:r>
            <a:r>
              <a:rPr lang="en-US" altLang="zh-CN" dirty="0"/>
              <a:t>1-65535 </a:t>
            </a:r>
            <a:r>
              <a:rPr lang="zh-CN" altLang="en-US" dirty="0"/>
              <a:t>（现在已扩展到</a:t>
            </a:r>
            <a:r>
              <a:rPr lang="en-US" altLang="zh-CN" dirty="0"/>
              <a:t>32</a:t>
            </a:r>
            <a:r>
              <a:rPr lang="zh-CN" altLang="en-US" dirty="0"/>
              <a:t>位）</a:t>
            </a:r>
          </a:p>
          <a:p>
            <a:pPr lvl="2"/>
            <a:r>
              <a:rPr lang="zh-CN" altLang="en-US" dirty="0"/>
              <a:t>例如，</a:t>
            </a:r>
            <a:r>
              <a:rPr lang="en-US" altLang="zh-CN" dirty="0"/>
              <a:t>MIT: 3, China Telecom: 4835, </a:t>
            </a:r>
            <a:r>
              <a:rPr lang="en-US" altLang="zh-CN" dirty="0" err="1"/>
              <a:t>Baidu</a:t>
            </a:r>
            <a:r>
              <a:rPr lang="en-US" altLang="zh-CN" dirty="0"/>
              <a:t>: 55967</a:t>
            </a:r>
          </a:p>
          <a:p>
            <a:pPr>
              <a:spcBef>
                <a:spcPts val="1800"/>
              </a:spcBef>
            </a:pPr>
            <a:r>
              <a:rPr lang="zh-CN" altLang="en-US" dirty="0"/>
              <a:t>分层路由</a:t>
            </a:r>
          </a:p>
          <a:p>
            <a:pPr lvl="1">
              <a:spcBef>
                <a:spcPts val="600"/>
              </a:spcBef>
            </a:pPr>
            <a:r>
              <a:rPr lang="en-US" altLang="zh-CN" sz="1800" dirty="0"/>
              <a:t>AS</a:t>
            </a:r>
            <a:r>
              <a:rPr lang="zh-CN" altLang="en-US" sz="1800" dirty="0"/>
              <a:t>内部：域内路由</a:t>
            </a:r>
            <a:r>
              <a:rPr lang="en-US" altLang="zh-CN" sz="1800" dirty="0"/>
              <a:t>(Intra-Domain) </a:t>
            </a:r>
          </a:p>
          <a:p>
            <a:pPr lvl="2"/>
            <a:r>
              <a:rPr lang="zh-CN" altLang="en-US" dirty="0"/>
              <a:t>使用</a:t>
            </a:r>
            <a:r>
              <a:rPr lang="zh-CN" altLang="en-US" dirty="0">
                <a:solidFill>
                  <a:schemeClr val="accent5">
                    <a:lumMod val="50000"/>
                  </a:schemeClr>
                </a:solidFill>
              </a:rPr>
              <a:t>内部网关协议</a:t>
            </a:r>
            <a:r>
              <a:rPr lang="en-US" altLang="zh-CN" dirty="0">
                <a:solidFill>
                  <a:schemeClr val="accent5">
                    <a:lumMod val="50000"/>
                  </a:schemeClr>
                </a:solidFill>
              </a:rPr>
              <a:t>(Interior Gateway Protocol, IGP)</a:t>
            </a:r>
            <a:r>
              <a:rPr lang="zh-CN" altLang="en-US" dirty="0"/>
              <a:t>和</a:t>
            </a:r>
            <a:r>
              <a:rPr lang="zh-CN" altLang="en-US" dirty="0">
                <a:solidFill>
                  <a:schemeClr val="accent5">
                    <a:lumMod val="50000"/>
                  </a:schemeClr>
                </a:solidFill>
              </a:rPr>
              <a:t>统一的度量标准</a:t>
            </a:r>
            <a:r>
              <a:rPr lang="zh-CN" altLang="en-US" dirty="0"/>
              <a:t>在</a:t>
            </a:r>
            <a:r>
              <a:rPr lang="en-US" altLang="zh-CN" dirty="0"/>
              <a:t>AS</a:t>
            </a:r>
            <a:r>
              <a:rPr lang="zh-CN" altLang="en-US" dirty="0"/>
              <a:t>内路由数据包</a:t>
            </a:r>
            <a:endParaRPr lang="en-US" altLang="zh-CN" dirty="0"/>
          </a:p>
          <a:p>
            <a:pPr lvl="3"/>
            <a:r>
              <a:rPr lang="en-US" altLang="zh-CN" sz="1800" dirty="0"/>
              <a:t>OSPF</a:t>
            </a:r>
            <a:r>
              <a:rPr lang="zh-CN" altLang="en-US" sz="1800" dirty="0"/>
              <a:t>、</a:t>
            </a:r>
            <a:r>
              <a:rPr lang="en-US" altLang="zh-CN" sz="1800" dirty="0"/>
              <a:t>RIP</a:t>
            </a:r>
          </a:p>
          <a:p>
            <a:pPr lvl="2"/>
            <a:r>
              <a:rPr lang="zh-CN" altLang="en-US" dirty="0"/>
              <a:t>性能目标导向的，全域内有统一目标</a:t>
            </a:r>
          </a:p>
          <a:p>
            <a:pPr lvl="1">
              <a:spcBef>
                <a:spcPts val="1200"/>
              </a:spcBef>
            </a:pPr>
            <a:r>
              <a:rPr lang="zh-CN" altLang="en-US" sz="1800" dirty="0"/>
              <a:t>不同</a:t>
            </a:r>
            <a:r>
              <a:rPr lang="en-US" altLang="zh-CN" sz="1800" dirty="0"/>
              <a:t>AS</a:t>
            </a:r>
            <a:r>
              <a:rPr lang="zh-CN" altLang="en-US" sz="1800" dirty="0"/>
              <a:t>间：域间路由</a:t>
            </a:r>
            <a:r>
              <a:rPr lang="en-US" altLang="zh-CN" sz="1800" dirty="0"/>
              <a:t>(Inter-Domain) </a:t>
            </a:r>
          </a:p>
          <a:p>
            <a:pPr lvl="2"/>
            <a:r>
              <a:rPr lang="zh-CN" altLang="en-US" dirty="0"/>
              <a:t>使用</a:t>
            </a:r>
            <a:r>
              <a:rPr lang="zh-CN" altLang="en-US" dirty="0">
                <a:solidFill>
                  <a:schemeClr val="accent5">
                    <a:lumMod val="50000"/>
                  </a:schemeClr>
                </a:solidFill>
              </a:rPr>
              <a:t>外部网关协议</a:t>
            </a:r>
            <a:r>
              <a:rPr lang="en-US" altLang="zh-CN" dirty="0">
                <a:solidFill>
                  <a:schemeClr val="accent5">
                    <a:lumMod val="50000"/>
                  </a:schemeClr>
                </a:solidFill>
              </a:rPr>
              <a:t>(Exterior Gateway Protocol, EGP)</a:t>
            </a:r>
            <a:r>
              <a:rPr lang="zh-CN" altLang="en-US" dirty="0"/>
              <a:t>将数据包路由到其它</a:t>
            </a:r>
            <a:r>
              <a:rPr lang="en-US" altLang="zh-CN" dirty="0"/>
              <a:t>AS</a:t>
            </a:r>
          </a:p>
          <a:p>
            <a:pPr lvl="2"/>
            <a:r>
              <a:rPr lang="zh-CN" altLang="en-US" dirty="0"/>
              <a:t>策略和经济目标导向的，每个</a:t>
            </a:r>
            <a:r>
              <a:rPr lang="en-US" altLang="zh-CN" dirty="0"/>
              <a:t>AS</a:t>
            </a:r>
            <a:r>
              <a:rPr lang="zh-CN" altLang="en-US" dirty="0"/>
              <a:t>有自己的策略</a:t>
            </a:r>
            <a:endParaRPr lang="en-US" altLang="zh-CN" dirty="0"/>
          </a:p>
          <a:p>
            <a:pPr>
              <a:lnSpc>
                <a:spcPct val="100000"/>
              </a:lnSpc>
            </a:pP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7" name="文本框 6"/>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4.4.5  </a:t>
            </a:r>
            <a:r>
              <a:rPr lang="zh-CN" altLang="en-US" sz="1800" dirty="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419289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par>
                          <p:cTn id="38" fill="hold">
                            <p:stCondLst>
                              <p:cond delay="1000"/>
                            </p:stCondLst>
                            <p:childTnLst>
                              <p:par>
                                <p:cTn id="39" presetID="9" presetClass="entr" presetSubtype="0" fill="hold" nodeType="after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dissolve">
                                      <p:cBhvr>
                                        <p:cTn id="41" dur="500"/>
                                        <p:tgtEl>
                                          <p:spTgt spid="3">
                                            <p:txEl>
                                              <p:pRg st="8" end="8"/>
                                            </p:txEl>
                                          </p:spTgt>
                                        </p:tgtEl>
                                      </p:cBhvr>
                                    </p:animEffect>
                                  </p:childTnLst>
                                </p:cTn>
                              </p:par>
                            </p:childTnLst>
                          </p:cTn>
                        </p:par>
                        <p:par>
                          <p:cTn id="42" fill="hold">
                            <p:stCondLst>
                              <p:cond delay="1500"/>
                            </p:stCondLst>
                            <p:childTnLst>
                              <p:par>
                                <p:cTn id="43" presetID="9" presetClass="entr" presetSubtype="0" fill="hold" nodeType="after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dissolve">
                                      <p:cBhvr>
                                        <p:cTn id="45" dur="5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dissolve">
                                      <p:cBhvr>
                                        <p:cTn id="50" dur="500"/>
                                        <p:tgtEl>
                                          <p:spTgt spid="3">
                                            <p:txEl>
                                              <p:pRg st="10" end="10"/>
                                            </p:txEl>
                                          </p:spTgt>
                                        </p:tgtEl>
                                      </p:cBhvr>
                                    </p:animEffec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dissolve">
                                      <p:cBhvr>
                                        <p:cTn id="54" dur="500"/>
                                        <p:tgtEl>
                                          <p:spTgt spid="3">
                                            <p:txEl>
                                              <p:pRg st="11" end="11"/>
                                            </p:txEl>
                                          </p:spTgt>
                                        </p:tgtEl>
                                      </p:cBhvr>
                                    </p:animEffect>
                                  </p:childTnLst>
                                </p:cTn>
                              </p:par>
                            </p:childTnLst>
                          </p:cTn>
                        </p:par>
                        <p:par>
                          <p:cTn id="55" fill="hold">
                            <p:stCondLst>
                              <p:cond delay="1000"/>
                            </p:stCondLst>
                            <p:childTnLst>
                              <p:par>
                                <p:cTn id="56" presetID="9" presetClass="entr" presetSubtype="0" fill="hold"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dissolve">
                                      <p:cBhvr>
                                        <p:cTn id="5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分层的路由选择协议</a:t>
            </a:r>
          </a:p>
        </p:txBody>
      </p:sp>
      <p:sp>
        <p:nvSpPr>
          <p:cNvPr id="4" name="灯片编号占位符 3"/>
          <p:cNvSpPr>
            <a:spLocks noGrp="1"/>
          </p:cNvSpPr>
          <p:nvPr>
            <p:ph type="sldNum" sz="quarter" idx="11"/>
          </p:nvPr>
        </p:nvSpPr>
        <p:spPr>
          <a:xfrm>
            <a:off x="7594118" y="4926175"/>
            <a:ext cx="208843" cy="152401"/>
          </a:xfrm>
        </p:spPr>
        <p:txBody>
          <a:bodyPr/>
          <a:lstStyle/>
          <a:p>
            <a:fld id="{1A7A0873-376A-4A4E-91BA-7081C35D808C}" type="slidenum">
              <a:rPr lang="zh-CN" altLang="en-US" smtClean="0"/>
              <a:pPr/>
              <a:t>5</a:t>
            </a:fld>
            <a:endParaRPr lang="zh-CN" altLang="en-US" dirty="0"/>
          </a:p>
        </p:txBody>
      </p:sp>
      <p:sp>
        <p:nvSpPr>
          <p:cNvPr id="12" name="未知"/>
          <p:cNvSpPr>
            <a:spLocks/>
          </p:cNvSpPr>
          <p:nvPr/>
        </p:nvSpPr>
        <p:spPr bwMode="auto">
          <a:xfrm>
            <a:off x="2097811" y="2869882"/>
            <a:ext cx="664774" cy="933108"/>
          </a:xfrm>
          <a:custGeom>
            <a:avLst/>
            <a:gdLst>
              <a:gd name="T0" fmla="*/ 84 w 492"/>
              <a:gd name="T1" fmla="*/ 486 h 488"/>
              <a:gd name="T2" fmla="*/ 0 w 492"/>
              <a:gd name="T3" fmla="*/ 0 h 488"/>
              <a:gd name="T4" fmla="*/ 492 w 492"/>
              <a:gd name="T5" fmla="*/ 0 h 488"/>
              <a:gd name="T6" fmla="*/ 404 w 492"/>
              <a:gd name="T7" fmla="*/ 488 h 488"/>
              <a:gd name="T8" fmla="*/ 84 w 492"/>
              <a:gd name="T9" fmla="*/ 486 h 488"/>
            </a:gdLst>
            <a:ahLst/>
            <a:cxnLst>
              <a:cxn ang="0">
                <a:pos x="T0" y="T1"/>
              </a:cxn>
              <a:cxn ang="0">
                <a:pos x="T2" y="T3"/>
              </a:cxn>
              <a:cxn ang="0">
                <a:pos x="T4" y="T5"/>
              </a:cxn>
              <a:cxn ang="0">
                <a:pos x="T6" y="T7"/>
              </a:cxn>
              <a:cxn ang="0">
                <a:pos x="T8" y="T9"/>
              </a:cxn>
            </a:cxnLst>
            <a:rect l="0" t="0" r="r" b="b"/>
            <a:pathLst>
              <a:path w="492" h="488">
                <a:moveTo>
                  <a:pt x="84" y="486"/>
                </a:moveTo>
                <a:lnTo>
                  <a:pt x="0" y="0"/>
                </a:lnTo>
                <a:lnTo>
                  <a:pt x="492" y="0"/>
                </a:lnTo>
                <a:lnTo>
                  <a:pt x="404" y="488"/>
                </a:lnTo>
                <a:lnTo>
                  <a:pt x="84" y="486"/>
                </a:lnTo>
                <a:close/>
              </a:path>
            </a:pathLst>
          </a:custGeom>
          <a:solidFill>
            <a:schemeClr val="bg1">
              <a:lumMod val="75000"/>
              <a:alpha val="22000"/>
            </a:schemeClr>
          </a:solidFill>
          <a:ln>
            <a:noFill/>
          </a:ln>
          <a:effec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13" name="未知"/>
          <p:cNvSpPr>
            <a:spLocks/>
          </p:cNvSpPr>
          <p:nvPr/>
        </p:nvSpPr>
        <p:spPr bwMode="auto">
          <a:xfrm>
            <a:off x="6075639" y="3699312"/>
            <a:ext cx="712437" cy="929652"/>
          </a:xfrm>
          <a:custGeom>
            <a:avLst/>
            <a:gdLst>
              <a:gd name="T0" fmla="*/ 84 w 492"/>
              <a:gd name="T1" fmla="*/ 486 h 488"/>
              <a:gd name="T2" fmla="*/ 0 w 492"/>
              <a:gd name="T3" fmla="*/ 0 h 488"/>
              <a:gd name="T4" fmla="*/ 492 w 492"/>
              <a:gd name="T5" fmla="*/ 0 h 488"/>
              <a:gd name="T6" fmla="*/ 404 w 492"/>
              <a:gd name="T7" fmla="*/ 488 h 488"/>
              <a:gd name="T8" fmla="*/ 84 w 492"/>
              <a:gd name="T9" fmla="*/ 486 h 488"/>
            </a:gdLst>
            <a:ahLst/>
            <a:cxnLst>
              <a:cxn ang="0">
                <a:pos x="T0" y="T1"/>
              </a:cxn>
              <a:cxn ang="0">
                <a:pos x="T2" y="T3"/>
              </a:cxn>
              <a:cxn ang="0">
                <a:pos x="T4" y="T5"/>
              </a:cxn>
              <a:cxn ang="0">
                <a:pos x="T6" y="T7"/>
              </a:cxn>
              <a:cxn ang="0">
                <a:pos x="T8" y="T9"/>
              </a:cxn>
            </a:cxnLst>
            <a:rect l="0" t="0" r="r" b="b"/>
            <a:pathLst>
              <a:path w="492" h="488">
                <a:moveTo>
                  <a:pt x="84" y="486"/>
                </a:moveTo>
                <a:lnTo>
                  <a:pt x="0" y="0"/>
                </a:lnTo>
                <a:lnTo>
                  <a:pt x="492" y="0"/>
                </a:lnTo>
                <a:lnTo>
                  <a:pt x="404" y="488"/>
                </a:lnTo>
                <a:lnTo>
                  <a:pt x="84" y="486"/>
                </a:lnTo>
                <a:close/>
              </a:path>
            </a:pathLst>
          </a:custGeom>
          <a:solidFill>
            <a:schemeClr val="bg1">
              <a:lumMod val="75000"/>
              <a:alpha val="22000"/>
            </a:schemeClr>
          </a:solidFill>
          <a:ln>
            <a:noFill/>
          </a:ln>
          <a:effec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14" name="未知"/>
          <p:cNvSpPr>
            <a:spLocks/>
          </p:cNvSpPr>
          <p:nvPr/>
        </p:nvSpPr>
        <p:spPr bwMode="auto">
          <a:xfrm>
            <a:off x="3126329" y="3740782"/>
            <a:ext cx="712437" cy="929652"/>
          </a:xfrm>
          <a:custGeom>
            <a:avLst/>
            <a:gdLst>
              <a:gd name="T0" fmla="*/ 84 w 492"/>
              <a:gd name="T1" fmla="*/ 486 h 488"/>
              <a:gd name="T2" fmla="*/ 0 w 492"/>
              <a:gd name="T3" fmla="*/ 0 h 488"/>
              <a:gd name="T4" fmla="*/ 492 w 492"/>
              <a:gd name="T5" fmla="*/ 0 h 488"/>
              <a:gd name="T6" fmla="*/ 404 w 492"/>
              <a:gd name="T7" fmla="*/ 488 h 488"/>
              <a:gd name="T8" fmla="*/ 84 w 492"/>
              <a:gd name="T9" fmla="*/ 486 h 488"/>
            </a:gdLst>
            <a:ahLst/>
            <a:cxnLst>
              <a:cxn ang="0">
                <a:pos x="T0" y="T1"/>
              </a:cxn>
              <a:cxn ang="0">
                <a:pos x="T2" y="T3"/>
              </a:cxn>
              <a:cxn ang="0">
                <a:pos x="T4" y="T5"/>
              </a:cxn>
              <a:cxn ang="0">
                <a:pos x="T6" y="T7"/>
              </a:cxn>
              <a:cxn ang="0">
                <a:pos x="T8" y="T9"/>
              </a:cxn>
            </a:cxnLst>
            <a:rect l="0" t="0" r="r" b="b"/>
            <a:pathLst>
              <a:path w="492" h="488">
                <a:moveTo>
                  <a:pt x="84" y="486"/>
                </a:moveTo>
                <a:lnTo>
                  <a:pt x="0" y="0"/>
                </a:lnTo>
                <a:lnTo>
                  <a:pt x="492" y="0"/>
                </a:lnTo>
                <a:lnTo>
                  <a:pt x="404" y="488"/>
                </a:lnTo>
                <a:lnTo>
                  <a:pt x="84" y="486"/>
                </a:lnTo>
                <a:close/>
              </a:path>
            </a:pathLst>
          </a:custGeom>
          <a:solidFill>
            <a:schemeClr val="bg1">
              <a:lumMod val="75000"/>
              <a:alpha val="22000"/>
            </a:schemeClr>
          </a:solidFill>
          <a:ln>
            <a:noFill/>
          </a:ln>
          <a:effec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16" name="未知"/>
          <p:cNvSpPr>
            <a:spLocks/>
          </p:cNvSpPr>
          <p:nvPr/>
        </p:nvSpPr>
        <p:spPr bwMode="auto">
          <a:xfrm>
            <a:off x="4325431" y="4262632"/>
            <a:ext cx="712437" cy="929652"/>
          </a:xfrm>
          <a:custGeom>
            <a:avLst/>
            <a:gdLst>
              <a:gd name="T0" fmla="*/ 84 w 492"/>
              <a:gd name="T1" fmla="*/ 486 h 488"/>
              <a:gd name="T2" fmla="*/ 0 w 492"/>
              <a:gd name="T3" fmla="*/ 0 h 488"/>
              <a:gd name="T4" fmla="*/ 492 w 492"/>
              <a:gd name="T5" fmla="*/ 0 h 488"/>
              <a:gd name="T6" fmla="*/ 404 w 492"/>
              <a:gd name="T7" fmla="*/ 488 h 488"/>
              <a:gd name="T8" fmla="*/ 84 w 492"/>
              <a:gd name="T9" fmla="*/ 486 h 488"/>
            </a:gdLst>
            <a:ahLst/>
            <a:cxnLst>
              <a:cxn ang="0">
                <a:pos x="T0" y="T1"/>
              </a:cxn>
              <a:cxn ang="0">
                <a:pos x="T2" y="T3"/>
              </a:cxn>
              <a:cxn ang="0">
                <a:pos x="T4" y="T5"/>
              </a:cxn>
              <a:cxn ang="0">
                <a:pos x="T6" y="T7"/>
              </a:cxn>
              <a:cxn ang="0">
                <a:pos x="T8" y="T9"/>
              </a:cxn>
            </a:cxnLst>
            <a:rect l="0" t="0" r="r" b="b"/>
            <a:pathLst>
              <a:path w="492" h="488">
                <a:moveTo>
                  <a:pt x="84" y="486"/>
                </a:moveTo>
                <a:lnTo>
                  <a:pt x="0" y="0"/>
                </a:lnTo>
                <a:lnTo>
                  <a:pt x="492" y="0"/>
                </a:lnTo>
                <a:lnTo>
                  <a:pt x="404" y="488"/>
                </a:lnTo>
                <a:lnTo>
                  <a:pt x="84" y="486"/>
                </a:lnTo>
                <a:close/>
              </a:path>
            </a:pathLst>
          </a:custGeom>
          <a:solidFill>
            <a:schemeClr val="bg1">
              <a:lumMod val="75000"/>
              <a:alpha val="22000"/>
            </a:schemeClr>
          </a:solidFill>
          <a:ln>
            <a:noFill/>
          </a:ln>
          <a:effec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17" name="Line 12"/>
          <p:cNvSpPr>
            <a:spLocks noChangeShapeType="1"/>
          </p:cNvSpPr>
          <p:nvPr/>
        </p:nvSpPr>
        <p:spPr bwMode="auto">
          <a:xfrm>
            <a:off x="2717431" y="2759291"/>
            <a:ext cx="3409161" cy="79832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18" name="Line 13"/>
          <p:cNvSpPr>
            <a:spLocks noChangeShapeType="1"/>
          </p:cNvSpPr>
          <p:nvPr/>
        </p:nvSpPr>
        <p:spPr bwMode="auto">
          <a:xfrm>
            <a:off x="2609562" y="2869882"/>
            <a:ext cx="556905" cy="71192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19" name="Line 14"/>
          <p:cNvSpPr>
            <a:spLocks noChangeShapeType="1"/>
          </p:cNvSpPr>
          <p:nvPr/>
        </p:nvSpPr>
        <p:spPr bwMode="auto">
          <a:xfrm>
            <a:off x="3722820" y="3733065"/>
            <a:ext cx="642748" cy="38787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20" name="Line 15"/>
          <p:cNvSpPr>
            <a:spLocks noChangeShapeType="1"/>
          </p:cNvSpPr>
          <p:nvPr/>
        </p:nvSpPr>
        <p:spPr bwMode="auto">
          <a:xfrm flipH="1">
            <a:off x="5007764" y="3637104"/>
            <a:ext cx="1153947" cy="49074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40" name="Text Box 35"/>
          <p:cNvSpPr txBox="1">
            <a:spLocks noChangeAspect="1" noChangeArrowheads="1"/>
          </p:cNvSpPr>
          <p:nvPr/>
        </p:nvSpPr>
        <p:spPr bwMode="auto">
          <a:xfrm>
            <a:off x="632801" y="2531198"/>
            <a:ext cx="830340" cy="756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zh-CN" altLang="en-US" sz="1600">
                <a:solidFill>
                  <a:srgbClr val="3366FF"/>
                </a:solidFill>
                <a:latin typeface="Calibri" panose="020F0502020204030204" pitchFamily="34" charset="0"/>
                <a:ea typeface="华文楷体" panose="02010600040101010101" pitchFamily="2" charset="-122"/>
              </a:rPr>
              <a:t> </a:t>
            </a:r>
          </a:p>
        </p:txBody>
      </p:sp>
      <p:sp>
        <p:nvSpPr>
          <p:cNvPr id="76" name="Text Box 71"/>
          <p:cNvSpPr txBox="1">
            <a:spLocks noChangeArrowheads="1"/>
          </p:cNvSpPr>
          <p:nvPr/>
        </p:nvSpPr>
        <p:spPr bwMode="auto">
          <a:xfrm>
            <a:off x="4127329" y="1714415"/>
            <a:ext cx="1291919" cy="31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p>
            <a:pPr algn="just"/>
            <a:r>
              <a:rPr lang="zh-CN" altLang="en-US" dirty="0">
                <a:solidFill>
                  <a:schemeClr val="accent5">
                    <a:lumMod val="50000"/>
                  </a:schemeClr>
                </a:solidFill>
                <a:latin typeface="Calibri" panose="020F0502020204030204" pitchFamily="34" charset="0"/>
                <a:ea typeface="华文楷体" panose="02010600040101010101" pitchFamily="2" charset="-122"/>
              </a:rPr>
              <a:t>边界路由器</a:t>
            </a:r>
          </a:p>
        </p:txBody>
      </p:sp>
      <p:sp>
        <p:nvSpPr>
          <p:cNvPr id="77" name="未知"/>
          <p:cNvSpPr>
            <a:spLocks/>
          </p:cNvSpPr>
          <p:nvPr/>
        </p:nvSpPr>
        <p:spPr bwMode="auto">
          <a:xfrm>
            <a:off x="2599527" y="1954373"/>
            <a:ext cx="1567863" cy="473466"/>
          </a:xfrm>
          <a:custGeom>
            <a:avLst/>
            <a:gdLst>
              <a:gd name="T0" fmla="*/ 732 w 732"/>
              <a:gd name="T1" fmla="*/ 0 h 420"/>
              <a:gd name="T2" fmla="*/ 325 w 732"/>
              <a:gd name="T3" fmla="*/ 305 h 420"/>
              <a:gd name="T4" fmla="*/ 293 w 732"/>
              <a:gd name="T5" fmla="*/ 137 h 420"/>
              <a:gd name="T6" fmla="*/ 0 w 732"/>
              <a:gd name="T7" fmla="*/ 420 h 420"/>
            </a:gdLst>
            <a:ahLst/>
            <a:cxnLst>
              <a:cxn ang="0">
                <a:pos x="T0" y="T1"/>
              </a:cxn>
              <a:cxn ang="0">
                <a:pos x="T2" y="T3"/>
              </a:cxn>
              <a:cxn ang="0">
                <a:pos x="T4" y="T5"/>
              </a:cxn>
              <a:cxn ang="0">
                <a:pos x="T6" y="T7"/>
              </a:cxn>
            </a:cxnLst>
            <a:rect l="0" t="0" r="r" b="b"/>
            <a:pathLst>
              <a:path w="732" h="420">
                <a:moveTo>
                  <a:pt x="732" y="0"/>
                </a:moveTo>
                <a:cubicBezTo>
                  <a:pt x="732" y="0"/>
                  <a:pt x="398" y="282"/>
                  <a:pt x="325" y="305"/>
                </a:cubicBezTo>
                <a:cubicBezTo>
                  <a:pt x="252" y="328"/>
                  <a:pt x="347" y="118"/>
                  <a:pt x="293" y="137"/>
                </a:cubicBezTo>
                <a:cubicBezTo>
                  <a:pt x="239" y="156"/>
                  <a:pt x="61" y="361"/>
                  <a:pt x="0" y="420"/>
                </a:cubicBezTo>
              </a:path>
            </a:pathLst>
          </a:custGeom>
          <a:noFill/>
          <a:ln w="19050" cap="flat" cmpd="sng">
            <a:solidFill>
              <a:schemeClr val="bg1">
                <a:lumMod val="65000"/>
              </a:schemeClr>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78" name="未知"/>
          <p:cNvSpPr>
            <a:spLocks/>
          </p:cNvSpPr>
          <p:nvPr/>
        </p:nvSpPr>
        <p:spPr bwMode="auto">
          <a:xfrm flipH="1">
            <a:off x="5002747" y="2161410"/>
            <a:ext cx="1209136" cy="1406574"/>
          </a:xfrm>
          <a:custGeom>
            <a:avLst/>
            <a:gdLst>
              <a:gd name="T0" fmla="*/ 732 w 732"/>
              <a:gd name="T1" fmla="*/ 0 h 420"/>
              <a:gd name="T2" fmla="*/ 325 w 732"/>
              <a:gd name="T3" fmla="*/ 305 h 420"/>
              <a:gd name="T4" fmla="*/ 293 w 732"/>
              <a:gd name="T5" fmla="*/ 137 h 420"/>
              <a:gd name="T6" fmla="*/ 0 w 732"/>
              <a:gd name="T7" fmla="*/ 420 h 420"/>
            </a:gdLst>
            <a:ahLst/>
            <a:cxnLst>
              <a:cxn ang="0">
                <a:pos x="T0" y="T1"/>
              </a:cxn>
              <a:cxn ang="0">
                <a:pos x="T2" y="T3"/>
              </a:cxn>
              <a:cxn ang="0">
                <a:pos x="T4" y="T5"/>
              </a:cxn>
              <a:cxn ang="0">
                <a:pos x="T6" y="T7"/>
              </a:cxn>
            </a:cxnLst>
            <a:rect l="0" t="0" r="r" b="b"/>
            <a:pathLst>
              <a:path w="732" h="420">
                <a:moveTo>
                  <a:pt x="732" y="0"/>
                </a:moveTo>
                <a:cubicBezTo>
                  <a:pt x="732" y="0"/>
                  <a:pt x="398" y="282"/>
                  <a:pt x="325" y="305"/>
                </a:cubicBezTo>
                <a:cubicBezTo>
                  <a:pt x="252" y="328"/>
                  <a:pt x="347" y="118"/>
                  <a:pt x="293" y="137"/>
                </a:cubicBezTo>
                <a:cubicBezTo>
                  <a:pt x="239" y="156"/>
                  <a:pt x="61" y="361"/>
                  <a:pt x="0" y="420"/>
                </a:cubicBezTo>
              </a:path>
            </a:pathLst>
          </a:custGeom>
          <a:noFill/>
          <a:ln w="19050" cap="flat" cmpd="sng">
            <a:solidFill>
              <a:schemeClr val="bg1">
                <a:lumMod val="65000"/>
              </a:schemeClr>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79" name="Line 74"/>
          <p:cNvSpPr>
            <a:spLocks noChangeShapeType="1"/>
          </p:cNvSpPr>
          <p:nvPr/>
        </p:nvSpPr>
        <p:spPr bwMode="auto">
          <a:xfrm flipH="1">
            <a:off x="4877318" y="2161410"/>
            <a:ext cx="0" cy="1683051"/>
          </a:xfrm>
          <a:prstGeom prst="line">
            <a:avLst/>
          </a:prstGeom>
          <a:noFill/>
          <a:ln w="19050">
            <a:solidFill>
              <a:schemeClr val="bg1">
                <a:lumMod val="6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80" name="Line 75"/>
          <p:cNvSpPr>
            <a:spLocks noChangeShapeType="1"/>
          </p:cNvSpPr>
          <p:nvPr/>
        </p:nvSpPr>
        <p:spPr bwMode="auto">
          <a:xfrm flipH="1">
            <a:off x="3698286" y="2144131"/>
            <a:ext cx="807763" cy="1320175"/>
          </a:xfrm>
          <a:prstGeom prst="line">
            <a:avLst/>
          </a:prstGeom>
          <a:noFill/>
          <a:ln w="19050">
            <a:solidFill>
              <a:schemeClr val="bg1">
                <a:lumMod val="6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grpSp>
        <p:nvGrpSpPr>
          <p:cNvPr id="120" name="组合 119"/>
          <p:cNvGrpSpPr/>
          <p:nvPr/>
        </p:nvGrpSpPr>
        <p:grpSpPr>
          <a:xfrm>
            <a:off x="88900" y="3008999"/>
            <a:ext cx="2796606" cy="1875705"/>
            <a:chOff x="88900" y="3008999"/>
            <a:chExt cx="2796606" cy="1875705"/>
          </a:xfrm>
        </p:grpSpPr>
        <p:sp>
          <p:nvSpPr>
            <p:cNvPr id="10" name="未知"/>
            <p:cNvSpPr>
              <a:spLocks/>
            </p:cNvSpPr>
            <p:nvPr/>
          </p:nvSpPr>
          <p:spPr bwMode="auto">
            <a:xfrm>
              <a:off x="88900" y="3360627"/>
              <a:ext cx="2796606" cy="1524077"/>
            </a:xfrm>
            <a:custGeom>
              <a:avLst/>
              <a:gdLst>
                <a:gd name="T0" fmla="*/ 56 w 1162"/>
                <a:gd name="T1" fmla="*/ 162 h 543"/>
                <a:gd name="T2" fmla="*/ 368 w 1162"/>
                <a:gd name="T3" fmla="*/ 14 h 543"/>
                <a:gd name="T4" fmla="*/ 940 w 1162"/>
                <a:gd name="T5" fmla="*/ 79 h 543"/>
                <a:gd name="T6" fmla="*/ 1144 w 1162"/>
                <a:gd name="T7" fmla="*/ 239 h 543"/>
                <a:gd name="T8" fmla="*/ 1048 w 1162"/>
                <a:gd name="T9" fmla="*/ 451 h 543"/>
                <a:gd name="T10" fmla="*/ 586 w 1162"/>
                <a:gd name="T11" fmla="*/ 541 h 543"/>
                <a:gd name="T12" fmla="*/ 88 w 1162"/>
                <a:gd name="T13" fmla="*/ 439 h 543"/>
                <a:gd name="T14" fmla="*/ 56 w 1162"/>
                <a:gd name="T15" fmla="*/ 162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DDDDEF"/>
            </a:solidFill>
            <a:ln>
              <a:noFill/>
            </a:ln>
            <a:effec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29" name="Line 24"/>
            <p:cNvSpPr>
              <a:spLocks noChangeShapeType="1"/>
            </p:cNvSpPr>
            <p:nvPr/>
          </p:nvSpPr>
          <p:spPr bwMode="auto">
            <a:xfrm flipH="1">
              <a:off x="1846953" y="3903213"/>
              <a:ext cx="581991" cy="53778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30" name="Line 25"/>
            <p:cNvSpPr>
              <a:spLocks noChangeShapeType="1"/>
            </p:cNvSpPr>
            <p:nvPr/>
          </p:nvSpPr>
          <p:spPr bwMode="auto">
            <a:xfrm>
              <a:off x="838506" y="3905328"/>
              <a:ext cx="903088" cy="59230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31" name="Line 26"/>
            <p:cNvSpPr>
              <a:spLocks noChangeShapeType="1"/>
            </p:cNvSpPr>
            <p:nvPr/>
          </p:nvSpPr>
          <p:spPr bwMode="auto">
            <a:xfrm>
              <a:off x="1037743" y="3777153"/>
              <a:ext cx="1221872" cy="3620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37" name="Text Box 32"/>
            <p:cNvSpPr txBox="1">
              <a:spLocks noChangeAspect="1" noChangeArrowheads="1"/>
            </p:cNvSpPr>
            <p:nvPr/>
          </p:nvSpPr>
          <p:spPr bwMode="auto">
            <a:xfrm>
              <a:off x="582629" y="4441002"/>
              <a:ext cx="554396" cy="270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1600" b="1" dirty="0">
                  <a:latin typeface="Calibri" panose="020F0502020204030204" pitchFamily="34" charset="0"/>
                  <a:ea typeface="华文楷体" panose="02010600040101010101" pitchFamily="2" charset="-122"/>
                </a:rPr>
                <a:t>AS1</a:t>
              </a:r>
            </a:p>
          </p:txBody>
        </p:sp>
        <p:sp>
          <p:nvSpPr>
            <p:cNvPr id="41" name="Line 36"/>
            <p:cNvSpPr>
              <a:spLocks noChangeShapeType="1"/>
            </p:cNvSpPr>
            <p:nvPr/>
          </p:nvSpPr>
          <p:spPr bwMode="auto">
            <a:xfrm>
              <a:off x="586497" y="3008999"/>
              <a:ext cx="122920" cy="63935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60" name="Text Box 55"/>
            <p:cNvSpPr txBox="1">
              <a:spLocks noChangeAspect="1" noChangeArrowheads="1"/>
            </p:cNvSpPr>
            <p:nvPr/>
          </p:nvSpPr>
          <p:spPr bwMode="auto">
            <a:xfrm>
              <a:off x="316720" y="3880047"/>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1600" dirty="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rPr>
                <a:t>12</a:t>
              </a:r>
            </a:p>
          </p:txBody>
        </p:sp>
        <p:sp>
          <p:nvSpPr>
            <p:cNvPr id="95" name="Text Box 55"/>
            <p:cNvSpPr txBox="1">
              <a:spLocks noChangeAspect="1" noChangeArrowheads="1"/>
            </p:cNvSpPr>
            <p:nvPr/>
          </p:nvSpPr>
          <p:spPr bwMode="auto">
            <a:xfrm>
              <a:off x="1866187" y="3803899"/>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1600" dirty="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rPr>
                <a:t>13</a:t>
              </a:r>
            </a:p>
          </p:txBody>
        </p:sp>
        <p:sp>
          <p:nvSpPr>
            <p:cNvPr id="96" name="Text Box 55"/>
            <p:cNvSpPr txBox="1">
              <a:spLocks noChangeAspect="1" noChangeArrowheads="1"/>
            </p:cNvSpPr>
            <p:nvPr/>
          </p:nvSpPr>
          <p:spPr bwMode="auto">
            <a:xfrm>
              <a:off x="1631216" y="4511461"/>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rPr>
                <a:t>11</a:t>
              </a:r>
            </a:p>
          </p:txBody>
        </p:sp>
        <p:pic>
          <p:nvPicPr>
            <p:cNvPr id="97" name="图片 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171" y="3598179"/>
              <a:ext cx="533411" cy="362299"/>
            </a:xfrm>
            <a:prstGeom prst="rect">
              <a:avLst/>
            </a:prstGeom>
          </p:spPr>
        </p:pic>
        <p:pic>
          <p:nvPicPr>
            <p:cNvPr id="98" name="图片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2370" y="3623856"/>
              <a:ext cx="533411" cy="362299"/>
            </a:xfrm>
            <a:prstGeom prst="rect">
              <a:avLst/>
            </a:prstGeom>
          </p:spPr>
        </p:pic>
        <p:pic>
          <p:nvPicPr>
            <p:cNvPr id="99" name="图片 9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0804" y="4185837"/>
              <a:ext cx="533411" cy="362299"/>
            </a:xfrm>
            <a:prstGeom prst="rect">
              <a:avLst/>
            </a:prstGeom>
          </p:spPr>
        </p:pic>
      </p:grpSp>
      <p:grpSp>
        <p:nvGrpSpPr>
          <p:cNvPr id="124" name="组合 123"/>
          <p:cNvGrpSpPr/>
          <p:nvPr/>
        </p:nvGrpSpPr>
        <p:grpSpPr>
          <a:xfrm>
            <a:off x="5935939" y="4120938"/>
            <a:ext cx="2891972" cy="1793365"/>
            <a:chOff x="5935939" y="4120938"/>
            <a:chExt cx="2891972" cy="1793365"/>
          </a:xfrm>
        </p:grpSpPr>
        <p:sp>
          <p:nvSpPr>
            <p:cNvPr id="9" name="未知"/>
            <p:cNvSpPr>
              <a:spLocks/>
            </p:cNvSpPr>
            <p:nvPr/>
          </p:nvSpPr>
          <p:spPr bwMode="auto">
            <a:xfrm>
              <a:off x="5935939" y="4120938"/>
              <a:ext cx="2891972" cy="1727978"/>
            </a:xfrm>
            <a:custGeom>
              <a:avLst/>
              <a:gdLst>
                <a:gd name="T0" fmla="*/ 56 w 1162"/>
                <a:gd name="T1" fmla="*/ 162 h 543"/>
                <a:gd name="T2" fmla="*/ 368 w 1162"/>
                <a:gd name="T3" fmla="*/ 14 h 543"/>
                <a:gd name="T4" fmla="*/ 940 w 1162"/>
                <a:gd name="T5" fmla="*/ 79 h 543"/>
                <a:gd name="T6" fmla="*/ 1144 w 1162"/>
                <a:gd name="T7" fmla="*/ 239 h 543"/>
                <a:gd name="T8" fmla="*/ 1048 w 1162"/>
                <a:gd name="T9" fmla="*/ 451 h 543"/>
                <a:gd name="T10" fmla="*/ 586 w 1162"/>
                <a:gd name="T11" fmla="*/ 541 h 543"/>
                <a:gd name="T12" fmla="*/ 88 w 1162"/>
                <a:gd name="T13" fmla="*/ 439 h 543"/>
                <a:gd name="T14" fmla="*/ 56 w 1162"/>
                <a:gd name="T15" fmla="*/ 162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DDDDEF"/>
            </a:solidFill>
            <a:ln>
              <a:noFill/>
            </a:ln>
            <a:effec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32" name="Line 27"/>
            <p:cNvSpPr>
              <a:spLocks noChangeShapeType="1"/>
            </p:cNvSpPr>
            <p:nvPr/>
          </p:nvSpPr>
          <p:spPr bwMode="auto">
            <a:xfrm flipH="1">
              <a:off x="7506651" y="4926175"/>
              <a:ext cx="359333" cy="53750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33" name="Line 28"/>
            <p:cNvSpPr>
              <a:spLocks noChangeShapeType="1"/>
            </p:cNvSpPr>
            <p:nvPr/>
          </p:nvSpPr>
          <p:spPr bwMode="auto">
            <a:xfrm>
              <a:off x="6427621" y="4805455"/>
              <a:ext cx="720910" cy="68749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34" name="Line 29"/>
            <p:cNvSpPr>
              <a:spLocks noChangeShapeType="1"/>
            </p:cNvSpPr>
            <p:nvPr/>
          </p:nvSpPr>
          <p:spPr bwMode="auto">
            <a:xfrm>
              <a:off x="6620782" y="4732641"/>
              <a:ext cx="1036991" cy="794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42" name="Line 37"/>
            <p:cNvSpPr>
              <a:spLocks noChangeShapeType="1"/>
            </p:cNvSpPr>
            <p:nvPr/>
          </p:nvSpPr>
          <p:spPr bwMode="auto">
            <a:xfrm>
              <a:off x="8016499" y="4853600"/>
              <a:ext cx="776246" cy="106070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94" name="Text Box 32"/>
            <p:cNvSpPr txBox="1">
              <a:spLocks noChangeAspect="1" noChangeArrowheads="1"/>
            </p:cNvSpPr>
            <p:nvPr/>
          </p:nvSpPr>
          <p:spPr bwMode="auto">
            <a:xfrm>
              <a:off x="7471055" y="4299840"/>
              <a:ext cx="554396" cy="270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1600" b="1" dirty="0">
                  <a:latin typeface="Calibri" panose="020F0502020204030204" pitchFamily="34" charset="0"/>
                  <a:ea typeface="华文楷体" panose="02010600040101010101" pitchFamily="2" charset="-122"/>
                </a:rPr>
                <a:t>AS3</a:t>
              </a:r>
            </a:p>
          </p:txBody>
        </p:sp>
        <p:pic>
          <p:nvPicPr>
            <p:cNvPr id="110" name="图片 1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5185" y="4478683"/>
              <a:ext cx="533411" cy="362299"/>
            </a:xfrm>
            <a:prstGeom prst="rect">
              <a:avLst/>
            </a:prstGeom>
          </p:spPr>
        </p:pic>
        <p:pic>
          <p:nvPicPr>
            <p:cNvPr id="111" name="图片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8380" y="4679751"/>
              <a:ext cx="533411" cy="362299"/>
            </a:xfrm>
            <a:prstGeom prst="rect">
              <a:avLst/>
            </a:prstGeom>
          </p:spPr>
        </p:pic>
        <p:pic>
          <p:nvPicPr>
            <p:cNvPr id="112" name="图片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4362" y="5255068"/>
              <a:ext cx="533411" cy="362299"/>
            </a:xfrm>
            <a:prstGeom prst="rect">
              <a:avLst/>
            </a:prstGeom>
          </p:spPr>
        </p:pic>
        <p:sp>
          <p:nvSpPr>
            <p:cNvPr id="113" name="Text Box 55"/>
            <p:cNvSpPr txBox="1">
              <a:spLocks noChangeAspect="1" noChangeArrowheads="1"/>
            </p:cNvSpPr>
            <p:nvPr/>
          </p:nvSpPr>
          <p:spPr bwMode="auto">
            <a:xfrm>
              <a:off x="7764386" y="4994481"/>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rPr>
                <a:t>33</a:t>
              </a:r>
            </a:p>
          </p:txBody>
        </p:sp>
        <p:sp>
          <p:nvSpPr>
            <p:cNvPr id="114" name="Text Box 55"/>
            <p:cNvSpPr txBox="1">
              <a:spLocks noChangeAspect="1" noChangeArrowheads="1"/>
            </p:cNvSpPr>
            <p:nvPr/>
          </p:nvSpPr>
          <p:spPr bwMode="auto">
            <a:xfrm>
              <a:off x="6152095" y="4841777"/>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rPr>
                <a:t>31</a:t>
              </a:r>
            </a:p>
          </p:txBody>
        </p:sp>
        <p:sp>
          <p:nvSpPr>
            <p:cNvPr id="115" name="Text Box 55"/>
            <p:cNvSpPr txBox="1">
              <a:spLocks noChangeAspect="1" noChangeArrowheads="1"/>
            </p:cNvSpPr>
            <p:nvPr/>
          </p:nvSpPr>
          <p:spPr bwMode="auto">
            <a:xfrm>
              <a:off x="7340437" y="5552519"/>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rPr>
                <a:t>32</a:t>
              </a:r>
            </a:p>
          </p:txBody>
        </p:sp>
      </p:grpSp>
      <p:pic>
        <p:nvPicPr>
          <p:cNvPr id="116" name="图片 1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6912" y="2561945"/>
            <a:ext cx="702708" cy="388061"/>
          </a:xfrm>
          <a:prstGeom prst="rect">
            <a:avLst/>
          </a:prstGeom>
        </p:spPr>
      </p:pic>
      <p:pic>
        <p:nvPicPr>
          <p:cNvPr id="117" name="图片 1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5311" y="3437890"/>
            <a:ext cx="702708" cy="388061"/>
          </a:xfrm>
          <a:prstGeom prst="rect">
            <a:avLst/>
          </a:prstGeom>
        </p:spPr>
      </p:pic>
      <p:pic>
        <p:nvPicPr>
          <p:cNvPr id="118" name="图片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5007" y="3957702"/>
            <a:ext cx="702708" cy="388061"/>
          </a:xfrm>
          <a:prstGeom prst="rect">
            <a:avLst/>
          </a:prstGeom>
        </p:spPr>
      </p:pic>
      <p:pic>
        <p:nvPicPr>
          <p:cNvPr id="119" name="图片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6267" y="3437890"/>
            <a:ext cx="702708" cy="388061"/>
          </a:xfrm>
          <a:prstGeom prst="rect">
            <a:avLst/>
          </a:prstGeom>
        </p:spPr>
      </p:pic>
      <p:cxnSp>
        <p:nvCxnSpPr>
          <p:cNvPr id="129" name="直接连接符 128"/>
          <p:cNvCxnSpPr>
            <a:stCxn id="125" idx="3"/>
          </p:cNvCxnSpPr>
          <p:nvPr/>
        </p:nvCxnSpPr>
        <p:spPr>
          <a:xfrm flipH="1" flipV="1">
            <a:off x="7058220" y="5675760"/>
            <a:ext cx="379344" cy="428022"/>
          </a:xfrm>
          <a:prstGeom prst="line">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cxnSp>
      <p:sp>
        <p:nvSpPr>
          <p:cNvPr id="36" name="Line 31"/>
          <p:cNvSpPr>
            <a:spLocks noChangeShapeType="1"/>
          </p:cNvSpPr>
          <p:nvPr/>
        </p:nvSpPr>
        <p:spPr bwMode="auto">
          <a:xfrm flipH="1">
            <a:off x="4740324" y="4812129"/>
            <a:ext cx="1524240" cy="33378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35" name="Line 30"/>
          <p:cNvSpPr>
            <a:spLocks noChangeShapeType="1"/>
          </p:cNvSpPr>
          <p:nvPr/>
        </p:nvSpPr>
        <p:spPr bwMode="auto">
          <a:xfrm>
            <a:off x="2663246" y="3938849"/>
            <a:ext cx="766070" cy="78227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11" name="Line 6"/>
          <p:cNvSpPr>
            <a:spLocks noChangeShapeType="1"/>
          </p:cNvSpPr>
          <p:nvPr/>
        </p:nvSpPr>
        <p:spPr bwMode="auto">
          <a:xfrm>
            <a:off x="2669768" y="3927404"/>
            <a:ext cx="3614864" cy="8847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grpSp>
        <p:nvGrpSpPr>
          <p:cNvPr id="146" name="组合 145"/>
          <p:cNvGrpSpPr/>
          <p:nvPr/>
        </p:nvGrpSpPr>
        <p:grpSpPr>
          <a:xfrm>
            <a:off x="1977399" y="4362855"/>
            <a:ext cx="3665036" cy="2025190"/>
            <a:chOff x="1977399" y="4362855"/>
            <a:chExt cx="3665036" cy="2025190"/>
          </a:xfrm>
        </p:grpSpPr>
        <p:sp>
          <p:nvSpPr>
            <p:cNvPr id="8" name="未知"/>
            <p:cNvSpPr>
              <a:spLocks/>
            </p:cNvSpPr>
            <p:nvPr/>
          </p:nvSpPr>
          <p:spPr bwMode="auto">
            <a:xfrm>
              <a:off x="1977399" y="4362855"/>
              <a:ext cx="3665036" cy="2025190"/>
            </a:xfrm>
            <a:custGeom>
              <a:avLst/>
              <a:gdLst>
                <a:gd name="T0" fmla="*/ 155 w 1583"/>
                <a:gd name="T1" fmla="*/ 224 h 682"/>
                <a:gd name="T2" fmla="*/ 407 w 1583"/>
                <a:gd name="T3" fmla="*/ 74 h 682"/>
                <a:gd name="T4" fmla="*/ 785 w 1583"/>
                <a:gd name="T5" fmla="*/ 20 h 682"/>
                <a:gd name="T6" fmla="*/ 1157 w 1583"/>
                <a:gd name="T7" fmla="*/ 194 h 682"/>
                <a:gd name="T8" fmla="*/ 1564 w 1583"/>
                <a:gd name="T9" fmla="*/ 428 h 682"/>
                <a:gd name="T10" fmla="*/ 1272 w 1583"/>
                <a:gd name="T11" fmla="*/ 644 h 682"/>
                <a:gd name="T12" fmla="*/ 690 w 1583"/>
                <a:gd name="T13" fmla="*/ 656 h 682"/>
                <a:gd name="T14" fmla="*/ 89 w 1583"/>
                <a:gd name="T15" fmla="*/ 596 h 682"/>
                <a:gd name="T16" fmla="*/ 155 w 1583"/>
                <a:gd name="T17" fmla="*/ 224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DDDDEF"/>
            </a:solidFill>
            <a:ln>
              <a:noFill/>
            </a:ln>
            <a:effec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24" name="Line 19"/>
            <p:cNvSpPr>
              <a:spLocks noChangeShapeType="1"/>
            </p:cNvSpPr>
            <p:nvPr/>
          </p:nvSpPr>
          <p:spPr bwMode="auto">
            <a:xfrm flipH="1">
              <a:off x="2717431" y="4726019"/>
              <a:ext cx="722160" cy="67016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25" name="Line 20"/>
            <p:cNvSpPr>
              <a:spLocks noChangeShapeType="1"/>
            </p:cNvSpPr>
            <p:nvPr/>
          </p:nvSpPr>
          <p:spPr bwMode="auto">
            <a:xfrm flipH="1">
              <a:off x="3698286" y="5848916"/>
              <a:ext cx="581991" cy="20390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26" name="Line 21"/>
            <p:cNvSpPr>
              <a:spLocks noChangeShapeType="1"/>
            </p:cNvSpPr>
            <p:nvPr/>
          </p:nvSpPr>
          <p:spPr bwMode="auto">
            <a:xfrm>
              <a:off x="2630524" y="5451770"/>
              <a:ext cx="611200" cy="62178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27" name="Line 22"/>
            <p:cNvSpPr>
              <a:spLocks noChangeShapeType="1"/>
            </p:cNvSpPr>
            <p:nvPr/>
          </p:nvSpPr>
          <p:spPr bwMode="auto">
            <a:xfrm>
              <a:off x="2705781" y="5351446"/>
              <a:ext cx="1574495" cy="49747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28" name="Line 23"/>
            <p:cNvSpPr>
              <a:spLocks noChangeShapeType="1"/>
            </p:cNvSpPr>
            <p:nvPr/>
          </p:nvSpPr>
          <p:spPr bwMode="auto">
            <a:xfrm flipH="1">
              <a:off x="4370584" y="5218714"/>
              <a:ext cx="313571" cy="5990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93" name="Text Box 32"/>
            <p:cNvSpPr txBox="1">
              <a:spLocks noChangeAspect="1" noChangeArrowheads="1"/>
            </p:cNvSpPr>
            <p:nvPr/>
          </p:nvSpPr>
          <p:spPr bwMode="auto">
            <a:xfrm>
              <a:off x="2259615" y="5914303"/>
              <a:ext cx="554396" cy="270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1600" b="1" dirty="0">
                  <a:latin typeface="Calibri" panose="020F0502020204030204" pitchFamily="34" charset="0"/>
                  <a:ea typeface="华文楷体" panose="02010600040101010101" pitchFamily="2" charset="-122"/>
                </a:rPr>
                <a:t>AS2</a:t>
              </a:r>
            </a:p>
          </p:txBody>
        </p:sp>
        <p:pic>
          <p:nvPicPr>
            <p:cNvPr id="101" name="图片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129" y="5151100"/>
              <a:ext cx="533411" cy="362299"/>
            </a:xfrm>
            <a:prstGeom prst="rect">
              <a:avLst/>
            </a:prstGeom>
          </p:spPr>
        </p:pic>
        <p:pic>
          <p:nvPicPr>
            <p:cNvPr id="102" name="图片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4908" y="5863317"/>
              <a:ext cx="533411" cy="362299"/>
            </a:xfrm>
            <a:prstGeom prst="rect">
              <a:avLst/>
            </a:prstGeom>
          </p:spPr>
        </p:pic>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3268" y="5622230"/>
              <a:ext cx="533411" cy="362299"/>
            </a:xfrm>
            <a:prstGeom prst="rect">
              <a:avLst/>
            </a:prstGeom>
          </p:spPr>
        </p:pic>
        <p:sp>
          <p:nvSpPr>
            <p:cNvPr id="105" name="Text Box 55"/>
            <p:cNvSpPr txBox="1">
              <a:spLocks noChangeAspect="1" noChangeArrowheads="1"/>
            </p:cNvSpPr>
            <p:nvPr/>
          </p:nvSpPr>
          <p:spPr bwMode="auto">
            <a:xfrm>
              <a:off x="2292921" y="5426932"/>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rPr>
                <a:t>21</a:t>
              </a:r>
            </a:p>
          </p:txBody>
        </p:sp>
        <p:sp>
          <p:nvSpPr>
            <p:cNvPr id="106" name="Text Box 55"/>
            <p:cNvSpPr txBox="1">
              <a:spLocks noChangeAspect="1" noChangeArrowheads="1"/>
            </p:cNvSpPr>
            <p:nvPr/>
          </p:nvSpPr>
          <p:spPr bwMode="auto">
            <a:xfrm>
              <a:off x="3295041" y="4790145"/>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rPr>
                <a:t>21</a:t>
              </a:r>
            </a:p>
          </p:txBody>
        </p:sp>
        <p:sp>
          <p:nvSpPr>
            <p:cNvPr id="107" name="Text Box 55"/>
            <p:cNvSpPr txBox="1">
              <a:spLocks noChangeAspect="1" noChangeArrowheads="1"/>
            </p:cNvSpPr>
            <p:nvPr/>
          </p:nvSpPr>
          <p:spPr bwMode="auto">
            <a:xfrm>
              <a:off x="3546264" y="6086801"/>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rPr>
                <a:t>23</a:t>
              </a:r>
            </a:p>
          </p:txBody>
        </p:sp>
        <p:sp>
          <p:nvSpPr>
            <p:cNvPr id="108" name="Text Box 55"/>
            <p:cNvSpPr txBox="1">
              <a:spLocks noChangeAspect="1" noChangeArrowheads="1"/>
            </p:cNvSpPr>
            <p:nvPr/>
          </p:nvSpPr>
          <p:spPr bwMode="auto">
            <a:xfrm>
              <a:off x="4361545" y="5946684"/>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rPr>
                <a:t>24</a:t>
              </a:r>
            </a:p>
          </p:txBody>
        </p:sp>
        <p:sp>
          <p:nvSpPr>
            <p:cNvPr id="109" name="Text Box 55"/>
            <p:cNvSpPr txBox="1">
              <a:spLocks noChangeAspect="1" noChangeArrowheads="1"/>
            </p:cNvSpPr>
            <p:nvPr/>
          </p:nvSpPr>
          <p:spPr bwMode="auto">
            <a:xfrm>
              <a:off x="4606812" y="5351257"/>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rPr>
                <a:t>25</a:t>
              </a:r>
            </a:p>
          </p:txBody>
        </p:sp>
        <p:sp>
          <p:nvSpPr>
            <p:cNvPr id="145" name="Line 23"/>
            <p:cNvSpPr>
              <a:spLocks noChangeShapeType="1"/>
            </p:cNvSpPr>
            <p:nvPr/>
          </p:nvSpPr>
          <p:spPr bwMode="auto">
            <a:xfrm>
              <a:off x="3540516" y="4721601"/>
              <a:ext cx="1098883" cy="52597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pic>
          <p:nvPicPr>
            <p:cNvPr id="104" name="图片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9231" y="4989147"/>
              <a:ext cx="533411" cy="362299"/>
            </a:xfrm>
            <a:prstGeom prst="rect">
              <a:avLst/>
            </a:prstGeom>
          </p:spPr>
        </p:pic>
        <p:pic>
          <p:nvPicPr>
            <p:cNvPr id="100" name="图片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4996" y="4456453"/>
              <a:ext cx="533411" cy="362299"/>
            </a:xfrm>
            <a:prstGeom prst="rect">
              <a:avLst/>
            </a:prstGeom>
          </p:spPr>
        </p:pic>
      </p:grpSp>
      <p:sp>
        <p:nvSpPr>
          <p:cNvPr id="125" name="线形标注 2 124"/>
          <p:cNvSpPr/>
          <p:nvPr/>
        </p:nvSpPr>
        <p:spPr>
          <a:xfrm>
            <a:off x="6047217" y="6103782"/>
            <a:ext cx="2780693" cy="620777"/>
          </a:xfrm>
          <a:prstGeom prst="borderCallout2">
            <a:avLst>
              <a:gd name="adj1" fmla="val 43300"/>
              <a:gd name="adj2" fmla="val 862"/>
              <a:gd name="adj3" fmla="val 28979"/>
              <a:gd name="adj4" fmla="val -12445"/>
              <a:gd name="adj5" fmla="val -271454"/>
              <a:gd name="adj6" fmla="val -133941"/>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FFFFFF"/>
                </a:solidFill>
                <a:latin typeface="Calibri" panose="020F0502020204030204" pitchFamily="34" charset="0"/>
                <a:ea typeface="黑体" panose="02010609060101010101" pitchFamily="49" charset="-122"/>
              </a:rPr>
              <a:t>域内路由</a:t>
            </a:r>
            <a:r>
              <a:rPr lang="en-US" altLang="zh-CN" dirty="0">
                <a:solidFill>
                  <a:srgbClr val="FFFFFF"/>
                </a:solidFill>
                <a:latin typeface="Calibri" panose="020F0502020204030204" pitchFamily="34" charset="0"/>
                <a:ea typeface="黑体" panose="02010609060101010101" pitchFamily="49" charset="-122"/>
              </a:rPr>
              <a:t>IGP</a:t>
            </a:r>
            <a:r>
              <a:rPr lang="zh-CN" altLang="en-US" dirty="0">
                <a:solidFill>
                  <a:srgbClr val="FFFFFF"/>
                </a:solidFill>
                <a:latin typeface="Calibri" panose="020F0502020204030204" pitchFamily="34" charset="0"/>
                <a:ea typeface="黑体" panose="02010609060101010101" pitchFamily="49" charset="-122"/>
              </a:rPr>
              <a:t>：</a:t>
            </a:r>
            <a:r>
              <a:rPr lang="en-US" altLang="zh-CN" dirty="0">
                <a:solidFill>
                  <a:srgbClr val="FFFFFF"/>
                </a:solidFill>
                <a:latin typeface="Calibri" panose="020F0502020204030204" pitchFamily="34" charset="0"/>
                <a:ea typeface="黑体" panose="02010609060101010101" pitchFamily="49" charset="-122"/>
              </a:rPr>
              <a:t>OSPF</a:t>
            </a:r>
            <a:r>
              <a:rPr lang="zh-CN" altLang="en-US" dirty="0">
                <a:solidFill>
                  <a:srgbClr val="FFFFFF"/>
                </a:solidFill>
                <a:latin typeface="Calibri" panose="020F0502020204030204" pitchFamily="34" charset="0"/>
                <a:ea typeface="黑体" panose="02010609060101010101" pitchFamily="49" charset="-122"/>
              </a:rPr>
              <a:t>、</a:t>
            </a:r>
            <a:r>
              <a:rPr lang="en-US" altLang="zh-CN" dirty="0">
                <a:solidFill>
                  <a:srgbClr val="FFFFFF"/>
                </a:solidFill>
                <a:latin typeface="Calibri" panose="020F0502020204030204" pitchFamily="34" charset="0"/>
                <a:ea typeface="黑体" panose="02010609060101010101" pitchFamily="49" charset="-122"/>
              </a:rPr>
              <a:t>RIP</a:t>
            </a:r>
            <a:endParaRPr lang="zh-CN" altLang="en-US" dirty="0">
              <a:solidFill>
                <a:srgbClr val="FFFFFF"/>
              </a:solidFill>
              <a:latin typeface="Calibri" panose="020F0502020204030204" pitchFamily="34" charset="0"/>
              <a:ea typeface="黑体" panose="02010609060101010101" pitchFamily="49" charset="-122"/>
            </a:endParaRPr>
          </a:p>
        </p:txBody>
      </p:sp>
      <p:cxnSp>
        <p:nvCxnSpPr>
          <p:cNvPr id="127" name="直接连接符 126"/>
          <p:cNvCxnSpPr>
            <a:endCxn id="125" idx="2"/>
          </p:cNvCxnSpPr>
          <p:nvPr/>
        </p:nvCxnSpPr>
        <p:spPr>
          <a:xfrm>
            <a:off x="4345594" y="6270003"/>
            <a:ext cx="1701623" cy="144168"/>
          </a:xfrm>
          <a:prstGeom prst="line">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cxnSp>
      <p:sp>
        <p:nvSpPr>
          <p:cNvPr id="147" name="椭圆 146"/>
          <p:cNvSpPr/>
          <p:nvPr/>
        </p:nvSpPr>
        <p:spPr>
          <a:xfrm rot="767826">
            <a:off x="1842048" y="2477999"/>
            <a:ext cx="5258948" cy="1877041"/>
          </a:xfrm>
          <a:prstGeom prst="ellipse">
            <a:avLst/>
          </a:prstGeom>
          <a:noFill/>
          <a:ln>
            <a:solidFill>
              <a:srgbClr val="99009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线形标注 2 147"/>
          <p:cNvSpPr/>
          <p:nvPr/>
        </p:nvSpPr>
        <p:spPr>
          <a:xfrm>
            <a:off x="6313918" y="1608496"/>
            <a:ext cx="1711533" cy="620777"/>
          </a:xfrm>
          <a:prstGeom prst="borderCallout2">
            <a:avLst>
              <a:gd name="adj1" fmla="val 43300"/>
              <a:gd name="adj2" fmla="val 862"/>
              <a:gd name="adj3" fmla="val 45346"/>
              <a:gd name="adj4" fmla="val -22079"/>
              <a:gd name="adj5" fmla="val 201131"/>
              <a:gd name="adj6" fmla="val -75738"/>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FFFFFF"/>
                </a:solidFill>
                <a:latin typeface="Calibri" panose="020F0502020204030204" pitchFamily="34" charset="0"/>
                <a:ea typeface="黑体" panose="02010609060101010101" pitchFamily="49" charset="-122"/>
              </a:rPr>
              <a:t> 域间路由</a:t>
            </a:r>
            <a:r>
              <a:rPr lang="en-US" altLang="zh-CN" dirty="0">
                <a:solidFill>
                  <a:srgbClr val="FFFFFF"/>
                </a:solidFill>
                <a:latin typeface="Calibri" panose="020F0502020204030204" pitchFamily="34" charset="0"/>
                <a:ea typeface="黑体" panose="02010609060101010101" pitchFamily="49" charset="-122"/>
              </a:rPr>
              <a:t>EGP</a:t>
            </a:r>
            <a:endParaRPr lang="zh-CN" altLang="en-US" dirty="0">
              <a:solidFill>
                <a:srgbClr val="FFFFFF"/>
              </a:solidFill>
              <a:latin typeface="Calibri" panose="020F0502020204030204" pitchFamily="34" charset="0"/>
              <a:ea typeface="黑体" panose="02010609060101010101" pitchFamily="49" charset="-122"/>
            </a:endParaRPr>
          </a:p>
        </p:txBody>
      </p:sp>
      <p:sp>
        <p:nvSpPr>
          <p:cNvPr id="155" name="文本框 15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4.4.5  </a:t>
            </a:r>
            <a:r>
              <a:rPr lang="zh-CN" altLang="en-US" sz="1800" dirty="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16086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dissolve">
                                      <p:cBhvr>
                                        <p:cTn id="7" dur="500"/>
                                        <p:tgtEl>
                                          <p:spTgt spid="120"/>
                                        </p:tgtEl>
                                      </p:cBhvr>
                                    </p:animEffect>
                                  </p:childTnLst>
                                </p:cTn>
                              </p:par>
                              <p:par>
                                <p:cTn id="8" presetID="9" presetClass="entr" presetSubtype="0" fill="hold" nodeType="withEffect">
                                  <p:stCondLst>
                                    <p:cond delay="0"/>
                                  </p:stCondLst>
                                  <p:childTnLst>
                                    <p:set>
                                      <p:cBhvr>
                                        <p:cTn id="9" dur="1" fill="hold">
                                          <p:stCondLst>
                                            <p:cond delay="0"/>
                                          </p:stCondLst>
                                        </p:cTn>
                                        <p:tgtEl>
                                          <p:spTgt spid="124"/>
                                        </p:tgtEl>
                                        <p:attrNameLst>
                                          <p:attrName>style.visibility</p:attrName>
                                        </p:attrNameLst>
                                      </p:cBhvr>
                                      <p:to>
                                        <p:strVal val="visible"/>
                                      </p:to>
                                    </p:set>
                                    <p:animEffect transition="in" filter="dissolve">
                                      <p:cBhvr>
                                        <p:cTn id="10" dur="500"/>
                                        <p:tgtEl>
                                          <p:spTgt spid="124"/>
                                        </p:tgtEl>
                                      </p:cBhvr>
                                    </p:animEffect>
                                  </p:childTnLst>
                                </p:cTn>
                              </p:par>
                              <p:par>
                                <p:cTn id="11" presetID="9" presetClass="entr" presetSubtype="0" fill="hold" nodeType="withEffect">
                                  <p:stCondLst>
                                    <p:cond delay="0"/>
                                  </p:stCondLst>
                                  <p:childTnLst>
                                    <p:set>
                                      <p:cBhvr>
                                        <p:cTn id="12" dur="1" fill="hold">
                                          <p:stCondLst>
                                            <p:cond delay="0"/>
                                          </p:stCondLst>
                                        </p:cTn>
                                        <p:tgtEl>
                                          <p:spTgt spid="146"/>
                                        </p:tgtEl>
                                        <p:attrNameLst>
                                          <p:attrName>style.visibility</p:attrName>
                                        </p:attrNameLst>
                                      </p:cBhvr>
                                      <p:to>
                                        <p:strVal val="visible"/>
                                      </p:to>
                                    </p:set>
                                    <p:animEffect transition="in" filter="dissolve">
                                      <p:cBhvr>
                                        <p:cTn id="13" dur="500"/>
                                        <p:tgtEl>
                                          <p:spTgt spid="14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arn(inVertical)">
                                      <p:cBhvr>
                                        <p:cTn id="16" dur="500"/>
                                        <p:tgtEl>
                                          <p:spTgt spid="3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arn(inVertic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5"/>
                                        </p:tgtEl>
                                        <p:attrNameLst>
                                          <p:attrName>style.visibility</p:attrName>
                                        </p:attrNameLst>
                                      </p:cBhvr>
                                      <p:to>
                                        <p:strVal val="visible"/>
                                      </p:to>
                                    </p:set>
                                    <p:animEffect transition="in" filter="wipe(left)">
                                      <p:cBhvr>
                                        <p:cTn id="27" dur="500"/>
                                        <p:tgtEl>
                                          <p:spTgt spid="125"/>
                                        </p:tgtEl>
                                      </p:cBhvr>
                                    </p:animEffect>
                                  </p:childTnLst>
                                </p:cTn>
                              </p:par>
                              <p:par>
                                <p:cTn id="28" presetID="22" presetClass="entr" presetSubtype="1" fill="hold" nodeType="with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wipe(up)">
                                      <p:cBhvr>
                                        <p:cTn id="30" dur="500"/>
                                        <p:tgtEl>
                                          <p:spTgt spid="129"/>
                                        </p:tgtEl>
                                      </p:cBhvr>
                                    </p:animEffect>
                                  </p:childTnLst>
                                </p:cTn>
                              </p:par>
                              <p:par>
                                <p:cTn id="31" presetID="22" presetClass="entr" presetSubtype="8" fill="hold" nodeType="withEffect">
                                  <p:stCondLst>
                                    <p:cond delay="0"/>
                                  </p:stCondLst>
                                  <p:childTnLst>
                                    <p:set>
                                      <p:cBhvr>
                                        <p:cTn id="32" dur="1" fill="hold">
                                          <p:stCondLst>
                                            <p:cond delay="0"/>
                                          </p:stCondLst>
                                        </p:cTn>
                                        <p:tgtEl>
                                          <p:spTgt spid="127"/>
                                        </p:tgtEl>
                                        <p:attrNameLst>
                                          <p:attrName>style.visibility</p:attrName>
                                        </p:attrNameLst>
                                      </p:cBhvr>
                                      <p:to>
                                        <p:strVal val="visible"/>
                                      </p:to>
                                    </p:set>
                                    <p:animEffect transition="in" filter="wipe(left)">
                                      <p:cBhvr>
                                        <p:cTn id="33" dur="500"/>
                                        <p:tgtEl>
                                          <p:spTgt spid="12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2" fill="hold" grpId="1" nodeType="clickEffect">
                                  <p:stCondLst>
                                    <p:cond delay="0"/>
                                  </p:stCondLst>
                                  <p:childTnLst>
                                    <p:animEffect transition="out" filter="wipe(right)">
                                      <p:cBhvr>
                                        <p:cTn id="37" dur="500"/>
                                        <p:tgtEl>
                                          <p:spTgt spid="125"/>
                                        </p:tgtEl>
                                      </p:cBhvr>
                                    </p:animEffect>
                                    <p:set>
                                      <p:cBhvr>
                                        <p:cTn id="38" dur="1" fill="hold">
                                          <p:stCondLst>
                                            <p:cond delay="499"/>
                                          </p:stCondLst>
                                        </p:cTn>
                                        <p:tgtEl>
                                          <p:spTgt spid="125"/>
                                        </p:tgtEl>
                                        <p:attrNameLst>
                                          <p:attrName>style.visibility</p:attrName>
                                        </p:attrNameLst>
                                      </p:cBhvr>
                                      <p:to>
                                        <p:strVal val="hidden"/>
                                      </p:to>
                                    </p:set>
                                  </p:childTnLst>
                                </p:cTn>
                              </p:par>
                              <p:par>
                                <p:cTn id="39" presetID="22" presetClass="exit" presetSubtype="4" fill="hold" nodeType="withEffect">
                                  <p:stCondLst>
                                    <p:cond delay="0"/>
                                  </p:stCondLst>
                                  <p:childTnLst>
                                    <p:animEffect transition="out" filter="wipe(down)">
                                      <p:cBhvr>
                                        <p:cTn id="40" dur="500"/>
                                        <p:tgtEl>
                                          <p:spTgt spid="129"/>
                                        </p:tgtEl>
                                      </p:cBhvr>
                                    </p:animEffect>
                                    <p:set>
                                      <p:cBhvr>
                                        <p:cTn id="41" dur="1" fill="hold">
                                          <p:stCondLst>
                                            <p:cond delay="499"/>
                                          </p:stCondLst>
                                        </p:cTn>
                                        <p:tgtEl>
                                          <p:spTgt spid="129"/>
                                        </p:tgtEl>
                                        <p:attrNameLst>
                                          <p:attrName>style.visibility</p:attrName>
                                        </p:attrNameLst>
                                      </p:cBhvr>
                                      <p:to>
                                        <p:strVal val="hidden"/>
                                      </p:to>
                                    </p:set>
                                  </p:childTnLst>
                                </p:cTn>
                              </p:par>
                              <p:par>
                                <p:cTn id="42" presetID="22" presetClass="exit" presetSubtype="2" fill="hold" nodeType="withEffect">
                                  <p:stCondLst>
                                    <p:cond delay="0"/>
                                  </p:stCondLst>
                                  <p:childTnLst>
                                    <p:animEffect transition="out" filter="wipe(right)">
                                      <p:cBhvr>
                                        <p:cTn id="43" dur="500"/>
                                        <p:tgtEl>
                                          <p:spTgt spid="127"/>
                                        </p:tgtEl>
                                      </p:cBhvr>
                                    </p:animEffect>
                                    <p:set>
                                      <p:cBhvr>
                                        <p:cTn id="44" dur="1" fill="hold">
                                          <p:stCondLst>
                                            <p:cond delay="499"/>
                                          </p:stCondLst>
                                        </p:cTn>
                                        <p:tgtEl>
                                          <p:spTgt spid="12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down)">
                                      <p:cBhvr>
                                        <p:cTn id="49" dur="500"/>
                                        <p:tgtEl>
                                          <p:spTgt spid="12"/>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down)">
                                      <p:cBhvr>
                                        <p:cTn id="55" dur="500"/>
                                        <p:tgtEl>
                                          <p:spTgt spid="1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down)">
                                      <p:cBhvr>
                                        <p:cTn id="58" dur="500"/>
                                        <p:tgtEl>
                                          <p:spTgt spid="13"/>
                                        </p:tgtEl>
                                      </p:cBhvr>
                                    </p:animEffect>
                                  </p:childTnLst>
                                </p:cTn>
                              </p:par>
                            </p:childTnLst>
                          </p:cTn>
                        </p:par>
                        <p:par>
                          <p:cTn id="59" fill="hold">
                            <p:stCondLst>
                              <p:cond delay="500"/>
                            </p:stCondLst>
                            <p:childTnLst>
                              <p:par>
                                <p:cTn id="60" presetID="22" presetClass="entr" presetSubtype="4" fill="hold" nodeType="afterEffect">
                                  <p:stCondLst>
                                    <p:cond delay="0"/>
                                  </p:stCondLst>
                                  <p:childTnLst>
                                    <p:set>
                                      <p:cBhvr>
                                        <p:cTn id="61" dur="1" fill="hold">
                                          <p:stCondLst>
                                            <p:cond delay="0"/>
                                          </p:stCondLst>
                                        </p:cTn>
                                        <p:tgtEl>
                                          <p:spTgt spid="116"/>
                                        </p:tgtEl>
                                        <p:attrNameLst>
                                          <p:attrName>style.visibility</p:attrName>
                                        </p:attrNameLst>
                                      </p:cBhvr>
                                      <p:to>
                                        <p:strVal val="visible"/>
                                      </p:to>
                                    </p:set>
                                    <p:animEffect transition="in" filter="wipe(down)">
                                      <p:cBhvr>
                                        <p:cTn id="62" dur="500"/>
                                        <p:tgtEl>
                                          <p:spTgt spid="116"/>
                                        </p:tgtEl>
                                      </p:cBhvr>
                                    </p:animEffect>
                                  </p:childTnLst>
                                </p:cTn>
                              </p:par>
                              <p:par>
                                <p:cTn id="63" presetID="22" presetClass="entr" presetSubtype="4" fill="hold" nodeType="withEffect">
                                  <p:stCondLst>
                                    <p:cond delay="0"/>
                                  </p:stCondLst>
                                  <p:childTnLst>
                                    <p:set>
                                      <p:cBhvr>
                                        <p:cTn id="64" dur="1" fill="hold">
                                          <p:stCondLst>
                                            <p:cond delay="0"/>
                                          </p:stCondLst>
                                        </p:cTn>
                                        <p:tgtEl>
                                          <p:spTgt spid="117"/>
                                        </p:tgtEl>
                                        <p:attrNameLst>
                                          <p:attrName>style.visibility</p:attrName>
                                        </p:attrNameLst>
                                      </p:cBhvr>
                                      <p:to>
                                        <p:strVal val="visible"/>
                                      </p:to>
                                    </p:set>
                                    <p:animEffect transition="in" filter="wipe(down)">
                                      <p:cBhvr>
                                        <p:cTn id="65" dur="500"/>
                                        <p:tgtEl>
                                          <p:spTgt spid="117"/>
                                        </p:tgtEl>
                                      </p:cBhvr>
                                    </p:animEffect>
                                  </p:childTnLst>
                                </p:cTn>
                              </p:par>
                              <p:par>
                                <p:cTn id="66" presetID="22" presetClass="entr" presetSubtype="4" fill="hold" nodeType="withEffect">
                                  <p:stCondLst>
                                    <p:cond delay="0"/>
                                  </p:stCondLst>
                                  <p:childTnLst>
                                    <p:set>
                                      <p:cBhvr>
                                        <p:cTn id="67" dur="1" fill="hold">
                                          <p:stCondLst>
                                            <p:cond delay="0"/>
                                          </p:stCondLst>
                                        </p:cTn>
                                        <p:tgtEl>
                                          <p:spTgt spid="118"/>
                                        </p:tgtEl>
                                        <p:attrNameLst>
                                          <p:attrName>style.visibility</p:attrName>
                                        </p:attrNameLst>
                                      </p:cBhvr>
                                      <p:to>
                                        <p:strVal val="visible"/>
                                      </p:to>
                                    </p:set>
                                    <p:animEffect transition="in" filter="wipe(down)">
                                      <p:cBhvr>
                                        <p:cTn id="68" dur="500"/>
                                        <p:tgtEl>
                                          <p:spTgt spid="118"/>
                                        </p:tgtEl>
                                      </p:cBhvr>
                                    </p:animEffect>
                                  </p:childTnLst>
                                </p:cTn>
                              </p:par>
                              <p:par>
                                <p:cTn id="69" presetID="22" presetClass="entr" presetSubtype="4" fill="hold" nodeType="withEffect">
                                  <p:stCondLst>
                                    <p:cond delay="0"/>
                                  </p:stCondLst>
                                  <p:childTnLst>
                                    <p:set>
                                      <p:cBhvr>
                                        <p:cTn id="70" dur="1" fill="hold">
                                          <p:stCondLst>
                                            <p:cond delay="0"/>
                                          </p:stCondLst>
                                        </p:cTn>
                                        <p:tgtEl>
                                          <p:spTgt spid="119"/>
                                        </p:tgtEl>
                                        <p:attrNameLst>
                                          <p:attrName>style.visibility</p:attrName>
                                        </p:attrNameLst>
                                      </p:cBhvr>
                                      <p:to>
                                        <p:strVal val="visible"/>
                                      </p:to>
                                    </p:set>
                                    <p:animEffect transition="in" filter="wipe(down)">
                                      <p:cBhvr>
                                        <p:cTn id="71" dur="500"/>
                                        <p:tgtEl>
                                          <p:spTgt spid="119"/>
                                        </p:tgtEl>
                                      </p:cBhvr>
                                    </p:animEffect>
                                  </p:childTnLst>
                                </p:cTn>
                              </p:par>
                            </p:childTnLst>
                          </p:cTn>
                        </p:par>
                        <p:par>
                          <p:cTn id="72" fill="hold">
                            <p:stCondLst>
                              <p:cond delay="1000"/>
                            </p:stCondLst>
                            <p:childTnLst>
                              <p:par>
                                <p:cTn id="73" presetID="16" presetClass="entr" presetSubtype="21"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barn(inVertical)">
                                      <p:cBhvr>
                                        <p:cTn id="75" dur="500"/>
                                        <p:tgtEl>
                                          <p:spTgt spid="18"/>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barn(inVertical)">
                                      <p:cBhvr>
                                        <p:cTn id="78" dur="500"/>
                                        <p:tgtEl>
                                          <p:spTgt spid="17"/>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barn(inVertical)">
                                      <p:cBhvr>
                                        <p:cTn id="81" dur="500"/>
                                        <p:tgtEl>
                                          <p:spTgt spid="19"/>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barn(inVertical)">
                                      <p:cBhvr>
                                        <p:cTn id="84" dur="500"/>
                                        <p:tgtEl>
                                          <p:spTgt spid="2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76"/>
                                        </p:tgtEl>
                                        <p:attrNameLst>
                                          <p:attrName>style.visibility</p:attrName>
                                        </p:attrNameLst>
                                      </p:cBhvr>
                                      <p:to>
                                        <p:strVal val="visible"/>
                                      </p:to>
                                    </p:set>
                                    <p:animEffect transition="in" filter="wipe(up)">
                                      <p:cBhvr>
                                        <p:cTn id="89" dur="500"/>
                                        <p:tgtEl>
                                          <p:spTgt spid="76"/>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77"/>
                                        </p:tgtEl>
                                        <p:attrNameLst>
                                          <p:attrName>style.visibility</p:attrName>
                                        </p:attrNameLst>
                                      </p:cBhvr>
                                      <p:to>
                                        <p:strVal val="visible"/>
                                      </p:to>
                                    </p:set>
                                    <p:animEffect transition="in" filter="wipe(up)">
                                      <p:cBhvr>
                                        <p:cTn id="92" dur="500"/>
                                        <p:tgtEl>
                                          <p:spTgt spid="77"/>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80"/>
                                        </p:tgtEl>
                                        <p:attrNameLst>
                                          <p:attrName>style.visibility</p:attrName>
                                        </p:attrNameLst>
                                      </p:cBhvr>
                                      <p:to>
                                        <p:strVal val="visible"/>
                                      </p:to>
                                    </p:set>
                                    <p:animEffect transition="in" filter="wipe(up)">
                                      <p:cBhvr>
                                        <p:cTn id="95" dur="500"/>
                                        <p:tgtEl>
                                          <p:spTgt spid="80"/>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79"/>
                                        </p:tgtEl>
                                        <p:attrNameLst>
                                          <p:attrName>style.visibility</p:attrName>
                                        </p:attrNameLst>
                                      </p:cBhvr>
                                      <p:to>
                                        <p:strVal val="visible"/>
                                      </p:to>
                                    </p:set>
                                    <p:animEffect transition="in" filter="wipe(up)">
                                      <p:cBhvr>
                                        <p:cTn id="98" dur="500"/>
                                        <p:tgtEl>
                                          <p:spTgt spid="79"/>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78"/>
                                        </p:tgtEl>
                                        <p:attrNameLst>
                                          <p:attrName>style.visibility</p:attrName>
                                        </p:attrNameLst>
                                      </p:cBhvr>
                                      <p:to>
                                        <p:strVal val="visible"/>
                                      </p:to>
                                    </p:set>
                                    <p:animEffect transition="in" filter="wipe(up)">
                                      <p:cBhvr>
                                        <p:cTn id="101" dur="500"/>
                                        <p:tgtEl>
                                          <p:spTgt spid="78"/>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grpId="0" nodeType="clickEffect">
                                  <p:stCondLst>
                                    <p:cond delay="0"/>
                                  </p:stCondLst>
                                  <p:childTnLst>
                                    <p:set>
                                      <p:cBhvr>
                                        <p:cTn id="105" dur="1" fill="hold">
                                          <p:stCondLst>
                                            <p:cond delay="0"/>
                                          </p:stCondLst>
                                        </p:cTn>
                                        <p:tgtEl>
                                          <p:spTgt spid="147"/>
                                        </p:tgtEl>
                                        <p:attrNameLst>
                                          <p:attrName>style.visibility</p:attrName>
                                        </p:attrNameLst>
                                      </p:cBhvr>
                                      <p:to>
                                        <p:strVal val="visible"/>
                                      </p:to>
                                    </p:set>
                                    <p:animEffect transition="in" filter="barn(inVertical)">
                                      <p:cBhvr>
                                        <p:cTn id="106" dur="500"/>
                                        <p:tgtEl>
                                          <p:spTgt spid="14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48"/>
                                        </p:tgtEl>
                                        <p:attrNameLst>
                                          <p:attrName>style.visibility</p:attrName>
                                        </p:attrNameLst>
                                      </p:cBhvr>
                                      <p:to>
                                        <p:strVal val="visible"/>
                                      </p:to>
                                    </p:set>
                                    <p:animEffect transition="in" filter="wipe(left)">
                                      <p:cBhvr>
                                        <p:cTn id="111" dur="500"/>
                                        <p:tgtEl>
                                          <p:spTgt spid="14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xit" presetSubtype="2" fill="hold" grpId="1" nodeType="clickEffect">
                                  <p:stCondLst>
                                    <p:cond delay="0"/>
                                  </p:stCondLst>
                                  <p:childTnLst>
                                    <p:animEffect transition="out" filter="wipe(right)">
                                      <p:cBhvr>
                                        <p:cTn id="115" dur="500"/>
                                        <p:tgtEl>
                                          <p:spTgt spid="148"/>
                                        </p:tgtEl>
                                      </p:cBhvr>
                                    </p:animEffect>
                                    <p:set>
                                      <p:cBhvr>
                                        <p:cTn id="116" dur="1" fill="hold">
                                          <p:stCondLst>
                                            <p:cond delay="499"/>
                                          </p:stCondLst>
                                        </p:cTn>
                                        <p:tgtEl>
                                          <p:spTgt spid="1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19" grpId="0" animBg="1"/>
      <p:bldP spid="20" grpId="0" animBg="1"/>
      <p:bldP spid="76" grpId="0"/>
      <p:bldP spid="77" grpId="0" animBg="1"/>
      <p:bldP spid="78" grpId="0" animBg="1"/>
      <p:bldP spid="79" grpId="0" animBg="1"/>
      <p:bldP spid="80" grpId="0" animBg="1"/>
      <p:bldP spid="36" grpId="0" animBg="1"/>
      <p:bldP spid="35" grpId="0" animBg="1"/>
      <p:bldP spid="11" grpId="0" animBg="1"/>
      <p:bldP spid="125" grpId="0" animBg="1"/>
      <p:bldP spid="125" grpId="1" animBg="1"/>
      <p:bldP spid="147" grpId="0" animBg="1"/>
      <p:bldP spid="148" grpId="0" animBg="1"/>
      <p:bldP spid="14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外部网关协议</a:t>
            </a:r>
          </a:p>
        </p:txBody>
      </p:sp>
      <p:sp>
        <p:nvSpPr>
          <p:cNvPr id="3" name="内容占位符 2"/>
          <p:cNvSpPr>
            <a:spLocks noGrp="1"/>
          </p:cNvSpPr>
          <p:nvPr>
            <p:ph idx="1"/>
          </p:nvPr>
        </p:nvSpPr>
        <p:spPr>
          <a:xfrm>
            <a:off x="457200" y="1444978"/>
            <a:ext cx="8579554" cy="5034843"/>
          </a:xfrm>
        </p:spPr>
        <p:txBody>
          <a:bodyPr/>
          <a:lstStyle/>
          <a:p>
            <a:r>
              <a:rPr lang="zh-CN" altLang="en-US" dirty="0"/>
              <a:t>距离向量 </a:t>
            </a:r>
            <a:r>
              <a:rPr lang="en-US" altLang="zh-CN" dirty="0"/>
              <a:t>or </a:t>
            </a:r>
            <a:r>
              <a:rPr lang="zh-CN" altLang="en-US" dirty="0"/>
              <a:t>链路状态？</a:t>
            </a:r>
            <a:endParaRPr lang="en-US" altLang="zh-CN" dirty="0"/>
          </a:p>
          <a:p>
            <a:pPr lvl="1"/>
            <a:r>
              <a:rPr lang="zh-CN" altLang="en-US" dirty="0"/>
              <a:t>没有全网统一的度量指标，</a:t>
            </a:r>
            <a:r>
              <a:rPr lang="zh-CN" altLang="en-US" dirty="0">
                <a:solidFill>
                  <a:schemeClr val="accent1">
                    <a:lumMod val="75000"/>
                  </a:schemeClr>
                </a:solidFill>
              </a:rPr>
              <a:t>每个</a:t>
            </a:r>
            <a:r>
              <a:rPr lang="en-US" altLang="zh-CN" dirty="0">
                <a:solidFill>
                  <a:schemeClr val="accent1">
                    <a:lumMod val="75000"/>
                  </a:schemeClr>
                </a:solidFill>
              </a:rPr>
              <a:t>AS</a:t>
            </a:r>
            <a:r>
              <a:rPr lang="zh-CN" altLang="en-US" dirty="0">
                <a:solidFill>
                  <a:schemeClr val="accent1">
                    <a:lumMod val="75000"/>
                  </a:schemeClr>
                </a:solidFill>
              </a:rPr>
              <a:t>有自己的路由策略</a:t>
            </a:r>
            <a:r>
              <a:rPr lang="en-US" altLang="zh-CN" dirty="0">
                <a:solidFill>
                  <a:schemeClr val="accent1">
                    <a:lumMod val="75000"/>
                  </a:schemeClr>
                </a:solidFill>
              </a:rPr>
              <a:t>(Policy Decision)</a:t>
            </a:r>
          </a:p>
          <a:p>
            <a:r>
              <a:rPr lang="zh-CN" altLang="en-US" dirty="0"/>
              <a:t>使用距离向量方法</a:t>
            </a:r>
            <a:endParaRPr lang="en-US" altLang="zh-CN" dirty="0"/>
          </a:p>
          <a:p>
            <a:pPr lvl="1"/>
            <a:r>
              <a:rPr lang="en-US" altLang="zh-CN" dirty="0"/>
              <a:t>Bellman-Ford</a:t>
            </a:r>
            <a:r>
              <a:rPr lang="zh-CN" altLang="en-US" dirty="0"/>
              <a:t>算法收敛速度较慢</a:t>
            </a:r>
            <a:endParaRPr lang="en-US" altLang="zh-CN" dirty="0"/>
          </a:p>
          <a:p>
            <a:pPr lvl="1"/>
            <a:r>
              <a:rPr lang="en-US" altLang="zh-CN" dirty="0"/>
              <a:t>Count-to-Infinity</a:t>
            </a:r>
            <a:r>
              <a:rPr lang="zh-CN" altLang="en-US" dirty="0"/>
              <a:t>问题</a:t>
            </a:r>
            <a:endParaRPr lang="en-US" altLang="zh-CN" dirty="0"/>
          </a:p>
          <a:p>
            <a:r>
              <a:rPr lang="zh-CN" altLang="en-US" dirty="0"/>
              <a:t>使用链路状态方法</a:t>
            </a:r>
            <a:endParaRPr lang="en-US" altLang="zh-CN" dirty="0"/>
          </a:p>
          <a:p>
            <a:pPr lvl="1"/>
            <a:r>
              <a:rPr lang="zh-CN" altLang="en-US" dirty="0"/>
              <a:t>每个系统使用的度量指标不一致 </a:t>
            </a:r>
            <a:endParaRPr lang="en-US" altLang="zh-CN" dirty="0"/>
          </a:p>
          <a:p>
            <a:pPr lvl="1"/>
            <a:r>
              <a:rPr lang="zh-CN" altLang="en-US" dirty="0"/>
              <a:t>链路状态数据库太大</a:t>
            </a:r>
            <a:endParaRPr lang="en-US" altLang="zh-CN" dirty="0"/>
          </a:p>
          <a:p>
            <a:pPr lvl="1"/>
            <a:r>
              <a:rPr lang="zh-CN" altLang="en-US" dirty="0"/>
              <a:t>会暴露自己的路由策略给其它</a:t>
            </a:r>
            <a:r>
              <a:rPr lang="en-US" altLang="zh-CN" dirty="0"/>
              <a:t>AS</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4.4.5  </a:t>
            </a:r>
            <a:r>
              <a:rPr lang="zh-CN" altLang="en-US" sz="1800" dirty="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165773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ssolv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a:t>
            </a:r>
            <a:r>
              <a:rPr lang="zh-CN" altLang="en-US"/>
              <a:t>网关协议 </a:t>
            </a:r>
            <a:r>
              <a:rPr lang="en-US" altLang="zh-CN"/>
              <a:t>-</a:t>
            </a:r>
            <a:r>
              <a:rPr lang="zh-CN" altLang="en-US"/>
              <a:t> </a:t>
            </a:r>
            <a:r>
              <a:rPr lang="en-US" altLang="zh-CN"/>
              <a:t>BGP</a:t>
            </a:r>
            <a:endParaRPr lang="zh-CN" altLang="en-US" dirty="0"/>
          </a:p>
        </p:txBody>
      </p:sp>
      <p:sp>
        <p:nvSpPr>
          <p:cNvPr id="3" name="内容占位符 2"/>
          <p:cNvSpPr>
            <a:spLocks noGrp="1"/>
          </p:cNvSpPr>
          <p:nvPr>
            <p:ph idx="1"/>
          </p:nvPr>
        </p:nvSpPr>
        <p:spPr>
          <a:xfrm>
            <a:off x="457200" y="1444978"/>
            <a:ext cx="8579554" cy="5034843"/>
          </a:xfrm>
        </p:spPr>
        <p:txBody>
          <a:bodyPr/>
          <a:lstStyle/>
          <a:p>
            <a:r>
              <a:rPr lang="en-US" altLang="zh-CN" dirty="0"/>
              <a:t>BGP (Border Gateway Protocol, </a:t>
            </a:r>
            <a:r>
              <a:rPr lang="zh-CN" altLang="en-US" dirty="0"/>
              <a:t>边界网关协议</a:t>
            </a:r>
            <a:r>
              <a:rPr lang="en-US" altLang="zh-CN" dirty="0"/>
              <a:t>)</a:t>
            </a:r>
          </a:p>
          <a:p>
            <a:pPr lvl="1"/>
            <a:r>
              <a:rPr lang="zh-CN" altLang="en-US" sz="1800" dirty="0"/>
              <a:t>域间路由：不同自治系统的路由器之间交换路由信息的协议 </a:t>
            </a:r>
          </a:p>
          <a:p>
            <a:pPr lvl="1"/>
            <a:r>
              <a:rPr lang="zh-CN" altLang="en-US" sz="1800" dirty="0"/>
              <a:t>力求寻找一条能够到达目的网络且比较好的路由（不能兜圈子），而并非要寻找一条最佳路由</a:t>
            </a:r>
            <a:endParaRPr lang="en-US" altLang="zh-CN" sz="1800" dirty="0"/>
          </a:p>
          <a:p>
            <a:r>
              <a:rPr lang="en-US" altLang="zh-CN" dirty="0"/>
              <a:t>BGP</a:t>
            </a:r>
            <a:r>
              <a:rPr lang="zh-CN" altLang="en-US" dirty="0"/>
              <a:t>发言人</a:t>
            </a:r>
            <a:r>
              <a:rPr lang="en-US" altLang="zh-CN" dirty="0"/>
              <a:t>(BGP speaker) </a:t>
            </a:r>
          </a:p>
          <a:p>
            <a:pPr lvl="1"/>
            <a:r>
              <a:rPr lang="en-US" altLang="zh-CN" sz="1800" dirty="0"/>
              <a:t>AS</a:t>
            </a:r>
            <a:r>
              <a:rPr lang="zh-CN" altLang="en-US" sz="1800" dirty="0"/>
              <a:t>的管理员要选择至少一个路由器作为“ </a:t>
            </a:r>
            <a:r>
              <a:rPr lang="en-US" altLang="zh-CN" sz="1800" dirty="0"/>
              <a:t>BGP </a:t>
            </a:r>
            <a:r>
              <a:rPr lang="zh-CN" altLang="en-US" sz="1800" dirty="0"/>
              <a:t>发言人” </a:t>
            </a:r>
            <a:endParaRPr lang="en-US" altLang="zh-CN" sz="1800" dirty="0"/>
          </a:p>
          <a:p>
            <a:pPr lvl="2"/>
            <a:r>
              <a:rPr lang="zh-CN" altLang="en-US" dirty="0"/>
              <a:t>一般是 </a:t>
            </a:r>
            <a:r>
              <a:rPr lang="en-US" altLang="zh-CN" dirty="0"/>
              <a:t>BGP </a:t>
            </a:r>
            <a:r>
              <a:rPr lang="zh-CN" altLang="en-US" dirty="0"/>
              <a:t>边界路由器</a:t>
            </a:r>
          </a:p>
          <a:p>
            <a:pPr lvl="1"/>
            <a:r>
              <a:rPr lang="zh-CN" altLang="en-US" sz="1800" dirty="0"/>
              <a:t>交换路由信息</a:t>
            </a:r>
            <a:endParaRPr lang="en-US" altLang="zh-CN" sz="1800" dirty="0"/>
          </a:p>
          <a:p>
            <a:pPr lvl="2"/>
            <a:r>
              <a:rPr lang="zh-CN" altLang="en-US" sz="1600" dirty="0"/>
              <a:t>不同</a:t>
            </a:r>
            <a:r>
              <a:rPr lang="en-US" altLang="zh-CN" sz="1600" dirty="0"/>
              <a:t>AS</a:t>
            </a:r>
            <a:r>
              <a:rPr lang="zh-CN" altLang="en-US" sz="1600" dirty="0"/>
              <a:t>的 </a:t>
            </a:r>
            <a:r>
              <a:rPr lang="en-US" altLang="zh-CN" sz="1600" dirty="0"/>
              <a:t>BGP </a:t>
            </a:r>
            <a:r>
              <a:rPr lang="zh-CN" altLang="en-US" sz="1600" dirty="0"/>
              <a:t>发言人建立 </a:t>
            </a:r>
            <a:r>
              <a:rPr lang="en-US" altLang="zh-CN" sz="1600" dirty="0"/>
              <a:t>TCP </a:t>
            </a:r>
            <a:r>
              <a:rPr lang="zh-CN" altLang="en-US" sz="1600" dirty="0"/>
              <a:t>连接，在此连接上交换 </a:t>
            </a:r>
            <a:r>
              <a:rPr lang="en-US" altLang="zh-CN" sz="1600" dirty="0"/>
              <a:t>BGP </a:t>
            </a:r>
            <a:r>
              <a:rPr lang="zh-CN" altLang="en-US" sz="1600" dirty="0"/>
              <a:t>报文以建立 </a:t>
            </a:r>
            <a:r>
              <a:rPr lang="en-US" altLang="zh-CN" sz="1600" dirty="0"/>
              <a:t>BGP </a:t>
            </a:r>
            <a:r>
              <a:rPr lang="zh-CN" altLang="en-US" sz="1600" dirty="0">
                <a:solidFill>
                  <a:schemeClr val="hlink"/>
                </a:solidFill>
              </a:rPr>
              <a:t>会话</a:t>
            </a:r>
            <a:r>
              <a:rPr lang="en-US" altLang="zh-CN" sz="1600" dirty="0"/>
              <a:t>(session)</a:t>
            </a:r>
            <a:r>
              <a:rPr lang="zh-CN" altLang="en-US" sz="1600" dirty="0"/>
              <a:t>，利用 </a:t>
            </a:r>
            <a:r>
              <a:rPr lang="en-US" altLang="zh-CN" sz="1600" dirty="0"/>
              <a:t>BGP </a:t>
            </a:r>
            <a:r>
              <a:rPr lang="zh-CN" altLang="en-US" sz="1600" dirty="0"/>
              <a:t>会话交换路由信息</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4.4.5  </a:t>
            </a:r>
            <a:r>
              <a:rPr lang="zh-CN" altLang="en-US" sz="1800" dirty="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33380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a:t>
            </a:r>
            <a:r>
              <a:rPr lang="zh-CN" altLang="en-US"/>
              <a:t>网关协议 </a:t>
            </a:r>
            <a:r>
              <a:rPr lang="en-US" altLang="zh-CN"/>
              <a:t>-</a:t>
            </a:r>
            <a:r>
              <a:rPr lang="zh-CN" altLang="en-US"/>
              <a:t> </a:t>
            </a:r>
            <a:r>
              <a:rPr lang="en-US" altLang="zh-CN"/>
              <a:t>BGP</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4.4.5  </a:t>
            </a:r>
            <a:r>
              <a:rPr lang="zh-CN" altLang="en-US" sz="1800" dirty="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12" name="Line 8"/>
          <p:cNvSpPr>
            <a:spLocks noChangeShapeType="1"/>
          </p:cNvSpPr>
          <p:nvPr/>
        </p:nvSpPr>
        <p:spPr bwMode="auto">
          <a:xfrm>
            <a:off x="3576999" y="3530782"/>
            <a:ext cx="571279" cy="526710"/>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3" name="Line 9"/>
          <p:cNvSpPr>
            <a:spLocks noChangeShapeType="1"/>
          </p:cNvSpPr>
          <p:nvPr/>
        </p:nvSpPr>
        <p:spPr bwMode="auto">
          <a:xfrm flipH="1">
            <a:off x="4489422" y="3530782"/>
            <a:ext cx="686348" cy="526710"/>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4" name="Line 10"/>
          <p:cNvSpPr>
            <a:spLocks noChangeShapeType="1"/>
          </p:cNvSpPr>
          <p:nvPr/>
        </p:nvSpPr>
        <p:spPr bwMode="auto">
          <a:xfrm flipH="1">
            <a:off x="1638441" y="4147571"/>
            <a:ext cx="500885" cy="376578"/>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5" name="Line 11"/>
          <p:cNvSpPr>
            <a:spLocks noChangeShapeType="1"/>
          </p:cNvSpPr>
          <p:nvPr/>
        </p:nvSpPr>
        <p:spPr bwMode="auto">
          <a:xfrm>
            <a:off x="3663639" y="3444457"/>
            <a:ext cx="1386232" cy="0"/>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6" name="Line 12"/>
          <p:cNvSpPr>
            <a:spLocks noChangeShapeType="1"/>
          </p:cNvSpPr>
          <p:nvPr/>
        </p:nvSpPr>
        <p:spPr bwMode="auto">
          <a:xfrm>
            <a:off x="6074654" y="4974542"/>
            <a:ext cx="644381" cy="151383"/>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7" name="Line 13"/>
          <p:cNvSpPr>
            <a:spLocks noChangeShapeType="1"/>
          </p:cNvSpPr>
          <p:nvPr/>
        </p:nvSpPr>
        <p:spPr bwMode="auto">
          <a:xfrm>
            <a:off x="1781937" y="4824411"/>
            <a:ext cx="643028" cy="526710"/>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8" name="Line 14"/>
          <p:cNvSpPr>
            <a:spLocks noChangeShapeType="1"/>
          </p:cNvSpPr>
          <p:nvPr/>
        </p:nvSpPr>
        <p:spPr bwMode="auto">
          <a:xfrm flipH="1">
            <a:off x="780168" y="4933257"/>
            <a:ext cx="521191" cy="566744"/>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9" name="Line 15"/>
          <p:cNvSpPr>
            <a:spLocks noChangeShapeType="1"/>
          </p:cNvSpPr>
          <p:nvPr/>
        </p:nvSpPr>
        <p:spPr bwMode="auto">
          <a:xfrm flipV="1">
            <a:off x="6216797" y="5426187"/>
            <a:ext cx="557742" cy="300262"/>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20" name="Line 16"/>
          <p:cNvSpPr>
            <a:spLocks noChangeShapeType="1"/>
          </p:cNvSpPr>
          <p:nvPr/>
        </p:nvSpPr>
        <p:spPr bwMode="auto">
          <a:xfrm>
            <a:off x="7291668" y="5274805"/>
            <a:ext cx="643028" cy="151383"/>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21" name="Text Box 17"/>
          <p:cNvSpPr txBox="1">
            <a:spLocks noChangeArrowheads="1"/>
          </p:cNvSpPr>
          <p:nvPr/>
        </p:nvSpPr>
        <p:spPr bwMode="auto">
          <a:xfrm>
            <a:off x="2100067" y="4138813"/>
            <a:ext cx="11945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dirty="0">
                <a:solidFill>
                  <a:srgbClr val="333399"/>
                </a:solidFill>
                <a:latin typeface="Calibri" panose="020F0502020204030204" pitchFamily="34" charset="0"/>
                <a:ea typeface="华文楷体" panose="02010600040101010101" pitchFamily="2" charset="-122"/>
              </a:rPr>
              <a:t>BGP </a:t>
            </a:r>
            <a:r>
              <a:rPr kumimoji="1" lang="zh-CN" altLang="en-US" sz="1600" dirty="0">
                <a:solidFill>
                  <a:srgbClr val="333399"/>
                </a:solidFill>
                <a:latin typeface="Calibri" panose="020F0502020204030204" pitchFamily="34" charset="0"/>
                <a:ea typeface="华文楷体" panose="02010600040101010101" pitchFamily="2" charset="-122"/>
              </a:rPr>
              <a:t>发言人</a:t>
            </a:r>
          </a:p>
        </p:txBody>
      </p:sp>
      <p:sp>
        <p:nvSpPr>
          <p:cNvPr id="22" name="Text Box 18"/>
          <p:cNvSpPr txBox="1">
            <a:spLocks noChangeArrowheads="1"/>
          </p:cNvSpPr>
          <p:nvPr/>
        </p:nvSpPr>
        <p:spPr bwMode="auto">
          <a:xfrm>
            <a:off x="3554040" y="2896295"/>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dirty="0">
                <a:solidFill>
                  <a:srgbClr val="333399"/>
                </a:solidFill>
                <a:latin typeface="Calibri" panose="020F0502020204030204" pitchFamily="34" charset="0"/>
                <a:ea typeface="华文楷体" panose="02010600040101010101" pitchFamily="2" charset="-122"/>
              </a:rPr>
              <a:t>BGP</a:t>
            </a:r>
          </a:p>
          <a:p>
            <a:pPr algn="ctr">
              <a:lnSpc>
                <a:spcPct val="90000"/>
              </a:lnSpc>
            </a:pPr>
            <a:r>
              <a:rPr kumimoji="1" lang="zh-CN" altLang="en-US" sz="1600" dirty="0">
                <a:solidFill>
                  <a:srgbClr val="333399"/>
                </a:solidFill>
                <a:latin typeface="Calibri" panose="020F0502020204030204" pitchFamily="34" charset="0"/>
                <a:ea typeface="华文楷体" panose="02010600040101010101" pitchFamily="2" charset="-122"/>
              </a:rPr>
              <a:t>发言人</a:t>
            </a:r>
          </a:p>
        </p:txBody>
      </p:sp>
      <p:sp>
        <p:nvSpPr>
          <p:cNvPr id="24" name="Text Box 20"/>
          <p:cNvSpPr txBox="1">
            <a:spLocks noChangeArrowheads="1"/>
          </p:cNvSpPr>
          <p:nvPr/>
        </p:nvSpPr>
        <p:spPr bwMode="auto">
          <a:xfrm>
            <a:off x="5894077" y="4555938"/>
            <a:ext cx="11945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dirty="0">
                <a:solidFill>
                  <a:srgbClr val="333399"/>
                </a:solidFill>
                <a:latin typeface="Calibri" panose="020F0502020204030204" pitchFamily="34" charset="0"/>
                <a:ea typeface="华文楷体" panose="02010600040101010101" pitchFamily="2" charset="-122"/>
              </a:rPr>
              <a:t>BGP </a:t>
            </a:r>
            <a:r>
              <a:rPr kumimoji="1" lang="zh-CN" altLang="en-US" sz="1600" dirty="0">
                <a:solidFill>
                  <a:srgbClr val="333399"/>
                </a:solidFill>
                <a:latin typeface="Calibri" panose="020F0502020204030204" pitchFamily="34" charset="0"/>
                <a:ea typeface="华文楷体" panose="02010600040101010101" pitchFamily="2" charset="-122"/>
              </a:rPr>
              <a:t>发言人</a:t>
            </a:r>
          </a:p>
        </p:txBody>
      </p:sp>
      <p:sp>
        <p:nvSpPr>
          <p:cNvPr id="25" name="Text Box 21"/>
          <p:cNvSpPr txBox="1">
            <a:spLocks noChangeArrowheads="1"/>
          </p:cNvSpPr>
          <p:nvPr/>
        </p:nvSpPr>
        <p:spPr bwMode="auto">
          <a:xfrm>
            <a:off x="4567639" y="2847447"/>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dirty="0">
                <a:solidFill>
                  <a:srgbClr val="333399"/>
                </a:solidFill>
                <a:latin typeface="Calibri" panose="020F0502020204030204" pitchFamily="34" charset="0"/>
                <a:ea typeface="华文楷体" panose="02010600040101010101" pitchFamily="2" charset="-122"/>
              </a:rPr>
              <a:t>BGP</a:t>
            </a:r>
          </a:p>
          <a:p>
            <a:pPr algn="ctr">
              <a:lnSpc>
                <a:spcPct val="90000"/>
              </a:lnSpc>
            </a:pPr>
            <a:r>
              <a:rPr kumimoji="1" lang="zh-CN" altLang="en-US" sz="1600" dirty="0">
                <a:solidFill>
                  <a:srgbClr val="333399"/>
                </a:solidFill>
                <a:latin typeface="Calibri" panose="020F0502020204030204" pitchFamily="34" charset="0"/>
                <a:ea typeface="华文楷体" panose="02010600040101010101" pitchFamily="2" charset="-122"/>
              </a:rPr>
              <a:t>发言人</a:t>
            </a:r>
          </a:p>
        </p:txBody>
      </p:sp>
      <p:grpSp>
        <p:nvGrpSpPr>
          <p:cNvPr id="192" name="组合 191"/>
          <p:cNvGrpSpPr/>
          <p:nvPr/>
        </p:nvGrpSpPr>
        <p:grpSpPr>
          <a:xfrm>
            <a:off x="6720389" y="4974542"/>
            <a:ext cx="571279" cy="570498"/>
            <a:chOff x="6720389" y="4974542"/>
            <a:chExt cx="571279" cy="570498"/>
          </a:xfrm>
        </p:grpSpPr>
        <p:sp>
          <p:nvSpPr>
            <p:cNvPr id="11" name="Oval 7"/>
            <p:cNvSpPr>
              <a:spLocks noChangeArrowheads="1"/>
            </p:cNvSpPr>
            <p:nvPr/>
          </p:nvSpPr>
          <p:spPr bwMode="auto">
            <a:xfrm>
              <a:off x="6720389" y="4974542"/>
              <a:ext cx="571279" cy="570498"/>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16" name="Text Box 112"/>
            <p:cNvSpPr txBox="1">
              <a:spLocks noChangeArrowheads="1"/>
            </p:cNvSpPr>
            <p:nvPr/>
          </p:nvSpPr>
          <p:spPr bwMode="auto">
            <a:xfrm>
              <a:off x="6793491" y="5103405"/>
              <a:ext cx="46679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dirty="0">
                  <a:solidFill>
                    <a:srgbClr val="333399"/>
                  </a:solidFill>
                  <a:latin typeface="Calibri" panose="020F0502020204030204" pitchFamily="34" charset="0"/>
                  <a:ea typeface="华文楷体" panose="02010600040101010101" pitchFamily="2" charset="-122"/>
                </a:rPr>
                <a:t>AS</a:t>
              </a:r>
              <a:r>
                <a:rPr kumimoji="1" lang="en-US" altLang="zh-CN" sz="1600" baseline="-25000" dirty="0">
                  <a:solidFill>
                    <a:srgbClr val="333399"/>
                  </a:solidFill>
                  <a:latin typeface="Calibri" panose="020F0502020204030204" pitchFamily="34" charset="0"/>
                  <a:ea typeface="华文楷体" panose="02010600040101010101" pitchFamily="2" charset="-122"/>
                </a:rPr>
                <a:t>5</a:t>
              </a:r>
            </a:p>
          </p:txBody>
        </p:sp>
      </p:grpSp>
      <p:grpSp>
        <p:nvGrpSpPr>
          <p:cNvPr id="195" name="组合 194"/>
          <p:cNvGrpSpPr/>
          <p:nvPr/>
        </p:nvGrpSpPr>
        <p:grpSpPr>
          <a:xfrm>
            <a:off x="1209305" y="4479110"/>
            <a:ext cx="571279" cy="570498"/>
            <a:chOff x="1209305" y="4479110"/>
            <a:chExt cx="571279" cy="570498"/>
          </a:xfrm>
        </p:grpSpPr>
        <p:sp>
          <p:nvSpPr>
            <p:cNvPr id="10" name="Oval 6"/>
            <p:cNvSpPr>
              <a:spLocks noChangeArrowheads="1"/>
            </p:cNvSpPr>
            <p:nvPr/>
          </p:nvSpPr>
          <p:spPr bwMode="auto">
            <a:xfrm>
              <a:off x="1209305" y="4479110"/>
              <a:ext cx="571279" cy="570498"/>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17" name="Text Box 113"/>
            <p:cNvSpPr txBox="1">
              <a:spLocks noChangeArrowheads="1"/>
            </p:cNvSpPr>
            <p:nvPr/>
          </p:nvSpPr>
          <p:spPr bwMode="auto">
            <a:xfrm>
              <a:off x="1266162" y="4621734"/>
              <a:ext cx="46679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AS</a:t>
              </a:r>
              <a:r>
                <a:rPr kumimoji="1" lang="en-US" altLang="zh-CN" sz="1600" baseline="-25000">
                  <a:solidFill>
                    <a:srgbClr val="333399"/>
                  </a:solidFill>
                  <a:latin typeface="Calibri" panose="020F0502020204030204" pitchFamily="34" charset="0"/>
                  <a:ea typeface="华文楷体" panose="02010600040101010101" pitchFamily="2" charset="-122"/>
                </a:rPr>
                <a:t>4</a:t>
              </a:r>
            </a:p>
          </p:txBody>
        </p:sp>
      </p:grpSp>
      <p:grpSp>
        <p:nvGrpSpPr>
          <p:cNvPr id="194" name="组合 193"/>
          <p:cNvGrpSpPr/>
          <p:nvPr/>
        </p:nvGrpSpPr>
        <p:grpSpPr>
          <a:xfrm>
            <a:off x="2997598" y="3999942"/>
            <a:ext cx="3110899" cy="1727758"/>
            <a:chOff x="2997598" y="3999942"/>
            <a:chExt cx="3110899" cy="1727758"/>
          </a:xfrm>
        </p:grpSpPr>
        <p:sp>
          <p:nvSpPr>
            <p:cNvPr id="27" name="Line 23"/>
            <p:cNvSpPr>
              <a:spLocks noChangeShapeType="1"/>
            </p:cNvSpPr>
            <p:nvPr/>
          </p:nvSpPr>
          <p:spPr bwMode="auto">
            <a:xfrm>
              <a:off x="4377062" y="4175095"/>
              <a:ext cx="341143" cy="5279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28" name="Oval 24"/>
            <p:cNvSpPr>
              <a:spLocks noChangeArrowheads="1"/>
            </p:cNvSpPr>
            <p:nvPr/>
          </p:nvSpPr>
          <p:spPr bwMode="auto">
            <a:xfrm>
              <a:off x="2997598" y="4117544"/>
              <a:ext cx="2933560" cy="1610156"/>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29" name="Line 25"/>
            <p:cNvSpPr>
              <a:spLocks noChangeShapeType="1"/>
            </p:cNvSpPr>
            <p:nvPr/>
          </p:nvSpPr>
          <p:spPr bwMode="auto">
            <a:xfrm>
              <a:off x="5144633" y="4524149"/>
              <a:ext cx="714776" cy="3002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0" name="Line 26"/>
            <p:cNvSpPr>
              <a:spLocks noChangeShapeType="1"/>
            </p:cNvSpPr>
            <p:nvPr/>
          </p:nvSpPr>
          <p:spPr bwMode="auto">
            <a:xfrm flipH="1">
              <a:off x="5144633" y="4824411"/>
              <a:ext cx="858273" cy="60177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1" name="Line 27"/>
            <p:cNvSpPr>
              <a:spLocks noChangeShapeType="1"/>
            </p:cNvSpPr>
            <p:nvPr/>
          </p:nvSpPr>
          <p:spPr bwMode="auto">
            <a:xfrm>
              <a:off x="4428504" y="4749346"/>
              <a:ext cx="572633" cy="52545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2" name="Line 28"/>
            <p:cNvSpPr>
              <a:spLocks noChangeShapeType="1"/>
            </p:cNvSpPr>
            <p:nvPr/>
          </p:nvSpPr>
          <p:spPr bwMode="auto">
            <a:xfrm flipV="1">
              <a:off x="4501606" y="4597964"/>
              <a:ext cx="569925" cy="15138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3" name="Line 29"/>
            <p:cNvSpPr>
              <a:spLocks noChangeShapeType="1"/>
            </p:cNvSpPr>
            <p:nvPr/>
          </p:nvSpPr>
          <p:spPr bwMode="auto">
            <a:xfrm flipH="1">
              <a:off x="3499837" y="4749346"/>
              <a:ext cx="928667" cy="11760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4" name="Line 30"/>
            <p:cNvSpPr>
              <a:spLocks noChangeShapeType="1"/>
            </p:cNvSpPr>
            <p:nvPr/>
          </p:nvSpPr>
          <p:spPr bwMode="auto">
            <a:xfrm>
              <a:off x="3499837" y="4900728"/>
              <a:ext cx="569925" cy="6017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5" name="Line 31"/>
            <p:cNvSpPr>
              <a:spLocks noChangeShapeType="1"/>
            </p:cNvSpPr>
            <p:nvPr/>
          </p:nvSpPr>
          <p:spPr bwMode="auto">
            <a:xfrm flipV="1">
              <a:off x="4142864" y="5426187"/>
              <a:ext cx="858273" cy="7631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pic>
          <p:nvPicPr>
            <p:cNvPr id="51"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8972" y="5426187"/>
              <a:ext cx="295116" cy="17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77" name="Group 73"/>
            <p:cNvGrpSpPr>
              <a:grpSpLocks/>
            </p:cNvGrpSpPr>
            <p:nvPr/>
          </p:nvGrpSpPr>
          <p:grpSpPr bwMode="auto">
            <a:xfrm>
              <a:off x="4785892" y="5199739"/>
              <a:ext cx="515775" cy="411610"/>
              <a:chOff x="2949" y="196"/>
              <a:chExt cx="941" cy="598"/>
            </a:xfrm>
          </p:grpSpPr>
          <p:sp>
            <p:nvSpPr>
              <p:cNvPr id="78" name="Oval 7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79" name="Oval 7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80" name="Oval 7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81" name="Oval 7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82" name="Oval 7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83" name="Oval 7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84" name="Oval 8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85" name="Oval 8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86" name="Freeform 8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87" name="Freeform 8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88" name="Freeform 8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sp>
          <p:nvSpPr>
            <p:cNvPr id="114" name="Text Box 110"/>
            <p:cNvSpPr txBox="1">
              <a:spLocks noChangeArrowheads="1"/>
            </p:cNvSpPr>
            <p:nvPr/>
          </p:nvSpPr>
          <p:spPr bwMode="auto">
            <a:xfrm>
              <a:off x="3847748" y="4357754"/>
              <a:ext cx="46679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AS</a:t>
              </a:r>
              <a:r>
                <a:rPr kumimoji="1" lang="en-US" altLang="zh-CN" sz="1600" baseline="-25000">
                  <a:solidFill>
                    <a:srgbClr val="333399"/>
                  </a:solidFill>
                  <a:latin typeface="Calibri" panose="020F0502020204030204" pitchFamily="34" charset="0"/>
                  <a:ea typeface="华文楷体" panose="02010600040101010101" pitchFamily="2" charset="-122"/>
                </a:rPr>
                <a:t>3</a:t>
              </a:r>
            </a:p>
          </p:txBody>
        </p:sp>
        <p:pic>
          <p:nvPicPr>
            <p:cNvPr id="118" name="Picture 1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7266" y="4749346"/>
              <a:ext cx="391231" cy="268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9" name="Line 115"/>
            <p:cNvSpPr>
              <a:spLocks noChangeShapeType="1"/>
            </p:cNvSpPr>
            <p:nvPr/>
          </p:nvSpPr>
          <p:spPr bwMode="auto">
            <a:xfrm>
              <a:off x="4377062" y="4175095"/>
              <a:ext cx="697177" cy="2727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nvGrpSpPr>
            <p:cNvPr id="120" name="Group 116"/>
            <p:cNvGrpSpPr>
              <a:grpSpLocks/>
            </p:cNvGrpSpPr>
            <p:nvPr/>
          </p:nvGrpSpPr>
          <p:grpSpPr bwMode="auto">
            <a:xfrm>
              <a:off x="4857640" y="4297702"/>
              <a:ext cx="514422" cy="410358"/>
              <a:chOff x="2949" y="196"/>
              <a:chExt cx="941" cy="598"/>
            </a:xfrm>
          </p:grpSpPr>
          <p:sp>
            <p:nvSpPr>
              <p:cNvPr id="121" name="Oval 11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2" name="Oval 11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3" name="Oval 11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4" name="Oval 12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5" name="Oval 12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6" name="Oval 12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7" name="Oval 12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8" name="Oval 12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9" name="Freeform 1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30" name="Freeform 1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31" name="Freeform 1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pic>
          <p:nvPicPr>
            <p:cNvPr id="132" name="Picture 1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8279" y="3999942"/>
              <a:ext cx="391232" cy="268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3" name="Picture 1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360" y="4674280"/>
              <a:ext cx="295116" cy="17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4" name="Group 130"/>
            <p:cNvGrpSpPr>
              <a:grpSpLocks/>
            </p:cNvGrpSpPr>
            <p:nvPr/>
          </p:nvGrpSpPr>
          <p:grpSpPr bwMode="auto">
            <a:xfrm>
              <a:off x="3141094" y="4674280"/>
              <a:ext cx="514422" cy="411610"/>
              <a:chOff x="2949" y="196"/>
              <a:chExt cx="941" cy="598"/>
            </a:xfrm>
          </p:grpSpPr>
          <p:sp>
            <p:nvSpPr>
              <p:cNvPr id="135" name="Oval 13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36" name="Oval 13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37" name="Oval 13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38" name="Oval 134"/>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39" name="Oval 13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40" name="Oval 13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41" name="Oval 13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42" name="Oval 138"/>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43" name="Freeform 13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44" name="Freeform 14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45" name="Freeform 14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grpSp>
      <p:grpSp>
        <p:nvGrpSpPr>
          <p:cNvPr id="191" name="组合 190"/>
          <p:cNvGrpSpPr/>
          <p:nvPr/>
        </p:nvGrpSpPr>
        <p:grpSpPr>
          <a:xfrm>
            <a:off x="994059" y="2492375"/>
            <a:ext cx="2687179" cy="1697733"/>
            <a:chOff x="994059" y="2492375"/>
            <a:chExt cx="2687179" cy="1697733"/>
          </a:xfrm>
        </p:grpSpPr>
        <p:sp>
          <p:nvSpPr>
            <p:cNvPr id="8" name="Oval 4"/>
            <p:cNvSpPr>
              <a:spLocks noChangeArrowheads="1"/>
            </p:cNvSpPr>
            <p:nvPr/>
          </p:nvSpPr>
          <p:spPr bwMode="auto">
            <a:xfrm>
              <a:off x="994059" y="2492375"/>
              <a:ext cx="2582940" cy="1565117"/>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39" name="Line 35"/>
            <p:cNvSpPr>
              <a:spLocks noChangeShapeType="1"/>
            </p:cNvSpPr>
            <p:nvPr/>
          </p:nvSpPr>
          <p:spPr bwMode="auto">
            <a:xfrm>
              <a:off x="3069347" y="2944020"/>
              <a:ext cx="335728" cy="35155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40" name="Line 36"/>
            <p:cNvSpPr>
              <a:spLocks noChangeShapeType="1"/>
            </p:cNvSpPr>
            <p:nvPr/>
          </p:nvSpPr>
          <p:spPr bwMode="auto">
            <a:xfrm flipV="1">
              <a:off x="2568462" y="3413179"/>
              <a:ext cx="836613" cy="28274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41" name="Line 37"/>
            <p:cNvSpPr>
              <a:spLocks noChangeShapeType="1"/>
            </p:cNvSpPr>
            <p:nvPr/>
          </p:nvSpPr>
          <p:spPr bwMode="auto">
            <a:xfrm flipH="1">
              <a:off x="2282822" y="3695926"/>
              <a:ext cx="285640" cy="3765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42" name="Line 38"/>
            <p:cNvSpPr>
              <a:spLocks noChangeShapeType="1"/>
            </p:cNvSpPr>
            <p:nvPr/>
          </p:nvSpPr>
          <p:spPr bwMode="auto">
            <a:xfrm flipV="1">
              <a:off x="1566693" y="3695926"/>
              <a:ext cx="93137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43" name="Line 39"/>
            <p:cNvSpPr>
              <a:spLocks noChangeShapeType="1"/>
            </p:cNvSpPr>
            <p:nvPr/>
          </p:nvSpPr>
          <p:spPr bwMode="auto">
            <a:xfrm>
              <a:off x="1423196" y="3169216"/>
              <a:ext cx="113714" cy="46915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44" name="Line 40"/>
            <p:cNvSpPr>
              <a:spLocks noChangeShapeType="1"/>
            </p:cNvSpPr>
            <p:nvPr/>
          </p:nvSpPr>
          <p:spPr bwMode="auto">
            <a:xfrm flipV="1">
              <a:off x="1423196" y="2717572"/>
              <a:ext cx="787878" cy="37657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45" name="Line 41"/>
            <p:cNvSpPr>
              <a:spLocks noChangeShapeType="1"/>
            </p:cNvSpPr>
            <p:nvPr/>
          </p:nvSpPr>
          <p:spPr bwMode="auto">
            <a:xfrm>
              <a:off x="2211074" y="2717572"/>
              <a:ext cx="716129" cy="22644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pic>
          <p:nvPicPr>
            <p:cNvPr id="48"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7577" y="3922374"/>
              <a:ext cx="391231" cy="267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1360" y="3295576"/>
              <a:ext cx="389878" cy="270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2"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3196" y="3622112"/>
              <a:ext cx="295116" cy="17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3" name="Group 49"/>
            <p:cNvGrpSpPr>
              <a:grpSpLocks/>
            </p:cNvGrpSpPr>
            <p:nvPr/>
          </p:nvGrpSpPr>
          <p:grpSpPr bwMode="auto">
            <a:xfrm>
              <a:off x="2711959" y="2717572"/>
              <a:ext cx="514422" cy="411610"/>
              <a:chOff x="2949" y="196"/>
              <a:chExt cx="941" cy="598"/>
            </a:xfrm>
          </p:grpSpPr>
          <p:sp>
            <p:nvSpPr>
              <p:cNvPr id="54" name="Oval 5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55" name="Oval 5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56" name="Oval 5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57" name="Oval 5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58" name="Oval 5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59" name="Oval 5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60" name="Oval 5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61" name="Oval 5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62" name="Freeform 5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63" name="Freeform 5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64" name="Freeform 6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grpSp>
          <p:nvGrpSpPr>
            <p:cNvPr id="65" name="Group 61"/>
            <p:cNvGrpSpPr>
              <a:grpSpLocks/>
            </p:cNvGrpSpPr>
            <p:nvPr/>
          </p:nvGrpSpPr>
          <p:grpSpPr bwMode="auto">
            <a:xfrm>
              <a:off x="1137556" y="2944020"/>
              <a:ext cx="514422" cy="410358"/>
              <a:chOff x="2949" y="196"/>
              <a:chExt cx="941" cy="598"/>
            </a:xfrm>
          </p:grpSpPr>
          <p:sp>
            <p:nvSpPr>
              <p:cNvPr id="66" name="Oval 6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67" name="Oval 6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68" name="Oval 6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69" name="Oval 6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70" name="Oval 6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71" name="Oval 6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72" name="Oval 6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73" name="Oval 6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74" name="Freeform 7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75" name="Freeform 7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76" name="Freeform 7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sp>
          <p:nvSpPr>
            <p:cNvPr id="113" name="Text Box 109"/>
            <p:cNvSpPr txBox="1">
              <a:spLocks noChangeArrowheads="1"/>
            </p:cNvSpPr>
            <p:nvPr/>
          </p:nvSpPr>
          <p:spPr bwMode="auto">
            <a:xfrm>
              <a:off x="1781937" y="2929007"/>
              <a:ext cx="46679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AS</a:t>
              </a:r>
              <a:r>
                <a:rPr kumimoji="1" lang="en-US" altLang="zh-CN" sz="1600" baseline="-25000">
                  <a:solidFill>
                    <a:srgbClr val="333399"/>
                  </a:solidFill>
                  <a:latin typeface="Calibri" panose="020F0502020204030204" pitchFamily="34" charset="0"/>
                  <a:ea typeface="华文楷体" panose="02010600040101010101" pitchFamily="2" charset="-122"/>
                </a:rPr>
                <a:t>1</a:t>
              </a:r>
            </a:p>
          </p:txBody>
        </p:sp>
        <p:sp>
          <p:nvSpPr>
            <p:cNvPr id="146" name="Line 142"/>
            <p:cNvSpPr>
              <a:spLocks noChangeShapeType="1"/>
            </p:cNvSpPr>
            <p:nvPr/>
          </p:nvSpPr>
          <p:spPr bwMode="auto">
            <a:xfrm>
              <a:off x="2211074" y="2717572"/>
              <a:ext cx="429136" cy="9045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pic>
          <p:nvPicPr>
            <p:cNvPr id="147" name="Picture 1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7577" y="2643758"/>
              <a:ext cx="295116" cy="17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48" name="Group 144"/>
            <p:cNvGrpSpPr>
              <a:grpSpLocks/>
            </p:cNvGrpSpPr>
            <p:nvPr/>
          </p:nvGrpSpPr>
          <p:grpSpPr bwMode="auto">
            <a:xfrm>
              <a:off x="2354571" y="3470729"/>
              <a:ext cx="514422" cy="409108"/>
              <a:chOff x="2949" y="196"/>
              <a:chExt cx="941" cy="598"/>
            </a:xfrm>
          </p:grpSpPr>
          <p:sp>
            <p:nvSpPr>
              <p:cNvPr id="149" name="Oval 14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50" name="Oval 14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51" name="Oval 14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52" name="Oval 148"/>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53" name="Oval 14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54" name="Oval 15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55" name="Oval 15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56" name="Oval 152"/>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57" name="Freeform 1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58" name="Freeform 1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59" name="Freeform 1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grpSp>
      <p:grpSp>
        <p:nvGrpSpPr>
          <p:cNvPr id="193" name="组合 192"/>
          <p:cNvGrpSpPr/>
          <p:nvPr/>
        </p:nvGrpSpPr>
        <p:grpSpPr>
          <a:xfrm>
            <a:off x="5062055" y="2492375"/>
            <a:ext cx="3301777" cy="1565117"/>
            <a:chOff x="5062055" y="2492375"/>
            <a:chExt cx="3301777" cy="1565117"/>
          </a:xfrm>
        </p:grpSpPr>
        <p:sp>
          <p:nvSpPr>
            <p:cNvPr id="7" name="Oval 3"/>
            <p:cNvSpPr>
              <a:spLocks noChangeArrowheads="1"/>
            </p:cNvSpPr>
            <p:nvPr/>
          </p:nvSpPr>
          <p:spPr bwMode="auto">
            <a:xfrm>
              <a:off x="5175769" y="2492375"/>
              <a:ext cx="3188063" cy="1565117"/>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 name="Line 5"/>
            <p:cNvSpPr>
              <a:spLocks noChangeShapeType="1"/>
            </p:cNvSpPr>
            <p:nvPr/>
          </p:nvSpPr>
          <p:spPr bwMode="auto">
            <a:xfrm flipV="1">
              <a:off x="5288130" y="3045358"/>
              <a:ext cx="285640" cy="3740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26" name="Line 22"/>
            <p:cNvSpPr>
              <a:spLocks noChangeShapeType="1"/>
            </p:cNvSpPr>
            <p:nvPr/>
          </p:nvSpPr>
          <p:spPr bwMode="auto">
            <a:xfrm>
              <a:off x="5347694" y="3438201"/>
              <a:ext cx="798708" cy="28274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6" name="Line 32"/>
            <p:cNvSpPr>
              <a:spLocks noChangeShapeType="1"/>
            </p:cNvSpPr>
            <p:nvPr/>
          </p:nvSpPr>
          <p:spPr bwMode="auto">
            <a:xfrm>
              <a:off x="6719036" y="2893976"/>
              <a:ext cx="326251" cy="95333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7" name="Line 33"/>
            <p:cNvSpPr>
              <a:spLocks noChangeShapeType="1"/>
            </p:cNvSpPr>
            <p:nvPr/>
          </p:nvSpPr>
          <p:spPr bwMode="auto">
            <a:xfrm>
              <a:off x="6216797" y="3720948"/>
              <a:ext cx="787878" cy="15138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8" name="Line 34"/>
            <p:cNvSpPr>
              <a:spLocks noChangeShapeType="1"/>
            </p:cNvSpPr>
            <p:nvPr/>
          </p:nvSpPr>
          <p:spPr bwMode="auto">
            <a:xfrm>
              <a:off x="6789430" y="2717572"/>
              <a:ext cx="644381" cy="7631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46" name="Line 42"/>
            <p:cNvSpPr>
              <a:spLocks noChangeShapeType="1"/>
            </p:cNvSpPr>
            <p:nvPr/>
          </p:nvSpPr>
          <p:spPr bwMode="auto">
            <a:xfrm flipV="1">
              <a:off x="6002906" y="2742593"/>
              <a:ext cx="643028" cy="15138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47" name="Line 43"/>
            <p:cNvSpPr>
              <a:spLocks noChangeShapeType="1"/>
            </p:cNvSpPr>
            <p:nvPr/>
          </p:nvSpPr>
          <p:spPr bwMode="auto">
            <a:xfrm>
              <a:off x="6002906" y="2969042"/>
              <a:ext cx="286993" cy="67809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pic>
          <p:nvPicPr>
            <p:cNvPr id="49"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2055" y="3295576"/>
              <a:ext cx="389878" cy="270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89" name="Group 85"/>
            <p:cNvGrpSpPr>
              <a:grpSpLocks/>
            </p:cNvGrpSpPr>
            <p:nvPr/>
          </p:nvGrpSpPr>
          <p:grpSpPr bwMode="auto">
            <a:xfrm>
              <a:off x="6432042" y="2568692"/>
              <a:ext cx="514422" cy="411609"/>
              <a:chOff x="2949" y="196"/>
              <a:chExt cx="941" cy="598"/>
            </a:xfrm>
          </p:grpSpPr>
          <p:sp>
            <p:nvSpPr>
              <p:cNvPr id="90" name="Oval 8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1" name="Oval 8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2" name="Oval 8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3" name="Oval 8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4" name="Oval 9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5" name="Oval 9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6" name="Oval 9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7" name="Oval 9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8" name="Freeform 9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99" name="Freeform 9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00" name="Freeform 9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grpSp>
          <p:nvGrpSpPr>
            <p:cNvPr id="101" name="Group 97"/>
            <p:cNvGrpSpPr>
              <a:grpSpLocks/>
            </p:cNvGrpSpPr>
            <p:nvPr/>
          </p:nvGrpSpPr>
          <p:grpSpPr bwMode="auto">
            <a:xfrm>
              <a:off x="6002906" y="3470729"/>
              <a:ext cx="514422" cy="411610"/>
              <a:chOff x="2949" y="196"/>
              <a:chExt cx="941" cy="598"/>
            </a:xfrm>
          </p:grpSpPr>
          <p:sp>
            <p:nvSpPr>
              <p:cNvPr id="102" name="Oval 9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03" name="Oval 9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04" name="Oval 10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05" name="Oval 10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06" name="Oval 10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07" name="Oval 10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08" name="Oval 10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09" name="Oval 10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10" name="Freeform 10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11" name="Freeform 10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12" name="Freeform 10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sp>
          <p:nvSpPr>
            <p:cNvPr id="115" name="Text Box 111"/>
            <p:cNvSpPr txBox="1">
              <a:spLocks noChangeArrowheads="1"/>
            </p:cNvSpPr>
            <p:nvPr/>
          </p:nvSpPr>
          <p:spPr bwMode="auto">
            <a:xfrm>
              <a:off x="6932927" y="2980301"/>
              <a:ext cx="46679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AS</a:t>
              </a:r>
              <a:r>
                <a:rPr kumimoji="1" lang="en-US" altLang="zh-CN" sz="1600" baseline="-25000">
                  <a:solidFill>
                    <a:srgbClr val="333399"/>
                  </a:solidFill>
                  <a:latin typeface="Calibri" panose="020F0502020204030204" pitchFamily="34" charset="0"/>
                  <a:ea typeface="华文楷体" panose="02010600040101010101" pitchFamily="2" charset="-122"/>
                </a:rPr>
                <a:t>2</a:t>
              </a:r>
            </a:p>
          </p:txBody>
        </p:sp>
        <p:sp>
          <p:nvSpPr>
            <p:cNvPr id="160" name="Line 156"/>
            <p:cNvSpPr>
              <a:spLocks noChangeShapeType="1"/>
            </p:cNvSpPr>
            <p:nvPr/>
          </p:nvSpPr>
          <p:spPr bwMode="auto">
            <a:xfrm>
              <a:off x="7505559" y="2868954"/>
              <a:ext cx="500885" cy="45039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61" name="Line 157"/>
            <p:cNvSpPr>
              <a:spLocks noChangeShapeType="1"/>
            </p:cNvSpPr>
            <p:nvPr/>
          </p:nvSpPr>
          <p:spPr bwMode="auto">
            <a:xfrm flipH="1">
              <a:off x="7073716" y="3344369"/>
              <a:ext cx="858273" cy="5279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62" name="Line 158"/>
            <p:cNvSpPr>
              <a:spLocks noChangeShapeType="1"/>
            </p:cNvSpPr>
            <p:nvPr/>
          </p:nvSpPr>
          <p:spPr bwMode="auto">
            <a:xfrm flipV="1">
              <a:off x="5644164" y="2893976"/>
              <a:ext cx="358741" cy="15138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pic>
          <p:nvPicPr>
            <p:cNvPr id="163" name="Picture 1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3056" y="3770991"/>
              <a:ext cx="295116" cy="17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4" name="Picture 1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1668" y="2717572"/>
              <a:ext cx="296470" cy="17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65" name="Group 161"/>
            <p:cNvGrpSpPr>
              <a:grpSpLocks/>
            </p:cNvGrpSpPr>
            <p:nvPr/>
          </p:nvGrpSpPr>
          <p:grpSpPr bwMode="auto">
            <a:xfrm>
              <a:off x="7720805" y="3094151"/>
              <a:ext cx="513068" cy="410358"/>
              <a:chOff x="2949" y="196"/>
              <a:chExt cx="941" cy="598"/>
            </a:xfrm>
          </p:grpSpPr>
          <p:sp>
            <p:nvSpPr>
              <p:cNvPr id="166" name="Oval 16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67" name="Oval 16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68" name="Oval 16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69" name="Oval 16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70" name="Oval 16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71" name="Oval 16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72" name="Oval 16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73" name="Oval 16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74" name="Freeform 17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75" name="Freeform 17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76" name="Freeform 17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grpSp>
          <p:nvGrpSpPr>
            <p:cNvPr id="177" name="Group 173"/>
            <p:cNvGrpSpPr>
              <a:grpSpLocks/>
            </p:cNvGrpSpPr>
            <p:nvPr/>
          </p:nvGrpSpPr>
          <p:grpSpPr bwMode="auto">
            <a:xfrm>
              <a:off x="5288130" y="2793889"/>
              <a:ext cx="514422" cy="411609"/>
              <a:chOff x="2949" y="196"/>
              <a:chExt cx="941" cy="598"/>
            </a:xfrm>
          </p:grpSpPr>
          <p:sp>
            <p:nvSpPr>
              <p:cNvPr id="178" name="Oval 17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79" name="Oval 17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80" name="Oval 17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81" name="Oval 17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82" name="Oval 17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83" name="Oval 17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84" name="Oval 18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85" name="Oval 18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86" name="Freeform 18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87" name="Freeform 18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88" name="Freeform 18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pic>
          <p:nvPicPr>
            <p:cNvPr id="189" name="Picture 18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9409" y="2793889"/>
              <a:ext cx="295116" cy="17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23" name="Text Box 19"/>
          <p:cNvSpPr txBox="1">
            <a:spLocks noChangeArrowheads="1"/>
          </p:cNvSpPr>
          <p:nvPr/>
        </p:nvSpPr>
        <p:spPr bwMode="auto">
          <a:xfrm>
            <a:off x="4489421" y="3970103"/>
            <a:ext cx="1194558" cy="338554"/>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dirty="0">
                <a:solidFill>
                  <a:srgbClr val="333399"/>
                </a:solidFill>
                <a:latin typeface="Calibri" panose="020F0502020204030204" pitchFamily="34" charset="0"/>
                <a:ea typeface="华文楷体" panose="02010600040101010101" pitchFamily="2" charset="-122"/>
              </a:rPr>
              <a:t>BGP </a:t>
            </a:r>
            <a:r>
              <a:rPr kumimoji="1" lang="zh-CN" altLang="en-US" sz="1600" dirty="0">
                <a:solidFill>
                  <a:srgbClr val="333399"/>
                </a:solidFill>
                <a:latin typeface="Calibri" panose="020F0502020204030204" pitchFamily="34" charset="0"/>
                <a:ea typeface="华文楷体" panose="02010600040101010101" pitchFamily="2" charset="-122"/>
              </a:rPr>
              <a:t>发言人</a:t>
            </a:r>
          </a:p>
        </p:txBody>
      </p:sp>
      <p:sp>
        <p:nvSpPr>
          <p:cNvPr id="196" name="线形标注 2 195"/>
          <p:cNvSpPr/>
          <p:nvPr/>
        </p:nvSpPr>
        <p:spPr>
          <a:xfrm>
            <a:off x="5754969" y="1441056"/>
            <a:ext cx="2931831" cy="620777"/>
          </a:xfrm>
          <a:prstGeom prst="borderCallout2">
            <a:avLst>
              <a:gd name="adj1" fmla="val 43300"/>
              <a:gd name="adj2" fmla="val 862"/>
              <a:gd name="adj3" fmla="val 45346"/>
              <a:gd name="adj4" fmla="val -22079"/>
              <a:gd name="adj5" fmla="val 313651"/>
              <a:gd name="adj6" fmla="val -50794"/>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FFFFFF"/>
                </a:solidFill>
                <a:latin typeface="Calibri" panose="020F0502020204030204" pitchFamily="34" charset="0"/>
                <a:ea typeface="黑体" panose="02010609060101010101" pitchFamily="49" charset="-122"/>
              </a:rPr>
              <a:t>基于</a:t>
            </a:r>
            <a:r>
              <a:rPr lang="en-US" altLang="zh-CN" dirty="0">
                <a:solidFill>
                  <a:srgbClr val="FFFFFF"/>
                </a:solidFill>
                <a:latin typeface="Calibri" panose="020F0502020204030204" pitchFamily="34" charset="0"/>
                <a:ea typeface="黑体" panose="02010609060101010101" pitchFamily="49" charset="-122"/>
              </a:rPr>
              <a:t>BGP</a:t>
            </a:r>
            <a:r>
              <a:rPr lang="zh-CN" altLang="en-US" dirty="0">
                <a:solidFill>
                  <a:srgbClr val="FFFFFF"/>
                </a:solidFill>
                <a:latin typeface="Calibri" panose="020F0502020204030204" pitchFamily="34" charset="0"/>
                <a:ea typeface="黑体" panose="02010609060101010101" pitchFamily="49" charset="-122"/>
              </a:rPr>
              <a:t>协议交换路由信息</a:t>
            </a:r>
          </a:p>
        </p:txBody>
      </p:sp>
    </p:spTree>
    <p:custDataLst>
      <p:tags r:id="rId1"/>
    </p:custDataLst>
    <p:extLst>
      <p:ext uri="{BB962C8B-B14F-4D97-AF65-F5344CB8AC3E}">
        <p14:creationId xmlns:p14="http://schemas.microsoft.com/office/powerpoint/2010/main" val="302132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dissolve">
                                      <p:cBhvr>
                                        <p:cTn id="7" dur="500"/>
                                        <p:tgtEl>
                                          <p:spTgt spid="195"/>
                                        </p:tgtEl>
                                      </p:cBhvr>
                                    </p:animEffect>
                                  </p:childTnLst>
                                </p:cTn>
                              </p:par>
                              <p:par>
                                <p:cTn id="8" presetID="9" presetClass="entr" presetSubtype="0" fill="hold" nodeType="withEffect">
                                  <p:stCondLst>
                                    <p:cond delay="0"/>
                                  </p:stCondLst>
                                  <p:childTnLst>
                                    <p:set>
                                      <p:cBhvr>
                                        <p:cTn id="9" dur="1" fill="hold">
                                          <p:stCondLst>
                                            <p:cond delay="0"/>
                                          </p:stCondLst>
                                        </p:cTn>
                                        <p:tgtEl>
                                          <p:spTgt spid="191"/>
                                        </p:tgtEl>
                                        <p:attrNameLst>
                                          <p:attrName>style.visibility</p:attrName>
                                        </p:attrNameLst>
                                      </p:cBhvr>
                                      <p:to>
                                        <p:strVal val="visible"/>
                                      </p:to>
                                    </p:set>
                                    <p:animEffect transition="in" filter="dissolve">
                                      <p:cBhvr>
                                        <p:cTn id="10" dur="500"/>
                                        <p:tgtEl>
                                          <p:spTgt spid="191"/>
                                        </p:tgtEl>
                                      </p:cBhvr>
                                    </p:animEffect>
                                  </p:childTnLst>
                                </p:cTn>
                              </p:par>
                              <p:par>
                                <p:cTn id="11" presetID="9" presetClass="entr" presetSubtype="0" fill="hold" nodeType="withEffect">
                                  <p:stCondLst>
                                    <p:cond delay="0"/>
                                  </p:stCondLst>
                                  <p:childTnLst>
                                    <p:set>
                                      <p:cBhvr>
                                        <p:cTn id="12" dur="1" fill="hold">
                                          <p:stCondLst>
                                            <p:cond delay="0"/>
                                          </p:stCondLst>
                                        </p:cTn>
                                        <p:tgtEl>
                                          <p:spTgt spid="194"/>
                                        </p:tgtEl>
                                        <p:attrNameLst>
                                          <p:attrName>style.visibility</p:attrName>
                                        </p:attrNameLst>
                                      </p:cBhvr>
                                      <p:to>
                                        <p:strVal val="visible"/>
                                      </p:to>
                                    </p:set>
                                    <p:animEffect transition="in" filter="dissolve">
                                      <p:cBhvr>
                                        <p:cTn id="13" dur="500"/>
                                        <p:tgtEl>
                                          <p:spTgt spid="194"/>
                                        </p:tgtEl>
                                      </p:cBhvr>
                                    </p:animEffect>
                                  </p:childTnLst>
                                </p:cTn>
                              </p:par>
                              <p:par>
                                <p:cTn id="14" presetID="9" presetClass="entr" presetSubtype="0" fill="hold" nodeType="withEffect">
                                  <p:stCondLst>
                                    <p:cond delay="0"/>
                                  </p:stCondLst>
                                  <p:childTnLst>
                                    <p:set>
                                      <p:cBhvr>
                                        <p:cTn id="15" dur="1" fill="hold">
                                          <p:stCondLst>
                                            <p:cond delay="0"/>
                                          </p:stCondLst>
                                        </p:cTn>
                                        <p:tgtEl>
                                          <p:spTgt spid="193"/>
                                        </p:tgtEl>
                                        <p:attrNameLst>
                                          <p:attrName>style.visibility</p:attrName>
                                        </p:attrNameLst>
                                      </p:cBhvr>
                                      <p:to>
                                        <p:strVal val="visible"/>
                                      </p:to>
                                    </p:set>
                                    <p:animEffect transition="in" filter="dissolve">
                                      <p:cBhvr>
                                        <p:cTn id="16" dur="500"/>
                                        <p:tgtEl>
                                          <p:spTgt spid="193"/>
                                        </p:tgtEl>
                                      </p:cBhvr>
                                    </p:animEffect>
                                  </p:childTnLst>
                                </p:cTn>
                              </p:par>
                              <p:par>
                                <p:cTn id="17" presetID="9" presetClass="entr" presetSubtype="0" fill="hold" nodeType="with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dissolve">
                                      <p:cBhvr>
                                        <p:cTn id="19" dur="500"/>
                                        <p:tgtEl>
                                          <p:spTgt spid="19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dissolve">
                                      <p:cBhvr>
                                        <p:cTn id="24" dur="500"/>
                                        <p:tgtEl>
                                          <p:spTgt spid="2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dissolve">
                                      <p:cBhvr>
                                        <p:cTn id="30" dur="500"/>
                                        <p:tgtEl>
                                          <p:spTgt spid="2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dissolve">
                                      <p:cBhvr>
                                        <p:cTn id="33" dur="500"/>
                                        <p:tgtEl>
                                          <p:spTgt spid="2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dissolve">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arn(inVertical)">
                                      <p:cBhvr>
                                        <p:cTn id="41" dur="500"/>
                                        <p:tgtEl>
                                          <p:spTgt spid="15"/>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arn(inVertical)">
                                      <p:cBhvr>
                                        <p:cTn id="44" dur="500"/>
                                        <p:tgtEl>
                                          <p:spTgt spid="12"/>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500"/>
                                        <p:tgtEl>
                                          <p:spTgt spid="13"/>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arn(inVertical)">
                                      <p:cBhvr>
                                        <p:cTn id="50" dur="500"/>
                                        <p:tgtEl>
                                          <p:spTgt spid="17"/>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barn(inVertical)">
                                      <p:cBhvr>
                                        <p:cTn id="53" dur="500"/>
                                        <p:tgtEl>
                                          <p:spTgt spid="14"/>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arn(inVertical)">
                                      <p:cBhvr>
                                        <p:cTn id="56" dur="500"/>
                                        <p:tgtEl>
                                          <p:spTgt spid="18"/>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arn(inVertical)">
                                      <p:cBhvr>
                                        <p:cTn id="59" dur="500"/>
                                        <p:tgtEl>
                                          <p:spTgt spid="19"/>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inVertical)">
                                      <p:cBhvr>
                                        <p:cTn id="62" dur="500"/>
                                        <p:tgtEl>
                                          <p:spTgt spid="16"/>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arn(inVertical)">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6"/>
                                        </p:tgtEl>
                                        <p:attrNameLst>
                                          <p:attrName>style.visibility</p:attrName>
                                        </p:attrNameLst>
                                      </p:cBhvr>
                                      <p:to>
                                        <p:strVal val="visible"/>
                                      </p:to>
                                    </p:set>
                                    <p:animEffect transition="in" filter="wipe(left)">
                                      <p:cBhvr>
                                        <p:cTn id="70" dur="500"/>
                                        <p:tgtEl>
                                          <p:spTgt spid="19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2" fill="hold" grpId="1" nodeType="clickEffect">
                                  <p:stCondLst>
                                    <p:cond delay="0"/>
                                  </p:stCondLst>
                                  <p:childTnLst>
                                    <p:animEffect transition="out" filter="wipe(right)">
                                      <p:cBhvr>
                                        <p:cTn id="74" dur="500"/>
                                        <p:tgtEl>
                                          <p:spTgt spid="196"/>
                                        </p:tgtEl>
                                      </p:cBhvr>
                                    </p:animEffect>
                                    <p:set>
                                      <p:cBhvr>
                                        <p:cTn id="75" dur="1" fill="hold">
                                          <p:stCondLst>
                                            <p:cond delay="499"/>
                                          </p:stCondLst>
                                        </p:cTn>
                                        <p:tgtEl>
                                          <p:spTgt spid="1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p:bldP spid="24" grpId="0"/>
      <p:bldP spid="25" grpId="0"/>
      <p:bldP spid="23" grpId="0" animBg="1"/>
      <p:bldP spid="196" grpId="0" animBg="1"/>
      <p:bldP spid="19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a:t>
            </a:r>
            <a:r>
              <a:rPr lang="zh-CN" altLang="en-US"/>
              <a:t>网关协议 </a:t>
            </a:r>
            <a:r>
              <a:rPr lang="en-US" altLang="zh-CN"/>
              <a:t>-</a:t>
            </a:r>
            <a:r>
              <a:rPr lang="zh-CN" altLang="en-US"/>
              <a:t> </a:t>
            </a:r>
            <a:r>
              <a:rPr lang="en-US" altLang="zh-CN"/>
              <a:t>BGP</a:t>
            </a:r>
            <a:endParaRPr lang="zh-CN" altLang="en-US" dirty="0"/>
          </a:p>
        </p:txBody>
      </p:sp>
      <p:sp>
        <p:nvSpPr>
          <p:cNvPr id="3" name="内容占位符 2"/>
          <p:cNvSpPr>
            <a:spLocks noGrp="1"/>
          </p:cNvSpPr>
          <p:nvPr>
            <p:ph idx="1"/>
          </p:nvPr>
        </p:nvSpPr>
        <p:spPr>
          <a:xfrm>
            <a:off x="457200" y="1444978"/>
            <a:ext cx="8579554" cy="5413022"/>
          </a:xfrm>
        </p:spPr>
        <p:txBody>
          <a:bodyPr/>
          <a:lstStyle/>
          <a:p>
            <a:r>
              <a:rPr lang="zh-CN" altLang="en-US" sz="2000" dirty="0">
                <a:solidFill>
                  <a:schemeClr val="accent1">
                    <a:lumMod val="75000"/>
                  </a:schemeClr>
                </a:solidFill>
              </a:rPr>
              <a:t>路径向量（</a:t>
            </a:r>
            <a:r>
              <a:rPr lang="en-US" altLang="zh-CN" sz="2000" dirty="0">
                <a:solidFill>
                  <a:schemeClr val="accent1">
                    <a:lumMod val="75000"/>
                  </a:schemeClr>
                </a:solidFill>
              </a:rPr>
              <a:t>path-vector</a:t>
            </a:r>
            <a:r>
              <a:rPr lang="zh-CN" altLang="en-US" sz="2000" dirty="0">
                <a:solidFill>
                  <a:schemeClr val="accent1">
                    <a:lumMod val="75000"/>
                  </a:schemeClr>
                </a:solidFill>
              </a:rPr>
              <a:t>）</a:t>
            </a:r>
            <a:endParaRPr lang="en-US" altLang="zh-CN" sz="2000" dirty="0">
              <a:solidFill>
                <a:schemeClr val="accent1">
                  <a:lumMod val="75000"/>
                </a:schemeClr>
              </a:solidFill>
            </a:endParaRPr>
          </a:p>
          <a:p>
            <a:pPr lvl="1"/>
            <a:r>
              <a:rPr lang="zh-CN" altLang="en-US" sz="1800" dirty="0"/>
              <a:t>每个路由更新中携带整条</a:t>
            </a:r>
            <a:r>
              <a:rPr lang="zh-CN" altLang="en-US" sz="1800"/>
              <a:t>路径信息（</a:t>
            </a:r>
            <a:r>
              <a:rPr lang="zh-CN" altLang="en-US" sz="1800">
                <a:solidFill>
                  <a:srgbClr val="FF0000"/>
                </a:solidFill>
              </a:rPr>
              <a:t>只有携带完整路径才能进行策略控制</a:t>
            </a:r>
            <a:r>
              <a:rPr lang="zh-CN" altLang="en-US" sz="1800"/>
              <a:t>）</a:t>
            </a:r>
            <a:endParaRPr lang="en-US" altLang="zh-CN" sz="1800" dirty="0"/>
          </a:p>
          <a:p>
            <a:pPr lvl="2"/>
            <a:r>
              <a:rPr lang="zh-CN" altLang="en-US" dirty="0"/>
              <a:t>路径是指途经的</a:t>
            </a:r>
            <a:r>
              <a:rPr lang="en-US" altLang="zh-CN" dirty="0"/>
              <a:t>AS</a:t>
            </a:r>
            <a:r>
              <a:rPr lang="zh-CN" altLang="en-US" dirty="0"/>
              <a:t>的集合，在</a:t>
            </a:r>
            <a:r>
              <a:rPr lang="en-US" altLang="zh-CN" dirty="0"/>
              <a:t>BGP</a:t>
            </a:r>
            <a:r>
              <a:rPr lang="zh-CN" altLang="en-US" dirty="0"/>
              <a:t>中可以认为图中的每个点是一个</a:t>
            </a:r>
            <a:r>
              <a:rPr lang="en-US" altLang="zh-CN" dirty="0"/>
              <a:t>AS</a:t>
            </a:r>
          </a:p>
          <a:p>
            <a:pPr lvl="1"/>
            <a:r>
              <a:rPr lang="zh-CN" altLang="en-US" sz="1800" dirty="0"/>
              <a:t>当收到至某</a:t>
            </a:r>
            <a:r>
              <a:rPr lang="en-US" altLang="zh-CN" sz="1800" dirty="0"/>
              <a:t>AS X</a:t>
            </a:r>
            <a:r>
              <a:rPr lang="zh-CN" altLang="en-US" sz="1800" dirty="0"/>
              <a:t>的路由通告</a:t>
            </a:r>
            <a:endParaRPr lang="en-US" altLang="zh-CN" sz="1800" dirty="0"/>
          </a:p>
          <a:p>
            <a:pPr lvl="2"/>
            <a:r>
              <a:rPr lang="zh-CN" altLang="en-US" dirty="0"/>
              <a:t>根据本地策略，选择到</a:t>
            </a:r>
            <a:r>
              <a:rPr lang="en-US" altLang="zh-CN" dirty="0"/>
              <a:t>X</a:t>
            </a:r>
            <a:r>
              <a:rPr lang="zh-CN" altLang="en-US" dirty="0"/>
              <a:t>的较好路径</a:t>
            </a:r>
          </a:p>
          <a:p>
            <a:pPr lvl="2"/>
            <a:r>
              <a:rPr lang="zh-CN" altLang="en-US" dirty="0"/>
              <a:t>根据本地策略，决定向哪些</a:t>
            </a:r>
            <a:r>
              <a:rPr lang="en-US" altLang="zh-CN" dirty="0"/>
              <a:t>AS</a:t>
            </a:r>
            <a:r>
              <a:rPr lang="zh-CN" altLang="en-US" dirty="0"/>
              <a:t>通告该路由更新</a:t>
            </a:r>
            <a:endParaRPr lang="en-US" altLang="zh-CN" dirty="0"/>
          </a:p>
          <a:p>
            <a:r>
              <a:rPr lang="zh-CN" altLang="en-US" sz="2000" dirty="0"/>
              <a:t>检查环路</a:t>
            </a:r>
            <a:endParaRPr lang="en-US" altLang="zh-CN" sz="2000" dirty="0"/>
          </a:p>
          <a:p>
            <a:pPr lvl="1"/>
            <a:r>
              <a:rPr lang="zh-CN" altLang="en-US" sz="1800" dirty="0"/>
              <a:t>当</a:t>
            </a:r>
            <a:r>
              <a:rPr lang="en-US" altLang="zh-CN" sz="1800" dirty="0"/>
              <a:t>AS</a:t>
            </a:r>
            <a:r>
              <a:rPr lang="zh-CN" altLang="en-US" sz="1800" dirty="0"/>
              <a:t>收到路由更新消息后，检查自己</a:t>
            </a:r>
            <a:r>
              <a:rPr lang="en-US" altLang="zh-CN" sz="1800" dirty="0"/>
              <a:t>`</a:t>
            </a:r>
            <a:r>
              <a:rPr lang="zh-CN" altLang="en-US" sz="1800" dirty="0"/>
              <a:t>是否在对应路径中</a:t>
            </a:r>
            <a:endParaRPr lang="en-US" altLang="zh-CN" sz="1800" dirty="0"/>
          </a:p>
          <a:p>
            <a:pPr lvl="2"/>
            <a:r>
              <a:rPr lang="zh-CN" altLang="en-US" dirty="0"/>
              <a:t>如果在，存在环路，丢弃该更新消息</a:t>
            </a:r>
            <a:endParaRPr lang="en-US" altLang="zh-CN" dirty="0"/>
          </a:p>
          <a:p>
            <a:pPr lvl="2"/>
            <a:r>
              <a:rPr lang="zh-CN" altLang="en-US" dirty="0"/>
              <a:t>如果不在，将自己添加至路径中，通告该路由更新</a:t>
            </a:r>
            <a:endParaRPr lang="en-US" altLang="zh-CN" dirty="0"/>
          </a:p>
          <a:p>
            <a:r>
              <a:rPr lang="zh-CN" altLang="en-US" sz="2000" dirty="0"/>
              <a:t>优点</a:t>
            </a:r>
            <a:endParaRPr lang="en-US" altLang="zh-CN" sz="2000" dirty="0"/>
          </a:p>
          <a:p>
            <a:pPr lvl="1"/>
            <a:r>
              <a:rPr lang="zh-CN" altLang="en-US" sz="1800" dirty="0"/>
              <a:t>度量指标不需要全局统一</a:t>
            </a:r>
            <a:endParaRPr lang="en-US" altLang="zh-CN" sz="1800" dirty="0"/>
          </a:p>
          <a:p>
            <a:pPr lvl="1"/>
            <a:r>
              <a:rPr lang="en-US" altLang="zh-CN" sz="1800" dirty="0"/>
              <a:t>AS</a:t>
            </a:r>
            <a:r>
              <a:rPr lang="zh-CN" altLang="en-US" sz="1800" dirty="0"/>
              <a:t>可根据自己的策略选择路径</a:t>
            </a:r>
            <a:endParaRPr lang="en-US" altLang="zh-CN" sz="1800" dirty="0"/>
          </a:p>
          <a:p>
            <a:pPr lvl="1"/>
            <a:r>
              <a:rPr lang="zh-CN" altLang="en-US" sz="1800" dirty="0"/>
              <a:t>协议检查避免可能</a:t>
            </a:r>
            <a:r>
              <a:rPr lang="zh-CN" altLang="en-US" sz="1800"/>
              <a:t>的环路</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4.4.5  </a:t>
            </a:r>
            <a:r>
              <a:rPr lang="zh-CN" altLang="en-US" sz="1800" dirty="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418183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ssolv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dissolve">
                                      <p:cBhvr>
                                        <p:cTn id="47" dur="500"/>
                                        <p:tgtEl>
                                          <p:spTgt spid="3">
                                            <p:txEl>
                                              <p:pRg st="10" end="10"/>
                                            </p:txEl>
                                          </p:spTgt>
                                        </p:tgtEl>
                                      </p:cBhvr>
                                    </p:animEffect>
                                  </p:childTnLst>
                                </p:cTn>
                              </p:par>
                              <p:par>
                                <p:cTn id="48" presetID="9"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dissolve">
                                      <p:cBhvr>
                                        <p:cTn id="50" dur="500"/>
                                        <p:tgtEl>
                                          <p:spTgt spid="3">
                                            <p:txEl>
                                              <p:pRg st="11" end="11"/>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dissolve">
                                      <p:cBhvr>
                                        <p:cTn id="53" dur="500"/>
                                        <p:tgtEl>
                                          <p:spTgt spid="3">
                                            <p:txEl>
                                              <p:pRg st="12" end="12"/>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dissolve">
                                      <p:cBhvr>
                                        <p:cTn id="5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9"/>
</p:tagLst>
</file>

<file path=ppt/tags/tag10.xml><?xml version="1.0" encoding="utf-8"?>
<p:tagLst xmlns:a="http://schemas.openxmlformats.org/drawingml/2006/main" xmlns:r="http://schemas.openxmlformats.org/officeDocument/2006/relationships" xmlns:p="http://schemas.openxmlformats.org/presentationml/2006/main">
  <p:tag name="TIMING" val="|9.3|37|60.8"/>
</p:tagLst>
</file>

<file path=ppt/tags/tag11.xml><?xml version="1.0" encoding="utf-8"?>
<p:tagLst xmlns:a="http://schemas.openxmlformats.org/drawingml/2006/main" xmlns:r="http://schemas.openxmlformats.org/officeDocument/2006/relationships" xmlns:p="http://schemas.openxmlformats.org/presentationml/2006/main">
  <p:tag name="TIMING" val="|4.4|11.4|142.1"/>
</p:tagLst>
</file>

<file path=ppt/tags/tag12.xml><?xml version="1.0" encoding="utf-8"?>
<p:tagLst xmlns:a="http://schemas.openxmlformats.org/drawingml/2006/main" xmlns:r="http://schemas.openxmlformats.org/officeDocument/2006/relationships" xmlns:p="http://schemas.openxmlformats.org/presentationml/2006/main">
  <p:tag name="TIMING" val="|16.5|10.2|9.8|10.3|15.9|15.7|3.5|33.4"/>
</p:tagLst>
</file>

<file path=ppt/tags/tag13.xml><?xml version="1.0" encoding="utf-8"?>
<p:tagLst xmlns:a="http://schemas.openxmlformats.org/drawingml/2006/main" xmlns:r="http://schemas.openxmlformats.org/officeDocument/2006/relationships" xmlns:p="http://schemas.openxmlformats.org/presentationml/2006/main">
  <p:tag name="TIMING" val="|0.9|2|24.8|25.5|55.7|2.5|8.9|2"/>
</p:tagLst>
</file>

<file path=ppt/tags/tag14.xml><?xml version="1.0" encoding="utf-8"?>
<p:tagLst xmlns:a="http://schemas.openxmlformats.org/drawingml/2006/main" xmlns:r="http://schemas.openxmlformats.org/officeDocument/2006/relationships" xmlns:p="http://schemas.openxmlformats.org/presentationml/2006/main">
  <p:tag name="TIMING" val="|48.2"/>
</p:tagLst>
</file>

<file path=ppt/tags/tag15.xml><?xml version="1.0" encoding="utf-8"?>
<p:tagLst xmlns:a="http://schemas.openxmlformats.org/drawingml/2006/main" xmlns:r="http://schemas.openxmlformats.org/officeDocument/2006/relationships" xmlns:p="http://schemas.openxmlformats.org/presentationml/2006/main">
  <p:tag name="TIMING" val="|6.2|50|117.5|20.8|15.2|37.1"/>
</p:tagLst>
</file>

<file path=ppt/tags/tag16.xml><?xml version="1.0" encoding="utf-8"?>
<p:tagLst xmlns:a="http://schemas.openxmlformats.org/drawingml/2006/main" xmlns:r="http://schemas.openxmlformats.org/officeDocument/2006/relationships" xmlns:p="http://schemas.openxmlformats.org/presentationml/2006/main">
  <p:tag name="TIMING" val="|9.4|42.7|31.7|2.5|41.2"/>
</p:tagLst>
</file>

<file path=ppt/tags/tag17.xml><?xml version="1.0" encoding="utf-8"?>
<p:tagLst xmlns:a="http://schemas.openxmlformats.org/drawingml/2006/main" xmlns:r="http://schemas.openxmlformats.org/officeDocument/2006/relationships" xmlns:p="http://schemas.openxmlformats.org/presentationml/2006/main">
  <p:tag name="TIMING" val="|14.1|14.1"/>
</p:tagLst>
</file>

<file path=ppt/tags/tag18.xml><?xml version="1.0" encoding="utf-8"?>
<p:tagLst xmlns:a="http://schemas.openxmlformats.org/drawingml/2006/main" xmlns:r="http://schemas.openxmlformats.org/officeDocument/2006/relationships" xmlns:p="http://schemas.openxmlformats.org/presentationml/2006/main">
  <p:tag name="TIMING" val="|6.2|18"/>
</p:tagLst>
</file>

<file path=ppt/tags/tag19.xml><?xml version="1.0" encoding="utf-8"?>
<p:tagLst xmlns:a="http://schemas.openxmlformats.org/drawingml/2006/main" xmlns:r="http://schemas.openxmlformats.org/officeDocument/2006/relationships" xmlns:p="http://schemas.openxmlformats.org/presentationml/2006/main">
  <p:tag name="TIMING" val="|23|40.6|59.9|6.3|112.5|56.9"/>
</p:tagLst>
</file>

<file path=ppt/tags/tag2.xml><?xml version="1.0" encoding="utf-8"?>
<p:tagLst xmlns:a="http://schemas.openxmlformats.org/drawingml/2006/main" xmlns:r="http://schemas.openxmlformats.org/officeDocument/2006/relationships" xmlns:p="http://schemas.openxmlformats.org/presentationml/2006/main">
  <p:tag name="TIMING" val="|18.2|3.4|98.6|27.6"/>
</p:tagLst>
</file>

<file path=ppt/tags/tag20.xml><?xml version="1.0" encoding="utf-8"?>
<p:tagLst xmlns:a="http://schemas.openxmlformats.org/drawingml/2006/main" xmlns:r="http://schemas.openxmlformats.org/officeDocument/2006/relationships" xmlns:p="http://schemas.openxmlformats.org/presentationml/2006/main">
  <p:tag name="TIMING" val="|4.2|12.4|27.9|40.2"/>
</p:tagLst>
</file>

<file path=ppt/tags/tag21.xml><?xml version="1.0" encoding="utf-8"?>
<p:tagLst xmlns:a="http://schemas.openxmlformats.org/drawingml/2006/main" xmlns:r="http://schemas.openxmlformats.org/officeDocument/2006/relationships" xmlns:p="http://schemas.openxmlformats.org/presentationml/2006/main">
  <p:tag name="TIMING" val="|5.7|18.8"/>
</p:tagLst>
</file>

<file path=ppt/tags/tag22.xml><?xml version="1.0" encoding="utf-8"?>
<p:tagLst xmlns:a="http://schemas.openxmlformats.org/drawingml/2006/main" xmlns:r="http://schemas.openxmlformats.org/officeDocument/2006/relationships" xmlns:p="http://schemas.openxmlformats.org/presentationml/2006/main">
  <p:tag name="TIMING" val="|5.4|70.2"/>
</p:tagLst>
</file>

<file path=ppt/tags/tag23.xml><?xml version="1.0" encoding="utf-8"?>
<p:tagLst xmlns:a="http://schemas.openxmlformats.org/drawingml/2006/main" xmlns:r="http://schemas.openxmlformats.org/officeDocument/2006/relationships" xmlns:p="http://schemas.openxmlformats.org/presentationml/2006/main">
  <p:tag name="TIMING" val="|52.5|25.5|44.6|21.1|87.1"/>
</p:tagLst>
</file>

<file path=ppt/tags/tag24.xml><?xml version="1.0" encoding="utf-8"?>
<p:tagLst xmlns:a="http://schemas.openxmlformats.org/drawingml/2006/main" xmlns:r="http://schemas.openxmlformats.org/officeDocument/2006/relationships" xmlns:p="http://schemas.openxmlformats.org/presentationml/2006/main">
  <p:tag name="TIMING" val="|7.7|2.5|5.8|50.6"/>
</p:tagLst>
</file>

<file path=ppt/tags/tag25.xml><?xml version="1.0" encoding="utf-8"?>
<p:tagLst xmlns:a="http://schemas.openxmlformats.org/drawingml/2006/main" xmlns:r="http://schemas.openxmlformats.org/officeDocument/2006/relationships" xmlns:p="http://schemas.openxmlformats.org/presentationml/2006/main">
  <p:tag name="TIMING" val="|1.9|18.4"/>
</p:tagLst>
</file>

<file path=ppt/tags/tag26.xml><?xml version="1.0" encoding="utf-8"?>
<p:tagLst xmlns:a="http://schemas.openxmlformats.org/drawingml/2006/main" xmlns:r="http://schemas.openxmlformats.org/officeDocument/2006/relationships" xmlns:p="http://schemas.openxmlformats.org/presentationml/2006/main">
  <p:tag name="TIMING" val="|43.7"/>
</p:tagLst>
</file>

<file path=ppt/tags/tag27.xml><?xml version="1.0" encoding="utf-8"?>
<p:tagLst xmlns:a="http://schemas.openxmlformats.org/drawingml/2006/main" xmlns:r="http://schemas.openxmlformats.org/officeDocument/2006/relationships" xmlns:p="http://schemas.openxmlformats.org/presentationml/2006/main">
  <p:tag name="TIMING" val="|37|35.9|9.5|58.4|59|40.7|88.2|78.8"/>
</p:tagLst>
</file>

<file path=ppt/tags/tag28.xml><?xml version="1.0" encoding="utf-8"?>
<p:tagLst xmlns:a="http://schemas.openxmlformats.org/drawingml/2006/main" xmlns:r="http://schemas.openxmlformats.org/officeDocument/2006/relationships" xmlns:p="http://schemas.openxmlformats.org/presentationml/2006/main">
  <p:tag name="TIMING" val="|9.4|67.6|22.4"/>
</p:tagLst>
</file>

<file path=ppt/tags/tag29.xml><?xml version="1.0" encoding="utf-8"?>
<p:tagLst xmlns:a="http://schemas.openxmlformats.org/drawingml/2006/main" xmlns:r="http://schemas.openxmlformats.org/officeDocument/2006/relationships" xmlns:p="http://schemas.openxmlformats.org/presentationml/2006/main">
  <p:tag name="TIMING" val="|1.5|1.1"/>
</p:tagLst>
</file>

<file path=ppt/tags/tag3.xml><?xml version="1.0" encoding="utf-8"?>
<p:tagLst xmlns:a="http://schemas.openxmlformats.org/drawingml/2006/main" xmlns:r="http://schemas.openxmlformats.org/officeDocument/2006/relationships" xmlns:p="http://schemas.openxmlformats.org/presentationml/2006/main">
  <p:tag name="TIMING" val="|70.3|2.6|135.7"/>
</p:tagLst>
</file>

<file path=ppt/tags/tag30.xml><?xml version="1.0" encoding="utf-8"?>
<p:tagLst xmlns:a="http://schemas.openxmlformats.org/drawingml/2006/main" xmlns:r="http://schemas.openxmlformats.org/officeDocument/2006/relationships" xmlns:p="http://schemas.openxmlformats.org/presentationml/2006/main">
  <p:tag name="TIMING" val="|0.8|13.6|79.9|33.1|28.8"/>
</p:tagLst>
</file>

<file path=ppt/tags/tag31.xml><?xml version="1.0" encoding="utf-8"?>
<p:tagLst xmlns:a="http://schemas.openxmlformats.org/drawingml/2006/main" xmlns:r="http://schemas.openxmlformats.org/officeDocument/2006/relationships" xmlns:p="http://schemas.openxmlformats.org/presentationml/2006/main">
  <p:tag name="TIMING" val="|10.6"/>
</p:tagLst>
</file>

<file path=ppt/tags/tag32.xml><?xml version="1.0" encoding="utf-8"?>
<p:tagLst xmlns:a="http://schemas.openxmlformats.org/drawingml/2006/main" xmlns:r="http://schemas.openxmlformats.org/officeDocument/2006/relationships" xmlns:p="http://schemas.openxmlformats.org/presentationml/2006/main">
  <p:tag name="TIMING" val="|12.5|69.2|12.2|15.3|29.4|39.6|111"/>
</p:tagLst>
</file>

<file path=ppt/tags/tag33.xml><?xml version="1.0" encoding="utf-8"?>
<p:tagLst xmlns:a="http://schemas.openxmlformats.org/drawingml/2006/main" xmlns:r="http://schemas.openxmlformats.org/officeDocument/2006/relationships" xmlns:p="http://schemas.openxmlformats.org/presentationml/2006/main">
  <p:tag name="TIMING" val="|8.6|51.4|26.7|31.7|66"/>
</p:tagLst>
</file>

<file path=ppt/tags/tag34.xml><?xml version="1.0" encoding="utf-8"?>
<p:tagLst xmlns:a="http://schemas.openxmlformats.org/drawingml/2006/main" xmlns:r="http://schemas.openxmlformats.org/officeDocument/2006/relationships" xmlns:p="http://schemas.openxmlformats.org/presentationml/2006/main">
  <p:tag name="TIMING" val="|1.8|13.5|25.8|64|20.7|35"/>
</p:tagLst>
</file>

<file path=ppt/tags/tag4.xml><?xml version="1.0" encoding="utf-8"?>
<p:tagLst xmlns:a="http://schemas.openxmlformats.org/drawingml/2006/main" xmlns:r="http://schemas.openxmlformats.org/officeDocument/2006/relationships" xmlns:p="http://schemas.openxmlformats.org/presentationml/2006/main">
  <p:tag name="TIMING" val="|29.4|16.4|1.2|6|31.9|50.6|15.9"/>
</p:tagLst>
</file>

<file path=ppt/tags/tag5.xml><?xml version="1.0" encoding="utf-8"?>
<p:tagLst xmlns:a="http://schemas.openxmlformats.org/drawingml/2006/main" xmlns:r="http://schemas.openxmlformats.org/officeDocument/2006/relationships" xmlns:p="http://schemas.openxmlformats.org/presentationml/2006/main">
  <p:tag name="TIMING" val="|10.9|84.1|56.5"/>
</p:tagLst>
</file>

<file path=ppt/tags/tag6.xml><?xml version="1.0" encoding="utf-8"?>
<p:tagLst xmlns:a="http://schemas.openxmlformats.org/drawingml/2006/main" xmlns:r="http://schemas.openxmlformats.org/officeDocument/2006/relationships" xmlns:p="http://schemas.openxmlformats.org/presentationml/2006/main">
  <p:tag name="TIMING" val="|10.5|59.8|23.3|146.9|27.4|38"/>
</p:tagLst>
</file>

<file path=ppt/tags/tag7.xml><?xml version="1.0" encoding="utf-8"?>
<p:tagLst xmlns:a="http://schemas.openxmlformats.org/drawingml/2006/main" xmlns:r="http://schemas.openxmlformats.org/officeDocument/2006/relationships" xmlns:p="http://schemas.openxmlformats.org/presentationml/2006/main">
  <p:tag name="TIMING" val="|13.5|15.4|25.2|29.4|16.6"/>
</p:tagLst>
</file>

<file path=ppt/tags/tag8.xml><?xml version="1.0" encoding="utf-8"?>
<p:tagLst xmlns:a="http://schemas.openxmlformats.org/drawingml/2006/main" xmlns:r="http://schemas.openxmlformats.org/officeDocument/2006/relationships" xmlns:p="http://schemas.openxmlformats.org/presentationml/2006/main">
  <p:tag name="TIMING" val="|2.5|34.1|58.4|181.3|11.5|40.5"/>
</p:tagLst>
</file>

<file path=ppt/tags/tag9.xml><?xml version="1.0" encoding="utf-8"?>
<p:tagLst xmlns:a="http://schemas.openxmlformats.org/drawingml/2006/main" xmlns:r="http://schemas.openxmlformats.org/officeDocument/2006/relationships" xmlns:p="http://schemas.openxmlformats.org/presentationml/2006/main">
  <p:tag name="TIMING" val="|68.4|54.7|1.2|136.2"/>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4.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31388</TotalTime>
  <Words>3154</Words>
  <Application>Microsoft Office PowerPoint</Application>
  <PresentationFormat>全屏显示(4:3)</PresentationFormat>
  <Paragraphs>551</Paragraphs>
  <Slides>36</Slides>
  <Notes>25</Notes>
  <HiddenSlides>0</HiddenSlides>
  <MMClips>0</MMClips>
  <ScaleCrop>false</ScaleCrop>
  <HeadingPairs>
    <vt:vector size="8" baseType="variant">
      <vt:variant>
        <vt:lpstr>已用的字体</vt:lpstr>
      </vt:variant>
      <vt:variant>
        <vt:i4>11</vt:i4>
      </vt:variant>
      <vt:variant>
        <vt:lpstr>主题</vt:lpstr>
      </vt:variant>
      <vt:variant>
        <vt:i4>4</vt:i4>
      </vt:variant>
      <vt:variant>
        <vt:lpstr>嵌入 OLE 服务器</vt:lpstr>
      </vt:variant>
      <vt:variant>
        <vt:i4>1</vt:i4>
      </vt:variant>
      <vt:variant>
        <vt:lpstr>幻灯片标题</vt:lpstr>
      </vt:variant>
      <vt:variant>
        <vt:i4>36</vt:i4>
      </vt:variant>
    </vt:vector>
  </HeadingPairs>
  <TitlesOfParts>
    <vt:vector size="52" baseType="lpstr">
      <vt:lpstr>黑体</vt:lpstr>
      <vt:lpstr>华文新魏</vt:lpstr>
      <vt:lpstr>Arial</vt:lpstr>
      <vt:lpstr>Arial Black</vt:lpstr>
      <vt:lpstr>Calibri</vt:lpstr>
      <vt:lpstr>Comic Sans MS</vt:lpstr>
      <vt:lpstr>Courier New</vt:lpstr>
      <vt:lpstr>Tahoma</vt:lpstr>
      <vt:lpstr>Times New Roman</vt:lpstr>
      <vt:lpstr>Wingdings</vt:lpstr>
      <vt:lpstr>Wingdings 3</vt:lpstr>
      <vt:lpstr>Pixel</vt:lpstr>
      <vt:lpstr>自定义设计方案</vt:lpstr>
      <vt:lpstr>3_自定义设计方案</vt:lpstr>
      <vt:lpstr>4_自定义设计方案</vt:lpstr>
      <vt:lpstr>VISIO</vt:lpstr>
      <vt:lpstr>第四章 网络互联(6)  </vt:lpstr>
      <vt:lpstr>提纲</vt:lpstr>
      <vt:lpstr>分层的路由选择协议</vt:lpstr>
      <vt:lpstr>分层的路由选择协议</vt:lpstr>
      <vt:lpstr>分层的路由选择协议</vt:lpstr>
      <vt:lpstr>外部网关协议</vt:lpstr>
      <vt:lpstr>外部网关协议 - BGP</vt:lpstr>
      <vt:lpstr>外部网关协议 - BGP</vt:lpstr>
      <vt:lpstr>外部网关协议 - BGP</vt:lpstr>
      <vt:lpstr>外部网关协议 - BGP</vt:lpstr>
      <vt:lpstr>BGP策略举例</vt:lpstr>
      <vt:lpstr>BGP路由消息交换</vt:lpstr>
      <vt:lpstr>BGP报文格式</vt:lpstr>
      <vt:lpstr>BGP报文</vt:lpstr>
      <vt:lpstr>提纲</vt:lpstr>
      <vt:lpstr>IP多播基本概念</vt:lpstr>
      <vt:lpstr>IP多播基本概念</vt:lpstr>
      <vt:lpstr>IP多播基本概念</vt:lpstr>
      <vt:lpstr>多播地址</vt:lpstr>
      <vt:lpstr>IP多播与局域网内硬件多播的关系</vt:lpstr>
      <vt:lpstr>IP多播需利用两类协议实现</vt:lpstr>
      <vt:lpstr>网际组管理协议IGMP </vt:lpstr>
      <vt:lpstr>IGMP的工作主要分为两部分 </vt:lpstr>
      <vt:lpstr>IGMP减小信令开销的措施 </vt:lpstr>
      <vt:lpstr>多播路由选择协议</vt:lpstr>
      <vt:lpstr>多播路由选择协议</vt:lpstr>
      <vt:lpstr>提纲</vt:lpstr>
      <vt:lpstr>专用互联网/本地互联网</vt:lpstr>
      <vt:lpstr>基于IP隧道技术的VPN</vt:lpstr>
      <vt:lpstr>基于IP隧道技术的VPN</vt:lpstr>
      <vt:lpstr>基于IP隧道技术的VPN</vt:lpstr>
      <vt:lpstr>提纲</vt:lpstr>
      <vt:lpstr>网络地址转换 NAT (Network Address Translation)</vt:lpstr>
      <vt:lpstr>NAT举例</vt:lpstr>
      <vt:lpstr>NAT举例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Tang</cp:lastModifiedBy>
  <cp:revision>1665</cp:revision>
  <dcterms:created xsi:type="dcterms:W3CDTF">2017-02-02T15:53:23Z</dcterms:created>
  <dcterms:modified xsi:type="dcterms:W3CDTF">2022-04-17T16:51:51Z</dcterms:modified>
</cp:coreProperties>
</file>