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711" r:id="rId3"/>
    <p:sldMasterId id="2147483736" r:id="rId4"/>
    <p:sldMasterId id="2147483865" r:id="rId5"/>
  </p:sldMasterIdLst>
  <p:notesMasterIdLst>
    <p:notesMasterId r:id="rId35"/>
  </p:notesMasterIdLst>
  <p:sldIdLst>
    <p:sldId id="256" r:id="rId6"/>
    <p:sldId id="579" r:id="rId7"/>
    <p:sldId id="647" r:id="rId8"/>
    <p:sldId id="652" r:id="rId9"/>
    <p:sldId id="653" r:id="rId10"/>
    <p:sldId id="654" r:id="rId11"/>
    <p:sldId id="655" r:id="rId12"/>
    <p:sldId id="658" r:id="rId13"/>
    <p:sldId id="659" r:id="rId14"/>
    <p:sldId id="660" r:id="rId15"/>
    <p:sldId id="661" r:id="rId16"/>
    <p:sldId id="662" r:id="rId17"/>
    <p:sldId id="663" r:id="rId18"/>
    <p:sldId id="683" r:id="rId19"/>
    <p:sldId id="664" r:id="rId20"/>
    <p:sldId id="665" r:id="rId21"/>
    <p:sldId id="666" r:id="rId22"/>
    <p:sldId id="667" r:id="rId23"/>
    <p:sldId id="717" r:id="rId24"/>
    <p:sldId id="723" r:id="rId25"/>
    <p:sldId id="668" r:id="rId26"/>
    <p:sldId id="669" r:id="rId27"/>
    <p:sldId id="675" r:id="rId28"/>
    <p:sldId id="670" r:id="rId29"/>
    <p:sldId id="674" r:id="rId30"/>
    <p:sldId id="677" r:id="rId31"/>
    <p:sldId id="676" r:id="rId32"/>
    <p:sldId id="724" r:id="rId33"/>
    <p:sldId id="722"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CC0099"/>
    <a:srgbClr val="336600"/>
    <a:srgbClr val="FF3300"/>
    <a:srgbClr val="FF5050"/>
    <a:srgbClr val="EFEFFF"/>
    <a:srgbClr val="6666FF"/>
    <a:srgbClr val="99CCFF"/>
    <a:srgbClr val="FFFF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88" autoAdjust="0"/>
    <p:restoredTop sz="79622" autoAdjust="0"/>
  </p:normalViewPr>
  <p:slideViewPr>
    <p:cSldViewPr snapToGrid="0">
      <p:cViewPr varScale="1">
        <p:scale>
          <a:sx n="54" d="100"/>
          <a:sy n="54" d="100"/>
        </p:scale>
        <p:origin x="748" y="4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2022/5/3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24</a:t>
            </a:fld>
            <a:endParaRPr lang="zh-CN" altLang="en-US"/>
          </a:p>
        </p:txBody>
      </p:sp>
    </p:spTree>
    <p:extLst>
      <p:ext uri="{BB962C8B-B14F-4D97-AF65-F5344CB8AC3E}">
        <p14:creationId xmlns:p14="http://schemas.microsoft.com/office/powerpoint/2010/main" val="231718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25</a:t>
            </a:fld>
            <a:endParaRPr lang="zh-CN" altLang="en-US"/>
          </a:p>
        </p:txBody>
      </p:sp>
    </p:spTree>
    <p:extLst>
      <p:ext uri="{BB962C8B-B14F-4D97-AF65-F5344CB8AC3E}">
        <p14:creationId xmlns:p14="http://schemas.microsoft.com/office/powerpoint/2010/main" val="324184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26</a:t>
            </a:fld>
            <a:endParaRPr lang="zh-CN" altLang="en-US"/>
          </a:p>
        </p:txBody>
      </p:sp>
    </p:spTree>
    <p:extLst>
      <p:ext uri="{BB962C8B-B14F-4D97-AF65-F5344CB8AC3E}">
        <p14:creationId xmlns:p14="http://schemas.microsoft.com/office/powerpoint/2010/main" val="1051873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27</a:t>
            </a:fld>
            <a:endParaRPr lang="zh-CN" altLang="en-US"/>
          </a:p>
        </p:txBody>
      </p:sp>
    </p:spTree>
    <p:extLst>
      <p:ext uri="{BB962C8B-B14F-4D97-AF65-F5344CB8AC3E}">
        <p14:creationId xmlns:p14="http://schemas.microsoft.com/office/powerpoint/2010/main" val="4173983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28</a:t>
            </a:fld>
            <a:endParaRPr lang="zh-CN" altLang="en-US"/>
          </a:p>
        </p:txBody>
      </p:sp>
    </p:spTree>
    <p:extLst>
      <p:ext uri="{BB962C8B-B14F-4D97-AF65-F5344CB8AC3E}">
        <p14:creationId xmlns:p14="http://schemas.microsoft.com/office/powerpoint/2010/main" val="2834340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29</a:t>
            </a:fld>
            <a:endParaRPr lang="zh-CN" altLang="en-US"/>
          </a:p>
        </p:txBody>
      </p:sp>
    </p:spTree>
    <p:extLst>
      <p:ext uri="{BB962C8B-B14F-4D97-AF65-F5344CB8AC3E}">
        <p14:creationId xmlns:p14="http://schemas.microsoft.com/office/powerpoint/2010/main" val="1221368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2625639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a:t>
            </a:fld>
            <a:endParaRPr lang="zh-CN" altLang="en-US"/>
          </a:p>
        </p:txBody>
      </p:sp>
    </p:spTree>
    <p:extLst>
      <p:ext uri="{BB962C8B-B14F-4D97-AF65-F5344CB8AC3E}">
        <p14:creationId xmlns:p14="http://schemas.microsoft.com/office/powerpoint/2010/main" val="2781205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a:t>
            </a:fld>
            <a:endParaRPr lang="zh-CN" altLang="en-US"/>
          </a:p>
        </p:txBody>
      </p:sp>
    </p:spTree>
    <p:extLst>
      <p:ext uri="{BB962C8B-B14F-4D97-AF65-F5344CB8AC3E}">
        <p14:creationId xmlns:p14="http://schemas.microsoft.com/office/powerpoint/2010/main" val="650003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15</a:t>
            </a:fld>
            <a:endParaRPr lang="zh-CN" altLang="en-US"/>
          </a:p>
        </p:txBody>
      </p:sp>
    </p:spTree>
    <p:extLst>
      <p:ext uri="{BB962C8B-B14F-4D97-AF65-F5344CB8AC3E}">
        <p14:creationId xmlns:p14="http://schemas.microsoft.com/office/powerpoint/2010/main" val="148297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18</a:t>
            </a:fld>
            <a:endParaRPr lang="zh-CN" altLang="en-US"/>
          </a:p>
        </p:txBody>
      </p:sp>
    </p:spTree>
    <p:extLst>
      <p:ext uri="{BB962C8B-B14F-4D97-AF65-F5344CB8AC3E}">
        <p14:creationId xmlns:p14="http://schemas.microsoft.com/office/powerpoint/2010/main" val="1624541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19</a:t>
            </a:fld>
            <a:endParaRPr lang="zh-CN" altLang="en-US"/>
          </a:p>
        </p:txBody>
      </p:sp>
    </p:spTree>
    <p:extLst>
      <p:ext uri="{BB962C8B-B14F-4D97-AF65-F5344CB8AC3E}">
        <p14:creationId xmlns:p14="http://schemas.microsoft.com/office/powerpoint/2010/main" val="825019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21</a:t>
            </a:fld>
            <a:endParaRPr lang="zh-CN" altLang="en-US"/>
          </a:p>
        </p:txBody>
      </p:sp>
    </p:spTree>
    <p:extLst>
      <p:ext uri="{BB962C8B-B14F-4D97-AF65-F5344CB8AC3E}">
        <p14:creationId xmlns:p14="http://schemas.microsoft.com/office/powerpoint/2010/main" val="1642318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23</a:t>
            </a:fld>
            <a:endParaRPr lang="zh-CN" altLang="en-US"/>
          </a:p>
        </p:txBody>
      </p:sp>
    </p:spTree>
    <p:extLst>
      <p:ext uri="{BB962C8B-B14F-4D97-AF65-F5344CB8AC3E}">
        <p14:creationId xmlns:p14="http://schemas.microsoft.com/office/powerpoint/2010/main" val="556040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2022/5/3</a:t>
            </a:fld>
            <a:endParaRPr lang="zh-CN" altLang="en-US"/>
          </a:p>
        </p:txBody>
      </p:sp>
    </p:spTree>
    <p:extLst>
      <p:ext uri="{BB962C8B-B14F-4D97-AF65-F5344CB8AC3E}">
        <p14:creationId xmlns:p14="http://schemas.microsoft.com/office/powerpoint/2010/main" val="21457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2022/5/3</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2022/5/3</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08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marL="1548000">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2022/5/3</a:t>
            </a:fld>
            <a:endParaRPr lang="zh-CN" altLang="en-US"/>
          </a:p>
        </p:txBody>
      </p:sp>
    </p:spTree>
    <p:extLst>
      <p:ext uri="{BB962C8B-B14F-4D97-AF65-F5344CB8AC3E}">
        <p14:creationId xmlns:p14="http://schemas.microsoft.com/office/powerpoint/2010/main" val="1739401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2022/5/3</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2022/5/3</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275535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2022/5/3</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2022/5/3</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777277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a:t>单击此处编辑母版标题样式</a:t>
            </a:r>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27793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876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2022/5/3</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4098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82998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61250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32698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8633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2540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08741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48329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73204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69600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2022/5/3</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2022/5/3</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2022/5/3</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2022/5/3</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2022/5/3</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2022/5/3</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214020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9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0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14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8.emf"/></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7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8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第五章 端到端传输</a:t>
            </a:r>
            <a:r>
              <a:rPr lang="en-US" altLang="zh-CN"/>
              <a:t>(3)  </a:t>
            </a:r>
            <a:endParaRPr lang="zh-CN" altLang="en-US" dirty="0"/>
          </a:p>
        </p:txBody>
      </p:sp>
    </p:spTree>
    <p:extLst>
      <p:ext uri="{BB962C8B-B14F-4D97-AF65-F5344CB8AC3E}">
        <p14:creationId xmlns:p14="http://schemas.microsoft.com/office/powerpoint/2010/main" val="411350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9"/>
          <p:cNvSpPr>
            <a:spLocks noChangeArrowheads="1"/>
          </p:cNvSpPr>
          <p:nvPr/>
        </p:nvSpPr>
        <p:spPr bwMode="auto">
          <a:xfrm>
            <a:off x="3847681" y="5359118"/>
            <a:ext cx="284287"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06" name="Rectangle 19"/>
          <p:cNvSpPr>
            <a:spLocks noChangeArrowheads="1"/>
          </p:cNvSpPr>
          <p:nvPr/>
        </p:nvSpPr>
        <p:spPr bwMode="auto">
          <a:xfrm>
            <a:off x="1189830" y="5372495"/>
            <a:ext cx="284287"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07" name="Rectangle 19"/>
          <p:cNvSpPr>
            <a:spLocks noChangeArrowheads="1"/>
          </p:cNvSpPr>
          <p:nvPr/>
        </p:nvSpPr>
        <p:spPr bwMode="auto">
          <a:xfrm>
            <a:off x="2967709" y="5364237"/>
            <a:ext cx="568717"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03" name="Rectangle 19"/>
          <p:cNvSpPr>
            <a:spLocks noChangeArrowheads="1"/>
          </p:cNvSpPr>
          <p:nvPr/>
        </p:nvSpPr>
        <p:spPr bwMode="auto">
          <a:xfrm>
            <a:off x="1477175" y="5368688"/>
            <a:ext cx="581852"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02" name="Rectangle 19"/>
          <p:cNvSpPr>
            <a:spLocks noChangeArrowheads="1"/>
          </p:cNvSpPr>
          <p:nvPr/>
        </p:nvSpPr>
        <p:spPr bwMode="auto">
          <a:xfrm>
            <a:off x="1201849" y="2707674"/>
            <a:ext cx="3226673"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grpSp>
        <p:nvGrpSpPr>
          <p:cNvPr id="50" name="组合 49"/>
          <p:cNvGrpSpPr/>
          <p:nvPr/>
        </p:nvGrpSpPr>
        <p:grpSpPr>
          <a:xfrm>
            <a:off x="53623" y="2651873"/>
            <a:ext cx="9036753" cy="565243"/>
            <a:chOff x="0" y="2100132"/>
            <a:chExt cx="9036753" cy="565243"/>
          </a:xfrm>
        </p:grpSpPr>
        <p:sp>
          <p:nvSpPr>
            <p:cNvPr id="27" name="矩形 26"/>
            <p:cNvSpPr/>
            <p:nvPr/>
          </p:nvSpPr>
          <p:spPr>
            <a:xfrm>
              <a:off x="4120414"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41</a:t>
              </a:r>
              <a:endParaRPr lang="zh-CN" altLang="en-US" sz="1400" dirty="0">
                <a:solidFill>
                  <a:schemeClr val="tx1"/>
                </a:solidFill>
                <a:latin typeface="Calibri" panose="020F0502020204030204" pitchFamily="34" charset="0"/>
              </a:endParaRPr>
            </a:p>
          </p:txBody>
        </p:sp>
        <p:grpSp>
          <p:nvGrpSpPr>
            <p:cNvPr id="7" name="组合 6"/>
            <p:cNvGrpSpPr/>
            <p:nvPr/>
          </p:nvGrpSpPr>
          <p:grpSpPr>
            <a:xfrm>
              <a:off x="0" y="2100132"/>
              <a:ext cx="9036753" cy="565243"/>
              <a:chOff x="641440" y="4884662"/>
              <a:chExt cx="6948874" cy="565243"/>
            </a:xfrm>
          </p:grpSpPr>
          <p:sp>
            <p:nvSpPr>
              <p:cNvPr id="9"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1"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2"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19" name="矩形 18"/>
            <p:cNvSpPr/>
            <p:nvPr/>
          </p:nvSpPr>
          <p:spPr>
            <a:xfrm>
              <a:off x="1735404" y="224780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33</a:t>
              </a:r>
              <a:endParaRPr lang="zh-CN" altLang="en-US" sz="1400" dirty="0">
                <a:solidFill>
                  <a:schemeClr val="tx1"/>
                </a:solidFill>
                <a:latin typeface="Calibri" panose="020F0502020204030204" pitchFamily="34" charset="0"/>
              </a:endParaRPr>
            </a:p>
          </p:txBody>
        </p:sp>
        <p:sp>
          <p:nvSpPr>
            <p:cNvPr id="20" name="矩形 19"/>
            <p:cNvSpPr/>
            <p:nvPr/>
          </p:nvSpPr>
          <p:spPr>
            <a:xfrm>
              <a:off x="2031849"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34</a:t>
              </a:r>
              <a:endParaRPr lang="zh-CN" altLang="en-US" sz="1400" dirty="0">
                <a:solidFill>
                  <a:schemeClr val="tx1"/>
                </a:solidFill>
                <a:latin typeface="Calibri" panose="020F0502020204030204" pitchFamily="34" charset="0"/>
              </a:endParaRPr>
            </a:p>
          </p:txBody>
        </p:sp>
        <p:sp>
          <p:nvSpPr>
            <p:cNvPr id="21" name="矩形 20"/>
            <p:cNvSpPr/>
            <p:nvPr/>
          </p:nvSpPr>
          <p:spPr>
            <a:xfrm>
              <a:off x="2331055"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35</a:t>
              </a:r>
              <a:endParaRPr lang="zh-CN" altLang="en-US" sz="1400" dirty="0">
                <a:solidFill>
                  <a:schemeClr val="tx1"/>
                </a:solidFill>
                <a:latin typeface="Calibri" panose="020F0502020204030204" pitchFamily="34" charset="0"/>
              </a:endParaRPr>
            </a:p>
          </p:txBody>
        </p:sp>
        <p:sp>
          <p:nvSpPr>
            <p:cNvPr id="22" name="矩形 21"/>
            <p:cNvSpPr/>
            <p:nvPr/>
          </p:nvSpPr>
          <p:spPr>
            <a:xfrm>
              <a:off x="2627500"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36</a:t>
              </a:r>
              <a:endParaRPr lang="zh-CN" altLang="en-US" sz="1400" dirty="0">
                <a:solidFill>
                  <a:schemeClr val="tx1"/>
                </a:solidFill>
                <a:latin typeface="Calibri" panose="020F0502020204030204" pitchFamily="34" charset="0"/>
              </a:endParaRPr>
            </a:p>
          </p:txBody>
        </p:sp>
        <p:sp>
          <p:nvSpPr>
            <p:cNvPr id="23" name="矩形 22"/>
            <p:cNvSpPr/>
            <p:nvPr/>
          </p:nvSpPr>
          <p:spPr>
            <a:xfrm>
              <a:off x="2929101"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37</a:t>
              </a:r>
              <a:endParaRPr lang="zh-CN" altLang="en-US" sz="1400" dirty="0">
                <a:solidFill>
                  <a:schemeClr val="tx1"/>
                </a:solidFill>
                <a:latin typeface="Calibri" panose="020F0502020204030204" pitchFamily="34" charset="0"/>
              </a:endParaRPr>
            </a:p>
          </p:txBody>
        </p:sp>
        <p:sp>
          <p:nvSpPr>
            <p:cNvPr id="24" name="矩形 23"/>
            <p:cNvSpPr/>
            <p:nvPr/>
          </p:nvSpPr>
          <p:spPr>
            <a:xfrm>
              <a:off x="3225546" y="2243670"/>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38</a:t>
              </a:r>
              <a:endParaRPr lang="zh-CN" altLang="en-US" sz="1400" dirty="0">
                <a:solidFill>
                  <a:schemeClr val="tx1"/>
                </a:solidFill>
                <a:latin typeface="Calibri" panose="020F0502020204030204" pitchFamily="34" charset="0"/>
              </a:endParaRPr>
            </a:p>
          </p:txBody>
        </p:sp>
        <p:sp>
          <p:nvSpPr>
            <p:cNvPr id="25" name="矩形 24"/>
            <p:cNvSpPr/>
            <p:nvPr/>
          </p:nvSpPr>
          <p:spPr>
            <a:xfrm>
              <a:off x="3524752"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39</a:t>
              </a:r>
              <a:endParaRPr lang="zh-CN" altLang="en-US" sz="1400" dirty="0">
                <a:solidFill>
                  <a:schemeClr val="tx1"/>
                </a:solidFill>
                <a:latin typeface="Calibri" panose="020F0502020204030204" pitchFamily="34" charset="0"/>
              </a:endParaRPr>
            </a:p>
          </p:txBody>
        </p:sp>
        <p:sp>
          <p:nvSpPr>
            <p:cNvPr id="26" name="矩形 25"/>
            <p:cNvSpPr/>
            <p:nvPr/>
          </p:nvSpPr>
          <p:spPr>
            <a:xfrm>
              <a:off x="3821197"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40</a:t>
              </a:r>
              <a:endParaRPr lang="zh-CN" altLang="en-US" sz="1400" dirty="0">
                <a:solidFill>
                  <a:schemeClr val="tx1"/>
                </a:solidFill>
                <a:latin typeface="Calibri" panose="020F0502020204030204" pitchFamily="34" charset="0"/>
              </a:endParaRPr>
            </a:p>
          </p:txBody>
        </p:sp>
        <p:sp>
          <p:nvSpPr>
            <p:cNvPr id="28" name="矩形 27"/>
            <p:cNvSpPr/>
            <p:nvPr/>
          </p:nvSpPr>
          <p:spPr>
            <a:xfrm>
              <a:off x="4416859"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42</a:t>
              </a:r>
              <a:endParaRPr lang="zh-CN" altLang="en-US" sz="1400" dirty="0">
                <a:solidFill>
                  <a:schemeClr val="tx1"/>
                </a:solidFill>
                <a:latin typeface="Calibri" panose="020F0502020204030204" pitchFamily="34" charset="0"/>
              </a:endParaRPr>
            </a:p>
          </p:txBody>
        </p:sp>
        <p:sp>
          <p:nvSpPr>
            <p:cNvPr id="29" name="矩形 28"/>
            <p:cNvSpPr/>
            <p:nvPr/>
          </p:nvSpPr>
          <p:spPr>
            <a:xfrm>
              <a:off x="4716065" y="223870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43</a:t>
              </a:r>
              <a:endParaRPr lang="zh-CN" altLang="en-US" sz="1400" dirty="0">
                <a:solidFill>
                  <a:schemeClr val="tx1"/>
                </a:solidFill>
                <a:latin typeface="Calibri" panose="020F0502020204030204" pitchFamily="34" charset="0"/>
              </a:endParaRPr>
            </a:p>
          </p:txBody>
        </p:sp>
        <p:sp>
          <p:nvSpPr>
            <p:cNvPr id="30" name="矩形 29"/>
            <p:cNvSpPr/>
            <p:nvPr/>
          </p:nvSpPr>
          <p:spPr>
            <a:xfrm>
              <a:off x="5012510"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44</a:t>
              </a:r>
              <a:endParaRPr lang="zh-CN" altLang="en-US" sz="1400" dirty="0">
                <a:solidFill>
                  <a:schemeClr val="tx1"/>
                </a:solidFill>
                <a:latin typeface="Calibri" panose="020F0502020204030204" pitchFamily="34" charset="0"/>
              </a:endParaRPr>
            </a:p>
          </p:txBody>
        </p:sp>
        <p:sp>
          <p:nvSpPr>
            <p:cNvPr id="31" name="矩形 30"/>
            <p:cNvSpPr/>
            <p:nvPr/>
          </p:nvSpPr>
          <p:spPr>
            <a:xfrm>
              <a:off x="5314111"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45</a:t>
              </a:r>
              <a:endParaRPr lang="zh-CN" altLang="en-US" sz="1400" dirty="0">
                <a:solidFill>
                  <a:schemeClr val="tx1"/>
                </a:solidFill>
                <a:latin typeface="Calibri" panose="020F0502020204030204" pitchFamily="34" charset="0"/>
              </a:endParaRPr>
            </a:p>
          </p:txBody>
        </p:sp>
        <p:sp>
          <p:nvSpPr>
            <p:cNvPr id="32" name="矩形 31"/>
            <p:cNvSpPr/>
            <p:nvPr/>
          </p:nvSpPr>
          <p:spPr>
            <a:xfrm>
              <a:off x="5610556"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46</a:t>
              </a:r>
              <a:endParaRPr lang="zh-CN" altLang="en-US" sz="1400" dirty="0">
                <a:solidFill>
                  <a:schemeClr val="tx1"/>
                </a:solidFill>
                <a:latin typeface="Calibri" panose="020F0502020204030204" pitchFamily="34" charset="0"/>
              </a:endParaRPr>
            </a:p>
          </p:txBody>
        </p:sp>
        <p:sp>
          <p:nvSpPr>
            <p:cNvPr id="33" name="矩形 32"/>
            <p:cNvSpPr/>
            <p:nvPr/>
          </p:nvSpPr>
          <p:spPr>
            <a:xfrm>
              <a:off x="5909762"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47</a:t>
              </a:r>
              <a:endParaRPr lang="zh-CN" altLang="en-US" sz="1400" dirty="0">
                <a:solidFill>
                  <a:schemeClr val="tx1"/>
                </a:solidFill>
                <a:latin typeface="Calibri" panose="020F0502020204030204" pitchFamily="34" charset="0"/>
              </a:endParaRPr>
            </a:p>
          </p:txBody>
        </p:sp>
        <p:sp>
          <p:nvSpPr>
            <p:cNvPr id="34" name="矩形 33"/>
            <p:cNvSpPr/>
            <p:nvPr/>
          </p:nvSpPr>
          <p:spPr>
            <a:xfrm>
              <a:off x="6206207" y="223456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48</a:t>
              </a:r>
              <a:endParaRPr lang="zh-CN" altLang="en-US" sz="1400" dirty="0">
                <a:solidFill>
                  <a:schemeClr val="tx1"/>
                </a:solidFill>
                <a:latin typeface="Calibri" panose="020F0502020204030204" pitchFamily="34" charset="0"/>
              </a:endParaRPr>
            </a:p>
          </p:txBody>
        </p:sp>
        <p:sp>
          <p:nvSpPr>
            <p:cNvPr id="36" name="矩形 35"/>
            <p:cNvSpPr/>
            <p:nvPr/>
          </p:nvSpPr>
          <p:spPr>
            <a:xfrm>
              <a:off x="249467"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28</a:t>
              </a:r>
              <a:endParaRPr lang="zh-CN" altLang="en-US" sz="1400" dirty="0">
                <a:solidFill>
                  <a:schemeClr val="tx1"/>
                </a:solidFill>
                <a:latin typeface="Calibri" panose="020F0502020204030204" pitchFamily="34" charset="0"/>
              </a:endParaRPr>
            </a:p>
          </p:txBody>
        </p:sp>
        <p:sp>
          <p:nvSpPr>
            <p:cNvPr id="37" name="矩形 36"/>
            <p:cNvSpPr/>
            <p:nvPr/>
          </p:nvSpPr>
          <p:spPr>
            <a:xfrm>
              <a:off x="548673" y="2253991"/>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29</a:t>
              </a:r>
              <a:endParaRPr lang="zh-CN" altLang="en-US" sz="1400" dirty="0">
                <a:solidFill>
                  <a:schemeClr val="tx1"/>
                </a:solidFill>
                <a:latin typeface="Calibri" panose="020F0502020204030204" pitchFamily="34" charset="0"/>
              </a:endParaRPr>
            </a:p>
          </p:txBody>
        </p:sp>
        <p:sp>
          <p:nvSpPr>
            <p:cNvPr id="38" name="矩形 37"/>
            <p:cNvSpPr/>
            <p:nvPr/>
          </p:nvSpPr>
          <p:spPr>
            <a:xfrm>
              <a:off x="845118" y="225192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30</a:t>
              </a:r>
              <a:endParaRPr lang="zh-CN" altLang="en-US" sz="1400" dirty="0">
                <a:solidFill>
                  <a:schemeClr val="tx1"/>
                </a:solidFill>
                <a:latin typeface="Calibri" panose="020F0502020204030204" pitchFamily="34" charset="0"/>
              </a:endParaRPr>
            </a:p>
          </p:txBody>
        </p:sp>
        <p:sp>
          <p:nvSpPr>
            <p:cNvPr id="39" name="矩形 38"/>
            <p:cNvSpPr/>
            <p:nvPr/>
          </p:nvSpPr>
          <p:spPr>
            <a:xfrm>
              <a:off x="1146719"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31</a:t>
              </a:r>
              <a:endParaRPr lang="zh-CN" altLang="en-US" sz="1400" dirty="0">
                <a:solidFill>
                  <a:schemeClr val="tx1"/>
                </a:solidFill>
                <a:latin typeface="Calibri" panose="020F0502020204030204" pitchFamily="34" charset="0"/>
              </a:endParaRPr>
            </a:p>
          </p:txBody>
        </p:sp>
        <p:sp>
          <p:nvSpPr>
            <p:cNvPr id="40" name="矩形 39"/>
            <p:cNvSpPr/>
            <p:nvPr/>
          </p:nvSpPr>
          <p:spPr>
            <a:xfrm>
              <a:off x="1443164" y="225440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32</a:t>
              </a:r>
              <a:endParaRPr lang="zh-CN" altLang="en-US" sz="1400" dirty="0">
                <a:solidFill>
                  <a:schemeClr val="tx1"/>
                </a:solidFill>
                <a:latin typeface="Calibri" panose="020F0502020204030204" pitchFamily="34" charset="0"/>
              </a:endParaRPr>
            </a:p>
          </p:txBody>
        </p:sp>
        <p:sp>
          <p:nvSpPr>
            <p:cNvPr id="42" name="矩形 41"/>
            <p:cNvSpPr/>
            <p:nvPr/>
          </p:nvSpPr>
          <p:spPr>
            <a:xfrm>
              <a:off x="6500257"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49</a:t>
              </a:r>
              <a:endParaRPr lang="zh-CN" altLang="en-US" sz="1400" dirty="0">
                <a:solidFill>
                  <a:schemeClr val="tx1"/>
                </a:solidFill>
                <a:latin typeface="Calibri" panose="020F0502020204030204" pitchFamily="34" charset="0"/>
              </a:endParaRPr>
            </a:p>
          </p:txBody>
        </p:sp>
        <p:sp>
          <p:nvSpPr>
            <p:cNvPr id="43" name="矩形 42"/>
            <p:cNvSpPr/>
            <p:nvPr/>
          </p:nvSpPr>
          <p:spPr>
            <a:xfrm>
              <a:off x="6796702"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50</a:t>
              </a:r>
              <a:endParaRPr lang="zh-CN" altLang="en-US" sz="1400" dirty="0">
                <a:solidFill>
                  <a:schemeClr val="tx1"/>
                </a:solidFill>
                <a:latin typeface="Calibri" panose="020F0502020204030204" pitchFamily="34" charset="0"/>
              </a:endParaRPr>
            </a:p>
          </p:txBody>
        </p:sp>
        <p:sp>
          <p:nvSpPr>
            <p:cNvPr id="44" name="矩形 43"/>
            <p:cNvSpPr/>
            <p:nvPr/>
          </p:nvSpPr>
          <p:spPr>
            <a:xfrm>
              <a:off x="7095919" y="223863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51</a:t>
              </a:r>
              <a:endParaRPr lang="zh-CN" altLang="en-US" sz="1400" dirty="0">
                <a:solidFill>
                  <a:schemeClr val="tx1"/>
                </a:solidFill>
                <a:latin typeface="Calibri" panose="020F0502020204030204" pitchFamily="34" charset="0"/>
              </a:endParaRPr>
            </a:p>
          </p:txBody>
        </p:sp>
        <p:sp>
          <p:nvSpPr>
            <p:cNvPr id="45" name="矩形 44"/>
            <p:cNvSpPr/>
            <p:nvPr/>
          </p:nvSpPr>
          <p:spPr>
            <a:xfrm>
              <a:off x="7392364"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52</a:t>
              </a:r>
              <a:endParaRPr lang="zh-CN" altLang="en-US" sz="1400" dirty="0">
                <a:solidFill>
                  <a:schemeClr val="tx1"/>
                </a:solidFill>
                <a:latin typeface="Calibri" panose="020F0502020204030204" pitchFamily="34" charset="0"/>
              </a:endParaRPr>
            </a:p>
          </p:txBody>
        </p:sp>
        <p:sp>
          <p:nvSpPr>
            <p:cNvPr id="46" name="矩形 45"/>
            <p:cNvSpPr/>
            <p:nvPr/>
          </p:nvSpPr>
          <p:spPr>
            <a:xfrm>
              <a:off x="7691570" y="223408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53</a:t>
              </a:r>
              <a:endParaRPr lang="zh-CN" altLang="en-US" sz="1400" dirty="0">
                <a:solidFill>
                  <a:schemeClr val="tx1"/>
                </a:solidFill>
                <a:latin typeface="Calibri" panose="020F0502020204030204" pitchFamily="34" charset="0"/>
              </a:endParaRPr>
            </a:p>
          </p:txBody>
        </p:sp>
        <p:sp>
          <p:nvSpPr>
            <p:cNvPr id="47" name="矩形 46"/>
            <p:cNvSpPr/>
            <p:nvPr/>
          </p:nvSpPr>
          <p:spPr>
            <a:xfrm>
              <a:off x="7988015" y="223201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54</a:t>
              </a:r>
              <a:endParaRPr lang="zh-CN" altLang="en-US" sz="1400" dirty="0">
                <a:solidFill>
                  <a:schemeClr val="tx1"/>
                </a:solidFill>
                <a:latin typeface="Calibri" panose="020F0502020204030204" pitchFamily="34" charset="0"/>
              </a:endParaRPr>
            </a:p>
          </p:txBody>
        </p:sp>
        <p:sp>
          <p:nvSpPr>
            <p:cNvPr id="48" name="矩形 47"/>
            <p:cNvSpPr/>
            <p:nvPr/>
          </p:nvSpPr>
          <p:spPr>
            <a:xfrm>
              <a:off x="8289616"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55</a:t>
              </a:r>
              <a:endParaRPr lang="zh-CN" altLang="en-US" sz="1400" dirty="0">
                <a:solidFill>
                  <a:schemeClr val="tx1"/>
                </a:solidFill>
                <a:latin typeface="Calibri" panose="020F0502020204030204" pitchFamily="34" charset="0"/>
              </a:endParaRPr>
            </a:p>
          </p:txBody>
        </p:sp>
        <p:sp>
          <p:nvSpPr>
            <p:cNvPr id="49" name="矩形 48"/>
            <p:cNvSpPr/>
            <p:nvPr/>
          </p:nvSpPr>
          <p:spPr>
            <a:xfrm>
              <a:off x="8586061"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56</a:t>
              </a:r>
              <a:endParaRPr lang="zh-CN" altLang="en-US" sz="1400" dirty="0">
                <a:solidFill>
                  <a:schemeClr val="tx1"/>
                </a:solidFill>
                <a:latin typeface="Calibri" panose="020F0502020204030204" pitchFamily="34" charset="0"/>
              </a:endParaRPr>
            </a:p>
          </p:txBody>
        </p:sp>
      </p:grpSp>
      <p:grpSp>
        <p:nvGrpSpPr>
          <p:cNvPr id="99" name="组合 98"/>
          <p:cNvGrpSpPr/>
          <p:nvPr/>
        </p:nvGrpSpPr>
        <p:grpSpPr>
          <a:xfrm>
            <a:off x="1204889" y="2227219"/>
            <a:ext cx="5900309" cy="1110445"/>
            <a:chOff x="1204889" y="1965959"/>
            <a:chExt cx="5900309" cy="1110445"/>
          </a:xfrm>
        </p:grpSpPr>
        <p:sp>
          <p:nvSpPr>
            <p:cNvPr id="51" name="矩形 50"/>
            <p:cNvSpPr/>
            <p:nvPr/>
          </p:nvSpPr>
          <p:spPr>
            <a:xfrm>
              <a:off x="1204889" y="2241935"/>
              <a:ext cx="5900309"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sp>
          <p:nvSpPr>
            <p:cNvPr id="98" name="Text Box 18"/>
            <p:cNvSpPr txBox="1">
              <a:spLocks noChangeArrowheads="1"/>
            </p:cNvSpPr>
            <p:nvPr/>
          </p:nvSpPr>
          <p:spPr bwMode="auto">
            <a:xfrm>
              <a:off x="3360652" y="1965959"/>
              <a:ext cx="18742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a:t>
              </a:r>
              <a:r>
                <a:rPr lang="zh-CN" altLang="en-US" kern="0" dirty="0">
                  <a:latin typeface="Calibri" panose="020F0502020204030204" pitchFamily="34" charset="0"/>
                  <a:ea typeface="华文楷体" panose="02010600040101010101" pitchFamily="2" charset="-122"/>
                </a:rPr>
                <a:t>的发送</a:t>
              </a: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窗口</a:t>
              </a:r>
              <a:r>
                <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 20</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grpSp>
      <p:sp>
        <p:nvSpPr>
          <p:cNvPr id="2" name="标题 1"/>
          <p:cNvSpPr>
            <a:spLocks noGrp="1"/>
          </p:cNvSpPr>
          <p:nvPr>
            <p:ph type="title"/>
          </p:nvPr>
        </p:nvSpPr>
        <p:spPr/>
        <p:txBody>
          <a:bodyPr/>
          <a:lstStyle/>
          <a:p>
            <a:r>
              <a:rPr lang="zh-CN" altLang="en-US" dirty="0"/>
              <a:t>回顾滑动窗口</a:t>
            </a:r>
            <a:endParaRPr lang="zh-CN" altLang="en-US" sz="2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5" name="文本框 4"/>
          <p:cNvSpPr txBox="1">
            <a:spLocks noChangeArrowheads="1"/>
          </p:cNvSpPr>
          <p:nvPr/>
        </p:nvSpPr>
        <p:spPr bwMode="auto">
          <a:xfrm>
            <a:off x="6492240" y="87868"/>
            <a:ext cx="2544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5.3.4   </a:t>
            </a:r>
            <a:r>
              <a:rPr lang="zh-CN" altLang="en-US" sz="1800" dirty="0">
                <a:solidFill>
                  <a:schemeClr val="bg2">
                    <a:lumMod val="75000"/>
                  </a:schemeClr>
                </a:solidFill>
                <a:latin typeface="Calibri" panose="020F0502020204030204" pitchFamily="34" charset="0"/>
                <a:ea typeface="黑体" panose="02010609060101010101" pitchFamily="49" charset="-122"/>
              </a:rPr>
              <a:t>滑动窗口</a:t>
            </a:r>
          </a:p>
        </p:txBody>
      </p:sp>
      <p:sp>
        <p:nvSpPr>
          <p:cNvPr id="52" name="Text Box 6"/>
          <p:cNvSpPr txBox="1">
            <a:spLocks noChangeArrowheads="1"/>
          </p:cNvSpPr>
          <p:nvPr/>
        </p:nvSpPr>
        <p:spPr bwMode="auto">
          <a:xfrm>
            <a:off x="-58655" y="3510452"/>
            <a:ext cx="2429305"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最后被确认的字节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LastByteAcked</a:t>
            </a:r>
            <a:r>
              <a:rPr lang="en-US" altLang="zh-CN" kern="0" dirty="0">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53" name="Line 15"/>
          <p:cNvSpPr>
            <a:spLocks noChangeShapeType="1"/>
          </p:cNvSpPr>
          <p:nvPr/>
        </p:nvSpPr>
        <p:spPr bwMode="auto">
          <a:xfrm flipV="1">
            <a:off x="1027369" y="3088004"/>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54" name="组合 53"/>
          <p:cNvGrpSpPr/>
          <p:nvPr/>
        </p:nvGrpSpPr>
        <p:grpSpPr>
          <a:xfrm>
            <a:off x="44719" y="5299592"/>
            <a:ext cx="9036753" cy="565243"/>
            <a:chOff x="0" y="2100132"/>
            <a:chExt cx="9036753" cy="565243"/>
          </a:xfrm>
        </p:grpSpPr>
        <p:grpSp>
          <p:nvGrpSpPr>
            <p:cNvPr id="55" name="组合 54"/>
            <p:cNvGrpSpPr/>
            <p:nvPr/>
          </p:nvGrpSpPr>
          <p:grpSpPr>
            <a:xfrm>
              <a:off x="0" y="2100132"/>
              <a:ext cx="9036753" cy="565243"/>
              <a:chOff x="641440" y="4884662"/>
              <a:chExt cx="6948874" cy="565243"/>
            </a:xfrm>
          </p:grpSpPr>
          <p:sp>
            <p:nvSpPr>
              <p:cNvPr id="85"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6"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7"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8"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6" name="矩形 55"/>
            <p:cNvSpPr/>
            <p:nvPr/>
          </p:nvSpPr>
          <p:spPr>
            <a:xfrm>
              <a:off x="1735404" y="224780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33</a:t>
              </a:r>
              <a:endParaRPr lang="zh-CN" altLang="en-US" sz="1400" dirty="0">
                <a:solidFill>
                  <a:schemeClr val="tx1"/>
                </a:solidFill>
                <a:latin typeface="Calibri" panose="020F0502020204030204" pitchFamily="34" charset="0"/>
              </a:endParaRPr>
            </a:p>
          </p:txBody>
        </p:sp>
        <p:sp>
          <p:nvSpPr>
            <p:cNvPr id="57" name="矩形 56"/>
            <p:cNvSpPr/>
            <p:nvPr/>
          </p:nvSpPr>
          <p:spPr>
            <a:xfrm>
              <a:off x="2031849"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34</a:t>
              </a:r>
              <a:endParaRPr lang="zh-CN" altLang="en-US" sz="1400" dirty="0">
                <a:solidFill>
                  <a:schemeClr val="tx1"/>
                </a:solidFill>
                <a:latin typeface="Calibri" panose="020F0502020204030204" pitchFamily="34" charset="0"/>
              </a:endParaRPr>
            </a:p>
          </p:txBody>
        </p:sp>
        <p:sp>
          <p:nvSpPr>
            <p:cNvPr id="58" name="矩形 57"/>
            <p:cNvSpPr/>
            <p:nvPr/>
          </p:nvSpPr>
          <p:spPr>
            <a:xfrm>
              <a:off x="2331055"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35</a:t>
              </a:r>
              <a:endParaRPr lang="zh-CN" altLang="en-US" sz="1400" dirty="0">
                <a:solidFill>
                  <a:schemeClr val="tx1"/>
                </a:solidFill>
                <a:latin typeface="Calibri" panose="020F0502020204030204" pitchFamily="34" charset="0"/>
              </a:endParaRPr>
            </a:p>
          </p:txBody>
        </p:sp>
        <p:sp>
          <p:nvSpPr>
            <p:cNvPr id="59" name="矩形 58"/>
            <p:cNvSpPr/>
            <p:nvPr/>
          </p:nvSpPr>
          <p:spPr>
            <a:xfrm>
              <a:off x="2627500"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36</a:t>
              </a:r>
              <a:endParaRPr lang="zh-CN" altLang="en-US" sz="1400" dirty="0">
                <a:solidFill>
                  <a:schemeClr val="tx1"/>
                </a:solidFill>
                <a:latin typeface="Calibri" panose="020F0502020204030204" pitchFamily="34" charset="0"/>
              </a:endParaRPr>
            </a:p>
          </p:txBody>
        </p:sp>
        <p:sp>
          <p:nvSpPr>
            <p:cNvPr id="60" name="矩形 59"/>
            <p:cNvSpPr/>
            <p:nvPr/>
          </p:nvSpPr>
          <p:spPr>
            <a:xfrm>
              <a:off x="2929101"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37</a:t>
              </a:r>
              <a:endParaRPr lang="zh-CN" altLang="en-US" sz="1400" dirty="0">
                <a:solidFill>
                  <a:schemeClr val="tx1"/>
                </a:solidFill>
                <a:latin typeface="Calibri" panose="020F0502020204030204" pitchFamily="34" charset="0"/>
              </a:endParaRPr>
            </a:p>
          </p:txBody>
        </p:sp>
        <p:sp>
          <p:nvSpPr>
            <p:cNvPr id="61" name="矩形 60"/>
            <p:cNvSpPr/>
            <p:nvPr/>
          </p:nvSpPr>
          <p:spPr>
            <a:xfrm>
              <a:off x="3225546" y="2243670"/>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38</a:t>
              </a:r>
              <a:endParaRPr lang="zh-CN" altLang="en-US" sz="1400" dirty="0">
                <a:solidFill>
                  <a:schemeClr val="tx1"/>
                </a:solidFill>
                <a:latin typeface="Calibri" panose="020F0502020204030204" pitchFamily="34" charset="0"/>
              </a:endParaRPr>
            </a:p>
          </p:txBody>
        </p:sp>
        <p:sp>
          <p:nvSpPr>
            <p:cNvPr id="62" name="矩形 61"/>
            <p:cNvSpPr/>
            <p:nvPr/>
          </p:nvSpPr>
          <p:spPr>
            <a:xfrm>
              <a:off x="3524752"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39</a:t>
              </a:r>
              <a:endParaRPr lang="zh-CN" altLang="en-US" sz="1400" dirty="0">
                <a:solidFill>
                  <a:schemeClr val="tx1"/>
                </a:solidFill>
                <a:latin typeface="Calibri" panose="020F0502020204030204" pitchFamily="34" charset="0"/>
              </a:endParaRPr>
            </a:p>
          </p:txBody>
        </p:sp>
        <p:sp>
          <p:nvSpPr>
            <p:cNvPr id="63" name="矩形 62"/>
            <p:cNvSpPr/>
            <p:nvPr/>
          </p:nvSpPr>
          <p:spPr>
            <a:xfrm>
              <a:off x="3821197"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40</a:t>
              </a:r>
              <a:endParaRPr lang="zh-CN" altLang="en-US" sz="1400" dirty="0">
                <a:solidFill>
                  <a:schemeClr val="tx1"/>
                </a:solidFill>
                <a:latin typeface="Calibri" panose="020F0502020204030204" pitchFamily="34" charset="0"/>
              </a:endParaRPr>
            </a:p>
          </p:txBody>
        </p:sp>
        <p:sp>
          <p:nvSpPr>
            <p:cNvPr id="64" name="矩形 63"/>
            <p:cNvSpPr/>
            <p:nvPr/>
          </p:nvSpPr>
          <p:spPr>
            <a:xfrm>
              <a:off x="4120414"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41</a:t>
              </a:r>
              <a:endParaRPr lang="zh-CN" altLang="en-US" sz="1400" dirty="0">
                <a:solidFill>
                  <a:schemeClr val="tx1"/>
                </a:solidFill>
                <a:latin typeface="Calibri" panose="020F0502020204030204" pitchFamily="34" charset="0"/>
              </a:endParaRPr>
            </a:p>
          </p:txBody>
        </p:sp>
        <p:sp>
          <p:nvSpPr>
            <p:cNvPr id="65" name="矩形 64"/>
            <p:cNvSpPr/>
            <p:nvPr/>
          </p:nvSpPr>
          <p:spPr>
            <a:xfrm>
              <a:off x="4416859"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42</a:t>
              </a:r>
              <a:endParaRPr lang="zh-CN" altLang="en-US" sz="1400" dirty="0">
                <a:solidFill>
                  <a:schemeClr val="tx1"/>
                </a:solidFill>
                <a:latin typeface="Calibri" panose="020F0502020204030204" pitchFamily="34" charset="0"/>
              </a:endParaRPr>
            </a:p>
          </p:txBody>
        </p:sp>
        <p:sp>
          <p:nvSpPr>
            <p:cNvPr id="66" name="矩形 65"/>
            <p:cNvSpPr/>
            <p:nvPr/>
          </p:nvSpPr>
          <p:spPr>
            <a:xfrm>
              <a:off x="4716065" y="223870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43</a:t>
              </a:r>
              <a:endParaRPr lang="zh-CN" altLang="en-US" sz="1400" dirty="0">
                <a:solidFill>
                  <a:schemeClr val="tx1"/>
                </a:solidFill>
                <a:latin typeface="Calibri" panose="020F0502020204030204" pitchFamily="34" charset="0"/>
              </a:endParaRPr>
            </a:p>
          </p:txBody>
        </p:sp>
        <p:sp>
          <p:nvSpPr>
            <p:cNvPr id="67" name="矩形 66"/>
            <p:cNvSpPr/>
            <p:nvPr/>
          </p:nvSpPr>
          <p:spPr>
            <a:xfrm>
              <a:off x="5012510"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44</a:t>
              </a:r>
              <a:endParaRPr lang="zh-CN" altLang="en-US" sz="1400" dirty="0">
                <a:solidFill>
                  <a:schemeClr val="tx1"/>
                </a:solidFill>
                <a:latin typeface="Calibri" panose="020F0502020204030204" pitchFamily="34" charset="0"/>
              </a:endParaRPr>
            </a:p>
          </p:txBody>
        </p:sp>
        <p:sp>
          <p:nvSpPr>
            <p:cNvPr id="68" name="矩形 67"/>
            <p:cNvSpPr/>
            <p:nvPr/>
          </p:nvSpPr>
          <p:spPr>
            <a:xfrm>
              <a:off x="5314111"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45</a:t>
              </a:r>
              <a:endParaRPr lang="zh-CN" altLang="en-US" sz="1400" dirty="0">
                <a:solidFill>
                  <a:schemeClr val="tx1"/>
                </a:solidFill>
                <a:latin typeface="Calibri" panose="020F0502020204030204" pitchFamily="34" charset="0"/>
              </a:endParaRPr>
            </a:p>
          </p:txBody>
        </p:sp>
        <p:sp>
          <p:nvSpPr>
            <p:cNvPr id="69" name="矩形 68"/>
            <p:cNvSpPr/>
            <p:nvPr/>
          </p:nvSpPr>
          <p:spPr>
            <a:xfrm>
              <a:off x="5610556"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46</a:t>
              </a:r>
              <a:endParaRPr lang="zh-CN" altLang="en-US" sz="1400" dirty="0">
                <a:solidFill>
                  <a:schemeClr val="tx1"/>
                </a:solidFill>
                <a:latin typeface="Calibri" panose="020F0502020204030204" pitchFamily="34" charset="0"/>
              </a:endParaRPr>
            </a:p>
          </p:txBody>
        </p:sp>
        <p:sp>
          <p:nvSpPr>
            <p:cNvPr id="70" name="矩形 69"/>
            <p:cNvSpPr/>
            <p:nvPr/>
          </p:nvSpPr>
          <p:spPr>
            <a:xfrm>
              <a:off x="5909762"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47</a:t>
              </a:r>
              <a:endParaRPr lang="zh-CN" altLang="en-US" sz="1400" dirty="0">
                <a:solidFill>
                  <a:schemeClr val="tx1"/>
                </a:solidFill>
                <a:latin typeface="Calibri" panose="020F0502020204030204" pitchFamily="34" charset="0"/>
              </a:endParaRPr>
            </a:p>
          </p:txBody>
        </p:sp>
        <p:sp>
          <p:nvSpPr>
            <p:cNvPr id="71" name="矩形 70"/>
            <p:cNvSpPr/>
            <p:nvPr/>
          </p:nvSpPr>
          <p:spPr>
            <a:xfrm>
              <a:off x="6206207" y="223456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48</a:t>
              </a:r>
              <a:endParaRPr lang="zh-CN" altLang="en-US" sz="1400" dirty="0">
                <a:solidFill>
                  <a:schemeClr val="tx1"/>
                </a:solidFill>
                <a:latin typeface="Calibri" panose="020F0502020204030204" pitchFamily="34" charset="0"/>
              </a:endParaRPr>
            </a:p>
          </p:txBody>
        </p:sp>
        <p:sp>
          <p:nvSpPr>
            <p:cNvPr id="72" name="矩形 71"/>
            <p:cNvSpPr/>
            <p:nvPr/>
          </p:nvSpPr>
          <p:spPr>
            <a:xfrm>
              <a:off x="249467"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28</a:t>
              </a:r>
              <a:endParaRPr lang="zh-CN" altLang="en-US" sz="1400" dirty="0">
                <a:solidFill>
                  <a:schemeClr val="tx1"/>
                </a:solidFill>
                <a:latin typeface="Calibri" panose="020F0502020204030204" pitchFamily="34" charset="0"/>
              </a:endParaRPr>
            </a:p>
          </p:txBody>
        </p:sp>
        <p:sp>
          <p:nvSpPr>
            <p:cNvPr id="73" name="矩形 72"/>
            <p:cNvSpPr/>
            <p:nvPr/>
          </p:nvSpPr>
          <p:spPr>
            <a:xfrm>
              <a:off x="548673" y="2253991"/>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29</a:t>
              </a:r>
              <a:endParaRPr lang="zh-CN" altLang="en-US" sz="1400" dirty="0">
                <a:solidFill>
                  <a:schemeClr val="tx1"/>
                </a:solidFill>
                <a:latin typeface="Calibri" panose="020F0502020204030204" pitchFamily="34" charset="0"/>
              </a:endParaRPr>
            </a:p>
          </p:txBody>
        </p:sp>
        <p:sp>
          <p:nvSpPr>
            <p:cNvPr id="74" name="矩形 73"/>
            <p:cNvSpPr/>
            <p:nvPr/>
          </p:nvSpPr>
          <p:spPr>
            <a:xfrm>
              <a:off x="845118" y="225192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30</a:t>
              </a:r>
              <a:endParaRPr lang="zh-CN" altLang="en-US" sz="1400" dirty="0">
                <a:solidFill>
                  <a:schemeClr val="tx1"/>
                </a:solidFill>
                <a:latin typeface="Calibri" panose="020F0502020204030204" pitchFamily="34" charset="0"/>
              </a:endParaRPr>
            </a:p>
          </p:txBody>
        </p:sp>
        <p:sp>
          <p:nvSpPr>
            <p:cNvPr id="75" name="矩形 74"/>
            <p:cNvSpPr/>
            <p:nvPr/>
          </p:nvSpPr>
          <p:spPr>
            <a:xfrm>
              <a:off x="1146719"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31</a:t>
              </a:r>
              <a:endParaRPr lang="zh-CN" altLang="en-US" sz="1400" dirty="0">
                <a:solidFill>
                  <a:schemeClr val="tx1"/>
                </a:solidFill>
                <a:latin typeface="Calibri" panose="020F0502020204030204" pitchFamily="34" charset="0"/>
              </a:endParaRPr>
            </a:p>
          </p:txBody>
        </p:sp>
        <p:sp>
          <p:nvSpPr>
            <p:cNvPr id="76" name="矩形 75"/>
            <p:cNvSpPr/>
            <p:nvPr/>
          </p:nvSpPr>
          <p:spPr>
            <a:xfrm>
              <a:off x="1443164" y="225440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32</a:t>
              </a:r>
              <a:endParaRPr lang="zh-CN" altLang="en-US" sz="1400" dirty="0">
                <a:solidFill>
                  <a:schemeClr val="tx1"/>
                </a:solidFill>
                <a:latin typeface="Calibri" panose="020F0502020204030204" pitchFamily="34" charset="0"/>
              </a:endParaRPr>
            </a:p>
          </p:txBody>
        </p:sp>
        <p:sp>
          <p:nvSpPr>
            <p:cNvPr id="77" name="矩形 76"/>
            <p:cNvSpPr/>
            <p:nvPr/>
          </p:nvSpPr>
          <p:spPr>
            <a:xfrm>
              <a:off x="6500257"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49</a:t>
              </a:r>
              <a:endParaRPr lang="zh-CN" altLang="en-US" sz="1400" dirty="0">
                <a:solidFill>
                  <a:schemeClr val="tx1"/>
                </a:solidFill>
                <a:latin typeface="Calibri" panose="020F0502020204030204" pitchFamily="34" charset="0"/>
              </a:endParaRPr>
            </a:p>
          </p:txBody>
        </p:sp>
        <p:sp>
          <p:nvSpPr>
            <p:cNvPr id="78" name="矩形 77"/>
            <p:cNvSpPr/>
            <p:nvPr/>
          </p:nvSpPr>
          <p:spPr>
            <a:xfrm>
              <a:off x="6796702"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50</a:t>
              </a:r>
              <a:endParaRPr lang="zh-CN" altLang="en-US" sz="1400" dirty="0">
                <a:solidFill>
                  <a:schemeClr val="tx1"/>
                </a:solidFill>
                <a:latin typeface="Calibri" panose="020F0502020204030204" pitchFamily="34" charset="0"/>
              </a:endParaRPr>
            </a:p>
          </p:txBody>
        </p:sp>
        <p:sp>
          <p:nvSpPr>
            <p:cNvPr id="79" name="矩形 78"/>
            <p:cNvSpPr/>
            <p:nvPr/>
          </p:nvSpPr>
          <p:spPr>
            <a:xfrm>
              <a:off x="7095919" y="223863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51</a:t>
              </a:r>
              <a:endParaRPr lang="zh-CN" altLang="en-US" sz="1400" dirty="0">
                <a:solidFill>
                  <a:schemeClr val="tx1"/>
                </a:solidFill>
                <a:latin typeface="Calibri" panose="020F0502020204030204" pitchFamily="34" charset="0"/>
              </a:endParaRPr>
            </a:p>
          </p:txBody>
        </p:sp>
        <p:sp>
          <p:nvSpPr>
            <p:cNvPr id="80" name="矩形 79"/>
            <p:cNvSpPr/>
            <p:nvPr/>
          </p:nvSpPr>
          <p:spPr>
            <a:xfrm>
              <a:off x="7392364"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52</a:t>
              </a:r>
              <a:endParaRPr lang="zh-CN" altLang="en-US" sz="1400" dirty="0">
                <a:solidFill>
                  <a:schemeClr val="tx1"/>
                </a:solidFill>
                <a:latin typeface="Calibri" panose="020F0502020204030204" pitchFamily="34" charset="0"/>
              </a:endParaRPr>
            </a:p>
          </p:txBody>
        </p:sp>
        <p:sp>
          <p:nvSpPr>
            <p:cNvPr id="81" name="矩形 80"/>
            <p:cNvSpPr/>
            <p:nvPr/>
          </p:nvSpPr>
          <p:spPr>
            <a:xfrm>
              <a:off x="7691570" y="223408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53</a:t>
              </a:r>
              <a:endParaRPr lang="zh-CN" altLang="en-US" sz="1400" dirty="0">
                <a:solidFill>
                  <a:schemeClr val="tx1"/>
                </a:solidFill>
                <a:latin typeface="Calibri" panose="020F0502020204030204" pitchFamily="34" charset="0"/>
              </a:endParaRPr>
            </a:p>
          </p:txBody>
        </p:sp>
        <p:sp>
          <p:nvSpPr>
            <p:cNvPr id="82" name="矩形 81"/>
            <p:cNvSpPr/>
            <p:nvPr/>
          </p:nvSpPr>
          <p:spPr>
            <a:xfrm>
              <a:off x="7988015" y="223201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54</a:t>
              </a:r>
              <a:endParaRPr lang="zh-CN" altLang="en-US" sz="1400" dirty="0">
                <a:solidFill>
                  <a:schemeClr val="tx1"/>
                </a:solidFill>
                <a:latin typeface="Calibri" panose="020F0502020204030204" pitchFamily="34" charset="0"/>
              </a:endParaRPr>
            </a:p>
          </p:txBody>
        </p:sp>
        <p:sp>
          <p:nvSpPr>
            <p:cNvPr id="83" name="矩形 82"/>
            <p:cNvSpPr/>
            <p:nvPr/>
          </p:nvSpPr>
          <p:spPr>
            <a:xfrm>
              <a:off x="8289616"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55</a:t>
              </a:r>
              <a:endParaRPr lang="zh-CN" altLang="en-US" sz="1400" dirty="0">
                <a:solidFill>
                  <a:schemeClr val="tx1"/>
                </a:solidFill>
                <a:latin typeface="Calibri" panose="020F0502020204030204" pitchFamily="34" charset="0"/>
              </a:endParaRPr>
            </a:p>
          </p:txBody>
        </p:sp>
        <p:sp>
          <p:nvSpPr>
            <p:cNvPr id="84" name="矩形 83"/>
            <p:cNvSpPr/>
            <p:nvPr/>
          </p:nvSpPr>
          <p:spPr>
            <a:xfrm>
              <a:off x="8586061"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56</a:t>
              </a:r>
              <a:endParaRPr lang="zh-CN" altLang="en-US" sz="1400" dirty="0">
                <a:solidFill>
                  <a:schemeClr val="tx1"/>
                </a:solidFill>
                <a:latin typeface="Calibri" panose="020F0502020204030204" pitchFamily="34" charset="0"/>
              </a:endParaRPr>
            </a:p>
          </p:txBody>
        </p:sp>
      </p:grpSp>
      <p:sp>
        <p:nvSpPr>
          <p:cNvPr id="89" name="Text Box 32"/>
          <p:cNvSpPr txBox="1">
            <a:spLocks noChangeArrowheads="1"/>
          </p:cNvSpPr>
          <p:nvPr/>
        </p:nvSpPr>
        <p:spPr bwMode="auto">
          <a:xfrm>
            <a:off x="77569" y="1935078"/>
            <a:ext cx="1069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发送端 </a:t>
            </a:r>
            <a:r>
              <a:rPr kumimoji="0" lang="en-US" altLang="zh-CN"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A</a:t>
            </a:r>
            <a:endPar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1" name="Text Box 32"/>
          <p:cNvSpPr txBox="1">
            <a:spLocks noChangeArrowheads="1"/>
          </p:cNvSpPr>
          <p:nvPr/>
        </p:nvSpPr>
        <p:spPr bwMode="auto">
          <a:xfrm>
            <a:off x="72342" y="4790136"/>
            <a:ext cx="1059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接收端 </a:t>
            </a:r>
            <a:r>
              <a:rPr kumimoji="0" lang="en-US" altLang="zh-CN"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B</a:t>
            </a:r>
            <a:endPar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2" name="Line 9"/>
          <p:cNvSpPr>
            <a:spLocks noChangeShapeType="1"/>
          </p:cNvSpPr>
          <p:nvPr/>
        </p:nvSpPr>
        <p:spPr bwMode="auto">
          <a:xfrm>
            <a:off x="-35476" y="4331895"/>
            <a:ext cx="9125852" cy="0"/>
          </a:xfrm>
          <a:prstGeom prst="line">
            <a:avLst/>
          </a:prstGeom>
          <a:noFill/>
          <a:ln w="25400">
            <a:solidFill>
              <a:schemeClr val="tx1">
                <a:lumMod val="65000"/>
                <a:lumOff val="3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93" name="Text Box 6"/>
          <p:cNvSpPr txBox="1">
            <a:spLocks noChangeArrowheads="1"/>
          </p:cNvSpPr>
          <p:nvPr/>
        </p:nvSpPr>
        <p:spPr bwMode="auto">
          <a:xfrm>
            <a:off x="95972" y="6241774"/>
            <a:ext cx="27734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latin typeface="Calibri" panose="020F0502020204030204" pitchFamily="34" charset="0"/>
                <a:ea typeface="华文楷体" panose="02010600040101010101" pitchFamily="2" charset="-122"/>
              </a:rPr>
              <a:t>下一个希望收到的字节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NextByteExpected</a:t>
            </a:r>
            <a:r>
              <a:rPr lang="en-US" altLang="zh-CN" kern="0" dirty="0">
                <a:latin typeface="Calibri" panose="020F0502020204030204" pitchFamily="34" charset="0"/>
                <a:ea typeface="华文楷体" panose="02010600040101010101" pitchFamily="2" charset="-122"/>
              </a:rPr>
              <a:t>) </a:t>
            </a:r>
            <a:r>
              <a:rPr lang="zh-CN" altLang="en-US" kern="0" dirty="0">
                <a:solidFill>
                  <a:schemeClr val="accent5">
                    <a:lumMod val="50000"/>
                  </a:schemeClr>
                </a:solidFill>
                <a:latin typeface="Calibri" panose="020F0502020204030204" pitchFamily="34" charset="0"/>
                <a:ea typeface="华文楷体" panose="02010600040101010101" pitchFamily="2" charset="-122"/>
              </a:rPr>
              <a:t>确认号</a:t>
            </a:r>
            <a:endParaRPr kumimoji="0" lang="zh-CN" altLang="en-US"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4" name="Line 15"/>
          <p:cNvSpPr>
            <a:spLocks noChangeShapeType="1"/>
          </p:cNvSpPr>
          <p:nvPr/>
        </p:nvSpPr>
        <p:spPr bwMode="auto">
          <a:xfrm flipV="1">
            <a:off x="1310539" y="5761765"/>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97" name="组合 96"/>
          <p:cNvGrpSpPr/>
          <p:nvPr/>
        </p:nvGrpSpPr>
        <p:grpSpPr>
          <a:xfrm>
            <a:off x="1200730" y="4841522"/>
            <a:ext cx="5895563" cy="1115832"/>
            <a:chOff x="1200730" y="4305939"/>
            <a:chExt cx="5895563" cy="1115832"/>
          </a:xfrm>
        </p:grpSpPr>
        <p:sp>
          <p:nvSpPr>
            <p:cNvPr id="95" name="Text Box 18"/>
            <p:cNvSpPr txBox="1">
              <a:spLocks noChangeArrowheads="1"/>
            </p:cNvSpPr>
            <p:nvPr/>
          </p:nvSpPr>
          <p:spPr bwMode="auto">
            <a:xfrm>
              <a:off x="3161712" y="4305939"/>
              <a:ext cx="18662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B</a:t>
              </a:r>
              <a:r>
                <a:rPr lang="zh-CN" altLang="en-US" kern="0" dirty="0">
                  <a:latin typeface="Calibri" panose="020F0502020204030204" pitchFamily="34" charset="0"/>
                  <a:ea typeface="华文楷体" panose="02010600040101010101" pitchFamily="2" charset="-122"/>
                </a:rPr>
                <a:t>的接收</a:t>
              </a: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窗口</a:t>
              </a:r>
              <a:r>
                <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 20</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96" name="矩形 95"/>
            <p:cNvSpPr/>
            <p:nvPr/>
          </p:nvSpPr>
          <p:spPr>
            <a:xfrm>
              <a:off x="1200730" y="4587302"/>
              <a:ext cx="5895563"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grpSp>
      <p:sp>
        <p:nvSpPr>
          <p:cNvPr id="100" name="Text Box 16"/>
          <p:cNvSpPr txBox="1">
            <a:spLocks noChangeArrowheads="1"/>
          </p:cNvSpPr>
          <p:nvPr/>
        </p:nvSpPr>
        <p:spPr bwMode="auto">
          <a:xfrm>
            <a:off x="3278513" y="3497398"/>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最后发送的字节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LastByteSent</a:t>
            </a:r>
            <a:r>
              <a:rPr lang="en-US" altLang="zh-CN" kern="0" dirty="0">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101" name="Line 23"/>
          <p:cNvSpPr>
            <a:spLocks noChangeShapeType="1"/>
          </p:cNvSpPr>
          <p:nvPr/>
        </p:nvSpPr>
        <p:spPr bwMode="auto">
          <a:xfrm flipV="1">
            <a:off x="4330731" y="3070356"/>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 name="圆角矩形 5"/>
          <p:cNvSpPr/>
          <p:nvPr/>
        </p:nvSpPr>
        <p:spPr>
          <a:xfrm>
            <a:off x="220674" y="1268759"/>
            <a:ext cx="8466125" cy="437568"/>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pPr>
            <a:r>
              <a:rPr lang="zh-CN" altLang="en-US" sz="1600" dirty="0">
                <a:solidFill>
                  <a:srgbClr val="FFFFFF"/>
                </a:solidFill>
                <a:latin typeface="Calibri" panose="020F0502020204030204" pitchFamily="34" charset="0"/>
                <a:ea typeface="黑体" panose="02010609060101010101" pitchFamily="49" charset="-122"/>
              </a:rPr>
              <a:t>假设 </a:t>
            </a:r>
            <a:r>
              <a:rPr lang="en-US" altLang="zh-CN" sz="1600" dirty="0">
                <a:solidFill>
                  <a:srgbClr val="FFFFFF"/>
                </a:solidFill>
                <a:latin typeface="Calibri" panose="020F0502020204030204" pitchFamily="34" charset="0"/>
                <a:ea typeface="黑体" panose="02010609060101010101" pitchFamily="49" charset="-122"/>
              </a:rPr>
              <a:t>B </a:t>
            </a:r>
            <a:r>
              <a:rPr lang="zh-CN" altLang="en-US" sz="1600" dirty="0">
                <a:solidFill>
                  <a:srgbClr val="FFFFFF"/>
                </a:solidFill>
                <a:latin typeface="Calibri" panose="020F0502020204030204" pitchFamily="34" charset="0"/>
                <a:ea typeface="黑体" panose="02010609060101010101" pitchFamily="49" charset="-122"/>
              </a:rPr>
              <a:t>收到了</a:t>
            </a:r>
            <a:r>
              <a:rPr lang="en-US" altLang="zh-CN" sz="1600" dirty="0">
                <a:solidFill>
                  <a:srgbClr val="FFFFFF"/>
                </a:solidFill>
                <a:latin typeface="Calibri" panose="020F0502020204030204" pitchFamily="34" charset="0"/>
                <a:ea typeface="黑体" panose="02010609060101010101" pitchFamily="49" charset="-122"/>
              </a:rPr>
              <a:t>31</a:t>
            </a:r>
            <a:r>
              <a:rPr lang="zh-CN" altLang="en-US" sz="1600" dirty="0">
                <a:solidFill>
                  <a:srgbClr val="FFFFFF"/>
                </a:solidFill>
                <a:latin typeface="Calibri" panose="020F0502020204030204" pitchFamily="34" charset="0"/>
                <a:ea typeface="黑体" panose="02010609060101010101" pitchFamily="49" charset="-122"/>
              </a:rPr>
              <a:t>，同时也收到了</a:t>
            </a:r>
            <a:r>
              <a:rPr lang="en-US" altLang="zh-CN" sz="1600" dirty="0">
                <a:solidFill>
                  <a:srgbClr val="FFFFFF"/>
                </a:solidFill>
                <a:latin typeface="Calibri" panose="020F0502020204030204" pitchFamily="34" charset="0"/>
                <a:ea typeface="黑体" panose="02010609060101010101" pitchFamily="49" charset="-122"/>
              </a:rPr>
              <a:t>37</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38</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40</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104" name="右大括号 103"/>
          <p:cNvSpPr/>
          <p:nvPr/>
        </p:nvSpPr>
        <p:spPr>
          <a:xfrm rot="5400000">
            <a:off x="5628248" y="2011565"/>
            <a:ext cx="358844" cy="2556569"/>
          </a:xfrm>
          <a:prstGeom prst="rightBrace">
            <a:avLst>
              <a:gd name="adj1" fmla="val 22967"/>
              <a:gd name="adj2" fmla="val 50000"/>
            </a:avLst>
          </a:prstGeom>
          <a:ln w="22225">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Text Box 16"/>
          <p:cNvSpPr txBox="1">
            <a:spLocks noChangeArrowheads="1"/>
          </p:cNvSpPr>
          <p:nvPr/>
        </p:nvSpPr>
        <p:spPr bwMode="auto">
          <a:xfrm>
            <a:off x="5234883" y="3506210"/>
            <a:ext cx="2811784" cy="55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solidFill>
                  <a:schemeClr val="accent5">
                    <a:lumMod val="50000"/>
                  </a:schemeClr>
                </a:solidFill>
                <a:latin typeface="Calibri" panose="020F0502020204030204" pitchFamily="34" charset="0"/>
                <a:ea typeface="华文楷体" panose="02010600040101010101" pitchFamily="2" charset="-122"/>
              </a:rPr>
              <a:t>有效窗口</a:t>
            </a:r>
            <a:r>
              <a:rPr lang="en-US" altLang="zh-CN" kern="0" dirty="0">
                <a:solidFill>
                  <a:schemeClr val="accent5">
                    <a:lumMod val="50000"/>
                  </a:schemeClr>
                </a:solidFill>
                <a:latin typeface="Calibri" panose="020F0502020204030204" pitchFamily="34" charset="0"/>
                <a:ea typeface="华文楷体" panose="02010600040101010101" pitchFamily="2" charset="-122"/>
              </a:rPr>
              <a:t>(</a:t>
            </a:r>
            <a:r>
              <a:rPr lang="en-US" altLang="zh-CN" kern="0" dirty="0" err="1">
                <a:solidFill>
                  <a:schemeClr val="accent5">
                    <a:lumMod val="50000"/>
                  </a:schemeClr>
                </a:solidFill>
                <a:latin typeface="Calibri" panose="020F0502020204030204" pitchFamily="34" charset="0"/>
                <a:ea typeface="华文楷体" panose="02010600040101010101" pitchFamily="2" charset="-122"/>
              </a:rPr>
              <a:t>EffectiveWindow</a:t>
            </a:r>
            <a:r>
              <a:rPr lang="en-US" altLang="zh-CN" kern="0" dirty="0">
                <a:solidFill>
                  <a:schemeClr val="accent5">
                    <a:lumMod val="50000"/>
                  </a:schemeClr>
                </a:solidFill>
                <a:latin typeface="Calibri" panose="020F0502020204030204" pitchFamily="34" charset="0"/>
                <a:ea typeface="华文楷体" panose="02010600040101010101" pitchFamily="2" charset="-122"/>
              </a:rPr>
              <a:t>)</a:t>
            </a:r>
            <a:r>
              <a:rPr kumimoji="0" lang="zh-CN" altLang="en-US"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允许但尚未发送</a:t>
            </a:r>
          </a:p>
        </p:txBody>
      </p:sp>
      <p:sp>
        <p:nvSpPr>
          <p:cNvPr id="109" name="圆角矩形标注 108"/>
          <p:cNvSpPr/>
          <p:nvPr/>
        </p:nvSpPr>
        <p:spPr>
          <a:xfrm>
            <a:off x="4330731" y="3612251"/>
            <a:ext cx="4497179" cy="878435"/>
          </a:xfrm>
          <a:prstGeom prst="wedgeRoundRectCallout">
            <a:avLst>
              <a:gd name="adj1" fmla="val -32743"/>
              <a:gd name="adj2" fmla="val 116622"/>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80000">
              <a:lnSpc>
                <a:spcPct val="150000"/>
              </a:lnSpc>
              <a:buFont typeface="Arial" panose="020B0604020202020204" pitchFamily="34" charset="0"/>
              <a:buChar char="•"/>
            </a:pPr>
            <a:r>
              <a:rPr lang="en-US" altLang="zh-CN" sz="1600" dirty="0">
                <a:solidFill>
                  <a:srgbClr val="FFFFFF"/>
                </a:solidFill>
                <a:latin typeface="Calibri" panose="020F0502020204030204" pitchFamily="34" charset="0"/>
                <a:ea typeface="黑体" panose="02010609060101010101" pitchFamily="49" charset="-122"/>
              </a:rPr>
              <a:t>B</a:t>
            </a:r>
            <a:r>
              <a:rPr lang="zh-CN" altLang="en-US" sz="1600" dirty="0">
                <a:solidFill>
                  <a:srgbClr val="FFFFFF"/>
                </a:solidFill>
                <a:latin typeface="Calibri" panose="020F0502020204030204" pitchFamily="34" charset="0"/>
                <a:ea typeface="黑体" panose="02010609060101010101" pitchFamily="49" charset="-122"/>
              </a:rPr>
              <a:t>回复确认号为</a:t>
            </a:r>
            <a:r>
              <a:rPr lang="en-US" altLang="zh-CN" sz="1600" dirty="0">
                <a:solidFill>
                  <a:srgbClr val="FFFFFF"/>
                </a:solidFill>
                <a:latin typeface="Calibri" panose="020F0502020204030204" pitchFamily="34" charset="0"/>
                <a:ea typeface="黑体" panose="02010609060101010101" pitchFamily="49" charset="-122"/>
              </a:rPr>
              <a:t>34</a:t>
            </a:r>
            <a:r>
              <a:rPr lang="zh-CN" altLang="en-US" sz="1600" dirty="0">
                <a:solidFill>
                  <a:srgbClr val="FFFFFF"/>
                </a:solidFill>
                <a:latin typeface="Calibri" panose="020F0502020204030204" pitchFamily="34" charset="0"/>
                <a:ea typeface="黑体" panose="02010609060101010101" pitchFamily="49" charset="-122"/>
              </a:rPr>
              <a:t>的</a:t>
            </a:r>
            <a:r>
              <a:rPr lang="en-US" altLang="zh-CN" sz="1600" dirty="0">
                <a:solidFill>
                  <a:srgbClr val="FFFFFF"/>
                </a:solidFill>
                <a:latin typeface="Calibri" panose="020F0502020204030204" pitchFamily="34" charset="0"/>
                <a:ea typeface="黑体" panose="02010609060101010101" pitchFamily="49" charset="-122"/>
              </a:rPr>
              <a:t>ACK(</a:t>
            </a:r>
            <a:r>
              <a:rPr lang="zh-CN" altLang="en-US" sz="1600">
                <a:solidFill>
                  <a:srgbClr val="FFFFFF"/>
                </a:solidFill>
                <a:latin typeface="Calibri" panose="020F0502020204030204" pitchFamily="34" charset="0"/>
                <a:ea typeface="黑体" panose="02010609060101010101" pitchFamily="49" charset="-122"/>
              </a:rPr>
              <a:t>假设窗口仍</a:t>
            </a:r>
            <a:r>
              <a:rPr lang="zh-CN" altLang="en-US" sz="1600" dirty="0">
                <a:solidFill>
                  <a:srgbClr val="FFFFFF"/>
                </a:solidFill>
                <a:latin typeface="Calibri" panose="020F0502020204030204" pitchFamily="34" charset="0"/>
                <a:ea typeface="黑体" panose="02010609060101010101" pitchFamily="49" charset="-122"/>
              </a:rPr>
              <a:t>为</a:t>
            </a:r>
            <a:r>
              <a:rPr lang="en-US" altLang="zh-CN" sz="1600" dirty="0">
                <a:solidFill>
                  <a:srgbClr val="FFFFFF"/>
                </a:solidFill>
                <a:latin typeface="Calibri" panose="020F0502020204030204" pitchFamily="34" charset="0"/>
                <a:ea typeface="黑体" panose="02010609060101010101" pitchFamily="49" charset="-122"/>
              </a:rPr>
              <a:t>20)</a:t>
            </a:r>
          </a:p>
          <a:p>
            <a:pPr marL="285750" indent="-180000">
              <a:lnSpc>
                <a:spcPct val="1500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移动指针</a:t>
            </a:r>
          </a:p>
        </p:txBody>
      </p:sp>
    </p:spTree>
    <p:custDataLst>
      <p:tags r:id="rId1"/>
    </p:custDataLst>
    <p:extLst>
      <p:ext uri="{BB962C8B-B14F-4D97-AF65-F5344CB8AC3E}">
        <p14:creationId xmlns:p14="http://schemas.microsoft.com/office/powerpoint/2010/main" val="428905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wipe(left)">
                                      <p:cBhvr>
                                        <p:cTn id="12" dur="500"/>
                                        <p:tgtEl>
                                          <p:spTgt spid="10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07"/>
                                        </p:tgtEl>
                                        <p:attrNameLst>
                                          <p:attrName>style.visibility</p:attrName>
                                        </p:attrNameLst>
                                      </p:cBhvr>
                                      <p:to>
                                        <p:strVal val="visible"/>
                                      </p:to>
                                    </p:set>
                                    <p:animEffect transition="in" filter="wipe(left)">
                                      <p:cBhvr>
                                        <p:cTn id="16" dur="500"/>
                                        <p:tgtEl>
                                          <p:spTgt spid="10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wipe(left)">
                                      <p:cBhvr>
                                        <p:cTn id="20" dur="500"/>
                                        <p:tgtEl>
                                          <p:spTgt spid="10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wipe(down)">
                                      <p:cBhvr>
                                        <p:cTn id="25" dur="300"/>
                                        <p:tgtEl>
                                          <p:spTgt spid="109"/>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grpId="0" nodeType="clickEffect">
                                  <p:stCondLst>
                                    <p:cond delay="0"/>
                                  </p:stCondLst>
                                  <p:childTnLst>
                                    <p:animMotion origin="layout" path="M -2.77778E-6 3.33333E-6 L 0.09653 -0.00255 " pathEditMode="relative" rAng="0" ptsTypes="AA">
                                      <p:cBhvr>
                                        <p:cTn id="29" dur="2000" fill="hold"/>
                                        <p:tgtEl>
                                          <p:spTgt spid="94"/>
                                        </p:tgtEl>
                                        <p:attrNameLst>
                                          <p:attrName>ppt_x</p:attrName>
                                          <p:attrName>ppt_y</p:attrName>
                                        </p:attrNameLst>
                                      </p:cBhvr>
                                      <p:rCtr x="4826" y="-139"/>
                                    </p:animMotion>
                                  </p:childTnLst>
                                </p:cTn>
                              </p:par>
                              <p:par>
                                <p:cTn id="30" presetID="63" presetClass="path" presetSubtype="0" accel="50000" decel="50000" fill="hold" nodeType="withEffect">
                                  <p:stCondLst>
                                    <p:cond delay="0"/>
                                  </p:stCondLst>
                                  <p:childTnLst>
                                    <p:animMotion origin="layout" path="M 4.16667E-6 1.48148E-6 L 0.09618 1.48148E-6 " pathEditMode="relative" rAng="0" ptsTypes="AA">
                                      <p:cBhvr>
                                        <p:cTn id="31" dur="2000" fill="hold"/>
                                        <p:tgtEl>
                                          <p:spTgt spid="97"/>
                                        </p:tgtEl>
                                        <p:attrNameLst>
                                          <p:attrName>ppt_x</p:attrName>
                                          <p:attrName>ppt_y</p:attrName>
                                        </p:attrNameLst>
                                      </p:cBhvr>
                                      <p:rCtr x="4809" y="0"/>
                                    </p:animMotion>
                                  </p:childTnLst>
                                </p:cTn>
                              </p:par>
                            </p:childTnLst>
                          </p:cTn>
                        </p:par>
                      </p:childTnLst>
                    </p:cTn>
                  </p:par>
                  <p:par>
                    <p:cTn id="32" fill="hold">
                      <p:stCondLst>
                        <p:cond delay="indefinite"/>
                      </p:stCondLst>
                      <p:childTnLst>
                        <p:par>
                          <p:cTn id="33" fill="hold">
                            <p:stCondLst>
                              <p:cond delay="0"/>
                            </p:stCondLst>
                            <p:childTnLst>
                              <p:par>
                                <p:cTn id="34" presetID="22" presetClass="exit" presetSubtype="1" fill="hold" grpId="1" nodeType="clickEffect">
                                  <p:stCondLst>
                                    <p:cond delay="0"/>
                                  </p:stCondLst>
                                  <p:childTnLst>
                                    <p:animEffect transition="out" filter="wipe(up)">
                                      <p:cBhvr>
                                        <p:cTn id="35" dur="500"/>
                                        <p:tgtEl>
                                          <p:spTgt spid="109"/>
                                        </p:tgtEl>
                                      </p:cBhvr>
                                    </p:animEffect>
                                    <p:set>
                                      <p:cBhvr>
                                        <p:cTn id="36" dur="1" fill="hold">
                                          <p:stCondLst>
                                            <p:cond delay="499"/>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6" grpId="0" animBg="1"/>
      <p:bldP spid="107" grpId="0" animBg="1"/>
      <p:bldP spid="94" grpId="0" animBg="1"/>
      <p:bldP spid="6" grpId="0" animBg="1"/>
      <p:bldP spid="109" grpId="0" animBg="1"/>
      <p:bldP spid="10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9"/>
          <p:cNvSpPr>
            <a:spLocks noChangeArrowheads="1"/>
          </p:cNvSpPr>
          <p:nvPr/>
        </p:nvSpPr>
        <p:spPr bwMode="auto">
          <a:xfrm>
            <a:off x="3847681" y="5359118"/>
            <a:ext cx="284287"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07" name="Rectangle 19"/>
          <p:cNvSpPr>
            <a:spLocks noChangeArrowheads="1"/>
          </p:cNvSpPr>
          <p:nvPr/>
        </p:nvSpPr>
        <p:spPr bwMode="auto">
          <a:xfrm>
            <a:off x="2967709" y="5364237"/>
            <a:ext cx="568717"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02" name="Rectangle 19"/>
          <p:cNvSpPr>
            <a:spLocks noChangeArrowheads="1"/>
          </p:cNvSpPr>
          <p:nvPr/>
        </p:nvSpPr>
        <p:spPr bwMode="auto">
          <a:xfrm>
            <a:off x="1201849" y="2707674"/>
            <a:ext cx="3226673"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grpSp>
        <p:nvGrpSpPr>
          <p:cNvPr id="50" name="组合 49"/>
          <p:cNvGrpSpPr/>
          <p:nvPr/>
        </p:nvGrpSpPr>
        <p:grpSpPr>
          <a:xfrm>
            <a:off x="53623" y="2651873"/>
            <a:ext cx="9036753" cy="565243"/>
            <a:chOff x="0" y="2100132"/>
            <a:chExt cx="9036753" cy="565243"/>
          </a:xfrm>
        </p:grpSpPr>
        <p:sp>
          <p:nvSpPr>
            <p:cNvPr id="27" name="矩形 26"/>
            <p:cNvSpPr/>
            <p:nvPr/>
          </p:nvSpPr>
          <p:spPr>
            <a:xfrm>
              <a:off x="4120414"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41</a:t>
              </a:r>
              <a:endParaRPr lang="zh-CN" altLang="en-US" sz="1400" dirty="0">
                <a:solidFill>
                  <a:schemeClr val="tx1"/>
                </a:solidFill>
                <a:latin typeface="Calibri" panose="020F0502020204030204" pitchFamily="34" charset="0"/>
              </a:endParaRPr>
            </a:p>
          </p:txBody>
        </p:sp>
        <p:grpSp>
          <p:nvGrpSpPr>
            <p:cNvPr id="7" name="组合 6"/>
            <p:cNvGrpSpPr/>
            <p:nvPr/>
          </p:nvGrpSpPr>
          <p:grpSpPr>
            <a:xfrm>
              <a:off x="0" y="2100132"/>
              <a:ext cx="9036753" cy="565243"/>
              <a:chOff x="641440" y="4884662"/>
              <a:chExt cx="6948874" cy="565243"/>
            </a:xfrm>
          </p:grpSpPr>
          <p:sp>
            <p:nvSpPr>
              <p:cNvPr id="9"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1"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2"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19" name="矩形 18"/>
            <p:cNvSpPr/>
            <p:nvPr/>
          </p:nvSpPr>
          <p:spPr>
            <a:xfrm>
              <a:off x="1735404" y="224780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33</a:t>
              </a:r>
              <a:endParaRPr lang="zh-CN" altLang="en-US" sz="1400" dirty="0">
                <a:solidFill>
                  <a:schemeClr val="tx1"/>
                </a:solidFill>
                <a:latin typeface="Calibri" panose="020F0502020204030204" pitchFamily="34" charset="0"/>
              </a:endParaRPr>
            </a:p>
          </p:txBody>
        </p:sp>
        <p:sp>
          <p:nvSpPr>
            <p:cNvPr id="20" name="矩形 19"/>
            <p:cNvSpPr/>
            <p:nvPr/>
          </p:nvSpPr>
          <p:spPr>
            <a:xfrm>
              <a:off x="2031849"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34</a:t>
              </a:r>
              <a:endParaRPr lang="zh-CN" altLang="en-US" sz="1400" dirty="0">
                <a:solidFill>
                  <a:schemeClr val="tx1"/>
                </a:solidFill>
                <a:latin typeface="Calibri" panose="020F0502020204030204" pitchFamily="34" charset="0"/>
              </a:endParaRPr>
            </a:p>
          </p:txBody>
        </p:sp>
        <p:sp>
          <p:nvSpPr>
            <p:cNvPr id="21" name="矩形 20"/>
            <p:cNvSpPr/>
            <p:nvPr/>
          </p:nvSpPr>
          <p:spPr>
            <a:xfrm>
              <a:off x="2331055"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35</a:t>
              </a:r>
              <a:endParaRPr lang="zh-CN" altLang="en-US" sz="1400" dirty="0">
                <a:solidFill>
                  <a:schemeClr val="tx1"/>
                </a:solidFill>
                <a:latin typeface="Calibri" panose="020F0502020204030204" pitchFamily="34" charset="0"/>
              </a:endParaRPr>
            </a:p>
          </p:txBody>
        </p:sp>
        <p:sp>
          <p:nvSpPr>
            <p:cNvPr id="22" name="矩形 21"/>
            <p:cNvSpPr/>
            <p:nvPr/>
          </p:nvSpPr>
          <p:spPr>
            <a:xfrm>
              <a:off x="2627500"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36</a:t>
              </a:r>
              <a:endParaRPr lang="zh-CN" altLang="en-US" sz="1400" dirty="0">
                <a:solidFill>
                  <a:schemeClr val="tx1"/>
                </a:solidFill>
                <a:latin typeface="Calibri" panose="020F0502020204030204" pitchFamily="34" charset="0"/>
              </a:endParaRPr>
            </a:p>
          </p:txBody>
        </p:sp>
        <p:sp>
          <p:nvSpPr>
            <p:cNvPr id="23" name="矩形 22"/>
            <p:cNvSpPr/>
            <p:nvPr/>
          </p:nvSpPr>
          <p:spPr>
            <a:xfrm>
              <a:off x="2929101"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37</a:t>
              </a:r>
              <a:endParaRPr lang="zh-CN" altLang="en-US" sz="1400" dirty="0">
                <a:solidFill>
                  <a:schemeClr val="tx1"/>
                </a:solidFill>
                <a:latin typeface="Calibri" panose="020F0502020204030204" pitchFamily="34" charset="0"/>
              </a:endParaRPr>
            </a:p>
          </p:txBody>
        </p:sp>
        <p:sp>
          <p:nvSpPr>
            <p:cNvPr id="24" name="矩形 23"/>
            <p:cNvSpPr/>
            <p:nvPr/>
          </p:nvSpPr>
          <p:spPr>
            <a:xfrm>
              <a:off x="3225546" y="2243670"/>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38</a:t>
              </a:r>
              <a:endParaRPr lang="zh-CN" altLang="en-US" sz="1400" dirty="0">
                <a:solidFill>
                  <a:schemeClr val="tx1"/>
                </a:solidFill>
                <a:latin typeface="Calibri" panose="020F0502020204030204" pitchFamily="34" charset="0"/>
              </a:endParaRPr>
            </a:p>
          </p:txBody>
        </p:sp>
        <p:sp>
          <p:nvSpPr>
            <p:cNvPr id="25" name="矩形 24"/>
            <p:cNvSpPr/>
            <p:nvPr/>
          </p:nvSpPr>
          <p:spPr>
            <a:xfrm>
              <a:off x="3524752"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39</a:t>
              </a:r>
              <a:endParaRPr lang="zh-CN" altLang="en-US" sz="1400" dirty="0">
                <a:solidFill>
                  <a:schemeClr val="tx1"/>
                </a:solidFill>
                <a:latin typeface="Calibri" panose="020F0502020204030204" pitchFamily="34" charset="0"/>
              </a:endParaRPr>
            </a:p>
          </p:txBody>
        </p:sp>
        <p:sp>
          <p:nvSpPr>
            <p:cNvPr id="26" name="矩形 25"/>
            <p:cNvSpPr/>
            <p:nvPr/>
          </p:nvSpPr>
          <p:spPr>
            <a:xfrm>
              <a:off x="3821197"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40</a:t>
              </a:r>
              <a:endParaRPr lang="zh-CN" altLang="en-US" sz="1400" dirty="0">
                <a:solidFill>
                  <a:schemeClr val="tx1"/>
                </a:solidFill>
                <a:latin typeface="Calibri" panose="020F0502020204030204" pitchFamily="34" charset="0"/>
              </a:endParaRPr>
            </a:p>
          </p:txBody>
        </p:sp>
        <p:sp>
          <p:nvSpPr>
            <p:cNvPr id="28" name="矩形 27"/>
            <p:cNvSpPr/>
            <p:nvPr/>
          </p:nvSpPr>
          <p:spPr>
            <a:xfrm>
              <a:off x="4416859"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42</a:t>
              </a:r>
              <a:endParaRPr lang="zh-CN" altLang="en-US" sz="1400" dirty="0">
                <a:solidFill>
                  <a:schemeClr val="tx1"/>
                </a:solidFill>
                <a:latin typeface="Calibri" panose="020F0502020204030204" pitchFamily="34" charset="0"/>
              </a:endParaRPr>
            </a:p>
          </p:txBody>
        </p:sp>
        <p:sp>
          <p:nvSpPr>
            <p:cNvPr id="29" name="矩形 28"/>
            <p:cNvSpPr/>
            <p:nvPr/>
          </p:nvSpPr>
          <p:spPr>
            <a:xfrm>
              <a:off x="4716065" y="223870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43</a:t>
              </a:r>
              <a:endParaRPr lang="zh-CN" altLang="en-US" sz="1400" dirty="0">
                <a:solidFill>
                  <a:schemeClr val="tx1"/>
                </a:solidFill>
                <a:latin typeface="Calibri" panose="020F0502020204030204" pitchFamily="34" charset="0"/>
              </a:endParaRPr>
            </a:p>
          </p:txBody>
        </p:sp>
        <p:sp>
          <p:nvSpPr>
            <p:cNvPr id="30" name="矩形 29"/>
            <p:cNvSpPr/>
            <p:nvPr/>
          </p:nvSpPr>
          <p:spPr>
            <a:xfrm>
              <a:off x="5012510"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44</a:t>
              </a:r>
              <a:endParaRPr lang="zh-CN" altLang="en-US" sz="1400" dirty="0">
                <a:solidFill>
                  <a:schemeClr val="tx1"/>
                </a:solidFill>
                <a:latin typeface="Calibri" panose="020F0502020204030204" pitchFamily="34" charset="0"/>
              </a:endParaRPr>
            </a:p>
          </p:txBody>
        </p:sp>
        <p:sp>
          <p:nvSpPr>
            <p:cNvPr id="31" name="矩形 30"/>
            <p:cNvSpPr/>
            <p:nvPr/>
          </p:nvSpPr>
          <p:spPr>
            <a:xfrm>
              <a:off x="5314111"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45</a:t>
              </a:r>
              <a:endParaRPr lang="zh-CN" altLang="en-US" sz="1400" dirty="0">
                <a:solidFill>
                  <a:schemeClr val="tx1"/>
                </a:solidFill>
                <a:latin typeface="Calibri" panose="020F0502020204030204" pitchFamily="34" charset="0"/>
              </a:endParaRPr>
            </a:p>
          </p:txBody>
        </p:sp>
        <p:sp>
          <p:nvSpPr>
            <p:cNvPr id="32" name="矩形 31"/>
            <p:cNvSpPr/>
            <p:nvPr/>
          </p:nvSpPr>
          <p:spPr>
            <a:xfrm>
              <a:off x="5610556"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46</a:t>
              </a:r>
              <a:endParaRPr lang="zh-CN" altLang="en-US" sz="1400" dirty="0">
                <a:solidFill>
                  <a:schemeClr val="tx1"/>
                </a:solidFill>
                <a:latin typeface="Calibri" panose="020F0502020204030204" pitchFamily="34" charset="0"/>
              </a:endParaRPr>
            </a:p>
          </p:txBody>
        </p:sp>
        <p:sp>
          <p:nvSpPr>
            <p:cNvPr id="33" name="矩形 32"/>
            <p:cNvSpPr/>
            <p:nvPr/>
          </p:nvSpPr>
          <p:spPr>
            <a:xfrm>
              <a:off x="5909762"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47</a:t>
              </a:r>
              <a:endParaRPr lang="zh-CN" altLang="en-US" sz="1400" dirty="0">
                <a:solidFill>
                  <a:schemeClr val="tx1"/>
                </a:solidFill>
                <a:latin typeface="Calibri" panose="020F0502020204030204" pitchFamily="34" charset="0"/>
              </a:endParaRPr>
            </a:p>
          </p:txBody>
        </p:sp>
        <p:sp>
          <p:nvSpPr>
            <p:cNvPr id="34" name="矩形 33"/>
            <p:cNvSpPr/>
            <p:nvPr/>
          </p:nvSpPr>
          <p:spPr>
            <a:xfrm>
              <a:off x="6206207" y="223456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48</a:t>
              </a:r>
              <a:endParaRPr lang="zh-CN" altLang="en-US" sz="1400" dirty="0">
                <a:solidFill>
                  <a:schemeClr val="tx1"/>
                </a:solidFill>
                <a:latin typeface="Calibri" panose="020F0502020204030204" pitchFamily="34" charset="0"/>
              </a:endParaRPr>
            </a:p>
          </p:txBody>
        </p:sp>
        <p:sp>
          <p:nvSpPr>
            <p:cNvPr id="36" name="矩形 35"/>
            <p:cNvSpPr/>
            <p:nvPr/>
          </p:nvSpPr>
          <p:spPr>
            <a:xfrm>
              <a:off x="249467"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28</a:t>
              </a:r>
              <a:endParaRPr lang="zh-CN" altLang="en-US" sz="1400" dirty="0">
                <a:solidFill>
                  <a:schemeClr val="tx1"/>
                </a:solidFill>
                <a:latin typeface="Calibri" panose="020F0502020204030204" pitchFamily="34" charset="0"/>
              </a:endParaRPr>
            </a:p>
          </p:txBody>
        </p:sp>
        <p:sp>
          <p:nvSpPr>
            <p:cNvPr id="37" name="矩形 36"/>
            <p:cNvSpPr/>
            <p:nvPr/>
          </p:nvSpPr>
          <p:spPr>
            <a:xfrm>
              <a:off x="548673" y="2253991"/>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29</a:t>
              </a:r>
              <a:endParaRPr lang="zh-CN" altLang="en-US" sz="1400" dirty="0">
                <a:solidFill>
                  <a:schemeClr val="tx1"/>
                </a:solidFill>
                <a:latin typeface="Calibri" panose="020F0502020204030204" pitchFamily="34" charset="0"/>
              </a:endParaRPr>
            </a:p>
          </p:txBody>
        </p:sp>
        <p:sp>
          <p:nvSpPr>
            <p:cNvPr id="38" name="矩形 37"/>
            <p:cNvSpPr/>
            <p:nvPr/>
          </p:nvSpPr>
          <p:spPr>
            <a:xfrm>
              <a:off x="845118" y="225192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30</a:t>
              </a:r>
              <a:endParaRPr lang="zh-CN" altLang="en-US" sz="1400" dirty="0">
                <a:solidFill>
                  <a:schemeClr val="tx1"/>
                </a:solidFill>
                <a:latin typeface="Calibri" panose="020F0502020204030204" pitchFamily="34" charset="0"/>
              </a:endParaRPr>
            </a:p>
          </p:txBody>
        </p:sp>
        <p:sp>
          <p:nvSpPr>
            <p:cNvPr id="39" name="矩形 38"/>
            <p:cNvSpPr/>
            <p:nvPr/>
          </p:nvSpPr>
          <p:spPr>
            <a:xfrm>
              <a:off x="1146719"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31</a:t>
              </a:r>
              <a:endParaRPr lang="zh-CN" altLang="en-US" sz="1400" dirty="0">
                <a:solidFill>
                  <a:schemeClr val="tx1"/>
                </a:solidFill>
                <a:latin typeface="Calibri" panose="020F0502020204030204" pitchFamily="34" charset="0"/>
              </a:endParaRPr>
            </a:p>
          </p:txBody>
        </p:sp>
        <p:sp>
          <p:nvSpPr>
            <p:cNvPr id="40" name="矩形 39"/>
            <p:cNvSpPr/>
            <p:nvPr/>
          </p:nvSpPr>
          <p:spPr>
            <a:xfrm>
              <a:off x="1443164" y="225440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32</a:t>
              </a:r>
              <a:endParaRPr lang="zh-CN" altLang="en-US" sz="1400" dirty="0">
                <a:solidFill>
                  <a:schemeClr val="tx1"/>
                </a:solidFill>
                <a:latin typeface="Calibri" panose="020F0502020204030204" pitchFamily="34" charset="0"/>
              </a:endParaRPr>
            </a:p>
          </p:txBody>
        </p:sp>
        <p:sp>
          <p:nvSpPr>
            <p:cNvPr id="42" name="矩形 41"/>
            <p:cNvSpPr/>
            <p:nvPr/>
          </p:nvSpPr>
          <p:spPr>
            <a:xfrm>
              <a:off x="6500257"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49</a:t>
              </a:r>
              <a:endParaRPr lang="zh-CN" altLang="en-US" sz="1400" dirty="0">
                <a:solidFill>
                  <a:schemeClr val="tx1"/>
                </a:solidFill>
                <a:latin typeface="Calibri" panose="020F0502020204030204" pitchFamily="34" charset="0"/>
              </a:endParaRPr>
            </a:p>
          </p:txBody>
        </p:sp>
        <p:sp>
          <p:nvSpPr>
            <p:cNvPr id="43" name="矩形 42"/>
            <p:cNvSpPr/>
            <p:nvPr/>
          </p:nvSpPr>
          <p:spPr>
            <a:xfrm>
              <a:off x="6796702"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50</a:t>
              </a:r>
              <a:endParaRPr lang="zh-CN" altLang="en-US" sz="1400" dirty="0">
                <a:solidFill>
                  <a:schemeClr val="tx1"/>
                </a:solidFill>
                <a:latin typeface="Calibri" panose="020F0502020204030204" pitchFamily="34" charset="0"/>
              </a:endParaRPr>
            </a:p>
          </p:txBody>
        </p:sp>
        <p:sp>
          <p:nvSpPr>
            <p:cNvPr id="44" name="矩形 43"/>
            <p:cNvSpPr/>
            <p:nvPr/>
          </p:nvSpPr>
          <p:spPr>
            <a:xfrm>
              <a:off x="7095919" y="223863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51</a:t>
              </a:r>
              <a:endParaRPr lang="zh-CN" altLang="en-US" sz="1400" dirty="0">
                <a:solidFill>
                  <a:schemeClr val="tx1"/>
                </a:solidFill>
                <a:latin typeface="Calibri" panose="020F0502020204030204" pitchFamily="34" charset="0"/>
              </a:endParaRPr>
            </a:p>
          </p:txBody>
        </p:sp>
        <p:sp>
          <p:nvSpPr>
            <p:cNvPr id="45" name="矩形 44"/>
            <p:cNvSpPr/>
            <p:nvPr/>
          </p:nvSpPr>
          <p:spPr>
            <a:xfrm>
              <a:off x="7392364"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52</a:t>
              </a:r>
              <a:endParaRPr lang="zh-CN" altLang="en-US" sz="1400" dirty="0">
                <a:solidFill>
                  <a:schemeClr val="tx1"/>
                </a:solidFill>
                <a:latin typeface="Calibri" panose="020F0502020204030204" pitchFamily="34" charset="0"/>
              </a:endParaRPr>
            </a:p>
          </p:txBody>
        </p:sp>
        <p:sp>
          <p:nvSpPr>
            <p:cNvPr id="46" name="矩形 45"/>
            <p:cNvSpPr/>
            <p:nvPr/>
          </p:nvSpPr>
          <p:spPr>
            <a:xfrm>
              <a:off x="7691570" y="223408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53</a:t>
              </a:r>
              <a:endParaRPr lang="zh-CN" altLang="en-US" sz="1400" dirty="0">
                <a:solidFill>
                  <a:schemeClr val="tx1"/>
                </a:solidFill>
                <a:latin typeface="Calibri" panose="020F0502020204030204" pitchFamily="34" charset="0"/>
              </a:endParaRPr>
            </a:p>
          </p:txBody>
        </p:sp>
        <p:sp>
          <p:nvSpPr>
            <p:cNvPr id="47" name="矩形 46"/>
            <p:cNvSpPr/>
            <p:nvPr/>
          </p:nvSpPr>
          <p:spPr>
            <a:xfrm>
              <a:off x="7988015" y="223201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54</a:t>
              </a:r>
              <a:endParaRPr lang="zh-CN" altLang="en-US" sz="1400" dirty="0">
                <a:solidFill>
                  <a:schemeClr val="tx1"/>
                </a:solidFill>
                <a:latin typeface="Calibri" panose="020F0502020204030204" pitchFamily="34" charset="0"/>
              </a:endParaRPr>
            </a:p>
          </p:txBody>
        </p:sp>
        <p:sp>
          <p:nvSpPr>
            <p:cNvPr id="48" name="矩形 47"/>
            <p:cNvSpPr/>
            <p:nvPr/>
          </p:nvSpPr>
          <p:spPr>
            <a:xfrm>
              <a:off x="8289616"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55</a:t>
              </a:r>
              <a:endParaRPr lang="zh-CN" altLang="en-US" sz="1400" dirty="0">
                <a:solidFill>
                  <a:schemeClr val="tx1"/>
                </a:solidFill>
                <a:latin typeface="Calibri" panose="020F0502020204030204" pitchFamily="34" charset="0"/>
              </a:endParaRPr>
            </a:p>
          </p:txBody>
        </p:sp>
        <p:sp>
          <p:nvSpPr>
            <p:cNvPr id="49" name="矩形 48"/>
            <p:cNvSpPr/>
            <p:nvPr/>
          </p:nvSpPr>
          <p:spPr>
            <a:xfrm>
              <a:off x="8586061"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56</a:t>
              </a:r>
              <a:endParaRPr lang="zh-CN" altLang="en-US" sz="1400" dirty="0">
                <a:solidFill>
                  <a:schemeClr val="tx1"/>
                </a:solidFill>
                <a:latin typeface="Calibri" panose="020F0502020204030204" pitchFamily="34" charset="0"/>
              </a:endParaRPr>
            </a:p>
          </p:txBody>
        </p:sp>
      </p:grpSp>
      <p:grpSp>
        <p:nvGrpSpPr>
          <p:cNvPr id="99" name="组合 98"/>
          <p:cNvGrpSpPr/>
          <p:nvPr/>
        </p:nvGrpSpPr>
        <p:grpSpPr>
          <a:xfrm>
            <a:off x="1204889" y="2227219"/>
            <a:ext cx="5900309" cy="1110445"/>
            <a:chOff x="1204889" y="1965959"/>
            <a:chExt cx="5900309" cy="1110445"/>
          </a:xfrm>
        </p:grpSpPr>
        <p:sp>
          <p:nvSpPr>
            <p:cNvPr id="51" name="矩形 50"/>
            <p:cNvSpPr/>
            <p:nvPr/>
          </p:nvSpPr>
          <p:spPr>
            <a:xfrm>
              <a:off x="1204889" y="2241935"/>
              <a:ext cx="5900309"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sp>
          <p:nvSpPr>
            <p:cNvPr id="98" name="Text Box 18"/>
            <p:cNvSpPr txBox="1">
              <a:spLocks noChangeArrowheads="1"/>
            </p:cNvSpPr>
            <p:nvPr/>
          </p:nvSpPr>
          <p:spPr bwMode="auto">
            <a:xfrm>
              <a:off x="3360652" y="1965959"/>
              <a:ext cx="18742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a:t>
              </a:r>
              <a:r>
                <a:rPr lang="zh-CN" altLang="en-US" kern="0" dirty="0">
                  <a:latin typeface="Calibri" panose="020F0502020204030204" pitchFamily="34" charset="0"/>
                  <a:ea typeface="华文楷体" panose="02010600040101010101" pitchFamily="2" charset="-122"/>
                </a:rPr>
                <a:t>的发送</a:t>
              </a: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窗口</a:t>
              </a:r>
              <a:r>
                <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 20</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grpSp>
      <p:sp>
        <p:nvSpPr>
          <p:cNvPr id="2" name="标题 1"/>
          <p:cNvSpPr>
            <a:spLocks noGrp="1"/>
          </p:cNvSpPr>
          <p:nvPr>
            <p:ph type="title"/>
          </p:nvPr>
        </p:nvSpPr>
        <p:spPr/>
        <p:txBody>
          <a:bodyPr/>
          <a:lstStyle/>
          <a:p>
            <a:r>
              <a:rPr lang="zh-CN" altLang="en-US" dirty="0"/>
              <a:t>回顾滑动窗口</a:t>
            </a:r>
            <a:endParaRPr lang="zh-CN" altLang="en-US" sz="2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
        <p:nvSpPr>
          <p:cNvPr id="5" name="文本框 4"/>
          <p:cNvSpPr txBox="1">
            <a:spLocks noChangeArrowheads="1"/>
          </p:cNvSpPr>
          <p:nvPr/>
        </p:nvSpPr>
        <p:spPr bwMode="auto">
          <a:xfrm>
            <a:off x="6492240" y="87868"/>
            <a:ext cx="2544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5.3.4   </a:t>
            </a:r>
            <a:r>
              <a:rPr lang="zh-CN" altLang="en-US" sz="1800" dirty="0">
                <a:solidFill>
                  <a:schemeClr val="bg2">
                    <a:lumMod val="75000"/>
                  </a:schemeClr>
                </a:solidFill>
                <a:latin typeface="Calibri" panose="020F0502020204030204" pitchFamily="34" charset="0"/>
                <a:ea typeface="黑体" panose="02010609060101010101" pitchFamily="49" charset="-122"/>
              </a:rPr>
              <a:t>滑动窗口</a:t>
            </a:r>
          </a:p>
        </p:txBody>
      </p:sp>
      <p:grpSp>
        <p:nvGrpSpPr>
          <p:cNvPr id="3" name="组合 2"/>
          <p:cNvGrpSpPr/>
          <p:nvPr/>
        </p:nvGrpSpPr>
        <p:grpSpPr>
          <a:xfrm>
            <a:off x="-58655" y="3088004"/>
            <a:ext cx="2429305" cy="979652"/>
            <a:chOff x="-58655" y="3088004"/>
            <a:chExt cx="2429305" cy="979652"/>
          </a:xfrm>
        </p:grpSpPr>
        <p:sp>
          <p:nvSpPr>
            <p:cNvPr id="52" name="Text Box 6"/>
            <p:cNvSpPr txBox="1">
              <a:spLocks noChangeArrowheads="1"/>
            </p:cNvSpPr>
            <p:nvPr/>
          </p:nvSpPr>
          <p:spPr bwMode="auto">
            <a:xfrm>
              <a:off x="-58655" y="3510452"/>
              <a:ext cx="2429305"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最后被确认的字节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LastByteAcked</a:t>
              </a:r>
              <a:r>
                <a:rPr lang="en-US" altLang="zh-CN" kern="0" dirty="0">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53" name="Line 15"/>
            <p:cNvSpPr>
              <a:spLocks noChangeShapeType="1"/>
            </p:cNvSpPr>
            <p:nvPr/>
          </p:nvSpPr>
          <p:spPr bwMode="auto">
            <a:xfrm flipV="1">
              <a:off x="1027369" y="3088004"/>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89" name="Text Box 32"/>
          <p:cNvSpPr txBox="1">
            <a:spLocks noChangeArrowheads="1"/>
          </p:cNvSpPr>
          <p:nvPr/>
        </p:nvSpPr>
        <p:spPr bwMode="auto">
          <a:xfrm>
            <a:off x="77569" y="1935078"/>
            <a:ext cx="1069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发送端 </a:t>
            </a:r>
            <a:r>
              <a:rPr kumimoji="0" lang="en-US" altLang="zh-CN"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A</a:t>
            </a:r>
            <a:endPar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1" name="Text Box 32"/>
          <p:cNvSpPr txBox="1">
            <a:spLocks noChangeArrowheads="1"/>
          </p:cNvSpPr>
          <p:nvPr/>
        </p:nvSpPr>
        <p:spPr bwMode="auto">
          <a:xfrm>
            <a:off x="72342" y="4790136"/>
            <a:ext cx="1059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接收端 </a:t>
            </a:r>
            <a:r>
              <a:rPr kumimoji="0" lang="en-US" altLang="zh-CN"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B</a:t>
            </a:r>
            <a:endPar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2" name="Line 9"/>
          <p:cNvSpPr>
            <a:spLocks noChangeShapeType="1"/>
          </p:cNvSpPr>
          <p:nvPr/>
        </p:nvSpPr>
        <p:spPr bwMode="auto">
          <a:xfrm>
            <a:off x="-35476" y="4331895"/>
            <a:ext cx="9125852" cy="0"/>
          </a:xfrm>
          <a:prstGeom prst="line">
            <a:avLst/>
          </a:prstGeom>
          <a:noFill/>
          <a:ln w="25400">
            <a:solidFill>
              <a:schemeClr val="tx1">
                <a:lumMod val="65000"/>
                <a:lumOff val="3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93" name="Text Box 6"/>
          <p:cNvSpPr txBox="1">
            <a:spLocks noChangeArrowheads="1"/>
          </p:cNvSpPr>
          <p:nvPr/>
        </p:nvSpPr>
        <p:spPr bwMode="auto">
          <a:xfrm>
            <a:off x="135161" y="6241774"/>
            <a:ext cx="27734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latin typeface="Calibri" panose="020F0502020204030204" pitchFamily="34" charset="0"/>
                <a:ea typeface="华文楷体" panose="02010600040101010101" pitchFamily="2" charset="-122"/>
              </a:rPr>
              <a:t>下一个希望收到的字节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NextByteExpected</a:t>
            </a:r>
            <a:r>
              <a:rPr lang="en-US" altLang="zh-CN" kern="0" dirty="0">
                <a:latin typeface="Calibri" panose="020F0502020204030204" pitchFamily="34" charset="0"/>
                <a:ea typeface="华文楷体" panose="02010600040101010101" pitchFamily="2" charset="-122"/>
              </a:rPr>
              <a:t>) </a:t>
            </a:r>
            <a:r>
              <a:rPr lang="zh-CN" altLang="en-US" kern="0" dirty="0">
                <a:solidFill>
                  <a:schemeClr val="accent5">
                    <a:lumMod val="50000"/>
                  </a:schemeClr>
                </a:solidFill>
                <a:latin typeface="Calibri" panose="020F0502020204030204" pitchFamily="34" charset="0"/>
                <a:ea typeface="华文楷体" panose="02010600040101010101" pitchFamily="2" charset="-122"/>
              </a:rPr>
              <a:t>确认号</a:t>
            </a:r>
            <a:endParaRPr kumimoji="0" lang="zh-CN" altLang="en-US"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4" name="Line 15"/>
          <p:cNvSpPr>
            <a:spLocks noChangeShapeType="1"/>
          </p:cNvSpPr>
          <p:nvPr/>
        </p:nvSpPr>
        <p:spPr bwMode="auto">
          <a:xfrm flipV="1">
            <a:off x="2211885" y="5761765"/>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0" name="Text Box 16"/>
          <p:cNvSpPr txBox="1">
            <a:spLocks noChangeArrowheads="1"/>
          </p:cNvSpPr>
          <p:nvPr/>
        </p:nvSpPr>
        <p:spPr bwMode="auto">
          <a:xfrm>
            <a:off x="3278513" y="3497398"/>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最后发送的字节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LastByteSent</a:t>
            </a:r>
            <a:r>
              <a:rPr lang="en-US" altLang="zh-CN" kern="0" dirty="0">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101" name="Line 23"/>
          <p:cNvSpPr>
            <a:spLocks noChangeShapeType="1"/>
          </p:cNvSpPr>
          <p:nvPr/>
        </p:nvSpPr>
        <p:spPr bwMode="auto">
          <a:xfrm flipV="1">
            <a:off x="4330731" y="3070356"/>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 name="圆角矩形 5"/>
          <p:cNvSpPr/>
          <p:nvPr/>
        </p:nvSpPr>
        <p:spPr>
          <a:xfrm>
            <a:off x="220674" y="1268759"/>
            <a:ext cx="8466125" cy="437568"/>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pPr>
            <a:r>
              <a:rPr lang="en-US" altLang="zh-CN" sz="1600" dirty="0">
                <a:solidFill>
                  <a:srgbClr val="FFFFFF"/>
                </a:solidFill>
                <a:latin typeface="Calibri" panose="020F0502020204030204" pitchFamily="34" charset="0"/>
                <a:ea typeface="黑体" panose="02010609060101010101" pitchFamily="49" charset="-122"/>
              </a:rPr>
              <a:t>A </a:t>
            </a:r>
            <a:r>
              <a:rPr lang="zh-CN" altLang="en-US" sz="1600" dirty="0">
                <a:solidFill>
                  <a:srgbClr val="FFFFFF"/>
                </a:solidFill>
                <a:latin typeface="Calibri" panose="020F0502020204030204" pitchFamily="34" charset="0"/>
                <a:ea typeface="黑体" panose="02010609060101010101" pitchFamily="49" charset="-122"/>
              </a:rPr>
              <a:t>收到确认后，移动指针</a:t>
            </a:r>
          </a:p>
        </p:txBody>
      </p:sp>
      <p:sp>
        <p:nvSpPr>
          <p:cNvPr id="104" name="右大括号 103"/>
          <p:cNvSpPr/>
          <p:nvPr/>
        </p:nvSpPr>
        <p:spPr>
          <a:xfrm rot="5400000">
            <a:off x="5628248" y="2011565"/>
            <a:ext cx="358844" cy="2556569"/>
          </a:xfrm>
          <a:prstGeom prst="rightBrace">
            <a:avLst>
              <a:gd name="adj1" fmla="val 22967"/>
              <a:gd name="adj2" fmla="val 50000"/>
            </a:avLst>
          </a:prstGeom>
          <a:ln w="22225">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Text Box 16"/>
          <p:cNvSpPr txBox="1">
            <a:spLocks noChangeArrowheads="1"/>
          </p:cNvSpPr>
          <p:nvPr/>
        </p:nvSpPr>
        <p:spPr bwMode="auto">
          <a:xfrm>
            <a:off x="5234883" y="3506210"/>
            <a:ext cx="2811784" cy="55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solidFill>
                  <a:schemeClr val="accent5">
                    <a:lumMod val="50000"/>
                  </a:schemeClr>
                </a:solidFill>
                <a:latin typeface="Calibri" panose="020F0502020204030204" pitchFamily="34" charset="0"/>
                <a:ea typeface="华文楷体" panose="02010600040101010101" pitchFamily="2" charset="-122"/>
              </a:rPr>
              <a:t>有效窗口</a:t>
            </a:r>
            <a:r>
              <a:rPr lang="en-US" altLang="zh-CN" kern="0" dirty="0">
                <a:solidFill>
                  <a:schemeClr val="accent5">
                    <a:lumMod val="50000"/>
                  </a:schemeClr>
                </a:solidFill>
                <a:latin typeface="Calibri" panose="020F0502020204030204" pitchFamily="34" charset="0"/>
                <a:ea typeface="华文楷体" panose="02010600040101010101" pitchFamily="2" charset="-122"/>
              </a:rPr>
              <a:t>(</a:t>
            </a:r>
            <a:r>
              <a:rPr lang="en-US" altLang="zh-CN" kern="0" dirty="0" err="1">
                <a:solidFill>
                  <a:schemeClr val="accent5">
                    <a:lumMod val="50000"/>
                  </a:schemeClr>
                </a:solidFill>
                <a:latin typeface="Calibri" panose="020F0502020204030204" pitchFamily="34" charset="0"/>
                <a:ea typeface="华文楷体" panose="02010600040101010101" pitchFamily="2" charset="-122"/>
              </a:rPr>
              <a:t>EffectiveWindow</a:t>
            </a:r>
            <a:r>
              <a:rPr lang="en-US" altLang="zh-CN" kern="0" dirty="0">
                <a:solidFill>
                  <a:schemeClr val="accent5">
                    <a:lumMod val="50000"/>
                  </a:schemeClr>
                </a:solidFill>
                <a:latin typeface="Calibri" panose="020F0502020204030204" pitchFamily="34" charset="0"/>
                <a:ea typeface="华文楷体" panose="02010600040101010101" pitchFamily="2" charset="-122"/>
              </a:rPr>
              <a:t>)</a:t>
            </a:r>
            <a:r>
              <a:rPr kumimoji="0" lang="zh-CN" altLang="en-US"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允许但尚未发送</a:t>
            </a:r>
          </a:p>
        </p:txBody>
      </p:sp>
      <p:grpSp>
        <p:nvGrpSpPr>
          <p:cNvPr id="54" name="组合 53"/>
          <p:cNvGrpSpPr/>
          <p:nvPr/>
        </p:nvGrpSpPr>
        <p:grpSpPr>
          <a:xfrm>
            <a:off x="44719" y="5299592"/>
            <a:ext cx="9036753" cy="565243"/>
            <a:chOff x="0" y="2100132"/>
            <a:chExt cx="9036753" cy="565243"/>
          </a:xfrm>
        </p:grpSpPr>
        <p:grpSp>
          <p:nvGrpSpPr>
            <p:cNvPr id="55" name="组合 54"/>
            <p:cNvGrpSpPr/>
            <p:nvPr/>
          </p:nvGrpSpPr>
          <p:grpSpPr>
            <a:xfrm>
              <a:off x="0" y="2100132"/>
              <a:ext cx="9036753" cy="565243"/>
              <a:chOff x="641440" y="4884662"/>
              <a:chExt cx="6948874" cy="565243"/>
            </a:xfrm>
          </p:grpSpPr>
          <p:sp>
            <p:nvSpPr>
              <p:cNvPr id="85"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6"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7"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8"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6" name="矩形 55"/>
            <p:cNvSpPr/>
            <p:nvPr/>
          </p:nvSpPr>
          <p:spPr>
            <a:xfrm>
              <a:off x="1735404" y="224780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33</a:t>
              </a:r>
              <a:endParaRPr lang="zh-CN" altLang="en-US" sz="1400" dirty="0">
                <a:solidFill>
                  <a:schemeClr val="tx1"/>
                </a:solidFill>
                <a:latin typeface="Calibri" panose="020F0502020204030204" pitchFamily="34" charset="0"/>
              </a:endParaRPr>
            </a:p>
          </p:txBody>
        </p:sp>
        <p:sp>
          <p:nvSpPr>
            <p:cNvPr id="57" name="矩形 56"/>
            <p:cNvSpPr/>
            <p:nvPr/>
          </p:nvSpPr>
          <p:spPr>
            <a:xfrm>
              <a:off x="2031849"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34</a:t>
              </a:r>
              <a:endParaRPr lang="zh-CN" altLang="en-US" sz="1400" dirty="0">
                <a:solidFill>
                  <a:schemeClr val="tx1"/>
                </a:solidFill>
                <a:latin typeface="Calibri" panose="020F0502020204030204" pitchFamily="34" charset="0"/>
              </a:endParaRPr>
            </a:p>
          </p:txBody>
        </p:sp>
        <p:sp>
          <p:nvSpPr>
            <p:cNvPr id="58" name="矩形 57"/>
            <p:cNvSpPr/>
            <p:nvPr/>
          </p:nvSpPr>
          <p:spPr>
            <a:xfrm>
              <a:off x="2331055"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35</a:t>
              </a:r>
              <a:endParaRPr lang="zh-CN" altLang="en-US" sz="1400" dirty="0">
                <a:solidFill>
                  <a:schemeClr val="tx1"/>
                </a:solidFill>
                <a:latin typeface="Calibri" panose="020F0502020204030204" pitchFamily="34" charset="0"/>
              </a:endParaRPr>
            </a:p>
          </p:txBody>
        </p:sp>
        <p:sp>
          <p:nvSpPr>
            <p:cNvPr id="59" name="矩形 58"/>
            <p:cNvSpPr/>
            <p:nvPr/>
          </p:nvSpPr>
          <p:spPr>
            <a:xfrm>
              <a:off x="2627500"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36</a:t>
              </a:r>
              <a:endParaRPr lang="zh-CN" altLang="en-US" sz="1400" dirty="0">
                <a:solidFill>
                  <a:schemeClr val="tx1"/>
                </a:solidFill>
                <a:latin typeface="Calibri" panose="020F0502020204030204" pitchFamily="34" charset="0"/>
              </a:endParaRPr>
            </a:p>
          </p:txBody>
        </p:sp>
        <p:sp>
          <p:nvSpPr>
            <p:cNvPr id="60" name="矩形 59"/>
            <p:cNvSpPr/>
            <p:nvPr/>
          </p:nvSpPr>
          <p:spPr>
            <a:xfrm>
              <a:off x="2929101"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37</a:t>
              </a:r>
              <a:endParaRPr lang="zh-CN" altLang="en-US" sz="1400" dirty="0">
                <a:solidFill>
                  <a:schemeClr val="tx1"/>
                </a:solidFill>
                <a:latin typeface="Calibri" panose="020F0502020204030204" pitchFamily="34" charset="0"/>
              </a:endParaRPr>
            </a:p>
          </p:txBody>
        </p:sp>
        <p:sp>
          <p:nvSpPr>
            <p:cNvPr id="61" name="矩形 60"/>
            <p:cNvSpPr/>
            <p:nvPr/>
          </p:nvSpPr>
          <p:spPr>
            <a:xfrm>
              <a:off x="3225546" y="2243670"/>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38</a:t>
              </a:r>
              <a:endParaRPr lang="zh-CN" altLang="en-US" sz="1400" dirty="0">
                <a:solidFill>
                  <a:schemeClr val="tx1"/>
                </a:solidFill>
                <a:latin typeface="Calibri" panose="020F0502020204030204" pitchFamily="34" charset="0"/>
              </a:endParaRPr>
            </a:p>
          </p:txBody>
        </p:sp>
        <p:sp>
          <p:nvSpPr>
            <p:cNvPr id="62" name="矩形 61"/>
            <p:cNvSpPr/>
            <p:nvPr/>
          </p:nvSpPr>
          <p:spPr>
            <a:xfrm>
              <a:off x="3524752"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39</a:t>
              </a:r>
              <a:endParaRPr lang="zh-CN" altLang="en-US" sz="1400" dirty="0">
                <a:solidFill>
                  <a:schemeClr val="tx1"/>
                </a:solidFill>
                <a:latin typeface="Calibri" panose="020F0502020204030204" pitchFamily="34" charset="0"/>
              </a:endParaRPr>
            </a:p>
          </p:txBody>
        </p:sp>
        <p:sp>
          <p:nvSpPr>
            <p:cNvPr id="63" name="矩形 62"/>
            <p:cNvSpPr/>
            <p:nvPr/>
          </p:nvSpPr>
          <p:spPr>
            <a:xfrm>
              <a:off x="3821197"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40</a:t>
              </a:r>
              <a:endParaRPr lang="zh-CN" altLang="en-US" sz="1400" dirty="0">
                <a:solidFill>
                  <a:schemeClr val="tx1"/>
                </a:solidFill>
                <a:latin typeface="Calibri" panose="020F0502020204030204" pitchFamily="34" charset="0"/>
              </a:endParaRPr>
            </a:p>
          </p:txBody>
        </p:sp>
        <p:sp>
          <p:nvSpPr>
            <p:cNvPr id="64" name="矩形 63"/>
            <p:cNvSpPr/>
            <p:nvPr/>
          </p:nvSpPr>
          <p:spPr>
            <a:xfrm>
              <a:off x="4120414"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41</a:t>
              </a:r>
              <a:endParaRPr lang="zh-CN" altLang="en-US" sz="1400" dirty="0">
                <a:solidFill>
                  <a:schemeClr val="tx1"/>
                </a:solidFill>
                <a:latin typeface="Calibri" panose="020F0502020204030204" pitchFamily="34" charset="0"/>
              </a:endParaRPr>
            </a:p>
          </p:txBody>
        </p:sp>
        <p:sp>
          <p:nvSpPr>
            <p:cNvPr id="65" name="矩形 64"/>
            <p:cNvSpPr/>
            <p:nvPr/>
          </p:nvSpPr>
          <p:spPr>
            <a:xfrm>
              <a:off x="4416859"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42</a:t>
              </a:r>
              <a:endParaRPr lang="zh-CN" altLang="en-US" sz="1400" dirty="0">
                <a:solidFill>
                  <a:schemeClr val="tx1"/>
                </a:solidFill>
                <a:latin typeface="Calibri" panose="020F0502020204030204" pitchFamily="34" charset="0"/>
              </a:endParaRPr>
            </a:p>
          </p:txBody>
        </p:sp>
        <p:sp>
          <p:nvSpPr>
            <p:cNvPr id="66" name="矩形 65"/>
            <p:cNvSpPr/>
            <p:nvPr/>
          </p:nvSpPr>
          <p:spPr>
            <a:xfrm>
              <a:off x="4716065" y="223870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43</a:t>
              </a:r>
              <a:endParaRPr lang="zh-CN" altLang="en-US" sz="1400" dirty="0">
                <a:solidFill>
                  <a:schemeClr val="tx1"/>
                </a:solidFill>
                <a:latin typeface="Calibri" panose="020F0502020204030204" pitchFamily="34" charset="0"/>
              </a:endParaRPr>
            </a:p>
          </p:txBody>
        </p:sp>
        <p:sp>
          <p:nvSpPr>
            <p:cNvPr id="67" name="矩形 66"/>
            <p:cNvSpPr/>
            <p:nvPr/>
          </p:nvSpPr>
          <p:spPr>
            <a:xfrm>
              <a:off x="5012510"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44</a:t>
              </a:r>
              <a:endParaRPr lang="zh-CN" altLang="en-US" sz="1400" dirty="0">
                <a:solidFill>
                  <a:schemeClr val="tx1"/>
                </a:solidFill>
                <a:latin typeface="Calibri" panose="020F0502020204030204" pitchFamily="34" charset="0"/>
              </a:endParaRPr>
            </a:p>
          </p:txBody>
        </p:sp>
        <p:sp>
          <p:nvSpPr>
            <p:cNvPr id="68" name="矩形 67"/>
            <p:cNvSpPr/>
            <p:nvPr/>
          </p:nvSpPr>
          <p:spPr>
            <a:xfrm>
              <a:off x="5314111"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45</a:t>
              </a:r>
              <a:endParaRPr lang="zh-CN" altLang="en-US" sz="1400" dirty="0">
                <a:solidFill>
                  <a:schemeClr val="tx1"/>
                </a:solidFill>
                <a:latin typeface="Calibri" panose="020F0502020204030204" pitchFamily="34" charset="0"/>
              </a:endParaRPr>
            </a:p>
          </p:txBody>
        </p:sp>
        <p:sp>
          <p:nvSpPr>
            <p:cNvPr id="69" name="矩形 68"/>
            <p:cNvSpPr/>
            <p:nvPr/>
          </p:nvSpPr>
          <p:spPr>
            <a:xfrm>
              <a:off x="5610556"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46</a:t>
              </a:r>
              <a:endParaRPr lang="zh-CN" altLang="en-US" sz="1400" dirty="0">
                <a:solidFill>
                  <a:schemeClr val="tx1"/>
                </a:solidFill>
                <a:latin typeface="Calibri" panose="020F0502020204030204" pitchFamily="34" charset="0"/>
              </a:endParaRPr>
            </a:p>
          </p:txBody>
        </p:sp>
        <p:sp>
          <p:nvSpPr>
            <p:cNvPr id="70" name="矩形 69"/>
            <p:cNvSpPr/>
            <p:nvPr/>
          </p:nvSpPr>
          <p:spPr>
            <a:xfrm>
              <a:off x="5909762"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47</a:t>
              </a:r>
              <a:endParaRPr lang="zh-CN" altLang="en-US" sz="1400" dirty="0">
                <a:solidFill>
                  <a:schemeClr val="tx1"/>
                </a:solidFill>
                <a:latin typeface="Calibri" panose="020F0502020204030204" pitchFamily="34" charset="0"/>
              </a:endParaRPr>
            </a:p>
          </p:txBody>
        </p:sp>
        <p:sp>
          <p:nvSpPr>
            <p:cNvPr id="71" name="矩形 70"/>
            <p:cNvSpPr/>
            <p:nvPr/>
          </p:nvSpPr>
          <p:spPr>
            <a:xfrm>
              <a:off x="6206207" y="223456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48</a:t>
              </a:r>
              <a:endParaRPr lang="zh-CN" altLang="en-US" sz="1400" dirty="0">
                <a:solidFill>
                  <a:schemeClr val="tx1"/>
                </a:solidFill>
                <a:latin typeface="Calibri" panose="020F0502020204030204" pitchFamily="34" charset="0"/>
              </a:endParaRPr>
            </a:p>
          </p:txBody>
        </p:sp>
        <p:sp>
          <p:nvSpPr>
            <p:cNvPr id="72" name="矩形 71"/>
            <p:cNvSpPr/>
            <p:nvPr/>
          </p:nvSpPr>
          <p:spPr>
            <a:xfrm>
              <a:off x="249467"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28</a:t>
              </a:r>
              <a:endParaRPr lang="zh-CN" altLang="en-US" sz="1400" dirty="0">
                <a:solidFill>
                  <a:schemeClr val="tx1"/>
                </a:solidFill>
                <a:latin typeface="Calibri" panose="020F0502020204030204" pitchFamily="34" charset="0"/>
              </a:endParaRPr>
            </a:p>
          </p:txBody>
        </p:sp>
        <p:sp>
          <p:nvSpPr>
            <p:cNvPr id="73" name="矩形 72"/>
            <p:cNvSpPr/>
            <p:nvPr/>
          </p:nvSpPr>
          <p:spPr>
            <a:xfrm>
              <a:off x="548673" y="2253991"/>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29</a:t>
              </a:r>
              <a:endParaRPr lang="zh-CN" altLang="en-US" sz="1400" dirty="0">
                <a:solidFill>
                  <a:schemeClr val="tx1"/>
                </a:solidFill>
                <a:latin typeface="Calibri" panose="020F0502020204030204" pitchFamily="34" charset="0"/>
              </a:endParaRPr>
            </a:p>
          </p:txBody>
        </p:sp>
        <p:sp>
          <p:nvSpPr>
            <p:cNvPr id="74" name="矩形 73"/>
            <p:cNvSpPr/>
            <p:nvPr/>
          </p:nvSpPr>
          <p:spPr>
            <a:xfrm>
              <a:off x="845118" y="225192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30</a:t>
              </a:r>
              <a:endParaRPr lang="zh-CN" altLang="en-US" sz="1400" dirty="0">
                <a:solidFill>
                  <a:schemeClr val="tx1"/>
                </a:solidFill>
                <a:latin typeface="Calibri" panose="020F0502020204030204" pitchFamily="34" charset="0"/>
              </a:endParaRPr>
            </a:p>
          </p:txBody>
        </p:sp>
        <p:sp>
          <p:nvSpPr>
            <p:cNvPr id="75" name="矩形 74"/>
            <p:cNvSpPr/>
            <p:nvPr/>
          </p:nvSpPr>
          <p:spPr>
            <a:xfrm>
              <a:off x="1146719"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31</a:t>
              </a:r>
              <a:endParaRPr lang="zh-CN" altLang="en-US" sz="1400" dirty="0">
                <a:solidFill>
                  <a:schemeClr val="tx1"/>
                </a:solidFill>
                <a:latin typeface="Calibri" panose="020F0502020204030204" pitchFamily="34" charset="0"/>
              </a:endParaRPr>
            </a:p>
          </p:txBody>
        </p:sp>
        <p:sp>
          <p:nvSpPr>
            <p:cNvPr id="76" name="矩形 75"/>
            <p:cNvSpPr/>
            <p:nvPr/>
          </p:nvSpPr>
          <p:spPr>
            <a:xfrm>
              <a:off x="1443164" y="225440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32</a:t>
              </a:r>
              <a:endParaRPr lang="zh-CN" altLang="en-US" sz="1400" dirty="0">
                <a:solidFill>
                  <a:schemeClr val="tx1"/>
                </a:solidFill>
                <a:latin typeface="Calibri" panose="020F0502020204030204" pitchFamily="34" charset="0"/>
              </a:endParaRPr>
            </a:p>
          </p:txBody>
        </p:sp>
        <p:sp>
          <p:nvSpPr>
            <p:cNvPr id="77" name="矩形 76"/>
            <p:cNvSpPr/>
            <p:nvPr/>
          </p:nvSpPr>
          <p:spPr>
            <a:xfrm>
              <a:off x="6500257"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49</a:t>
              </a:r>
              <a:endParaRPr lang="zh-CN" altLang="en-US" sz="1400" dirty="0">
                <a:solidFill>
                  <a:schemeClr val="tx1"/>
                </a:solidFill>
                <a:latin typeface="Calibri" panose="020F0502020204030204" pitchFamily="34" charset="0"/>
              </a:endParaRPr>
            </a:p>
          </p:txBody>
        </p:sp>
        <p:sp>
          <p:nvSpPr>
            <p:cNvPr id="78" name="矩形 77"/>
            <p:cNvSpPr/>
            <p:nvPr/>
          </p:nvSpPr>
          <p:spPr>
            <a:xfrm>
              <a:off x="6796702"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50</a:t>
              </a:r>
              <a:endParaRPr lang="zh-CN" altLang="en-US" sz="1400" dirty="0">
                <a:solidFill>
                  <a:schemeClr val="tx1"/>
                </a:solidFill>
                <a:latin typeface="Calibri" panose="020F0502020204030204" pitchFamily="34" charset="0"/>
              </a:endParaRPr>
            </a:p>
          </p:txBody>
        </p:sp>
        <p:sp>
          <p:nvSpPr>
            <p:cNvPr id="79" name="矩形 78"/>
            <p:cNvSpPr/>
            <p:nvPr/>
          </p:nvSpPr>
          <p:spPr>
            <a:xfrm>
              <a:off x="7095919" y="223863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51</a:t>
              </a:r>
              <a:endParaRPr lang="zh-CN" altLang="en-US" sz="1400" dirty="0">
                <a:solidFill>
                  <a:schemeClr val="tx1"/>
                </a:solidFill>
                <a:latin typeface="Calibri" panose="020F0502020204030204" pitchFamily="34" charset="0"/>
              </a:endParaRPr>
            </a:p>
          </p:txBody>
        </p:sp>
        <p:sp>
          <p:nvSpPr>
            <p:cNvPr id="80" name="矩形 79"/>
            <p:cNvSpPr/>
            <p:nvPr/>
          </p:nvSpPr>
          <p:spPr>
            <a:xfrm>
              <a:off x="7392364"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52</a:t>
              </a:r>
              <a:endParaRPr lang="zh-CN" altLang="en-US" sz="1400" dirty="0">
                <a:solidFill>
                  <a:schemeClr val="tx1"/>
                </a:solidFill>
                <a:latin typeface="Calibri" panose="020F0502020204030204" pitchFamily="34" charset="0"/>
              </a:endParaRPr>
            </a:p>
          </p:txBody>
        </p:sp>
        <p:sp>
          <p:nvSpPr>
            <p:cNvPr id="81" name="矩形 80"/>
            <p:cNvSpPr/>
            <p:nvPr/>
          </p:nvSpPr>
          <p:spPr>
            <a:xfrm>
              <a:off x="7691570" y="223408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53</a:t>
              </a:r>
              <a:endParaRPr lang="zh-CN" altLang="en-US" sz="1400" dirty="0">
                <a:solidFill>
                  <a:schemeClr val="tx1"/>
                </a:solidFill>
                <a:latin typeface="Calibri" panose="020F0502020204030204" pitchFamily="34" charset="0"/>
              </a:endParaRPr>
            </a:p>
          </p:txBody>
        </p:sp>
        <p:sp>
          <p:nvSpPr>
            <p:cNvPr id="82" name="矩形 81"/>
            <p:cNvSpPr/>
            <p:nvPr/>
          </p:nvSpPr>
          <p:spPr>
            <a:xfrm>
              <a:off x="7988015" y="223201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54</a:t>
              </a:r>
              <a:endParaRPr lang="zh-CN" altLang="en-US" sz="1400" dirty="0">
                <a:solidFill>
                  <a:schemeClr val="tx1"/>
                </a:solidFill>
                <a:latin typeface="Calibri" panose="020F0502020204030204" pitchFamily="34" charset="0"/>
              </a:endParaRPr>
            </a:p>
          </p:txBody>
        </p:sp>
        <p:sp>
          <p:nvSpPr>
            <p:cNvPr id="83" name="矩形 82"/>
            <p:cNvSpPr/>
            <p:nvPr/>
          </p:nvSpPr>
          <p:spPr>
            <a:xfrm>
              <a:off x="8289616"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55</a:t>
              </a:r>
              <a:endParaRPr lang="zh-CN" altLang="en-US" sz="1400" dirty="0">
                <a:solidFill>
                  <a:schemeClr val="tx1"/>
                </a:solidFill>
                <a:latin typeface="Calibri" panose="020F0502020204030204" pitchFamily="34" charset="0"/>
              </a:endParaRPr>
            </a:p>
          </p:txBody>
        </p:sp>
        <p:sp>
          <p:nvSpPr>
            <p:cNvPr id="84" name="矩形 83"/>
            <p:cNvSpPr/>
            <p:nvPr/>
          </p:nvSpPr>
          <p:spPr>
            <a:xfrm>
              <a:off x="8586061"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56</a:t>
              </a:r>
              <a:endParaRPr lang="zh-CN" altLang="en-US" sz="1400" dirty="0">
                <a:solidFill>
                  <a:schemeClr val="tx1"/>
                </a:solidFill>
                <a:latin typeface="Calibri" panose="020F0502020204030204" pitchFamily="34" charset="0"/>
              </a:endParaRPr>
            </a:p>
          </p:txBody>
        </p:sp>
      </p:grpSp>
      <p:grpSp>
        <p:nvGrpSpPr>
          <p:cNvPr id="97" name="组合 96"/>
          <p:cNvGrpSpPr/>
          <p:nvPr/>
        </p:nvGrpSpPr>
        <p:grpSpPr>
          <a:xfrm>
            <a:off x="2062877" y="4841522"/>
            <a:ext cx="5978761" cy="1115832"/>
            <a:chOff x="1200730" y="4305939"/>
            <a:chExt cx="5895563" cy="1115832"/>
          </a:xfrm>
        </p:grpSpPr>
        <p:sp>
          <p:nvSpPr>
            <p:cNvPr id="95" name="Text Box 18"/>
            <p:cNvSpPr txBox="1">
              <a:spLocks noChangeArrowheads="1"/>
            </p:cNvSpPr>
            <p:nvPr/>
          </p:nvSpPr>
          <p:spPr bwMode="auto">
            <a:xfrm>
              <a:off x="3161712" y="4305939"/>
              <a:ext cx="18662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B</a:t>
              </a:r>
              <a:r>
                <a:rPr lang="zh-CN" altLang="en-US" kern="0" dirty="0">
                  <a:latin typeface="Calibri" panose="020F0502020204030204" pitchFamily="34" charset="0"/>
                  <a:ea typeface="华文楷体" panose="02010600040101010101" pitchFamily="2" charset="-122"/>
                </a:rPr>
                <a:t>的接收</a:t>
              </a: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窗口</a:t>
              </a:r>
              <a:r>
                <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 20</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96" name="矩形 95"/>
            <p:cNvSpPr/>
            <p:nvPr/>
          </p:nvSpPr>
          <p:spPr>
            <a:xfrm>
              <a:off x="1200730" y="4587302"/>
              <a:ext cx="5895563"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grpSp>
      <p:sp>
        <p:nvSpPr>
          <p:cNvPr id="110" name="右大括号 109"/>
          <p:cNvSpPr/>
          <p:nvPr/>
        </p:nvSpPr>
        <p:spPr>
          <a:xfrm rot="5400000">
            <a:off x="6086854" y="1556439"/>
            <a:ext cx="358844" cy="3454539"/>
          </a:xfrm>
          <a:prstGeom prst="rightBrace">
            <a:avLst>
              <a:gd name="adj1" fmla="val 22967"/>
              <a:gd name="adj2" fmla="val 50000"/>
            </a:avLst>
          </a:prstGeom>
          <a:ln w="22225">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 name="圆角矩形标注 110"/>
          <p:cNvSpPr/>
          <p:nvPr/>
        </p:nvSpPr>
        <p:spPr>
          <a:xfrm>
            <a:off x="7085955" y="1831547"/>
            <a:ext cx="1566757" cy="525637"/>
          </a:xfrm>
          <a:prstGeom prst="wedgeRoundRectCallout">
            <a:avLst>
              <a:gd name="adj1" fmla="val -44148"/>
              <a:gd name="adj2" fmla="val 116298"/>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有效窗口增大</a:t>
            </a:r>
          </a:p>
        </p:txBody>
      </p:sp>
    </p:spTree>
    <p:custDataLst>
      <p:tags r:id="rId1"/>
    </p:custDataLst>
    <p:extLst>
      <p:ext uri="{BB962C8B-B14F-4D97-AF65-F5344CB8AC3E}">
        <p14:creationId xmlns:p14="http://schemas.microsoft.com/office/powerpoint/2010/main" val="29993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1.11111E-6 2.22222E-6 L 0.09739 2.22222E-6 " pathEditMode="relative" rAng="0" ptsTypes="AA">
                                      <p:cBhvr>
                                        <p:cTn id="11" dur="2000" fill="hold"/>
                                        <p:tgtEl>
                                          <p:spTgt spid="3"/>
                                        </p:tgtEl>
                                        <p:attrNameLst>
                                          <p:attrName>ppt_x</p:attrName>
                                          <p:attrName>ppt_y</p:attrName>
                                        </p:attrNameLst>
                                      </p:cBhvr>
                                      <p:rCtr x="4861" y="0"/>
                                    </p:animMotion>
                                  </p:childTnLst>
                                </p:cTn>
                              </p:par>
                              <p:par>
                                <p:cTn id="12" presetID="63" presetClass="path" presetSubtype="0" accel="50000" decel="50000" fill="hold" nodeType="withEffect">
                                  <p:stCondLst>
                                    <p:cond delay="0"/>
                                  </p:stCondLst>
                                  <p:childTnLst>
                                    <p:animMotion origin="layout" path="M -2.77778E-7 4.44444E-6 L 0.09879 4.44444E-6 " pathEditMode="relative" rAng="0" ptsTypes="AA">
                                      <p:cBhvr>
                                        <p:cTn id="13" dur="2000" fill="hold"/>
                                        <p:tgtEl>
                                          <p:spTgt spid="99"/>
                                        </p:tgtEl>
                                        <p:attrNameLst>
                                          <p:attrName>ppt_x</p:attrName>
                                          <p:attrName>ppt_y</p:attrName>
                                        </p:attrNameLst>
                                      </p:cBhvr>
                                      <p:rCtr x="4931" y="0"/>
                                    </p:animMotion>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1"/>
                                        </p:tgtEl>
                                        <p:attrNameLst>
                                          <p:attrName>style.visibility</p:attrName>
                                        </p:attrNameLst>
                                      </p:cBhvr>
                                      <p:to>
                                        <p:strVal val="visible"/>
                                      </p:to>
                                    </p:set>
                                    <p:animEffect transition="in" filter="wipe(down)">
                                      <p:cBhvr>
                                        <p:cTn id="18" dur="300"/>
                                        <p:tgtEl>
                                          <p:spTgt spid="1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2" fill="hold" grpId="0" nodeType="clickEffect">
                                  <p:stCondLst>
                                    <p:cond delay="0"/>
                                  </p:stCondLst>
                                  <p:childTnLst>
                                    <p:animEffect transition="out" filter="wipe(right)">
                                      <p:cBhvr>
                                        <p:cTn id="22" dur="500"/>
                                        <p:tgtEl>
                                          <p:spTgt spid="104"/>
                                        </p:tgtEl>
                                      </p:cBhvr>
                                    </p:animEffect>
                                    <p:set>
                                      <p:cBhvr>
                                        <p:cTn id="23" dur="1" fill="hold">
                                          <p:stCondLst>
                                            <p:cond delay="499"/>
                                          </p:stCondLst>
                                        </p:cTn>
                                        <p:tgtEl>
                                          <p:spTgt spid="104"/>
                                        </p:tgtEl>
                                        <p:attrNameLst>
                                          <p:attrName>style.visibility</p:attrName>
                                        </p:attrNameLst>
                                      </p:cBhvr>
                                      <p:to>
                                        <p:strVal val="hidden"/>
                                      </p:to>
                                    </p:se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wipe(left)">
                                      <p:cBhvr>
                                        <p:cTn id="27" dur="500"/>
                                        <p:tgtEl>
                                          <p:spTgt spid="1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1" fill="hold" grpId="1" nodeType="clickEffect">
                                  <p:stCondLst>
                                    <p:cond delay="0"/>
                                  </p:stCondLst>
                                  <p:childTnLst>
                                    <p:animEffect transition="out" filter="wipe(up)">
                                      <p:cBhvr>
                                        <p:cTn id="31" dur="500"/>
                                        <p:tgtEl>
                                          <p:spTgt spid="111"/>
                                        </p:tgtEl>
                                      </p:cBhvr>
                                    </p:animEffect>
                                    <p:set>
                                      <p:cBhvr>
                                        <p:cTn id="32" dur="1" fill="hold">
                                          <p:stCondLst>
                                            <p:cond delay="499"/>
                                          </p:stCondLst>
                                        </p:cTn>
                                        <p:tgtEl>
                                          <p:spTgt spid="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4" grpId="0" animBg="1"/>
      <p:bldP spid="110" grpId="0" animBg="1"/>
      <p:bldP spid="111" grpId="0" animBg="1"/>
      <p:bldP spid="111" grpId="1" animBg="1"/>
    </p:bld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9"/>
          <p:cNvSpPr>
            <a:spLocks noChangeArrowheads="1"/>
          </p:cNvSpPr>
          <p:nvPr/>
        </p:nvSpPr>
        <p:spPr bwMode="auto">
          <a:xfrm>
            <a:off x="4430709" y="2718282"/>
            <a:ext cx="3581404"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08" name="Rectangle 19"/>
          <p:cNvSpPr>
            <a:spLocks noChangeArrowheads="1"/>
          </p:cNvSpPr>
          <p:nvPr/>
        </p:nvSpPr>
        <p:spPr bwMode="auto">
          <a:xfrm>
            <a:off x="3847681" y="5359118"/>
            <a:ext cx="284287"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07" name="Rectangle 19"/>
          <p:cNvSpPr>
            <a:spLocks noChangeArrowheads="1"/>
          </p:cNvSpPr>
          <p:nvPr/>
        </p:nvSpPr>
        <p:spPr bwMode="auto">
          <a:xfrm>
            <a:off x="2967709" y="5364237"/>
            <a:ext cx="568717"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02" name="Rectangle 19"/>
          <p:cNvSpPr>
            <a:spLocks noChangeArrowheads="1"/>
          </p:cNvSpPr>
          <p:nvPr/>
        </p:nvSpPr>
        <p:spPr bwMode="auto">
          <a:xfrm>
            <a:off x="2087659" y="2707674"/>
            <a:ext cx="2340863"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回顾滑动窗口</a:t>
            </a:r>
            <a:endParaRPr lang="zh-CN" altLang="en-US" sz="2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5" name="文本框 4"/>
          <p:cNvSpPr txBox="1">
            <a:spLocks noChangeArrowheads="1"/>
          </p:cNvSpPr>
          <p:nvPr/>
        </p:nvSpPr>
        <p:spPr bwMode="auto">
          <a:xfrm>
            <a:off x="6492240" y="87868"/>
            <a:ext cx="2544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5.3.4   </a:t>
            </a:r>
            <a:r>
              <a:rPr lang="zh-CN" altLang="en-US" sz="1800" dirty="0">
                <a:solidFill>
                  <a:schemeClr val="bg2">
                    <a:lumMod val="75000"/>
                  </a:schemeClr>
                </a:solidFill>
                <a:latin typeface="Calibri" panose="020F0502020204030204" pitchFamily="34" charset="0"/>
                <a:ea typeface="黑体" panose="02010609060101010101" pitchFamily="49" charset="-122"/>
              </a:rPr>
              <a:t>滑动窗口</a:t>
            </a:r>
          </a:p>
        </p:txBody>
      </p:sp>
      <p:grpSp>
        <p:nvGrpSpPr>
          <p:cNvPr id="8" name="组合 7"/>
          <p:cNvGrpSpPr/>
          <p:nvPr/>
        </p:nvGrpSpPr>
        <p:grpSpPr>
          <a:xfrm>
            <a:off x="803494" y="3088004"/>
            <a:ext cx="2429305" cy="979652"/>
            <a:chOff x="1064754" y="3088004"/>
            <a:chExt cx="2429305" cy="979652"/>
          </a:xfrm>
        </p:grpSpPr>
        <p:sp>
          <p:nvSpPr>
            <p:cNvPr id="52" name="Text Box 6"/>
            <p:cNvSpPr txBox="1">
              <a:spLocks noChangeArrowheads="1"/>
            </p:cNvSpPr>
            <p:nvPr/>
          </p:nvSpPr>
          <p:spPr bwMode="auto">
            <a:xfrm>
              <a:off x="1064754" y="3510452"/>
              <a:ext cx="2429305"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最后被确认的字节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LastByteAcked</a:t>
              </a:r>
              <a:r>
                <a:rPr lang="en-US" altLang="zh-CN" kern="0" dirty="0">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53" name="Line 15"/>
            <p:cNvSpPr>
              <a:spLocks noChangeShapeType="1"/>
            </p:cNvSpPr>
            <p:nvPr/>
          </p:nvSpPr>
          <p:spPr bwMode="auto">
            <a:xfrm flipV="1">
              <a:off x="2189969" y="3088004"/>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89" name="Text Box 32"/>
          <p:cNvSpPr txBox="1">
            <a:spLocks noChangeArrowheads="1"/>
          </p:cNvSpPr>
          <p:nvPr/>
        </p:nvSpPr>
        <p:spPr bwMode="auto">
          <a:xfrm>
            <a:off x="77569" y="1935078"/>
            <a:ext cx="1069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发送端 </a:t>
            </a:r>
            <a:r>
              <a:rPr kumimoji="0" lang="en-US" altLang="zh-CN"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A</a:t>
            </a:r>
            <a:endPar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1" name="Text Box 32"/>
          <p:cNvSpPr txBox="1">
            <a:spLocks noChangeArrowheads="1"/>
          </p:cNvSpPr>
          <p:nvPr/>
        </p:nvSpPr>
        <p:spPr bwMode="auto">
          <a:xfrm>
            <a:off x="72342" y="4790136"/>
            <a:ext cx="1059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接收端 </a:t>
            </a:r>
            <a:r>
              <a:rPr kumimoji="0" lang="en-US" altLang="zh-CN"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B</a:t>
            </a:r>
            <a:endPar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2" name="Line 9"/>
          <p:cNvSpPr>
            <a:spLocks noChangeShapeType="1"/>
          </p:cNvSpPr>
          <p:nvPr/>
        </p:nvSpPr>
        <p:spPr bwMode="auto">
          <a:xfrm>
            <a:off x="-35476" y="4331895"/>
            <a:ext cx="9125852" cy="0"/>
          </a:xfrm>
          <a:prstGeom prst="line">
            <a:avLst/>
          </a:prstGeom>
          <a:noFill/>
          <a:ln w="25400">
            <a:solidFill>
              <a:schemeClr val="tx1">
                <a:lumMod val="65000"/>
                <a:lumOff val="3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93" name="Text Box 6"/>
          <p:cNvSpPr txBox="1">
            <a:spLocks noChangeArrowheads="1"/>
          </p:cNvSpPr>
          <p:nvPr/>
        </p:nvSpPr>
        <p:spPr bwMode="auto">
          <a:xfrm>
            <a:off x="135161" y="6241774"/>
            <a:ext cx="27734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latin typeface="Calibri" panose="020F0502020204030204" pitchFamily="34" charset="0"/>
                <a:ea typeface="华文楷体" panose="02010600040101010101" pitchFamily="2" charset="-122"/>
              </a:rPr>
              <a:t>下一个希望收到的字节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NextByteExpected</a:t>
            </a:r>
            <a:r>
              <a:rPr lang="en-US" altLang="zh-CN" kern="0" dirty="0">
                <a:latin typeface="Calibri" panose="020F0502020204030204" pitchFamily="34" charset="0"/>
                <a:ea typeface="华文楷体" panose="02010600040101010101" pitchFamily="2" charset="-122"/>
              </a:rPr>
              <a:t>) </a:t>
            </a:r>
            <a:r>
              <a:rPr lang="zh-CN" altLang="en-US" kern="0" dirty="0">
                <a:solidFill>
                  <a:schemeClr val="accent5">
                    <a:lumMod val="50000"/>
                  </a:schemeClr>
                </a:solidFill>
                <a:latin typeface="Calibri" panose="020F0502020204030204" pitchFamily="34" charset="0"/>
                <a:ea typeface="华文楷体" panose="02010600040101010101" pitchFamily="2" charset="-122"/>
              </a:rPr>
              <a:t>确认号</a:t>
            </a:r>
            <a:endParaRPr kumimoji="0" lang="zh-CN" altLang="en-US"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4" name="Line 15"/>
          <p:cNvSpPr>
            <a:spLocks noChangeShapeType="1"/>
          </p:cNvSpPr>
          <p:nvPr/>
        </p:nvSpPr>
        <p:spPr bwMode="auto">
          <a:xfrm flipV="1">
            <a:off x="2211885" y="5761765"/>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3" name="组合 2"/>
          <p:cNvGrpSpPr/>
          <p:nvPr/>
        </p:nvGrpSpPr>
        <p:grpSpPr>
          <a:xfrm>
            <a:off x="3278513" y="3070356"/>
            <a:ext cx="2103120" cy="984246"/>
            <a:chOff x="3278513" y="3070356"/>
            <a:chExt cx="2103120" cy="984246"/>
          </a:xfrm>
        </p:grpSpPr>
        <p:sp>
          <p:nvSpPr>
            <p:cNvPr id="100" name="Text Box 16"/>
            <p:cNvSpPr txBox="1">
              <a:spLocks noChangeArrowheads="1"/>
            </p:cNvSpPr>
            <p:nvPr/>
          </p:nvSpPr>
          <p:spPr bwMode="auto">
            <a:xfrm>
              <a:off x="3278513" y="3497398"/>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最后发送的字节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LastByteSent</a:t>
              </a:r>
              <a:r>
                <a:rPr lang="en-US" altLang="zh-CN" kern="0" dirty="0">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101" name="Line 23"/>
            <p:cNvSpPr>
              <a:spLocks noChangeShapeType="1"/>
            </p:cNvSpPr>
            <p:nvPr/>
          </p:nvSpPr>
          <p:spPr bwMode="auto">
            <a:xfrm flipV="1">
              <a:off x="4330731" y="3070356"/>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6" name="圆角矩形 5"/>
          <p:cNvSpPr/>
          <p:nvPr/>
        </p:nvSpPr>
        <p:spPr>
          <a:xfrm>
            <a:off x="220674" y="1268759"/>
            <a:ext cx="8466125" cy="437568"/>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pPr>
            <a:r>
              <a:rPr lang="en-US" altLang="zh-CN" sz="1600" dirty="0">
                <a:solidFill>
                  <a:srgbClr val="FFFFFF"/>
                </a:solidFill>
                <a:latin typeface="Calibri" panose="020F0502020204030204" pitchFamily="34" charset="0"/>
                <a:ea typeface="黑体" panose="02010609060101010101" pitchFamily="49" charset="-122"/>
              </a:rPr>
              <a:t>A </a:t>
            </a:r>
            <a:r>
              <a:rPr lang="zh-CN" altLang="en-US" sz="1600" dirty="0">
                <a:solidFill>
                  <a:srgbClr val="FFFFFF"/>
                </a:solidFill>
                <a:latin typeface="Calibri" panose="020F0502020204030204" pitchFamily="34" charset="0"/>
                <a:ea typeface="黑体" panose="02010609060101010101" pitchFamily="49" charset="-122"/>
              </a:rPr>
              <a:t>继续发送完有效窗口内的数据</a:t>
            </a:r>
          </a:p>
        </p:txBody>
      </p:sp>
      <p:sp>
        <p:nvSpPr>
          <p:cNvPr id="105" name="Text Box 16"/>
          <p:cNvSpPr txBox="1">
            <a:spLocks noChangeArrowheads="1"/>
          </p:cNvSpPr>
          <p:nvPr/>
        </p:nvSpPr>
        <p:spPr bwMode="auto">
          <a:xfrm>
            <a:off x="5234883" y="3506210"/>
            <a:ext cx="2811784" cy="55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solidFill>
                  <a:schemeClr val="accent5">
                    <a:lumMod val="50000"/>
                  </a:schemeClr>
                </a:solidFill>
                <a:latin typeface="Calibri" panose="020F0502020204030204" pitchFamily="34" charset="0"/>
                <a:ea typeface="华文楷体" panose="02010600040101010101" pitchFamily="2" charset="-122"/>
              </a:rPr>
              <a:t>有效窗口</a:t>
            </a:r>
            <a:r>
              <a:rPr lang="en-US" altLang="zh-CN" kern="0" dirty="0">
                <a:solidFill>
                  <a:schemeClr val="accent5">
                    <a:lumMod val="50000"/>
                  </a:schemeClr>
                </a:solidFill>
                <a:latin typeface="Calibri" panose="020F0502020204030204" pitchFamily="34" charset="0"/>
                <a:ea typeface="华文楷体" panose="02010600040101010101" pitchFamily="2" charset="-122"/>
              </a:rPr>
              <a:t>(</a:t>
            </a:r>
            <a:r>
              <a:rPr lang="en-US" altLang="zh-CN" kern="0" dirty="0" err="1">
                <a:solidFill>
                  <a:schemeClr val="accent5">
                    <a:lumMod val="50000"/>
                  </a:schemeClr>
                </a:solidFill>
                <a:latin typeface="Calibri" panose="020F0502020204030204" pitchFamily="34" charset="0"/>
                <a:ea typeface="华文楷体" panose="02010600040101010101" pitchFamily="2" charset="-122"/>
              </a:rPr>
              <a:t>EffectiveWindow</a:t>
            </a:r>
            <a:r>
              <a:rPr lang="en-US" altLang="zh-CN" kern="0" dirty="0">
                <a:solidFill>
                  <a:schemeClr val="accent5">
                    <a:lumMod val="50000"/>
                  </a:schemeClr>
                </a:solidFill>
                <a:latin typeface="Calibri" panose="020F0502020204030204" pitchFamily="34" charset="0"/>
                <a:ea typeface="华文楷体" panose="02010600040101010101" pitchFamily="2" charset="-122"/>
              </a:rPr>
              <a:t>)</a:t>
            </a:r>
            <a:r>
              <a:rPr kumimoji="0" lang="zh-CN" altLang="en-US"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允许但尚未发送</a:t>
            </a:r>
          </a:p>
        </p:txBody>
      </p:sp>
      <p:grpSp>
        <p:nvGrpSpPr>
          <p:cNvPr id="54" name="组合 53"/>
          <p:cNvGrpSpPr/>
          <p:nvPr/>
        </p:nvGrpSpPr>
        <p:grpSpPr>
          <a:xfrm>
            <a:off x="44719" y="5299592"/>
            <a:ext cx="9036753" cy="565243"/>
            <a:chOff x="0" y="2100132"/>
            <a:chExt cx="9036753" cy="565243"/>
          </a:xfrm>
        </p:grpSpPr>
        <p:grpSp>
          <p:nvGrpSpPr>
            <p:cNvPr id="55" name="组合 54"/>
            <p:cNvGrpSpPr/>
            <p:nvPr/>
          </p:nvGrpSpPr>
          <p:grpSpPr>
            <a:xfrm>
              <a:off x="0" y="2100132"/>
              <a:ext cx="9036753" cy="565243"/>
              <a:chOff x="641440" y="4884662"/>
              <a:chExt cx="6948874" cy="565243"/>
            </a:xfrm>
          </p:grpSpPr>
          <p:sp>
            <p:nvSpPr>
              <p:cNvPr id="85"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6"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7"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8"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6" name="矩形 55"/>
            <p:cNvSpPr/>
            <p:nvPr/>
          </p:nvSpPr>
          <p:spPr>
            <a:xfrm>
              <a:off x="1735404" y="224780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33</a:t>
              </a:r>
              <a:endParaRPr lang="zh-CN" altLang="en-US" sz="1400" dirty="0">
                <a:solidFill>
                  <a:schemeClr val="tx1"/>
                </a:solidFill>
                <a:latin typeface="Calibri" panose="020F0502020204030204" pitchFamily="34" charset="0"/>
              </a:endParaRPr>
            </a:p>
          </p:txBody>
        </p:sp>
        <p:sp>
          <p:nvSpPr>
            <p:cNvPr id="57" name="矩形 56"/>
            <p:cNvSpPr/>
            <p:nvPr/>
          </p:nvSpPr>
          <p:spPr>
            <a:xfrm>
              <a:off x="2031849"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34</a:t>
              </a:r>
              <a:endParaRPr lang="zh-CN" altLang="en-US" sz="1400" dirty="0">
                <a:solidFill>
                  <a:schemeClr val="tx1"/>
                </a:solidFill>
                <a:latin typeface="Calibri" panose="020F0502020204030204" pitchFamily="34" charset="0"/>
              </a:endParaRPr>
            </a:p>
          </p:txBody>
        </p:sp>
        <p:sp>
          <p:nvSpPr>
            <p:cNvPr id="58" name="矩形 57"/>
            <p:cNvSpPr/>
            <p:nvPr/>
          </p:nvSpPr>
          <p:spPr>
            <a:xfrm>
              <a:off x="2331055"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35</a:t>
              </a:r>
              <a:endParaRPr lang="zh-CN" altLang="en-US" sz="1400" dirty="0">
                <a:solidFill>
                  <a:schemeClr val="tx1"/>
                </a:solidFill>
                <a:latin typeface="Calibri" panose="020F0502020204030204" pitchFamily="34" charset="0"/>
              </a:endParaRPr>
            </a:p>
          </p:txBody>
        </p:sp>
        <p:sp>
          <p:nvSpPr>
            <p:cNvPr id="59" name="矩形 58"/>
            <p:cNvSpPr/>
            <p:nvPr/>
          </p:nvSpPr>
          <p:spPr>
            <a:xfrm>
              <a:off x="2627500"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36</a:t>
              </a:r>
              <a:endParaRPr lang="zh-CN" altLang="en-US" sz="1400" dirty="0">
                <a:solidFill>
                  <a:schemeClr val="tx1"/>
                </a:solidFill>
                <a:latin typeface="Calibri" panose="020F0502020204030204" pitchFamily="34" charset="0"/>
              </a:endParaRPr>
            </a:p>
          </p:txBody>
        </p:sp>
        <p:sp>
          <p:nvSpPr>
            <p:cNvPr id="60" name="矩形 59"/>
            <p:cNvSpPr/>
            <p:nvPr/>
          </p:nvSpPr>
          <p:spPr>
            <a:xfrm>
              <a:off x="2929101"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37</a:t>
              </a:r>
              <a:endParaRPr lang="zh-CN" altLang="en-US" sz="1400" dirty="0">
                <a:solidFill>
                  <a:schemeClr val="tx1"/>
                </a:solidFill>
                <a:latin typeface="Calibri" panose="020F0502020204030204" pitchFamily="34" charset="0"/>
              </a:endParaRPr>
            </a:p>
          </p:txBody>
        </p:sp>
        <p:sp>
          <p:nvSpPr>
            <p:cNvPr id="61" name="矩形 60"/>
            <p:cNvSpPr/>
            <p:nvPr/>
          </p:nvSpPr>
          <p:spPr>
            <a:xfrm>
              <a:off x="3225546" y="2243670"/>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38</a:t>
              </a:r>
              <a:endParaRPr lang="zh-CN" altLang="en-US" sz="1400" dirty="0">
                <a:solidFill>
                  <a:schemeClr val="tx1"/>
                </a:solidFill>
                <a:latin typeface="Calibri" panose="020F0502020204030204" pitchFamily="34" charset="0"/>
              </a:endParaRPr>
            </a:p>
          </p:txBody>
        </p:sp>
        <p:sp>
          <p:nvSpPr>
            <p:cNvPr id="62" name="矩形 61"/>
            <p:cNvSpPr/>
            <p:nvPr/>
          </p:nvSpPr>
          <p:spPr>
            <a:xfrm>
              <a:off x="3524752"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39</a:t>
              </a:r>
              <a:endParaRPr lang="zh-CN" altLang="en-US" sz="1400" dirty="0">
                <a:solidFill>
                  <a:schemeClr val="tx1"/>
                </a:solidFill>
                <a:latin typeface="Calibri" panose="020F0502020204030204" pitchFamily="34" charset="0"/>
              </a:endParaRPr>
            </a:p>
          </p:txBody>
        </p:sp>
        <p:sp>
          <p:nvSpPr>
            <p:cNvPr id="63" name="矩形 62"/>
            <p:cNvSpPr/>
            <p:nvPr/>
          </p:nvSpPr>
          <p:spPr>
            <a:xfrm>
              <a:off x="3821197"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40</a:t>
              </a:r>
              <a:endParaRPr lang="zh-CN" altLang="en-US" sz="1400" dirty="0">
                <a:solidFill>
                  <a:schemeClr val="tx1"/>
                </a:solidFill>
                <a:latin typeface="Calibri" panose="020F0502020204030204" pitchFamily="34" charset="0"/>
              </a:endParaRPr>
            </a:p>
          </p:txBody>
        </p:sp>
        <p:sp>
          <p:nvSpPr>
            <p:cNvPr id="64" name="矩形 63"/>
            <p:cNvSpPr/>
            <p:nvPr/>
          </p:nvSpPr>
          <p:spPr>
            <a:xfrm>
              <a:off x="4120414"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41</a:t>
              </a:r>
              <a:endParaRPr lang="zh-CN" altLang="en-US" sz="1400" dirty="0">
                <a:solidFill>
                  <a:schemeClr val="tx1"/>
                </a:solidFill>
                <a:latin typeface="Calibri" panose="020F0502020204030204" pitchFamily="34" charset="0"/>
              </a:endParaRPr>
            </a:p>
          </p:txBody>
        </p:sp>
        <p:sp>
          <p:nvSpPr>
            <p:cNvPr id="65" name="矩形 64"/>
            <p:cNvSpPr/>
            <p:nvPr/>
          </p:nvSpPr>
          <p:spPr>
            <a:xfrm>
              <a:off x="4416859"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42</a:t>
              </a:r>
              <a:endParaRPr lang="zh-CN" altLang="en-US" sz="1400" dirty="0">
                <a:solidFill>
                  <a:schemeClr val="tx1"/>
                </a:solidFill>
                <a:latin typeface="Calibri" panose="020F0502020204030204" pitchFamily="34" charset="0"/>
              </a:endParaRPr>
            </a:p>
          </p:txBody>
        </p:sp>
        <p:sp>
          <p:nvSpPr>
            <p:cNvPr id="66" name="矩形 65"/>
            <p:cNvSpPr/>
            <p:nvPr/>
          </p:nvSpPr>
          <p:spPr>
            <a:xfrm>
              <a:off x="4716065" y="223870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43</a:t>
              </a:r>
              <a:endParaRPr lang="zh-CN" altLang="en-US" sz="1400" dirty="0">
                <a:solidFill>
                  <a:schemeClr val="tx1"/>
                </a:solidFill>
                <a:latin typeface="Calibri" panose="020F0502020204030204" pitchFamily="34" charset="0"/>
              </a:endParaRPr>
            </a:p>
          </p:txBody>
        </p:sp>
        <p:sp>
          <p:nvSpPr>
            <p:cNvPr id="67" name="矩形 66"/>
            <p:cNvSpPr/>
            <p:nvPr/>
          </p:nvSpPr>
          <p:spPr>
            <a:xfrm>
              <a:off x="5012510"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44</a:t>
              </a:r>
              <a:endParaRPr lang="zh-CN" altLang="en-US" sz="1400" dirty="0">
                <a:solidFill>
                  <a:schemeClr val="tx1"/>
                </a:solidFill>
                <a:latin typeface="Calibri" panose="020F0502020204030204" pitchFamily="34" charset="0"/>
              </a:endParaRPr>
            </a:p>
          </p:txBody>
        </p:sp>
        <p:sp>
          <p:nvSpPr>
            <p:cNvPr id="68" name="矩形 67"/>
            <p:cNvSpPr/>
            <p:nvPr/>
          </p:nvSpPr>
          <p:spPr>
            <a:xfrm>
              <a:off x="5314111"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45</a:t>
              </a:r>
              <a:endParaRPr lang="zh-CN" altLang="en-US" sz="1400" dirty="0">
                <a:solidFill>
                  <a:schemeClr val="tx1"/>
                </a:solidFill>
                <a:latin typeface="Calibri" panose="020F0502020204030204" pitchFamily="34" charset="0"/>
              </a:endParaRPr>
            </a:p>
          </p:txBody>
        </p:sp>
        <p:sp>
          <p:nvSpPr>
            <p:cNvPr id="69" name="矩形 68"/>
            <p:cNvSpPr/>
            <p:nvPr/>
          </p:nvSpPr>
          <p:spPr>
            <a:xfrm>
              <a:off x="5610556"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46</a:t>
              </a:r>
              <a:endParaRPr lang="zh-CN" altLang="en-US" sz="1400" dirty="0">
                <a:solidFill>
                  <a:schemeClr val="tx1"/>
                </a:solidFill>
                <a:latin typeface="Calibri" panose="020F0502020204030204" pitchFamily="34" charset="0"/>
              </a:endParaRPr>
            </a:p>
          </p:txBody>
        </p:sp>
        <p:sp>
          <p:nvSpPr>
            <p:cNvPr id="70" name="矩形 69"/>
            <p:cNvSpPr/>
            <p:nvPr/>
          </p:nvSpPr>
          <p:spPr>
            <a:xfrm>
              <a:off x="5909762"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47</a:t>
              </a:r>
              <a:endParaRPr lang="zh-CN" altLang="en-US" sz="1400" dirty="0">
                <a:solidFill>
                  <a:schemeClr val="tx1"/>
                </a:solidFill>
                <a:latin typeface="Calibri" panose="020F0502020204030204" pitchFamily="34" charset="0"/>
              </a:endParaRPr>
            </a:p>
          </p:txBody>
        </p:sp>
        <p:sp>
          <p:nvSpPr>
            <p:cNvPr id="71" name="矩形 70"/>
            <p:cNvSpPr/>
            <p:nvPr/>
          </p:nvSpPr>
          <p:spPr>
            <a:xfrm>
              <a:off x="6206207" y="223456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48</a:t>
              </a:r>
              <a:endParaRPr lang="zh-CN" altLang="en-US" sz="1400" dirty="0">
                <a:solidFill>
                  <a:schemeClr val="tx1"/>
                </a:solidFill>
                <a:latin typeface="Calibri" panose="020F0502020204030204" pitchFamily="34" charset="0"/>
              </a:endParaRPr>
            </a:p>
          </p:txBody>
        </p:sp>
        <p:sp>
          <p:nvSpPr>
            <p:cNvPr id="72" name="矩形 71"/>
            <p:cNvSpPr/>
            <p:nvPr/>
          </p:nvSpPr>
          <p:spPr>
            <a:xfrm>
              <a:off x="249467"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28</a:t>
              </a:r>
              <a:endParaRPr lang="zh-CN" altLang="en-US" sz="1400" dirty="0">
                <a:solidFill>
                  <a:schemeClr val="tx1"/>
                </a:solidFill>
                <a:latin typeface="Calibri" panose="020F0502020204030204" pitchFamily="34" charset="0"/>
              </a:endParaRPr>
            </a:p>
          </p:txBody>
        </p:sp>
        <p:sp>
          <p:nvSpPr>
            <p:cNvPr id="73" name="矩形 72"/>
            <p:cNvSpPr/>
            <p:nvPr/>
          </p:nvSpPr>
          <p:spPr>
            <a:xfrm>
              <a:off x="548673" y="2253991"/>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29</a:t>
              </a:r>
              <a:endParaRPr lang="zh-CN" altLang="en-US" sz="1400" dirty="0">
                <a:solidFill>
                  <a:schemeClr val="tx1"/>
                </a:solidFill>
                <a:latin typeface="Calibri" panose="020F0502020204030204" pitchFamily="34" charset="0"/>
              </a:endParaRPr>
            </a:p>
          </p:txBody>
        </p:sp>
        <p:sp>
          <p:nvSpPr>
            <p:cNvPr id="74" name="矩形 73"/>
            <p:cNvSpPr/>
            <p:nvPr/>
          </p:nvSpPr>
          <p:spPr>
            <a:xfrm>
              <a:off x="845118" y="225192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30</a:t>
              </a:r>
              <a:endParaRPr lang="zh-CN" altLang="en-US" sz="1400" dirty="0">
                <a:solidFill>
                  <a:schemeClr val="tx1"/>
                </a:solidFill>
                <a:latin typeface="Calibri" panose="020F0502020204030204" pitchFamily="34" charset="0"/>
              </a:endParaRPr>
            </a:p>
          </p:txBody>
        </p:sp>
        <p:sp>
          <p:nvSpPr>
            <p:cNvPr id="75" name="矩形 74"/>
            <p:cNvSpPr/>
            <p:nvPr/>
          </p:nvSpPr>
          <p:spPr>
            <a:xfrm>
              <a:off x="1146719"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31</a:t>
              </a:r>
              <a:endParaRPr lang="zh-CN" altLang="en-US" sz="1400" dirty="0">
                <a:solidFill>
                  <a:schemeClr val="tx1"/>
                </a:solidFill>
                <a:latin typeface="Calibri" panose="020F0502020204030204" pitchFamily="34" charset="0"/>
              </a:endParaRPr>
            </a:p>
          </p:txBody>
        </p:sp>
        <p:sp>
          <p:nvSpPr>
            <p:cNvPr id="76" name="矩形 75"/>
            <p:cNvSpPr/>
            <p:nvPr/>
          </p:nvSpPr>
          <p:spPr>
            <a:xfrm>
              <a:off x="1443164" y="225440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32</a:t>
              </a:r>
              <a:endParaRPr lang="zh-CN" altLang="en-US" sz="1400" dirty="0">
                <a:solidFill>
                  <a:schemeClr val="tx1"/>
                </a:solidFill>
                <a:latin typeface="Calibri" panose="020F0502020204030204" pitchFamily="34" charset="0"/>
              </a:endParaRPr>
            </a:p>
          </p:txBody>
        </p:sp>
        <p:sp>
          <p:nvSpPr>
            <p:cNvPr id="77" name="矩形 76"/>
            <p:cNvSpPr/>
            <p:nvPr/>
          </p:nvSpPr>
          <p:spPr>
            <a:xfrm>
              <a:off x="6500257"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49</a:t>
              </a:r>
              <a:endParaRPr lang="zh-CN" altLang="en-US" sz="1400" dirty="0">
                <a:solidFill>
                  <a:schemeClr val="tx1"/>
                </a:solidFill>
                <a:latin typeface="Calibri" panose="020F0502020204030204" pitchFamily="34" charset="0"/>
              </a:endParaRPr>
            </a:p>
          </p:txBody>
        </p:sp>
        <p:sp>
          <p:nvSpPr>
            <p:cNvPr id="78" name="矩形 77"/>
            <p:cNvSpPr/>
            <p:nvPr/>
          </p:nvSpPr>
          <p:spPr>
            <a:xfrm>
              <a:off x="6796702"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50</a:t>
              </a:r>
              <a:endParaRPr lang="zh-CN" altLang="en-US" sz="1400" dirty="0">
                <a:solidFill>
                  <a:schemeClr val="tx1"/>
                </a:solidFill>
                <a:latin typeface="Calibri" panose="020F0502020204030204" pitchFamily="34" charset="0"/>
              </a:endParaRPr>
            </a:p>
          </p:txBody>
        </p:sp>
        <p:sp>
          <p:nvSpPr>
            <p:cNvPr id="79" name="矩形 78"/>
            <p:cNvSpPr/>
            <p:nvPr/>
          </p:nvSpPr>
          <p:spPr>
            <a:xfrm>
              <a:off x="7095919" y="223863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51</a:t>
              </a:r>
              <a:endParaRPr lang="zh-CN" altLang="en-US" sz="1400" dirty="0">
                <a:solidFill>
                  <a:schemeClr val="tx1"/>
                </a:solidFill>
                <a:latin typeface="Calibri" panose="020F0502020204030204" pitchFamily="34" charset="0"/>
              </a:endParaRPr>
            </a:p>
          </p:txBody>
        </p:sp>
        <p:sp>
          <p:nvSpPr>
            <p:cNvPr id="80" name="矩形 79"/>
            <p:cNvSpPr/>
            <p:nvPr/>
          </p:nvSpPr>
          <p:spPr>
            <a:xfrm>
              <a:off x="7392364"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52</a:t>
              </a:r>
              <a:endParaRPr lang="zh-CN" altLang="en-US" sz="1400" dirty="0">
                <a:solidFill>
                  <a:schemeClr val="tx1"/>
                </a:solidFill>
                <a:latin typeface="Calibri" panose="020F0502020204030204" pitchFamily="34" charset="0"/>
              </a:endParaRPr>
            </a:p>
          </p:txBody>
        </p:sp>
        <p:sp>
          <p:nvSpPr>
            <p:cNvPr id="81" name="矩形 80"/>
            <p:cNvSpPr/>
            <p:nvPr/>
          </p:nvSpPr>
          <p:spPr>
            <a:xfrm>
              <a:off x="7691570" y="223408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53</a:t>
              </a:r>
              <a:endParaRPr lang="zh-CN" altLang="en-US" sz="1400" dirty="0">
                <a:solidFill>
                  <a:schemeClr val="tx1"/>
                </a:solidFill>
                <a:latin typeface="Calibri" panose="020F0502020204030204" pitchFamily="34" charset="0"/>
              </a:endParaRPr>
            </a:p>
          </p:txBody>
        </p:sp>
        <p:sp>
          <p:nvSpPr>
            <p:cNvPr id="82" name="矩形 81"/>
            <p:cNvSpPr/>
            <p:nvPr/>
          </p:nvSpPr>
          <p:spPr>
            <a:xfrm>
              <a:off x="7988015" y="223201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54</a:t>
              </a:r>
              <a:endParaRPr lang="zh-CN" altLang="en-US" sz="1400" dirty="0">
                <a:solidFill>
                  <a:schemeClr val="tx1"/>
                </a:solidFill>
                <a:latin typeface="Calibri" panose="020F0502020204030204" pitchFamily="34" charset="0"/>
              </a:endParaRPr>
            </a:p>
          </p:txBody>
        </p:sp>
        <p:sp>
          <p:nvSpPr>
            <p:cNvPr id="83" name="矩形 82"/>
            <p:cNvSpPr/>
            <p:nvPr/>
          </p:nvSpPr>
          <p:spPr>
            <a:xfrm>
              <a:off x="8289616"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55</a:t>
              </a:r>
              <a:endParaRPr lang="zh-CN" altLang="en-US" sz="1400" dirty="0">
                <a:solidFill>
                  <a:schemeClr val="tx1"/>
                </a:solidFill>
                <a:latin typeface="Calibri" panose="020F0502020204030204" pitchFamily="34" charset="0"/>
              </a:endParaRPr>
            </a:p>
          </p:txBody>
        </p:sp>
        <p:sp>
          <p:nvSpPr>
            <p:cNvPr id="84" name="矩形 83"/>
            <p:cNvSpPr/>
            <p:nvPr/>
          </p:nvSpPr>
          <p:spPr>
            <a:xfrm>
              <a:off x="8586061"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56</a:t>
              </a:r>
              <a:endParaRPr lang="zh-CN" altLang="en-US" sz="1400" dirty="0">
                <a:solidFill>
                  <a:schemeClr val="tx1"/>
                </a:solidFill>
                <a:latin typeface="Calibri" panose="020F0502020204030204" pitchFamily="34" charset="0"/>
              </a:endParaRPr>
            </a:p>
          </p:txBody>
        </p:sp>
      </p:grpSp>
      <p:grpSp>
        <p:nvGrpSpPr>
          <p:cNvPr id="97" name="组合 96"/>
          <p:cNvGrpSpPr/>
          <p:nvPr/>
        </p:nvGrpSpPr>
        <p:grpSpPr>
          <a:xfrm>
            <a:off x="2062877" y="4841522"/>
            <a:ext cx="5978761" cy="1115832"/>
            <a:chOff x="1200730" y="4305939"/>
            <a:chExt cx="5895563" cy="1115832"/>
          </a:xfrm>
        </p:grpSpPr>
        <p:sp>
          <p:nvSpPr>
            <p:cNvPr id="95" name="Text Box 18"/>
            <p:cNvSpPr txBox="1">
              <a:spLocks noChangeArrowheads="1"/>
            </p:cNvSpPr>
            <p:nvPr/>
          </p:nvSpPr>
          <p:spPr bwMode="auto">
            <a:xfrm>
              <a:off x="3161712" y="4305939"/>
              <a:ext cx="18662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B</a:t>
              </a:r>
              <a:r>
                <a:rPr lang="zh-CN" altLang="en-US" kern="0" dirty="0">
                  <a:latin typeface="Calibri" panose="020F0502020204030204" pitchFamily="34" charset="0"/>
                  <a:ea typeface="华文楷体" panose="02010600040101010101" pitchFamily="2" charset="-122"/>
                </a:rPr>
                <a:t>的接收</a:t>
              </a: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窗口</a:t>
              </a:r>
              <a:r>
                <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 20</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96" name="矩形 95"/>
            <p:cNvSpPr/>
            <p:nvPr/>
          </p:nvSpPr>
          <p:spPr>
            <a:xfrm>
              <a:off x="1200730" y="4587302"/>
              <a:ext cx="5895563"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grpSp>
      <p:sp>
        <p:nvSpPr>
          <p:cNvPr id="110" name="右大括号 109"/>
          <p:cNvSpPr/>
          <p:nvPr/>
        </p:nvSpPr>
        <p:spPr>
          <a:xfrm rot="5400000">
            <a:off x="6086854" y="1556439"/>
            <a:ext cx="358844" cy="3454539"/>
          </a:xfrm>
          <a:prstGeom prst="rightBrace">
            <a:avLst>
              <a:gd name="adj1" fmla="val 22967"/>
              <a:gd name="adj2" fmla="val 50000"/>
            </a:avLst>
          </a:prstGeom>
          <a:ln w="22225">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50" name="组合 49"/>
          <p:cNvGrpSpPr/>
          <p:nvPr/>
        </p:nvGrpSpPr>
        <p:grpSpPr>
          <a:xfrm>
            <a:off x="53623" y="2651873"/>
            <a:ext cx="9036753" cy="565243"/>
            <a:chOff x="0" y="2100132"/>
            <a:chExt cx="9036753" cy="565243"/>
          </a:xfrm>
        </p:grpSpPr>
        <p:sp>
          <p:nvSpPr>
            <p:cNvPr id="27" name="矩形 26"/>
            <p:cNvSpPr/>
            <p:nvPr/>
          </p:nvSpPr>
          <p:spPr>
            <a:xfrm>
              <a:off x="4120414"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41</a:t>
              </a:r>
              <a:endParaRPr lang="zh-CN" altLang="en-US" sz="1400" dirty="0">
                <a:solidFill>
                  <a:schemeClr val="tx1"/>
                </a:solidFill>
                <a:latin typeface="Calibri" panose="020F0502020204030204" pitchFamily="34" charset="0"/>
              </a:endParaRPr>
            </a:p>
          </p:txBody>
        </p:sp>
        <p:grpSp>
          <p:nvGrpSpPr>
            <p:cNvPr id="7" name="组合 6"/>
            <p:cNvGrpSpPr/>
            <p:nvPr/>
          </p:nvGrpSpPr>
          <p:grpSpPr>
            <a:xfrm>
              <a:off x="0" y="2100132"/>
              <a:ext cx="9036753" cy="565243"/>
              <a:chOff x="641440" y="4884662"/>
              <a:chExt cx="6948874" cy="565243"/>
            </a:xfrm>
          </p:grpSpPr>
          <p:sp>
            <p:nvSpPr>
              <p:cNvPr id="9"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1"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2"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19" name="矩形 18"/>
            <p:cNvSpPr/>
            <p:nvPr/>
          </p:nvSpPr>
          <p:spPr>
            <a:xfrm>
              <a:off x="1735404" y="224780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33</a:t>
              </a:r>
              <a:endParaRPr lang="zh-CN" altLang="en-US" sz="1400" dirty="0">
                <a:solidFill>
                  <a:schemeClr val="tx1"/>
                </a:solidFill>
                <a:latin typeface="Calibri" panose="020F0502020204030204" pitchFamily="34" charset="0"/>
              </a:endParaRPr>
            </a:p>
          </p:txBody>
        </p:sp>
        <p:sp>
          <p:nvSpPr>
            <p:cNvPr id="20" name="矩形 19"/>
            <p:cNvSpPr/>
            <p:nvPr/>
          </p:nvSpPr>
          <p:spPr>
            <a:xfrm>
              <a:off x="2031849"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34</a:t>
              </a:r>
              <a:endParaRPr lang="zh-CN" altLang="en-US" sz="1400" dirty="0">
                <a:solidFill>
                  <a:schemeClr val="tx1"/>
                </a:solidFill>
                <a:latin typeface="Calibri" panose="020F0502020204030204" pitchFamily="34" charset="0"/>
              </a:endParaRPr>
            </a:p>
          </p:txBody>
        </p:sp>
        <p:sp>
          <p:nvSpPr>
            <p:cNvPr id="21" name="矩形 20"/>
            <p:cNvSpPr/>
            <p:nvPr/>
          </p:nvSpPr>
          <p:spPr>
            <a:xfrm>
              <a:off x="2331055"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35</a:t>
              </a:r>
              <a:endParaRPr lang="zh-CN" altLang="en-US" sz="1400" dirty="0">
                <a:solidFill>
                  <a:schemeClr val="tx1"/>
                </a:solidFill>
                <a:latin typeface="Calibri" panose="020F0502020204030204" pitchFamily="34" charset="0"/>
              </a:endParaRPr>
            </a:p>
          </p:txBody>
        </p:sp>
        <p:sp>
          <p:nvSpPr>
            <p:cNvPr id="22" name="矩形 21"/>
            <p:cNvSpPr/>
            <p:nvPr/>
          </p:nvSpPr>
          <p:spPr>
            <a:xfrm>
              <a:off x="2627500"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36</a:t>
              </a:r>
              <a:endParaRPr lang="zh-CN" altLang="en-US" sz="1400" dirty="0">
                <a:solidFill>
                  <a:schemeClr val="tx1"/>
                </a:solidFill>
                <a:latin typeface="Calibri" panose="020F0502020204030204" pitchFamily="34" charset="0"/>
              </a:endParaRPr>
            </a:p>
          </p:txBody>
        </p:sp>
        <p:sp>
          <p:nvSpPr>
            <p:cNvPr id="23" name="矩形 22"/>
            <p:cNvSpPr/>
            <p:nvPr/>
          </p:nvSpPr>
          <p:spPr>
            <a:xfrm>
              <a:off x="2929101"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37</a:t>
              </a:r>
              <a:endParaRPr lang="zh-CN" altLang="en-US" sz="1400" dirty="0">
                <a:solidFill>
                  <a:schemeClr val="tx1"/>
                </a:solidFill>
                <a:latin typeface="Calibri" panose="020F0502020204030204" pitchFamily="34" charset="0"/>
              </a:endParaRPr>
            </a:p>
          </p:txBody>
        </p:sp>
        <p:sp>
          <p:nvSpPr>
            <p:cNvPr id="24" name="矩形 23"/>
            <p:cNvSpPr/>
            <p:nvPr/>
          </p:nvSpPr>
          <p:spPr>
            <a:xfrm>
              <a:off x="3225546" y="2243670"/>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38</a:t>
              </a:r>
              <a:endParaRPr lang="zh-CN" altLang="en-US" sz="1400" dirty="0">
                <a:solidFill>
                  <a:schemeClr val="tx1"/>
                </a:solidFill>
                <a:latin typeface="Calibri" panose="020F0502020204030204" pitchFamily="34" charset="0"/>
              </a:endParaRPr>
            </a:p>
          </p:txBody>
        </p:sp>
        <p:sp>
          <p:nvSpPr>
            <p:cNvPr id="25" name="矩形 24"/>
            <p:cNvSpPr/>
            <p:nvPr/>
          </p:nvSpPr>
          <p:spPr>
            <a:xfrm>
              <a:off x="3524752"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39</a:t>
              </a:r>
              <a:endParaRPr lang="zh-CN" altLang="en-US" sz="1400" dirty="0">
                <a:solidFill>
                  <a:schemeClr val="tx1"/>
                </a:solidFill>
                <a:latin typeface="Calibri" panose="020F0502020204030204" pitchFamily="34" charset="0"/>
              </a:endParaRPr>
            </a:p>
          </p:txBody>
        </p:sp>
        <p:sp>
          <p:nvSpPr>
            <p:cNvPr id="26" name="矩形 25"/>
            <p:cNvSpPr/>
            <p:nvPr/>
          </p:nvSpPr>
          <p:spPr>
            <a:xfrm>
              <a:off x="3821197"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40</a:t>
              </a:r>
              <a:endParaRPr lang="zh-CN" altLang="en-US" sz="1400" dirty="0">
                <a:solidFill>
                  <a:schemeClr val="tx1"/>
                </a:solidFill>
                <a:latin typeface="Calibri" panose="020F0502020204030204" pitchFamily="34" charset="0"/>
              </a:endParaRPr>
            </a:p>
          </p:txBody>
        </p:sp>
        <p:sp>
          <p:nvSpPr>
            <p:cNvPr id="28" name="矩形 27"/>
            <p:cNvSpPr/>
            <p:nvPr/>
          </p:nvSpPr>
          <p:spPr>
            <a:xfrm>
              <a:off x="4416859"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42</a:t>
              </a:r>
              <a:endParaRPr lang="zh-CN" altLang="en-US" sz="1400" dirty="0">
                <a:solidFill>
                  <a:schemeClr val="tx1"/>
                </a:solidFill>
                <a:latin typeface="Calibri" panose="020F0502020204030204" pitchFamily="34" charset="0"/>
              </a:endParaRPr>
            </a:p>
          </p:txBody>
        </p:sp>
        <p:sp>
          <p:nvSpPr>
            <p:cNvPr id="29" name="矩形 28"/>
            <p:cNvSpPr/>
            <p:nvPr/>
          </p:nvSpPr>
          <p:spPr>
            <a:xfrm>
              <a:off x="4716065" y="223870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43</a:t>
              </a:r>
              <a:endParaRPr lang="zh-CN" altLang="en-US" sz="1400" dirty="0">
                <a:solidFill>
                  <a:schemeClr val="tx1"/>
                </a:solidFill>
                <a:latin typeface="Calibri" panose="020F0502020204030204" pitchFamily="34" charset="0"/>
              </a:endParaRPr>
            </a:p>
          </p:txBody>
        </p:sp>
        <p:sp>
          <p:nvSpPr>
            <p:cNvPr id="30" name="矩形 29"/>
            <p:cNvSpPr/>
            <p:nvPr/>
          </p:nvSpPr>
          <p:spPr>
            <a:xfrm>
              <a:off x="5012510"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44</a:t>
              </a:r>
              <a:endParaRPr lang="zh-CN" altLang="en-US" sz="1400" dirty="0">
                <a:solidFill>
                  <a:schemeClr val="tx1"/>
                </a:solidFill>
                <a:latin typeface="Calibri" panose="020F0502020204030204" pitchFamily="34" charset="0"/>
              </a:endParaRPr>
            </a:p>
          </p:txBody>
        </p:sp>
        <p:sp>
          <p:nvSpPr>
            <p:cNvPr id="31" name="矩形 30"/>
            <p:cNvSpPr/>
            <p:nvPr/>
          </p:nvSpPr>
          <p:spPr>
            <a:xfrm>
              <a:off x="5314111"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45</a:t>
              </a:r>
              <a:endParaRPr lang="zh-CN" altLang="en-US" sz="1400" dirty="0">
                <a:solidFill>
                  <a:schemeClr val="tx1"/>
                </a:solidFill>
                <a:latin typeface="Calibri" panose="020F0502020204030204" pitchFamily="34" charset="0"/>
              </a:endParaRPr>
            </a:p>
          </p:txBody>
        </p:sp>
        <p:sp>
          <p:nvSpPr>
            <p:cNvPr id="32" name="矩形 31"/>
            <p:cNvSpPr/>
            <p:nvPr/>
          </p:nvSpPr>
          <p:spPr>
            <a:xfrm>
              <a:off x="5610556"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46</a:t>
              </a:r>
              <a:endParaRPr lang="zh-CN" altLang="en-US" sz="1400" dirty="0">
                <a:solidFill>
                  <a:schemeClr val="tx1"/>
                </a:solidFill>
                <a:latin typeface="Calibri" panose="020F0502020204030204" pitchFamily="34" charset="0"/>
              </a:endParaRPr>
            </a:p>
          </p:txBody>
        </p:sp>
        <p:sp>
          <p:nvSpPr>
            <p:cNvPr id="33" name="矩形 32"/>
            <p:cNvSpPr/>
            <p:nvPr/>
          </p:nvSpPr>
          <p:spPr>
            <a:xfrm>
              <a:off x="5909762"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47</a:t>
              </a:r>
              <a:endParaRPr lang="zh-CN" altLang="en-US" sz="1400" dirty="0">
                <a:solidFill>
                  <a:schemeClr val="tx1"/>
                </a:solidFill>
                <a:latin typeface="Calibri" panose="020F0502020204030204" pitchFamily="34" charset="0"/>
              </a:endParaRPr>
            </a:p>
          </p:txBody>
        </p:sp>
        <p:sp>
          <p:nvSpPr>
            <p:cNvPr id="34" name="矩形 33"/>
            <p:cNvSpPr/>
            <p:nvPr/>
          </p:nvSpPr>
          <p:spPr>
            <a:xfrm>
              <a:off x="6206207" y="223456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48</a:t>
              </a:r>
              <a:endParaRPr lang="zh-CN" altLang="en-US" sz="1400" dirty="0">
                <a:solidFill>
                  <a:schemeClr val="tx1"/>
                </a:solidFill>
                <a:latin typeface="Calibri" panose="020F0502020204030204" pitchFamily="34" charset="0"/>
              </a:endParaRPr>
            </a:p>
          </p:txBody>
        </p:sp>
        <p:sp>
          <p:nvSpPr>
            <p:cNvPr id="36" name="矩形 35"/>
            <p:cNvSpPr/>
            <p:nvPr/>
          </p:nvSpPr>
          <p:spPr>
            <a:xfrm>
              <a:off x="249467"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28</a:t>
              </a:r>
              <a:endParaRPr lang="zh-CN" altLang="en-US" sz="1400" dirty="0">
                <a:solidFill>
                  <a:schemeClr val="tx1"/>
                </a:solidFill>
                <a:latin typeface="Calibri" panose="020F0502020204030204" pitchFamily="34" charset="0"/>
              </a:endParaRPr>
            </a:p>
          </p:txBody>
        </p:sp>
        <p:sp>
          <p:nvSpPr>
            <p:cNvPr id="37" name="矩形 36"/>
            <p:cNvSpPr/>
            <p:nvPr/>
          </p:nvSpPr>
          <p:spPr>
            <a:xfrm>
              <a:off x="548673" y="2253991"/>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29</a:t>
              </a:r>
              <a:endParaRPr lang="zh-CN" altLang="en-US" sz="1400" dirty="0">
                <a:solidFill>
                  <a:schemeClr val="tx1"/>
                </a:solidFill>
                <a:latin typeface="Calibri" panose="020F0502020204030204" pitchFamily="34" charset="0"/>
              </a:endParaRPr>
            </a:p>
          </p:txBody>
        </p:sp>
        <p:sp>
          <p:nvSpPr>
            <p:cNvPr id="38" name="矩形 37"/>
            <p:cNvSpPr/>
            <p:nvPr/>
          </p:nvSpPr>
          <p:spPr>
            <a:xfrm>
              <a:off x="845118" y="225192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30</a:t>
              </a:r>
              <a:endParaRPr lang="zh-CN" altLang="en-US" sz="1400" dirty="0">
                <a:solidFill>
                  <a:schemeClr val="tx1"/>
                </a:solidFill>
                <a:latin typeface="Calibri" panose="020F0502020204030204" pitchFamily="34" charset="0"/>
              </a:endParaRPr>
            </a:p>
          </p:txBody>
        </p:sp>
        <p:sp>
          <p:nvSpPr>
            <p:cNvPr id="39" name="矩形 38"/>
            <p:cNvSpPr/>
            <p:nvPr/>
          </p:nvSpPr>
          <p:spPr>
            <a:xfrm>
              <a:off x="1146719"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31</a:t>
              </a:r>
              <a:endParaRPr lang="zh-CN" altLang="en-US" sz="1400" dirty="0">
                <a:solidFill>
                  <a:schemeClr val="tx1"/>
                </a:solidFill>
                <a:latin typeface="Calibri" panose="020F0502020204030204" pitchFamily="34" charset="0"/>
              </a:endParaRPr>
            </a:p>
          </p:txBody>
        </p:sp>
        <p:sp>
          <p:nvSpPr>
            <p:cNvPr id="40" name="矩形 39"/>
            <p:cNvSpPr/>
            <p:nvPr/>
          </p:nvSpPr>
          <p:spPr>
            <a:xfrm>
              <a:off x="1443164" y="225440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32</a:t>
              </a:r>
              <a:endParaRPr lang="zh-CN" altLang="en-US" sz="1400" dirty="0">
                <a:solidFill>
                  <a:schemeClr val="tx1"/>
                </a:solidFill>
                <a:latin typeface="Calibri" panose="020F0502020204030204" pitchFamily="34" charset="0"/>
              </a:endParaRPr>
            </a:p>
          </p:txBody>
        </p:sp>
        <p:sp>
          <p:nvSpPr>
            <p:cNvPr id="42" name="矩形 41"/>
            <p:cNvSpPr/>
            <p:nvPr/>
          </p:nvSpPr>
          <p:spPr>
            <a:xfrm>
              <a:off x="6500257"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49</a:t>
              </a:r>
              <a:endParaRPr lang="zh-CN" altLang="en-US" sz="1400" dirty="0">
                <a:solidFill>
                  <a:schemeClr val="tx1"/>
                </a:solidFill>
                <a:latin typeface="Calibri" panose="020F0502020204030204" pitchFamily="34" charset="0"/>
              </a:endParaRPr>
            </a:p>
          </p:txBody>
        </p:sp>
        <p:sp>
          <p:nvSpPr>
            <p:cNvPr id="43" name="矩形 42"/>
            <p:cNvSpPr/>
            <p:nvPr/>
          </p:nvSpPr>
          <p:spPr>
            <a:xfrm>
              <a:off x="6796702"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50</a:t>
              </a:r>
              <a:endParaRPr lang="zh-CN" altLang="en-US" sz="1400" dirty="0">
                <a:solidFill>
                  <a:schemeClr val="tx1"/>
                </a:solidFill>
                <a:latin typeface="Calibri" panose="020F0502020204030204" pitchFamily="34" charset="0"/>
              </a:endParaRPr>
            </a:p>
          </p:txBody>
        </p:sp>
        <p:sp>
          <p:nvSpPr>
            <p:cNvPr id="44" name="矩形 43"/>
            <p:cNvSpPr/>
            <p:nvPr/>
          </p:nvSpPr>
          <p:spPr>
            <a:xfrm>
              <a:off x="7095919" y="223863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51</a:t>
              </a:r>
              <a:endParaRPr lang="zh-CN" altLang="en-US" sz="1400" dirty="0">
                <a:solidFill>
                  <a:schemeClr val="tx1"/>
                </a:solidFill>
                <a:latin typeface="Calibri" panose="020F0502020204030204" pitchFamily="34" charset="0"/>
              </a:endParaRPr>
            </a:p>
          </p:txBody>
        </p:sp>
        <p:sp>
          <p:nvSpPr>
            <p:cNvPr id="45" name="矩形 44"/>
            <p:cNvSpPr/>
            <p:nvPr/>
          </p:nvSpPr>
          <p:spPr>
            <a:xfrm>
              <a:off x="7392364"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52</a:t>
              </a:r>
              <a:endParaRPr lang="zh-CN" altLang="en-US" sz="1400" dirty="0">
                <a:solidFill>
                  <a:schemeClr val="tx1"/>
                </a:solidFill>
                <a:latin typeface="Calibri" panose="020F0502020204030204" pitchFamily="34" charset="0"/>
              </a:endParaRPr>
            </a:p>
          </p:txBody>
        </p:sp>
        <p:sp>
          <p:nvSpPr>
            <p:cNvPr id="46" name="矩形 45"/>
            <p:cNvSpPr/>
            <p:nvPr/>
          </p:nvSpPr>
          <p:spPr>
            <a:xfrm>
              <a:off x="7691570" y="223408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53</a:t>
              </a:r>
              <a:endParaRPr lang="zh-CN" altLang="en-US" sz="1400" dirty="0">
                <a:solidFill>
                  <a:schemeClr val="tx1"/>
                </a:solidFill>
                <a:latin typeface="Calibri" panose="020F0502020204030204" pitchFamily="34" charset="0"/>
              </a:endParaRPr>
            </a:p>
          </p:txBody>
        </p:sp>
        <p:sp>
          <p:nvSpPr>
            <p:cNvPr id="47" name="矩形 46"/>
            <p:cNvSpPr/>
            <p:nvPr/>
          </p:nvSpPr>
          <p:spPr>
            <a:xfrm>
              <a:off x="7988015" y="223201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54</a:t>
              </a:r>
              <a:endParaRPr lang="zh-CN" altLang="en-US" sz="1400" dirty="0">
                <a:solidFill>
                  <a:schemeClr val="tx1"/>
                </a:solidFill>
                <a:latin typeface="Calibri" panose="020F0502020204030204" pitchFamily="34" charset="0"/>
              </a:endParaRPr>
            </a:p>
          </p:txBody>
        </p:sp>
        <p:sp>
          <p:nvSpPr>
            <p:cNvPr id="48" name="矩形 47"/>
            <p:cNvSpPr/>
            <p:nvPr/>
          </p:nvSpPr>
          <p:spPr>
            <a:xfrm>
              <a:off x="8289616"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55</a:t>
              </a:r>
              <a:endParaRPr lang="zh-CN" altLang="en-US" sz="1400" dirty="0">
                <a:solidFill>
                  <a:schemeClr val="tx1"/>
                </a:solidFill>
                <a:latin typeface="Calibri" panose="020F0502020204030204" pitchFamily="34" charset="0"/>
              </a:endParaRPr>
            </a:p>
          </p:txBody>
        </p:sp>
        <p:sp>
          <p:nvSpPr>
            <p:cNvPr id="49" name="矩形 48"/>
            <p:cNvSpPr/>
            <p:nvPr/>
          </p:nvSpPr>
          <p:spPr>
            <a:xfrm>
              <a:off x="8586061"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56</a:t>
              </a:r>
              <a:endParaRPr lang="zh-CN" altLang="en-US" sz="1400" dirty="0">
                <a:solidFill>
                  <a:schemeClr val="tx1"/>
                </a:solidFill>
                <a:latin typeface="Calibri" panose="020F0502020204030204" pitchFamily="34" charset="0"/>
              </a:endParaRPr>
            </a:p>
          </p:txBody>
        </p:sp>
      </p:grpSp>
      <p:grpSp>
        <p:nvGrpSpPr>
          <p:cNvPr id="99" name="组合 98"/>
          <p:cNvGrpSpPr/>
          <p:nvPr/>
        </p:nvGrpSpPr>
        <p:grpSpPr>
          <a:xfrm>
            <a:off x="2106226" y="2227219"/>
            <a:ext cx="5900309" cy="1110445"/>
            <a:chOff x="1204889" y="1965959"/>
            <a:chExt cx="5900309" cy="1110445"/>
          </a:xfrm>
        </p:grpSpPr>
        <p:sp>
          <p:nvSpPr>
            <p:cNvPr id="51" name="矩形 50"/>
            <p:cNvSpPr/>
            <p:nvPr/>
          </p:nvSpPr>
          <p:spPr>
            <a:xfrm>
              <a:off x="1204889" y="2241935"/>
              <a:ext cx="5900309"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sp>
          <p:nvSpPr>
            <p:cNvPr id="98" name="Text Box 18"/>
            <p:cNvSpPr txBox="1">
              <a:spLocks noChangeArrowheads="1"/>
            </p:cNvSpPr>
            <p:nvPr/>
          </p:nvSpPr>
          <p:spPr bwMode="auto">
            <a:xfrm>
              <a:off x="3360652" y="1965959"/>
              <a:ext cx="18742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a:t>
              </a:r>
              <a:r>
                <a:rPr lang="zh-CN" altLang="en-US" kern="0" dirty="0">
                  <a:latin typeface="Calibri" panose="020F0502020204030204" pitchFamily="34" charset="0"/>
                  <a:ea typeface="华文楷体" panose="02010600040101010101" pitchFamily="2" charset="-122"/>
                </a:rPr>
                <a:t>的发送</a:t>
              </a: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窗口</a:t>
              </a:r>
              <a:r>
                <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 20</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grpSp>
      <p:sp>
        <p:nvSpPr>
          <p:cNvPr id="106" name="圆角矩形标注 105"/>
          <p:cNvSpPr/>
          <p:nvPr/>
        </p:nvSpPr>
        <p:spPr>
          <a:xfrm>
            <a:off x="5655275" y="1792099"/>
            <a:ext cx="3273000" cy="525637"/>
          </a:xfrm>
          <a:prstGeom prst="wedgeRoundRectCallout">
            <a:avLst>
              <a:gd name="adj1" fmla="val 24100"/>
              <a:gd name="adj2" fmla="val 101387"/>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此时有效窗口变为</a:t>
            </a:r>
            <a:r>
              <a:rPr lang="en-US" altLang="zh-CN" sz="1600" dirty="0">
                <a:solidFill>
                  <a:srgbClr val="FFFFFF"/>
                </a:solidFill>
                <a:latin typeface="Calibri" panose="020F0502020204030204" pitchFamily="34" charset="0"/>
                <a:ea typeface="黑体" panose="02010609060101010101" pitchFamily="49" charset="-122"/>
              </a:rPr>
              <a:t>0</a:t>
            </a:r>
            <a:r>
              <a:rPr lang="zh-CN" altLang="en-US" sz="1600" dirty="0">
                <a:solidFill>
                  <a:srgbClr val="FFFFFF"/>
                </a:solidFill>
                <a:latin typeface="Calibri" panose="020F0502020204030204" pitchFamily="34" charset="0"/>
                <a:ea typeface="黑体" panose="02010609060101010101" pitchFamily="49" charset="-122"/>
              </a:rPr>
              <a:t>，不能再发送</a:t>
            </a:r>
          </a:p>
        </p:txBody>
      </p:sp>
    </p:spTree>
    <p:custDataLst>
      <p:tags r:id="rId1"/>
    </p:custDataLst>
    <p:extLst>
      <p:ext uri="{BB962C8B-B14F-4D97-AF65-F5344CB8AC3E}">
        <p14:creationId xmlns:p14="http://schemas.microsoft.com/office/powerpoint/2010/main" val="28838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wipe(left)">
                                      <p:cBhvr>
                                        <p:cTn id="12" dur="500"/>
                                        <p:tgtEl>
                                          <p:spTgt spid="103"/>
                                        </p:tgtEl>
                                      </p:cBhvr>
                                    </p:animEffect>
                                  </p:childTnLst>
                                </p:cTn>
                              </p:par>
                            </p:childTnLst>
                          </p:cTn>
                        </p:par>
                        <p:par>
                          <p:cTn id="13" fill="hold">
                            <p:stCondLst>
                              <p:cond delay="500"/>
                            </p:stCondLst>
                            <p:childTnLst>
                              <p:par>
                                <p:cTn id="14" presetID="63" presetClass="path" presetSubtype="0" accel="50000" decel="50000" fill="hold" nodeType="afterEffect">
                                  <p:stCondLst>
                                    <p:cond delay="0"/>
                                  </p:stCondLst>
                                  <p:childTnLst>
                                    <p:animMotion origin="layout" path="M 2.5E-6 -4.44444E-6 L 0.38941 -4.44444E-6 " pathEditMode="relative" rAng="0" ptsTypes="AA">
                                      <p:cBhvr>
                                        <p:cTn id="15" dur="2000" fill="hold"/>
                                        <p:tgtEl>
                                          <p:spTgt spid="3"/>
                                        </p:tgtEl>
                                        <p:attrNameLst>
                                          <p:attrName>ppt_x</p:attrName>
                                          <p:attrName>ppt_y</p:attrName>
                                        </p:attrNameLst>
                                      </p:cBhvr>
                                      <p:rCtr x="19462" y="0"/>
                                    </p:animMotion>
                                  </p:childTnLst>
                                </p:cTn>
                              </p:par>
                              <p:par>
                                <p:cTn id="16" presetID="22" presetClass="exit" presetSubtype="4" fill="hold" grpId="0" nodeType="withEffect">
                                  <p:stCondLst>
                                    <p:cond delay="0"/>
                                  </p:stCondLst>
                                  <p:childTnLst>
                                    <p:animEffect transition="out" filter="wipe(down)">
                                      <p:cBhvr>
                                        <p:cTn id="17" dur="500"/>
                                        <p:tgtEl>
                                          <p:spTgt spid="105"/>
                                        </p:tgtEl>
                                      </p:cBhvr>
                                    </p:animEffect>
                                    <p:set>
                                      <p:cBhvr>
                                        <p:cTn id="18" dur="1" fill="hold">
                                          <p:stCondLst>
                                            <p:cond delay="499"/>
                                          </p:stCondLst>
                                        </p:cTn>
                                        <p:tgtEl>
                                          <p:spTgt spid="105"/>
                                        </p:tgtEl>
                                        <p:attrNameLst>
                                          <p:attrName>style.visibility</p:attrName>
                                        </p:attrNameLst>
                                      </p:cBhvr>
                                      <p:to>
                                        <p:strVal val="hidden"/>
                                      </p:to>
                                    </p:set>
                                  </p:childTnLst>
                                </p:cTn>
                              </p:par>
                            </p:childTnLst>
                          </p:cTn>
                        </p:par>
                        <p:par>
                          <p:cTn id="19" fill="hold">
                            <p:stCondLst>
                              <p:cond delay="2500"/>
                            </p:stCondLst>
                            <p:childTnLst>
                              <p:par>
                                <p:cTn id="20" presetID="22" presetClass="exit" presetSubtype="4" fill="hold" grpId="0" nodeType="afterEffect">
                                  <p:stCondLst>
                                    <p:cond delay="0"/>
                                  </p:stCondLst>
                                  <p:childTnLst>
                                    <p:animEffect transition="out" filter="wipe(down)">
                                      <p:cBhvr>
                                        <p:cTn id="21" dur="500"/>
                                        <p:tgtEl>
                                          <p:spTgt spid="110"/>
                                        </p:tgtEl>
                                      </p:cBhvr>
                                    </p:animEffect>
                                    <p:set>
                                      <p:cBhvr>
                                        <p:cTn id="22" dur="1" fill="hold">
                                          <p:stCondLst>
                                            <p:cond delay="499"/>
                                          </p:stCondLst>
                                        </p:cTn>
                                        <p:tgtEl>
                                          <p:spTgt spid="1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wipe(down)">
                                      <p:cBhvr>
                                        <p:cTn id="27" dur="300"/>
                                        <p:tgtEl>
                                          <p:spTgt spid="1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1" fill="hold" grpId="1" nodeType="clickEffect">
                                  <p:stCondLst>
                                    <p:cond delay="0"/>
                                  </p:stCondLst>
                                  <p:childTnLst>
                                    <p:animEffect transition="out" filter="wipe(up)">
                                      <p:cBhvr>
                                        <p:cTn id="31" dur="500"/>
                                        <p:tgtEl>
                                          <p:spTgt spid="106"/>
                                        </p:tgtEl>
                                      </p:cBhvr>
                                    </p:animEffect>
                                    <p:set>
                                      <p:cBhvr>
                                        <p:cTn id="32" dur="1" fill="hold">
                                          <p:stCondLst>
                                            <p:cond delay="499"/>
                                          </p:stCondLst>
                                        </p:cTn>
                                        <p:tgtEl>
                                          <p:spTgt spid="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6" grpId="0" animBg="1"/>
      <p:bldP spid="105" grpId="0"/>
      <p:bldP spid="110" grpId="0" animBg="1"/>
      <p:bldP spid="106" grpId="0" animBg="1"/>
      <p:bldP spid="106" grpId="1" animBg="1"/>
    </p:bld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9"/>
          <p:cNvSpPr>
            <a:spLocks noChangeArrowheads="1"/>
          </p:cNvSpPr>
          <p:nvPr/>
        </p:nvSpPr>
        <p:spPr bwMode="auto">
          <a:xfrm>
            <a:off x="4430709" y="2718282"/>
            <a:ext cx="3581404"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08" name="Rectangle 19"/>
          <p:cNvSpPr>
            <a:spLocks noChangeArrowheads="1"/>
          </p:cNvSpPr>
          <p:nvPr/>
        </p:nvSpPr>
        <p:spPr bwMode="auto">
          <a:xfrm>
            <a:off x="3847681" y="5359118"/>
            <a:ext cx="284287"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07" name="Rectangle 19"/>
          <p:cNvSpPr>
            <a:spLocks noChangeArrowheads="1"/>
          </p:cNvSpPr>
          <p:nvPr/>
        </p:nvSpPr>
        <p:spPr bwMode="auto">
          <a:xfrm>
            <a:off x="2967709" y="5364237"/>
            <a:ext cx="568717"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02" name="Rectangle 19"/>
          <p:cNvSpPr>
            <a:spLocks noChangeArrowheads="1"/>
          </p:cNvSpPr>
          <p:nvPr/>
        </p:nvSpPr>
        <p:spPr bwMode="auto">
          <a:xfrm>
            <a:off x="2087659" y="2707674"/>
            <a:ext cx="2340863"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回顾滑动窗口</a:t>
            </a:r>
            <a:endParaRPr lang="zh-CN" altLang="en-US" sz="2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5" name="文本框 4"/>
          <p:cNvSpPr txBox="1">
            <a:spLocks noChangeArrowheads="1"/>
          </p:cNvSpPr>
          <p:nvPr/>
        </p:nvSpPr>
        <p:spPr bwMode="auto">
          <a:xfrm>
            <a:off x="6492240" y="87868"/>
            <a:ext cx="2544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5.3.4   </a:t>
            </a:r>
            <a:r>
              <a:rPr lang="zh-CN" altLang="en-US" sz="1800" dirty="0">
                <a:solidFill>
                  <a:schemeClr val="bg2">
                    <a:lumMod val="75000"/>
                  </a:schemeClr>
                </a:solidFill>
                <a:latin typeface="Calibri" panose="020F0502020204030204" pitchFamily="34" charset="0"/>
                <a:ea typeface="黑体" panose="02010609060101010101" pitchFamily="49" charset="-122"/>
              </a:rPr>
              <a:t>滑动窗口</a:t>
            </a:r>
          </a:p>
        </p:txBody>
      </p:sp>
      <p:sp>
        <p:nvSpPr>
          <p:cNvPr id="89" name="Text Box 32"/>
          <p:cNvSpPr txBox="1">
            <a:spLocks noChangeArrowheads="1"/>
          </p:cNvSpPr>
          <p:nvPr/>
        </p:nvSpPr>
        <p:spPr bwMode="auto">
          <a:xfrm>
            <a:off x="77569" y="1935078"/>
            <a:ext cx="1069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发送端 </a:t>
            </a:r>
            <a:r>
              <a:rPr kumimoji="0" lang="en-US" altLang="zh-CN"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A</a:t>
            </a:r>
            <a:endPar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1" name="Text Box 32"/>
          <p:cNvSpPr txBox="1">
            <a:spLocks noChangeArrowheads="1"/>
          </p:cNvSpPr>
          <p:nvPr/>
        </p:nvSpPr>
        <p:spPr bwMode="auto">
          <a:xfrm>
            <a:off x="72342" y="4790136"/>
            <a:ext cx="1059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接收端 </a:t>
            </a:r>
            <a:r>
              <a:rPr kumimoji="0" lang="en-US" altLang="zh-CN"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B</a:t>
            </a:r>
            <a:endPar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2" name="Line 9"/>
          <p:cNvSpPr>
            <a:spLocks noChangeShapeType="1"/>
          </p:cNvSpPr>
          <p:nvPr/>
        </p:nvSpPr>
        <p:spPr bwMode="auto">
          <a:xfrm>
            <a:off x="-35476" y="4331895"/>
            <a:ext cx="9125852" cy="0"/>
          </a:xfrm>
          <a:prstGeom prst="line">
            <a:avLst/>
          </a:prstGeom>
          <a:noFill/>
          <a:ln w="25400">
            <a:solidFill>
              <a:schemeClr val="tx1">
                <a:lumMod val="65000"/>
                <a:lumOff val="3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93" name="Text Box 6"/>
          <p:cNvSpPr txBox="1">
            <a:spLocks noChangeArrowheads="1"/>
          </p:cNvSpPr>
          <p:nvPr/>
        </p:nvSpPr>
        <p:spPr bwMode="auto">
          <a:xfrm>
            <a:off x="135161" y="6241774"/>
            <a:ext cx="27734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latin typeface="Calibri" panose="020F0502020204030204" pitchFamily="34" charset="0"/>
                <a:ea typeface="华文楷体" panose="02010600040101010101" pitchFamily="2" charset="-122"/>
              </a:rPr>
              <a:t>下一个希望收到的字节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NextByteExpected</a:t>
            </a:r>
            <a:r>
              <a:rPr lang="en-US" altLang="zh-CN" kern="0" dirty="0">
                <a:latin typeface="Calibri" panose="020F0502020204030204" pitchFamily="34" charset="0"/>
                <a:ea typeface="华文楷体" panose="02010600040101010101" pitchFamily="2" charset="-122"/>
              </a:rPr>
              <a:t>) </a:t>
            </a:r>
            <a:r>
              <a:rPr lang="zh-CN" altLang="en-US" kern="0" dirty="0">
                <a:solidFill>
                  <a:schemeClr val="accent5">
                    <a:lumMod val="50000"/>
                  </a:schemeClr>
                </a:solidFill>
                <a:latin typeface="Calibri" panose="020F0502020204030204" pitchFamily="34" charset="0"/>
                <a:ea typeface="华文楷体" panose="02010600040101010101" pitchFamily="2" charset="-122"/>
              </a:rPr>
              <a:t>确认号</a:t>
            </a:r>
            <a:endParaRPr kumimoji="0" lang="zh-CN" altLang="en-US"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4" name="Line 15"/>
          <p:cNvSpPr>
            <a:spLocks noChangeShapeType="1"/>
          </p:cNvSpPr>
          <p:nvPr/>
        </p:nvSpPr>
        <p:spPr bwMode="auto">
          <a:xfrm flipV="1">
            <a:off x="2211885" y="5761765"/>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3" name="组合 2"/>
          <p:cNvGrpSpPr/>
          <p:nvPr/>
        </p:nvGrpSpPr>
        <p:grpSpPr>
          <a:xfrm>
            <a:off x="6844678" y="3070356"/>
            <a:ext cx="2103120" cy="984246"/>
            <a:chOff x="3278513" y="3070356"/>
            <a:chExt cx="2103120" cy="984246"/>
          </a:xfrm>
        </p:grpSpPr>
        <p:sp>
          <p:nvSpPr>
            <p:cNvPr id="100" name="Text Box 16"/>
            <p:cNvSpPr txBox="1">
              <a:spLocks noChangeArrowheads="1"/>
            </p:cNvSpPr>
            <p:nvPr/>
          </p:nvSpPr>
          <p:spPr bwMode="auto">
            <a:xfrm>
              <a:off x="3278513" y="3497398"/>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最后发送的字节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LastByteSent</a:t>
              </a:r>
              <a:r>
                <a:rPr lang="en-US" altLang="zh-CN" kern="0" dirty="0">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101" name="Line 23"/>
            <p:cNvSpPr>
              <a:spLocks noChangeShapeType="1"/>
            </p:cNvSpPr>
            <p:nvPr/>
          </p:nvSpPr>
          <p:spPr bwMode="auto">
            <a:xfrm flipV="1">
              <a:off x="4330731" y="3070356"/>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6" name="圆角矩形 5"/>
          <p:cNvSpPr/>
          <p:nvPr/>
        </p:nvSpPr>
        <p:spPr>
          <a:xfrm>
            <a:off x="220674" y="1268759"/>
            <a:ext cx="8466125" cy="437568"/>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pPr>
            <a:r>
              <a:rPr lang="en-US" altLang="zh-CN" sz="1600" dirty="0">
                <a:solidFill>
                  <a:srgbClr val="FFFFFF"/>
                </a:solidFill>
                <a:latin typeface="Calibri" panose="020F0502020204030204" pitchFamily="34" charset="0"/>
                <a:ea typeface="黑体" panose="02010609060101010101" pitchFamily="49" charset="-122"/>
              </a:rPr>
              <a:t>A </a:t>
            </a:r>
            <a:r>
              <a:rPr lang="zh-CN" altLang="en-US" sz="1600" dirty="0">
                <a:solidFill>
                  <a:srgbClr val="FFFFFF"/>
                </a:solidFill>
                <a:latin typeface="Calibri" panose="020F0502020204030204" pitchFamily="34" charset="0"/>
                <a:ea typeface="黑体" panose="02010609060101010101" pitchFamily="49" charset="-122"/>
              </a:rPr>
              <a:t>等待 </a:t>
            </a:r>
            <a:r>
              <a:rPr lang="en-US" altLang="zh-CN" sz="1600" dirty="0">
                <a:solidFill>
                  <a:srgbClr val="FFFFFF"/>
                </a:solidFill>
                <a:latin typeface="Calibri" panose="020F0502020204030204" pitchFamily="34" charset="0"/>
                <a:ea typeface="黑体" panose="02010609060101010101" pitchFamily="49" charset="-122"/>
              </a:rPr>
              <a:t>B </a:t>
            </a:r>
            <a:r>
              <a:rPr lang="zh-CN" altLang="en-US" sz="1600" dirty="0">
                <a:solidFill>
                  <a:srgbClr val="FFFFFF"/>
                </a:solidFill>
                <a:latin typeface="Calibri" panose="020F0502020204030204" pitchFamily="34" charset="0"/>
                <a:ea typeface="黑体" panose="02010609060101010101" pitchFamily="49" charset="-122"/>
              </a:rPr>
              <a:t>对数据 </a:t>
            </a:r>
            <a:r>
              <a:rPr lang="en-US" altLang="zh-CN" sz="1600" dirty="0">
                <a:solidFill>
                  <a:srgbClr val="FFFFFF"/>
                </a:solidFill>
                <a:latin typeface="Calibri" panose="020F0502020204030204" pitchFamily="34" charset="0"/>
                <a:ea typeface="黑体" panose="02010609060101010101" pitchFamily="49" charset="-122"/>
              </a:rPr>
              <a:t>34 ~ 53</a:t>
            </a:r>
            <a:r>
              <a:rPr lang="zh-CN" altLang="en-US" sz="1600" dirty="0">
                <a:solidFill>
                  <a:srgbClr val="FFFFFF"/>
                </a:solidFill>
                <a:latin typeface="Calibri" panose="020F0502020204030204" pitchFamily="34" charset="0"/>
                <a:ea typeface="黑体" panose="02010609060101010101" pitchFamily="49" charset="-122"/>
              </a:rPr>
              <a:t>的确认，若超时，重传</a:t>
            </a:r>
          </a:p>
        </p:txBody>
      </p:sp>
      <p:grpSp>
        <p:nvGrpSpPr>
          <p:cNvPr id="54" name="组合 53"/>
          <p:cNvGrpSpPr/>
          <p:nvPr/>
        </p:nvGrpSpPr>
        <p:grpSpPr>
          <a:xfrm>
            <a:off x="44719" y="5299592"/>
            <a:ext cx="9036753" cy="565243"/>
            <a:chOff x="0" y="2100132"/>
            <a:chExt cx="9036753" cy="565243"/>
          </a:xfrm>
        </p:grpSpPr>
        <p:grpSp>
          <p:nvGrpSpPr>
            <p:cNvPr id="55" name="组合 54"/>
            <p:cNvGrpSpPr/>
            <p:nvPr/>
          </p:nvGrpSpPr>
          <p:grpSpPr>
            <a:xfrm>
              <a:off x="0" y="2100132"/>
              <a:ext cx="9036753" cy="565243"/>
              <a:chOff x="641440" y="4884662"/>
              <a:chExt cx="6948874" cy="565243"/>
            </a:xfrm>
          </p:grpSpPr>
          <p:sp>
            <p:nvSpPr>
              <p:cNvPr id="85"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6"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7"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8"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6" name="矩形 55"/>
            <p:cNvSpPr/>
            <p:nvPr/>
          </p:nvSpPr>
          <p:spPr>
            <a:xfrm>
              <a:off x="1735404" y="224780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33</a:t>
              </a:r>
              <a:endParaRPr lang="zh-CN" altLang="en-US" sz="1400" dirty="0">
                <a:solidFill>
                  <a:schemeClr val="tx1"/>
                </a:solidFill>
                <a:latin typeface="Calibri" panose="020F0502020204030204" pitchFamily="34" charset="0"/>
              </a:endParaRPr>
            </a:p>
          </p:txBody>
        </p:sp>
        <p:sp>
          <p:nvSpPr>
            <p:cNvPr id="57" name="矩形 56"/>
            <p:cNvSpPr/>
            <p:nvPr/>
          </p:nvSpPr>
          <p:spPr>
            <a:xfrm>
              <a:off x="2031849"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34</a:t>
              </a:r>
              <a:endParaRPr lang="zh-CN" altLang="en-US" sz="1400" dirty="0">
                <a:solidFill>
                  <a:schemeClr val="tx1"/>
                </a:solidFill>
                <a:latin typeface="Calibri" panose="020F0502020204030204" pitchFamily="34" charset="0"/>
              </a:endParaRPr>
            </a:p>
          </p:txBody>
        </p:sp>
        <p:sp>
          <p:nvSpPr>
            <p:cNvPr id="58" name="矩形 57"/>
            <p:cNvSpPr/>
            <p:nvPr/>
          </p:nvSpPr>
          <p:spPr>
            <a:xfrm>
              <a:off x="2331055"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35</a:t>
              </a:r>
              <a:endParaRPr lang="zh-CN" altLang="en-US" sz="1400" dirty="0">
                <a:solidFill>
                  <a:schemeClr val="tx1"/>
                </a:solidFill>
                <a:latin typeface="Calibri" panose="020F0502020204030204" pitchFamily="34" charset="0"/>
              </a:endParaRPr>
            </a:p>
          </p:txBody>
        </p:sp>
        <p:sp>
          <p:nvSpPr>
            <p:cNvPr id="59" name="矩形 58"/>
            <p:cNvSpPr/>
            <p:nvPr/>
          </p:nvSpPr>
          <p:spPr>
            <a:xfrm>
              <a:off x="2627500"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36</a:t>
              </a:r>
              <a:endParaRPr lang="zh-CN" altLang="en-US" sz="1400" dirty="0">
                <a:solidFill>
                  <a:schemeClr val="tx1"/>
                </a:solidFill>
                <a:latin typeface="Calibri" panose="020F0502020204030204" pitchFamily="34" charset="0"/>
              </a:endParaRPr>
            </a:p>
          </p:txBody>
        </p:sp>
        <p:sp>
          <p:nvSpPr>
            <p:cNvPr id="60" name="矩形 59"/>
            <p:cNvSpPr/>
            <p:nvPr/>
          </p:nvSpPr>
          <p:spPr>
            <a:xfrm>
              <a:off x="2929101"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37</a:t>
              </a:r>
              <a:endParaRPr lang="zh-CN" altLang="en-US" sz="1400" dirty="0">
                <a:solidFill>
                  <a:schemeClr val="tx1"/>
                </a:solidFill>
                <a:latin typeface="Calibri" panose="020F0502020204030204" pitchFamily="34" charset="0"/>
              </a:endParaRPr>
            </a:p>
          </p:txBody>
        </p:sp>
        <p:sp>
          <p:nvSpPr>
            <p:cNvPr id="61" name="矩形 60"/>
            <p:cNvSpPr/>
            <p:nvPr/>
          </p:nvSpPr>
          <p:spPr>
            <a:xfrm>
              <a:off x="3225546" y="2243670"/>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38</a:t>
              </a:r>
              <a:endParaRPr lang="zh-CN" altLang="en-US" sz="1400" dirty="0">
                <a:solidFill>
                  <a:schemeClr val="tx1"/>
                </a:solidFill>
                <a:latin typeface="Calibri" panose="020F0502020204030204" pitchFamily="34" charset="0"/>
              </a:endParaRPr>
            </a:p>
          </p:txBody>
        </p:sp>
        <p:sp>
          <p:nvSpPr>
            <p:cNvPr id="62" name="矩形 61"/>
            <p:cNvSpPr/>
            <p:nvPr/>
          </p:nvSpPr>
          <p:spPr>
            <a:xfrm>
              <a:off x="3524752"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39</a:t>
              </a:r>
              <a:endParaRPr lang="zh-CN" altLang="en-US" sz="1400" dirty="0">
                <a:solidFill>
                  <a:schemeClr val="tx1"/>
                </a:solidFill>
                <a:latin typeface="Calibri" panose="020F0502020204030204" pitchFamily="34" charset="0"/>
              </a:endParaRPr>
            </a:p>
          </p:txBody>
        </p:sp>
        <p:sp>
          <p:nvSpPr>
            <p:cNvPr id="63" name="矩形 62"/>
            <p:cNvSpPr/>
            <p:nvPr/>
          </p:nvSpPr>
          <p:spPr>
            <a:xfrm>
              <a:off x="3821197"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40</a:t>
              </a:r>
              <a:endParaRPr lang="zh-CN" altLang="en-US" sz="1400" dirty="0">
                <a:solidFill>
                  <a:schemeClr val="tx1"/>
                </a:solidFill>
                <a:latin typeface="Calibri" panose="020F0502020204030204" pitchFamily="34" charset="0"/>
              </a:endParaRPr>
            </a:p>
          </p:txBody>
        </p:sp>
        <p:sp>
          <p:nvSpPr>
            <p:cNvPr id="64" name="矩形 63"/>
            <p:cNvSpPr/>
            <p:nvPr/>
          </p:nvSpPr>
          <p:spPr>
            <a:xfrm>
              <a:off x="4120414"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41</a:t>
              </a:r>
              <a:endParaRPr lang="zh-CN" altLang="en-US" sz="1400" dirty="0">
                <a:solidFill>
                  <a:schemeClr val="tx1"/>
                </a:solidFill>
                <a:latin typeface="Calibri" panose="020F0502020204030204" pitchFamily="34" charset="0"/>
              </a:endParaRPr>
            </a:p>
          </p:txBody>
        </p:sp>
        <p:sp>
          <p:nvSpPr>
            <p:cNvPr id="65" name="矩形 64"/>
            <p:cNvSpPr/>
            <p:nvPr/>
          </p:nvSpPr>
          <p:spPr>
            <a:xfrm>
              <a:off x="4416859"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42</a:t>
              </a:r>
              <a:endParaRPr lang="zh-CN" altLang="en-US" sz="1400" dirty="0">
                <a:solidFill>
                  <a:schemeClr val="tx1"/>
                </a:solidFill>
                <a:latin typeface="Calibri" panose="020F0502020204030204" pitchFamily="34" charset="0"/>
              </a:endParaRPr>
            </a:p>
          </p:txBody>
        </p:sp>
        <p:sp>
          <p:nvSpPr>
            <p:cNvPr id="66" name="矩形 65"/>
            <p:cNvSpPr/>
            <p:nvPr/>
          </p:nvSpPr>
          <p:spPr>
            <a:xfrm>
              <a:off x="4716065" y="223870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43</a:t>
              </a:r>
              <a:endParaRPr lang="zh-CN" altLang="en-US" sz="1400" dirty="0">
                <a:solidFill>
                  <a:schemeClr val="tx1"/>
                </a:solidFill>
                <a:latin typeface="Calibri" panose="020F0502020204030204" pitchFamily="34" charset="0"/>
              </a:endParaRPr>
            </a:p>
          </p:txBody>
        </p:sp>
        <p:sp>
          <p:nvSpPr>
            <p:cNvPr id="67" name="矩形 66"/>
            <p:cNvSpPr/>
            <p:nvPr/>
          </p:nvSpPr>
          <p:spPr>
            <a:xfrm>
              <a:off x="5012510"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44</a:t>
              </a:r>
              <a:endParaRPr lang="zh-CN" altLang="en-US" sz="1400" dirty="0">
                <a:solidFill>
                  <a:schemeClr val="tx1"/>
                </a:solidFill>
                <a:latin typeface="Calibri" panose="020F0502020204030204" pitchFamily="34" charset="0"/>
              </a:endParaRPr>
            </a:p>
          </p:txBody>
        </p:sp>
        <p:sp>
          <p:nvSpPr>
            <p:cNvPr id="68" name="矩形 67"/>
            <p:cNvSpPr/>
            <p:nvPr/>
          </p:nvSpPr>
          <p:spPr>
            <a:xfrm>
              <a:off x="5314111"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45</a:t>
              </a:r>
              <a:endParaRPr lang="zh-CN" altLang="en-US" sz="1400" dirty="0">
                <a:solidFill>
                  <a:schemeClr val="tx1"/>
                </a:solidFill>
                <a:latin typeface="Calibri" panose="020F0502020204030204" pitchFamily="34" charset="0"/>
              </a:endParaRPr>
            </a:p>
          </p:txBody>
        </p:sp>
        <p:sp>
          <p:nvSpPr>
            <p:cNvPr id="69" name="矩形 68"/>
            <p:cNvSpPr/>
            <p:nvPr/>
          </p:nvSpPr>
          <p:spPr>
            <a:xfrm>
              <a:off x="5610556"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46</a:t>
              </a:r>
              <a:endParaRPr lang="zh-CN" altLang="en-US" sz="1400" dirty="0">
                <a:solidFill>
                  <a:schemeClr val="tx1"/>
                </a:solidFill>
                <a:latin typeface="Calibri" panose="020F0502020204030204" pitchFamily="34" charset="0"/>
              </a:endParaRPr>
            </a:p>
          </p:txBody>
        </p:sp>
        <p:sp>
          <p:nvSpPr>
            <p:cNvPr id="70" name="矩形 69"/>
            <p:cNvSpPr/>
            <p:nvPr/>
          </p:nvSpPr>
          <p:spPr>
            <a:xfrm>
              <a:off x="5909762"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47</a:t>
              </a:r>
              <a:endParaRPr lang="zh-CN" altLang="en-US" sz="1400" dirty="0">
                <a:solidFill>
                  <a:schemeClr val="tx1"/>
                </a:solidFill>
                <a:latin typeface="Calibri" panose="020F0502020204030204" pitchFamily="34" charset="0"/>
              </a:endParaRPr>
            </a:p>
          </p:txBody>
        </p:sp>
        <p:sp>
          <p:nvSpPr>
            <p:cNvPr id="71" name="矩形 70"/>
            <p:cNvSpPr/>
            <p:nvPr/>
          </p:nvSpPr>
          <p:spPr>
            <a:xfrm>
              <a:off x="6206207" y="223456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48</a:t>
              </a:r>
              <a:endParaRPr lang="zh-CN" altLang="en-US" sz="1400" dirty="0">
                <a:solidFill>
                  <a:schemeClr val="tx1"/>
                </a:solidFill>
                <a:latin typeface="Calibri" panose="020F0502020204030204" pitchFamily="34" charset="0"/>
              </a:endParaRPr>
            </a:p>
          </p:txBody>
        </p:sp>
        <p:sp>
          <p:nvSpPr>
            <p:cNvPr id="72" name="矩形 71"/>
            <p:cNvSpPr/>
            <p:nvPr/>
          </p:nvSpPr>
          <p:spPr>
            <a:xfrm>
              <a:off x="249467"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28</a:t>
              </a:r>
              <a:endParaRPr lang="zh-CN" altLang="en-US" sz="1400" dirty="0">
                <a:solidFill>
                  <a:schemeClr val="tx1"/>
                </a:solidFill>
                <a:latin typeface="Calibri" panose="020F0502020204030204" pitchFamily="34" charset="0"/>
              </a:endParaRPr>
            </a:p>
          </p:txBody>
        </p:sp>
        <p:sp>
          <p:nvSpPr>
            <p:cNvPr id="73" name="矩形 72"/>
            <p:cNvSpPr/>
            <p:nvPr/>
          </p:nvSpPr>
          <p:spPr>
            <a:xfrm>
              <a:off x="548673" y="2253991"/>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29</a:t>
              </a:r>
              <a:endParaRPr lang="zh-CN" altLang="en-US" sz="1400" dirty="0">
                <a:solidFill>
                  <a:schemeClr val="tx1"/>
                </a:solidFill>
                <a:latin typeface="Calibri" panose="020F0502020204030204" pitchFamily="34" charset="0"/>
              </a:endParaRPr>
            </a:p>
          </p:txBody>
        </p:sp>
        <p:sp>
          <p:nvSpPr>
            <p:cNvPr id="74" name="矩形 73"/>
            <p:cNvSpPr/>
            <p:nvPr/>
          </p:nvSpPr>
          <p:spPr>
            <a:xfrm>
              <a:off x="845118" y="225192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30</a:t>
              </a:r>
              <a:endParaRPr lang="zh-CN" altLang="en-US" sz="1400" dirty="0">
                <a:solidFill>
                  <a:schemeClr val="tx1"/>
                </a:solidFill>
                <a:latin typeface="Calibri" panose="020F0502020204030204" pitchFamily="34" charset="0"/>
              </a:endParaRPr>
            </a:p>
          </p:txBody>
        </p:sp>
        <p:sp>
          <p:nvSpPr>
            <p:cNvPr id="75" name="矩形 74"/>
            <p:cNvSpPr/>
            <p:nvPr/>
          </p:nvSpPr>
          <p:spPr>
            <a:xfrm>
              <a:off x="1146719"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31</a:t>
              </a:r>
              <a:endParaRPr lang="zh-CN" altLang="en-US" sz="1400" dirty="0">
                <a:solidFill>
                  <a:schemeClr val="tx1"/>
                </a:solidFill>
                <a:latin typeface="Calibri" panose="020F0502020204030204" pitchFamily="34" charset="0"/>
              </a:endParaRPr>
            </a:p>
          </p:txBody>
        </p:sp>
        <p:sp>
          <p:nvSpPr>
            <p:cNvPr id="76" name="矩形 75"/>
            <p:cNvSpPr/>
            <p:nvPr/>
          </p:nvSpPr>
          <p:spPr>
            <a:xfrm>
              <a:off x="1443164" y="225440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32</a:t>
              </a:r>
              <a:endParaRPr lang="zh-CN" altLang="en-US" sz="1400" dirty="0">
                <a:solidFill>
                  <a:schemeClr val="tx1"/>
                </a:solidFill>
                <a:latin typeface="Calibri" panose="020F0502020204030204" pitchFamily="34" charset="0"/>
              </a:endParaRPr>
            </a:p>
          </p:txBody>
        </p:sp>
        <p:sp>
          <p:nvSpPr>
            <p:cNvPr id="77" name="矩形 76"/>
            <p:cNvSpPr/>
            <p:nvPr/>
          </p:nvSpPr>
          <p:spPr>
            <a:xfrm>
              <a:off x="6500257"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49</a:t>
              </a:r>
              <a:endParaRPr lang="zh-CN" altLang="en-US" sz="1400" dirty="0">
                <a:solidFill>
                  <a:schemeClr val="tx1"/>
                </a:solidFill>
                <a:latin typeface="Calibri" panose="020F0502020204030204" pitchFamily="34" charset="0"/>
              </a:endParaRPr>
            </a:p>
          </p:txBody>
        </p:sp>
        <p:sp>
          <p:nvSpPr>
            <p:cNvPr id="78" name="矩形 77"/>
            <p:cNvSpPr/>
            <p:nvPr/>
          </p:nvSpPr>
          <p:spPr>
            <a:xfrm>
              <a:off x="6796702"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50</a:t>
              </a:r>
              <a:endParaRPr lang="zh-CN" altLang="en-US" sz="1400" dirty="0">
                <a:solidFill>
                  <a:schemeClr val="tx1"/>
                </a:solidFill>
                <a:latin typeface="Calibri" panose="020F0502020204030204" pitchFamily="34" charset="0"/>
              </a:endParaRPr>
            </a:p>
          </p:txBody>
        </p:sp>
        <p:sp>
          <p:nvSpPr>
            <p:cNvPr id="79" name="矩形 78"/>
            <p:cNvSpPr/>
            <p:nvPr/>
          </p:nvSpPr>
          <p:spPr>
            <a:xfrm>
              <a:off x="7095919" y="223863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51</a:t>
              </a:r>
              <a:endParaRPr lang="zh-CN" altLang="en-US" sz="1400" dirty="0">
                <a:solidFill>
                  <a:schemeClr val="tx1"/>
                </a:solidFill>
                <a:latin typeface="Calibri" panose="020F0502020204030204" pitchFamily="34" charset="0"/>
              </a:endParaRPr>
            </a:p>
          </p:txBody>
        </p:sp>
        <p:sp>
          <p:nvSpPr>
            <p:cNvPr id="80" name="矩形 79"/>
            <p:cNvSpPr/>
            <p:nvPr/>
          </p:nvSpPr>
          <p:spPr>
            <a:xfrm>
              <a:off x="7392364"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52</a:t>
              </a:r>
              <a:endParaRPr lang="zh-CN" altLang="en-US" sz="1400" dirty="0">
                <a:solidFill>
                  <a:schemeClr val="tx1"/>
                </a:solidFill>
                <a:latin typeface="Calibri" panose="020F0502020204030204" pitchFamily="34" charset="0"/>
              </a:endParaRPr>
            </a:p>
          </p:txBody>
        </p:sp>
        <p:sp>
          <p:nvSpPr>
            <p:cNvPr id="81" name="矩形 80"/>
            <p:cNvSpPr/>
            <p:nvPr/>
          </p:nvSpPr>
          <p:spPr>
            <a:xfrm>
              <a:off x="7691570" y="223408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53</a:t>
              </a:r>
              <a:endParaRPr lang="zh-CN" altLang="en-US" sz="1400" dirty="0">
                <a:solidFill>
                  <a:schemeClr val="tx1"/>
                </a:solidFill>
                <a:latin typeface="Calibri" panose="020F0502020204030204" pitchFamily="34" charset="0"/>
              </a:endParaRPr>
            </a:p>
          </p:txBody>
        </p:sp>
        <p:sp>
          <p:nvSpPr>
            <p:cNvPr id="82" name="矩形 81"/>
            <p:cNvSpPr/>
            <p:nvPr/>
          </p:nvSpPr>
          <p:spPr>
            <a:xfrm>
              <a:off x="7988015" y="223201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54</a:t>
              </a:r>
              <a:endParaRPr lang="zh-CN" altLang="en-US" sz="1400" dirty="0">
                <a:solidFill>
                  <a:schemeClr val="tx1"/>
                </a:solidFill>
                <a:latin typeface="Calibri" panose="020F0502020204030204" pitchFamily="34" charset="0"/>
              </a:endParaRPr>
            </a:p>
          </p:txBody>
        </p:sp>
        <p:sp>
          <p:nvSpPr>
            <p:cNvPr id="83" name="矩形 82"/>
            <p:cNvSpPr/>
            <p:nvPr/>
          </p:nvSpPr>
          <p:spPr>
            <a:xfrm>
              <a:off x="8289616"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55</a:t>
              </a:r>
              <a:endParaRPr lang="zh-CN" altLang="en-US" sz="1400" dirty="0">
                <a:solidFill>
                  <a:schemeClr val="tx1"/>
                </a:solidFill>
                <a:latin typeface="Calibri" panose="020F0502020204030204" pitchFamily="34" charset="0"/>
              </a:endParaRPr>
            </a:p>
          </p:txBody>
        </p:sp>
        <p:sp>
          <p:nvSpPr>
            <p:cNvPr id="84" name="矩形 83"/>
            <p:cNvSpPr/>
            <p:nvPr/>
          </p:nvSpPr>
          <p:spPr>
            <a:xfrm>
              <a:off x="8586061"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56</a:t>
              </a:r>
              <a:endParaRPr lang="zh-CN" altLang="en-US" sz="1400" dirty="0">
                <a:solidFill>
                  <a:schemeClr val="tx1"/>
                </a:solidFill>
                <a:latin typeface="Calibri" panose="020F0502020204030204" pitchFamily="34" charset="0"/>
              </a:endParaRPr>
            </a:p>
          </p:txBody>
        </p:sp>
      </p:grpSp>
      <p:grpSp>
        <p:nvGrpSpPr>
          <p:cNvPr id="97" name="组合 96"/>
          <p:cNvGrpSpPr/>
          <p:nvPr/>
        </p:nvGrpSpPr>
        <p:grpSpPr>
          <a:xfrm>
            <a:off x="2062877" y="4841522"/>
            <a:ext cx="5978761" cy="1115832"/>
            <a:chOff x="1200730" y="4305939"/>
            <a:chExt cx="5895563" cy="1115832"/>
          </a:xfrm>
        </p:grpSpPr>
        <p:sp>
          <p:nvSpPr>
            <p:cNvPr id="95" name="Text Box 18"/>
            <p:cNvSpPr txBox="1">
              <a:spLocks noChangeArrowheads="1"/>
            </p:cNvSpPr>
            <p:nvPr/>
          </p:nvSpPr>
          <p:spPr bwMode="auto">
            <a:xfrm>
              <a:off x="3161712" y="4305939"/>
              <a:ext cx="18662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B</a:t>
              </a:r>
              <a:r>
                <a:rPr lang="zh-CN" altLang="en-US" kern="0" dirty="0">
                  <a:latin typeface="Calibri" panose="020F0502020204030204" pitchFamily="34" charset="0"/>
                  <a:ea typeface="华文楷体" panose="02010600040101010101" pitchFamily="2" charset="-122"/>
                </a:rPr>
                <a:t>的接收</a:t>
              </a: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窗口</a:t>
              </a:r>
              <a:r>
                <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 20</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96" name="矩形 95"/>
            <p:cNvSpPr/>
            <p:nvPr/>
          </p:nvSpPr>
          <p:spPr>
            <a:xfrm>
              <a:off x="1200730" y="4587302"/>
              <a:ext cx="5895563"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grpSp>
      <p:grpSp>
        <p:nvGrpSpPr>
          <p:cNvPr id="50" name="组合 49"/>
          <p:cNvGrpSpPr/>
          <p:nvPr/>
        </p:nvGrpSpPr>
        <p:grpSpPr>
          <a:xfrm>
            <a:off x="53623" y="2651873"/>
            <a:ext cx="9036753" cy="565243"/>
            <a:chOff x="0" y="2100132"/>
            <a:chExt cx="9036753" cy="565243"/>
          </a:xfrm>
        </p:grpSpPr>
        <p:sp>
          <p:nvSpPr>
            <p:cNvPr id="27" name="矩形 26"/>
            <p:cNvSpPr/>
            <p:nvPr/>
          </p:nvSpPr>
          <p:spPr>
            <a:xfrm>
              <a:off x="4120414"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41</a:t>
              </a:r>
              <a:endParaRPr lang="zh-CN" altLang="en-US" sz="1400" dirty="0">
                <a:solidFill>
                  <a:schemeClr val="tx1"/>
                </a:solidFill>
                <a:latin typeface="Calibri" panose="020F0502020204030204" pitchFamily="34" charset="0"/>
              </a:endParaRPr>
            </a:p>
          </p:txBody>
        </p:sp>
        <p:grpSp>
          <p:nvGrpSpPr>
            <p:cNvPr id="7" name="组合 6"/>
            <p:cNvGrpSpPr/>
            <p:nvPr/>
          </p:nvGrpSpPr>
          <p:grpSpPr>
            <a:xfrm>
              <a:off x="0" y="2100132"/>
              <a:ext cx="9036753" cy="565243"/>
              <a:chOff x="641440" y="4884662"/>
              <a:chExt cx="6948874" cy="565243"/>
            </a:xfrm>
          </p:grpSpPr>
          <p:sp>
            <p:nvSpPr>
              <p:cNvPr id="9"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1"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2"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19" name="矩形 18"/>
            <p:cNvSpPr/>
            <p:nvPr/>
          </p:nvSpPr>
          <p:spPr>
            <a:xfrm>
              <a:off x="1735404" y="224780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33</a:t>
              </a:r>
              <a:endParaRPr lang="zh-CN" altLang="en-US" sz="1400" dirty="0">
                <a:solidFill>
                  <a:schemeClr val="tx1"/>
                </a:solidFill>
                <a:latin typeface="Calibri" panose="020F0502020204030204" pitchFamily="34" charset="0"/>
              </a:endParaRPr>
            </a:p>
          </p:txBody>
        </p:sp>
        <p:sp>
          <p:nvSpPr>
            <p:cNvPr id="20" name="矩形 19"/>
            <p:cNvSpPr/>
            <p:nvPr/>
          </p:nvSpPr>
          <p:spPr>
            <a:xfrm>
              <a:off x="2031849"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34</a:t>
              </a:r>
              <a:endParaRPr lang="zh-CN" altLang="en-US" sz="1400" dirty="0">
                <a:solidFill>
                  <a:schemeClr val="tx1"/>
                </a:solidFill>
                <a:latin typeface="Calibri" panose="020F0502020204030204" pitchFamily="34" charset="0"/>
              </a:endParaRPr>
            </a:p>
          </p:txBody>
        </p:sp>
        <p:sp>
          <p:nvSpPr>
            <p:cNvPr id="21" name="矩形 20"/>
            <p:cNvSpPr/>
            <p:nvPr/>
          </p:nvSpPr>
          <p:spPr>
            <a:xfrm>
              <a:off x="2331055"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35</a:t>
              </a:r>
              <a:endParaRPr lang="zh-CN" altLang="en-US" sz="1400" dirty="0">
                <a:solidFill>
                  <a:schemeClr val="tx1"/>
                </a:solidFill>
                <a:latin typeface="Calibri" panose="020F0502020204030204" pitchFamily="34" charset="0"/>
              </a:endParaRPr>
            </a:p>
          </p:txBody>
        </p:sp>
        <p:sp>
          <p:nvSpPr>
            <p:cNvPr id="22" name="矩形 21"/>
            <p:cNvSpPr/>
            <p:nvPr/>
          </p:nvSpPr>
          <p:spPr>
            <a:xfrm>
              <a:off x="2627500"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36</a:t>
              </a:r>
              <a:endParaRPr lang="zh-CN" altLang="en-US" sz="1400" dirty="0">
                <a:solidFill>
                  <a:schemeClr val="tx1"/>
                </a:solidFill>
                <a:latin typeface="Calibri" panose="020F0502020204030204" pitchFamily="34" charset="0"/>
              </a:endParaRPr>
            </a:p>
          </p:txBody>
        </p:sp>
        <p:sp>
          <p:nvSpPr>
            <p:cNvPr id="23" name="矩形 22"/>
            <p:cNvSpPr/>
            <p:nvPr/>
          </p:nvSpPr>
          <p:spPr>
            <a:xfrm>
              <a:off x="2929101"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37</a:t>
              </a:r>
              <a:endParaRPr lang="zh-CN" altLang="en-US" sz="1400" dirty="0">
                <a:solidFill>
                  <a:schemeClr val="tx1"/>
                </a:solidFill>
                <a:latin typeface="Calibri" panose="020F0502020204030204" pitchFamily="34" charset="0"/>
              </a:endParaRPr>
            </a:p>
          </p:txBody>
        </p:sp>
        <p:sp>
          <p:nvSpPr>
            <p:cNvPr id="24" name="矩形 23"/>
            <p:cNvSpPr/>
            <p:nvPr/>
          </p:nvSpPr>
          <p:spPr>
            <a:xfrm>
              <a:off x="3225546" y="2243670"/>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38</a:t>
              </a:r>
              <a:endParaRPr lang="zh-CN" altLang="en-US" sz="1400" dirty="0">
                <a:solidFill>
                  <a:schemeClr val="tx1"/>
                </a:solidFill>
                <a:latin typeface="Calibri" panose="020F0502020204030204" pitchFamily="34" charset="0"/>
              </a:endParaRPr>
            </a:p>
          </p:txBody>
        </p:sp>
        <p:sp>
          <p:nvSpPr>
            <p:cNvPr id="25" name="矩形 24"/>
            <p:cNvSpPr/>
            <p:nvPr/>
          </p:nvSpPr>
          <p:spPr>
            <a:xfrm>
              <a:off x="3524752"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39</a:t>
              </a:r>
              <a:endParaRPr lang="zh-CN" altLang="en-US" sz="1400" dirty="0">
                <a:solidFill>
                  <a:schemeClr val="tx1"/>
                </a:solidFill>
                <a:latin typeface="Calibri" panose="020F0502020204030204" pitchFamily="34" charset="0"/>
              </a:endParaRPr>
            </a:p>
          </p:txBody>
        </p:sp>
        <p:sp>
          <p:nvSpPr>
            <p:cNvPr id="26" name="矩形 25"/>
            <p:cNvSpPr/>
            <p:nvPr/>
          </p:nvSpPr>
          <p:spPr>
            <a:xfrm>
              <a:off x="3821197"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40</a:t>
              </a:r>
              <a:endParaRPr lang="zh-CN" altLang="en-US" sz="1400" dirty="0">
                <a:solidFill>
                  <a:schemeClr val="tx1"/>
                </a:solidFill>
                <a:latin typeface="Calibri" panose="020F0502020204030204" pitchFamily="34" charset="0"/>
              </a:endParaRPr>
            </a:p>
          </p:txBody>
        </p:sp>
        <p:sp>
          <p:nvSpPr>
            <p:cNvPr id="28" name="矩形 27"/>
            <p:cNvSpPr/>
            <p:nvPr/>
          </p:nvSpPr>
          <p:spPr>
            <a:xfrm>
              <a:off x="4416859"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42</a:t>
              </a:r>
              <a:endParaRPr lang="zh-CN" altLang="en-US" sz="1400" dirty="0">
                <a:solidFill>
                  <a:schemeClr val="tx1"/>
                </a:solidFill>
                <a:latin typeface="Calibri" panose="020F0502020204030204" pitchFamily="34" charset="0"/>
              </a:endParaRPr>
            </a:p>
          </p:txBody>
        </p:sp>
        <p:sp>
          <p:nvSpPr>
            <p:cNvPr id="29" name="矩形 28"/>
            <p:cNvSpPr/>
            <p:nvPr/>
          </p:nvSpPr>
          <p:spPr>
            <a:xfrm>
              <a:off x="4716065" y="223870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43</a:t>
              </a:r>
              <a:endParaRPr lang="zh-CN" altLang="en-US" sz="1400" dirty="0">
                <a:solidFill>
                  <a:schemeClr val="tx1"/>
                </a:solidFill>
                <a:latin typeface="Calibri" panose="020F0502020204030204" pitchFamily="34" charset="0"/>
              </a:endParaRPr>
            </a:p>
          </p:txBody>
        </p:sp>
        <p:sp>
          <p:nvSpPr>
            <p:cNvPr id="30" name="矩形 29"/>
            <p:cNvSpPr/>
            <p:nvPr/>
          </p:nvSpPr>
          <p:spPr>
            <a:xfrm>
              <a:off x="5012510"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44</a:t>
              </a:r>
              <a:endParaRPr lang="zh-CN" altLang="en-US" sz="1400" dirty="0">
                <a:solidFill>
                  <a:schemeClr val="tx1"/>
                </a:solidFill>
                <a:latin typeface="Calibri" panose="020F0502020204030204" pitchFamily="34" charset="0"/>
              </a:endParaRPr>
            </a:p>
          </p:txBody>
        </p:sp>
        <p:sp>
          <p:nvSpPr>
            <p:cNvPr id="31" name="矩形 30"/>
            <p:cNvSpPr/>
            <p:nvPr/>
          </p:nvSpPr>
          <p:spPr>
            <a:xfrm>
              <a:off x="5314111"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45</a:t>
              </a:r>
              <a:endParaRPr lang="zh-CN" altLang="en-US" sz="1400" dirty="0">
                <a:solidFill>
                  <a:schemeClr val="tx1"/>
                </a:solidFill>
                <a:latin typeface="Calibri" panose="020F0502020204030204" pitchFamily="34" charset="0"/>
              </a:endParaRPr>
            </a:p>
          </p:txBody>
        </p:sp>
        <p:sp>
          <p:nvSpPr>
            <p:cNvPr id="32" name="矩形 31"/>
            <p:cNvSpPr/>
            <p:nvPr/>
          </p:nvSpPr>
          <p:spPr>
            <a:xfrm>
              <a:off x="5610556"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46</a:t>
              </a:r>
              <a:endParaRPr lang="zh-CN" altLang="en-US" sz="1400" dirty="0">
                <a:solidFill>
                  <a:schemeClr val="tx1"/>
                </a:solidFill>
                <a:latin typeface="Calibri" panose="020F0502020204030204" pitchFamily="34" charset="0"/>
              </a:endParaRPr>
            </a:p>
          </p:txBody>
        </p:sp>
        <p:sp>
          <p:nvSpPr>
            <p:cNvPr id="33" name="矩形 32"/>
            <p:cNvSpPr/>
            <p:nvPr/>
          </p:nvSpPr>
          <p:spPr>
            <a:xfrm>
              <a:off x="5909762"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47</a:t>
              </a:r>
              <a:endParaRPr lang="zh-CN" altLang="en-US" sz="1400" dirty="0">
                <a:solidFill>
                  <a:schemeClr val="tx1"/>
                </a:solidFill>
                <a:latin typeface="Calibri" panose="020F0502020204030204" pitchFamily="34" charset="0"/>
              </a:endParaRPr>
            </a:p>
          </p:txBody>
        </p:sp>
        <p:sp>
          <p:nvSpPr>
            <p:cNvPr id="34" name="矩形 33"/>
            <p:cNvSpPr/>
            <p:nvPr/>
          </p:nvSpPr>
          <p:spPr>
            <a:xfrm>
              <a:off x="6206207" y="223456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48</a:t>
              </a:r>
              <a:endParaRPr lang="zh-CN" altLang="en-US" sz="1400" dirty="0">
                <a:solidFill>
                  <a:schemeClr val="tx1"/>
                </a:solidFill>
                <a:latin typeface="Calibri" panose="020F0502020204030204" pitchFamily="34" charset="0"/>
              </a:endParaRPr>
            </a:p>
          </p:txBody>
        </p:sp>
        <p:sp>
          <p:nvSpPr>
            <p:cNvPr id="36" name="矩形 35"/>
            <p:cNvSpPr/>
            <p:nvPr/>
          </p:nvSpPr>
          <p:spPr>
            <a:xfrm>
              <a:off x="249467"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28</a:t>
              </a:r>
              <a:endParaRPr lang="zh-CN" altLang="en-US" sz="1400" dirty="0">
                <a:solidFill>
                  <a:schemeClr val="tx1"/>
                </a:solidFill>
                <a:latin typeface="Calibri" panose="020F0502020204030204" pitchFamily="34" charset="0"/>
              </a:endParaRPr>
            </a:p>
          </p:txBody>
        </p:sp>
        <p:sp>
          <p:nvSpPr>
            <p:cNvPr id="37" name="矩形 36"/>
            <p:cNvSpPr/>
            <p:nvPr/>
          </p:nvSpPr>
          <p:spPr>
            <a:xfrm>
              <a:off x="548673" y="2253991"/>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29</a:t>
              </a:r>
              <a:endParaRPr lang="zh-CN" altLang="en-US" sz="1400" dirty="0">
                <a:solidFill>
                  <a:schemeClr val="tx1"/>
                </a:solidFill>
                <a:latin typeface="Calibri" panose="020F0502020204030204" pitchFamily="34" charset="0"/>
              </a:endParaRPr>
            </a:p>
          </p:txBody>
        </p:sp>
        <p:sp>
          <p:nvSpPr>
            <p:cNvPr id="38" name="矩形 37"/>
            <p:cNvSpPr/>
            <p:nvPr/>
          </p:nvSpPr>
          <p:spPr>
            <a:xfrm>
              <a:off x="845118" y="225192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30</a:t>
              </a:r>
              <a:endParaRPr lang="zh-CN" altLang="en-US" sz="1400" dirty="0">
                <a:solidFill>
                  <a:schemeClr val="tx1"/>
                </a:solidFill>
                <a:latin typeface="Calibri" panose="020F0502020204030204" pitchFamily="34" charset="0"/>
              </a:endParaRPr>
            </a:p>
          </p:txBody>
        </p:sp>
        <p:sp>
          <p:nvSpPr>
            <p:cNvPr id="39" name="矩形 38"/>
            <p:cNvSpPr/>
            <p:nvPr/>
          </p:nvSpPr>
          <p:spPr>
            <a:xfrm>
              <a:off x="1146719"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31</a:t>
              </a:r>
              <a:endParaRPr lang="zh-CN" altLang="en-US" sz="1400" dirty="0">
                <a:solidFill>
                  <a:schemeClr val="tx1"/>
                </a:solidFill>
                <a:latin typeface="Calibri" panose="020F0502020204030204" pitchFamily="34" charset="0"/>
              </a:endParaRPr>
            </a:p>
          </p:txBody>
        </p:sp>
        <p:sp>
          <p:nvSpPr>
            <p:cNvPr id="40" name="矩形 39"/>
            <p:cNvSpPr/>
            <p:nvPr/>
          </p:nvSpPr>
          <p:spPr>
            <a:xfrm>
              <a:off x="1443164" y="225440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32</a:t>
              </a:r>
              <a:endParaRPr lang="zh-CN" altLang="en-US" sz="1400" dirty="0">
                <a:solidFill>
                  <a:schemeClr val="tx1"/>
                </a:solidFill>
                <a:latin typeface="Calibri" panose="020F0502020204030204" pitchFamily="34" charset="0"/>
              </a:endParaRPr>
            </a:p>
          </p:txBody>
        </p:sp>
        <p:sp>
          <p:nvSpPr>
            <p:cNvPr id="42" name="矩形 41"/>
            <p:cNvSpPr/>
            <p:nvPr/>
          </p:nvSpPr>
          <p:spPr>
            <a:xfrm>
              <a:off x="6500257"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49</a:t>
              </a:r>
              <a:endParaRPr lang="zh-CN" altLang="en-US" sz="1400" dirty="0">
                <a:solidFill>
                  <a:schemeClr val="tx1"/>
                </a:solidFill>
                <a:latin typeface="Calibri" panose="020F0502020204030204" pitchFamily="34" charset="0"/>
              </a:endParaRPr>
            </a:p>
          </p:txBody>
        </p:sp>
        <p:sp>
          <p:nvSpPr>
            <p:cNvPr id="43" name="矩形 42"/>
            <p:cNvSpPr/>
            <p:nvPr/>
          </p:nvSpPr>
          <p:spPr>
            <a:xfrm>
              <a:off x="6796702"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50</a:t>
              </a:r>
              <a:endParaRPr lang="zh-CN" altLang="en-US" sz="1400" dirty="0">
                <a:solidFill>
                  <a:schemeClr val="tx1"/>
                </a:solidFill>
                <a:latin typeface="Calibri" panose="020F0502020204030204" pitchFamily="34" charset="0"/>
              </a:endParaRPr>
            </a:p>
          </p:txBody>
        </p:sp>
        <p:sp>
          <p:nvSpPr>
            <p:cNvPr id="44" name="矩形 43"/>
            <p:cNvSpPr/>
            <p:nvPr/>
          </p:nvSpPr>
          <p:spPr>
            <a:xfrm>
              <a:off x="7095919" y="223863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51</a:t>
              </a:r>
              <a:endParaRPr lang="zh-CN" altLang="en-US" sz="1400" dirty="0">
                <a:solidFill>
                  <a:schemeClr val="tx1"/>
                </a:solidFill>
                <a:latin typeface="Calibri" panose="020F0502020204030204" pitchFamily="34" charset="0"/>
              </a:endParaRPr>
            </a:p>
          </p:txBody>
        </p:sp>
        <p:sp>
          <p:nvSpPr>
            <p:cNvPr id="45" name="矩形 44"/>
            <p:cNvSpPr/>
            <p:nvPr/>
          </p:nvSpPr>
          <p:spPr>
            <a:xfrm>
              <a:off x="7392364"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52</a:t>
              </a:r>
              <a:endParaRPr lang="zh-CN" altLang="en-US" sz="1400" dirty="0">
                <a:solidFill>
                  <a:schemeClr val="tx1"/>
                </a:solidFill>
                <a:latin typeface="Calibri" panose="020F0502020204030204" pitchFamily="34" charset="0"/>
              </a:endParaRPr>
            </a:p>
          </p:txBody>
        </p:sp>
        <p:sp>
          <p:nvSpPr>
            <p:cNvPr id="46" name="矩形 45"/>
            <p:cNvSpPr/>
            <p:nvPr/>
          </p:nvSpPr>
          <p:spPr>
            <a:xfrm>
              <a:off x="7691570" y="223408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53</a:t>
              </a:r>
              <a:endParaRPr lang="zh-CN" altLang="en-US" sz="1400" dirty="0">
                <a:solidFill>
                  <a:schemeClr val="tx1"/>
                </a:solidFill>
                <a:latin typeface="Calibri" panose="020F0502020204030204" pitchFamily="34" charset="0"/>
              </a:endParaRPr>
            </a:p>
          </p:txBody>
        </p:sp>
        <p:sp>
          <p:nvSpPr>
            <p:cNvPr id="47" name="矩形 46"/>
            <p:cNvSpPr/>
            <p:nvPr/>
          </p:nvSpPr>
          <p:spPr>
            <a:xfrm>
              <a:off x="7988015" y="223201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54</a:t>
              </a:r>
              <a:endParaRPr lang="zh-CN" altLang="en-US" sz="1400" dirty="0">
                <a:solidFill>
                  <a:schemeClr val="tx1"/>
                </a:solidFill>
                <a:latin typeface="Calibri" panose="020F0502020204030204" pitchFamily="34" charset="0"/>
              </a:endParaRPr>
            </a:p>
          </p:txBody>
        </p:sp>
        <p:sp>
          <p:nvSpPr>
            <p:cNvPr id="48" name="矩形 47"/>
            <p:cNvSpPr/>
            <p:nvPr/>
          </p:nvSpPr>
          <p:spPr>
            <a:xfrm>
              <a:off x="8289616"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55</a:t>
              </a:r>
              <a:endParaRPr lang="zh-CN" altLang="en-US" sz="1400" dirty="0">
                <a:solidFill>
                  <a:schemeClr val="tx1"/>
                </a:solidFill>
                <a:latin typeface="Calibri" panose="020F0502020204030204" pitchFamily="34" charset="0"/>
              </a:endParaRPr>
            </a:p>
          </p:txBody>
        </p:sp>
        <p:sp>
          <p:nvSpPr>
            <p:cNvPr id="49" name="矩形 48"/>
            <p:cNvSpPr/>
            <p:nvPr/>
          </p:nvSpPr>
          <p:spPr>
            <a:xfrm>
              <a:off x="8586061"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56</a:t>
              </a:r>
              <a:endParaRPr lang="zh-CN" altLang="en-US" sz="1400" dirty="0">
                <a:solidFill>
                  <a:schemeClr val="tx1"/>
                </a:solidFill>
                <a:latin typeface="Calibri" panose="020F0502020204030204" pitchFamily="34" charset="0"/>
              </a:endParaRPr>
            </a:p>
          </p:txBody>
        </p:sp>
      </p:grpSp>
      <p:grpSp>
        <p:nvGrpSpPr>
          <p:cNvPr id="99" name="组合 98"/>
          <p:cNvGrpSpPr/>
          <p:nvPr/>
        </p:nvGrpSpPr>
        <p:grpSpPr>
          <a:xfrm>
            <a:off x="2106226" y="2227219"/>
            <a:ext cx="5900309" cy="1110445"/>
            <a:chOff x="1204889" y="1965959"/>
            <a:chExt cx="5900309" cy="1110445"/>
          </a:xfrm>
        </p:grpSpPr>
        <p:sp>
          <p:nvSpPr>
            <p:cNvPr id="51" name="矩形 50"/>
            <p:cNvSpPr/>
            <p:nvPr/>
          </p:nvSpPr>
          <p:spPr>
            <a:xfrm>
              <a:off x="1204889" y="2241935"/>
              <a:ext cx="5900309"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sp>
          <p:nvSpPr>
            <p:cNvPr id="98" name="Text Box 18"/>
            <p:cNvSpPr txBox="1">
              <a:spLocks noChangeArrowheads="1"/>
            </p:cNvSpPr>
            <p:nvPr/>
          </p:nvSpPr>
          <p:spPr bwMode="auto">
            <a:xfrm>
              <a:off x="3360652" y="1965959"/>
              <a:ext cx="18742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a:t>
              </a:r>
              <a:r>
                <a:rPr lang="zh-CN" altLang="en-US" kern="0" dirty="0">
                  <a:latin typeface="Calibri" panose="020F0502020204030204" pitchFamily="34" charset="0"/>
                  <a:ea typeface="华文楷体" panose="02010600040101010101" pitchFamily="2" charset="-122"/>
                </a:rPr>
                <a:t>的发送</a:t>
              </a: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窗口</a:t>
              </a:r>
              <a:r>
                <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 20</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grpSp>
      <p:grpSp>
        <p:nvGrpSpPr>
          <p:cNvPr id="106" name="组合 105"/>
          <p:cNvGrpSpPr/>
          <p:nvPr/>
        </p:nvGrpSpPr>
        <p:grpSpPr>
          <a:xfrm>
            <a:off x="803494" y="3088004"/>
            <a:ext cx="2429305" cy="979652"/>
            <a:chOff x="1064754" y="3088004"/>
            <a:chExt cx="2429305" cy="979652"/>
          </a:xfrm>
        </p:grpSpPr>
        <p:sp>
          <p:nvSpPr>
            <p:cNvPr id="109" name="Text Box 6"/>
            <p:cNvSpPr txBox="1">
              <a:spLocks noChangeArrowheads="1"/>
            </p:cNvSpPr>
            <p:nvPr/>
          </p:nvSpPr>
          <p:spPr bwMode="auto">
            <a:xfrm>
              <a:off x="1064754" y="3510452"/>
              <a:ext cx="2429305"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最后被确认的字节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LastByteAcked</a:t>
              </a:r>
              <a:r>
                <a:rPr lang="en-US" altLang="zh-CN" kern="0" dirty="0">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111" name="Line 15"/>
            <p:cNvSpPr>
              <a:spLocks noChangeShapeType="1"/>
            </p:cNvSpPr>
            <p:nvPr/>
          </p:nvSpPr>
          <p:spPr bwMode="auto">
            <a:xfrm flipV="1">
              <a:off x="2189969" y="3088004"/>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5180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选择确认 </a:t>
            </a:r>
            <a:r>
              <a:rPr lang="en-US" altLang="zh-CN" dirty="0"/>
              <a:t>SACK </a:t>
            </a:r>
            <a:endParaRPr lang="zh-CN" altLang="en-US" sz="2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104" name="内容占位符 2"/>
          <p:cNvSpPr>
            <a:spLocks noGrp="1"/>
          </p:cNvSpPr>
          <p:nvPr>
            <p:ph idx="1"/>
          </p:nvPr>
        </p:nvSpPr>
        <p:spPr>
          <a:xfrm>
            <a:off x="457200" y="1444978"/>
            <a:ext cx="8229600" cy="3769625"/>
          </a:xfrm>
        </p:spPr>
        <p:txBody>
          <a:bodyPr/>
          <a:lstStyle/>
          <a:p>
            <a:r>
              <a:rPr lang="zh-CN" altLang="en-US" sz="2000" dirty="0"/>
              <a:t>接收方需要对每个收到的数据进行确认</a:t>
            </a:r>
            <a:endParaRPr lang="en-US" altLang="zh-CN" sz="2000" dirty="0"/>
          </a:p>
          <a:p>
            <a:pPr lvl="1"/>
            <a:r>
              <a:rPr lang="zh-CN" altLang="en-US" sz="1600" dirty="0"/>
              <a:t>报文段可能乱序到达</a:t>
            </a:r>
            <a:endParaRPr lang="en-US" altLang="zh-CN" sz="1600" dirty="0"/>
          </a:p>
          <a:p>
            <a:pPr>
              <a:spcBef>
                <a:spcPts val="1200"/>
              </a:spcBef>
            </a:pPr>
            <a:r>
              <a:rPr lang="zh-CN" altLang="en-US" sz="2000" dirty="0"/>
              <a:t>累积确认</a:t>
            </a:r>
            <a:r>
              <a:rPr lang="en-US" altLang="zh-CN" sz="2000" dirty="0"/>
              <a:t>(</a:t>
            </a:r>
            <a:r>
              <a:rPr lang="en-GB" altLang="zh-CN" sz="2000" dirty="0"/>
              <a:t>Cumulative ACK) </a:t>
            </a:r>
            <a:r>
              <a:rPr lang="zh-CN" altLang="en-US" sz="2000" dirty="0"/>
              <a:t>：对按序到达的最后一个报文段进行确认</a:t>
            </a:r>
            <a:endParaRPr lang="en-US" altLang="zh-CN" sz="2000" dirty="0"/>
          </a:p>
          <a:p>
            <a:pPr lvl="1"/>
            <a:r>
              <a:rPr lang="zh-CN" altLang="en-US" sz="1600" dirty="0"/>
              <a:t>简单易实现，但发送方无法确定到底哪些报文段丢失了，应该重传哪些？</a:t>
            </a:r>
            <a:endParaRPr lang="en-US" altLang="zh-CN" sz="1600" dirty="0"/>
          </a:p>
          <a:p>
            <a:pPr>
              <a:spcBef>
                <a:spcPts val="1800"/>
              </a:spcBef>
            </a:pPr>
            <a:r>
              <a:rPr lang="zh-CN" altLang="en-US" sz="2000" dirty="0"/>
              <a:t>选择确认</a:t>
            </a:r>
            <a:r>
              <a:rPr lang="en-US" altLang="zh-CN" sz="2000" dirty="0"/>
              <a:t>(</a:t>
            </a:r>
            <a:r>
              <a:rPr lang="en-GB" altLang="zh-CN" sz="2000" dirty="0"/>
              <a:t>Selective ACK) </a:t>
            </a:r>
            <a:r>
              <a:rPr lang="zh-CN" altLang="en-US" sz="2000" dirty="0"/>
              <a:t>：确认接收到的不连续的数据块的边界</a:t>
            </a:r>
            <a:endParaRPr lang="en-US" altLang="zh-CN" sz="2000" dirty="0"/>
          </a:p>
          <a:p>
            <a:pPr lvl="1"/>
            <a:r>
              <a:rPr lang="zh-CN" altLang="en-US" sz="1600" dirty="0"/>
              <a:t>使用首部的</a:t>
            </a:r>
            <a:r>
              <a:rPr lang="en-US" altLang="zh-CN" sz="1600" dirty="0"/>
              <a:t>SACK</a:t>
            </a:r>
            <a:r>
              <a:rPr lang="zh-CN" altLang="en-US" sz="1600" dirty="0"/>
              <a:t>选项，不影响确认号字段的使用</a:t>
            </a:r>
            <a:endParaRPr lang="en-US" altLang="zh-CN" sz="1600" dirty="0"/>
          </a:p>
        </p:txBody>
      </p:sp>
      <p:grpSp>
        <p:nvGrpSpPr>
          <p:cNvPr id="8" name="组合 7"/>
          <p:cNvGrpSpPr/>
          <p:nvPr/>
        </p:nvGrpSpPr>
        <p:grpSpPr>
          <a:xfrm>
            <a:off x="0" y="5221651"/>
            <a:ext cx="9036752" cy="1010446"/>
            <a:chOff x="0" y="5221651"/>
            <a:chExt cx="9036752" cy="1010446"/>
          </a:xfrm>
        </p:grpSpPr>
        <p:sp>
          <p:nvSpPr>
            <p:cNvPr id="105" name="Rectangle 19"/>
            <p:cNvSpPr>
              <a:spLocks noChangeArrowheads="1"/>
            </p:cNvSpPr>
            <p:nvPr/>
          </p:nvSpPr>
          <p:spPr bwMode="auto">
            <a:xfrm>
              <a:off x="4117641" y="5646996"/>
              <a:ext cx="900697"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12" name="Rectangle 19"/>
            <p:cNvSpPr>
              <a:spLocks noChangeArrowheads="1"/>
            </p:cNvSpPr>
            <p:nvPr/>
          </p:nvSpPr>
          <p:spPr bwMode="auto">
            <a:xfrm>
              <a:off x="2922990" y="5638980"/>
              <a:ext cx="568717"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13" name="Rectangle 19"/>
            <p:cNvSpPr>
              <a:spLocks noChangeArrowheads="1"/>
            </p:cNvSpPr>
            <p:nvPr/>
          </p:nvSpPr>
          <p:spPr bwMode="auto">
            <a:xfrm>
              <a:off x="262841" y="5643431"/>
              <a:ext cx="1751467"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15" name="Text Box 32"/>
            <p:cNvSpPr txBox="1">
              <a:spLocks noChangeArrowheads="1"/>
            </p:cNvSpPr>
            <p:nvPr/>
          </p:nvSpPr>
          <p:spPr bwMode="auto">
            <a:xfrm>
              <a:off x="104622" y="5221651"/>
              <a:ext cx="1059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接收端 </a:t>
              </a:r>
              <a:r>
                <a:rPr kumimoji="0" lang="en-US" altLang="zh-CN" b="1"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B</a:t>
              </a:r>
              <a:endParaRPr kumimoji="0" lang="zh-CN" altLang="en-US" b="1"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grpSp>
          <p:nvGrpSpPr>
            <p:cNvPr id="114" name="组合 113"/>
            <p:cNvGrpSpPr/>
            <p:nvPr/>
          </p:nvGrpSpPr>
          <p:grpSpPr>
            <a:xfrm>
              <a:off x="0" y="5574335"/>
              <a:ext cx="9036752" cy="565243"/>
              <a:chOff x="0" y="2100132"/>
              <a:chExt cx="9036752" cy="565243"/>
            </a:xfrm>
          </p:grpSpPr>
          <p:grpSp>
            <p:nvGrpSpPr>
              <p:cNvPr id="121" name="组合 120"/>
              <p:cNvGrpSpPr/>
              <p:nvPr/>
            </p:nvGrpSpPr>
            <p:grpSpPr>
              <a:xfrm>
                <a:off x="0" y="2100132"/>
                <a:ext cx="9036752" cy="565243"/>
                <a:chOff x="641440" y="4884662"/>
                <a:chExt cx="6948874" cy="565243"/>
              </a:xfrm>
            </p:grpSpPr>
            <p:sp>
              <p:nvSpPr>
                <p:cNvPr id="152"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3"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4"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1"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122" name="矩形 121"/>
              <p:cNvSpPr/>
              <p:nvPr/>
            </p:nvSpPr>
            <p:spPr>
              <a:xfrm>
                <a:off x="1735404" y="224780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33</a:t>
                </a:r>
                <a:endParaRPr lang="zh-CN" altLang="en-US" sz="1400" dirty="0">
                  <a:solidFill>
                    <a:schemeClr val="tx1"/>
                  </a:solidFill>
                  <a:latin typeface="Calibri" panose="020F0502020204030204" pitchFamily="34" charset="0"/>
                </a:endParaRPr>
              </a:p>
            </p:txBody>
          </p:sp>
          <p:sp>
            <p:nvSpPr>
              <p:cNvPr id="123" name="矩形 122"/>
              <p:cNvSpPr/>
              <p:nvPr/>
            </p:nvSpPr>
            <p:spPr>
              <a:xfrm>
                <a:off x="2031849"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34</a:t>
                </a:r>
                <a:endParaRPr lang="zh-CN" altLang="en-US" sz="1400" dirty="0">
                  <a:solidFill>
                    <a:schemeClr val="tx1"/>
                  </a:solidFill>
                  <a:latin typeface="Calibri" panose="020F0502020204030204" pitchFamily="34" charset="0"/>
                </a:endParaRPr>
              </a:p>
            </p:txBody>
          </p:sp>
          <p:sp>
            <p:nvSpPr>
              <p:cNvPr id="124" name="矩形 123"/>
              <p:cNvSpPr/>
              <p:nvPr/>
            </p:nvSpPr>
            <p:spPr>
              <a:xfrm>
                <a:off x="2331055"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35</a:t>
                </a:r>
                <a:endParaRPr lang="zh-CN" altLang="en-US" sz="1400" dirty="0">
                  <a:solidFill>
                    <a:schemeClr val="tx1"/>
                  </a:solidFill>
                  <a:latin typeface="Calibri" panose="020F0502020204030204" pitchFamily="34" charset="0"/>
                </a:endParaRPr>
              </a:p>
            </p:txBody>
          </p:sp>
          <p:sp>
            <p:nvSpPr>
              <p:cNvPr id="125" name="矩形 124"/>
              <p:cNvSpPr/>
              <p:nvPr/>
            </p:nvSpPr>
            <p:spPr>
              <a:xfrm>
                <a:off x="2627500"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36</a:t>
                </a:r>
                <a:endParaRPr lang="zh-CN" altLang="en-US" sz="1400" dirty="0">
                  <a:solidFill>
                    <a:schemeClr val="tx1"/>
                  </a:solidFill>
                  <a:latin typeface="Calibri" panose="020F0502020204030204" pitchFamily="34" charset="0"/>
                </a:endParaRPr>
              </a:p>
            </p:txBody>
          </p:sp>
          <p:sp>
            <p:nvSpPr>
              <p:cNvPr id="126" name="矩形 125"/>
              <p:cNvSpPr/>
              <p:nvPr/>
            </p:nvSpPr>
            <p:spPr>
              <a:xfrm>
                <a:off x="2929101"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37</a:t>
                </a:r>
                <a:endParaRPr lang="zh-CN" altLang="en-US" sz="1400" dirty="0">
                  <a:solidFill>
                    <a:schemeClr val="tx1"/>
                  </a:solidFill>
                  <a:latin typeface="Calibri" panose="020F0502020204030204" pitchFamily="34" charset="0"/>
                </a:endParaRPr>
              </a:p>
            </p:txBody>
          </p:sp>
          <p:sp>
            <p:nvSpPr>
              <p:cNvPr id="127" name="矩形 126"/>
              <p:cNvSpPr/>
              <p:nvPr/>
            </p:nvSpPr>
            <p:spPr>
              <a:xfrm>
                <a:off x="3225546" y="2243670"/>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38</a:t>
                </a:r>
                <a:endParaRPr lang="zh-CN" altLang="en-US" sz="1400" dirty="0">
                  <a:solidFill>
                    <a:schemeClr val="tx1"/>
                  </a:solidFill>
                  <a:latin typeface="Calibri" panose="020F0502020204030204" pitchFamily="34" charset="0"/>
                </a:endParaRPr>
              </a:p>
            </p:txBody>
          </p:sp>
          <p:sp>
            <p:nvSpPr>
              <p:cNvPr id="128" name="矩形 127"/>
              <p:cNvSpPr/>
              <p:nvPr/>
            </p:nvSpPr>
            <p:spPr>
              <a:xfrm>
                <a:off x="3524752"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39</a:t>
                </a:r>
                <a:endParaRPr lang="zh-CN" altLang="en-US" sz="1400" dirty="0">
                  <a:solidFill>
                    <a:schemeClr val="tx1"/>
                  </a:solidFill>
                  <a:latin typeface="Calibri" panose="020F0502020204030204" pitchFamily="34" charset="0"/>
                </a:endParaRPr>
              </a:p>
            </p:txBody>
          </p:sp>
          <p:sp>
            <p:nvSpPr>
              <p:cNvPr id="129" name="矩形 128"/>
              <p:cNvSpPr/>
              <p:nvPr/>
            </p:nvSpPr>
            <p:spPr>
              <a:xfrm>
                <a:off x="3821197"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40</a:t>
                </a:r>
                <a:endParaRPr lang="zh-CN" altLang="en-US" sz="1400" dirty="0">
                  <a:solidFill>
                    <a:schemeClr val="tx1"/>
                  </a:solidFill>
                  <a:latin typeface="Calibri" panose="020F0502020204030204" pitchFamily="34" charset="0"/>
                </a:endParaRPr>
              </a:p>
            </p:txBody>
          </p:sp>
          <p:sp>
            <p:nvSpPr>
              <p:cNvPr id="130" name="矩形 129"/>
              <p:cNvSpPr/>
              <p:nvPr/>
            </p:nvSpPr>
            <p:spPr>
              <a:xfrm>
                <a:off x="4120414"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41</a:t>
                </a:r>
                <a:endParaRPr lang="zh-CN" altLang="en-US" sz="1400" dirty="0">
                  <a:solidFill>
                    <a:schemeClr val="tx1"/>
                  </a:solidFill>
                  <a:latin typeface="Calibri" panose="020F0502020204030204" pitchFamily="34" charset="0"/>
                </a:endParaRPr>
              </a:p>
            </p:txBody>
          </p:sp>
          <p:sp>
            <p:nvSpPr>
              <p:cNvPr id="131" name="矩形 130"/>
              <p:cNvSpPr/>
              <p:nvPr/>
            </p:nvSpPr>
            <p:spPr>
              <a:xfrm>
                <a:off x="4416859"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42</a:t>
                </a:r>
                <a:endParaRPr lang="zh-CN" altLang="en-US" sz="1400" dirty="0">
                  <a:solidFill>
                    <a:schemeClr val="tx1"/>
                  </a:solidFill>
                  <a:latin typeface="Calibri" panose="020F0502020204030204" pitchFamily="34" charset="0"/>
                </a:endParaRPr>
              </a:p>
            </p:txBody>
          </p:sp>
          <p:sp>
            <p:nvSpPr>
              <p:cNvPr id="132" name="矩形 131"/>
              <p:cNvSpPr/>
              <p:nvPr/>
            </p:nvSpPr>
            <p:spPr>
              <a:xfrm>
                <a:off x="4716065" y="223870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43</a:t>
                </a:r>
                <a:endParaRPr lang="zh-CN" altLang="en-US" sz="1400" dirty="0">
                  <a:solidFill>
                    <a:schemeClr val="tx1"/>
                  </a:solidFill>
                  <a:latin typeface="Calibri" panose="020F0502020204030204" pitchFamily="34" charset="0"/>
                </a:endParaRPr>
              </a:p>
            </p:txBody>
          </p:sp>
          <p:sp>
            <p:nvSpPr>
              <p:cNvPr id="133" name="矩形 132"/>
              <p:cNvSpPr/>
              <p:nvPr/>
            </p:nvSpPr>
            <p:spPr>
              <a:xfrm>
                <a:off x="5012510"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44</a:t>
                </a:r>
                <a:endParaRPr lang="zh-CN" altLang="en-US" sz="1400" dirty="0">
                  <a:solidFill>
                    <a:schemeClr val="tx1"/>
                  </a:solidFill>
                  <a:latin typeface="Calibri" panose="020F0502020204030204" pitchFamily="34" charset="0"/>
                </a:endParaRPr>
              </a:p>
            </p:txBody>
          </p:sp>
          <p:sp>
            <p:nvSpPr>
              <p:cNvPr id="134" name="矩形 133"/>
              <p:cNvSpPr/>
              <p:nvPr/>
            </p:nvSpPr>
            <p:spPr>
              <a:xfrm>
                <a:off x="5314111"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45</a:t>
                </a:r>
                <a:endParaRPr lang="zh-CN" altLang="en-US" sz="1400" dirty="0">
                  <a:solidFill>
                    <a:schemeClr val="tx1"/>
                  </a:solidFill>
                  <a:latin typeface="Calibri" panose="020F0502020204030204" pitchFamily="34" charset="0"/>
                </a:endParaRPr>
              </a:p>
            </p:txBody>
          </p:sp>
          <p:sp>
            <p:nvSpPr>
              <p:cNvPr id="135" name="矩形 134"/>
              <p:cNvSpPr/>
              <p:nvPr/>
            </p:nvSpPr>
            <p:spPr>
              <a:xfrm>
                <a:off x="5610556"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46</a:t>
                </a:r>
                <a:endParaRPr lang="zh-CN" altLang="en-US" sz="1400" dirty="0">
                  <a:solidFill>
                    <a:schemeClr val="tx1"/>
                  </a:solidFill>
                  <a:latin typeface="Calibri" panose="020F0502020204030204" pitchFamily="34" charset="0"/>
                </a:endParaRPr>
              </a:p>
            </p:txBody>
          </p:sp>
          <p:sp>
            <p:nvSpPr>
              <p:cNvPr id="136" name="矩形 135"/>
              <p:cNvSpPr/>
              <p:nvPr/>
            </p:nvSpPr>
            <p:spPr>
              <a:xfrm>
                <a:off x="5909762"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47</a:t>
                </a:r>
                <a:endParaRPr lang="zh-CN" altLang="en-US" sz="1400" dirty="0">
                  <a:solidFill>
                    <a:schemeClr val="tx1"/>
                  </a:solidFill>
                  <a:latin typeface="Calibri" panose="020F0502020204030204" pitchFamily="34" charset="0"/>
                </a:endParaRPr>
              </a:p>
            </p:txBody>
          </p:sp>
          <p:sp>
            <p:nvSpPr>
              <p:cNvPr id="137" name="矩形 136"/>
              <p:cNvSpPr/>
              <p:nvPr/>
            </p:nvSpPr>
            <p:spPr>
              <a:xfrm>
                <a:off x="6206207" y="223456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48</a:t>
                </a:r>
                <a:endParaRPr lang="zh-CN" altLang="en-US" sz="1400" dirty="0">
                  <a:solidFill>
                    <a:schemeClr val="tx1"/>
                  </a:solidFill>
                  <a:latin typeface="Calibri" panose="020F0502020204030204" pitchFamily="34" charset="0"/>
                </a:endParaRPr>
              </a:p>
            </p:txBody>
          </p:sp>
          <p:sp>
            <p:nvSpPr>
              <p:cNvPr id="138" name="矩形 137"/>
              <p:cNvSpPr/>
              <p:nvPr/>
            </p:nvSpPr>
            <p:spPr>
              <a:xfrm>
                <a:off x="249467"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28</a:t>
                </a:r>
                <a:endParaRPr lang="zh-CN" altLang="en-US" sz="1400" dirty="0">
                  <a:solidFill>
                    <a:schemeClr val="tx1"/>
                  </a:solidFill>
                  <a:latin typeface="Calibri" panose="020F0502020204030204" pitchFamily="34" charset="0"/>
                </a:endParaRPr>
              </a:p>
            </p:txBody>
          </p:sp>
          <p:sp>
            <p:nvSpPr>
              <p:cNvPr id="139" name="矩形 138"/>
              <p:cNvSpPr/>
              <p:nvPr/>
            </p:nvSpPr>
            <p:spPr>
              <a:xfrm>
                <a:off x="548673" y="2253991"/>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29</a:t>
                </a:r>
                <a:endParaRPr lang="zh-CN" altLang="en-US" sz="1400" dirty="0">
                  <a:solidFill>
                    <a:schemeClr val="tx1"/>
                  </a:solidFill>
                  <a:latin typeface="Calibri" panose="020F0502020204030204" pitchFamily="34" charset="0"/>
                </a:endParaRPr>
              </a:p>
            </p:txBody>
          </p:sp>
          <p:sp>
            <p:nvSpPr>
              <p:cNvPr id="140" name="矩形 139"/>
              <p:cNvSpPr/>
              <p:nvPr/>
            </p:nvSpPr>
            <p:spPr>
              <a:xfrm>
                <a:off x="845118" y="225192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30</a:t>
                </a:r>
                <a:endParaRPr lang="zh-CN" altLang="en-US" sz="1400" dirty="0">
                  <a:solidFill>
                    <a:schemeClr val="tx1"/>
                  </a:solidFill>
                  <a:latin typeface="Calibri" panose="020F0502020204030204" pitchFamily="34" charset="0"/>
                </a:endParaRPr>
              </a:p>
            </p:txBody>
          </p:sp>
          <p:sp>
            <p:nvSpPr>
              <p:cNvPr id="141" name="矩形 140"/>
              <p:cNvSpPr/>
              <p:nvPr/>
            </p:nvSpPr>
            <p:spPr>
              <a:xfrm>
                <a:off x="1146719"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31</a:t>
                </a:r>
                <a:endParaRPr lang="zh-CN" altLang="en-US" sz="1400" dirty="0">
                  <a:solidFill>
                    <a:schemeClr val="tx1"/>
                  </a:solidFill>
                  <a:latin typeface="Calibri" panose="020F0502020204030204" pitchFamily="34" charset="0"/>
                </a:endParaRPr>
              </a:p>
            </p:txBody>
          </p:sp>
          <p:sp>
            <p:nvSpPr>
              <p:cNvPr id="142" name="矩形 141"/>
              <p:cNvSpPr/>
              <p:nvPr/>
            </p:nvSpPr>
            <p:spPr>
              <a:xfrm>
                <a:off x="1443164" y="225440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32</a:t>
                </a:r>
                <a:endParaRPr lang="zh-CN" altLang="en-US" sz="1400" dirty="0">
                  <a:solidFill>
                    <a:schemeClr val="tx1"/>
                  </a:solidFill>
                  <a:latin typeface="Calibri" panose="020F0502020204030204" pitchFamily="34" charset="0"/>
                </a:endParaRPr>
              </a:p>
            </p:txBody>
          </p:sp>
          <p:sp>
            <p:nvSpPr>
              <p:cNvPr id="143" name="矩形 142"/>
              <p:cNvSpPr/>
              <p:nvPr/>
            </p:nvSpPr>
            <p:spPr>
              <a:xfrm>
                <a:off x="6500257"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49</a:t>
                </a:r>
                <a:endParaRPr lang="zh-CN" altLang="en-US" sz="1400" dirty="0">
                  <a:solidFill>
                    <a:schemeClr val="tx1"/>
                  </a:solidFill>
                  <a:latin typeface="Calibri" panose="020F0502020204030204" pitchFamily="34" charset="0"/>
                </a:endParaRPr>
              </a:p>
            </p:txBody>
          </p:sp>
          <p:sp>
            <p:nvSpPr>
              <p:cNvPr id="144" name="矩形 143"/>
              <p:cNvSpPr/>
              <p:nvPr/>
            </p:nvSpPr>
            <p:spPr>
              <a:xfrm>
                <a:off x="6796702"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50</a:t>
                </a:r>
                <a:endParaRPr lang="zh-CN" altLang="en-US" sz="1400" dirty="0">
                  <a:solidFill>
                    <a:schemeClr val="tx1"/>
                  </a:solidFill>
                  <a:latin typeface="Calibri" panose="020F0502020204030204" pitchFamily="34" charset="0"/>
                </a:endParaRPr>
              </a:p>
            </p:txBody>
          </p:sp>
          <p:sp>
            <p:nvSpPr>
              <p:cNvPr id="145" name="矩形 144"/>
              <p:cNvSpPr/>
              <p:nvPr/>
            </p:nvSpPr>
            <p:spPr>
              <a:xfrm>
                <a:off x="7095919" y="223863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51</a:t>
                </a:r>
                <a:endParaRPr lang="zh-CN" altLang="en-US" sz="1400" dirty="0">
                  <a:solidFill>
                    <a:schemeClr val="tx1"/>
                  </a:solidFill>
                  <a:latin typeface="Calibri" panose="020F0502020204030204" pitchFamily="34" charset="0"/>
                </a:endParaRPr>
              </a:p>
            </p:txBody>
          </p:sp>
          <p:sp>
            <p:nvSpPr>
              <p:cNvPr id="146" name="矩形 145"/>
              <p:cNvSpPr/>
              <p:nvPr/>
            </p:nvSpPr>
            <p:spPr>
              <a:xfrm>
                <a:off x="7392364"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52</a:t>
                </a:r>
                <a:endParaRPr lang="zh-CN" altLang="en-US" sz="1400" dirty="0">
                  <a:solidFill>
                    <a:schemeClr val="tx1"/>
                  </a:solidFill>
                  <a:latin typeface="Calibri" panose="020F0502020204030204" pitchFamily="34" charset="0"/>
                </a:endParaRPr>
              </a:p>
            </p:txBody>
          </p:sp>
          <p:sp>
            <p:nvSpPr>
              <p:cNvPr id="147" name="矩形 146"/>
              <p:cNvSpPr/>
              <p:nvPr/>
            </p:nvSpPr>
            <p:spPr>
              <a:xfrm>
                <a:off x="7691570" y="223408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53</a:t>
                </a:r>
                <a:endParaRPr lang="zh-CN" altLang="en-US" sz="1400" dirty="0">
                  <a:solidFill>
                    <a:schemeClr val="tx1"/>
                  </a:solidFill>
                  <a:latin typeface="Calibri" panose="020F0502020204030204" pitchFamily="34" charset="0"/>
                </a:endParaRPr>
              </a:p>
            </p:txBody>
          </p:sp>
          <p:sp>
            <p:nvSpPr>
              <p:cNvPr id="148" name="矩形 147"/>
              <p:cNvSpPr/>
              <p:nvPr/>
            </p:nvSpPr>
            <p:spPr>
              <a:xfrm>
                <a:off x="7988015" y="223201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54</a:t>
                </a:r>
                <a:endParaRPr lang="zh-CN" altLang="en-US" sz="1400" dirty="0">
                  <a:solidFill>
                    <a:schemeClr val="tx1"/>
                  </a:solidFill>
                  <a:latin typeface="Calibri" panose="020F0502020204030204" pitchFamily="34" charset="0"/>
                </a:endParaRPr>
              </a:p>
            </p:txBody>
          </p:sp>
          <p:sp>
            <p:nvSpPr>
              <p:cNvPr id="149" name="矩形 148"/>
              <p:cNvSpPr/>
              <p:nvPr/>
            </p:nvSpPr>
            <p:spPr>
              <a:xfrm>
                <a:off x="8289616"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55</a:t>
                </a:r>
                <a:endParaRPr lang="zh-CN" altLang="en-US" sz="1400" dirty="0">
                  <a:solidFill>
                    <a:schemeClr val="tx1"/>
                  </a:solidFill>
                  <a:latin typeface="Calibri" panose="020F0502020204030204" pitchFamily="34" charset="0"/>
                </a:endParaRPr>
              </a:p>
            </p:txBody>
          </p:sp>
          <p:sp>
            <p:nvSpPr>
              <p:cNvPr id="150" name="矩形 149"/>
              <p:cNvSpPr/>
              <p:nvPr/>
            </p:nvSpPr>
            <p:spPr>
              <a:xfrm>
                <a:off x="8586061"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latin typeface="Calibri" panose="020F0502020204030204" pitchFamily="34" charset="0"/>
                  </a:rPr>
                  <a:t>56</a:t>
                </a:r>
                <a:endParaRPr lang="zh-CN" altLang="en-US" sz="1400" dirty="0">
                  <a:solidFill>
                    <a:schemeClr val="tx1"/>
                  </a:solidFill>
                  <a:latin typeface="Calibri" panose="020F0502020204030204" pitchFamily="34" charset="0"/>
                </a:endParaRPr>
              </a:p>
            </p:txBody>
          </p:sp>
        </p:grpSp>
        <p:sp>
          <p:nvSpPr>
            <p:cNvPr id="120" name="矩形 119"/>
            <p:cNvSpPr/>
            <p:nvPr/>
          </p:nvSpPr>
          <p:spPr>
            <a:xfrm>
              <a:off x="1992661" y="5434211"/>
              <a:ext cx="5058913" cy="797886"/>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grpSp>
      <p:sp>
        <p:nvSpPr>
          <p:cNvPr id="117" name="Line 15"/>
          <p:cNvSpPr>
            <a:spLocks noChangeShapeType="1"/>
          </p:cNvSpPr>
          <p:nvPr/>
        </p:nvSpPr>
        <p:spPr bwMode="auto">
          <a:xfrm flipV="1">
            <a:off x="1992661" y="6018718"/>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5" name="Text Box 6"/>
          <p:cNvSpPr txBox="1">
            <a:spLocks noChangeArrowheads="1"/>
          </p:cNvSpPr>
          <p:nvPr/>
        </p:nvSpPr>
        <p:spPr bwMode="auto">
          <a:xfrm>
            <a:off x="1162888" y="6390850"/>
            <a:ext cx="914400" cy="329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ts val="1800"/>
              </a:lnSpc>
              <a:spcBef>
                <a:spcPct val="0"/>
              </a:spcBef>
              <a:spcAft>
                <a:spcPct val="0"/>
              </a:spcAft>
            </a:pPr>
            <a:r>
              <a:rPr lang="zh-CN" altLang="en-US" kern="0" dirty="0">
                <a:solidFill>
                  <a:schemeClr val="accent5">
                    <a:lumMod val="50000"/>
                  </a:schemeClr>
                </a:solidFill>
                <a:latin typeface="Calibri" panose="020F0502020204030204" pitchFamily="34" charset="0"/>
                <a:ea typeface="华文楷体" panose="02010600040101010101" pitchFamily="2" charset="-122"/>
              </a:rPr>
              <a:t>确认号</a:t>
            </a:r>
            <a:endParaRPr kumimoji="0" lang="zh-CN" altLang="en-US"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156" name="Text Box 6"/>
          <p:cNvSpPr txBox="1">
            <a:spLocks noChangeArrowheads="1"/>
          </p:cNvSpPr>
          <p:nvPr/>
        </p:nvSpPr>
        <p:spPr bwMode="auto">
          <a:xfrm>
            <a:off x="4117210" y="6594715"/>
            <a:ext cx="1493345"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ts val="1800"/>
              </a:lnSpc>
              <a:spcBef>
                <a:spcPct val="0"/>
              </a:spcBef>
              <a:spcAft>
                <a:spcPct val="0"/>
              </a:spcAft>
            </a:pPr>
            <a:r>
              <a:rPr lang="en-US" altLang="zh-CN" kern="0" dirty="0">
                <a:solidFill>
                  <a:schemeClr val="accent5">
                    <a:lumMod val="50000"/>
                  </a:schemeClr>
                </a:solidFill>
                <a:latin typeface="Calibri" panose="020F0502020204030204" pitchFamily="34" charset="0"/>
                <a:ea typeface="华文楷体" panose="02010600040101010101" pitchFamily="2" charset="-122"/>
              </a:rPr>
              <a:t>SACK</a:t>
            </a:r>
            <a:r>
              <a:rPr lang="zh-CN" altLang="en-US" kern="0" dirty="0">
                <a:solidFill>
                  <a:schemeClr val="accent5">
                    <a:lumMod val="50000"/>
                  </a:schemeClr>
                </a:solidFill>
                <a:latin typeface="Calibri" panose="020F0502020204030204" pitchFamily="34" charset="0"/>
                <a:ea typeface="华文楷体" panose="02010600040101010101" pitchFamily="2" charset="-122"/>
              </a:rPr>
              <a:t>选项</a:t>
            </a:r>
            <a:endParaRPr kumimoji="0" lang="zh-CN" altLang="en-US"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157" name="Line 15"/>
          <p:cNvSpPr>
            <a:spLocks noChangeShapeType="1"/>
          </p:cNvSpPr>
          <p:nvPr/>
        </p:nvSpPr>
        <p:spPr bwMode="auto">
          <a:xfrm flipV="1">
            <a:off x="2922990" y="6027067"/>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8" name="Line 15"/>
          <p:cNvSpPr>
            <a:spLocks noChangeShapeType="1"/>
          </p:cNvSpPr>
          <p:nvPr/>
        </p:nvSpPr>
        <p:spPr bwMode="auto">
          <a:xfrm flipV="1">
            <a:off x="3491707" y="6018718"/>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9" name="Line 15"/>
          <p:cNvSpPr>
            <a:spLocks noChangeShapeType="1"/>
          </p:cNvSpPr>
          <p:nvPr/>
        </p:nvSpPr>
        <p:spPr bwMode="auto">
          <a:xfrm flipV="1">
            <a:off x="4117211" y="6027067"/>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0" name="Line 15"/>
          <p:cNvSpPr>
            <a:spLocks noChangeShapeType="1"/>
          </p:cNvSpPr>
          <p:nvPr/>
        </p:nvSpPr>
        <p:spPr bwMode="auto">
          <a:xfrm flipV="1">
            <a:off x="5003372" y="5996742"/>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1" name="右大括号 160"/>
          <p:cNvSpPr/>
          <p:nvPr/>
        </p:nvSpPr>
        <p:spPr>
          <a:xfrm rot="5400000">
            <a:off x="3855934" y="5560578"/>
            <a:ext cx="223631" cy="2089520"/>
          </a:xfrm>
          <a:prstGeom prst="rightBrace">
            <a:avLst>
              <a:gd name="adj1" fmla="val 22967"/>
              <a:gd name="adj2" fmla="val 50000"/>
            </a:avLst>
          </a:prstGeom>
          <a:ln w="222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62" name="表格 161"/>
              <p:cNvGraphicFramePr>
                <a:graphicFrameLocks noGrp="1"/>
              </p:cNvGraphicFramePr>
              <p:nvPr>
                <p:extLst>
                  <p:ext uri="{D42A27DB-BD31-4B8C-83A1-F6EECF244321}">
                    <p14:modId xmlns:p14="http://schemas.microsoft.com/office/powerpoint/2010/main" val="17019945"/>
                  </p:ext>
                </p:extLst>
              </p:nvPr>
            </p:nvGraphicFramePr>
            <p:xfrm>
              <a:off x="698543" y="4407580"/>
              <a:ext cx="8198905" cy="631680"/>
            </p:xfrm>
            <a:graphic>
              <a:graphicData uri="http://schemas.openxmlformats.org/drawingml/2006/table">
                <a:tbl>
                  <a:tblPr bandRow="1">
                    <a:tableStyleId>{5C22544A-7EE6-4342-B048-85BDC9FD1C3A}</a:tableStyleId>
                  </a:tblPr>
                  <a:tblGrid>
                    <a:gridCol w="890905">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260000">
                      <a:extLst>
                        <a:ext uri="{9D8B030D-6E8A-4147-A177-3AD203B41FA5}">
                          <a16:colId xmlns:a16="http://schemas.microsoft.com/office/drawing/2014/main" val="20002"/>
                        </a:ext>
                      </a:extLst>
                    </a:gridCol>
                    <a:gridCol w="1260000">
                      <a:extLst>
                        <a:ext uri="{9D8B030D-6E8A-4147-A177-3AD203B41FA5}">
                          <a16:colId xmlns:a16="http://schemas.microsoft.com/office/drawing/2014/main" val="20003"/>
                        </a:ext>
                      </a:extLst>
                    </a:gridCol>
                    <a:gridCol w="1260000">
                      <a:extLst>
                        <a:ext uri="{9D8B030D-6E8A-4147-A177-3AD203B41FA5}">
                          <a16:colId xmlns:a16="http://schemas.microsoft.com/office/drawing/2014/main" val="20004"/>
                        </a:ext>
                      </a:extLst>
                    </a:gridCol>
                    <a:gridCol w="1260000">
                      <a:extLst>
                        <a:ext uri="{9D8B030D-6E8A-4147-A177-3AD203B41FA5}">
                          <a16:colId xmlns:a16="http://schemas.microsoft.com/office/drawing/2014/main" val="20005"/>
                        </a:ext>
                      </a:extLst>
                    </a:gridCol>
                    <a:gridCol w="1260000">
                      <a:extLst>
                        <a:ext uri="{9D8B030D-6E8A-4147-A177-3AD203B41FA5}">
                          <a16:colId xmlns:a16="http://schemas.microsoft.com/office/drawing/2014/main" val="20006"/>
                        </a:ext>
                      </a:extLst>
                    </a:gridCol>
                  </a:tblGrid>
                  <a:tr h="517846">
                    <a:tc>
                      <a:txBody>
                        <a:bodyPr/>
                        <a:lstStyle/>
                        <a:p>
                          <a:pPr marL="0" algn="ctr" defTabSz="914377" rtl="0" eaLnBrk="1" latinLnBrk="0" hangingPunct="1"/>
                          <a:r>
                            <a:rPr lang="en-US" altLang="zh-CN" sz="1600" kern="1200" dirty="0">
                              <a:solidFill>
                                <a:schemeClr val="dk1"/>
                              </a:solidFill>
                              <a:latin typeface="Calibri" panose="020F0502020204030204" pitchFamily="34" charset="0"/>
                              <a:ea typeface="华文楷体" panose="02010600040101010101" pitchFamily="2" charset="-122"/>
                              <a:cs typeface="+mn-cs"/>
                            </a:rPr>
                            <a:t>Kind </a:t>
                          </a:r>
                        </a:p>
                        <a:p>
                          <a:pPr marL="0" algn="ctr" defTabSz="914377" rtl="0" eaLnBrk="1" latinLnBrk="0" hangingPunct="1"/>
                          <a:r>
                            <a:rPr lang="en-US" altLang="zh-CN" sz="1600" kern="1200" dirty="0">
                              <a:solidFill>
                                <a:schemeClr val="dk1"/>
                              </a:solidFill>
                              <a:latin typeface="Calibri" panose="020F0502020204030204" pitchFamily="34" charset="0"/>
                              <a:ea typeface="华文楷体" panose="02010600040101010101" pitchFamily="2" charset="-122"/>
                              <a:cs typeface="+mn-cs"/>
                            </a:rPr>
                            <a:t>(5)</a:t>
                          </a:r>
                          <a:endParaRPr lang="zh-CN" altLang="en-US" sz="1600" kern="1200" dirty="0">
                            <a:solidFill>
                              <a:schemeClr val="dk1"/>
                            </a:solidFill>
                            <a:latin typeface="Calibri" panose="020F0502020204030204" pitchFamily="34" charset="0"/>
                            <a:ea typeface="华文楷体" panose="02010600040101010101" pitchFamily="2" charset="-122"/>
                            <a:cs typeface="+mn-cs"/>
                          </a:endParaRPr>
                        </a:p>
                      </a:txBody>
                      <a:tcPr marT="72000" marB="72000" anchor="ctr"/>
                    </a:tc>
                    <a:tc>
                      <a:txBody>
                        <a:bodyPr/>
                        <a:lstStyle/>
                        <a:p>
                          <a:pPr algn="ctr"/>
                          <a:r>
                            <a:rPr lang="en-US" altLang="zh-CN" sz="1600" kern="1200" dirty="0">
                              <a:solidFill>
                                <a:schemeClr val="dk1"/>
                              </a:solidFill>
                              <a:latin typeface="Calibri" panose="020F0502020204030204" pitchFamily="34" charset="0"/>
                              <a:ea typeface="华文楷体" panose="02010600040101010101" pitchFamily="2" charset="-122"/>
                              <a:cs typeface="+mn-cs"/>
                            </a:rPr>
                            <a:t>Length</a:t>
                          </a:r>
                          <a:r>
                            <a:rPr lang="en-US" altLang="zh-CN" sz="1600" dirty="0">
                              <a:latin typeface="Calibri" panose="020F0502020204030204" pitchFamily="34" charset="0"/>
                            </a:rPr>
                            <a:t> (8</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m:t>
                              </m:r>
                            </m:oMath>
                          </a14:m>
                          <a:r>
                            <a:rPr lang="en-US" altLang="zh-CN" sz="1600" dirty="0">
                              <a:latin typeface="Calibri" panose="020F0502020204030204" pitchFamily="34" charset="0"/>
                            </a:rPr>
                            <a:t>n</a:t>
                          </a:r>
                          <a:r>
                            <a:rPr lang="en-US" altLang="zh-CN" sz="1600" baseline="0" dirty="0">
                              <a:latin typeface="Calibri" panose="020F0502020204030204" pitchFamily="34" charset="0"/>
                            </a:rPr>
                            <a:t> + 2)</a:t>
                          </a:r>
                          <a:endParaRPr lang="zh-CN" altLang="en-US" sz="1600" dirty="0">
                            <a:latin typeface="Calibri" panose="020F0502020204030204" pitchFamily="34" charset="0"/>
                          </a:endParaRPr>
                        </a:p>
                      </a:txBody>
                      <a:tcPr marT="72000" marB="72000" anchor="ctr"/>
                    </a:tc>
                    <a:tc>
                      <a:txBody>
                        <a:bodyPr/>
                        <a:lstStyle/>
                        <a:p>
                          <a:pPr algn="ctr"/>
                          <a:r>
                            <a:rPr lang="en-US" altLang="zh-CN" sz="1600" dirty="0">
                              <a:latin typeface="Calibri" panose="020F0502020204030204" pitchFamily="34" charset="0"/>
                            </a:rPr>
                            <a:t>Left Edge of Block 1</a:t>
                          </a:r>
                          <a:endParaRPr lang="zh-CN" altLang="en-US" sz="1600" dirty="0">
                            <a:latin typeface="Calibri" panose="020F0502020204030204" pitchFamily="34" charset="0"/>
                          </a:endParaRPr>
                        </a:p>
                      </a:txBody>
                      <a:tcPr marT="72000" marB="72000" anchor="ctr">
                        <a:solidFill>
                          <a:srgbClr val="EFEFFF"/>
                        </a:solidFill>
                      </a:tcPr>
                    </a:tc>
                    <a:tc>
                      <a:txBody>
                        <a:bodyPr/>
                        <a:lstStyle/>
                        <a:p>
                          <a:pPr algn="ctr"/>
                          <a:r>
                            <a:rPr lang="en-US" altLang="zh-CN" sz="1600" dirty="0">
                              <a:latin typeface="Calibri" panose="020F0502020204030204" pitchFamily="34" charset="0"/>
                            </a:rPr>
                            <a:t>Right Edge of Block 1</a:t>
                          </a:r>
                          <a:endParaRPr lang="zh-CN" altLang="en-US" sz="1600" dirty="0">
                            <a:latin typeface="Calibri" panose="020F0502020204030204" pitchFamily="34" charset="0"/>
                          </a:endParaRPr>
                        </a:p>
                      </a:txBody>
                      <a:tcPr marT="72000" marB="72000" anchor="ctr">
                        <a:solidFill>
                          <a:srgbClr val="EFEFFF"/>
                        </a:solidFill>
                      </a:tcPr>
                    </a:tc>
                    <a:tc>
                      <a:txBody>
                        <a:bodyPr/>
                        <a:lstStyle/>
                        <a:p>
                          <a:pPr algn="ctr"/>
                          <a:r>
                            <a:rPr lang="en-US" altLang="zh-CN" sz="1600" dirty="0">
                              <a:latin typeface="Calibri" panose="020F0502020204030204" pitchFamily="34" charset="0"/>
                            </a:rPr>
                            <a:t>…</a:t>
                          </a:r>
                          <a:endParaRPr lang="zh-CN" altLang="en-US" sz="1600" dirty="0">
                            <a:latin typeface="Calibri" panose="020F0502020204030204" pitchFamily="34" charset="0"/>
                          </a:endParaRPr>
                        </a:p>
                      </a:txBody>
                      <a:tcPr marT="72000" marB="72000" anchor="ctr">
                        <a:solidFill>
                          <a:srgbClr val="EFEFFF"/>
                        </a:solidFill>
                      </a:tcPr>
                    </a:tc>
                    <a:tc>
                      <a:txBody>
                        <a:bodyPr/>
                        <a:lstStyle/>
                        <a:p>
                          <a:pPr algn="ctr"/>
                          <a:r>
                            <a:rPr lang="en-US" altLang="zh-CN" sz="1600" dirty="0">
                              <a:latin typeface="Calibri" panose="020F0502020204030204" pitchFamily="34" charset="0"/>
                            </a:rPr>
                            <a:t>Left Edge of Block n</a:t>
                          </a:r>
                          <a:endParaRPr lang="zh-CN" altLang="en-US" sz="1600" dirty="0">
                            <a:latin typeface="Calibri" panose="020F0502020204030204" pitchFamily="34" charset="0"/>
                          </a:endParaRPr>
                        </a:p>
                      </a:txBody>
                      <a:tcPr marT="72000" marB="72000" anchor="ctr">
                        <a:solidFill>
                          <a:srgbClr val="EFEFFF"/>
                        </a:solidFill>
                      </a:tcPr>
                    </a:tc>
                    <a:tc>
                      <a:txBody>
                        <a:bodyPr/>
                        <a:lstStyle/>
                        <a:p>
                          <a:pPr algn="ctr"/>
                          <a:r>
                            <a:rPr lang="en-US" altLang="zh-CN" sz="1600" dirty="0">
                              <a:latin typeface="Calibri" panose="020F0502020204030204" pitchFamily="34" charset="0"/>
                            </a:rPr>
                            <a:t>Right Edge of Block n</a:t>
                          </a:r>
                          <a:endParaRPr lang="zh-CN" altLang="en-US" sz="1600" dirty="0">
                            <a:latin typeface="Calibri" panose="020F0502020204030204" pitchFamily="34" charset="0"/>
                          </a:endParaRPr>
                        </a:p>
                      </a:txBody>
                      <a:tcPr marT="72000" marB="72000" anchor="ctr">
                        <a:solidFill>
                          <a:srgbClr val="EFEFFF"/>
                        </a:solidFill>
                      </a:tcPr>
                    </a:tc>
                    <a:extLst>
                      <a:ext uri="{0D108BD9-81ED-4DB2-BD59-A6C34878D82A}">
                        <a16:rowId xmlns:a16="http://schemas.microsoft.com/office/drawing/2014/main" val="10000"/>
                      </a:ext>
                    </a:extLst>
                  </a:tr>
                </a:tbl>
              </a:graphicData>
            </a:graphic>
          </p:graphicFrame>
        </mc:Choice>
        <mc:Fallback xmlns="">
          <p:graphicFrame>
            <p:nvGraphicFramePr>
              <p:cNvPr id="162" name="表格 161"/>
              <p:cNvGraphicFramePr>
                <a:graphicFrameLocks noGrp="1"/>
              </p:cNvGraphicFramePr>
              <p:nvPr>
                <p:extLst>
                  <p:ext uri="{D42A27DB-BD31-4B8C-83A1-F6EECF244321}">
                    <p14:modId xmlns:p14="http://schemas.microsoft.com/office/powerpoint/2010/main" xmlns="" xmlns:a14="http://schemas.microsoft.com/office/drawing/2010/main" val="17019945"/>
                  </p:ext>
                </p:extLst>
              </p:nvPr>
            </p:nvGraphicFramePr>
            <p:xfrm>
              <a:off x="698543" y="4407580"/>
              <a:ext cx="8198905" cy="631680"/>
            </p:xfrm>
            <a:graphic>
              <a:graphicData uri="http://schemas.openxmlformats.org/drawingml/2006/table">
                <a:tbl>
                  <a:tblPr bandRow="1">
                    <a:tableStyleId>{5C22544A-7EE6-4342-B048-85BDC9FD1C3A}</a:tableStyleId>
                  </a:tblPr>
                  <a:tblGrid>
                    <a:gridCol w="890905"/>
                    <a:gridCol w="1008000"/>
                    <a:gridCol w="1260000"/>
                    <a:gridCol w="1260000"/>
                    <a:gridCol w="1260000"/>
                    <a:gridCol w="1260000"/>
                    <a:gridCol w="1260000"/>
                  </a:tblGrid>
                  <a:tr h="631680">
                    <a:tc>
                      <a:txBody>
                        <a:bodyPr/>
                        <a:lstStyle/>
                        <a:p>
                          <a:pPr marL="0" algn="ctr" defTabSz="914377" rtl="0" eaLnBrk="1" latinLnBrk="0" hangingPunct="1"/>
                          <a:r>
                            <a:rPr lang="en-US" altLang="zh-CN" sz="1600" kern="1200" dirty="0" smtClean="0">
                              <a:solidFill>
                                <a:schemeClr val="dk1"/>
                              </a:solidFill>
                              <a:latin typeface="Calibri" panose="020F0502020204030204" pitchFamily="34" charset="0"/>
                              <a:ea typeface="华文楷体" panose="02010600040101010101" pitchFamily="2" charset="-122"/>
                              <a:cs typeface="+mn-cs"/>
                            </a:rPr>
                            <a:t>Kind </a:t>
                          </a:r>
                        </a:p>
                        <a:p>
                          <a:pPr marL="0" algn="ctr" defTabSz="914377" rtl="0" eaLnBrk="1" latinLnBrk="0" hangingPunct="1"/>
                          <a:r>
                            <a:rPr lang="en-US" altLang="zh-CN" sz="1600" kern="1200" dirty="0" smtClean="0">
                              <a:solidFill>
                                <a:schemeClr val="dk1"/>
                              </a:solidFill>
                              <a:latin typeface="Calibri" panose="020F0502020204030204" pitchFamily="34" charset="0"/>
                              <a:ea typeface="华文楷体" panose="02010600040101010101" pitchFamily="2" charset="-122"/>
                              <a:cs typeface="+mn-cs"/>
                            </a:rPr>
                            <a:t>(5)</a:t>
                          </a:r>
                          <a:endParaRPr lang="zh-CN" altLang="en-US" sz="1600" kern="1200" dirty="0">
                            <a:solidFill>
                              <a:schemeClr val="dk1"/>
                            </a:solidFill>
                            <a:latin typeface="Calibri" panose="020F0502020204030204" pitchFamily="34" charset="0"/>
                            <a:ea typeface="华文楷体" panose="02010600040101010101" pitchFamily="2" charset="-122"/>
                            <a:cs typeface="+mn-cs"/>
                          </a:endParaRPr>
                        </a:p>
                      </a:txBody>
                      <a:tcPr marT="72000" marB="72000" anchor="ctr"/>
                    </a:tc>
                    <a:tc>
                      <a:txBody>
                        <a:bodyPr/>
                        <a:lstStyle/>
                        <a:p>
                          <a:endParaRPr lang="zh-CN"/>
                        </a:p>
                      </a:txBody>
                      <a:tcPr marT="72000" marB="72000" anchor="ctr">
                        <a:blipFill rotWithShape="0">
                          <a:blip r:embed="rId5"/>
                          <a:stretch>
                            <a:fillRect l="-88554" t="-1923" r="-624096" b="-7692"/>
                          </a:stretch>
                        </a:blipFill>
                      </a:tcPr>
                    </a:tc>
                    <a:tc>
                      <a:txBody>
                        <a:bodyPr/>
                        <a:lstStyle/>
                        <a:p>
                          <a:pPr algn="ctr"/>
                          <a:r>
                            <a:rPr lang="en-US" altLang="zh-CN" sz="1600" dirty="0" smtClean="0">
                              <a:latin typeface="Calibri" panose="020F0502020204030204" pitchFamily="34" charset="0"/>
                            </a:rPr>
                            <a:t>Left Edge of Block 1</a:t>
                          </a:r>
                          <a:endParaRPr lang="zh-CN" altLang="en-US" sz="1600" dirty="0">
                            <a:latin typeface="Calibri" panose="020F0502020204030204" pitchFamily="34" charset="0"/>
                          </a:endParaRPr>
                        </a:p>
                      </a:txBody>
                      <a:tcPr marT="72000" marB="72000" anchor="ctr">
                        <a:solidFill>
                          <a:srgbClr val="EFEFFF"/>
                        </a:solidFill>
                      </a:tcPr>
                    </a:tc>
                    <a:tc>
                      <a:txBody>
                        <a:bodyPr/>
                        <a:lstStyle/>
                        <a:p>
                          <a:pPr algn="ctr"/>
                          <a:r>
                            <a:rPr lang="en-US" altLang="zh-CN" sz="1600" dirty="0" smtClean="0">
                              <a:latin typeface="Calibri" panose="020F0502020204030204" pitchFamily="34" charset="0"/>
                            </a:rPr>
                            <a:t>Right Edge of Block 1</a:t>
                          </a:r>
                          <a:endParaRPr lang="zh-CN" altLang="en-US" sz="1600" dirty="0">
                            <a:latin typeface="Calibri" panose="020F0502020204030204" pitchFamily="34" charset="0"/>
                          </a:endParaRPr>
                        </a:p>
                      </a:txBody>
                      <a:tcPr marT="72000" marB="72000" anchor="ctr">
                        <a:solidFill>
                          <a:srgbClr val="EFEFFF"/>
                        </a:solidFill>
                      </a:tcPr>
                    </a:tc>
                    <a:tc>
                      <a:txBody>
                        <a:bodyPr/>
                        <a:lstStyle/>
                        <a:p>
                          <a:pPr algn="ctr"/>
                          <a:r>
                            <a:rPr lang="en-US" altLang="zh-CN" sz="1600" dirty="0" smtClean="0">
                              <a:latin typeface="Calibri" panose="020F0502020204030204" pitchFamily="34" charset="0"/>
                            </a:rPr>
                            <a:t>…</a:t>
                          </a:r>
                          <a:endParaRPr lang="zh-CN" altLang="en-US" sz="1600" dirty="0">
                            <a:latin typeface="Calibri" panose="020F0502020204030204" pitchFamily="34" charset="0"/>
                          </a:endParaRPr>
                        </a:p>
                      </a:txBody>
                      <a:tcPr marT="72000" marB="72000" anchor="ctr">
                        <a:solidFill>
                          <a:srgbClr val="EFEFFF"/>
                        </a:solidFill>
                      </a:tcPr>
                    </a:tc>
                    <a:tc>
                      <a:txBody>
                        <a:bodyPr/>
                        <a:lstStyle/>
                        <a:p>
                          <a:pPr algn="ctr"/>
                          <a:r>
                            <a:rPr lang="en-US" altLang="zh-CN" sz="1600" dirty="0" smtClean="0">
                              <a:latin typeface="Calibri" panose="020F0502020204030204" pitchFamily="34" charset="0"/>
                            </a:rPr>
                            <a:t>Left Edge of Block n</a:t>
                          </a:r>
                          <a:endParaRPr lang="zh-CN" altLang="en-US" sz="1600" dirty="0">
                            <a:latin typeface="Calibri" panose="020F0502020204030204" pitchFamily="34" charset="0"/>
                          </a:endParaRPr>
                        </a:p>
                      </a:txBody>
                      <a:tcPr marT="72000" marB="72000" anchor="ctr">
                        <a:solidFill>
                          <a:srgbClr val="EFEFFF"/>
                        </a:solidFill>
                      </a:tcPr>
                    </a:tc>
                    <a:tc>
                      <a:txBody>
                        <a:bodyPr/>
                        <a:lstStyle/>
                        <a:p>
                          <a:pPr algn="ctr"/>
                          <a:r>
                            <a:rPr lang="en-US" altLang="zh-CN" sz="1600" dirty="0" smtClean="0">
                              <a:latin typeface="Calibri" panose="020F0502020204030204" pitchFamily="34" charset="0"/>
                            </a:rPr>
                            <a:t>Right Edge of Block n</a:t>
                          </a:r>
                          <a:endParaRPr lang="zh-CN" altLang="en-US" sz="1600" dirty="0">
                            <a:latin typeface="Calibri" panose="020F0502020204030204" pitchFamily="34" charset="0"/>
                          </a:endParaRPr>
                        </a:p>
                      </a:txBody>
                      <a:tcPr marT="72000" marB="72000" anchor="ctr">
                        <a:solidFill>
                          <a:srgbClr val="EFEFFF"/>
                        </a:solidFill>
                      </a:tcPr>
                    </a:tc>
                  </a:tr>
                </a:tbl>
              </a:graphicData>
            </a:graphic>
          </p:graphicFrame>
        </mc:Fallback>
      </mc:AlternateContent>
      <p:grpSp>
        <p:nvGrpSpPr>
          <p:cNvPr id="163" name="组合 162"/>
          <p:cNvGrpSpPr/>
          <p:nvPr/>
        </p:nvGrpSpPr>
        <p:grpSpPr>
          <a:xfrm>
            <a:off x="469050" y="4114365"/>
            <a:ext cx="4068552" cy="363316"/>
            <a:chOff x="457200" y="2322572"/>
            <a:chExt cx="4068552" cy="363316"/>
          </a:xfrm>
        </p:grpSpPr>
        <p:sp>
          <p:nvSpPr>
            <p:cNvPr id="164" name="矩形 163"/>
            <p:cNvSpPr/>
            <p:nvPr/>
          </p:nvSpPr>
          <p:spPr>
            <a:xfrm>
              <a:off x="1118280" y="2328512"/>
              <a:ext cx="288862" cy="338554"/>
            </a:xfrm>
            <a:prstGeom prst="rect">
              <a:avLst/>
            </a:prstGeom>
          </p:spPr>
          <p:txBody>
            <a:bodyPr wrap="none">
              <a:spAutoFit/>
            </a:bodyPr>
            <a:lstStyle/>
            <a:p>
              <a:r>
                <a:rPr lang="en-US" altLang="zh-CN" sz="1600" dirty="0">
                  <a:solidFill>
                    <a:schemeClr val="tx1">
                      <a:lumMod val="50000"/>
                      <a:lumOff val="50000"/>
                    </a:schemeClr>
                  </a:solidFill>
                  <a:latin typeface="Calibri" panose="020F0502020204030204" pitchFamily="34" charset="0"/>
                </a:rPr>
                <a:t>1</a:t>
              </a:r>
              <a:endParaRPr lang="zh-CN" altLang="en-US" sz="1600" dirty="0">
                <a:solidFill>
                  <a:schemeClr val="tx1">
                    <a:lumMod val="50000"/>
                    <a:lumOff val="50000"/>
                  </a:schemeClr>
                </a:solidFill>
                <a:latin typeface="Calibri" panose="020F0502020204030204" pitchFamily="34" charset="0"/>
              </a:endParaRPr>
            </a:p>
          </p:txBody>
        </p:sp>
        <p:sp>
          <p:nvSpPr>
            <p:cNvPr id="165" name="矩形 164"/>
            <p:cNvSpPr/>
            <p:nvPr/>
          </p:nvSpPr>
          <p:spPr>
            <a:xfrm>
              <a:off x="2002394" y="2347334"/>
              <a:ext cx="288862" cy="338554"/>
            </a:xfrm>
            <a:prstGeom prst="rect">
              <a:avLst/>
            </a:prstGeom>
          </p:spPr>
          <p:txBody>
            <a:bodyPr wrap="none">
              <a:spAutoFit/>
            </a:bodyPr>
            <a:lstStyle/>
            <a:p>
              <a:r>
                <a:rPr lang="en-US" altLang="zh-CN" sz="1600" dirty="0">
                  <a:solidFill>
                    <a:schemeClr val="tx1">
                      <a:lumMod val="50000"/>
                      <a:lumOff val="50000"/>
                    </a:schemeClr>
                  </a:solidFill>
                  <a:latin typeface="Calibri" panose="020F0502020204030204" pitchFamily="34" charset="0"/>
                </a:rPr>
                <a:t>1</a:t>
              </a:r>
              <a:endParaRPr lang="zh-CN" altLang="en-US" sz="1600" dirty="0">
                <a:solidFill>
                  <a:schemeClr val="tx1">
                    <a:lumMod val="50000"/>
                    <a:lumOff val="50000"/>
                  </a:schemeClr>
                </a:solidFill>
                <a:latin typeface="Calibri" panose="020F0502020204030204" pitchFamily="34" charset="0"/>
              </a:endParaRPr>
            </a:p>
          </p:txBody>
        </p:sp>
        <p:sp>
          <p:nvSpPr>
            <p:cNvPr id="166" name="矩形 165"/>
            <p:cNvSpPr/>
            <p:nvPr/>
          </p:nvSpPr>
          <p:spPr>
            <a:xfrm>
              <a:off x="2943708" y="2328512"/>
              <a:ext cx="288862" cy="338554"/>
            </a:xfrm>
            <a:prstGeom prst="rect">
              <a:avLst/>
            </a:prstGeom>
          </p:spPr>
          <p:txBody>
            <a:bodyPr wrap="none">
              <a:spAutoFit/>
            </a:bodyPr>
            <a:lstStyle/>
            <a:p>
              <a:r>
                <a:rPr lang="en-US" altLang="zh-CN" sz="1600" dirty="0">
                  <a:solidFill>
                    <a:schemeClr val="tx1">
                      <a:lumMod val="50000"/>
                      <a:lumOff val="50000"/>
                    </a:schemeClr>
                  </a:solidFill>
                  <a:latin typeface="Calibri" panose="020F0502020204030204" pitchFamily="34" charset="0"/>
                </a:rPr>
                <a:t>4</a:t>
              </a:r>
              <a:endParaRPr lang="zh-CN" altLang="en-US" sz="1600" dirty="0">
                <a:solidFill>
                  <a:schemeClr val="tx1">
                    <a:lumMod val="50000"/>
                    <a:lumOff val="50000"/>
                  </a:schemeClr>
                </a:solidFill>
                <a:latin typeface="Calibri" panose="020F0502020204030204" pitchFamily="34" charset="0"/>
              </a:endParaRPr>
            </a:p>
          </p:txBody>
        </p:sp>
        <p:sp>
          <p:nvSpPr>
            <p:cNvPr id="167" name="矩形 166"/>
            <p:cNvSpPr/>
            <p:nvPr/>
          </p:nvSpPr>
          <p:spPr>
            <a:xfrm>
              <a:off x="4236890" y="2322572"/>
              <a:ext cx="288862" cy="338554"/>
            </a:xfrm>
            <a:prstGeom prst="rect">
              <a:avLst/>
            </a:prstGeom>
          </p:spPr>
          <p:txBody>
            <a:bodyPr wrap="none">
              <a:spAutoFit/>
            </a:bodyPr>
            <a:lstStyle/>
            <a:p>
              <a:r>
                <a:rPr lang="en-US" altLang="zh-CN" sz="1600" dirty="0">
                  <a:solidFill>
                    <a:schemeClr val="tx1">
                      <a:lumMod val="50000"/>
                      <a:lumOff val="50000"/>
                    </a:schemeClr>
                  </a:solidFill>
                  <a:latin typeface="Calibri" panose="020F0502020204030204" pitchFamily="34" charset="0"/>
                </a:rPr>
                <a:t>4</a:t>
              </a:r>
              <a:endParaRPr lang="zh-CN" altLang="en-US" sz="1600" dirty="0">
                <a:solidFill>
                  <a:schemeClr val="tx1">
                    <a:lumMod val="50000"/>
                    <a:lumOff val="50000"/>
                  </a:schemeClr>
                </a:solidFill>
                <a:latin typeface="Calibri" panose="020F0502020204030204" pitchFamily="34" charset="0"/>
              </a:endParaRPr>
            </a:p>
          </p:txBody>
        </p:sp>
        <p:sp>
          <p:nvSpPr>
            <p:cNvPr id="168" name="矩形 167"/>
            <p:cNvSpPr/>
            <p:nvPr/>
          </p:nvSpPr>
          <p:spPr>
            <a:xfrm>
              <a:off x="457200" y="2347334"/>
              <a:ext cx="595035" cy="338554"/>
            </a:xfrm>
            <a:prstGeom prst="rect">
              <a:avLst/>
            </a:prstGeom>
          </p:spPr>
          <p:txBody>
            <a:bodyPr wrap="none">
              <a:spAutoFit/>
            </a:bodyPr>
            <a:lstStyle/>
            <a:p>
              <a:r>
                <a:rPr lang="zh-CN" altLang="en-US" sz="1600" dirty="0">
                  <a:solidFill>
                    <a:schemeClr val="tx1">
                      <a:lumMod val="50000"/>
                      <a:lumOff val="50000"/>
                    </a:schemeClr>
                  </a:solidFill>
                  <a:latin typeface="华文楷体" panose="02010600040101010101" pitchFamily="2" charset="-122"/>
                  <a:ea typeface="华文楷体" panose="02010600040101010101" pitchFamily="2" charset="-122"/>
                </a:rPr>
                <a:t>字节</a:t>
              </a:r>
            </a:p>
          </p:txBody>
        </p:sp>
      </p:grpSp>
      <p:pic>
        <p:nvPicPr>
          <p:cNvPr id="62" name="图片 61"/>
          <p:cNvPicPr>
            <a:picLocks noChangeAspect="1"/>
          </p:cNvPicPr>
          <p:nvPr/>
        </p:nvPicPr>
        <p:blipFill>
          <a:blip r:embed="rId6"/>
          <a:stretch>
            <a:fillRect/>
          </a:stretch>
        </p:blipFill>
        <p:spPr>
          <a:xfrm>
            <a:off x="5649686" y="-8684"/>
            <a:ext cx="3505200" cy="1804828"/>
          </a:xfrm>
          <a:prstGeom prst="rect">
            <a:avLst/>
          </a:prstGeom>
        </p:spPr>
      </p:pic>
    </p:spTree>
    <p:custDataLst>
      <p:tags r:id="rId1"/>
    </p:custDataLst>
    <p:extLst>
      <p:ext uri="{BB962C8B-B14F-4D97-AF65-F5344CB8AC3E}">
        <p14:creationId xmlns:p14="http://schemas.microsoft.com/office/powerpoint/2010/main" val="142639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dissolve">
                                      <p:cBhvr>
                                        <p:cTn id="7" dur="500"/>
                                        <p:tgtEl>
                                          <p:spTgt spid="1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Effect transition="in" filter="dissolve">
                                      <p:cBhvr>
                                        <p:cTn id="12" dur="500"/>
                                        <p:tgtEl>
                                          <p:spTgt spid="1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4">
                                            <p:txEl>
                                              <p:pRg st="2" end="2"/>
                                            </p:txEl>
                                          </p:spTgt>
                                        </p:tgtEl>
                                        <p:attrNameLst>
                                          <p:attrName>style.visibility</p:attrName>
                                        </p:attrNameLst>
                                      </p:cBhvr>
                                      <p:to>
                                        <p:strVal val="visible"/>
                                      </p:to>
                                    </p:set>
                                    <p:animEffect transition="in" filter="dissolve">
                                      <p:cBhvr>
                                        <p:cTn id="17" dur="500"/>
                                        <p:tgtEl>
                                          <p:spTgt spid="1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155"/>
                                        </p:tgtEl>
                                        <p:attrNameLst>
                                          <p:attrName>style.visibility</p:attrName>
                                        </p:attrNameLst>
                                      </p:cBhvr>
                                      <p:to>
                                        <p:strVal val="visible"/>
                                      </p:to>
                                    </p:set>
                                    <p:animEffect transition="in" filter="wipe(down)">
                                      <p:cBhvr>
                                        <p:cTn id="26" dur="500"/>
                                        <p:tgtEl>
                                          <p:spTgt spid="155"/>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117"/>
                                        </p:tgtEl>
                                        <p:attrNameLst>
                                          <p:attrName>style.visibility</p:attrName>
                                        </p:attrNameLst>
                                      </p:cBhvr>
                                      <p:to>
                                        <p:strVal val="visible"/>
                                      </p:to>
                                    </p:set>
                                    <p:animEffect transition="in" filter="wipe(down)">
                                      <p:cBhvr>
                                        <p:cTn id="30" dur="500"/>
                                        <p:tgtEl>
                                          <p:spTgt spid="11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4">
                                            <p:txEl>
                                              <p:pRg st="3" end="3"/>
                                            </p:txEl>
                                          </p:spTgt>
                                        </p:tgtEl>
                                        <p:attrNameLst>
                                          <p:attrName>style.visibility</p:attrName>
                                        </p:attrNameLst>
                                      </p:cBhvr>
                                      <p:to>
                                        <p:strVal val="visible"/>
                                      </p:to>
                                    </p:set>
                                    <p:animEffect transition="in" filter="dissolve">
                                      <p:cBhvr>
                                        <p:cTn id="35" dur="500"/>
                                        <p:tgtEl>
                                          <p:spTgt spid="10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04">
                                            <p:txEl>
                                              <p:pRg st="4" end="4"/>
                                            </p:txEl>
                                          </p:spTgt>
                                        </p:tgtEl>
                                        <p:attrNameLst>
                                          <p:attrName>style.visibility</p:attrName>
                                        </p:attrNameLst>
                                      </p:cBhvr>
                                      <p:to>
                                        <p:strVal val="visible"/>
                                      </p:to>
                                    </p:set>
                                    <p:animEffect transition="in" filter="dissolve">
                                      <p:cBhvr>
                                        <p:cTn id="40" dur="500"/>
                                        <p:tgtEl>
                                          <p:spTgt spid="104">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56"/>
                                        </p:tgtEl>
                                        <p:attrNameLst>
                                          <p:attrName>style.visibility</p:attrName>
                                        </p:attrNameLst>
                                      </p:cBhvr>
                                      <p:to>
                                        <p:strVal val="visible"/>
                                      </p:to>
                                    </p:set>
                                    <p:animEffect transition="in" filter="wipe(down)">
                                      <p:cBhvr>
                                        <p:cTn id="45" dur="500"/>
                                        <p:tgtEl>
                                          <p:spTgt spid="156"/>
                                        </p:tgtEl>
                                      </p:cBhvr>
                                    </p:animEffec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161"/>
                                        </p:tgtEl>
                                        <p:attrNameLst>
                                          <p:attrName>style.visibility</p:attrName>
                                        </p:attrNameLst>
                                      </p:cBhvr>
                                      <p:to>
                                        <p:strVal val="visible"/>
                                      </p:to>
                                    </p:set>
                                    <p:animEffect transition="in" filter="wipe(down)">
                                      <p:cBhvr>
                                        <p:cTn id="49" dur="500"/>
                                        <p:tgtEl>
                                          <p:spTgt spid="161"/>
                                        </p:tgtEl>
                                      </p:cBhvr>
                                    </p:animEffect>
                                  </p:childTnLst>
                                </p:cTn>
                              </p:par>
                            </p:childTnLst>
                          </p:cTn>
                        </p:par>
                        <p:par>
                          <p:cTn id="50" fill="hold">
                            <p:stCondLst>
                              <p:cond delay="1000"/>
                            </p:stCondLst>
                            <p:childTnLst>
                              <p:par>
                                <p:cTn id="51" presetID="22" presetClass="entr" presetSubtype="4" fill="hold" grpId="0" nodeType="afterEffect">
                                  <p:stCondLst>
                                    <p:cond delay="0"/>
                                  </p:stCondLst>
                                  <p:childTnLst>
                                    <p:set>
                                      <p:cBhvr>
                                        <p:cTn id="52" dur="1" fill="hold">
                                          <p:stCondLst>
                                            <p:cond delay="0"/>
                                          </p:stCondLst>
                                        </p:cTn>
                                        <p:tgtEl>
                                          <p:spTgt spid="157"/>
                                        </p:tgtEl>
                                        <p:attrNameLst>
                                          <p:attrName>style.visibility</p:attrName>
                                        </p:attrNameLst>
                                      </p:cBhvr>
                                      <p:to>
                                        <p:strVal val="visible"/>
                                      </p:to>
                                    </p:set>
                                    <p:animEffect transition="in" filter="wipe(down)">
                                      <p:cBhvr>
                                        <p:cTn id="53" dur="500"/>
                                        <p:tgtEl>
                                          <p:spTgt spid="157"/>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58"/>
                                        </p:tgtEl>
                                        <p:attrNameLst>
                                          <p:attrName>style.visibility</p:attrName>
                                        </p:attrNameLst>
                                      </p:cBhvr>
                                      <p:to>
                                        <p:strVal val="visible"/>
                                      </p:to>
                                    </p:set>
                                    <p:animEffect transition="in" filter="wipe(down)">
                                      <p:cBhvr>
                                        <p:cTn id="56" dur="500"/>
                                        <p:tgtEl>
                                          <p:spTgt spid="158"/>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59"/>
                                        </p:tgtEl>
                                        <p:attrNameLst>
                                          <p:attrName>style.visibility</p:attrName>
                                        </p:attrNameLst>
                                      </p:cBhvr>
                                      <p:to>
                                        <p:strVal val="visible"/>
                                      </p:to>
                                    </p:set>
                                    <p:animEffect transition="in" filter="wipe(down)">
                                      <p:cBhvr>
                                        <p:cTn id="59" dur="500"/>
                                        <p:tgtEl>
                                          <p:spTgt spid="15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60"/>
                                        </p:tgtEl>
                                        <p:attrNameLst>
                                          <p:attrName>style.visibility</p:attrName>
                                        </p:attrNameLst>
                                      </p:cBhvr>
                                      <p:to>
                                        <p:strVal val="visible"/>
                                      </p:to>
                                    </p:set>
                                    <p:animEffect transition="in" filter="wipe(down)">
                                      <p:cBhvr>
                                        <p:cTn id="62" dur="500"/>
                                        <p:tgtEl>
                                          <p:spTgt spid="16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04">
                                            <p:txEl>
                                              <p:pRg st="5" end="5"/>
                                            </p:txEl>
                                          </p:spTgt>
                                        </p:tgtEl>
                                        <p:attrNameLst>
                                          <p:attrName>style.visibility</p:attrName>
                                        </p:attrNameLst>
                                      </p:cBhvr>
                                      <p:to>
                                        <p:strVal val="visible"/>
                                      </p:to>
                                    </p:set>
                                    <p:animEffect transition="in" filter="dissolve">
                                      <p:cBhvr>
                                        <p:cTn id="67" dur="500"/>
                                        <p:tgtEl>
                                          <p:spTgt spid="104">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wipe(down)">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63"/>
                                        </p:tgtEl>
                                        <p:attrNameLst>
                                          <p:attrName>style.visibility</p:attrName>
                                        </p:attrNameLst>
                                      </p:cBhvr>
                                      <p:to>
                                        <p:strVal val="visible"/>
                                      </p:to>
                                    </p:set>
                                    <p:animEffect transition="in" filter="wipe(up)">
                                      <p:cBhvr>
                                        <p:cTn id="77" dur="500"/>
                                        <p:tgtEl>
                                          <p:spTgt spid="163"/>
                                        </p:tgtEl>
                                      </p:cBhvr>
                                    </p:animEffect>
                                  </p:childTnLst>
                                </p:cTn>
                              </p:par>
                            </p:childTnLst>
                          </p:cTn>
                        </p:par>
                        <p:par>
                          <p:cTn id="78" fill="hold">
                            <p:stCondLst>
                              <p:cond delay="500"/>
                            </p:stCondLst>
                            <p:childTnLst>
                              <p:par>
                                <p:cTn id="79" presetID="22" presetClass="entr" presetSubtype="1" fill="hold" nodeType="afterEffect">
                                  <p:stCondLst>
                                    <p:cond delay="0"/>
                                  </p:stCondLst>
                                  <p:childTnLst>
                                    <p:set>
                                      <p:cBhvr>
                                        <p:cTn id="80" dur="1" fill="hold">
                                          <p:stCondLst>
                                            <p:cond delay="0"/>
                                          </p:stCondLst>
                                        </p:cTn>
                                        <p:tgtEl>
                                          <p:spTgt spid="162"/>
                                        </p:tgtEl>
                                        <p:attrNameLst>
                                          <p:attrName>style.visibility</p:attrName>
                                        </p:attrNameLst>
                                      </p:cBhvr>
                                      <p:to>
                                        <p:strVal val="visible"/>
                                      </p:to>
                                    </p:set>
                                    <p:animEffect transition="in" filter="wipe(up)">
                                      <p:cBhvr>
                                        <p:cTn id="81"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55" grpId="0"/>
      <p:bldP spid="156" grpId="0"/>
      <p:bldP spid="157" grpId="0" animBg="1"/>
      <p:bldP spid="158" grpId="0" animBg="1"/>
      <p:bldP spid="159" grpId="0" animBg="1"/>
      <p:bldP spid="160" grpId="0" animBg="1"/>
      <p:bldP spid="161" grpId="0" animBg="1"/>
    </p:bld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319346"/>
            <a:ext cx="8229600" cy="5538654"/>
          </a:xfrm>
        </p:spPr>
        <p:txBody>
          <a:bodyPr/>
          <a:lstStyle/>
          <a:p>
            <a:pPr>
              <a:lnSpc>
                <a:spcPct val="150000"/>
              </a:lnSpc>
            </a:pPr>
            <a:r>
              <a:rPr lang="en-US" altLang="zh-CN" dirty="0">
                <a:solidFill>
                  <a:schemeClr val="bg1">
                    <a:lumMod val="75000"/>
                  </a:schemeClr>
                </a:solidFill>
              </a:rPr>
              <a:t>5.1  </a:t>
            </a:r>
            <a:r>
              <a:rPr lang="zh-CN" altLang="en-US" dirty="0">
                <a:solidFill>
                  <a:schemeClr val="bg1">
                    <a:lumMod val="75000"/>
                  </a:schemeClr>
                </a:solidFill>
              </a:rPr>
              <a:t>传输层协议概述</a:t>
            </a:r>
            <a:endParaRPr lang="en-US" altLang="zh-CN" dirty="0">
              <a:solidFill>
                <a:schemeClr val="bg1">
                  <a:lumMod val="75000"/>
                </a:schemeClr>
              </a:solidFill>
            </a:endParaRPr>
          </a:p>
          <a:p>
            <a:r>
              <a:rPr lang="en-US" altLang="zh-CN" dirty="0">
                <a:solidFill>
                  <a:schemeClr val="bg1">
                    <a:lumMod val="75000"/>
                  </a:schemeClr>
                </a:solidFill>
              </a:rPr>
              <a:t>5.2  </a:t>
            </a:r>
            <a:r>
              <a:rPr lang="zh-CN" altLang="en-US" dirty="0">
                <a:solidFill>
                  <a:schemeClr val="bg1">
                    <a:lumMod val="75000"/>
                  </a:schemeClr>
                </a:solidFill>
              </a:rPr>
              <a:t>用户数据报协议 </a:t>
            </a:r>
            <a:r>
              <a:rPr lang="en-US" altLang="zh-CN" dirty="0">
                <a:solidFill>
                  <a:schemeClr val="bg1">
                    <a:lumMod val="75000"/>
                  </a:schemeClr>
                </a:solidFill>
              </a:rPr>
              <a:t>UDP</a:t>
            </a:r>
          </a:p>
          <a:p>
            <a:r>
              <a:rPr lang="en-US" altLang="zh-CN" dirty="0"/>
              <a:t>5.3  </a:t>
            </a:r>
            <a:r>
              <a:rPr lang="zh-CN" altLang="en-US" dirty="0"/>
              <a:t>传输控制协议 </a:t>
            </a:r>
            <a:r>
              <a:rPr lang="en-US" altLang="zh-CN" dirty="0"/>
              <a:t>TCP </a:t>
            </a:r>
          </a:p>
          <a:p>
            <a:pPr lvl="1">
              <a:spcBef>
                <a:spcPts val="1200"/>
              </a:spcBef>
            </a:pPr>
            <a:r>
              <a:rPr lang="en-US" altLang="zh-CN" dirty="0"/>
              <a:t>5.3.1  TCP</a:t>
            </a:r>
            <a:r>
              <a:rPr lang="zh-CN" altLang="en-US" dirty="0"/>
              <a:t>协议概述</a:t>
            </a:r>
            <a:endParaRPr lang="en-US" altLang="zh-CN" dirty="0"/>
          </a:p>
          <a:p>
            <a:pPr lvl="1">
              <a:spcBef>
                <a:spcPts val="1200"/>
              </a:spcBef>
            </a:pPr>
            <a:r>
              <a:rPr lang="en-US" altLang="zh-CN" dirty="0"/>
              <a:t>5.3.2  TCP</a:t>
            </a:r>
            <a:r>
              <a:rPr lang="zh-CN" altLang="en-US" dirty="0"/>
              <a:t>报文段格式</a:t>
            </a:r>
            <a:endParaRPr lang="en-US" altLang="zh-CN" dirty="0"/>
          </a:p>
          <a:p>
            <a:pPr lvl="1">
              <a:spcBef>
                <a:spcPts val="1200"/>
              </a:spcBef>
            </a:pPr>
            <a:r>
              <a:rPr lang="en-US" altLang="zh-CN" dirty="0"/>
              <a:t>5.3.3  </a:t>
            </a:r>
            <a:r>
              <a:rPr lang="zh-CN" altLang="en-US" dirty="0"/>
              <a:t>连接管理</a:t>
            </a:r>
            <a:endParaRPr lang="en-US" altLang="zh-CN" dirty="0"/>
          </a:p>
          <a:p>
            <a:pPr lvl="1">
              <a:spcBef>
                <a:spcPts val="1200"/>
              </a:spcBef>
            </a:pPr>
            <a:r>
              <a:rPr lang="en-US" altLang="zh-CN" dirty="0"/>
              <a:t>5.3.4  </a:t>
            </a:r>
            <a:r>
              <a:rPr lang="zh-CN" altLang="en-US" dirty="0"/>
              <a:t>滑动窗口</a:t>
            </a:r>
            <a:endParaRPr lang="en-US" altLang="zh-CN" dirty="0"/>
          </a:p>
          <a:p>
            <a:pPr lvl="1">
              <a:spcBef>
                <a:spcPts val="1200"/>
              </a:spcBef>
            </a:pPr>
            <a:r>
              <a:rPr lang="en-US" altLang="zh-CN" dirty="0"/>
              <a:t>5.3.5  </a:t>
            </a:r>
            <a:r>
              <a:rPr lang="zh-CN" altLang="en-US" dirty="0"/>
              <a:t>流量控制</a:t>
            </a:r>
            <a:endParaRPr lang="en-US" altLang="zh-CN" dirty="0"/>
          </a:p>
          <a:p>
            <a:pPr lvl="1">
              <a:spcBef>
                <a:spcPts val="1200"/>
              </a:spcBef>
            </a:pPr>
            <a:r>
              <a:rPr lang="en-US" altLang="zh-CN" dirty="0"/>
              <a:t>5.3.6  </a:t>
            </a:r>
            <a:r>
              <a:rPr lang="zh-CN" altLang="en-US" dirty="0"/>
              <a:t>触发传输</a:t>
            </a:r>
            <a:endParaRPr lang="en-US" altLang="zh-CN" dirty="0"/>
          </a:p>
          <a:p>
            <a:pPr lvl="1">
              <a:spcBef>
                <a:spcPts val="1200"/>
              </a:spcBef>
            </a:pPr>
            <a:r>
              <a:rPr lang="en-US" altLang="zh-CN" dirty="0"/>
              <a:t>5.3.7  </a:t>
            </a:r>
            <a:r>
              <a:rPr lang="zh-CN" altLang="en-US" dirty="0"/>
              <a:t>丢失恢复</a:t>
            </a:r>
            <a:endParaRPr lang="en-US" altLang="zh-CN" dirty="0"/>
          </a:p>
          <a:p>
            <a:pPr lvl="1">
              <a:spcBef>
                <a:spcPts val="1200"/>
              </a:spcBef>
            </a:pPr>
            <a:r>
              <a:rPr lang="en-US" altLang="zh-CN" dirty="0"/>
              <a:t>5.3.8  </a:t>
            </a:r>
            <a:r>
              <a:rPr lang="zh-CN" altLang="en-US" dirty="0"/>
              <a:t>拥塞控制</a:t>
            </a:r>
            <a:endParaRPr lang="en-US" altLang="zh-CN" dirty="0"/>
          </a:p>
          <a:p>
            <a:pPr lvl="1"/>
            <a:endParaRPr lang="en-US" altLang="zh-CN" dirty="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Tree>
    <p:custDataLst>
      <p:tags r:id="rId1"/>
    </p:custDataLst>
    <p:extLst>
      <p:ext uri="{BB962C8B-B14F-4D97-AF65-F5344CB8AC3E}">
        <p14:creationId xmlns:p14="http://schemas.microsoft.com/office/powerpoint/2010/main" val="3524253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3" end="3"/>
                                            </p:txEl>
                                          </p:spTgt>
                                        </p:tgtEl>
                                        <p:attrNameLst>
                                          <p:attrName>style.opacity</p:attrName>
                                        </p:attrNameLst>
                                      </p:cBhvr>
                                      <p:to>
                                        <p:strVal val="0.25"/>
                                      </p:to>
                                    </p:set>
                                    <p:animEffect filter="image" prLst="opacity: 0.25">
                                      <p:cBhvr rctx="IE">
                                        <p:cTn id="7" dur="indefinite"/>
                                        <p:tgtEl>
                                          <p:spTgt spid="3">
                                            <p:txEl>
                                              <p:pRg st="3" end="3"/>
                                            </p:txEl>
                                          </p:spTgt>
                                        </p:tgtEl>
                                      </p:cBhvr>
                                    </p:animEffect>
                                  </p:childTnLst>
                                </p:cTn>
                              </p:par>
                              <p:par>
                                <p:cTn id="8" presetID="9" presetClass="emph" presetSubtype="0" nodeType="withEffect">
                                  <p:stCondLst>
                                    <p:cond delay="0"/>
                                  </p:stCondLst>
                                  <p:childTnLst>
                                    <p:set>
                                      <p:cBhvr rctx="PPT">
                                        <p:cTn id="9" dur="indefinite"/>
                                        <p:tgtEl>
                                          <p:spTgt spid="3">
                                            <p:txEl>
                                              <p:pRg st="5" end="5"/>
                                            </p:txEl>
                                          </p:spTgt>
                                        </p:tgtEl>
                                        <p:attrNameLst>
                                          <p:attrName>style.opacity</p:attrName>
                                        </p:attrNameLst>
                                      </p:cBhvr>
                                      <p:to>
                                        <p:strVal val="0.25"/>
                                      </p:to>
                                    </p:set>
                                    <p:animEffect filter="image" prLst="opacity: 0.25">
                                      <p:cBhvr rctx="IE">
                                        <p:cTn id="10" dur="indefinite"/>
                                        <p:tgtEl>
                                          <p:spTgt spid="3">
                                            <p:txEl>
                                              <p:pRg st="5" end="5"/>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3">
                                            <p:txEl>
                                              <p:pRg st="6" end="6"/>
                                            </p:txEl>
                                          </p:spTgt>
                                        </p:tgtEl>
                                        <p:attrNameLst>
                                          <p:attrName>style.opacity</p:attrName>
                                        </p:attrNameLst>
                                      </p:cBhvr>
                                      <p:to>
                                        <p:strVal val="0.25"/>
                                      </p:to>
                                    </p:set>
                                    <p:animEffect filter="image" prLst="opacity: 0.25">
                                      <p:cBhvr rctx="IE">
                                        <p:cTn id="13" dur="indefinite"/>
                                        <p:tgtEl>
                                          <p:spTgt spid="3">
                                            <p:txEl>
                                              <p:pRg st="6" end="6"/>
                                            </p:txEl>
                                          </p:spTgt>
                                        </p:tgtEl>
                                      </p:cBhvr>
                                    </p:animEffect>
                                  </p:childTnLst>
                                </p:cTn>
                              </p:par>
                              <p:par>
                                <p:cTn id="14" presetID="18" presetClass="emph" presetSubtype="0" fill="hold" nodeType="withEffect">
                                  <p:stCondLst>
                                    <p:cond delay="0"/>
                                  </p:stCondLst>
                                  <p:iterate type="lt">
                                    <p:tmPct val="4000"/>
                                  </p:iterate>
                                  <p:childTnLst>
                                    <p:set>
                                      <p:cBhvr override="childStyle">
                                        <p:cTn id="15" dur="500" fill="hold"/>
                                        <p:tgtEl>
                                          <p:spTgt spid="3">
                                            <p:txEl>
                                              <p:pRg st="7" end="7"/>
                                            </p:txEl>
                                          </p:spTgt>
                                        </p:tgtEl>
                                        <p:attrNameLst>
                                          <p:attrName>style.textDecorationUnderline</p:attrName>
                                        </p:attrNameLst>
                                      </p:cBhvr>
                                      <p:to>
                                        <p:strVal val="true"/>
                                      </p:to>
                                    </p:set>
                                  </p:childTnLst>
                                </p:cTn>
                              </p:par>
                              <p:par>
                                <p:cTn id="16" presetID="9" presetClass="emph" presetSubtype="0" nodeType="withEffect">
                                  <p:stCondLst>
                                    <p:cond delay="0"/>
                                  </p:stCondLst>
                                  <p:childTnLst>
                                    <p:set>
                                      <p:cBhvr rctx="PPT">
                                        <p:cTn id="17" dur="indefinite"/>
                                        <p:tgtEl>
                                          <p:spTgt spid="3">
                                            <p:txEl>
                                              <p:pRg st="8" end="8"/>
                                            </p:txEl>
                                          </p:spTgt>
                                        </p:tgtEl>
                                        <p:attrNameLst>
                                          <p:attrName>style.opacity</p:attrName>
                                        </p:attrNameLst>
                                      </p:cBhvr>
                                      <p:to>
                                        <p:strVal val="0.25"/>
                                      </p:to>
                                    </p:set>
                                    <p:animEffect filter="image" prLst="opacity: 0.25">
                                      <p:cBhvr rctx="IE">
                                        <p:cTn id="18" dur="indefinite"/>
                                        <p:tgtEl>
                                          <p:spTgt spid="3">
                                            <p:txEl>
                                              <p:pRg st="8" end="8"/>
                                            </p:txEl>
                                          </p:spTgt>
                                        </p:tgtEl>
                                      </p:cBhvr>
                                    </p:animEffect>
                                  </p:childTnLst>
                                </p:cTn>
                              </p:par>
                              <p:par>
                                <p:cTn id="19" presetID="9" presetClass="emph" presetSubtype="0" nodeType="withEffect">
                                  <p:stCondLst>
                                    <p:cond delay="0"/>
                                  </p:stCondLst>
                                  <p:childTnLst>
                                    <p:set>
                                      <p:cBhvr rctx="PPT">
                                        <p:cTn id="20" dur="indefinite"/>
                                        <p:tgtEl>
                                          <p:spTgt spid="3">
                                            <p:txEl>
                                              <p:pRg st="9" end="9"/>
                                            </p:txEl>
                                          </p:spTgt>
                                        </p:tgtEl>
                                        <p:attrNameLst>
                                          <p:attrName>style.opacity</p:attrName>
                                        </p:attrNameLst>
                                      </p:cBhvr>
                                      <p:to>
                                        <p:strVal val="0.25"/>
                                      </p:to>
                                    </p:set>
                                    <p:animEffect filter="image" prLst="opacity: 0.25">
                                      <p:cBhvr rctx="IE">
                                        <p:cTn id="21" dur="indefinite"/>
                                        <p:tgtEl>
                                          <p:spTgt spid="3">
                                            <p:txEl>
                                              <p:pRg st="9" end="9"/>
                                            </p:txEl>
                                          </p:spTgt>
                                        </p:tgtEl>
                                      </p:cBhvr>
                                    </p:animEffect>
                                  </p:childTnLst>
                                </p:cTn>
                              </p:par>
                              <p:par>
                                <p:cTn id="22" presetID="9" presetClass="emph" presetSubtype="0" nodeType="withEffect">
                                  <p:stCondLst>
                                    <p:cond delay="0"/>
                                  </p:stCondLst>
                                  <p:childTnLst>
                                    <p:set>
                                      <p:cBhvr rctx="PPT">
                                        <p:cTn id="23" dur="indefinite"/>
                                        <p:tgtEl>
                                          <p:spTgt spid="3">
                                            <p:txEl>
                                              <p:pRg st="10" end="10"/>
                                            </p:txEl>
                                          </p:spTgt>
                                        </p:tgtEl>
                                        <p:attrNameLst>
                                          <p:attrName>style.opacity</p:attrName>
                                        </p:attrNameLst>
                                      </p:cBhvr>
                                      <p:to>
                                        <p:strVal val="0.25"/>
                                      </p:to>
                                    </p:set>
                                    <p:animEffect filter="image" prLst="opacity: 0.25">
                                      <p:cBhvr rctx="IE">
                                        <p:cTn id="24" dur="indefinite"/>
                                        <p:tgtEl>
                                          <p:spTgt spid="3">
                                            <p:txEl>
                                              <p:pRg st="10" end="10"/>
                                            </p:txEl>
                                          </p:spTgt>
                                        </p:tgtEl>
                                      </p:cBhvr>
                                    </p:animEffect>
                                  </p:childTnLst>
                                </p:cTn>
                              </p:par>
                              <p:par>
                                <p:cTn id="25" presetID="9" presetClass="emph" presetSubtype="0" nodeType="withEffect">
                                  <p:stCondLst>
                                    <p:cond delay="0"/>
                                  </p:stCondLst>
                                  <p:iterate type="lt">
                                    <p:tmAbs val="0"/>
                                  </p:iterate>
                                  <p:childTnLst>
                                    <p:set>
                                      <p:cBhvr rctx="PPT">
                                        <p:cTn id="26" dur="indefinite"/>
                                        <p:tgtEl>
                                          <p:spTgt spid="3">
                                            <p:txEl>
                                              <p:pRg st="4" end="4"/>
                                            </p:txEl>
                                          </p:spTgt>
                                        </p:tgtEl>
                                        <p:attrNameLst>
                                          <p:attrName>style.opacity</p:attrName>
                                        </p:attrNameLst>
                                      </p:cBhvr>
                                      <p:to>
                                        <p:strVal val="0.25"/>
                                      </p:to>
                                    </p:set>
                                    <p:animEffect filter="image" prLst="opacity: 0.25">
                                      <p:cBhvr rctx="IE">
                                        <p:cTn id="27" dur="indefinite"/>
                                        <p:tgtEl>
                                          <p:spTgt spid="3">
                                            <p:txEl>
                                              <p:pRg st="4" end="4"/>
                                            </p:txEl>
                                          </p:spTgt>
                                        </p:tgtEl>
                                      </p:cBhvr>
                                    </p:animEffect>
                                  </p:childTnLst>
                                </p:cTn>
                              </p:par>
                              <p:par>
                                <p:cTn id="28" presetID="3" presetClass="emph" presetSubtype="2" fill="hold" nodeType="withEffect">
                                  <p:stCondLst>
                                    <p:cond delay="0"/>
                                  </p:stCondLst>
                                  <p:iterate type="lt">
                                    <p:tmPct val="0"/>
                                  </p:iterate>
                                  <p:childTnLst>
                                    <p:animClr clrSpc="rgb" dir="cw">
                                      <p:cBhvr override="childStyle">
                                        <p:cTn id="29" dur="500" fill="hold"/>
                                        <p:tgtEl>
                                          <p:spTgt spid="3">
                                            <p:txEl>
                                              <p:pRg st="7" end="7"/>
                                            </p:txEl>
                                          </p:spTgt>
                                        </p:tgtEl>
                                        <p:attrNameLst>
                                          <p:attrName>style.color</p:attrName>
                                        </p:attrNameLst>
                                      </p:cBhvr>
                                      <p:to>
                                        <a:srgbClr val="CC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流量控制 </a:t>
            </a:r>
            <a:r>
              <a:rPr lang="en-US" altLang="zh-CN" dirty="0"/>
              <a:t>(Flow Control)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41268"/>
                <a:ext cx="8579554" cy="3884319"/>
              </a:xfrm>
            </p:spPr>
            <p:txBody>
              <a:bodyPr/>
              <a:lstStyle/>
              <a:p>
                <a:pPr>
                  <a:lnSpc>
                    <a:spcPct val="100000"/>
                  </a:lnSpc>
                </a:pPr>
                <a:r>
                  <a:rPr lang="zh-CN" altLang="en-US" dirty="0"/>
                  <a:t>目的</a:t>
                </a:r>
                <a:endParaRPr lang="en-US" altLang="zh-CN" dirty="0"/>
              </a:p>
              <a:p>
                <a:pPr marL="684000" lvl="1"/>
                <a:r>
                  <a:rPr lang="zh-CN" altLang="en-US" sz="1800" dirty="0"/>
                  <a:t>防止快发送方给慢接收方发数据造成接收崩溃，缓冲区溢出</a:t>
                </a:r>
                <a:endParaRPr lang="en-US" altLang="zh-CN" sz="1800" dirty="0"/>
              </a:p>
              <a:p>
                <a:pPr>
                  <a:lnSpc>
                    <a:spcPct val="100000"/>
                  </a:lnSpc>
                  <a:spcBef>
                    <a:spcPts val="1800"/>
                  </a:spcBef>
                </a:pPr>
                <a:r>
                  <a:rPr lang="zh-CN" altLang="en-US" dirty="0"/>
                  <a:t>原理</a:t>
                </a:r>
                <a:endParaRPr lang="en-US" altLang="zh-CN" dirty="0"/>
              </a:p>
              <a:p>
                <a:pPr marL="684000" lvl="1"/>
                <a:r>
                  <a:rPr lang="zh-CN" altLang="en-US" sz="1800" dirty="0"/>
                  <a:t>接收方</a:t>
                </a:r>
                <a:endParaRPr lang="en-US" altLang="zh-CN" sz="1800" dirty="0"/>
              </a:p>
              <a:p>
                <a:pPr marL="949068" lvl="2"/>
                <a:r>
                  <a:rPr lang="zh-CN" altLang="en-US" sz="1600" dirty="0"/>
                  <a:t>根据缓存大小确定接收窗口</a:t>
                </a:r>
                <a:r>
                  <a:rPr lang="en-US" altLang="zh-CN" sz="1600" dirty="0" err="1"/>
                  <a:t>AdvertisedWindow</a:t>
                </a:r>
                <a:r>
                  <a:rPr lang="zh-CN" altLang="en-US" sz="1600" dirty="0"/>
                  <a:t>大小，并通知发送方</a:t>
                </a:r>
              </a:p>
              <a:p>
                <a:pPr marL="684000" lvl="1">
                  <a:spcBef>
                    <a:spcPts val="1200"/>
                  </a:spcBef>
                </a:pPr>
                <a:r>
                  <a:rPr lang="zh-CN" altLang="en-US" sz="1800" dirty="0"/>
                  <a:t>发送方</a:t>
                </a:r>
                <a:endParaRPr lang="en-US" altLang="zh-CN" sz="1800" dirty="0"/>
              </a:p>
              <a:p>
                <a:pPr marL="949068" lvl="2"/>
                <a:r>
                  <a:rPr lang="zh-CN" altLang="en-US" sz="1600" dirty="0"/>
                  <a:t>发送窗口上限值</a:t>
                </a:r>
                <a:r>
                  <a:rPr lang="en-US" altLang="zh-CN" sz="1600" dirty="0"/>
                  <a:t>(</a:t>
                </a:r>
                <a:r>
                  <a:rPr lang="en-US" altLang="zh-CN" sz="1600" dirty="0" err="1"/>
                  <a:t>MaxWindow</a:t>
                </a:r>
                <a:r>
                  <a:rPr lang="en-US" altLang="zh-CN" sz="1600" dirty="0"/>
                  <a:t>) </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m:t>
                    </m:r>
                  </m:oMath>
                </a14:m>
                <a:r>
                  <a:rPr lang="en-US" altLang="zh-CN" sz="1600" dirty="0"/>
                  <a:t> AdvertisedWindow</a:t>
                </a:r>
              </a:p>
              <a:p>
                <a:pPr marL="949068" lvl="2"/>
                <a:r>
                  <a:rPr lang="en-US" altLang="zh-CN" sz="1600" dirty="0" err="1"/>
                  <a:t>MaxWindow</a:t>
                </a:r>
                <a:r>
                  <a:rPr lang="en-US" altLang="zh-CN" sz="1600" dirty="0"/>
                  <a:t> = MIN (</a:t>
                </a:r>
                <a:r>
                  <a:rPr lang="en-US" altLang="zh-CN" sz="1600" dirty="0" err="1"/>
                  <a:t>CongestionWindow</a:t>
                </a:r>
                <a:r>
                  <a:rPr lang="en-US" altLang="zh-CN" sz="1600" dirty="0"/>
                  <a:t>, </a:t>
                </a:r>
                <a:r>
                  <a:rPr lang="en-US" altLang="zh-CN" sz="1600" dirty="0" err="1"/>
                  <a:t>AdvertisedWindow</a:t>
                </a:r>
                <a:r>
                  <a:rPr lang="en-US" altLang="zh-CN" sz="1600"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41268"/>
                <a:ext cx="8579554" cy="3884319"/>
              </a:xfrm>
              <a:blipFill rotWithShape="0">
                <a:blip r:embed="rId5" cstate="print"/>
                <a:stretch>
                  <a:fillRect l="-426" t="-1884"/>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5.3.5   </a:t>
            </a:r>
            <a:r>
              <a:rPr lang="zh-CN" altLang="en-US" sz="1800" dirty="0">
                <a:solidFill>
                  <a:schemeClr val="bg2">
                    <a:lumMod val="75000"/>
                  </a:schemeClr>
                </a:solidFill>
                <a:latin typeface="Calibri" panose="020F0502020204030204" pitchFamily="34" charset="0"/>
                <a:ea typeface="黑体" panose="02010609060101010101" pitchFamily="49" charset="-122"/>
              </a:rPr>
              <a:t>流量控制</a:t>
            </a:r>
          </a:p>
        </p:txBody>
      </p:sp>
    </p:spTree>
    <p:custDataLst>
      <p:tags r:id="rId1"/>
    </p:custDataLst>
    <p:extLst>
      <p:ext uri="{BB962C8B-B14F-4D97-AF65-F5344CB8AC3E}">
        <p14:creationId xmlns:p14="http://schemas.microsoft.com/office/powerpoint/2010/main" val="36196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dissolv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dissolv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流量控制 </a:t>
            </a:r>
            <a:r>
              <a:rPr lang="en-US" altLang="zh-CN" dirty="0"/>
              <a:t>(Flow Control)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83323" y="1470785"/>
                <a:ext cx="8579554" cy="2184514"/>
              </a:xfrm>
            </p:spPr>
            <p:txBody>
              <a:bodyPr/>
              <a:lstStyle/>
              <a:p>
                <a:r>
                  <a:rPr lang="zh-CN" altLang="en-US" sz="2000" dirty="0"/>
                  <a:t>接收方确定</a:t>
                </a:r>
                <a:r>
                  <a:rPr lang="en-US" altLang="zh-CN" sz="2000" dirty="0" err="1"/>
                  <a:t>AdvertisedWindow</a:t>
                </a:r>
                <a:r>
                  <a:rPr lang="zh-CN" altLang="en-US" sz="2000" dirty="0"/>
                  <a:t>大小</a:t>
                </a:r>
                <a:endParaRPr lang="en-US" altLang="zh-CN" sz="2000" dirty="0"/>
              </a:p>
              <a:p>
                <a:pPr marL="684000" lvl="1"/>
                <a:r>
                  <a:rPr lang="zh-CN" altLang="en-US" sz="1800" dirty="0"/>
                  <a:t>必须保持：</a:t>
                </a:r>
                <a:r>
                  <a:rPr lang="en-US" altLang="zh-CN" sz="1800" dirty="0" err="1"/>
                  <a:t>LastByteRecvd</a:t>
                </a:r>
                <a:r>
                  <a:rPr lang="en-US" altLang="zh-CN" sz="1800" dirty="0"/>
                  <a:t> – </a:t>
                </a:r>
                <a:r>
                  <a:rPr lang="en-US" altLang="zh-CN" sz="1800" dirty="0" err="1"/>
                  <a:t>LastByteRead</a:t>
                </a:r>
                <a:r>
                  <a:rPr lang="en-US" altLang="zh-CN" sz="1800" dirty="0"/>
                  <a:t> </a:t>
                </a:r>
                <a14:m>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a14:m>
                <a:r>
                  <a:rPr lang="en-US" altLang="zh-CN" sz="1800" dirty="0"/>
                  <a:t> MaxRcvBuffer</a:t>
                </a:r>
              </a:p>
              <a:p>
                <a:pPr marL="684000" lvl="1"/>
                <a:r>
                  <a:rPr lang="en-US" altLang="zh-CN" sz="1800" dirty="0" err="1"/>
                  <a:t>AdvertisedWindow</a:t>
                </a:r>
                <a:r>
                  <a:rPr lang="en-US" altLang="zh-CN" sz="1800" dirty="0"/>
                  <a:t> = </a:t>
                </a:r>
                <a:r>
                  <a:rPr lang="en-US" altLang="zh-CN" sz="1800" dirty="0" err="1"/>
                  <a:t>MaxRcvBuffer</a:t>
                </a:r>
                <a:r>
                  <a:rPr lang="en-US" altLang="zh-CN" sz="1800" dirty="0"/>
                  <a:t> – ( (</a:t>
                </a:r>
                <a:r>
                  <a:rPr lang="en-US" altLang="zh-CN" sz="1800" dirty="0" err="1"/>
                  <a:t>NextByteExpected</a:t>
                </a:r>
                <a:r>
                  <a:rPr lang="en-US" altLang="zh-CN" sz="1800" dirty="0"/>
                  <a:t> – 1) - </a:t>
                </a:r>
                <a:r>
                  <a:rPr lang="en-US" altLang="zh-CN" sz="1800" dirty="0" err="1"/>
                  <a:t>LastByteRead</a:t>
                </a:r>
                <a:r>
                  <a:rPr lang="en-US" altLang="zh-CN" sz="1800" dirty="0"/>
                  <a:t>)</a:t>
                </a:r>
              </a:p>
              <a:p>
                <a:pPr marL="949068" lvl="2"/>
                <a:r>
                  <a:rPr lang="zh-CN" altLang="en-US" sz="1600" dirty="0"/>
                  <a:t>代表缓冲区中剩余的空间数量</a:t>
                </a:r>
                <a:endParaRPr lang="en-US" altLang="zh-CN" sz="1600" dirty="0"/>
              </a:p>
              <a:p>
                <a:pPr marL="949068" lvl="2"/>
                <a:r>
                  <a:rPr lang="zh-CN" altLang="en-US" sz="1600" dirty="0"/>
                  <a:t>新的数据到达，</a:t>
                </a:r>
                <a:r>
                  <a:rPr lang="en-US" altLang="zh-CN" sz="1600" dirty="0" err="1"/>
                  <a:t>NextByteExpected</a:t>
                </a:r>
                <a:r>
                  <a:rPr lang="en-US" altLang="zh-CN" sz="1600" dirty="0"/>
                  <a:t> </a:t>
                </a:r>
                <a:r>
                  <a:rPr lang="zh-CN" altLang="en-US" sz="1600" dirty="0"/>
                  <a:t>指针右移，窗口大小可能变小</a:t>
                </a:r>
                <a:endParaRPr lang="en-US" altLang="zh-CN" sz="1600" dirty="0"/>
              </a:p>
              <a:p>
                <a:pPr marL="949068" lvl="2"/>
                <a:r>
                  <a:rPr lang="zh-CN" altLang="en-US" sz="1600" dirty="0"/>
                  <a:t>窗口是否缩小依赖于应用进程读取数据的速度与数据到达的速度的相对快慢</a:t>
                </a:r>
                <a:endParaRPr lang="en-US" altLang="zh-CN"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83323" y="1470785"/>
                <a:ext cx="8579554" cy="2184514"/>
              </a:xfrm>
              <a:blipFill rotWithShape="0">
                <a:blip r:embed="rId5" cstate="print"/>
                <a:stretch>
                  <a:fillRect l="-213"/>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5.3.5   </a:t>
            </a:r>
            <a:r>
              <a:rPr lang="zh-CN" altLang="en-US" sz="1800" dirty="0">
                <a:solidFill>
                  <a:schemeClr val="bg2">
                    <a:lumMod val="75000"/>
                  </a:schemeClr>
                </a:solidFill>
                <a:latin typeface="Calibri" panose="020F0502020204030204" pitchFamily="34" charset="0"/>
                <a:ea typeface="黑体" panose="02010609060101010101" pitchFamily="49" charset="-122"/>
              </a:rPr>
              <a:t>流量控制</a:t>
            </a:r>
          </a:p>
        </p:txBody>
      </p:sp>
      <p:grpSp>
        <p:nvGrpSpPr>
          <p:cNvPr id="6" name="组合 5"/>
          <p:cNvGrpSpPr/>
          <p:nvPr/>
        </p:nvGrpSpPr>
        <p:grpSpPr>
          <a:xfrm>
            <a:off x="457200" y="3677235"/>
            <a:ext cx="7995329" cy="3228008"/>
            <a:chOff x="507230" y="3586902"/>
            <a:chExt cx="7995329" cy="3228008"/>
          </a:xfrm>
        </p:grpSpPr>
        <p:sp>
          <p:nvSpPr>
            <p:cNvPr id="7" name="Line 9"/>
            <p:cNvSpPr>
              <a:spLocks noChangeShapeType="1"/>
            </p:cNvSpPr>
            <p:nvPr/>
          </p:nvSpPr>
          <p:spPr bwMode="auto">
            <a:xfrm>
              <a:off x="721890" y="4253580"/>
              <a:ext cx="7780669" cy="2679"/>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8" name="组合 7"/>
            <p:cNvGrpSpPr/>
            <p:nvPr/>
          </p:nvGrpSpPr>
          <p:grpSpPr>
            <a:xfrm>
              <a:off x="2190103" y="4528473"/>
              <a:ext cx="4737933" cy="369332"/>
              <a:chOff x="2190103" y="3731630"/>
              <a:chExt cx="4737933" cy="369332"/>
            </a:xfrm>
          </p:grpSpPr>
          <p:sp>
            <p:nvSpPr>
              <p:cNvPr id="33" name="Line 5"/>
              <p:cNvSpPr>
                <a:spLocks noChangeShapeType="1"/>
              </p:cNvSpPr>
              <p:nvPr/>
            </p:nvSpPr>
            <p:spPr bwMode="auto">
              <a:xfrm flipV="1">
                <a:off x="2190103" y="3944293"/>
                <a:ext cx="4737933"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 name="Text Box 14"/>
              <p:cNvSpPr txBox="1">
                <a:spLocks noChangeArrowheads="1"/>
              </p:cNvSpPr>
              <p:nvPr/>
            </p:nvSpPr>
            <p:spPr bwMode="auto">
              <a:xfrm>
                <a:off x="3900023" y="3731630"/>
                <a:ext cx="13388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kern="0" dirty="0">
                    <a:solidFill>
                      <a:srgbClr val="3333CC"/>
                    </a:solidFill>
                    <a:latin typeface="Calibri" panose="020F0502020204030204" pitchFamily="34" charset="0"/>
                    <a:ea typeface="华文楷体" panose="02010600040101010101" pitchFamily="2" charset="-122"/>
                  </a:rPr>
                  <a:t>接收</a:t>
                </a: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缓存区</a:t>
                </a:r>
              </a:p>
            </p:txBody>
          </p:sp>
        </p:grpSp>
        <p:sp>
          <p:nvSpPr>
            <p:cNvPr id="9" name="Text Box 27"/>
            <p:cNvSpPr txBox="1">
              <a:spLocks noChangeArrowheads="1"/>
            </p:cNvSpPr>
            <p:nvPr/>
          </p:nvSpPr>
          <p:spPr bwMode="auto">
            <a:xfrm>
              <a:off x="1143508" y="4233488"/>
              <a:ext cx="579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TCP</a:t>
              </a:r>
            </a:p>
          </p:txBody>
        </p:sp>
        <p:sp>
          <p:nvSpPr>
            <p:cNvPr id="10" name="Line 24"/>
            <p:cNvSpPr>
              <a:spLocks noChangeShapeType="1"/>
            </p:cNvSpPr>
            <p:nvPr/>
          </p:nvSpPr>
          <p:spPr bwMode="auto">
            <a:xfrm>
              <a:off x="217861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1" name="Line 25"/>
            <p:cNvSpPr>
              <a:spLocks noChangeShapeType="1"/>
            </p:cNvSpPr>
            <p:nvPr/>
          </p:nvSpPr>
          <p:spPr bwMode="auto">
            <a:xfrm>
              <a:off x="691798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2" name="组合 11"/>
            <p:cNvGrpSpPr/>
            <p:nvPr/>
          </p:nvGrpSpPr>
          <p:grpSpPr>
            <a:xfrm>
              <a:off x="641440" y="5367993"/>
              <a:ext cx="6948874" cy="565243"/>
              <a:chOff x="641440" y="4884662"/>
              <a:chExt cx="6948874" cy="565243"/>
            </a:xfrm>
          </p:grpSpPr>
          <p:grpSp>
            <p:nvGrpSpPr>
              <p:cNvPr id="27" name="组合 26"/>
              <p:cNvGrpSpPr/>
              <p:nvPr/>
            </p:nvGrpSpPr>
            <p:grpSpPr>
              <a:xfrm>
                <a:off x="641440" y="4884662"/>
                <a:ext cx="6948874" cy="565243"/>
                <a:chOff x="641440" y="4884662"/>
                <a:chExt cx="6948874" cy="565243"/>
              </a:xfrm>
            </p:grpSpPr>
            <p:sp>
              <p:nvSpPr>
                <p:cNvPr id="29"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8" name="矩形 27"/>
              <p:cNvSpPr/>
              <p:nvPr/>
            </p:nvSpPr>
            <p:spPr>
              <a:xfrm>
                <a:off x="774702" y="4904749"/>
                <a:ext cx="1082348" cy="523220"/>
              </a:xfrm>
              <a:prstGeom prst="rect">
                <a:avLst/>
              </a:prstGeom>
            </p:spPr>
            <p:txBody>
              <a:bodyPr wrap="none">
                <a:spAutoFit/>
              </a:bodyPr>
              <a:lstStyle/>
              <a:p>
                <a:r>
                  <a:rPr lang="zh-CN" altLang="en-US" sz="1400" kern="0" dirty="0">
                    <a:latin typeface="Calibri" panose="020F0502020204030204" pitchFamily="34" charset="0"/>
                    <a:ea typeface="华文楷体" panose="02010600040101010101" pitchFamily="2" charset="-122"/>
                  </a:rPr>
                  <a:t>字节流</a:t>
                </a:r>
                <a:endParaRPr lang="en-US" altLang="zh-CN" sz="1400" kern="0" dirty="0">
                  <a:latin typeface="Calibri" panose="020F0502020204030204" pitchFamily="34" charset="0"/>
                  <a:ea typeface="华文楷体" panose="02010600040101010101" pitchFamily="2" charset="-122"/>
                </a:endParaRPr>
              </a:p>
              <a:p>
                <a:r>
                  <a:rPr lang="zh-CN" altLang="en-US" sz="1400" kern="0" dirty="0">
                    <a:latin typeface="Calibri" panose="020F0502020204030204" pitchFamily="34" charset="0"/>
                    <a:ea typeface="华文楷体" panose="02010600040101010101" pitchFamily="2" charset="-122"/>
                  </a:rPr>
                  <a:t>按字节编号</a:t>
                </a:r>
                <a:endParaRPr lang="zh-CN" altLang="en-US" sz="1400" dirty="0"/>
              </a:p>
            </p:txBody>
          </p:sp>
        </p:grpSp>
        <p:sp>
          <p:nvSpPr>
            <p:cNvPr id="13" name="Oval 8"/>
            <p:cNvSpPr>
              <a:spLocks noChangeArrowheads="1"/>
            </p:cNvSpPr>
            <p:nvPr/>
          </p:nvSpPr>
          <p:spPr bwMode="auto">
            <a:xfrm>
              <a:off x="3135391" y="3586902"/>
              <a:ext cx="2310066" cy="535534"/>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接收应用程序</a:t>
              </a:r>
            </a:p>
          </p:txBody>
        </p:sp>
        <p:sp>
          <p:nvSpPr>
            <p:cNvPr id="14" name="Freeform 21"/>
            <p:cNvSpPr>
              <a:spLocks/>
            </p:cNvSpPr>
            <p:nvPr/>
          </p:nvSpPr>
          <p:spPr bwMode="auto">
            <a:xfrm flipH="1">
              <a:off x="2178609" y="4121900"/>
              <a:ext cx="2146335" cy="1303689"/>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FF0066"/>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16"/>
            <p:cNvSpPr txBox="1">
              <a:spLocks noChangeArrowheads="1"/>
            </p:cNvSpPr>
            <p:nvPr/>
          </p:nvSpPr>
          <p:spPr bwMode="auto">
            <a:xfrm>
              <a:off x="507230" y="4688815"/>
              <a:ext cx="19044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a:t>
              </a:r>
              <a:r>
                <a:rPr lang="zh-CN" altLang="en-US" kern="0" dirty="0">
                  <a:solidFill>
                    <a:srgbClr val="3333CC"/>
                  </a:solidFill>
                  <a:latin typeface="Calibri" panose="020F0502020204030204" pitchFamily="34" charset="0"/>
                  <a:ea typeface="华文楷体" panose="02010600040101010101" pitchFamily="2" charset="-122"/>
                </a:rPr>
                <a:t>读出</a:t>
              </a: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LastByteRead</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16" name="Rectangle 19"/>
            <p:cNvSpPr>
              <a:spLocks noChangeArrowheads="1"/>
            </p:cNvSpPr>
            <p:nvPr/>
          </p:nvSpPr>
          <p:spPr bwMode="auto">
            <a:xfrm>
              <a:off x="2178611" y="5425589"/>
              <a:ext cx="1935851"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kern="0" dirty="0">
                  <a:solidFill>
                    <a:schemeClr val="bg1"/>
                  </a:solidFill>
                  <a:latin typeface="Calibri" panose="020F0502020204030204" pitchFamily="34" charset="0"/>
                  <a:ea typeface="华文楷体" panose="02010600040101010101" pitchFamily="2" charset="-122"/>
                </a:rPr>
                <a:t>已确认过但未读出</a:t>
              </a: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7" name="Rectangle 19"/>
            <p:cNvSpPr>
              <a:spLocks noChangeArrowheads="1"/>
            </p:cNvSpPr>
            <p:nvPr/>
          </p:nvSpPr>
          <p:spPr bwMode="auto">
            <a:xfrm>
              <a:off x="4746977" y="5434964"/>
              <a:ext cx="356960"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8" name="Rectangle 19"/>
            <p:cNvSpPr>
              <a:spLocks noChangeArrowheads="1"/>
            </p:cNvSpPr>
            <p:nvPr/>
          </p:nvSpPr>
          <p:spPr bwMode="auto">
            <a:xfrm>
              <a:off x="5347490" y="5434963"/>
              <a:ext cx="656584"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9" name="Text Box 6"/>
            <p:cNvSpPr txBox="1">
              <a:spLocks noChangeArrowheads="1"/>
            </p:cNvSpPr>
            <p:nvPr/>
          </p:nvSpPr>
          <p:spPr bwMode="auto">
            <a:xfrm>
              <a:off x="1973549" y="6260912"/>
              <a:ext cx="27734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solidFill>
                    <a:srgbClr val="3333CC"/>
                  </a:solidFill>
                  <a:latin typeface="Calibri" panose="020F0502020204030204" pitchFamily="34" charset="0"/>
                  <a:ea typeface="华文楷体" panose="02010600040101010101" pitchFamily="2" charset="-122"/>
                </a:rPr>
                <a:t>下一个希望收到的字节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NextByteExpected</a:t>
              </a:r>
              <a:r>
                <a:rPr lang="en-US" altLang="zh-CN" kern="0" dirty="0">
                  <a:solidFill>
                    <a:srgbClr val="3333CC"/>
                  </a:solidFill>
                  <a:latin typeface="Calibri" panose="020F0502020204030204" pitchFamily="34" charset="0"/>
                  <a:ea typeface="华文楷体" panose="02010600040101010101" pitchFamily="2" charset="-122"/>
                </a:rPr>
                <a:t>) </a:t>
              </a:r>
              <a:r>
                <a:rPr lang="zh-CN" altLang="en-US" kern="0" dirty="0">
                  <a:solidFill>
                    <a:srgbClr val="FF0066"/>
                  </a:solidFill>
                  <a:latin typeface="Calibri" panose="020F0502020204030204" pitchFamily="34" charset="0"/>
                  <a:ea typeface="华文楷体" panose="02010600040101010101" pitchFamily="2" charset="-122"/>
                </a:rPr>
                <a:t>确认号</a:t>
              </a:r>
              <a:endParaRPr kumimoji="0" lang="zh-CN" altLang="en-US" b="0" i="0" u="none" strike="noStrike" kern="0" cap="none" spc="0" normalizeH="0" baseline="0" noProof="0" dirty="0">
                <a:ln>
                  <a:noFill/>
                </a:ln>
                <a:solidFill>
                  <a:srgbClr val="FF0066"/>
                </a:solidFill>
                <a:effectLst/>
                <a:uLnTx/>
                <a:uFillTx/>
                <a:latin typeface="Calibri" panose="020F0502020204030204" pitchFamily="34" charset="0"/>
                <a:ea typeface="华文楷体" panose="02010600040101010101" pitchFamily="2" charset="-122"/>
              </a:endParaRPr>
            </a:p>
          </p:txBody>
        </p:sp>
        <p:sp>
          <p:nvSpPr>
            <p:cNvPr id="20" name="Text Box 16"/>
            <p:cNvSpPr txBox="1">
              <a:spLocks noChangeArrowheads="1"/>
            </p:cNvSpPr>
            <p:nvPr/>
          </p:nvSpPr>
          <p:spPr bwMode="auto">
            <a:xfrm>
              <a:off x="5584371" y="6250718"/>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最后收到的字节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LastByteRecvd</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21" name="Line 23"/>
            <p:cNvSpPr>
              <a:spLocks noChangeShapeType="1"/>
            </p:cNvSpPr>
            <p:nvPr/>
          </p:nvSpPr>
          <p:spPr bwMode="auto">
            <a:xfrm flipV="1">
              <a:off x="6004074" y="5873301"/>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 name="Line 15"/>
            <p:cNvSpPr>
              <a:spLocks noChangeShapeType="1"/>
            </p:cNvSpPr>
            <p:nvPr/>
          </p:nvSpPr>
          <p:spPr bwMode="auto">
            <a:xfrm flipV="1">
              <a:off x="4114462" y="5876980"/>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 name="Line 24"/>
            <p:cNvSpPr>
              <a:spLocks noChangeShapeType="1"/>
            </p:cNvSpPr>
            <p:nvPr/>
          </p:nvSpPr>
          <p:spPr bwMode="auto">
            <a:xfrm>
              <a:off x="4114462" y="5436978"/>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 name="Line 24"/>
            <p:cNvSpPr>
              <a:spLocks noChangeShapeType="1"/>
            </p:cNvSpPr>
            <p:nvPr/>
          </p:nvSpPr>
          <p:spPr bwMode="auto">
            <a:xfrm>
              <a:off x="6004074" y="5455732"/>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 name="Text Box 18"/>
            <p:cNvSpPr txBox="1">
              <a:spLocks noChangeArrowheads="1"/>
            </p:cNvSpPr>
            <p:nvPr/>
          </p:nvSpPr>
          <p:spPr bwMode="auto">
            <a:xfrm>
              <a:off x="5121784" y="49174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kern="0" dirty="0">
                  <a:solidFill>
                    <a:srgbClr val="3333CC"/>
                  </a:solidFill>
                  <a:latin typeface="Calibri" panose="020F0502020204030204" pitchFamily="34" charset="0"/>
                  <a:ea typeface="华文楷体" panose="02010600040101010101" pitchFamily="2" charset="-122"/>
                </a:rPr>
                <a:t>接收</a:t>
              </a: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窗口</a:t>
              </a:r>
            </a:p>
          </p:txBody>
        </p:sp>
        <p:sp>
          <p:nvSpPr>
            <p:cNvPr id="26" name="矩形 25"/>
            <p:cNvSpPr/>
            <p:nvPr/>
          </p:nvSpPr>
          <p:spPr>
            <a:xfrm>
              <a:off x="4114462" y="5210360"/>
              <a:ext cx="2813574"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ustDataLst>
      <p:tags r:id="rId1"/>
    </p:custDataLst>
    <p:extLst>
      <p:ext uri="{BB962C8B-B14F-4D97-AF65-F5344CB8AC3E}">
        <p14:creationId xmlns:p14="http://schemas.microsoft.com/office/powerpoint/2010/main" val="249279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left)">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left)">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641440" y="3586902"/>
            <a:ext cx="7861119" cy="3300609"/>
            <a:chOff x="641440" y="3586902"/>
            <a:chExt cx="7861119" cy="3300609"/>
          </a:xfrm>
        </p:grpSpPr>
        <p:sp>
          <p:nvSpPr>
            <p:cNvPr id="36" name="Line 9"/>
            <p:cNvSpPr>
              <a:spLocks noChangeShapeType="1"/>
            </p:cNvSpPr>
            <p:nvPr/>
          </p:nvSpPr>
          <p:spPr bwMode="auto">
            <a:xfrm>
              <a:off x="721890" y="4253580"/>
              <a:ext cx="7780669" cy="2679"/>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37" name="组合 36"/>
            <p:cNvGrpSpPr/>
            <p:nvPr/>
          </p:nvGrpSpPr>
          <p:grpSpPr>
            <a:xfrm>
              <a:off x="2190103" y="4528473"/>
              <a:ext cx="4737933" cy="369332"/>
              <a:chOff x="2190103" y="3731630"/>
              <a:chExt cx="4737933" cy="369332"/>
            </a:xfrm>
          </p:grpSpPr>
          <p:sp>
            <p:nvSpPr>
              <p:cNvPr id="66" name="Line 5"/>
              <p:cNvSpPr>
                <a:spLocks noChangeShapeType="1"/>
              </p:cNvSpPr>
              <p:nvPr/>
            </p:nvSpPr>
            <p:spPr bwMode="auto">
              <a:xfrm flipV="1">
                <a:off x="2190103" y="3944293"/>
                <a:ext cx="4737933"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7" name="Text Box 14"/>
              <p:cNvSpPr txBox="1">
                <a:spLocks noChangeArrowheads="1"/>
              </p:cNvSpPr>
              <p:nvPr/>
            </p:nvSpPr>
            <p:spPr bwMode="auto">
              <a:xfrm>
                <a:off x="3900023" y="3731630"/>
                <a:ext cx="13388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发送缓存区</a:t>
                </a:r>
              </a:p>
            </p:txBody>
          </p:sp>
        </p:grpSp>
        <p:sp>
          <p:nvSpPr>
            <p:cNvPr id="38" name="Text Box 27"/>
            <p:cNvSpPr txBox="1">
              <a:spLocks noChangeArrowheads="1"/>
            </p:cNvSpPr>
            <p:nvPr/>
          </p:nvSpPr>
          <p:spPr bwMode="auto">
            <a:xfrm>
              <a:off x="1143508" y="4233488"/>
              <a:ext cx="579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TCP</a:t>
              </a:r>
            </a:p>
          </p:txBody>
        </p:sp>
        <p:sp>
          <p:nvSpPr>
            <p:cNvPr id="39" name="Rectangle 7"/>
            <p:cNvSpPr>
              <a:spLocks noChangeArrowheads="1"/>
            </p:cNvSpPr>
            <p:nvPr/>
          </p:nvSpPr>
          <p:spPr bwMode="auto">
            <a:xfrm>
              <a:off x="4851481" y="5434651"/>
              <a:ext cx="1458157" cy="436313"/>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已写入未发送</a:t>
              </a:r>
            </a:p>
          </p:txBody>
        </p:sp>
        <p:sp>
          <p:nvSpPr>
            <p:cNvPr id="40" name="Text Box 18"/>
            <p:cNvSpPr txBox="1">
              <a:spLocks noChangeArrowheads="1"/>
            </p:cNvSpPr>
            <p:nvPr/>
          </p:nvSpPr>
          <p:spPr bwMode="auto">
            <a:xfrm>
              <a:off x="3094318" y="4907167"/>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发送窗口</a:t>
              </a:r>
            </a:p>
          </p:txBody>
        </p:sp>
        <p:grpSp>
          <p:nvGrpSpPr>
            <p:cNvPr id="41" name="组合 40"/>
            <p:cNvGrpSpPr/>
            <p:nvPr/>
          </p:nvGrpSpPr>
          <p:grpSpPr>
            <a:xfrm>
              <a:off x="2178611" y="5425589"/>
              <a:ext cx="2673528" cy="451391"/>
              <a:chOff x="2178611" y="4942258"/>
              <a:chExt cx="2673528" cy="451391"/>
            </a:xfrm>
          </p:grpSpPr>
          <p:sp>
            <p:nvSpPr>
              <p:cNvPr id="63" name="Line 12"/>
              <p:cNvSpPr>
                <a:spLocks noChangeShapeType="1"/>
              </p:cNvSpPr>
              <p:nvPr/>
            </p:nvSpPr>
            <p:spPr bwMode="auto">
              <a:xfrm>
                <a:off x="2178611" y="4942258"/>
                <a:ext cx="0" cy="4513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4" name="Line 17"/>
              <p:cNvSpPr>
                <a:spLocks noChangeShapeType="1"/>
              </p:cNvSpPr>
              <p:nvPr/>
            </p:nvSpPr>
            <p:spPr bwMode="auto">
              <a:xfrm>
                <a:off x="4852139" y="4942258"/>
                <a:ext cx="0" cy="4513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5" name="Rectangle 19"/>
              <p:cNvSpPr>
                <a:spLocks noChangeArrowheads="1"/>
              </p:cNvSpPr>
              <p:nvPr/>
            </p:nvSpPr>
            <p:spPr bwMode="auto">
              <a:xfrm>
                <a:off x="2178611" y="4942258"/>
                <a:ext cx="2673528"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kern="0" dirty="0">
                    <a:solidFill>
                      <a:schemeClr val="bg1"/>
                    </a:solidFill>
                    <a:latin typeface="Calibri" panose="020F0502020204030204" pitchFamily="34" charset="0"/>
                    <a:ea typeface="华文楷体" panose="02010600040101010101" pitchFamily="2" charset="-122"/>
                  </a:rPr>
                  <a:t>已发送未确认</a:t>
                </a: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grpSp>
        <p:sp>
          <p:nvSpPr>
            <p:cNvPr id="42" name="Line 24"/>
            <p:cNvSpPr>
              <a:spLocks noChangeShapeType="1"/>
            </p:cNvSpPr>
            <p:nvPr/>
          </p:nvSpPr>
          <p:spPr bwMode="auto">
            <a:xfrm>
              <a:off x="2178611" y="4524146"/>
              <a:ext cx="0" cy="134681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3" name="Line 25"/>
            <p:cNvSpPr>
              <a:spLocks noChangeShapeType="1"/>
            </p:cNvSpPr>
            <p:nvPr/>
          </p:nvSpPr>
          <p:spPr bwMode="auto">
            <a:xfrm>
              <a:off x="691798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4" name="Text Box 6"/>
            <p:cNvSpPr txBox="1">
              <a:spLocks noChangeArrowheads="1"/>
            </p:cNvSpPr>
            <p:nvPr/>
          </p:nvSpPr>
          <p:spPr bwMode="auto">
            <a:xfrm>
              <a:off x="991085" y="6289790"/>
              <a:ext cx="2429305"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最后被确认的字节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LastByteAcked</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45" name="Text Box 16"/>
            <p:cNvSpPr txBox="1">
              <a:spLocks noChangeArrowheads="1"/>
            </p:cNvSpPr>
            <p:nvPr/>
          </p:nvSpPr>
          <p:spPr bwMode="auto">
            <a:xfrm>
              <a:off x="3238864" y="6291831"/>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最后发送的字节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LastByteSent</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46" name="Line 23"/>
            <p:cNvSpPr>
              <a:spLocks noChangeShapeType="1"/>
            </p:cNvSpPr>
            <p:nvPr/>
          </p:nvSpPr>
          <p:spPr bwMode="auto">
            <a:xfrm flipV="1">
              <a:off x="4852139" y="5876980"/>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 name="Line 15"/>
            <p:cNvSpPr>
              <a:spLocks noChangeShapeType="1"/>
            </p:cNvSpPr>
            <p:nvPr/>
          </p:nvSpPr>
          <p:spPr bwMode="auto">
            <a:xfrm flipV="1">
              <a:off x="2178611" y="5876979"/>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 name="Oval 8"/>
            <p:cNvSpPr>
              <a:spLocks noChangeArrowheads="1"/>
            </p:cNvSpPr>
            <p:nvPr/>
          </p:nvSpPr>
          <p:spPr bwMode="auto">
            <a:xfrm>
              <a:off x="3135391" y="3586902"/>
              <a:ext cx="2310066" cy="535534"/>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应用程序</a:t>
              </a:r>
            </a:p>
          </p:txBody>
        </p:sp>
        <p:sp>
          <p:nvSpPr>
            <p:cNvPr id="49" name="Freeform 26"/>
            <p:cNvSpPr>
              <a:spLocks/>
            </p:cNvSpPr>
            <p:nvPr/>
          </p:nvSpPr>
          <p:spPr bwMode="auto">
            <a:xfrm>
              <a:off x="4290424" y="4102512"/>
              <a:ext cx="2019871" cy="1323075"/>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47625" cmpd="sng">
              <a:solidFill>
                <a:srgbClr val="FF006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0" name="Text Box 16"/>
            <p:cNvSpPr txBox="1">
              <a:spLocks noChangeArrowheads="1"/>
            </p:cNvSpPr>
            <p:nvPr/>
          </p:nvSpPr>
          <p:spPr bwMode="auto">
            <a:xfrm>
              <a:off x="6096240" y="4740446"/>
              <a:ext cx="21031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a:t>
              </a:r>
              <a:r>
                <a:rPr lang="zh-CN" altLang="en-US" kern="0" dirty="0">
                  <a:solidFill>
                    <a:srgbClr val="3333CC"/>
                  </a:solidFill>
                  <a:latin typeface="Calibri" panose="020F0502020204030204" pitchFamily="34" charset="0"/>
                  <a:ea typeface="华文楷体" panose="02010600040101010101" pitchFamily="2" charset="-122"/>
                </a:rPr>
                <a:t>写入</a:t>
              </a: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LastByteWritten</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51" name="Line 24"/>
            <p:cNvSpPr>
              <a:spLocks noChangeShapeType="1"/>
            </p:cNvSpPr>
            <p:nvPr/>
          </p:nvSpPr>
          <p:spPr bwMode="auto">
            <a:xfrm>
              <a:off x="4842669" y="5434651"/>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 name="Line 24"/>
            <p:cNvSpPr>
              <a:spLocks noChangeShapeType="1"/>
            </p:cNvSpPr>
            <p:nvPr/>
          </p:nvSpPr>
          <p:spPr bwMode="auto">
            <a:xfrm>
              <a:off x="6309638" y="5434651"/>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53" name="组合 52"/>
            <p:cNvGrpSpPr/>
            <p:nvPr/>
          </p:nvGrpSpPr>
          <p:grpSpPr>
            <a:xfrm>
              <a:off x="641440" y="5367993"/>
              <a:ext cx="6948874" cy="565243"/>
              <a:chOff x="641440" y="4884662"/>
              <a:chExt cx="6948874" cy="565243"/>
            </a:xfrm>
          </p:grpSpPr>
          <p:grpSp>
            <p:nvGrpSpPr>
              <p:cNvPr id="57" name="组合 56"/>
              <p:cNvGrpSpPr/>
              <p:nvPr/>
            </p:nvGrpSpPr>
            <p:grpSpPr>
              <a:xfrm>
                <a:off x="641440" y="4884662"/>
                <a:ext cx="6948874" cy="565243"/>
                <a:chOff x="641440" y="4884662"/>
                <a:chExt cx="6948874" cy="565243"/>
              </a:xfrm>
            </p:grpSpPr>
            <p:sp>
              <p:nvSpPr>
                <p:cNvPr id="59"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0"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1"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2"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8" name="矩形 57"/>
              <p:cNvSpPr/>
              <p:nvPr/>
            </p:nvSpPr>
            <p:spPr>
              <a:xfrm>
                <a:off x="774702" y="4904749"/>
                <a:ext cx="1082348" cy="523220"/>
              </a:xfrm>
              <a:prstGeom prst="rect">
                <a:avLst/>
              </a:prstGeom>
            </p:spPr>
            <p:txBody>
              <a:bodyPr wrap="none">
                <a:spAutoFit/>
              </a:bodyPr>
              <a:lstStyle/>
              <a:p>
                <a:r>
                  <a:rPr lang="zh-CN" altLang="en-US" sz="1400" kern="0" dirty="0">
                    <a:latin typeface="Calibri" panose="020F0502020204030204" pitchFamily="34" charset="0"/>
                    <a:ea typeface="华文楷体" panose="02010600040101010101" pitchFamily="2" charset="-122"/>
                  </a:rPr>
                  <a:t>字节流</a:t>
                </a:r>
                <a:endParaRPr lang="en-US" altLang="zh-CN" sz="1400" kern="0" dirty="0">
                  <a:latin typeface="Calibri" panose="020F0502020204030204" pitchFamily="34" charset="0"/>
                  <a:ea typeface="华文楷体" panose="02010600040101010101" pitchFamily="2" charset="-122"/>
                </a:endParaRPr>
              </a:p>
              <a:p>
                <a:r>
                  <a:rPr lang="zh-CN" altLang="en-US" sz="1400" kern="0" dirty="0">
                    <a:latin typeface="Calibri" panose="020F0502020204030204" pitchFamily="34" charset="0"/>
                    <a:ea typeface="华文楷体" panose="02010600040101010101" pitchFamily="2" charset="-122"/>
                  </a:rPr>
                  <a:t>按字节编号</a:t>
                </a:r>
                <a:endParaRPr lang="zh-CN" altLang="en-US" sz="1400" dirty="0"/>
              </a:p>
            </p:txBody>
          </p:sp>
        </p:grpSp>
        <p:sp>
          <p:nvSpPr>
            <p:cNvPr id="54" name="矩形 53"/>
            <p:cNvSpPr/>
            <p:nvPr/>
          </p:nvSpPr>
          <p:spPr>
            <a:xfrm>
              <a:off x="2196207" y="5226014"/>
              <a:ext cx="3706833"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 name="右大括号 54"/>
            <p:cNvSpPr/>
            <p:nvPr/>
          </p:nvSpPr>
          <p:spPr>
            <a:xfrm rot="5400000">
              <a:off x="5233652" y="5620404"/>
              <a:ext cx="348593" cy="990179"/>
            </a:xfrm>
            <a:prstGeom prst="rightBrace">
              <a:avLst>
                <a:gd name="adj1" fmla="val 22967"/>
                <a:gd name="adj2" fmla="val 50000"/>
              </a:avLst>
            </a:prstGeom>
            <a:ln w="22225">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 Box 16"/>
            <p:cNvSpPr txBox="1">
              <a:spLocks noChangeArrowheads="1"/>
            </p:cNvSpPr>
            <p:nvPr/>
          </p:nvSpPr>
          <p:spPr bwMode="auto">
            <a:xfrm>
              <a:off x="5203727" y="6327678"/>
              <a:ext cx="2811784" cy="55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solidFill>
                    <a:srgbClr val="FF0066"/>
                  </a:solidFill>
                  <a:latin typeface="Calibri" panose="020F0502020204030204" pitchFamily="34" charset="0"/>
                  <a:ea typeface="华文楷体" panose="02010600040101010101" pitchFamily="2" charset="-122"/>
                </a:rPr>
                <a:t>有效窗口</a:t>
              </a:r>
              <a:r>
                <a:rPr lang="en-US" altLang="zh-CN" kern="0" dirty="0">
                  <a:solidFill>
                    <a:srgbClr val="FF0066"/>
                  </a:solidFill>
                  <a:latin typeface="Calibri" panose="020F0502020204030204" pitchFamily="34" charset="0"/>
                  <a:ea typeface="华文楷体" panose="02010600040101010101" pitchFamily="2" charset="-122"/>
                </a:rPr>
                <a:t>(</a:t>
              </a:r>
              <a:r>
                <a:rPr lang="en-US" altLang="zh-CN" kern="0" dirty="0" err="1">
                  <a:solidFill>
                    <a:srgbClr val="FF0066"/>
                  </a:solidFill>
                  <a:latin typeface="Calibri" panose="020F0502020204030204" pitchFamily="34" charset="0"/>
                  <a:ea typeface="华文楷体" panose="02010600040101010101" pitchFamily="2" charset="-122"/>
                </a:rPr>
                <a:t>EffectiveWindow</a:t>
              </a:r>
              <a:r>
                <a:rPr lang="en-US" altLang="zh-CN" kern="0" dirty="0">
                  <a:solidFill>
                    <a:srgbClr val="FF0066"/>
                  </a:solidFill>
                  <a:latin typeface="Calibri" panose="020F0502020204030204" pitchFamily="34" charset="0"/>
                  <a:ea typeface="华文楷体" panose="02010600040101010101" pitchFamily="2" charset="-122"/>
                </a:rPr>
                <a:t>)</a:t>
              </a:r>
              <a:r>
                <a:rPr kumimoji="0" lang="zh-CN" altLang="en-US" b="0" i="0" u="none" strike="noStrike" kern="0" cap="none" spc="0" normalizeH="0" baseline="0" noProof="0" dirty="0">
                  <a:ln>
                    <a:noFill/>
                  </a:ln>
                  <a:solidFill>
                    <a:srgbClr val="FF0066"/>
                  </a:solidFill>
                  <a:effectLst/>
                  <a:uLnTx/>
                  <a:uFillTx/>
                  <a:latin typeface="Calibri" panose="020F0502020204030204" pitchFamily="34" charset="0"/>
                  <a:ea typeface="华文楷体" panose="02010600040101010101" pitchFamily="2" charset="-122"/>
                </a:rPr>
                <a:t>允许但尚未发送</a:t>
              </a:r>
            </a:p>
          </p:txBody>
        </p:sp>
      </p:grpSp>
      <p:sp>
        <p:nvSpPr>
          <p:cNvPr id="2" name="标题 1"/>
          <p:cNvSpPr>
            <a:spLocks noGrp="1"/>
          </p:cNvSpPr>
          <p:nvPr>
            <p:ph type="title"/>
          </p:nvPr>
        </p:nvSpPr>
        <p:spPr/>
        <p:txBody>
          <a:bodyPr/>
          <a:lstStyle/>
          <a:p>
            <a:r>
              <a:rPr lang="zh-CN" altLang="en-US" dirty="0"/>
              <a:t>流量控制 </a:t>
            </a:r>
            <a:r>
              <a:rPr lang="en-US" altLang="zh-CN" dirty="0"/>
              <a:t>(Flow Control)</a:t>
            </a:r>
            <a:endParaRPr lang="zh-CN" altLang="en-US" dirty="0"/>
          </a:p>
        </p:txBody>
      </p:sp>
      <p:sp>
        <p:nvSpPr>
          <p:cNvPr id="3" name="内容占位符 2"/>
          <p:cNvSpPr>
            <a:spLocks noGrp="1"/>
          </p:cNvSpPr>
          <p:nvPr>
            <p:ph idx="1"/>
          </p:nvPr>
        </p:nvSpPr>
        <p:spPr>
          <a:xfrm>
            <a:off x="483323" y="1470785"/>
            <a:ext cx="8579554" cy="2184514"/>
          </a:xfrm>
        </p:spPr>
        <p:txBody>
          <a:bodyPr/>
          <a:lstStyle/>
          <a:p>
            <a:r>
              <a:rPr lang="zh-CN" altLang="en-US" sz="2000" dirty="0"/>
              <a:t>发送方根据</a:t>
            </a:r>
            <a:r>
              <a:rPr lang="en-US" altLang="zh-CN" sz="2000" dirty="0" err="1"/>
              <a:t>AdvertisedWindow</a:t>
            </a:r>
            <a:r>
              <a:rPr lang="zh-CN" altLang="en-US" sz="2000" dirty="0"/>
              <a:t>值确定有效窗口，限制发送速率</a:t>
            </a:r>
            <a:endParaRPr lang="en-US" altLang="zh-CN" sz="2000" dirty="0"/>
          </a:p>
          <a:p>
            <a:pPr marL="684000" lvl="1"/>
            <a:r>
              <a:rPr lang="zh-CN" altLang="en-US" sz="1800" dirty="0"/>
              <a:t>有效窗口</a:t>
            </a:r>
            <a:r>
              <a:rPr lang="en-US" altLang="zh-CN" sz="1800" dirty="0"/>
              <a:t>(</a:t>
            </a:r>
            <a:r>
              <a:rPr lang="en-US" altLang="zh-CN" sz="1800" dirty="0" err="1"/>
              <a:t>EffectiveWindow</a:t>
            </a:r>
            <a:r>
              <a:rPr lang="en-US" altLang="zh-CN" sz="1800" dirty="0"/>
              <a:t>) = </a:t>
            </a:r>
            <a:r>
              <a:rPr lang="en-US" altLang="zh-CN" sz="1800" dirty="0" err="1"/>
              <a:t>AdvertisedWindow</a:t>
            </a:r>
            <a:r>
              <a:rPr lang="en-US" altLang="zh-CN" sz="1800" dirty="0"/>
              <a:t> – (</a:t>
            </a:r>
            <a:r>
              <a:rPr lang="en-US" altLang="zh-CN" sz="1800" dirty="0" err="1"/>
              <a:t>LastByteSent</a:t>
            </a:r>
            <a:r>
              <a:rPr lang="en-US" altLang="zh-CN" sz="1800" dirty="0"/>
              <a:t> - </a:t>
            </a:r>
            <a:r>
              <a:rPr lang="en-US" altLang="zh-CN" sz="1800" dirty="0" err="1"/>
              <a:t>LastByteAcked</a:t>
            </a:r>
            <a:r>
              <a:rPr lang="en-US" altLang="zh-CN" sz="1800" dirty="0"/>
              <a:t>)</a:t>
            </a:r>
          </a:p>
          <a:p>
            <a:pPr marL="949068" lvl="2"/>
            <a:r>
              <a:rPr lang="zh-CN" altLang="en-US" sz="1600" dirty="0"/>
              <a:t>有效窗口大于</a:t>
            </a:r>
            <a:r>
              <a:rPr lang="en-US" altLang="zh-CN" sz="1600" dirty="0"/>
              <a:t>0</a:t>
            </a:r>
            <a:r>
              <a:rPr lang="zh-CN" altLang="en-US" sz="1600" dirty="0"/>
              <a:t>，才能发送更多数据</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5.3.5   </a:t>
            </a:r>
            <a:r>
              <a:rPr lang="zh-CN" altLang="en-US" sz="1800" dirty="0">
                <a:solidFill>
                  <a:schemeClr val="bg2">
                    <a:lumMod val="75000"/>
                  </a:schemeClr>
                </a:solidFill>
                <a:latin typeface="Calibri" panose="020F0502020204030204" pitchFamily="34" charset="0"/>
                <a:ea typeface="黑体" panose="02010609060101010101" pitchFamily="49" charset="-122"/>
              </a:rPr>
              <a:t>流量控制</a:t>
            </a:r>
          </a:p>
        </p:txBody>
      </p:sp>
      <p:sp>
        <p:nvSpPr>
          <p:cNvPr id="72" name="圆角矩形标注 71"/>
          <p:cNvSpPr/>
          <p:nvPr/>
        </p:nvSpPr>
        <p:spPr>
          <a:xfrm>
            <a:off x="1332411" y="2617147"/>
            <a:ext cx="7704342" cy="1877007"/>
          </a:xfrm>
          <a:prstGeom prst="wedgeRoundRectCallout">
            <a:avLst>
              <a:gd name="adj1" fmla="val 7958"/>
              <a:gd name="adj2" fmla="val -42444"/>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可能的情况：</a:t>
            </a:r>
            <a:endParaRPr lang="en-US" altLang="zh-CN" sz="1600" dirty="0">
              <a:solidFill>
                <a:srgbClr val="FFFFFF"/>
              </a:solidFill>
              <a:latin typeface="Calibri" panose="020F0502020204030204" pitchFamily="34" charset="0"/>
              <a:ea typeface="黑体" panose="02010609060101010101" pitchFamily="49" charset="-122"/>
            </a:endParaRPr>
          </a:p>
          <a:p>
            <a:pPr marL="285750" indent="-28575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发送方有效窗口变为</a:t>
            </a:r>
            <a:r>
              <a:rPr lang="en-US" altLang="zh-CN" sz="1600" dirty="0">
                <a:solidFill>
                  <a:srgbClr val="FFFFFF"/>
                </a:solidFill>
                <a:latin typeface="Calibri" panose="020F0502020204030204" pitchFamily="34" charset="0"/>
                <a:ea typeface="黑体" panose="02010609060101010101" pitchFamily="49" charset="-122"/>
              </a:rPr>
              <a:t>0</a:t>
            </a:r>
          </a:p>
          <a:p>
            <a:pPr marL="285750" indent="-285750">
              <a:lnSpc>
                <a:spcPct val="150000"/>
              </a:lnSpc>
              <a:buClr>
                <a:schemeClr val="bg1"/>
              </a:buClr>
              <a:buFont typeface="Wingdings 3" panose="05040102010807070707" pitchFamily="18" charset="2"/>
              <a:buChar char="ª"/>
            </a:pPr>
            <a:endParaRPr lang="en-US" altLang="zh-CN" sz="1600" dirty="0">
              <a:solidFill>
                <a:srgbClr val="FFFFFF"/>
              </a:solidFill>
              <a:latin typeface="Calibri" panose="020F0502020204030204" pitchFamily="34" charset="0"/>
              <a:ea typeface="黑体" panose="02010609060101010101" pitchFamily="49" charset="-122"/>
            </a:endParaRPr>
          </a:p>
          <a:p>
            <a:pPr marL="285750" indent="-285750">
              <a:lnSpc>
                <a:spcPct val="150000"/>
              </a:lnSpc>
              <a:buClr>
                <a:schemeClr val="bg1"/>
              </a:buClr>
              <a:buFont typeface="Wingdings 3" panose="05040102010807070707" pitchFamily="18" charset="2"/>
              <a:buChar char="ª"/>
            </a:pPr>
            <a:endParaRPr lang="en-US" altLang="zh-CN" sz="1600" dirty="0">
              <a:solidFill>
                <a:srgbClr val="FFFFFF"/>
              </a:solidFill>
              <a:latin typeface="Calibri" panose="020F0502020204030204" pitchFamily="34" charset="0"/>
              <a:ea typeface="黑体" panose="02010609060101010101" pitchFamily="49" charset="-122"/>
            </a:endParaRPr>
          </a:p>
          <a:p>
            <a:pPr marL="285750" indent="-285750">
              <a:lnSpc>
                <a:spcPct val="150000"/>
              </a:lnSpc>
              <a:buClr>
                <a:schemeClr val="bg1"/>
              </a:buClr>
              <a:buFont typeface="Wingdings 3" panose="05040102010807070707" pitchFamily="18" charset="2"/>
              <a:buChar char="ª"/>
            </a:pPr>
            <a:endParaRPr lang="en-US" altLang="zh-CN" sz="1600"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421045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up)">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up)">
                                      <p:cBhvr>
                                        <p:cTn id="2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2196207" y="5226014"/>
            <a:ext cx="3205435"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53" name="组合 52"/>
          <p:cNvGrpSpPr/>
          <p:nvPr/>
        </p:nvGrpSpPr>
        <p:grpSpPr>
          <a:xfrm>
            <a:off x="641440" y="5367993"/>
            <a:ext cx="6948874" cy="565243"/>
            <a:chOff x="641440" y="4884662"/>
            <a:chExt cx="6948874" cy="565243"/>
          </a:xfrm>
        </p:grpSpPr>
        <p:grpSp>
          <p:nvGrpSpPr>
            <p:cNvPr id="57" name="组合 56"/>
            <p:cNvGrpSpPr/>
            <p:nvPr/>
          </p:nvGrpSpPr>
          <p:grpSpPr>
            <a:xfrm>
              <a:off x="641440" y="4884662"/>
              <a:ext cx="6948874" cy="565243"/>
              <a:chOff x="641440" y="4884662"/>
              <a:chExt cx="6948874" cy="565243"/>
            </a:xfrm>
          </p:grpSpPr>
          <p:sp>
            <p:nvSpPr>
              <p:cNvPr id="59"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0"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1"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2"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8" name="矩形 57"/>
            <p:cNvSpPr/>
            <p:nvPr/>
          </p:nvSpPr>
          <p:spPr>
            <a:xfrm>
              <a:off x="774702" y="4904749"/>
              <a:ext cx="1082348" cy="523220"/>
            </a:xfrm>
            <a:prstGeom prst="rect">
              <a:avLst/>
            </a:prstGeom>
          </p:spPr>
          <p:txBody>
            <a:bodyPr wrap="none">
              <a:spAutoFit/>
            </a:bodyPr>
            <a:lstStyle/>
            <a:p>
              <a:r>
                <a:rPr lang="zh-CN" altLang="en-US" sz="1400" kern="0" dirty="0">
                  <a:latin typeface="Calibri" panose="020F0502020204030204" pitchFamily="34" charset="0"/>
                  <a:ea typeface="华文楷体" panose="02010600040101010101" pitchFamily="2" charset="-122"/>
                </a:rPr>
                <a:t>字节流</a:t>
              </a:r>
              <a:endParaRPr lang="en-US" altLang="zh-CN" sz="1400" kern="0" dirty="0">
                <a:latin typeface="Calibri" panose="020F0502020204030204" pitchFamily="34" charset="0"/>
                <a:ea typeface="华文楷体" panose="02010600040101010101" pitchFamily="2" charset="-122"/>
              </a:endParaRPr>
            </a:p>
            <a:p>
              <a:r>
                <a:rPr lang="zh-CN" altLang="en-US" sz="1400" kern="0" dirty="0">
                  <a:latin typeface="Calibri" panose="020F0502020204030204" pitchFamily="34" charset="0"/>
                  <a:ea typeface="华文楷体" panose="02010600040101010101" pitchFamily="2" charset="-122"/>
                </a:rPr>
                <a:t>按字节编号</a:t>
              </a:r>
              <a:endParaRPr lang="zh-CN" altLang="en-US" sz="1400" dirty="0"/>
            </a:p>
          </p:txBody>
        </p:sp>
      </p:grpSp>
      <p:grpSp>
        <p:nvGrpSpPr>
          <p:cNvPr id="41" name="组合 40"/>
          <p:cNvGrpSpPr/>
          <p:nvPr/>
        </p:nvGrpSpPr>
        <p:grpSpPr>
          <a:xfrm>
            <a:off x="2178611" y="5425589"/>
            <a:ext cx="3240626" cy="451391"/>
            <a:chOff x="2178611" y="4942258"/>
            <a:chExt cx="3240626" cy="451391"/>
          </a:xfrm>
        </p:grpSpPr>
        <p:sp>
          <p:nvSpPr>
            <p:cNvPr id="63" name="Line 12"/>
            <p:cNvSpPr>
              <a:spLocks noChangeShapeType="1"/>
            </p:cNvSpPr>
            <p:nvPr/>
          </p:nvSpPr>
          <p:spPr bwMode="auto">
            <a:xfrm>
              <a:off x="2178611" y="4942258"/>
              <a:ext cx="0" cy="4513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4" name="Line 17"/>
            <p:cNvSpPr>
              <a:spLocks noChangeShapeType="1"/>
            </p:cNvSpPr>
            <p:nvPr/>
          </p:nvSpPr>
          <p:spPr bwMode="auto">
            <a:xfrm>
              <a:off x="4852139" y="4942258"/>
              <a:ext cx="0" cy="4513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5" name="Rectangle 19"/>
            <p:cNvSpPr>
              <a:spLocks noChangeArrowheads="1"/>
            </p:cNvSpPr>
            <p:nvPr/>
          </p:nvSpPr>
          <p:spPr bwMode="auto">
            <a:xfrm>
              <a:off x="2178611" y="4942258"/>
              <a:ext cx="3240626"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kern="0" dirty="0">
                  <a:solidFill>
                    <a:schemeClr val="bg1"/>
                  </a:solidFill>
                  <a:latin typeface="Calibri" panose="020F0502020204030204" pitchFamily="34" charset="0"/>
                  <a:ea typeface="华文楷体" panose="02010600040101010101" pitchFamily="2" charset="-122"/>
                </a:rPr>
                <a:t>已发送未确认</a:t>
              </a: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grpSp>
      <p:sp>
        <p:nvSpPr>
          <p:cNvPr id="36" name="Line 9"/>
          <p:cNvSpPr>
            <a:spLocks noChangeShapeType="1"/>
          </p:cNvSpPr>
          <p:nvPr/>
        </p:nvSpPr>
        <p:spPr bwMode="auto">
          <a:xfrm>
            <a:off x="721890" y="4253580"/>
            <a:ext cx="7780669" cy="2679"/>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8" name="Text Box 27"/>
          <p:cNvSpPr txBox="1">
            <a:spLocks noChangeArrowheads="1"/>
          </p:cNvSpPr>
          <p:nvPr/>
        </p:nvSpPr>
        <p:spPr bwMode="auto">
          <a:xfrm>
            <a:off x="1143508" y="4233488"/>
            <a:ext cx="579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TCP</a:t>
            </a:r>
          </a:p>
        </p:txBody>
      </p:sp>
      <p:sp>
        <p:nvSpPr>
          <p:cNvPr id="39" name="Rectangle 7"/>
          <p:cNvSpPr>
            <a:spLocks noChangeArrowheads="1"/>
          </p:cNvSpPr>
          <p:nvPr/>
        </p:nvSpPr>
        <p:spPr bwMode="auto">
          <a:xfrm>
            <a:off x="5437237" y="5433282"/>
            <a:ext cx="1485772" cy="436313"/>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已写入未发送</a:t>
            </a:r>
          </a:p>
        </p:txBody>
      </p:sp>
      <p:sp>
        <p:nvSpPr>
          <p:cNvPr id="40" name="Text Box 18"/>
          <p:cNvSpPr txBox="1">
            <a:spLocks noChangeArrowheads="1"/>
          </p:cNvSpPr>
          <p:nvPr/>
        </p:nvSpPr>
        <p:spPr bwMode="auto">
          <a:xfrm>
            <a:off x="3094318" y="4907167"/>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发送窗口</a:t>
            </a:r>
          </a:p>
        </p:txBody>
      </p:sp>
      <p:grpSp>
        <p:nvGrpSpPr>
          <p:cNvPr id="7" name="组合 6"/>
          <p:cNvGrpSpPr/>
          <p:nvPr/>
        </p:nvGrpSpPr>
        <p:grpSpPr>
          <a:xfrm>
            <a:off x="2178611" y="4524146"/>
            <a:ext cx="4749425" cy="1352834"/>
            <a:chOff x="2178611" y="4524146"/>
            <a:chExt cx="4749425" cy="1352834"/>
          </a:xfrm>
        </p:grpSpPr>
        <p:grpSp>
          <p:nvGrpSpPr>
            <p:cNvPr id="37" name="组合 36"/>
            <p:cNvGrpSpPr/>
            <p:nvPr/>
          </p:nvGrpSpPr>
          <p:grpSpPr>
            <a:xfrm>
              <a:off x="2190103" y="4528473"/>
              <a:ext cx="4737933" cy="369332"/>
              <a:chOff x="2190103" y="3731630"/>
              <a:chExt cx="4737933" cy="369332"/>
            </a:xfrm>
          </p:grpSpPr>
          <p:sp>
            <p:nvSpPr>
              <p:cNvPr id="66" name="Line 5"/>
              <p:cNvSpPr>
                <a:spLocks noChangeShapeType="1"/>
              </p:cNvSpPr>
              <p:nvPr/>
            </p:nvSpPr>
            <p:spPr bwMode="auto">
              <a:xfrm flipV="1">
                <a:off x="2190103" y="3944293"/>
                <a:ext cx="4737933"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7" name="Text Box 14"/>
              <p:cNvSpPr txBox="1">
                <a:spLocks noChangeArrowheads="1"/>
              </p:cNvSpPr>
              <p:nvPr/>
            </p:nvSpPr>
            <p:spPr bwMode="auto">
              <a:xfrm>
                <a:off x="3900023" y="3731630"/>
                <a:ext cx="13388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发送缓存区</a:t>
                </a:r>
              </a:p>
            </p:txBody>
          </p:sp>
        </p:grpSp>
        <p:sp>
          <p:nvSpPr>
            <p:cNvPr id="42" name="Line 24"/>
            <p:cNvSpPr>
              <a:spLocks noChangeShapeType="1"/>
            </p:cNvSpPr>
            <p:nvPr/>
          </p:nvSpPr>
          <p:spPr bwMode="auto">
            <a:xfrm>
              <a:off x="2178611" y="4524146"/>
              <a:ext cx="0" cy="134681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3" name="Line 25"/>
            <p:cNvSpPr>
              <a:spLocks noChangeShapeType="1"/>
            </p:cNvSpPr>
            <p:nvPr/>
          </p:nvSpPr>
          <p:spPr bwMode="auto">
            <a:xfrm>
              <a:off x="691798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45" name="Text Box 16"/>
          <p:cNvSpPr txBox="1">
            <a:spLocks noChangeArrowheads="1"/>
          </p:cNvSpPr>
          <p:nvPr/>
        </p:nvSpPr>
        <p:spPr bwMode="auto">
          <a:xfrm>
            <a:off x="3774439" y="6291831"/>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最后发送的字节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LastByteSent</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46" name="Line 23"/>
          <p:cNvSpPr>
            <a:spLocks noChangeShapeType="1"/>
          </p:cNvSpPr>
          <p:nvPr/>
        </p:nvSpPr>
        <p:spPr bwMode="auto">
          <a:xfrm flipV="1">
            <a:off x="5387714" y="5876980"/>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6" name="组合 5"/>
          <p:cNvGrpSpPr/>
          <p:nvPr/>
        </p:nvGrpSpPr>
        <p:grpSpPr>
          <a:xfrm>
            <a:off x="991085" y="5876979"/>
            <a:ext cx="2429305" cy="970015"/>
            <a:chOff x="991085" y="5876979"/>
            <a:chExt cx="2429305" cy="970015"/>
          </a:xfrm>
        </p:grpSpPr>
        <p:sp>
          <p:nvSpPr>
            <p:cNvPr id="44" name="Text Box 6"/>
            <p:cNvSpPr txBox="1">
              <a:spLocks noChangeArrowheads="1"/>
            </p:cNvSpPr>
            <p:nvPr/>
          </p:nvSpPr>
          <p:spPr bwMode="auto">
            <a:xfrm>
              <a:off x="991085" y="6289790"/>
              <a:ext cx="2429305"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最后被确认的字节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LastByteAcked</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47" name="Line 15"/>
            <p:cNvSpPr>
              <a:spLocks noChangeShapeType="1"/>
            </p:cNvSpPr>
            <p:nvPr/>
          </p:nvSpPr>
          <p:spPr bwMode="auto">
            <a:xfrm flipV="1">
              <a:off x="2178611" y="5876979"/>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48" name="Oval 8"/>
          <p:cNvSpPr>
            <a:spLocks noChangeArrowheads="1"/>
          </p:cNvSpPr>
          <p:nvPr/>
        </p:nvSpPr>
        <p:spPr bwMode="auto">
          <a:xfrm>
            <a:off x="3135391" y="3586902"/>
            <a:ext cx="2310066" cy="535534"/>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发送应用程序</a:t>
            </a:r>
          </a:p>
        </p:txBody>
      </p:sp>
      <p:sp>
        <p:nvSpPr>
          <p:cNvPr id="49" name="Freeform 26"/>
          <p:cNvSpPr>
            <a:spLocks/>
          </p:cNvSpPr>
          <p:nvPr/>
        </p:nvSpPr>
        <p:spPr bwMode="auto">
          <a:xfrm>
            <a:off x="4290424" y="4102512"/>
            <a:ext cx="2621453" cy="1323075"/>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47625" cmpd="sng">
            <a:solidFill>
              <a:srgbClr val="FF006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0" name="Text Box 16"/>
          <p:cNvSpPr txBox="1">
            <a:spLocks noChangeArrowheads="1"/>
          </p:cNvSpPr>
          <p:nvPr/>
        </p:nvSpPr>
        <p:spPr bwMode="auto">
          <a:xfrm>
            <a:off x="6911888" y="4741135"/>
            <a:ext cx="21031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a:t>
            </a:r>
            <a:r>
              <a:rPr lang="zh-CN" altLang="en-US" kern="0" dirty="0">
                <a:solidFill>
                  <a:srgbClr val="3333CC"/>
                </a:solidFill>
                <a:latin typeface="Calibri" panose="020F0502020204030204" pitchFamily="34" charset="0"/>
                <a:ea typeface="华文楷体" panose="02010600040101010101" pitchFamily="2" charset="-122"/>
              </a:rPr>
              <a:t>写入</a:t>
            </a: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LastByteWritten</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流量控制 </a:t>
            </a:r>
            <a:r>
              <a:rPr lang="en-US" altLang="zh-CN" dirty="0"/>
              <a:t>(Flow Control)</a:t>
            </a:r>
            <a:endParaRPr lang="zh-CN" altLang="en-US" dirty="0"/>
          </a:p>
        </p:txBody>
      </p:sp>
      <p:sp>
        <p:nvSpPr>
          <p:cNvPr id="3" name="内容占位符 2"/>
          <p:cNvSpPr>
            <a:spLocks noGrp="1"/>
          </p:cNvSpPr>
          <p:nvPr>
            <p:ph idx="1"/>
          </p:nvPr>
        </p:nvSpPr>
        <p:spPr>
          <a:xfrm>
            <a:off x="483323" y="1470785"/>
            <a:ext cx="8579554" cy="2184514"/>
          </a:xfrm>
        </p:spPr>
        <p:txBody>
          <a:bodyPr/>
          <a:lstStyle/>
          <a:p>
            <a:r>
              <a:rPr lang="zh-CN" altLang="en-US" sz="2000" dirty="0"/>
              <a:t>发送方根据</a:t>
            </a:r>
            <a:r>
              <a:rPr lang="en-US" altLang="zh-CN" sz="2000" dirty="0" err="1"/>
              <a:t>AdvertisedWindow</a:t>
            </a:r>
            <a:r>
              <a:rPr lang="zh-CN" altLang="en-US" sz="2000" dirty="0"/>
              <a:t>值确定有效窗口，限制发送速率</a:t>
            </a:r>
            <a:endParaRPr lang="en-US" altLang="zh-CN" sz="2000" dirty="0"/>
          </a:p>
          <a:p>
            <a:pPr marL="684000" lvl="1"/>
            <a:r>
              <a:rPr lang="zh-CN" altLang="en-US" sz="1800" dirty="0"/>
              <a:t>有效窗口</a:t>
            </a:r>
            <a:r>
              <a:rPr lang="en-US" altLang="zh-CN" sz="1800" dirty="0"/>
              <a:t>(</a:t>
            </a:r>
            <a:r>
              <a:rPr lang="en-US" altLang="zh-CN" sz="1800" dirty="0" err="1"/>
              <a:t>EffectiveWindow</a:t>
            </a:r>
            <a:r>
              <a:rPr lang="en-US" altLang="zh-CN" sz="1800" dirty="0"/>
              <a:t>) = </a:t>
            </a:r>
            <a:r>
              <a:rPr lang="en-US" altLang="zh-CN" sz="1800" dirty="0" err="1"/>
              <a:t>AdvertisedWindow</a:t>
            </a:r>
            <a:r>
              <a:rPr lang="en-US" altLang="zh-CN" sz="1800" dirty="0"/>
              <a:t> – (</a:t>
            </a:r>
            <a:r>
              <a:rPr lang="en-US" altLang="zh-CN" sz="1800" dirty="0" err="1"/>
              <a:t>LastByteSent</a:t>
            </a:r>
            <a:r>
              <a:rPr lang="en-US" altLang="zh-CN" sz="1800" dirty="0"/>
              <a:t> - </a:t>
            </a:r>
            <a:r>
              <a:rPr lang="en-US" altLang="zh-CN" sz="1800" dirty="0" err="1"/>
              <a:t>LastByteAcked</a:t>
            </a:r>
            <a:r>
              <a:rPr lang="en-US" altLang="zh-CN" sz="1800" dirty="0"/>
              <a:t>)</a:t>
            </a:r>
          </a:p>
          <a:p>
            <a:pPr marL="949068" lvl="2"/>
            <a:r>
              <a:rPr lang="zh-CN" altLang="en-US" sz="1600" dirty="0"/>
              <a:t>有效窗口大于</a:t>
            </a:r>
            <a:r>
              <a:rPr lang="en-US" altLang="zh-CN" sz="1600" dirty="0"/>
              <a:t>0</a:t>
            </a:r>
            <a:r>
              <a:rPr lang="zh-CN" altLang="en-US" sz="1600" dirty="0"/>
              <a:t>，才能发送更多数据</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5.3.5   </a:t>
            </a:r>
            <a:r>
              <a:rPr lang="zh-CN" altLang="en-US" sz="1800" dirty="0">
                <a:solidFill>
                  <a:schemeClr val="bg2">
                    <a:lumMod val="75000"/>
                  </a:schemeClr>
                </a:solidFill>
                <a:latin typeface="Calibri" panose="020F0502020204030204" pitchFamily="34" charset="0"/>
                <a:ea typeface="黑体" panose="02010609060101010101" pitchFamily="49" charset="-122"/>
              </a:rPr>
              <a:t>流量控制</a:t>
            </a:r>
          </a:p>
        </p:txBody>
      </p:sp>
      <p:sp>
        <p:nvSpPr>
          <p:cNvPr id="70" name="圆角矩形标注 69"/>
          <p:cNvSpPr/>
          <p:nvPr/>
        </p:nvSpPr>
        <p:spPr>
          <a:xfrm>
            <a:off x="806051" y="1463261"/>
            <a:ext cx="8256826" cy="1877007"/>
          </a:xfrm>
          <a:prstGeom prst="wedgeRoundRectCallout">
            <a:avLst>
              <a:gd name="adj1" fmla="val 16775"/>
              <a:gd name="adj2" fmla="val -43140"/>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可能的情况：</a:t>
            </a:r>
            <a:endParaRPr lang="en-US" altLang="zh-CN" sz="1600" dirty="0">
              <a:solidFill>
                <a:srgbClr val="FFFFFF"/>
              </a:solidFill>
              <a:latin typeface="Calibri" panose="020F0502020204030204" pitchFamily="34" charset="0"/>
              <a:ea typeface="黑体" panose="02010609060101010101" pitchFamily="49" charset="-122"/>
            </a:endParaRPr>
          </a:p>
          <a:p>
            <a:pPr marL="285750" indent="-28575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发送方有效窗口变为</a:t>
            </a:r>
            <a:r>
              <a:rPr lang="en-US" altLang="zh-CN" sz="1600" dirty="0">
                <a:solidFill>
                  <a:srgbClr val="FFFFFF"/>
                </a:solidFill>
                <a:latin typeface="Calibri" panose="020F0502020204030204" pitchFamily="34" charset="0"/>
                <a:ea typeface="黑体" panose="02010609060101010101" pitchFamily="49" charset="-122"/>
              </a:rPr>
              <a:t>0</a:t>
            </a:r>
          </a:p>
          <a:p>
            <a:pPr marL="285750" indent="-28575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一个报文段到达接收方，接收方继续确认</a:t>
            </a:r>
            <a:r>
              <a:rPr lang="en-US" altLang="zh-CN" sz="1600" dirty="0">
                <a:solidFill>
                  <a:srgbClr val="FFFFFF"/>
                </a:solidFill>
                <a:latin typeface="Calibri" panose="020F0502020204030204" pitchFamily="34" charset="0"/>
                <a:ea typeface="黑体" panose="02010609060101010101" pitchFamily="49" charset="-122"/>
              </a:rPr>
              <a:t>x</a:t>
            </a:r>
            <a:r>
              <a:rPr lang="zh-CN" altLang="en-US" sz="1600" dirty="0">
                <a:solidFill>
                  <a:srgbClr val="FFFFFF"/>
                </a:solidFill>
                <a:latin typeface="Calibri" panose="020F0502020204030204" pitchFamily="34" charset="0"/>
                <a:ea typeface="黑体" panose="02010609060101010101" pitchFamily="49" charset="-122"/>
              </a:rPr>
              <a:t>字节，因此</a:t>
            </a:r>
            <a:r>
              <a:rPr lang="en-US" altLang="zh-CN" sz="1600" dirty="0" err="1">
                <a:solidFill>
                  <a:srgbClr val="FFFFFF"/>
                </a:solidFill>
                <a:latin typeface="Calibri" panose="020F0502020204030204" pitchFamily="34" charset="0"/>
                <a:ea typeface="黑体" panose="02010609060101010101" pitchFamily="49" charset="-122"/>
              </a:rPr>
              <a:t>LastByteAcked</a:t>
            </a:r>
            <a:r>
              <a:rPr lang="zh-CN" altLang="en-US" sz="1600" dirty="0">
                <a:solidFill>
                  <a:srgbClr val="FFFFFF"/>
                </a:solidFill>
                <a:latin typeface="Calibri" panose="020F0502020204030204" pitchFamily="34" charset="0"/>
                <a:ea typeface="黑体" panose="02010609060101010101" pitchFamily="49" charset="-122"/>
              </a:rPr>
              <a:t>右移</a:t>
            </a:r>
            <a:r>
              <a:rPr lang="en-US" altLang="zh-CN" sz="1600" dirty="0">
                <a:solidFill>
                  <a:srgbClr val="FFFFFF"/>
                </a:solidFill>
                <a:latin typeface="Calibri" panose="020F0502020204030204" pitchFamily="34" charset="0"/>
                <a:ea typeface="黑体" panose="02010609060101010101" pitchFamily="49" charset="-122"/>
              </a:rPr>
              <a:t>x</a:t>
            </a:r>
            <a:r>
              <a:rPr lang="zh-CN" altLang="en-US" sz="1600" dirty="0">
                <a:solidFill>
                  <a:srgbClr val="FFFFFF"/>
                </a:solidFill>
                <a:latin typeface="Calibri" panose="020F0502020204030204" pitchFamily="34" charset="0"/>
                <a:ea typeface="黑体" panose="02010609060101010101" pitchFamily="49" charset="-122"/>
              </a:rPr>
              <a:t>字节</a:t>
            </a:r>
            <a:endParaRPr lang="en-US" altLang="zh-CN" sz="1600" dirty="0">
              <a:solidFill>
                <a:srgbClr val="FFFFFF"/>
              </a:solidFill>
              <a:latin typeface="Calibri" panose="020F0502020204030204" pitchFamily="34" charset="0"/>
              <a:ea typeface="黑体" panose="02010609060101010101" pitchFamily="49" charset="-122"/>
            </a:endParaRPr>
          </a:p>
          <a:p>
            <a:pPr marL="576000" lvl="1" indent="-216000">
              <a:lnSpc>
                <a:spcPct val="150000"/>
              </a:lnSpc>
              <a:buClr>
                <a:schemeClr val="bg1"/>
              </a:buClr>
              <a:buFont typeface="Wingdings 2" panose="050201020105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然而接收方应用进程未读取任何数据，因此</a:t>
            </a:r>
            <a:r>
              <a:rPr lang="en-US" altLang="zh-CN" sz="1600" dirty="0" err="1">
                <a:solidFill>
                  <a:srgbClr val="FFFFFF"/>
                </a:solidFill>
                <a:latin typeface="Calibri" panose="020F0502020204030204" pitchFamily="34" charset="0"/>
                <a:ea typeface="黑体" panose="02010609060101010101" pitchFamily="49" charset="-122"/>
              </a:rPr>
              <a:t>AdvertisedWindow</a:t>
            </a:r>
            <a:r>
              <a:rPr lang="zh-CN" altLang="en-US" sz="1600" dirty="0">
                <a:solidFill>
                  <a:srgbClr val="FFFFFF"/>
                </a:solidFill>
                <a:latin typeface="Calibri" panose="020F0502020204030204" pitchFamily="34" charset="0"/>
                <a:ea typeface="黑体" panose="02010609060101010101" pitchFamily="49" charset="-122"/>
              </a:rPr>
              <a:t>比之前小了</a:t>
            </a:r>
            <a:r>
              <a:rPr lang="en-US" altLang="zh-CN" sz="1600" dirty="0">
                <a:solidFill>
                  <a:srgbClr val="FFFFFF"/>
                </a:solidFill>
                <a:latin typeface="Calibri" panose="020F0502020204030204" pitchFamily="34" charset="0"/>
                <a:ea typeface="黑体" panose="02010609060101010101" pitchFamily="49" charset="-122"/>
              </a:rPr>
              <a:t>x</a:t>
            </a:r>
            <a:r>
              <a:rPr lang="zh-CN" altLang="en-US" sz="1600" dirty="0">
                <a:solidFill>
                  <a:srgbClr val="FFFFFF"/>
                </a:solidFill>
                <a:latin typeface="Calibri" panose="020F0502020204030204" pitchFamily="34" charset="0"/>
                <a:ea typeface="黑体" panose="02010609060101010101" pitchFamily="49" charset="-122"/>
              </a:rPr>
              <a:t>字节</a:t>
            </a:r>
            <a:endParaRPr lang="en-US" altLang="zh-CN" sz="1600" dirty="0">
              <a:solidFill>
                <a:srgbClr val="FFFFFF"/>
              </a:solidFill>
              <a:latin typeface="Calibri" panose="020F0502020204030204" pitchFamily="34" charset="0"/>
              <a:ea typeface="黑体" panose="02010609060101010101" pitchFamily="49" charset="-122"/>
            </a:endParaRPr>
          </a:p>
          <a:p>
            <a:pPr marL="576000" lvl="1" indent="-216000">
              <a:lnSpc>
                <a:spcPct val="150000"/>
              </a:lnSpc>
              <a:buClr>
                <a:schemeClr val="bg1"/>
              </a:buClr>
              <a:buFont typeface="Wingdings 2" panose="050201020105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发送方尽管释放了发送缓冲区空间，但仍不能再发送任何数据</a:t>
            </a:r>
          </a:p>
        </p:txBody>
      </p:sp>
      <p:sp>
        <p:nvSpPr>
          <p:cNvPr id="76" name="Rectangle 19"/>
          <p:cNvSpPr>
            <a:spLocks noChangeArrowheads="1"/>
          </p:cNvSpPr>
          <p:nvPr/>
        </p:nvSpPr>
        <p:spPr bwMode="auto">
          <a:xfrm>
            <a:off x="2728115" y="5431267"/>
            <a:ext cx="2686095"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kern="0" dirty="0">
                <a:solidFill>
                  <a:schemeClr val="bg1"/>
                </a:solidFill>
                <a:latin typeface="Calibri" panose="020F0502020204030204" pitchFamily="34" charset="0"/>
                <a:ea typeface="华文楷体" panose="02010600040101010101" pitchFamily="2" charset="-122"/>
              </a:rPr>
              <a:t>已发送未确认</a:t>
            </a: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77" name="矩形 76"/>
          <p:cNvSpPr/>
          <p:nvPr/>
        </p:nvSpPr>
        <p:spPr>
          <a:xfrm>
            <a:off x="2728114" y="5219315"/>
            <a:ext cx="2667424"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ustDataLst>
      <p:tags r:id="rId1"/>
    </p:custDataLst>
    <p:extLst>
      <p:ext uri="{BB962C8B-B14F-4D97-AF65-F5344CB8AC3E}">
        <p14:creationId xmlns:p14="http://schemas.microsoft.com/office/powerpoint/2010/main" val="65867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
                                            <p:txEl>
                                              <p:pRg st="2" end="2"/>
                                            </p:txEl>
                                          </p:spTgt>
                                        </p:tgtEl>
                                        <p:attrNameLst>
                                          <p:attrName>style.visibility</p:attrName>
                                        </p:attrNameLst>
                                      </p:cBhvr>
                                      <p:to>
                                        <p:strVal val="visible"/>
                                      </p:to>
                                    </p:set>
                                    <p:animEffect transition="in" filter="wipe(left)">
                                      <p:cBhvr>
                                        <p:cTn id="7" dur="500"/>
                                        <p:tgtEl>
                                          <p:spTgt spid="7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4.16667E-6 3.7037E-6 L 0.06458 3.7037E-6 " pathEditMode="relative" rAng="0" ptsTypes="AA">
                                      <p:cBhvr>
                                        <p:cTn id="11" dur="2000" fill="hold"/>
                                        <p:tgtEl>
                                          <p:spTgt spid="6"/>
                                        </p:tgtEl>
                                        <p:attrNameLst>
                                          <p:attrName>ppt_x</p:attrName>
                                          <p:attrName>ppt_y</p:attrName>
                                        </p:attrNameLst>
                                      </p:cBhvr>
                                      <p:rCtr x="3229" y="0"/>
                                    </p:animMotion>
                                  </p:childTnLst>
                                </p:cTn>
                              </p:par>
                            </p:childTnLst>
                          </p:cTn>
                        </p:par>
                        <p:par>
                          <p:cTn id="12" fill="hold">
                            <p:stCondLst>
                              <p:cond delay="2000"/>
                            </p:stCondLst>
                            <p:childTnLst>
                              <p:par>
                                <p:cTn id="13" presetID="22" presetClass="exit" presetSubtype="8" fill="hold" nodeType="afterEffect">
                                  <p:stCondLst>
                                    <p:cond delay="0"/>
                                  </p:stCondLst>
                                  <p:childTnLst>
                                    <p:animEffect transition="out" filter="wipe(left)">
                                      <p:cBhvr>
                                        <p:cTn id="14" dur="500"/>
                                        <p:tgtEl>
                                          <p:spTgt spid="41"/>
                                        </p:tgtEl>
                                      </p:cBhvr>
                                    </p:animEffect>
                                    <p:set>
                                      <p:cBhvr>
                                        <p:cTn id="15" dur="1" fill="hold">
                                          <p:stCondLst>
                                            <p:cond delay="499"/>
                                          </p:stCondLst>
                                        </p:cTn>
                                        <p:tgtEl>
                                          <p:spTgt spid="4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0">
                                            <p:txEl>
                                              <p:pRg st="3" end="3"/>
                                            </p:txEl>
                                          </p:spTgt>
                                        </p:tgtEl>
                                        <p:attrNameLst>
                                          <p:attrName>style.visibility</p:attrName>
                                        </p:attrNameLst>
                                      </p:cBhvr>
                                      <p:to>
                                        <p:strVal val="visible"/>
                                      </p:to>
                                    </p:set>
                                    <p:animEffect transition="in" filter="wipe(left)">
                                      <p:cBhvr>
                                        <p:cTn id="20" dur="500"/>
                                        <p:tgtEl>
                                          <p:spTgt spid="7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8" fill="hold" grpId="0" nodeType="clickEffect">
                                  <p:stCondLst>
                                    <p:cond delay="0"/>
                                  </p:stCondLst>
                                  <p:childTnLst>
                                    <p:animEffect transition="out" filter="wipe(left)">
                                      <p:cBhvr>
                                        <p:cTn id="24" dur="500"/>
                                        <p:tgtEl>
                                          <p:spTgt spid="54"/>
                                        </p:tgtEl>
                                      </p:cBhvr>
                                    </p:animEffect>
                                    <p:set>
                                      <p:cBhvr>
                                        <p:cTn id="25" dur="1" fill="hold">
                                          <p:stCondLst>
                                            <p:cond delay="499"/>
                                          </p:stCondLst>
                                        </p:cTn>
                                        <p:tgtEl>
                                          <p:spTgt spid="54"/>
                                        </p:tgtEl>
                                        <p:attrNameLst>
                                          <p:attrName>style.visibility</p:attrName>
                                        </p:attrNameLst>
                                      </p:cBhvr>
                                      <p:to>
                                        <p:strVal val="hidden"/>
                                      </p:to>
                                    </p:set>
                                  </p:childTnLst>
                                </p:cTn>
                              </p:par>
                              <p:par>
                                <p:cTn id="26" presetID="22" presetClass="entr" presetSubtype="8" fill="hold" grpId="0"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wipe(left)">
                                      <p:cBhvr>
                                        <p:cTn id="28" dur="500"/>
                                        <p:tgtEl>
                                          <p:spTgt spid="7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0">
                                            <p:txEl>
                                              <p:pRg st="4" end="4"/>
                                            </p:txEl>
                                          </p:spTgt>
                                        </p:tgtEl>
                                        <p:attrNameLst>
                                          <p:attrName>style.visibility</p:attrName>
                                        </p:attrNameLst>
                                      </p:cBhvr>
                                      <p:to>
                                        <p:strVal val="visible"/>
                                      </p:to>
                                    </p:set>
                                    <p:animEffect transition="in" filter="wipe(left)">
                                      <p:cBhvr>
                                        <p:cTn id="33" dur="500"/>
                                        <p:tgtEl>
                                          <p:spTgt spid="70">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3.33333E-6 -3.33333E-6 L 0.0592 -3.33333E-6 " pathEditMode="relative" rAng="0" ptsTypes="AA">
                                      <p:cBhvr>
                                        <p:cTn id="37" dur="2000" fill="hold"/>
                                        <p:tgtEl>
                                          <p:spTgt spid="7"/>
                                        </p:tgtEl>
                                        <p:attrNameLst>
                                          <p:attrName>ppt_x</p:attrName>
                                          <p:attrName>ppt_y</p:attrName>
                                        </p:attrNameLst>
                                      </p:cBhvr>
                                      <p:rCtr x="2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7" grpId="0" animBg="1"/>
    </p:bld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319346"/>
            <a:ext cx="8229600" cy="5538654"/>
          </a:xfrm>
        </p:spPr>
        <p:txBody>
          <a:bodyPr/>
          <a:lstStyle/>
          <a:p>
            <a:pPr>
              <a:lnSpc>
                <a:spcPct val="150000"/>
              </a:lnSpc>
            </a:pPr>
            <a:r>
              <a:rPr lang="en-US" altLang="zh-CN" dirty="0">
                <a:solidFill>
                  <a:schemeClr val="bg1">
                    <a:lumMod val="75000"/>
                  </a:schemeClr>
                </a:solidFill>
              </a:rPr>
              <a:t>5.1  </a:t>
            </a:r>
            <a:r>
              <a:rPr lang="zh-CN" altLang="en-US" dirty="0">
                <a:solidFill>
                  <a:schemeClr val="bg1">
                    <a:lumMod val="75000"/>
                  </a:schemeClr>
                </a:solidFill>
              </a:rPr>
              <a:t>传输层协议概述</a:t>
            </a:r>
            <a:endParaRPr lang="en-US" altLang="zh-CN" dirty="0">
              <a:solidFill>
                <a:schemeClr val="bg1">
                  <a:lumMod val="75000"/>
                </a:schemeClr>
              </a:solidFill>
            </a:endParaRPr>
          </a:p>
          <a:p>
            <a:r>
              <a:rPr lang="en-US" altLang="zh-CN" dirty="0">
                <a:solidFill>
                  <a:schemeClr val="bg1">
                    <a:lumMod val="75000"/>
                  </a:schemeClr>
                </a:solidFill>
              </a:rPr>
              <a:t>5.2  </a:t>
            </a:r>
            <a:r>
              <a:rPr lang="zh-CN" altLang="en-US" dirty="0">
                <a:solidFill>
                  <a:schemeClr val="bg1">
                    <a:lumMod val="75000"/>
                  </a:schemeClr>
                </a:solidFill>
              </a:rPr>
              <a:t>用户数据报协议 </a:t>
            </a:r>
            <a:r>
              <a:rPr lang="en-US" altLang="zh-CN" dirty="0">
                <a:solidFill>
                  <a:schemeClr val="bg1">
                    <a:lumMod val="75000"/>
                  </a:schemeClr>
                </a:solidFill>
              </a:rPr>
              <a:t>UDP</a:t>
            </a:r>
          </a:p>
          <a:p>
            <a:r>
              <a:rPr lang="en-US" altLang="zh-CN" dirty="0"/>
              <a:t>5.3  </a:t>
            </a:r>
            <a:r>
              <a:rPr lang="zh-CN" altLang="en-US" dirty="0"/>
              <a:t>传输控制协议 </a:t>
            </a:r>
            <a:r>
              <a:rPr lang="en-US" altLang="zh-CN" dirty="0"/>
              <a:t>TCP </a:t>
            </a:r>
          </a:p>
          <a:p>
            <a:pPr lvl="1">
              <a:spcBef>
                <a:spcPts val="1200"/>
              </a:spcBef>
            </a:pPr>
            <a:r>
              <a:rPr lang="en-US" altLang="zh-CN" dirty="0"/>
              <a:t>5.3.1  TCP</a:t>
            </a:r>
            <a:r>
              <a:rPr lang="zh-CN" altLang="en-US" dirty="0"/>
              <a:t>协议概述</a:t>
            </a:r>
            <a:endParaRPr lang="en-US" altLang="zh-CN" dirty="0"/>
          </a:p>
          <a:p>
            <a:pPr lvl="1">
              <a:spcBef>
                <a:spcPts val="1200"/>
              </a:spcBef>
            </a:pPr>
            <a:r>
              <a:rPr lang="en-US" altLang="zh-CN" dirty="0"/>
              <a:t>5.3.2  TCP</a:t>
            </a:r>
            <a:r>
              <a:rPr lang="zh-CN" altLang="en-US" dirty="0"/>
              <a:t>报文段格式</a:t>
            </a:r>
            <a:endParaRPr lang="en-US" altLang="zh-CN" dirty="0"/>
          </a:p>
          <a:p>
            <a:pPr lvl="1">
              <a:spcBef>
                <a:spcPts val="1200"/>
              </a:spcBef>
            </a:pPr>
            <a:r>
              <a:rPr lang="en-US" altLang="zh-CN" dirty="0"/>
              <a:t>5.3.3  </a:t>
            </a:r>
            <a:r>
              <a:rPr lang="zh-CN" altLang="en-US" dirty="0"/>
              <a:t>连接管理</a:t>
            </a:r>
            <a:endParaRPr lang="en-US" altLang="zh-CN" dirty="0"/>
          </a:p>
          <a:p>
            <a:pPr lvl="1">
              <a:spcBef>
                <a:spcPts val="1200"/>
              </a:spcBef>
            </a:pPr>
            <a:r>
              <a:rPr lang="en-US" altLang="zh-CN" dirty="0"/>
              <a:t>5.3.4  </a:t>
            </a:r>
            <a:r>
              <a:rPr lang="zh-CN" altLang="en-US" dirty="0"/>
              <a:t>滑动窗口</a:t>
            </a:r>
            <a:endParaRPr lang="en-US" altLang="zh-CN" dirty="0"/>
          </a:p>
          <a:p>
            <a:pPr lvl="1">
              <a:spcBef>
                <a:spcPts val="1200"/>
              </a:spcBef>
            </a:pPr>
            <a:r>
              <a:rPr lang="en-US" altLang="zh-CN" dirty="0"/>
              <a:t>5.3.5  </a:t>
            </a:r>
            <a:r>
              <a:rPr lang="zh-CN" altLang="en-US" dirty="0"/>
              <a:t>流量控制</a:t>
            </a:r>
            <a:endParaRPr lang="en-US" altLang="zh-CN" dirty="0"/>
          </a:p>
          <a:p>
            <a:pPr lvl="1">
              <a:spcBef>
                <a:spcPts val="1200"/>
              </a:spcBef>
            </a:pPr>
            <a:r>
              <a:rPr lang="en-US" altLang="zh-CN" dirty="0"/>
              <a:t>5.3.6  </a:t>
            </a:r>
            <a:r>
              <a:rPr lang="zh-CN" altLang="en-US" dirty="0"/>
              <a:t>触发传输</a:t>
            </a:r>
            <a:endParaRPr lang="en-US" altLang="zh-CN" dirty="0"/>
          </a:p>
          <a:p>
            <a:pPr lvl="1">
              <a:spcBef>
                <a:spcPts val="1200"/>
              </a:spcBef>
            </a:pPr>
            <a:r>
              <a:rPr lang="en-US" altLang="zh-CN" dirty="0"/>
              <a:t>5.3.7  </a:t>
            </a:r>
            <a:r>
              <a:rPr lang="zh-CN" altLang="en-US" dirty="0"/>
              <a:t>丢失恢复</a:t>
            </a:r>
            <a:endParaRPr lang="en-US" altLang="zh-CN" dirty="0"/>
          </a:p>
          <a:p>
            <a:pPr lvl="1">
              <a:spcBef>
                <a:spcPts val="1200"/>
              </a:spcBef>
            </a:pPr>
            <a:r>
              <a:rPr lang="en-US" altLang="zh-CN" dirty="0"/>
              <a:t>5.3.8  </a:t>
            </a:r>
            <a:r>
              <a:rPr lang="zh-CN" altLang="en-US" dirty="0"/>
              <a:t>拥塞控制</a:t>
            </a:r>
            <a:endParaRPr lang="en-US" altLang="zh-CN" dirty="0"/>
          </a:p>
          <a:p>
            <a:pPr lvl="1"/>
            <a:endParaRPr lang="en-US" altLang="zh-CN" dirty="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4122550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3" end="3"/>
                                            </p:txEl>
                                          </p:spTgt>
                                        </p:tgtEl>
                                        <p:attrNameLst>
                                          <p:attrName>style.opacity</p:attrName>
                                        </p:attrNameLst>
                                      </p:cBhvr>
                                      <p:to>
                                        <p:strVal val="0.25"/>
                                      </p:to>
                                    </p:set>
                                    <p:animEffect filter="image" prLst="opacity: 0.25">
                                      <p:cBhvr rctx="IE">
                                        <p:cTn id="7" dur="indefinite"/>
                                        <p:tgtEl>
                                          <p:spTgt spid="3">
                                            <p:txEl>
                                              <p:pRg st="3" end="3"/>
                                            </p:txEl>
                                          </p:spTgt>
                                        </p:tgtEl>
                                      </p:cBhvr>
                                    </p:animEffect>
                                  </p:childTnLst>
                                </p:cTn>
                              </p:par>
                              <p:par>
                                <p:cTn id="8" presetID="9" presetClass="emph" presetSubtype="0" nodeType="withEffect">
                                  <p:stCondLst>
                                    <p:cond delay="0"/>
                                  </p:stCondLst>
                                  <p:childTnLst>
                                    <p:set>
                                      <p:cBhvr rctx="PPT">
                                        <p:cTn id="9" dur="indefinite"/>
                                        <p:tgtEl>
                                          <p:spTgt spid="3">
                                            <p:txEl>
                                              <p:pRg st="5" end="5"/>
                                            </p:txEl>
                                          </p:spTgt>
                                        </p:tgtEl>
                                        <p:attrNameLst>
                                          <p:attrName>style.opacity</p:attrName>
                                        </p:attrNameLst>
                                      </p:cBhvr>
                                      <p:to>
                                        <p:strVal val="0.25"/>
                                      </p:to>
                                    </p:set>
                                    <p:animEffect filter="image" prLst="opacity: 0.25">
                                      <p:cBhvr rctx="IE">
                                        <p:cTn id="10" dur="indefinite"/>
                                        <p:tgtEl>
                                          <p:spTgt spid="3">
                                            <p:txEl>
                                              <p:pRg st="5" end="5"/>
                                            </p:txEl>
                                          </p:spTgt>
                                        </p:tgtEl>
                                      </p:cBhvr>
                                    </p:animEffect>
                                  </p:childTnLst>
                                </p:cTn>
                              </p:par>
                              <p:par>
                                <p:cTn id="11" presetID="18" presetClass="emph" presetSubtype="0" fill="hold" nodeType="withEffect">
                                  <p:stCondLst>
                                    <p:cond delay="0"/>
                                  </p:stCondLst>
                                  <p:iterate type="lt">
                                    <p:tmPct val="4000"/>
                                  </p:iterate>
                                  <p:childTnLst>
                                    <p:set>
                                      <p:cBhvr override="childStyle">
                                        <p:cTn id="12" dur="500" fill="hold"/>
                                        <p:tgtEl>
                                          <p:spTgt spid="3">
                                            <p:txEl>
                                              <p:pRg st="6" end="6"/>
                                            </p:txEl>
                                          </p:spTgt>
                                        </p:tgtEl>
                                        <p:attrNameLst>
                                          <p:attrName>style.textDecorationUnderline</p:attrName>
                                        </p:attrNameLst>
                                      </p:cBhvr>
                                      <p:to>
                                        <p:strVal val="true"/>
                                      </p:to>
                                    </p:set>
                                  </p:childTnLst>
                                </p:cTn>
                              </p:par>
                              <p:par>
                                <p:cTn id="13" presetID="9" presetClass="emph" presetSubtype="0" nodeType="withEffect">
                                  <p:stCondLst>
                                    <p:cond delay="0"/>
                                  </p:stCondLst>
                                  <p:childTnLst>
                                    <p:set>
                                      <p:cBhvr rctx="PPT">
                                        <p:cTn id="14" dur="indefinite"/>
                                        <p:tgtEl>
                                          <p:spTgt spid="3">
                                            <p:txEl>
                                              <p:pRg st="7" end="7"/>
                                            </p:txEl>
                                          </p:spTgt>
                                        </p:tgtEl>
                                        <p:attrNameLst>
                                          <p:attrName>style.opacity</p:attrName>
                                        </p:attrNameLst>
                                      </p:cBhvr>
                                      <p:to>
                                        <p:strVal val="0.25"/>
                                      </p:to>
                                    </p:set>
                                    <p:animEffect filter="image" prLst="opacity: 0.25">
                                      <p:cBhvr rctx="IE">
                                        <p:cTn id="15" dur="indefinite"/>
                                        <p:tgtEl>
                                          <p:spTgt spid="3">
                                            <p:txEl>
                                              <p:pRg st="7" end="7"/>
                                            </p:txEl>
                                          </p:spTgt>
                                        </p:tgtEl>
                                      </p:cBhvr>
                                    </p:animEffect>
                                  </p:childTnLst>
                                </p:cTn>
                              </p:par>
                              <p:par>
                                <p:cTn id="16" presetID="9" presetClass="emph" presetSubtype="0" nodeType="withEffect">
                                  <p:stCondLst>
                                    <p:cond delay="0"/>
                                  </p:stCondLst>
                                  <p:childTnLst>
                                    <p:set>
                                      <p:cBhvr rctx="PPT">
                                        <p:cTn id="17" dur="indefinite"/>
                                        <p:tgtEl>
                                          <p:spTgt spid="3">
                                            <p:txEl>
                                              <p:pRg st="8" end="8"/>
                                            </p:txEl>
                                          </p:spTgt>
                                        </p:tgtEl>
                                        <p:attrNameLst>
                                          <p:attrName>style.opacity</p:attrName>
                                        </p:attrNameLst>
                                      </p:cBhvr>
                                      <p:to>
                                        <p:strVal val="0.25"/>
                                      </p:to>
                                    </p:set>
                                    <p:animEffect filter="image" prLst="opacity: 0.25">
                                      <p:cBhvr rctx="IE">
                                        <p:cTn id="18" dur="indefinite"/>
                                        <p:tgtEl>
                                          <p:spTgt spid="3">
                                            <p:txEl>
                                              <p:pRg st="8" end="8"/>
                                            </p:txEl>
                                          </p:spTgt>
                                        </p:tgtEl>
                                      </p:cBhvr>
                                    </p:animEffect>
                                  </p:childTnLst>
                                </p:cTn>
                              </p:par>
                              <p:par>
                                <p:cTn id="19" presetID="9" presetClass="emph" presetSubtype="0" nodeType="withEffect">
                                  <p:stCondLst>
                                    <p:cond delay="0"/>
                                  </p:stCondLst>
                                  <p:childTnLst>
                                    <p:set>
                                      <p:cBhvr rctx="PPT">
                                        <p:cTn id="20" dur="indefinite"/>
                                        <p:tgtEl>
                                          <p:spTgt spid="3">
                                            <p:txEl>
                                              <p:pRg st="9" end="9"/>
                                            </p:txEl>
                                          </p:spTgt>
                                        </p:tgtEl>
                                        <p:attrNameLst>
                                          <p:attrName>style.opacity</p:attrName>
                                        </p:attrNameLst>
                                      </p:cBhvr>
                                      <p:to>
                                        <p:strVal val="0.25"/>
                                      </p:to>
                                    </p:set>
                                    <p:animEffect filter="image" prLst="opacity: 0.25">
                                      <p:cBhvr rctx="IE">
                                        <p:cTn id="21" dur="indefinite"/>
                                        <p:tgtEl>
                                          <p:spTgt spid="3">
                                            <p:txEl>
                                              <p:pRg st="9" end="9"/>
                                            </p:txEl>
                                          </p:spTgt>
                                        </p:tgtEl>
                                      </p:cBhvr>
                                    </p:animEffect>
                                  </p:childTnLst>
                                </p:cTn>
                              </p:par>
                              <p:par>
                                <p:cTn id="22" presetID="9" presetClass="emph" presetSubtype="0" nodeType="withEffect">
                                  <p:stCondLst>
                                    <p:cond delay="0"/>
                                  </p:stCondLst>
                                  <p:childTnLst>
                                    <p:set>
                                      <p:cBhvr rctx="PPT">
                                        <p:cTn id="23" dur="indefinite"/>
                                        <p:tgtEl>
                                          <p:spTgt spid="3">
                                            <p:txEl>
                                              <p:pRg st="10" end="10"/>
                                            </p:txEl>
                                          </p:spTgt>
                                        </p:tgtEl>
                                        <p:attrNameLst>
                                          <p:attrName>style.opacity</p:attrName>
                                        </p:attrNameLst>
                                      </p:cBhvr>
                                      <p:to>
                                        <p:strVal val="0.25"/>
                                      </p:to>
                                    </p:set>
                                    <p:animEffect filter="image" prLst="opacity: 0.25">
                                      <p:cBhvr rctx="IE">
                                        <p:cTn id="24" dur="indefinite"/>
                                        <p:tgtEl>
                                          <p:spTgt spid="3">
                                            <p:txEl>
                                              <p:pRg st="10" end="10"/>
                                            </p:txEl>
                                          </p:spTgt>
                                        </p:tgtEl>
                                      </p:cBhvr>
                                    </p:animEffect>
                                  </p:childTnLst>
                                </p:cTn>
                              </p:par>
                              <p:par>
                                <p:cTn id="25" presetID="9" presetClass="emph" presetSubtype="0" nodeType="withEffect">
                                  <p:stCondLst>
                                    <p:cond delay="0"/>
                                  </p:stCondLst>
                                  <p:iterate type="lt">
                                    <p:tmAbs val="0"/>
                                  </p:iterate>
                                  <p:childTnLst>
                                    <p:set>
                                      <p:cBhvr rctx="PPT">
                                        <p:cTn id="26" dur="indefinite"/>
                                        <p:tgtEl>
                                          <p:spTgt spid="3">
                                            <p:txEl>
                                              <p:pRg st="4" end="4"/>
                                            </p:txEl>
                                          </p:spTgt>
                                        </p:tgtEl>
                                        <p:attrNameLst>
                                          <p:attrName>style.opacity</p:attrName>
                                        </p:attrNameLst>
                                      </p:cBhvr>
                                      <p:to>
                                        <p:strVal val="0.25"/>
                                      </p:to>
                                    </p:set>
                                    <p:animEffect filter="image" prLst="opacity: 0.25">
                                      <p:cBhvr rctx="IE">
                                        <p:cTn id="27" dur="indefinite"/>
                                        <p:tgtEl>
                                          <p:spTgt spid="3">
                                            <p:txEl>
                                              <p:pRg st="4" end="4"/>
                                            </p:txEl>
                                          </p:spTgt>
                                        </p:tgtEl>
                                      </p:cBhvr>
                                    </p:animEffect>
                                  </p:childTnLst>
                                </p:cTn>
                              </p:par>
                              <p:par>
                                <p:cTn id="28" presetID="3" presetClass="emph" presetSubtype="2" fill="hold" nodeType="withEffect">
                                  <p:stCondLst>
                                    <p:cond delay="0"/>
                                  </p:stCondLst>
                                  <p:iterate type="lt">
                                    <p:tmPct val="0"/>
                                  </p:iterate>
                                  <p:childTnLst>
                                    <p:animClr clrSpc="rgb" dir="cw">
                                      <p:cBhvr override="childStyle">
                                        <p:cTn id="29" dur="500" fill="hold"/>
                                        <p:tgtEl>
                                          <p:spTgt spid="3">
                                            <p:txEl>
                                              <p:pRg st="6" end="6"/>
                                            </p:txEl>
                                          </p:spTgt>
                                        </p:tgtEl>
                                        <p:attrNameLst>
                                          <p:attrName>style.color</p:attrName>
                                        </p:attrNameLst>
                                      </p:cBhvr>
                                      <p:to>
                                        <a:srgbClr val="CC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7BED0A5-F3C1-4A72-A113-19B89871EBB9}"/>
              </a:ext>
            </a:extLst>
          </p:cNvPr>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grpSp>
        <p:nvGrpSpPr>
          <p:cNvPr id="5" name="组合 4">
            <a:extLst>
              <a:ext uri="{FF2B5EF4-FFF2-40B4-BE49-F238E27FC236}">
                <a16:creationId xmlns:a16="http://schemas.microsoft.com/office/drawing/2014/main" id="{3094E12B-4FCA-4E81-B58D-2F8F52BE5211}"/>
              </a:ext>
            </a:extLst>
          </p:cNvPr>
          <p:cNvGrpSpPr/>
          <p:nvPr/>
        </p:nvGrpSpPr>
        <p:grpSpPr>
          <a:xfrm>
            <a:off x="623453" y="542424"/>
            <a:ext cx="7995329" cy="2978357"/>
            <a:chOff x="507230" y="3586902"/>
            <a:chExt cx="7995329" cy="3228008"/>
          </a:xfrm>
        </p:grpSpPr>
        <p:sp>
          <p:nvSpPr>
            <p:cNvPr id="6" name="Line 9">
              <a:extLst>
                <a:ext uri="{FF2B5EF4-FFF2-40B4-BE49-F238E27FC236}">
                  <a16:creationId xmlns:a16="http://schemas.microsoft.com/office/drawing/2014/main" id="{329F1377-5EC2-419F-B896-1D86626D2425}"/>
                </a:ext>
              </a:extLst>
            </p:cNvPr>
            <p:cNvSpPr>
              <a:spLocks noChangeShapeType="1"/>
            </p:cNvSpPr>
            <p:nvPr/>
          </p:nvSpPr>
          <p:spPr bwMode="auto">
            <a:xfrm>
              <a:off x="721890" y="4253580"/>
              <a:ext cx="7780669" cy="2679"/>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7" name="组合 6">
              <a:extLst>
                <a:ext uri="{FF2B5EF4-FFF2-40B4-BE49-F238E27FC236}">
                  <a16:creationId xmlns:a16="http://schemas.microsoft.com/office/drawing/2014/main" id="{6E1342F0-73F0-46D0-8EB4-0A803A91C04F}"/>
                </a:ext>
              </a:extLst>
            </p:cNvPr>
            <p:cNvGrpSpPr/>
            <p:nvPr/>
          </p:nvGrpSpPr>
          <p:grpSpPr>
            <a:xfrm>
              <a:off x="2190103" y="4528473"/>
              <a:ext cx="4737933" cy="369332"/>
              <a:chOff x="2190103" y="3731630"/>
              <a:chExt cx="4737933" cy="369332"/>
            </a:xfrm>
          </p:grpSpPr>
          <p:sp>
            <p:nvSpPr>
              <p:cNvPr id="32" name="Line 5">
                <a:extLst>
                  <a:ext uri="{FF2B5EF4-FFF2-40B4-BE49-F238E27FC236}">
                    <a16:creationId xmlns:a16="http://schemas.microsoft.com/office/drawing/2014/main" id="{4876E64F-E0CD-47EE-8C08-835E82173001}"/>
                  </a:ext>
                </a:extLst>
              </p:cNvPr>
              <p:cNvSpPr>
                <a:spLocks noChangeShapeType="1"/>
              </p:cNvSpPr>
              <p:nvPr/>
            </p:nvSpPr>
            <p:spPr bwMode="auto">
              <a:xfrm flipV="1">
                <a:off x="2190103" y="3944293"/>
                <a:ext cx="4737933"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 name="Text Box 14">
                <a:extLst>
                  <a:ext uri="{FF2B5EF4-FFF2-40B4-BE49-F238E27FC236}">
                    <a16:creationId xmlns:a16="http://schemas.microsoft.com/office/drawing/2014/main" id="{4192F27A-2981-4DCE-BFA6-6C241E286D5E}"/>
                  </a:ext>
                </a:extLst>
              </p:cNvPr>
              <p:cNvSpPr txBox="1">
                <a:spLocks noChangeArrowheads="1"/>
              </p:cNvSpPr>
              <p:nvPr/>
            </p:nvSpPr>
            <p:spPr bwMode="auto">
              <a:xfrm>
                <a:off x="3900023" y="3731630"/>
                <a:ext cx="13388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kern="0" dirty="0">
                    <a:solidFill>
                      <a:srgbClr val="3333CC"/>
                    </a:solidFill>
                    <a:latin typeface="Calibri" panose="020F0502020204030204" pitchFamily="34" charset="0"/>
                    <a:ea typeface="华文楷体" panose="02010600040101010101" pitchFamily="2" charset="-122"/>
                  </a:rPr>
                  <a:t>接收</a:t>
                </a: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缓存区</a:t>
                </a:r>
              </a:p>
            </p:txBody>
          </p:sp>
        </p:grpSp>
        <p:sp>
          <p:nvSpPr>
            <p:cNvPr id="8" name="Text Box 27">
              <a:extLst>
                <a:ext uri="{FF2B5EF4-FFF2-40B4-BE49-F238E27FC236}">
                  <a16:creationId xmlns:a16="http://schemas.microsoft.com/office/drawing/2014/main" id="{6BBD7F6B-A6E8-44CF-9A64-CDA04CEF8190}"/>
                </a:ext>
              </a:extLst>
            </p:cNvPr>
            <p:cNvSpPr txBox="1">
              <a:spLocks noChangeArrowheads="1"/>
            </p:cNvSpPr>
            <p:nvPr/>
          </p:nvSpPr>
          <p:spPr bwMode="auto">
            <a:xfrm>
              <a:off x="1143508" y="4233488"/>
              <a:ext cx="579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TCP</a:t>
              </a:r>
            </a:p>
          </p:txBody>
        </p:sp>
        <p:sp>
          <p:nvSpPr>
            <p:cNvPr id="9" name="Line 24">
              <a:extLst>
                <a:ext uri="{FF2B5EF4-FFF2-40B4-BE49-F238E27FC236}">
                  <a16:creationId xmlns:a16="http://schemas.microsoft.com/office/drawing/2014/main" id="{F986B5C7-0EA9-4A50-B986-9F0C0CF111D3}"/>
                </a:ext>
              </a:extLst>
            </p:cNvPr>
            <p:cNvSpPr>
              <a:spLocks noChangeShapeType="1"/>
            </p:cNvSpPr>
            <p:nvPr/>
          </p:nvSpPr>
          <p:spPr bwMode="auto">
            <a:xfrm>
              <a:off x="217861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 name="Line 25">
              <a:extLst>
                <a:ext uri="{FF2B5EF4-FFF2-40B4-BE49-F238E27FC236}">
                  <a16:creationId xmlns:a16="http://schemas.microsoft.com/office/drawing/2014/main" id="{9588259B-AB33-4D47-9CB7-3B0B91D211C0}"/>
                </a:ext>
              </a:extLst>
            </p:cNvPr>
            <p:cNvSpPr>
              <a:spLocks noChangeShapeType="1"/>
            </p:cNvSpPr>
            <p:nvPr/>
          </p:nvSpPr>
          <p:spPr bwMode="auto">
            <a:xfrm>
              <a:off x="691798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1" name="组合 10">
              <a:extLst>
                <a:ext uri="{FF2B5EF4-FFF2-40B4-BE49-F238E27FC236}">
                  <a16:creationId xmlns:a16="http://schemas.microsoft.com/office/drawing/2014/main" id="{CD89A26C-8B3B-4B90-AA6F-C293A825E264}"/>
                </a:ext>
              </a:extLst>
            </p:cNvPr>
            <p:cNvGrpSpPr/>
            <p:nvPr/>
          </p:nvGrpSpPr>
          <p:grpSpPr>
            <a:xfrm>
              <a:off x="641440" y="5367993"/>
              <a:ext cx="6948874" cy="565243"/>
              <a:chOff x="641440" y="4884662"/>
              <a:chExt cx="6948874" cy="565243"/>
            </a:xfrm>
          </p:grpSpPr>
          <p:grpSp>
            <p:nvGrpSpPr>
              <p:cNvPr id="26" name="组合 25">
                <a:extLst>
                  <a:ext uri="{FF2B5EF4-FFF2-40B4-BE49-F238E27FC236}">
                    <a16:creationId xmlns:a16="http://schemas.microsoft.com/office/drawing/2014/main" id="{3488FD3D-B40E-44FB-B617-052F81E2E811}"/>
                  </a:ext>
                </a:extLst>
              </p:cNvPr>
              <p:cNvGrpSpPr/>
              <p:nvPr/>
            </p:nvGrpSpPr>
            <p:grpSpPr>
              <a:xfrm>
                <a:off x="641440" y="4884662"/>
                <a:ext cx="6948874" cy="565243"/>
                <a:chOff x="641440" y="4884662"/>
                <a:chExt cx="6948874" cy="565243"/>
              </a:xfrm>
            </p:grpSpPr>
            <p:sp>
              <p:nvSpPr>
                <p:cNvPr id="28" name="Line 10">
                  <a:extLst>
                    <a:ext uri="{FF2B5EF4-FFF2-40B4-BE49-F238E27FC236}">
                      <a16:creationId xmlns:a16="http://schemas.microsoft.com/office/drawing/2014/main" id="{02CA1508-B570-4A22-9FEB-862F234FC5D2}"/>
                    </a:ext>
                  </a:extLst>
                </p:cNvPr>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 name="Line 11">
                  <a:extLst>
                    <a:ext uri="{FF2B5EF4-FFF2-40B4-BE49-F238E27FC236}">
                      <a16:creationId xmlns:a16="http://schemas.microsoft.com/office/drawing/2014/main" id="{3A1A7D84-C29E-4EA4-AEBF-DE6CF9C82A30}"/>
                    </a:ext>
                  </a:extLst>
                </p:cNvPr>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 name="Freeform 28">
                  <a:extLst>
                    <a:ext uri="{FF2B5EF4-FFF2-40B4-BE49-F238E27FC236}">
                      <a16:creationId xmlns:a16="http://schemas.microsoft.com/office/drawing/2014/main" id="{F66E7CBC-4623-4A0E-BA4A-DD6EC8F80E04}"/>
                    </a:ext>
                  </a:extLst>
                </p:cNvPr>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 name="Freeform 29">
                  <a:extLst>
                    <a:ext uri="{FF2B5EF4-FFF2-40B4-BE49-F238E27FC236}">
                      <a16:creationId xmlns:a16="http://schemas.microsoft.com/office/drawing/2014/main" id="{EA15420F-C39C-4DC1-AEA8-94D54A12FCC7}"/>
                    </a:ext>
                  </a:extLst>
                </p:cNvPr>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7" name="矩形 26">
                <a:extLst>
                  <a:ext uri="{FF2B5EF4-FFF2-40B4-BE49-F238E27FC236}">
                    <a16:creationId xmlns:a16="http://schemas.microsoft.com/office/drawing/2014/main" id="{667E5A9D-3B39-4BD3-AED5-4F94057C8AFB}"/>
                  </a:ext>
                </a:extLst>
              </p:cNvPr>
              <p:cNvSpPr/>
              <p:nvPr/>
            </p:nvSpPr>
            <p:spPr>
              <a:xfrm>
                <a:off x="774702" y="4904749"/>
                <a:ext cx="1082348" cy="523220"/>
              </a:xfrm>
              <a:prstGeom prst="rect">
                <a:avLst/>
              </a:prstGeom>
            </p:spPr>
            <p:txBody>
              <a:bodyPr wrap="none">
                <a:spAutoFit/>
              </a:bodyPr>
              <a:lstStyle/>
              <a:p>
                <a:r>
                  <a:rPr lang="zh-CN" altLang="en-US" sz="1400" kern="0" dirty="0">
                    <a:latin typeface="Calibri" panose="020F0502020204030204" pitchFamily="34" charset="0"/>
                    <a:ea typeface="华文楷体" panose="02010600040101010101" pitchFamily="2" charset="-122"/>
                  </a:rPr>
                  <a:t>字节流</a:t>
                </a:r>
                <a:endParaRPr lang="en-US" altLang="zh-CN" sz="1400" kern="0" dirty="0">
                  <a:latin typeface="Calibri" panose="020F0502020204030204" pitchFamily="34" charset="0"/>
                  <a:ea typeface="华文楷体" panose="02010600040101010101" pitchFamily="2" charset="-122"/>
                </a:endParaRPr>
              </a:p>
              <a:p>
                <a:r>
                  <a:rPr lang="zh-CN" altLang="en-US" sz="1400" kern="0" dirty="0">
                    <a:latin typeface="Calibri" panose="020F0502020204030204" pitchFamily="34" charset="0"/>
                    <a:ea typeface="华文楷体" panose="02010600040101010101" pitchFamily="2" charset="-122"/>
                  </a:rPr>
                  <a:t>按字节编号</a:t>
                </a:r>
                <a:endParaRPr lang="zh-CN" altLang="en-US" sz="1400" dirty="0"/>
              </a:p>
            </p:txBody>
          </p:sp>
        </p:grpSp>
        <p:sp>
          <p:nvSpPr>
            <p:cNvPr id="12" name="Oval 8">
              <a:extLst>
                <a:ext uri="{FF2B5EF4-FFF2-40B4-BE49-F238E27FC236}">
                  <a16:creationId xmlns:a16="http://schemas.microsoft.com/office/drawing/2014/main" id="{98F47769-0B30-4395-931F-F4FAE139AA80}"/>
                </a:ext>
              </a:extLst>
            </p:cNvPr>
            <p:cNvSpPr>
              <a:spLocks noChangeArrowheads="1"/>
            </p:cNvSpPr>
            <p:nvPr/>
          </p:nvSpPr>
          <p:spPr bwMode="auto">
            <a:xfrm>
              <a:off x="3135391" y="3586902"/>
              <a:ext cx="2310066" cy="535534"/>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接收应用程序</a:t>
              </a:r>
            </a:p>
          </p:txBody>
        </p:sp>
        <p:sp>
          <p:nvSpPr>
            <p:cNvPr id="13" name="Freeform 21">
              <a:extLst>
                <a:ext uri="{FF2B5EF4-FFF2-40B4-BE49-F238E27FC236}">
                  <a16:creationId xmlns:a16="http://schemas.microsoft.com/office/drawing/2014/main" id="{0297BB83-4675-407A-9C37-6C489218FD8A}"/>
                </a:ext>
              </a:extLst>
            </p:cNvPr>
            <p:cNvSpPr>
              <a:spLocks/>
            </p:cNvSpPr>
            <p:nvPr/>
          </p:nvSpPr>
          <p:spPr bwMode="auto">
            <a:xfrm flipH="1">
              <a:off x="2178609" y="4121900"/>
              <a:ext cx="2146335" cy="1303689"/>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FF0066"/>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16">
              <a:extLst>
                <a:ext uri="{FF2B5EF4-FFF2-40B4-BE49-F238E27FC236}">
                  <a16:creationId xmlns:a16="http://schemas.microsoft.com/office/drawing/2014/main" id="{E0CF41BF-02C6-49EE-A67B-9CFBCA9D631D}"/>
                </a:ext>
              </a:extLst>
            </p:cNvPr>
            <p:cNvSpPr txBox="1">
              <a:spLocks noChangeArrowheads="1"/>
            </p:cNvSpPr>
            <p:nvPr/>
          </p:nvSpPr>
          <p:spPr bwMode="auto">
            <a:xfrm>
              <a:off x="507230" y="4688815"/>
              <a:ext cx="19044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a:t>
              </a:r>
              <a:r>
                <a:rPr lang="zh-CN" altLang="en-US" kern="0" dirty="0">
                  <a:solidFill>
                    <a:srgbClr val="3333CC"/>
                  </a:solidFill>
                  <a:latin typeface="Calibri" panose="020F0502020204030204" pitchFamily="34" charset="0"/>
                  <a:ea typeface="华文楷体" panose="02010600040101010101" pitchFamily="2" charset="-122"/>
                </a:rPr>
                <a:t>读出</a:t>
              </a: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LastByteRead</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15" name="Rectangle 19">
              <a:extLst>
                <a:ext uri="{FF2B5EF4-FFF2-40B4-BE49-F238E27FC236}">
                  <a16:creationId xmlns:a16="http://schemas.microsoft.com/office/drawing/2014/main" id="{11F3EF7C-C286-43DF-864E-38124CFFDFF5}"/>
                </a:ext>
              </a:extLst>
            </p:cNvPr>
            <p:cNvSpPr>
              <a:spLocks noChangeArrowheads="1"/>
            </p:cNvSpPr>
            <p:nvPr/>
          </p:nvSpPr>
          <p:spPr bwMode="auto">
            <a:xfrm>
              <a:off x="2178611" y="5425589"/>
              <a:ext cx="1935851"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kern="0" dirty="0">
                  <a:solidFill>
                    <a:schemeClr val="bg1"/>
                  </a:solidFill>
                  <a:latin typeface="Calibri" panose="020F0502020204030204" pitchFamily="34" charset="0"/>
                  <a:ea typeface="华文楷体" panose="02010600040101010101" pitchFamily="2" charset="-122"/>
                </a:rPr>
                <a:t>已确认过但未读出</a:t>
              </a: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6" name="Rectangle 19">
              <a:extLst>
                <a:ext uri="{FF2B5EF4-FFF2-40B4-BE49-F238E27FC236}">
                  <a16:creationId xmlns:a16="http://schemas.microsoft.com/office/drawing/2014/main" id="{8A9B6830-B558-4DEB-8B4B-5FE2E371796B}"/>
                </a:ext>
              </a:extLst>
            </p:cNvPr>
            <p:cNvSpPr>
              <a:spLocks noChangeArrowheads="1"/>
            </p:cNvSpPr>
            <p:nvPr/>
          </p:nvSpPr>
          <p:spPr bwMode="auto">
            <a:xfrm>
              <a:off x="4746977" y="5434964"/>
              <a:ext cx="356960"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7" name="Rectangle 19">
              <a:extLst>
                <a:ext uri="{FF2B5EF4-FFF2-40B4-BE49-F238E27FC236}">
                  <a16:creationId xmlns:a16="http://schemas.microsoft.com/office/drawing/2014/main" id="{BE7AA670-6731-4528-BB11-066A2939674F}"/>
                </a:ext>
              </a:extLst>
            </p:cNvPr>
            <p:cNvSpPr>
              <a:spLocks noChangeArrowheads="1"/>
            </p:cNvSpPr>
            <p:nvPr/>
          </p:nvSpPr>
          <p:spPr bwMode="auto">
            <a:xfrm>
              <a:off x="5347490" y="5434963"/>
              <a:ext cx="656584"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8" name="Text Box 6">
              <a:extLst>
                <a:ext uri="{FF2B5EF4-FFF2-40B4-BE49-F238E27FC236}">
                  <a16:creationId xmlns:a16="http://schemas.microsoft.com/office/drawing/2014/main" id="{D414379A-1A1C-48C8-BA7E-5A43FCD6FC19}"/>
                </a:ext>
              </a:extLst>
            </p:cNvPr>
            <p:cNvSpPr txBox="1">
              <a:spLocks noChangeArrowheads="1"/>
            </p:cNvSpPr>
            <p:nvPr/>
          </p:nvSpPr>
          <p:spPr bwMode="auto">
            <a:xfrm>
              <a:off x="1973549" y="6260912"/>
              <a:ext cx="27734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solidFill>
                    <a:srgbClr val="3333CC"/>
                  </a:solidFill>
                  <a:latin typeface="Calibri" panose="020F0502020204030204" pitchFamily="34" charset="0"/>
                  <a:ea typeface="华文楷体" panose="02010600040101010101" pitchFamily="2" charset="-122"/>
                </a:rPr>
                <a:t>下一个希望收到的字节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NextByteExpected</a:t>
              </a:r>
              <a:r>
                <a:rPr lang="en-US" altLang="zh-CN" kern="0" dirty="0">
                  <a:solidFill>
                    <a:srgbClr val="3333CC"/>
                  </a:solidFill>
                  <a:latin typeface="Calibri" panose="020F0502020204030204" pitchFamily="34" charset="0"/>
                  <a:ea typeface="华文楷体" panose="02010600040101010101" pitchFamily="2" charset="-122"/>
                </a:rPr>
                <a:t>) </a:t>
              </a:r>
              <a:r>
                <a:rPr lang="zh-CN" altLang="en-US" kern="0" dirty="0">
                  <a:solidFill>
                    <a:srgbClr val="FF0066"/>
                  </a:solidFill>
                  <a:latin typeface="Calibri" panose="020F0502020204030204" pitchFamily="34" charset="0"/>
                  <a:ea typeface="华文楷体" panose="02010600040101010101" pitchFamily="2" charset="-122"/>
                </a:rPr>
                <a:t>确认号</a:t>
              </a:r>
              <a:endParaRPr kumimoji="0" lang="zh-CN" altLang="en-US" b="0" i="0" u="none" strike="noStrike" kern="0" cap="none" spc="0" normalizeH="0" baseline="0" noProof="0" dirty="0">
                <a:ln>
                  <a:noFill/>
                </a:ln>
                <a:solidFill>
                  <a:srgbClr val="FF0066"/>
                </a:solidFill>
                <a:effectLst/>
                <a:uLnTx/>
                <a:uFillTx/>
                <a:latin typeface="Calibri" panose="020F0502020204030204" pitchFamily="34" charset="0"/>
                <a:ea typeface="华文楷体" panose="02010600040101010101" pitchFamily="2" charset="-122"/>
              </a:endParaRPr>
            </a:p>
          </p:txBody>
        </p:sp>
        <p:sp>
          <p:nvSpPr>
            <p:cNvPr id="19" name="Text Box 16">
              <a:extLst>
                <a:ext uri="{FF2B5EF4-FFF2-40B4-BE49-F238E27FC236}">
                  <a16:creationId xmlns:a16="http://schemas.microsoft.com/office/drawing/2014/main" id="{11557271-1EC9-4FC6-BF02-4750A190F837}"/>
                </a:ext>
              </a:extLst>
            </p:cNvPr>
            <p:cNvSpPr txBox="1">
              <a:spLocks noChangeArrowheads="1"/>
            </p:cNvSpPr>
            <p:nvPr/>
          </p:nvSpPr>
          <p:spPr bwMode="auto">
            <a:xfrm>
              <a:off x="5584371" y="6250718"/>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最后收到的字节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LastByteRecvd</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20" name="Line 23">
              <a:extLst>
                <a:ext uri="{FF2B5EF4-FFF2-40B4-BE49-F238E27FC236}">
                  <a16:creationId xmlns:a16="http://schemas.microsoft.com/office/drawing/2014/main" id="{4661DC19-345C-4747-B3A3-85DF03B63EAD}"/>
                </a:ext>
              </a:extLst>
            </p:cNvPr>
            <p:cNvSpPr>
              <a:spLocks noChangeShapeType="1"/>
            </p:cNvSpPr>
            <p:nvPr/>
          </p:nvSpPr>
          <p:spPr bwMode="auto">
            <a:xfrm flipV="1">
              <a:off x="6004074" y="5873301"/>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 name="Line 15">
              <a:extLst>
                <a:ext uri="{FF2B5EF4-FFF2-40B4-BE49-F238E27FC236}">
                  <a16:creationId xmlns:a16="http://schemas.microsoft.com/office/drawing/2014/main" id="{92A597B2-3590-406A-8B2B-C8D6F410EA6E}"/>
                </a:ext>
              </a:extLst>
            </p:cNvPr>
            <p:cNvSpPr>
              <a:spLocks noChangeShapeType="1"/>
            </p:cNvSpPr>
            <p:nvPr/>
          </p:nvSpPr>
          <p:spPr bwMode="auto">
            <a:xfrm flipV="1">
              <a:off x="4114462" y="5876980"/>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 name="Line 24">
              <a:extLst>
                <a:ext uri="{FF2B5EF4-FFF2-40B4-BE49-F238E27FC236}">
                  <a16:creationId xmlns:a16="http://schemas.microsoft.com/office/drawing/2014/main" id="{DF36F347-CD04-4DF1-8DB4-5F8F4F79CE1D}"/>
                </a:ext>
              </a:extLst>
            </p:cNvPr>
            <p:cNvSpPr>
              <a:spLocks noChangeShapeType="1"/>
            </p:cNvSpPr>
            <p:nvPr/>
          </p:nvSpPr>
          <p:spPr bwMode="auto">
            <a:xfrm>
              <a:off x="4114462" y="5436978"/>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 name="Line 24">
              <a:extLst>
                <a:ext uri="{FF2B5EF4-FFF2-40B4-BE49-F238E27FC236}">
                  <a16:creationId xmlns:a16="http://schemas.microsoft.com/office/drawing/2014/main" id="{F991F8F3-7083-4014-85C8-C69D5E47924E}"/>
                </a:ext>
              </a:extLst>
            </p:cNvPr>
            <p:cNvSpPr>
              <a:spLocks noChangeShapeType="1"/>
            </p:cNvSpPr>
            <p:nvPr/>
          </p:nvSpPr>
          <p:spPr bwMode="auto">
            <a:xfrm>
              <a:off x="6004074" y="5455732"/>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 name="Text Box 18">
              <a:extLst>
                <a:ext uri="{FF2B5EF4-FFF2-40B4-BE49-F238E27FC236}">
                  <a16:creationId xmlns:a16="http://schemas.microsoft.com/office/drawing/2014/main" id="{FBF967E8-4579-4626-9606-C2F55B24AEB3}"/>
                </a:ext>
              </a:extLst>
            </p:cNvPr>
            <p:cNvSpPr txBox="1">
              <a:spLocks noChangeArrowheads="1"/>
            </p:cNvSpPr>
            <p:nvPr/>
          </p:nvSpPr>
          <p:spPr bwMode="auto">
            <a:xfrm>
              <a:off x="5121784" y="49174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kern="0" dirty="0">
                  <a:solidFill>
                    <a:srgbClr val="3333CC"/>
                  </a:solidFill>
                  <a:latin typeface="Calibri" panose="020F0502020204030204" pitchFamily="34" charset="0"/>
                  <a:ea typeface="华文楷体" panose="02010600040101010101" pitchFamily="2" charset="-122"/>
                </a:rPr>
                <a:t>接收</a:t>
              </a: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窗口</a:t>
              </a:r>
            </a:p>
          </p:txBody>
        </p:sp>
        <p:sp>
          <p:nvSpPr>
            <p:cNvPr id="25" name="矩形 24">
              <a:extLst>
                <a:ext uri="{FF2B5EF4-FFF2-40B4-BE49-F238E27FC236}">
                  <a16:creationId xmlns:a16="http://schemas.microsoft.com/office/drawing/2014/main" id="{E4B1BA1C-FEBB-4784-BBE2-955607DBC17E}"/>
                </a:ext>
              </a:extLst>
            </p:cNvPr>
            <p:cNvSpPr/>
            <p:nvPr/>
          </p:nvSpPr>
          <p:spPr>
            <a:xfrm>
              <a:off x="4114462" y="5210360"/>
              <a:ext cx="2813574"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4" name="组合 33">
            <a:extLst>
              <a:ext uri="{FF2B5EF4-FFF2-40B4-BE49-F238E27FC236}">
                <a16:creationId xmlns:a16="http://schemas.microsoft.com/office/drawing/2014/main" id="{A9B52E13-433D-44D4-B070-43CE4BCA3BE6}"/>
              </a:ext>
            </a:extLst>
          </p:cNvPr>
          <p:cNvGrpSpPr/>
          <p:nvPr/>
        </p:nvGrpSpPr>
        <p:grpSpPr>
          <a:xfrm>
            <a:off x="633353" y="4031956"/>
            <a:ext cx="7995329" cy="2645680"/>
            <a:chOff x="507230" y="3586902"/>
            <a:chExt cx="7995329" cy="3242563"/>
          </a:xfrm>
        </p:grpSpPr>
        <p:sp>
          <p:nvSpPr>
            <p:cNvPr id="35" name="Line 9">
              <a:extLst>
                <a:ext uri="{FF2B5EF4-FFF2-40B4-BE49-F238E27FC236}">
                  <a16:creationId xmlns:a16="http://schemas.microsoft.com/office/drawing/2014/main" id="{621A0EDD-A295-48AF-9C34-166741849088}"/>
                </a:ext>
              </a:extLst>
            </p:cNvPr>
            <p:cNvSpPr>
              <a:spLocks noChangeShapeType="1"/>
            </p:cNvSpPr>
            <p:nvPr/>
          </p:nvSpPr>
          <p:spPr bwMode="auto">
            <a:xfrm>
              <a:off x="721890" y="4253580"/>
              <a:ext cx="7780669" cy="2679"/>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36" name="组合 35">
              <a:extLst>
                <a:ext uri="{FF2B5EF4-FFF2-40B4-BE49-F238E27FC236}">
                  <a16:creationId xmlns:a16="http://schemas.microsoft.com/office/drawing/2014/main" id="{1A56F1B2-6F0C-4494-827C-C93F290EAF37}"/>
                </a:ext>
              </a:extLst>
            </p:cNvPr>
            <p:cNvGrpSpPr/>
            <p:nvPr/>
          </p:nvGrpSpPr>
          <p:grpSpPr>
            <a:xfrm>
              <a:off x="2190103" y="4528473"/>
              <a:ext cx="4737933" cy="369332"/>
              <a:chOff x="2190103" y="3731630"/>
              <a:chExt cx="4737933" cy="369332"/>
            </a:xfrm>
          </p:grpSpPr>
          <p:sp>
            <p:nvSpPr>
              <p:cNvPr id="61" name="Line 5">
                <a:extLst>
                  <a:ext uri="{FF2B5EF4-FFF2-40B4-BE49-F238E27FC236}">
                    <a16:creationId xmlns:a16="http://schemas.microsoft.com/office/drawing/2014/main" id="{1D3114D3-1799-4CE3-AF5D-45DA2AE6B7F4}"/>
                  </a:ext>
                </a:extLst>
              </p:cNvPr>
              <p:cNvSpPr>
                <a:spLocks noChangeShapeType="1"/>
              </p:cNvSpPr>
              <p:nvPr/>
            </p:nvSpPr>
            <p:spPr bwMode="auto">
              <a:xfrm flipV="1">
                <a:off x="2190103" y="3944293"/>
                <a:ext cx="4737933"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2" name="Text Box 14">
                <a:extLst>
                  <a:ext uri="{FF2B5EF4-FFF2-40B4-BE49-F238E27FC236}">
                    <a16:creationId xmlns:a16="http://schemas.microsoft.com/office/drawing/2014/main" id="{73E98E52-C66A-46A7-9349-66E890026DA5}"/>
                  </a:ext>
                </a:extLst>
              </p:cNvPr>
              <p:cNvSpPr txBox="1">
                <a:spLocks noChangeArrowheads="1"/>
              </p:cNvSpPr>
              <p:nvPr/>
            </p:nvSpPr>
            <p:spPr bwMode="auto">
              <a:xfrm>
                <a:off x="3900023" y="3731630"/>
                <a:ext cx="13388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kern="0" dirty="0">
                    <a:solidFill>
                      <a:srgbClr val="3333CC"/>
                    </a:solidFill>
                    <a:latin typeface="Calibri" panose="020F0502020204030204" pitchFamily="34" charset="0"/>
                    <a:ea typeface="华文楷体" panose="02010600040101010101" pitchFamily="2" charset="-122"/>
                  </a:rPr>
                  <a:t>接收</a:t>
                </a: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缓存区</a:t>
                </a:r>
              </a:p>
            </p:txBody>
          </p:sp>
        </p:grpSp>
        <p:sp>
          <p:nvSpPr>
            <p:cNvPr id="37" name="Text Box 27">
              <a:extLst>
                <a:ext uri="{FF2B5EF4-FFF2-40B4-BE49-F238E27FC236}">
                  <a16:creationId xmlns:a16="http://schemas.microsoft.com/office/drawing/2014/main" id="{B2BAA5DA-DD7F-4927-A9FE-72864067A1AA}"/>
                </a:ext>
              </a:extLst>
            </p:cNvPr>
            <p:cNvSpPr txBox="1">
              <a:spLocks noChangeArrowheads="1"/>
            </p:cNvSpPr>
            <p:nvPr/>
          </p:nvSpPr>
          <p:spPr bwMode="auto">
            <a:xfrm>
              <a:off x="1143508" y="4233488"/>
              <a:ext cx="579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TCP</a:t>
              </a:r>
            </a:p>
          </p:txBody>
        </p:sp>
        <p:sp>
          <p:nvSpPr>
            <p:cNvPr id="38" name="Line 24">
              <a:extLst>
                <a:ext uri="{FF2B5EF4-FFF2-40B4-BE49-F238E27FC236}">
                  <a16:creationId xmlns:a16="http://schemas.microsoft.com/office/drawing/2014/main" id="{FD1B9407-31D9-4D56-A4BF-9A5A54EADD3C}"/>
                </a:ext>
              </a:extLst>
            </p:cNvPr>
            <p:cNvSpPr>
              <a:spLocks noChangeShapeType="1"/>
            </p:cNvSpPr>
            <p:nvPr/>
          </p:nvSpPr>
          <p:spPr bwMode="auto">
            <a:xfrm>
              <a:off x="217861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9" name="Line 25">
              <a:extLst>
                <a:ext uri="{FF2B5EF4-FFF2-40B4-BE49-F238E27FC236}">
                  <a16:creationId xmlns:a16="http://schemas.microsoft.com/office/drawing/2014/main" id="{C266C3C3-06E1-4E49-8FB7-189ACCC232E2}"/>
                </a:ext>
              </a:extLst>
            </p:cNvPr>
            <p:cNvSpPr>
              <a:spLocks noChangeShapeType="1"/>
            </p:cNvSpPr>
            <p:nvPr/>
          </p:nvSpPr>
          <p:spPr bwMode="auto">
            <a:xfrm>
              <a:off x="691798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40" name="组合 39">
              <a:extLst>
                <a:ext uri="{FF2B5EF4-FFF2-40B4-BE49-F238E27FC236}">
                  <a16:creationId xmlns:a16="http://schemas.microsoft.com/office/drawing/2014/main" id="{94B7AEBE-C368-4656-97A4-645889B6A8DB}"/>
                </a:ext>
              </a:extLst>
            </p:cNvPr>
            <p:cNvGrpSpPr/>
            <p:nvPr/>
          </p:nvGrpSpPr>
          <p:grpSpPr>
            <a:xfrm>
              <a:off x="641440" y="5367993"/>
              <a:ext cx="6948874" cy="565243"/>
              <a:chOff x="641440" y="4884662"/>
              <a:chExt cx="6948874" cy="565243"/>
            </a:xfrm>
          </p:grpSpPr>
          <p:grpSp>
            <p:nvGrpSpPr>
              <p:cNvPr id="55" name="组合 54">
                <a:extLst>
                  <a:ext uri="{FF2B5EF4-FFF2-40B4-BE49-F238E27FC236}">
                    <a16:creationId xmlns:a16="http://schemas.microsoft.com/office/drawing/2014/main" id="{1E36F269-8DFA-42AA-97ED-5966F3F8ABB3}"/>
                  </a:ext>
                </a:extLst>
              </p:cNvPr>
              <p:cNvGrpSpPr/>
              <p:nvPr/>
            </p:nvGrpSpPr>
            <p:grpSpPr>
              <a:xfrm>
                <a:off x="641440" y="4884662"/>
                <a:ext cx="6948874" cy="565243"/>
                <a:chOff x="641440" y="4884662"/>
                <a:chExt cx="6948874" cy="565243"/>
              </a:xfrm>
            </p:grpSpPr>
            <p:sp>
              <p:nvSpPr>
                <p:cNvPr id="57" name="Line 10">
                  <a:extLst>
                    <a:ext uri="{FF2B5EF4-FFF2-40B4-BE49-F238E27FC236}">
                      <a16:creationId xmlns:a16="http://schemas.microsoft.com/office/drawing/2014/main" id="{EA5EEAFA-3F1F-44D8-9FF5-DB1FE80A7769}"/>
                    </a:ext>
                  </a:extLst>
                </p:cNvPr>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8" name="Line 11">
                  <a:extLst>
                    <a:ext uri="{FF2B5EF4-FFF2-40B4-BE49-F238E27FC236}">
                      <a16:creationId xmlns:a16="http://schemas.microsoft.com/office/drawing/2014/main" id="{98623EFB-0DC0-4214-86B1-DA7856B43F13}"/>
                    </a:ext>
                  </a:extLst>
                </p:cNvPr>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9" name="Freeform 28">
                  <a:extLst>
                    <a:ext uri="{FF2B5EF4-FFF2-40B4-BE49-F238E27FC236}">
                      <a16:creationId xmlns:a16="http://schemas.microsoft.com/office/drawing/2014/main" id="{D30EA995-3E89-49C4-8109-AFFAF6B9169D}"/>
                    </a:ext>
                  </a:extLst>
                </p:cNvPr>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0" name="Freeform 29">
                  <a:extLst>
                    <a:ext uri="{FF2B5EF4-FFF2-40B4-BE49-F238E27FC236}">
                      <a16:creationId xmlns:a16="http://schemas.microsoft.com/office/drawing/2014/main" id="{E833B5D6-1195-4E0E-B0D0-F8562628E7B4}"/>
                    </a:ext>
                  </a:extLst>
                </p:cNvPr>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6" name="矩形 55">
                <a:extLst>
                  <a:ext uri="{FF2B5EF4-FFF2-40B4-BE49-F238E27FC236}">
                    <a16:creationId xmlns:a16="http://schemas.microsoft.com/office/drawing/2014/main" id="{641ADDD5-CBD4-4F16-A27E-2AF0884CF72C}"/>
                  </a:ext>
                </a:extLst>
              </p:cNvPr>
              <p:cNvSpPr/>
              <p:nvPr/>
            </p:nvSpPr>
            <p:spPr>
              <a:xfrm>
                <a:off x="774702" y="4904749"/>
                <a:ext cx="1082348" cy="523220"/>
              </a:xfrm>
              <a:prstGeom prst="rect">
                <a:avLst/>
              </a:prstGeom>
            </p:spPr>
            <p:txBody>
              <a:bodyPr wrap="none">
                <a:spAutoFit/>
              </a:bodyPr>
              <a:lstStyle/>
              <a:p>
                <a:r>
                  <a:rPr lang="zh-CN" altLang="en-US" sz="1400" kern="0" dirty="0">
                    <a:latin typeface="Calibri" panose="020F0502020204030204" pitchFamily="34" charset="0"/>
                    <a:ea typeface="华文楷体" panose="02010600040101010101" pitchFamily="2" charset="-122"/>
                  </a:rPr>
                  <a:t>字节流</a:t>
                </a:r>
                <a:endParaRPr lang="en-US" altLang="zh-CN" sz="1400" kern="0" dirty="0">
                  <a:latin typeface="Calibri" panose="020F0502020204030204" pitchFamily="34" charset="0"/>
                  <a:ea typeface="华文楷体" panose="02010600040101010101" pitchFamily="2" charset="-122"/>
                </a:endParaRPr>
              </a:p>
              <a:p>
                <a:r>
                  <a:rPr lang="zh-CN" altLang="en-US" sz="1400" kern="0" dirty="0">
                    <a:latin typeface="Calibri" panose="020F0502020204030204" pitchFamily="34" charset="0"/>
                    <a:ea typeface="华文楷体" panose="02010600040101010101" pitchFamily="2" charset="-122"/>
                  </a:rPr>
                  <a:t>按字节编号</a:t>
                </a:r>
                <a:endParaRPr lang="zh-CN" altLang="en-US" sz="1400" dirty="0"/>
              </a:p>
            </p:txBody>
          </p:sp>
        </p:grpSp>
        <p:sp>
          <p:nvSpPr>
            <p:cNvPr id="41" name="Oval 8">
              <a:extLst>
                <a:ext uri="{FF2B5EF4-FFF2-40B4-BE49-F238E27FC236}">
                  <a16:creationId xmlns:a16="http://schemas.microsoft.com/office/drawing/2014/main" id="{9CB600B6-3310-40D8-86D8-C4436ABDAFB5}"/>
                </a:ext>
              </a:extLst>
            </p:cNvPr>
            <p:cNvSpPr>
              <a:spLocks noChangeArrowheads="1"/>
            </p:cNvSpPr>
            <p:nvPr/>
          </p:nvSpPr>
          <p:spPr bwMode="auto">
            <a:xfrm>
              <a:off x="3135391" y="3586902"/>
              <a:ext cx="2310066" cy="535534"/>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接收应用程序</a:t>
              </a:r>
            </a:p>
          </p:txBody>
        </p:sp>
        <p:sp>
          <p:nvSpPr>
            <p:cNvPr id="42" name="Freeform 21">
              <a:extLst>
                <a:ext uri="{FF2B5EF4-FFF2-40B4-BE49-F238E27FC236}">
                  <a16:creationId xmlns:a16="http://schemas.microsoft.com/office/drawing/2014/main" id="{8771C33F-0152-4055-8835-9BABFCD69EE8}"/>
                </a:ext>
              </a:extLst>
            </p:cNvPr>
            <p:cNvSpPr>
              <a:spLocks/>
            </p:cNvSpPr>
            <p:nvPr/>
          </p:nvSpPr>
          <p:spPr bwMode="auto">
            <a:xfrm flipH="1">
              <a:off x="2178609" y="4121900"/>
              <a:ext cx="2146335" cy="1303689"/>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FF0066"/>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Text Box 16">
              <a:extLst>
                <a:ext uri="{FF2B5EF4-FFF2-40B4-BE49-F238E27FC236}">
                  <a16:creationId xmlns:a16="http://schemas.microsoft.com/office/drawing/2014/main" id="{A7B78B94-6B05-4995-B993-12E7483056C4}"/>
                </a:ext>
              </a:extLst>
            </p:cNvPr>
            <p:cNvSpPr txBox="1">
              <a:spLocks noChangeArrowheads="1"/>
            </p:cNvSpPr>
            <p:nvPr/>
          </p:nvSpPr>
          <p:spPr bwMode="auto">
            <a:xfrm>
              <a:off x="507230" y="4688815"/>
              <a:ext cx="19044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a:t>
              </a:r>
              <a:r>
                <a:rPr lang="zh-CN" altLang="en-US" kern="0" dirty="0">
                  <a:solidFill>
                    <a:srgbClr val="3333CC"/>
                  </a:solidFill>
                  <a:latin typeface="Calibri" panose="020F0502020204030204" pitchFamily="34" charset="0"/>
                  <a:ea typeface="华文楷体" panose="02010600040101010101" pitchFamily="2" charset="-122"/>
                </a:rPr>
                <a:t>读出</a:t>
              </a: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LastByteRead</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44" name="Rectangle 19">
              <a:extLst>
                <a:ext uri="{FF2B5EF4-FFF2-40B4-BE49-F238E27FC236}">
                  <a16:creationId xmlns:a16="http://schemas.microsoft.com/office/drawing/2014/main" id="{490A7FA1-088D-49AC-8ED5-9249026E09B5}"/>
                </a:ext>
              </a:extLst>
            </p:cNvPr>
            <p:cNvSpPr>
              <a:spLocks noChangeArrowheads="1"/>
            </p:cNvSpPr>
            <p:nvPr/>
          </p:nvSpPr>
          <p:spPr bwMode="auto">
            <a:xfrm>
              <a:off x="2178611" y="5425588"/>
              <a:ext cx="2457837" cy="479510"/>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kern="0" dirty="0">
                  <a:solidFill>
                    <a:schemeClr val="bg1"/>
                  </a:solidFill>
                  <a:latin typeface="Calibri" panose="020F0502020204030204" pitchFamily="34" charset="0"/>
                  <a:ea typeface="华文楷体" panose="02010600040101010101" pitchFamily="2" charset="-122"/>
                </a:rPr>
                <a:t>已确认过但未读出</a:t>
              </a: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45" name="Rectangle 19">
              <a:extLst>
                <a:ext uri="{FF2B5EF4-FFF2-40B4-BE49-F238E27FC236}">
                  <a16:creationId xmlns:a16="http://schemas.microsoft.com/office/drawing/2014/main" id="{DDC3A341-9180-4EE5-B567-C874B70A5B60}"/>
                </a:ext>
              </a:extLst>
            </p:cNvPr>
            <p:cNvSpPr>
              <a:spLocks noChangeArrowheads="1"/>
            </p:cNvSpPr>
            <p:nvPr/>
          </p:nvSpPr>
          <p:spPr bwMode="auto">
            <a:xfrm>
              <a:off x="4746977" y="5434964"/>
              <a:ext cx="356960"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46" name="Rectangle 19">
              <a:extLst>
                <a:ext uri="{FF2B5EF4-FFF2-40B4-BE49-F238E27FC236}">
                  <a16:creationId xmlns:a16="http://schemas.microsoft.com/office/drawing/2014/main" id="{E976C4B7-48C3-4581-926E-C71CB987672A}"/>
                </a:ext>
              </a:extLst>
            </p:cNvPr>
            <p:cNvSpPr>
              <a:spLocks noChangeArrowheads="1"/>
            </p:cNvSpPr>
            <p:nvPr/>
          </p:nvSpPr>
          <p:spPr bwMode="auto">
            <a:xfrm>
              <a:off x="5347490" y="5434963"/>
              <a:ext cx="656584"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47" name="Text Box 6">
              <a:extLst>
                <a:ext uri="{FF2B5EF4-FFF2-40B4-BE49-F238E27FC236}">
                  <a16:creationId xmlns:a16="http://schemas.microsoft.com/office/drawing/2014/main" id="{31438814-99F3-4A36-B51F-FDB7EFD48955}"/>
                </a:ext>
              </a:extLst>
            </p:cNvPr>
            <p:cNvSpPr txBox="1">
              <a:spLocks noChangeArrowheads="1"/>
            </p:cNvSpPr>
            <p:nvPr/>
          </p:nvSpPr>
          <p:spPr bwMode="auto">
            <a:xfrm>
              <a:off x="2816697" y="6275468"/>
              <a:ext cx="2773427" cy="553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solidFill>
                    <a:srgbClr val="3333CC"/>
                  </a:solidFill>
                  <a:latin typeface="Calibri" panose="020F0502020204030204" pitchFamily="34" charset="0"/>
                  <a:ea typeface="华文楷体" panose="02010600040101010101" pitchFamily="2" charset="-122"/>
                </a:rPr>
                <a:t>下一个希望收到的字节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NextByteExpected</a:t>
              </a:r>
              <a:r>
                <a:rPr lang="en-US" altLang="zh-CN" kern="0" dirty="0">
                  <a:solidFill>
                    <a:srgbClr val="3333CC"/>
                  </a:solidFill>
                  <a:latin typeface="Calibri" panose="020F0502020204030204" pitchFamily="34" charset="0"/>
                  <a:ea typeface="华文楷体" panose="02010600040101010101" pitchFamily="2" charset="-122"/>
                </a:rPr>
                <a:t>) </a:t>
              </a:r>
              <a:r>
                <a:rPr lang="zh-CN" altLang="en-US" kern="0" dirty="0">
                  <a:solidFill>
                    <a:srgbClr val="FF0066"/>
                  </a:solidFill>
                  <a:latin typeface="Calibri" panose="020F0502020204030204" pitchFamily="34" charset="0"/>
                  <a:ea typeface="华文楷体" panose="02010600040101010101" pitchFamily="2" charset="-122"/>
                </a:rPr>
                <a:t>确认号</a:t>
              </a:r>
              <a:endParaRPr kumimoji="0" lang="zh-CN" altLang="en-US" b="0" i="0" u="none" strike="noStrike" kern="0" cap="none" spc="0" normalizeH="0" baseline="0" noProof="0" dirty="0">
                <a:ln>
                  <a:noFill/>
                </a:ln>
                <a:solidFill>
                  <a:srgbClr val="FF0066"/>
                </a:solidFill>
                <a:effectLst/>
                <a:uLnTx/>
                <a:uFillTx/>
                <a:latin typeface="Calibri" panose="020F0502020204030204" pitchFamily="34" charset="0"/>
                <a:ea typeface="华文楷体" panose="02010600040101010101" pitchFamily="2" charset="-122"/>
              </a:endParaRPr>
            </a:p>
          </p:txBody>
        </p:sp>
        <p:sp>
          <p:nvSpPr>
            <p:cNvPr id="48" name="Text Box 16">
              <a:extLst>
                <a:ext uri="{FF2B5EF4-FFF2-40B4-BE49-F238E27FC236}">
                  <a16:creationId xmlns:a16="http://schemas.microsoft.com/office/drawing/2014/main" id="{7128B8DF-E27A-43A7-8AFB-64BB96198567}"/>
                </a:ext>
              </a:extLst>
            </p:cNvPr>
            <p:cNvSpPr txBox="1">
              <a:spLocks noChangeArrowheads="1"/>
            </p:cNvSpPr>
            <p:nvPr/>
          </p:nvSpPr>
          <p:spPr bwMode="auto">
            <a:xfrm>
              <a:off x="5584371" y="6250718"/>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最后收到的字节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LastByteRecvd</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49" name="Line 23">
              <a:extLst>
                <a:ext uri="{FF2B5EF4-FFF2-40B4-BE49-F238E27FC236}">
                  <a16:creationId xmlns:a16="http://schemas.microsoft.com/office/drawing/2014/main" id="{F297894A-7B2E-455B-A0B5-3BDCDC8CEAFC}"/>
                </a:ext>
              </a:extLst>
            </p:cNvPr>
            <p:cNvSpPr>
              <a:spLocks noChangeShapeType="1"/>
            </p:cNvSpPr>
            <p:nvPr/>
          </p:nvSpPr>
          <p:spPr bwMode="auto">
            <a:xfrm flipV="1">
              <a:off x="6004074" y="5873301"/>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0" name="Line 15">
              <a:extLst>
                <a:ext uri="{FF2B5EF4-FFF2-40B4-BE49-F238E27FC236}">
                  <a16:creationId xmlns:a16="http://schemas.microsoft.com/office/drawing/2014/main" id="{2BD6982E-579F-4AA6-B517-8A368499C580}"/>
                </a:ext>
              </a:extLst>
            </p:cNvPr>
            <p:cNvSpPr>
              <a:spLocks noChangeShapeType="1"/>
            </p:cNvSpPr>
            <p:nvPr/>
          </p:nvSpPr>
          <p:spPr bwMode="auto">
            <a:xfrm flipV="1">
              <a:off x="4648847" y="5876980"/>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 name="Line 24">
              <a:extLst>
                <a:ext uri="{FF2B5EF4-FFF2-40B4-BE49-F238E27FC236}">
                  <a16:creationId xmlns:a16="http://schemas.microsoft.com/office/drawing/2014/main" id="{67910696-C61F-4CE7-BDE7-842D27EDA319}"/>
                </a:ext>
              </a:extLst>
            </p:cNvPr>
            <p:cNvSpPr>
              <a:spLocks noChangeShapeType="1"/>
            </p:cNvSpPr>
            <p:nvPr/>
          </p:nvSpPr>
          <p:spPr bwMode="auto">
            <a:xfrm>
              <a:off x="6004074" y="5455732"/>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 name="Text Box 18">
              <a:extLst>
                <a:ext uri="{FF2B5EF4-FFF2-40B4-BE49-F238E27FC236}">
                  <a16:creationId xmlns:a16="http://schemas.microsoft.com/office/drawing/2014/main" id="{A3C39A57-DB64-4BD9-84C2-C4780528AF8D}"/>
                </a:ext>
              </a:extLst>
            </p:cNvPr>
            <p:cNvSpPr txBox="1">
              <a:spLocks noChangeArrowheads="1"/>
            </p:cNvSpPr>
            <p:nvPr/>
          </p:nvSpPr>
          <p:spPr bwMode="auto">
            <a:xfrm>
              <a:off x="5121784" y="49174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kern="0" dirty="0">
                  <a:solidFill>
                    <a:srgbClr val="3333CC"/>
                  </a:solidFill>
                  <a:latin typeface="Calibri" panose="020F0502020204030204" pitchFamily="34" charset="0"/>
                  <a:ea typeface="华文楷体" panose="02010600040101010101" pitchFamily="2" charset="-122"/>
                </a:rPr>
                <a:t>接收</a:t>
              </a: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窗口</a:t>
              </a:r>
            </a:p>
          </p:txBody>
        </p:sp>
        <p:sp>
          <p:nvSpPr>
            <p:cNvPr id="54" name="矩形 53">
              <a:extLst>
                <a:ext uri="{FF2B5EF4-FFF2-40B4-BE49-F238E27FC236}">
                  <a16:creationId xmlns:a16="http://schemas.microsoft.com/office/drawing/2014/main" id="{986E1001-03E2-44D8-A0EC-2A2EF6EB2302}"/>
                </a:ext>
              </a:extLst>
            </p:cNvPr>
            <p:cNvSpPr/>
            <p:nvPr/>
          </p:nvSpPr>
          <p:spPr>
            <a:xfrm>
              <a:off x="4646502" y="5210360"/>
              <a:ext cx="2281533"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3" name="直接连接符 2">
            <a:extLst>
              <a:ext uri="{FF2B5EF4-FFF2-40B4-BE49-F238E27FC236}">
                <a16:creationId xmlns:a16="http://schemas.microsoft.com/office/drawing/2014/main" id="{C1B1DC5B-5595-4FFF-8AAE-58C3EF074EDD}"/>
              </a:ext>
            </a:extLst>
          </p:cNvPr>
          <p:cNvCxnSpPr/>
          <p:nvPr/>
        </p:nvCxnSpPr>
        <p:spPr>
          <a:xfrm>
            <a:off x="0" y="3740727"/>
            <a:ext cx="91440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44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641440" y="3586902"/>
            <a:ext cx="7861119" cy="3300609"/>
            <a:chOff x="641440" y="3586902"/>
            <a:chExt cx="7861119" cy="3300609"/>
          </a:xfrm>
        </p:grpSpPr>
        <p:sp>
          <p:nvSpPr>
            <p:cNvPr id="36" name="Line 9"/>
            <p:cNvSpPr>
              <a:spLocks noChangeShapeType="1"/>
            </p:cNvSpPr>
            <p:nvPr/>
          </p:nvSpPr>
          <p:spPr bwMode="auto">
            <a:xfrm>
              <a:off x="721890" y="4253580"/>
              <a:ext cx="7780669" cy="2679"/>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37" name="组合 36"/>
            <p:cNvGrpSpPr/>
            <p:nvPr/>
          </p:nvGrpSpPr>
          <p:grpSpPr>
            <a:xfrm>
              <a:off x="2190103" y="4528473"/>
              <a:ext cx="4737933" cy="369332"/>
              <a:chOff x="2190103" y="3731630"/>
              <a:chExt cx="4737933" cy="369332"/>
            </a:xfrm>
          </p:grpSpPr>
          <p:sp>
            <p:nvSpPr>
              <p:cNvPr id="66" name="Line 5"/>
              <p:cNvSpPr>
                <a:spLocks noChangeShapeType="1"/>
              </p:cNvSpPr>
              <p:nvPr/>
            </p:nvSpPr>
            <p:spPr bwMode="auto">
              <a:xfrm flipV="1">
                <a:off x="2190103" y="3944293"/>
                <a:ext cx="4737933"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7" name="Text Box 14"/>
              <p:cNvSpPr txBox="1">
                <a:spLocks noChangeArrowheads="1"/>
              </p:cNvSpPr>
              <p:nvPr/>
            </p:nvSpPr>
            <p:spPr bwMode="auto">
              <a:xfrm>
                <a:off x="3900023" y="3731630"/>
                <a:ext cx="13388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发送缓存区</a:t>
                </a:r>
              </a:p>
            </p:txBody>
          </p:sp>
        </p:grpSp>
        <p:sp>
          <p:nvSpPr>
            <p:cNvPr id="38" name="Text Box 27"/>
            <p:cNvSpPr txBox="1">
              <a:spLocks noChangeArrowheads="1"/>
            </p:cNvSpPr>
            <p:nvPr/>
          </p:nvSpPr>
          <p:spPr bwMode="auto">
            <a:xfrm>
              <a:off x="1143508" y="4233488"/>
              <a:ext cx="579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TCP</a:t>
              </a:r>
            </a:p>
          </p:txBody>
        </p:sp>
        <p:sp>
          <p:nvSpPr>
            <p:cNvPr id="39" name="Rectangle 7"/>
            <p:cNvSpPr>
              <a:spLocks noChangeArrowheads="1"/>
            </p:cNvSpPr>
            <p:nvPr/>
          </p:nvSpPr>
          <p:spPr bwMode="auto">
            <a:xfrm>
              <a:off x="4851481" y="5434651"/>
              <a:ext cx="1458157" cy="436313"/>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已写入未发送</a:t>
              </a:r>
            </a:p>
          </p:txBody>
        </p:sp>
        <p:sp>
          <p:nvSpPr>
            <p:cNvPr id="40" name="Text Box 18"/>
            <p:cNvSpPr txBox="1">
              <a:spLocks noChangeArrowheads="1"/>
            </p:cNvSpPr>
            <p:nvPr/>
          </p:nvSpPr>
          <p:spPr bwMode="auto">
            <a:xfrm>
              <a:off x="3094318" y="4907167"/>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发送窗口</a:t>
              </a:r>
            </a:p>
          </p:txBody>
        </p:sp>
        <p:grpSp>
          <p:nvGrpSpPr>
            <p:cNvPr id="41" name="组合 40"/>
            <p:cNvGrpSpPr/>
            <p:nvPr/>
          </p:nvGrpSpPr>
          <p:grpSpPr>
            <a:xfrm>
              <a:off x="2178611" y="5425589"/>
              <a:ext cx="2673528" cy="451391"/>
              <a:chOff x="2178611" y="4942258"/>
              <a:chExt cx="2673528" cy="451391"/>
            </a:xfrm>
          </p:grpSpPr>
          <p:sp>
            <p:nvSpPr>
              <p:cNvPr id="63" name="Line 12"/>
              <p:cNvSpPr>
                <a:spLocks noChangeShapeType="1"/>
              </p:cNvSpPr>
              <p:nvPr/>
            </p:nvSpPr>
            <p:spPr bwMode="auto">
              <a:xfrm>
                <a:off x="2178611" y="4942258"/>
                <a:ext cx="0" cy="4513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4" name="Line 17"/>
              <p:cNvSpPr>
                <a:spLocks noChangeShapeType="1"/>
              </p:cNvSpPr>
              <p:nvPr/>
            </p:nvSpPr>
            <p:spPr bwMode="auto">
              <a:xfrm>
                <a:off x="4852139" y="4942258"/>
                <a:ext cx="0" cy="4513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5" name="Rectangle 19"/>
              <p:cNvSpPr>
                <a:spLocks noChangeArrowheads="1"/>
              </p:cNvSpPr>
              <p:nvPr/>
            </p:nvSpPr>
            <p:spPr bwMode="auto">
              <a:xfrm>
                <a:off x="2178611" y="4942258"/>
                <a:ext cx="2673528"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kern="0" dirty="0">
                    <a:solidFill>
                      <a:schemeClr val="bg1"/>
                    </a:solidFill>
                    <a:latin typeface="Calibri" panose="020F0502020204030204" pitchFamily="34" charset="0"/>
                    <a:ea typeface="华文楷体" panose="02010600040101010101" pitchFamily="2" charset="-122"/>
                  </a:rPr>
                  <a:t>已发送未确认</a:t>
                </a: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grpSp>
        <p:sp>
          <p:nvSpPr>
            <p:cNvPr id="42" name="Line 24"/>
            <p:cNvSpPr>
              <a:spLocks noChangeShapeType="1"/>
            </p:cNvSpPr>
            <p:nvPr/>
          </p:nvSpPr>
          <p:spPr bwMode="auto">
            <a:xfrm>
              <a:off x="2178611" y="4524146"/>
              <a:ext cx="0" cy="134681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3" name="Line 25"/>
            <p:cNvSpPr>
              <a:spLocks noChangeShapeType="1"/>
            </p:cNvSpPr>
            <p:nvPr/>
          </p:nvSpPr>
          <p:spPr bwMode="auto">
            <a:xfrm>
              <a:off x="691798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4" name="Text Box 6"/>
            <p:cNvSpPr txBox="1">
              <a:spLocks noChangeArrowheads="1"/>
            </p:cNvSpPr>
            <p:nvPr/>
          </p:nvSpPr>
          <p:spPr bwMode="auto">
            <a:xfrm>
              <a:off x="991085" y="6289790"/>
              <a:ext cx="2429305"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最后被确认的字节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LastByteAcked</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45" name="Text Box 16"/>
            <p:cNvSpPr txBox="1">
              <a:spLocks noChangeArrowheads="1"/>
            </p:cNvSpPr>
            <p:nvPr/>
          </p:nvSpPr>
          <p:spPr bwMode="auto">
            <a:xfrm>
              <a:off x="3238864" y="6291831"/>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最后发送的字节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LastByteSent</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46" name="Line 23"/>
            <p:cNvSpPr>
              <a:spLocks noChangeShapeType="1"/>
            </p:cNvSpPr>
            <p:nvPr/>
          </p:nvSpPr>
          <p:spPr bwMode="auto">
            <a:xfrm flipV="1">
              <a:off x="4852139" y="5876980"/>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 name="Line 15"/>
            <p:cNvSpPr>
              <a:spLocks noChangeShapeType="1"/>
            </p:cNvSpPr>
            <p:nvPr/>
          </p:nvSpPr>
          <p:spPr bwMode="auto">
            <a:xfrm flipV="1">
              <a:off x="2178611" y="5876979"/>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 name="Oval 8"/>
            <p:cNvSpPr>
              <a:spLocks noChangeArrowheads="1"/>
            </p:cNvSpPr>
            <p:nvPr/>
          </p:nvSpPr>
          <p:spPr bwMode="auto">
            <a:xfrm>
              <a:off x="3135391" y="3586902"/>
              <a:ext cx="2310066" cy="535534"/>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发送应用程序</a:t>
              </a:r>
            </a:p>
          </p:txBody>
        </p:sp>
        <p:sp>
          <p:nvSpPr>
            <p:cNvPr id="49" name="Freeform 26"/>
            <p:cNvSpPr>
              <a:spLocks/>
            </p:cNvSpPr>
            <p:nvPr/>
          </p:nvSpPr>
          <p:spPr bwMode="auto">
            <a:xfrm>
              <a:off x="4290424" y="4102512"/>
              <a:ext cx="2019871" cy="1323075"/>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47625" cmpd="sng">
              <a:solidFill>
                <a:srgbClr val="FF006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0" name="Text Box 16"/>
            <p:cNvSpPr txBox="1">
              <a:spLocks noChangeArrowheads="1"/>
            </p:cNvSpPr>
            <p:nvPr/>
          </p:nvSpPr>
          <p:spPr bwMode="auto">
            <a:xfrm>
              <a:off x="6096240" y="4740446"/>
              <a:ext cx="21031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a:t>
              </a:r>
              <a:r>
                <a:rPr lang="zh-CN" altLang="en-US" kern="0" dirty="0">
                  <a:solidFill>
                    <a:srgbClr val="3333CC"/>
                  </a:solidFill>
                  <a:latin typeface="Calibri" panose="020F0502020204030204" pitchFamily="34" charset="0"/>
                  <a:ea typeface="华文楷体" panose="02010600040101010101" pitchFamily="2" charset="-122"/>
                </a:rPr>
                <a:t>写入</a:t>
              </a: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LastByteWritten</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51" name="Line 24"/>
            <p:cNvSpPr>
              <a:spLocks noChangeShapeType="1"/>
            </p:cNvSpPr>
            <p:nvPr/>
          </p:nvSpPr>
          <p:spPr bwMode="auto">
            <a:xfrm>
              <a:off x="4842669" y="5434651"/>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 name="Line 24"/>
            <p:cNvSpPr>
              <a:spLocks noChangeShapeType="1"/>
            </p:cNvSpPr>
            <p:nvPr/>
          </p:nvSpPr>
          <p:spPr bwMode="auto">
            <a:xfrm>
              <a:off x="6309638" y="5434651"/>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53" name="组合 52"/>
            <p:cNvGrpSpPr/>
            <p:nvPr/>
          </p:nvGrpSpPr>
          <p:grpSpPr>
            <a:xfrm>
              <a:off x="641440" y="5367993"/>
              <a:ext cx="6948874" cy="565243"/>
              <a:chOff x="641440" y="4884662"/>
              <a:chExt cx="6948874" cy="565243"/>
            </a:xfrm>
          </p:grpSpPr>
          <p:grpSp>
            <p:nvGrpSpPr>
              <p:cNvPr id="57" name="组合 56"/>
              <p:cNvGrpSpPr/>
              <p:nvPr/>
            </p:nvGrpSpPr>
            <p:grpSpPr>
              <a:xfrm>
                <a:off x="641440" y="4884662"/>
                <a:ext cx="6948874" cy="565243"/>
                <a:chOff x="641440" y="4884662"/>
                <a:chExt cx="6948874" cy="565243"/>
              </a:xfrm>
            </p:grpSpPr>
            <p:sp>
              <p:nvSpPr>
                <p:cNvPr id="59"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0"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1"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2"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8" name="矩形 57"/>
              <p:cNvSpPr/>
              <p:nvPr/>
            </p:nvSpPr>
            <p:spPr>
              <a:xfrm>
                <a:off x="774702" y="4904749"/>
                <a:ext cx="1082348" cy="523220"/>
              </a:xfrm>
              <a:prstGeom prst="rect">
                <a:avLst/>
              </a:prstGeom>
            </p:spPr>
            <p:txBody>
              <a:bodyPr wrap="none">
                <a:spAutoFit/>
              </a:bodyPr>
              <a:lstStyle/>
              <a:p>
                <a:r>
                  <a:rPr lang="zh-CN" altLang="en-US" sz="1400" kern="0" dirty="0">
                    <a:latin typeface="Calibri" panose="020F0502020204030204" pitchFamily="34" charset="0"/>
                    <a:ea typeface="华文楷体" panose="02010600040101010101" pitchFamily="2" charset="-122"/>
                  </a:rPr>
                  <a:t>字节流</a:t>
                </a:r>
                <a:endParaRPr lang="en-US" altLang="zh-CN" sz="1400" kern="0" dirty="0">
                  <a:latin typeface="Calibri" panose="020F0502020204030204" pitchFamily="34" charset="0"/>
                  <a:ea typeface="华文楷体" panose="02010600040101010101" pitchFamily="2" charset="-122"/>
                </a:endParaRPr>
              </a:p>
              <a:p>
                <a:r>
                  <a:rPr lang="zh-CN" altLang="en-US" sz="1400" kern="0" dirty="0">
                    <a:latin typeface="Calibri" panose="020F0502020204030204" pitchFamily="34" charset="0"/>
                    <a:ea typeface="华文楷体" panose="02010600040101010101" pitchFamily="2" charset="-122"/>
                  </a:rPr>
                  <a:t>按字节编号</a:t>
                </a:r>
                <a:endParaRPr lang="zh-CN" altLang="en-US" sz="1400" dirty="0"/>
              </a:p>
            </p:txBody>
          </p:sp>
        </p:grpSp>
        <p:sp>
          <p:nvSpPr>
            <p:cNvPr id="54" name="矩形 53"/>
            <p:cNvSpPr/>
            <p:nvPr/>
          </p:nvSpPr>
          <p:spPr>
            <a:xfrm>
              <a:off x="2196207" y="5226014"/>
              <a:ext cx="3706833"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 name="右大括号 54"/>
            <p:cNvSpPr/>
            <p:nvPr/>
          </p:nvSpPr>
          <p:spPr>
            <a:xfrm rot="5400000">
              <a:off x="5233652" y="5620404"/>
              <a:ext cx="348593" cy="990179"/>
            </a:xfrm>
            <a:prstGeom prst="rightBrace">
              <a:avLst>
                <a:gd name="adj1" fmla="val 22967"/>
                <a:gd name="adj2" fmla="val 50000"/>
              </a:avLst>
            </a:prstGeom>
            <a:ln w="22225">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 Box 16"/>
            <p:cNvSpPr txBox="1">
              <a:spLocks noChangeArrowheads="1"/>
            </p:cNvSpPr>
            <p:nvPr/>
          </p:nvSpPr>
          <p:spPr bwMode="auto">
            <a:xfrm>
              <a:off x="5203727" y="6327678"/>
              <a:ext cx="2811784" cy="55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solidFill>
                    <a:srgbClr val="FF0066"/>
                  </a:solidFill>
                  <a:latin typeface="Calibri" panose="020F0502020204030204" pitchFamily="34" charset="0"/>
                  <a:ea typeface="华文楷体" panose="02010600040101010101" pitchFamily="2" charset="-122"/>
                </a:rPr>
                <a:t>有效窗口</a:t>
              </a:r>
              <a:r>
                <a:rPr lang="en-US" altLang="zh-CN" kern="0" dirty="0">
                  <a:solidFill>
                    <a:srgbClr val="FF0066"/>
                  </a:solidFill>
                  <a:latin typeface="Calibri" panose="020F0502020204030204" pitchFamily="34" charset="0"/>
                  <a:ea typeface="华文楷体" panose="02010600040101010101" pitchFamily="2" charset="-122"/>
                </a:rPr>
                <a:t>(</a:t>
              </a:r>
              <a:r>
                <a:rPr lang="en-US" altLang="zh-CN" kern="0" dirty="0" err="1">
                  <a:solidFill>
                    <a:srgbClr val="FF0066"/>
                  </a:solidFill>
                  <a:latin typeface="Calibri" panose="020F0502020204030204" pitchFamily="34" charset="0"/>
                  <a:ea typeface="华文楷体" panose="02010600040101010101" pitchFamily="2" charset="-122"/>
                </a:rPr>
                <a:t>EffectiveWindow</a:t>
              </a:r>
              <a:r>
                <a:rPr lang="en-US" altLang="zh-CN" kern="0" dirty="0">
                  <a:solidFill>
                    <a:srgbClr val="FF0066"/>
                  </a:solidFill>
                  <a:latin typeface="Calibri" panose="020F0502020204030204" pitchFamily="34" charset="0"/>
                  <a:ea typeface="华文楷体" panose="02010600040101010101" pitchFamily="2" charset="-122"/>
                </a:rPr>
                <a:t>)</a:t>
              </a:r>
              <a:r>
                <a:rPr kumimoji="0" lang="zh-CN" altLang="en-US" b="0" i="0" u="none" strike="noStrike" kern="0" cap="none" spc="0" normalizeH="0" baseline="0" noProof="0" dirty="0">
                  <a:ln>
                    <a:noFill/>
                  </a:ln>
                  <a:solidFill>
                    <a:srgbClr val="FF0066"/>
                  </a:solidFill>
                  <a:effectLst/>
                  <a:uLnTx/>
                  <a:uFillTx/>
                  <a:latin typeface="Calibri" panose="020F0502020204030204" pitchFamily="34" charset="0"/>
                  <a:ea typeface="华文楷体" panose="02010600040101010101" pitchFamily="2" charset="-122"/>
                </a:rPr>
                <a:t>允许但尚未发送</a:t>
              </a:r>
            </a:p>
          </p:txBody>
        </p:sp>
      </p:grpSp>
      <p:sp>
        <p:nvSpPr>
          <p:cNvPr id="2" name="标题 1"/>
          <p:cNvSpPr>
            <a:spLocks noGrp="1"/>
          </p:cNvSpPr>
          <p:nvPr>
            <p:ph type="title"/>
          </p:nvPr>
        </p:nvSpPr>
        <p:spPr/>
        <p:txBody>
          <a:bodyPr/>
          <a:lstStyle/>
          <a:p>
            <a:r>
              <a:rPr lang="zh-CN" altLang="en-US" dirty="0"/>
              <a:t>流量控制 </a:t>
            </a:r>
            <a:r>
              <a:rPr lang="en-US" altLang="zh-CN" dirty="0"/>
              <a:t>(Flow Control)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83323" y="1470785"/>
                <a:ext cx="8579554" cy="2184514"/>
              </a:xfrm>
            </p:spPr>
            <p:txBody>
              <a:bodyPr/>
              <a:lstStyle/>
              <a:p>
                <a:r>
                  <a:rPr lang="zh-CN" altLang="en-US" sz="2000" dirty="0"/>
                  <a:t>发送方根据</a:t>
                </a:r>
                <a:r>
                  <a:rPr lang="en-US" altLang="zh-CN" sz="2000" dirty="0" err="1"/>
                  <a:t>AdvertisedWindow</a:t>
                </a:r>
                <a:r>
                  <a:rPr lang="zh-CN" altLang="en-US" sz="2000" dirty="0"/>
                  <a:t>值确定有效窗口，限制发送速率</a:t>
                </a:r>
                <a:endParaRPr lang="en-US" altLang="zh-CN" sz="2000" dirty="0"/>
              </a:p>
              <a:p>
                <a:pPr marL="684000" lvl="1"/>
                <a:r>
                  <a:rPr lang="zh-CN" altLang="en-US" sz="1800" dirty="0">
                    <a:solidFill>
                      <a:schemeClr val="bg1">
                        <a:lumMod val="75000"/>
                      </a:schemeClr>
                    </a:solidFill>
                  </a:rPr>
                  <a:t>有效窗口</a:t>
                </a:r>
                <a:r>
                  <a:rPr lang="en-US" altLang="zh-CN" sz="1800" dirty="0">
                    <a:solidFill>
                      <a:schemeClr val="bg1">
                        <a:lumMod val="75000"/>
                      </a:schemeClr>
                    </a:solidFill>
                  </a:rPr>
                  <a:t>(</a:t>
                </a:r>
                <a:r>
                  <a:rPr lang="en-US" altLang="zh-CN" sz="1800" dirty="0" err="1">
                    <a:solidFill>
                      <a:schemeClr val="bg1">
                        <a:lumMod val="75000"/>
                      </a:schemeClr>
                    </a:solidFill>
                  </a:rPr>
                  <a:t>EffectiveWindow</a:t>
                </a:r>
                <a:r>
                  <a:rPr lang="en-US" altLang="zh-CN" sz="1800" dirty="0">
                    <a:solidFill>
                      <a:schemeClr val="bg1">
                        <a:lumMod val="75000"/>
                      </a:schemeClr>
                    </a:solidFill>
                  </a:rPr>
                  <a:t>) = </a:t>
                </a:r>
                <a:r>
                  <a:rPr lang="en-US" altLang="zh-CN" sz="1800" dirty="0" err="1">
                    <a:solidFill>
                      <a:schemeClr val="bg1">
                        <a:lumMod val="75000"/>
                      </a:schemeClr>
                    </a:solidFill>
                  </a:rPr>
                  <a:t>AdvertisedWindow</a:t>
                </a:r>
                <a:r>
                  <a:rPr lang="en-US" altLang="zh-CN" sz="1800" dirty="0">
                    <a:solidFill>
                      <a:schemeClr val="bg1">
                        <a:lumMod val="75000"/>
                      </a:schemeClr>
                    </a:solidFill>
                  </a:rPr>
                  <a:t> – (</a:t>
                </a:r>
                <a:r>
                  <a:rPr lang="en-US" altLang="zh-CN" sz="1800" dirty="0" err="1">
                    <a:solidFill>
                      <a:schemeClr val="bg1">
                        <a:lumMod val="75000"/>
                      </a:schemeClr>
                    </a:solidFill>
                  </a:rPr>
                  <a:t>LastByteSent</a:t>
                </a:r>
                <a:r>
                  <a:rPr lang="en-US" altLang="zh-CN" sz="1800" dirty="0">
                    <a:solidFill>
                      <a:schemeClr val="bg1">
                        <a:lumMod val="75000"/>
                      </a:schemeClr>
                    </a:solidFill>
                  </a:rPr>
                  <a:t> - </a:t>
                </a:r>
                <a:r>
                  <a:rPr lang="en-US" altLang="zh-CN" sz="1800" dirty="0" err="1">
                    <a:solidFill>
                      <a:schemeClr val="bg1">
                        <a:lumMod val="75000"/>
                      </a:schemeClr>
                    </a:solidFill>
                  </a:rPr>
                  <a:t>LastByteAcked</a:t>
                </a:r>
                <a:r>
                  <a:rPr lang="en-US" altLang="zh-CN" sz="1800" dirty="0">
                    <a:solidFill>
                      <a:schemeClr val="bg1">
                        <a:lumMod val="75000"/>
                      </a:schemeClr>
                    </a:solidFill>
                  </a:rPr>
                  <a:t>)</a:t>
                </a:r>
              </a:p>
              <a:p>
                <a:pPr marL="949068" lvl="2"/>
                <a:r>
                  <a:rPr lang="zh-CN" altLang="en-US" sz="1600" dirty="0">
                    <a:solidFill>
                      <a:schemeClr val="bg1">
                        <a:lumMod val="75000"/>
                      </a:schemeClr>
                    </a:solidFill>
                  </a:rPr>
                  <a:t>有效窗口大于</a:t>
                </a:r>
                <a:r>
                  <a:rPr lang="en-US" altLang="zh-CN" sz="1600" dirty="0">
                    <a:solidFill>
                      <a:schemeClr val="bg1">
                        <a:lumMod val="75000"/>
                      </a:schemeClr>
                    </a:solidFill>
                  </a:rPr>
                  <a:t>0</a:t>
                </a:r>
                <a:r>
                  <a:rPr lang="zh-CN" altLang="en-US" sz="1600" dirty="0">
                    <a:solidFill>
                      <a:schemeClr val="bg1">
                        <a:lumMod val="75000"/>
                      </a:schemeClr>
                    </a:solidFill>
                  </a:rPr>
                  <a:t>，才能发送更多数据</a:t>
                </a:r>
                <a:endParaRPr lang="en-US" altLang="zh-CN" sz="1600" dirty="0">
                  <a:solidFill>
                    <a:schemeClr val="bg1">
                      <a:lumMod val="75000"/>
                    </a:schemeClr>
                  </a:solidFill>
                </a:endParaRPr>
              </a:p>
              <a:p>
                <a:pPr marL="684000" lvl="1"/>
                <a:r>
                  <a:rPr lang="zh-CN" altLang="en-US" sz="1800" dirty="0"/>
                  <a:t>发送方还必须同时保证发送缓存区不溢出</a:t>
                </a:r>
                <a:endParaRPr lang="en-US" altLang="zh-CN" sz="1800" dirty="0"/>
              </a:p>
              <a:p>
                <a:pPr marL="949068" lvl="2"/>
                <a:r>
                  <a:rPr lang="en-US" altLang="zh-CN" sz="1600" dirty="0" err="1"/>
                  <a:t>LastByteWritten</a:t>
                </a:r>
                <a:r>
                  <a:rPr lang="en-US" altLang="zh-CN" sz="1600" dirty="0"/>
                  <a:t> – </a:t>
                </a:r>
                <a:r>
                  <a:rPr lang="en-US" altLang="zh-CN" sz="1600" dirty="0" err="1"/>
                  <a:t>LastByteAcked</a:t>
                </a:r>
                <a:r>
                  <a:rPr lang="en-US" altLang="zh-CN" sz="1600" dirty="0"/>
                  <a:t> </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oMath>
                </a14:m>
                <a:r>
                  <a:rPr lang="en-US" altLang="zh-CN" sz="1600" dirty="0"/>
                  <a:t> MaxSendBuffer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83323" y="1470785"/>
                <a:ext cx="8579554" cy="2184514"/>
              </a:xfrm>
              <a:blipFill>
                <a:blip r:embed="rId6"/>
                <a:stretch>
                  <a:fillRect l="-213" r="-923"/>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5.3.5   </a:t>
            </a:r>
            <a:r>
              <a:rPr lang="zh-CN" altLang="en-US" sz="1800" dirty="0">
                <a:solidFill>
                  <a:schemeClr val="bg2">
                    <a:lumMod val="75000"/>
                  </a:schemeClr>
                </a:solidFill>
                <a:latin typeface="Calibri" panose="020F0502020204030204" pitchFamily="34" charset="0"/>
                <a:ea typeface="黑体" panose="02010609060101010101" pitchFamily="49" charset="-122"/>
              </a:rPr>
              <a:t>流量控制</a:t>
            </a:r>
          </a:p>
        </p:txBody>
      </p:sp>
      <mc:AlternateContent xmlns:mc="http://schemas.openxmlformats.org/markup-compatibility/2006" xmlns:a14="http://schemas.microsoft.com/office/drawing/2010/main">
        <mc:Choice Requires="a14">
          <p:sp>
            <p:nvSpPr>
              <p:cNvPr id="69" name="圆角矩形标注 68"/>
              <p:cNvSpPr/>
              <p:nvPr/>
            </p:nvSpPr>
            <p:spPr>
              <a:xfrm>
                <a:off x="184933" y="1431973"/>
                <a:ext cx="8660673" cy="1073261"/>
              </a:xfrm>
              <a:prstGeom prst="wedgeRoundRectCallout">
                <a:avLst>
                  <a:gd name="adj1" fmla="val 12695"/>
                  <a:gd name="adj2" fmla="val 93582"/>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可能的情况：</a:t>
                </a:r>
                <a:endParaRPr lang="en-US" altLang="zh-CN" sz="1600" dirty="0">
                  <a:solidFill>
                    <a:srgbClr val="FFFFFF"/>
                  </a:solidFill>
                  <a:latin typeface="Calibri" panose="020F0502020204030204" pitchFamily="34" charset="0"/>
                  <a:ea typeface="黑体" panose="02010609060101010101" pitchFamily="49" charset="-122"/>
                </a:endParaRPr>
              </a:p>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发送进程试图向</a:t>
                </a:r>
                <a:r>
                  <a:rPr lang="en-US" altLang="zh-CN" sz="1600" dirty="0">
                    <a:solidFill>
                      <a:srgbClr val="FFFFFF"/>
                    </a:solidFill>
                    <a:latin typeface="Calibri" panose="020F0502020204030204" pitchFamily="34" charset="0"/>
                    <a:ea typeface="黑体" panose="02010609060101010101" pitchFamily="49" charset="-122"/>
                  </a:rPr>
                  <a:t>TCP</a:t>
                </a:r>
                <a:r>
                  <a:rPr lang="zh-CN" altLang="en-US" sz="1600" dirty="0">
                    <a:solidFill>
                      <a:srgbClr val="FFFFFF"/>
                    </a:solidFill>
                    <a:latin typeface="Calibri" panose="020F0502020204030204" pitchFamily="34" charset="0"/>
                    <a:ea typeface="黑体" panose="02010609060101010101" pitchFamily="49" charset="-122"/>
                  </a:rPr>
                  <a:t>写入</a:t>
                </a:r>
                <a:r>
                  <a:rPr lang="en-US" altLang="zh-CN" sz="1600" dirty="0">
                    <a:solidFill>
                      <a:srgbClr val="FFFFFF"/>
                    </a:solidFill>
                    <a:latin typeface="Calibri" panose="020F0502020204030204" pitchFamily="34" charset="0"/>
                    <a:ea typeface="黑体" panose="02010609060101010101" pitchFamily="49" charset="-122"/>
                  </a:rPr>
                  <a:t>y</a:t>
                </a:r>
                <a:r>
                  <a:rPr lang="zh-CN" altLang="en-US" sz="1600" dirty="0">
                    <a:solidFill>
                      <a:srgbClr val="FFFFFF"/>
                    </a:solidFill>
                    <a:latin typeface="Calibri" panose="020F0502020204030204" pitchFamily="34" charset="0"/>
                    <a:ea typeface="黑体" panose="02010609060101010101" pitchFamily="49" charset="-122"/>
                  </a:rPr>
                  <a:t>字节，但是</a:t>
                </a:r>
                <a:r>
                  <a:rPr lang="en-US" altLang="zh-CN" sz="1600" dirty="0" err="1"/>
                  <a:t>LastByteWritten</a:t>
                </a:r>
                <a:r>
                  <a:rPr lang="en-US" altLang="zh-CN" sz="1600" dirty="0"/>
                  <a:t> – </a:t>
                </a:r>
                <a:r>
                  <a:rPr lang="en-US" altLang="zh-CN" sz="1600" dirty="0" err="1"/>
                  <a:t>LastByteAcked</a:t>
                </a:r>
                <a:r>
                  <a:rPr lang="en-US" altLang="zh-CN" sz="1600" dirty="0"/>
                  <a:t> + y </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&gt;</m:t>
                    </m:r>
                  </m:oMath>
                </a14:m>
                <a:r>
                  <a:rPr lang="en-US" altLang="zh-CN" sz="1600" dirty="0"/>
                  <a:t> MaxSendBuffer</a:t>
                </a:r>
              </a:p>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TCP</a:t>
                </a:r>
                <a:r>
                  <a:rPr lang="zh-CN" altLang="en-US" sz="1600" dirty="0">
                    <a:solidFill>
                      <a:srgbClr val="FFFFFF"/>
                    </a:solidFill>
                    <a:latin typeface="Calibri" panose="020F0502020204030204" pitchFamily="34" charset="0"/>
                    <a:ea typeface="黑体" panose="02010609060101010101" pitchFamily="49" charset="-122"/>
                  </a:rPr>
                  <a:t>会阻塞发送进程，不让它再产生数据</a:t>
                </a:r>
              </a:p>
            </p:txBody>
          </p:sp>
        </mc:Choice>
        <mc:Fallback xmlns="">
          <p:sp>
            <p:nvSpPr>
              <p:cNvPr id="69" name="圆角矩形标注 68"/>
              <p:cNvSpPr>
                <a:spLocks noRot="1" noChangeAspect="1" noMove="1" noResize="1" noEditPoints="1" noAdjustHandles="1" noChangeArrowheads="1" noChangeShapeType="1" noTextEdit="1"/>
              </p:cNvSpPr>
              <p:nvPr/>
            </p:nvSpPr>
            <p:spPr>
              <a:xfrm>
                <a:off x="184933" y="1431973"/>
                <a:ext cx="8660673" cy="1073261"/>
              </a:xfrm>
              <a:prstGeom prst="wedgeRoundRectCallout">
                <a:avLst>
                  <a:gd name="adj1" fmla="val 12695"/>
                  <a:gd name="adj2" fmla="val 93582"/>
                  <a:gd name="adj3" fmla="val 16667"/>
                </a:avLst>
              </a:prstGeom>
              <a:blipFill>
                <a:blip r:embed="rId7"/>
                <a:stretch>
                  <a:fillRect/>
                </a:stretch>
              </a:blipFill>
              <a:ln>
                <a:solidFill>
                  <a:srgbClr val="990099"/>
                </a:solidFill>
              </a:ln>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0BA5E6E4-DB3C-4E41-AE3F-451C0396604D}"/>
              </a:ext>
            </a:extLst>
          </p:cNvPr>
          <p:cNvGrpSpPr/>
          <p:nvPr/>
        </p:nvGrpSpPr>
        <p:grpSpPr>
          <a:xfrm>
            <a:off x="6312164" y="5819586"/>
            <a:ext cx="1022624" cy="468611"/>
            <a:chOff x="6312164" y="5819586"/>
            <a:chExt cx="1022624" cy="468611"/>
          </a:xfrm>
        </p:grpSpPr>
        <p:sp>
          <p:nvSpPr>
            <p:cNvPr id="68" name="右大括号 67">
              <a:extLst>
                <a:ext uri="{FF2B5EF4-FFF2-40B4-BE49-F238E27FC236}">
                  <a16:creationId xmlns:a16="http://schemas.microsoft.com/office/drawing/2014/main" id="{24F6E177-8607-4AC9-ABAA-6883350E6B10}"/>
                </a:ext>
              </a:extLst>
            </p:cNvPr>
            <p:cNvSpPr/>
            <p:nvPr/>
          </p:nvSpPr>
          <p:spPr>
            <a:xfrm rot="5400000">
              <a:off x="6666801" y="5620211"/>
              <a:ext cx="313349" cy="1022624"/>
            </a:xfrm>
            <a:prstGeom prst="rightBrace">
              <a:avLst>
                <a:gd name="adj1" fmla="val 22967"/>
                <a:gd name="adj2" fmla="val 50000"/>
              </a:avLst>
            </a:prstGeom>
            <a:ln w="22225">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Text Box 18">
              <a:extLst>
                <a:ext uri="{FF2B5EF4-FFF2-40B4-BE49-F238E27FC236}">
                  <a16:creationId xmlns:a16="http://schemas.microsoft.com/office/drawing/2014/main" id="{A337C2AC-1210-4D45-8B9F-F3FD69A6ADD4}"/>
                </a:ext>
              </a:extLst>
            </p:cNvPr>
            <p:cNvSpPr txBox="1">
              <a:spLocks noChangeArrowheads="1"/>
            </p:cNvSpPr>
            <p:nvPr/>
          </p:nvSpPr>
          <p:spPr bwMode="auto">
            <a:xfrm>
              <a:off x="6678682" y="5819586"/>
              <a:ext cx="2888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y</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276095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up)">
                                      <p:cBhvr>
                                        <p:cTn id="17" dur="3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extLst mod="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慢接收进程如何对快发送进程进行流控</a:t>
            </a:r>
          </a:p>
        </p:txBody>
      </p:sp>
      <p:sp>
        <p:nvSpPr>
          <p:cNvPr id="3" name="内容占位符 2"/>
          <p:cNvSpPr>
            <a:spLocks noGrp="1"/>
          </p:cNvSpPr>
          <p:nvPr>
            <p:ph idx="1"/>
          </p:nvPr>
        </p:nvSpPr>
        <p:spPr>
          <a:xfrm>
            <a:off x="457199" y="1327411"/>
            <a:ext cx="8464731" cy="5413022"/>
          </a:xfrm>
        </p:spPr>
        <p:txBody>
          <a:bodyPr/>
          <a:lstStyle/>
          <a:p>
            <a:pPr>
              <a:lnSpc>
                <a:spcPct val="100000"/>
              </a:lnSpc>
            </a:pPr>
            <a:r>
              <a:rPr lang="zh-CN" altLang="en-US" sz="2000" dirty="0"/>
              <a:t>接收方 </a:t>
            </a:r>
            <a:r>
              <a:rPr lang="en-US" altLang="zh-CN" sz="2000" dirty="0"/>
              <a:t>B</a:t>
            </a:r>
          </a:p>
          <a:p>
            <a:pPr lvl="1"/>
            <a:r>
              <a:rPr lang="zh-CN" altLang="en-US" sz="1600" dirty="0"/>
              <a:t>接收进程读取数据的速率小于数据到达速率，每个报文段的到达，都使得</a:t>
            </a:r>
            <a:r>
              <a:rPr lang="en-US" altLang="zh-CN" sz="1600" dirty="0" err="1"/>
              <a:t>AdvertisedWindow</a:t>
            </a:r>
            <a:r>
              <a:rPr lang="zh-CN" altLang="en-US" sz="1600" dirty="0"/>
              <a:t>变小，直到</a:t>
            </a:r>
            <a:r>
              <a:rPr lang="en-US" altLang="zh-CN" sz="1600" dirty="0"/>
              <a:t>0</a:t>
            </a:r>
          </a:p>
          <a:p>
            <a:pPr>
              <a:lnSpc>
                <a:spcPct val="100000"/>
              </a:lnSpc>
            </a:pPr>
            <a:r>
              <a:rPr lang="zh-CN" altLang="en-US" sz="2000" dirty="0"/>
              <a:t>发送方 </a:t>
            </a:r>
            <a:r>
              <a:rPr lang="en-US" altLang="zh-CN" sz="2000" dirty="0"/>
              <a:t>A</a:t>
            </a:r>
          </a:p>
          <a:p>
            <a:pPr lvl="1"/>
            <a:r>
              <a:rPr lang="zh-CN" altLang="en-US" sz="1600" dirty="0"/>
              <a:t>得知</a:t>
            </a:r>
            <a:r>
              <a:rPr lang="en-US" altLang="zh-CN" sz="1600" dirty="0" err="1"/>
              <a:t>AdvertisedWindow</a:t>
            </a:r>
            <a:r>
              <a:rPr lang="zh-CN" altLang="en-US" sz="1600" dirty="0"/>
              <a:t>为</a:t>
            </a:r>
            <a:r>
              <a:rPr lang="en-US" altLang="zh-CN" sz="1600" dirty="0"/>
              <a:t>0</a:t>
            </a:r>
            <a:r>
              <a:rPr lang="zh-CN" altLang="en-US" sz="1600" dirty="0"/>
              <a:t>，不再发送任何数据，即使它之前发送的数据被成功确认</a:t>
            </a:r>
            <a:endParaRPr lang="en-US" altLang="zh-CN" sz="1600" dirty="0"/>
          </a:p>
          <a:p>
            <a:pPr lvl="1"/>
            <a:r>
              <a:rPr lang="zh-CN" altLang="en-US" sz="1600" dirty="0"/>
              <a:t>发送缓冲区，会因为发送应用进程写入数据，逐渐被填满</a:t>
            </a:r>
            <a:endParaRPr lang="en-US" altLang="zh-CN" sz="1600" dirty="0"/>
          </a:p>
          <a:p>
            <a:pPr lvl="1"/>
            <a:r>
              <a:rPr lang="en-US" altLang="zh-CN" sz="1600" dirty="0"/>
              <a:t>TCP</a:t>
            </a:r>
            <a:r>
              <a:rPr lang="zh-CN" altLang="en-US" sz="1600" dirty="0"/>
              <a:t>将阻塞发送应用进程</a:t>
            </a:r>
            <a:endParaRPr lang="en-US" altLang="zh-CN" sz="1600" dirty="0"/>
          </a:p>
          <a:p>
            <a:r>
              <a:rPr lang="zh-CN" altLang="en-US" sz="2000" dirty="0"/>
              <a:t>直到，接收方 </a:t>
            </a:r>
            <a:r>
              <a:rPr lang="en-US" altLang="zh-CN" sz="2000" dirty="0"/>
              <a:t>B</a:t>
            </a:r>
          </a:p>
          <a:p>
            <a:pPr lvl="1"/>
            <a:r>
              <a:rPr lang="zh-CN" altLang="en-US" sz="1600" dirty="0"/>
              <a:t>接收应用进程重新开始读取数据，</a:t>
            </a:r>
            <a:r>
              <a:rPr lang="en-US" altLang="zh-CN" sz="1600" dirty="0"/>
              <a:t>TCP</a:t>
            </a:r>
            <a:r>
              <a:rPr lang="zh-CN" altLang="en-US" sz="1600" dirty="0"/>
              <a:t>打开通知窗口，即</a:t>
            </a:r>
            <a:r>
              <a:rPr lang="en-US" altLang="zh-CN" sz="1600" dirty="0" err="1"/>
              <a:t>AdvertisedWindow</a:t>
            </a:r>
            <a:r>
              <a:rPr lang="zh-CN" altLang="en-US" sz="1600" dirty="0"/>
              <a:t>不再为</a:t>
            </a:r>
            <a:r>
              <a:rPr lang="en-US" altLang="zh-CN" sz="1600" dirty="0"/>
              <a:t>0</a:t>
            </a:r>
          </a:p>
          <a:p>
            <a:r>
              <a:rPr lang="zh-CN" altLang="en-US" sz="2000" dirty="0"/>
              <a:t>发送方 </a:t>
            </a:r>
            <a:r>
              <a:rPr lang="en-US" altLang="zh-CN" sz="2000" dirty="0"/>
              <a:t>A</a:t>
            </a:r>
          </a:p>
          <a:p>
            <a:pPr lvl="1"/>
            <a:r>
              <a:rPr lang="zh-CN" altLang="en-US" sz="1600" dirty="0"/>
              <a:t>发送方</a:t>
            </a:r>
            <a:r>
              <a:rPr lang="en-US" altLang="zh-CN" sz="1600" dirty="0"/>
              <a:t>TCP</a:t>
            </a:r>
            <a:r>
              <a:rPr lang="zh-CN" altLang="en-US" sz="1600" dirty="0"/>
              <a:t>把数据从它的缓冲区发送出去</a:t>
            </a:r>
            <a:endParaRPr lang="en-US" altLang="zh-CN" sz="1600" dirty="0"/>
          </a:p>
          <a:p>
            <a:pPr lvl="1"/>
            <a:r>
              <a:rPr lang="zh-CN" altLang="en-US" sz="1600" dirty="0"/>
              <a:t>当这个数据被确认，释放出相应缓存空间</a:t>
            </a:r>
            <a:endParaRPr lang="en-US" altLang="zh-CN" sz="1600" dirty="0"/>
          </a:p>
          <a:p>
            <a:pPr lvl="1"/>
            <a:r>
              <a:rPr lang="zh-CN" altLang="en-US" sz="1600" dirty="0"/>
              <a:t>发送进程结束阻塞，被允许继续执行</a:t>
            </a:r>
            <a:endParaRPr lang="en-US" altLang="zh-CN" sz="1600" dirty="0"/>
          </a:p>
          <a:p>
            <a:r>
              <a:rPr lang="zh-CN" altLang="en-US" sz="2000" dirty="0">
                <a:solidFill>
                  <a:srgbClr val="FF0000"/>
                </a:solidFill>
              </a:rPr>
              <a:t>问题：某些情况下，发送方 </a:t>
            </a:r>
            <a:r>
              <a:rPr lang="en-US" altLang="zh-CN" sz="2000" dirty="0">
                <a:solidFill>
                  <a:srgbClr val="FF0000"/>
                </a:solidFill>
              </a:rPr>
              <a:t>A </a:t>
            </a:r>
            <a:r>
              <a:rPr lang="zh-CN" altLang="en-US" sz="2000" dirty="0">
                <a:solidFill>
                  <a:srgbClr val="FF0000"/>
                </a:solidFill>
              </a:rPr>
              <a:t>无法知道</a:t>
            </a:r>
            <a:r>
              <a:rPr lang="en-US" altLang="zh-CN" sz="2000" dirty="0" err="1">
                <a:solidFill>
                  <a:srgbClr val="FF0000"/>
                </a:solidFill>
              </a:rPr>
              <a:t>AdvertisedWindow</a:t>
            </a:r>
            <a:r>
              <a:rPr lang="zh-CN" altLang="en-US" sz="2000" dirty="0">
                <a:solidFill>
                  <a:srgbClr val="FF0000"/>
                </a:solidFill>
              </a:rPr>
              <a:t>不再为</a:t>
            </a:r>
            <a:r>
              <a:rPr lang="en-US" altLang="zh-CN" sz="2000" dirty="0">
                <a:solidFill>
                  <a:srgbClr val="FF0000"/>
                </a:solidFill>
              </a:rPr>
              <a:t>0</a:t>
            </a:r>
            <a:r>
              <a:rPr lang="zh-CN" altLang="en-US" sz="2000" dirty="0">
                <a:solidFill>
                  <a:srgbClr val="FF0000"/>
                </a:solidFill>
              </a:rPr>
              <a:t>？</a:t>
            </a:r>
            <a:endParaRPr lang="en-US" altLang="zh-CN" sz="2000" dirty="0">
              <a:solidFill>
                <a:srgbClr val="FF0000"/>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5.3.5   </a:t>
            </a:r>
            <a:r>
              <a:rPr lang="zh-CN" altLang="en-US" sz="1800" dirty="0">
                <a:solidFill>
                  <a:schemeClr val="bg2">
                    <a:lumMod val="75000"/>
                  </a:schemeClr>
                </a:solidFill>
                <a:latin typeface="Calibri" panose="020F0502020204030204" pitchFamily="34" charset="0"/>
                <a:ea typeface="黑体" panose="02010609060101010101" pitchFamily="49" charset="-122"/>
              </a:rPr>
              <a:t>流量控制</a:t>
            </a:r>
          </a:p>
        </p:txBody>
      </p:sp>
    </p:spTree>
    <p:custDataLst>
      <p:tags r:id="rId1"/>
    </p:custDataLst>
    <p:extLst>
      <p:ext uri="{BB962C8B-B14F-4D97-AF65-F5344CB8AC3E}">
        <p14:creationId xmlns:p14="http://schemas.microsoft.com/office/powerpoint/2010/main" val="252859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ssolve">
                                      <p:cBhvr>
                                        <p:cTn id="42" dur="500"/>
                                        <p:tgtEl>
                                          <p:spTgt spid="3">
                                            <p:txEl>
                                              <p:pRg st="9" end="9"/>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dissolve">
                                      <p:cBhvr>
                                        <p:cTn id="45" dur="500"/>
                                        <p:tgtEl>
                                          <p:spTgt spid="3">
                                            <p:txEl>
                                              <p:pRg st="10" end="10"/>
                                            </p:txEl>
                                          </p:spTgt>
                                        </p:tgtEl>
                                      </p:cBhvr>
                                    </p:animEffect>
                                  </p:childTnLst>
                                </p:cTn>
                              </p:par>
                              <p:par>
                                <p:cTn id="46" presetID="9"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dissolv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dissolv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慢接收进程如何对快发送进程进行流控</a:t>
            </a:r>
          </a:p>
        </p:txBody>
      </p:sp>
      <p:sp>
        <p:nvSpPr>
          <p:cNvPr id="3" name="内容占位符 2"/>
          <p:cNvSpPr>
            <a:spLocks noGrp="1"/>
          </p:cNvSpPr>
          <p:nvPr>
            <p:ph idx="1"/>
          </p:nvPr>
        </p:nvSpPr>
        <p:spPr>
          <a:xfrm>
            <a:off x="457199" y="1327411"/>
            <a:ext cx="8579554" cy="5413022"/>
          </a:xfrm>
        </p:spPr>
        <p:txBody>
          <a:bodyPr/>
          <a:lstStyle/>
          <a:p>
            <a:r>
              <a:rPr lang="zh-CN" altLang="en-US" sz="2000" dirty="0">
                <a:solidFill>
                  <a:srgbClr val="FF0000"/>
                </a:solidFill>
              </a:rPr>
              <a:t>问题：某些情况下，发送方 </a:t>
            </a:r>
            <a:r>
              <a:rPr lang="en-US" altLang="zh-CN" sz="2000" dirty="0">
                <a:solidFill>
                  <a:srgbClr val="FF0000"/>
                </a:solidFill>
              </a:rPr>
              <a:t>A </a:t>
            </a:r>
            <a:r>
              <a:rPr lang="zh-CN" altLang="en-US" sz="2000" dirty="0">
                <a:solidFill>
                  <a:srgbClr val="FF0000"/>
                </a:solidFill>
              </a:rPr>
              <a:t>无法知道</a:t>
            </a:r>
            <a:r>
              <a:rPr lang="en-US" altLang="zh-CN" sz="2000" dirty="0" err="1">
                <a:solidFill>
                  <a:srgbClr val="FF0000"/>
                </a:solidFill>
              </a:rPr>
              <a:t>AdvertisedWindow</a:t>
            </a:r>
            <a:r>
              <a:rPr lang="zh-CN" altLang="en-US" sz="2000" dirty="0">
                <a:solidFill>
                  <a:srgbClr val="FF0000"/>
                </a:solidFill>
              </a:rPr>
              <a:t>已不再为</a:t>
            </a:r>
            <a:r>
              <a:rPr lang="en-US" altLang="zh-CN" sz="2000" dirty="0">
                <a:solidFill>
                  <a:srgbClr val="FF0000"/>
                </a:solidFill>
              </a:rPr>
              <a:t>0</a:t>
            </a:r>
            <a:r>
              <a:rPr lang="zh-CN" altLang="en-US" sz="2000" dirty="0">
                <a:solidFill>
                  <a:srgbClr val="FF0000"/>
                </a:solidFill>
              </a:rPr>
              <a:t>？</a:t>
            </a:r>
            <a:endParaRPr lang="en-US" altLang="zh-CN" sz="2000" dirty="0">
              <a:solidFill>
                <a:srgbClr val="FF0000"/>
              </a:solidFill>
            </a:endParaRPr>
          </a:p>
          <a:p>
            <a:pPr lvl="1">
              <a:lnSpc>
                <a:spcPct val="150000"/>
              </a:lnSpc>
            </a:pPr>
            <a:r>
              <a:rPr lang="zh-CN" altLang="en-US" sz="1800" dirty="0"/>
              <a:t>当</a:t>
            </a:r>
            <a:r>
              <a:rPr lang="en-US" altLang="zh-CN" sz="1800" dirty="0"/>
              <a:t>B</a:t>
            </a:r>
            <a:r>
              <a:rPr lang="zh-CN" altLang="en-US" sz="1800" dirty="0"/>
              <a:t>没有数据需要向</a:t>
            </a:r>
            <a:r>
              <a:rPr lang="en-US" altLang="zh-CN" sz="1800" dirty="0"/>
              <a:t>A</a:t>
            </a:r>
            <a:r>
              <a:rPr lang="zh-CN" altLang="en-US" sz="1800" dirty="0"/>
              <a:t>发送时</a:t>
            </a:r>
            <a:endParaRPr lang="en-US" altLang="zh-CN" sz="1800" dirty="0"/>
          </a:p>
          <a:p>
            <a:pPr lvl="1">
              <a:lnSpc>
                <a:spcPct val="150000"/>
              </a:lnSpc>
            </a:pPr>
            <a:r>
              <a:rPr lang="zh-CN" altLang="en-US" sz="1800" dirty="0"/>
              <a:t>原因：</a:t>
            </a:r>
            <a:r>
              <a:rPr lang="en-US" altLang="zh-CN" sz="1800" dirty="0"/>
              <a:t>TCP</a:t>
            </a:r>
            <a:r>
              <a:rPr lang="zh-CN" altLang="en-US" sz="1800" dirty="0"/>
              <a:t>仅在它有数据或者有确认需要向对端发送时才会发送报文段</a:t>
            </a:r>
            <a:endParaRPr lang="en-US" altLang="zh-CN" sz="1800" dirty="0"/>
          </a:p>
          <a:p>
            <a:pPr lvl="2">
              <a:lnSpc>
                <a:spcPct val="150000"/>
              </a:lnSpc>
            </a:pPr>
            <a:r>
              <a:rPr lang="zh-CN" altLang="en-US" dirty="0"/>
              <a:t>当</a:t>
            </a:r>
            <a:r>
              <a:rPr lang="en-US" altLang="zh-CN" dirty="0" err="1"/>
              <a:t>AdvertisedWindow</a:t>
            </a:r>
            <a:r>
              <a:rPr lang="zh-CN" altLang="en-US" dirty="0"/>
              <a:t>为</a:t>
            </a:r>
            <a:r>
              <a:rPr lang="en-US" altLang="zh-CN" dirty="0"/>
              <a:t>0</a:t>
            </a:r>
            <a:r>
              <a:rPr lang="zh-CN" altLang="en-US" dirty="0"/>
              <a:t>后，</a:t>
            </a:r>
            <a:r>
              <a:rPr lang="en-US" altLang="zh-CN" dirty="0"/>
              <a:t>A</a:t>
            </a:r>
            <a:r>
              <a:rPr lang="zh-CN" altLang="en-US" dirty="0"/>
              <a:t>不能再向</a:t>
            </a:r>
            <a:r>
              <a:rPr lang="en-US" altLang="zh-CN" dirty="0"/>
              <a:t>B</a:t>
            </a:r>
            <a:r>
              <a:rPr lang="zh-CN" altLang="en-US" dirty="0"/>
              <a:t>发送数据，因此</a:t>
            </a:r>
            <a:r>
              <a:rPr lang="en-US" altLang="zh-CN" dirty="0"/>
              <a:t>B</a:t>
            </a:r>
            <a:r>
              <a:rPr lang="zh-CN" altLang="en-US" dirty="0"/>
              <a:t>不会向</a:t>
            </a:r>
            <a:r>
              <a:rPr lang="en-US" altLang="zh-CN" dirty="0"/>
              <a:t>A</a:t>
            </a:r>
            <a:r>
              <a:rPr lang="zh-CN" altLang="en-US" dirty="0"/>
              <a:t>发送确认报文段</a:t>
            </a:r>
            <a:endParaRPr lang="en-US" altLang="zh-CN" dirty="0"/>
          </a:p>
          <a:p>
            <a:pPr lvl="2">
              <a:lnSpc>
                <a:spcPct val="150000"/>
              </a:lnSpc>
            </a:pPr>
            <a:r>
              <a:rPr lang="zh-CN" altLang="en-US" dirty="0"/>
              <a:t>同时，</a:t>
            </a:r>
            <a:r>
              <a:rPr lang="en-US" altLang="zh-CN" dirty="0"/>
              <a:t>B</a:t>
            </a:r>
            <a:r>
              <a:rPr lang="zh-CN" altLang="en-US" dirty="0"/>
              <a:t>没有数据需要向</a:t>
            </a:r>
            <a:r>
              <a:rPr lang="en-US" altLang="zh-CN" dirty="0"/>
              <a:t>A</a:t>
            </a:r>
            <a:r>
              <a:rPr lang="zh-CN" altLang="en-US" dirty="0"/>
              <a:t>发送，因此也不会向</a:t>
            </a:r>
            <a:r>
              <a:rPr lang="en-US" altLang="zh-CN" dirty="0"/>
              <a:t>A</a:t>
            </a:r>
            <a:r>
              <a:rPr lang="zh-CN" altLang="en-US" dirty="0"/>
              <a:t>发送数据报文段</a:t>
            </a:r>
            <a:endParaRPr lang="en-US" altLang="zh-CN" dirty="0"/>
          </a:p>
          <a:p>
            <a:pPr lvl="2">
              <a:lnSpc>
                <a:spcPct val="150000"/>
              </a:lnSpc>
            </a:pPr>
            <a:r>
              <a:rPr lang="zh-CN" altLang="en-US" dirty="0"/>
              <a:t>因此，即使</a:t>
            </a:r>
            <a:r>
              <a:rPr lang="en-US" altLang="zh-CN" dirty="0"/>
              <a:t>B</a:t>
            </a:r>
            <a:r>
              <a:rPr lang="zh-CN" altLang="en-US" dirty="0"/>
              <a:t>的接收缓冲有了空间，</a:t>
            </a:r>
            <a:r>
              <a:rPr lang="en-US" altLang="zh-CN" dirty="0"/>
              <a:t> </a:t>
            </a:r>
            <a:r>
              <a:rPr lang="en-US" altLang="zh-CN" dirty="0" err="1"/>
              <a:t>AdvertisedWindow</a:t>
            </a:r>
            <a:r>
              <a:rPr lang="zh-CN" altLang="en-US" dirty="0"/>
              <a:t>不再为</a:t>
            </a:r>
            <a:r>
              <a:rPr lang="en-US" altLang="zh-CN" dirty="0"/>
              <a:t>0</a:t>
            </a:r>
            <a:r>
              <a:rPr lang="zh-CN" altLang="en-US" dirty="0"/>
              <a:t>了，也没有机会通告</a:t>
            </a:r>
            <a:r>
              <a:rPr lang="en-US" altLang="zh-CN" dirty="0"/>
              <a:t>A</a:t>
            </a:r>
            <a:r>
              <a:rPr lang="zh-CN" altLang="en-US" dirty="0"/>
              <a:t>，因为没有机会触发报文段的发送</a:t>
            </a:r>
            <a:endParaRPr lang="en-US" altLang="zh-CN" dirty="0"/>
          </a:p>
          <a:p>
            <a:pPr lvl="2">
              <a:lnSpc>
                <a:spcPct val="150000"/>
              </a:lnSpc>
            </a:pPr>
            <a:r>
              <a:rPr lang="en-US" altLang="zh-CN" dirty="0"/>
              <a:t>A </a:t>
            </a:r>
            <a:r>
              <a:rPr lang="zh-CN" altLang="en-US" dirty="0"/>
              <a:t>和 </a:t>
            </a:r>
            <a:r>
              <a:rPr lang="en-US" altLang="zh-CN" dirty="0"/>
              <a:t>B </a:t>
            </a:r>
            <a:r>
              <a:rPr lang="zh-CN" altLang="en-US" dirty="0"/>
              <a:t>陷入了相互等待的死锁局面</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23</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5.3.5   </a:t>
            </a:r>
            <a:r>
              <a:rPr lang="zh-CN" altLang="en-US" sz="1800" dirty="0">
                <a:solidFill>
                  <a:schemeClr val="bg2">
                    <a:lumMod val="75000"/>
                  </a:schemeClr>
                </a:solidFill>
                <a:latin typeface="Calibri" panose="020F0502020204030204" pitchFamily="34" charset="0"/>
                <a:ea typeface="黑体" panose="02010609060101010101" pitchFamily="49" charset="-122"/>
              </a:rPr>
              <a:t>流量控制</a:t>
            </a:r>
          </a:p>
        </p:txBody>
      </p:sp>
    </p:spTree>
    <p:custDataLst>
      <p:tags r:id="rId1"/>
    </p:custDataLst>
    <p:extLst>
      <p:ext uri="{BB962C8B-B14F-4D97-AF65-F5344CB8AC3E}">
        <p14:creationId xmlns:p14="http://schemas.microsoft.com/office/powerpoint/2010/main" val="148715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dissolv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dissolv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dissolve">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慢接收进程如何对快发送进程进行流控</a:t>
            </a:r>
          </a:p>
        </p:txBody>
      </p:sp>
      <p:sp>
        <p:nvSpPr>
          <p:cNvPr id="3" name="内容占位符 2"/>
          <p:cNvSpPr>
            <a:spLocks noGrp="1"/>
          </p:cNvSpPr>
          <p:nvPr>
            <p:ph idx="1"/>
          </p:nvPr>
        </p:nvSpPr>
        <p:spPr>
          <a:xfrm>
            <a:off x="457199" y="1327411"/>
            <a:ext cx="8579554" cy="4185115"/>
          </a:xfrm>
        </p:spPr>
        <p:txBody>
          <a:bodyPr/>
          <a:lstStyle/>
          <a:p>
            <a:pPr marL="0" lvl="1">
              <a:lnSpc>
                <a:spcPct val="150000"/>
              </a:lnSpc>
              <a:spcBef>
                <a:spcPts val="1800"/>
              </a:spcBef>
            </a:pPr>
            <a:r>
              <a:rPr lang="zh-CN" altLang="en-US" sz="2000" dirty="0"/>
              <a:t>解决方案：发送方主动定期探测</a:t>
            </a:r>
            <a:endParaRPr lang="en-US" altLang="zh-CN" sz="2000" dirty="0"/>
          </a:p>
          <a:p>
            <a:pPr lvl="1">
              <a:lnSpc>
                <a:spcPct val="150000"/>
              </a:lnSpc>
            </a:pPr>
            <a:r>
              <a:rPr lang="en-US" altLang="zh-CN" sz="1800" dirty="0"/>
              <a:t>TCP</a:t>
            </a:r>
            <a:r>
              <a:rPr lang="zh-CN" altLang="en-US" sz="1800" dirty="0"/>
              <a:t>为每个</a:t>
            </a:r>
            <a:r>
              <a:rPr lang="en-US" altLang="zh-CN" sz="1800" dirty="0"/>
              <a:t>TCP</a:t>
            </a:r>
            <a:r>
              <a:rPr lang="zh-CN" altLang="en-US" sz="1800" dirty="0"/>
              <a:t>连接设置一个持续计时器</a:t>
            </a:r>
            <a:r>
              <a:rPr lang="en-US" altLang="zh-CN" sz="1800" dirty="0"/>
              <a:t>(persistence timer)</a:t>
            </a:r>
          </a:p>
          <a:p>
            <a:pPr lvl="2">
              <a:lnSpc>
                <a:spcPct val="150000"/>
              </a:lnSpc>
            </a:pPr>
            <a:r>
              <a:rPr lang="zh-CN" altLang="en-US" sz="1600" dirty="0"/>
              <a:t>只要</a:t>
            </a:r>
            <a:r>
              <a:rPr lang="en-US" altLang="zh-CN" sz="1600" dirty="0"/>
              <a:t>TCP</a:t>
            </a:r>
            <a:r>
              <a:rPr lang="zh-CN" altLang="en-US" sz="1600" dirty="0"/>
              <a:t>连接的一方收到对方的</a:t>
            </a:r>
            <a:r>
              <a:rPr lang="en-US" altLang="zh-CN" sz="1600" dirty="0"/>
              <a:t>0</a:t>
            </a:r>
            <a:r>
              <a:rPr lang="zh-CN" altLang="en-US" sz="1600" dirty="0"/>
              <a:t>窗口通知，就启动该计时器</a:t>
            </a:r>
            <a:endParaRPr lang="en-US" altLang="zh-CN" sz="1600" dirty="0"/>
          </a:p>
          <a:p>
            <a:pPr lvl="1">
              <a:lnSpc>
                <a:spcPct val="150000"/>
              </a:lnSpc>
            </a:pPr>
            <a:r>
              <a:rPr lang="zh-CN" altLang="en-US" sz="1800" dirty="0"/>
              <a:t>计时器到期，发送</a:t>
            </a:r>
            <a:r>
              <a:rPr lang="zh-CN" altLang="en-US" sz="1800" dirty="0">
                <a:solidFill>
                  <a:schemeClr val="accent5">
                    <a:lumMod val="50000"/>
                  </a:schemeClr>
                </a:solidFill>
              </a:rPr>
              <a:t>零窗口探测报文 </a:t>
            </a:r>
            <a:r>
              <a:rPr lang="en-US" altLang="zh-CN" sz="1800" dirty="0"/>
              <a:t>(</a:t>
            </a:r>
            <a:r>
              <a:rPr lang="zh-CN" altLang="en-US" sz="1800" dirty="0"/>
              <a:t>仅携带</a:t>
            </a:r>
            <a:r>
              <a:rPr lang="en-US" altLang="zh-CN" sz="1800" dirty="0"/>
              <a:t>1</a:t>
            </a:r>
            <a:r>
              <a:rPr lang="zh-CN" altLang="en-US" sz="1800" dirty="0"/>
              <a:t>字节数据</a:t>
            </a:r>
            <a:r>
              <a:rPr lang="en-US" altLang="zh-CN" sz="1800" dirty="0"/>
              <a:t>)</a:t>
            </a:r>
            <a:endParaRPr lang="en-US" altLang="zh-CN" dirty="0"/>
          </a:p>
          <a:p>
            <a:pPr lvl="2">
              <a:lnSpc>
                <a:spcPct val="150000"/>
              </a:lnSpc>
            </a:pPr>
            <a:r>
              <a:rPr lang="zh-CN" altLang="en-US" sz="1600" dirty="0"/>
              <a:t>对方将确认这个探测报文，同时给出了现在的窗口值</a:t>
            </a:r>
            <a:endParaRPr lang="en-US" altLang="zh-CN" sz="1600" dirty="0"/>
          </a:p>
          <a:p>
            <a:pPr lvl="2">
              <a:lnSpc>
                <a:spcPct val="150000"/>
              </a:lnSpc>
            </a:pPr>
            <a:r>
              <a:rPr lang="zh-CN" altLang="en-US" sz="1600" dirty="0"/>
              <a:t>若收到的确认报文中</a:t>
            </a:r>
            <a:r>
              <a:rPr lang="en-US" altLang="zh-CN" sz="1600" dirty="0" err="1"/>
              <a:t>AdvertisedWindow</a:t>
            </a:r>
            <a:r>
              <a:rPr lang="zh-CN" altLang="en-US" sz="1600" dirty="0"/>
              <a:t>仍为</a:t>
            </a:r>
            <a:r>
              <a:rPr lang="en-US" altLang="zh-CN" sz="1600" dirty="0"/>
              <a:t>0</a:t>
            </a:r>
            <a:r>
              <a:rPr lang="zh-CN" altLang="en-US" sz="1600" dirty="0"/>
              <a:t>，重新设置该定时器</a:t>
            </a:r>
            <a:endParaRPr lang="en-US" altLang="zh-CN" sz="1600" dirty="0"/>
          </a:p>
          <a:p>
            <a:pPr lvl="2">
              <a:lnSpc>
                <a:spcPct val="150000"/>
              </a:lnSpc>
            </a:pPr>
            <a:r>
              <a:rPr lang="zh-CN" altLang="en-US" sz="1600" dirty="0"/>
              <a:t>直到收到对方的确认报文中</a:t>
            </a:r>
            <a:r>
              <a:rPr lang="en-US" altLang="zh-CN" sz="1600" dirty="0" err="1"/>
              <a:t>AdvertisedWindow</a:t>
            </a:r>
            <a:r>
              <a:rPr lang="zh-CN" altLang="en-US" sz="1600" dirty="0"/>
              <a:t>不为</a:t>
            </a:r>
            <a:r>
              <a:rPr lang="en-US" altLang="zh-CN" sz="1600" dirty="0"/>
              <a:t>0</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24</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5.3.5   </a:t>
            </a:r>
            <a:r>
              <a:rPr lang="zh-CN" altLang="en-US" sz="1800" dirty="0">
                <a:solidFill>
                  <a:schemeClr val="bg2">
                    <a:lumMod val="75000"/>
                  </a:schemeClr>
                </a:solidFill>
                <a:latin typeface="Calibri" panose="020F0502020204030204" pitchFamily="34" charset="0"/>
                <a:ea typeface="黑体" panose="02010609060101010101" pitchFamily="49" charset="-122"/>
              </a:rPr>
              <a:t>流量控制</a:t>
            </a:r>
          </a:p>
        </p:txBody>
      </p:sp>
      <p:sp>
        <p:nvSpPr>
          <p:cNvPr id="9" name="圆角矩形标注 8"/>
          <p:cNvSpPr/>
          <p:nvPr/>
        </p:nvSpPr>
        <p:spPr>
          <a:xfrm>
            <a:off x="130629" y="4888487"/>
            <a:ext cx="8906124" cy="1365379"/>
          </a:xfrm>
          <a:prstGeom prst="wedgeRoundRectCallout">
            <a:avLst>
              <a:gd name="adj1" fmla="val 16775"/>
              <a:gd name="adj2" fmla="val -43140"/>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主要依靠发送方解决该问题</a:t>
            </a:r>
            <a:endParaRPr lang="en-US" altLang="zh-CN" sz="1600" dirty="0">
              <a:solidFill>
                <a:srgbClr val="FFFFFF"/>
              </a:solidFill>
              <a:latin typeface="Calibri" panose="020F0502020204030204" pitchFamily="34" charset="0"/>
              <a:ea typeface="黑体" panose="02010609060101010101" pitchFamily="49" charset="-122"/>
            </a:endParaRPr>
          </a:p>
          <a:p>
            <a:pPr marL="285750" indent="-285750">
              <a:lnSpc>
                <a:spcPct val="150000"/>
              </a:lnSpc>
              <a:buClr>
                <a:schemeClr val="bg1"/>
              </a:buClr>
              <a:buFont typeface="Wingdings 3" panose="05040102010807070707" pitchFamily="18" charset="2"/>
              <a:buChar char="ª"/>
            </a:pPr>
            <a:r>
              <a:rPr lang="en-US" altLang="zh-CN" sz="1600" dirty="0">
                <a:solidFill>
                  <a:srgbClr val="FFFFFF"/>
                </a:solidFill>
                <a:latin typeface="Calibri" panose="020F0502020204030204" pitchFamily="34" charset="0"/>
                <a:ea typeface="黑体" panose="02010609060101010101" pitchFamily="49" charset="-122"/>
              </a:rPr>
              <a:t>TCP</a:t>
            </a:r>
            <a:r>
              <a:rPr lang="zh-CN" altLang="en-US" sz="1600" dirty="0">
                <a:solidFill>
                  <a:srgbClr val="FFFFFF"/>
                </a:solidFill>
                <a:latin typeface="Calibri" panose="020F0502020204030204" pitchFamily="34" charset="0"/>
                <a:ea typeface="黑体" panose="02010609060101010101" pitchFamily="49" charset="-122"/>
              </a:rPr>
              <a:t>被设计成使接收方尽可能简单，即“聪明的发送方</a:t>
            </a:r>
            <a:r>
              <a:rPr lang="en-US" altLang="zh-CN" sz="1600" dirty="0">
                <a:solidFill>
                  <a:srgbClr val="FFFFFF"/>
                </a:solidFill>
                <a:latin typeface="Calibri" panose="020F0502020204030204" pitchFamily="34" charset="0"/>
                <a:ea typeface="黑体" panose="02010609060101010101" pitchFamily="49" charset="-122"/>
              </a:rPr>
              <a:t>/</a:t>
            </a:r>
            <a:r>
              <a:rPr lang="zh-CN" altLang="en-US" sz="1600" dirty="0">
                <a:solidFill>
                  <a:srgbClr val="FFFFFF"/>
                </a:solidFill>
                <a:latin typeface="Calibri" panose="020F0502020204030204" pitchFamily="34" charset="0"/>
                <a:ea typeface="黑体" panose="02010609060101010101" pitchFamily="49" charset="-122"/>
              </a:rPr>
              <a:t>笨拙的接收方</a:t>
            </a:r>
            <a:r>
              <a:rPr lang="en-US" altLang="zh-CN" sz="1600" dirty="0">
                <a:solidFill>
                  <a:srgbClr val="FFFFFF"/>
                </a:solidFill>
                <a:latin typeface="Calibri" panose="020F0502020204030204" pitchFamily="34" charset="0"/>
                <a:ea typeface="黑体" panose="02010609060101010101" pitchFamily="49" charset="-122"/>
              </a:rPr>
              <a:t>(smart sender / dumb receiver)”</a:t>
            </a:r>
            <a:r>
              <a:rPr lang="zh-CN" altLang="en-US" sz="1600" dirty="0">
                <a:solidFill>
                  <a:srgbClr val="FFFFFF"/>
                </a:solidFill>
                <a:latin typeface="Calibri" panose="020F0502020204030204" pitchFamily="34" charset="0"/>
                <a:ea typeface="黑体" panose="02010609060101010101" pitchFamily="49" charset="-122"/>
              </a:rPr>
              <a:t>规则</a:t>
            </a:r>
          </a:p>
        </p:txBody>
      </p:sp>
    </p:spTree>
    <p:custDataLst>
      <p:tags r:id="rId1"/>
    </p:custDataLst>
    <p:extLst>
      <p:ext uri="{BB962C8B-B14F-4D97-AF65-F5344CB8AC3E}">
        <p14:creationId xmlns:p14="http://schemas.microsoft.com/office/powerpoint/2010/main" val="228509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dissolv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mod="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err="1"/>
              <a:t>AdvertisedWindow</a:t>
            </a:r>
            <a:r>
              <a:rPr lang="zh-CN" altLang="en-US" sz="3200" dirty="0"/>
              <a:t>字段大小</a:t>
            </a:r>
          </a:p>
        </p:txBody>
      </p:sp>
      <p:sp>
        <p:nvSpPr>
          <p:cNvPr id="3" name="内容占位符 2"/>
          <p:cNvSpPr>
            <a:spLocks noGrp="1"/>
          </p:cNvSpPr>
          <p:nvPr>
            <p:ph idx="1"/>
          </p:nvPr>
        </p:nvSpPr>
        <p:spPr>
          <a:xfrm>
            <a:off x="457198" y="1462395"/>
            <a:ext cx="8370713" cy="4167697"/>
          </a:xfrm>
        </p:spPr>
        <p:txBody>
          <a:bodyPr/>
          <a:lstStyle/>
          <a:p>
            <a:r>
              <a:rPr lang="en-US" altLang="zh-CN" sz="2000" dirty="0"/>
              <a:t>16</a:t>
            </a:r>
            <a:r>
              <a:rPr lang="zh-CN" altLang="en-US" sz="2000" dirty="0"/>
              <a:t>位用于表示</a:t>
            </a:r>
            <a:r>
              <a:rPr lang="en-US" altLang="zh-CN" sz="2000" dirty="0" err="1"/>
              <a:t>AdvertisedWindow</a:t>
            </a:r>
            <a:r>
              <a:rPr lang="zh-CN" altLang="en-US" sz="2000" dirty="0"/>
              <a:t>窗口大小足够吗？</a:t>
            </a:r>
            <a:r>
              <a:rPr lang="en-US" altLang="zh-CN" sz="2000" dirty="0"/>
              <a:t> </a:t>
            </a:r>
          </a:p>
          <a:p>
            <a:r>
              <a:rPr lang="zh-CN" altLang="en-US" sz="2000" dirty="0"/>
              <a:t>长肥管道现象</a:t>
            </a:r>
            <a:endParaRPr lang="en-US" altLang="zh-CN" sz="2000" dirty="0"/>
          </a:p>
          <a:p>
            <a:pPr lvl="1">
              <a:lnSpc>
                <a:spcPct val="150000"/>
              </a:lnSpc>
            </a:pPr>
            <a:r>
              <a:rPr lang="en-US" altLang="zh-CN" sz="1600" dirty="0"/>
              <a:t>TCP</a:t>
            </a:r>
            <a:r>
              <a:rPr lang="zh-CN" altLang="en-US" sz="1600" dirty="0"/>
              <a:t>发送端在发送完发送窗口内的所有数据后必须等到对端的</a:t>
            </a:r>
            <a:r>
              <a:rPr lang="en-US" altLang="zh-CN" sz="1600" dirty="0"/>
              <a:t>ACK</a:t>
            </a:r>
            <a:r>
              <a:rPr lang="zh-CN" altLang="en-US" sz="1600" dirty="0"/>
              <a:t>更新窗口后才能继续发送数据</a:t>
            </a:r>
            <a:endParaRPr lang="en-US" altLang="zh-CN" sz="1600" dirty="0"/>
          </a:p>
          <a:p>
            <a:pPr lvl="2">
              <a:lnSpc>
                <a:spcPct val="150000"/>
              </a:lnSpc>
            </a:pPr>
            <a:r>
              <a:rPr lang="zh-CN" altLang="en-US" sz="1600" dirty="0"/>
              <a:t>发送窗口值大小根据</a:t>
            </a:r>
            <a:r>
              <a:rPr lang="en-US" altLang="zh-CN" sz="1600" dirty="0" err="1"/>
              <a:t>AdvertisedWindow</a:t>
            </a:r>
            <a:r>
              <a:rPr lang="zh-CN" altLang="en-US" sz="1600" dirty="0"/>
              <a:t>确定</a:t>
            </a:r>
            <a:endParaRPr lang="en-US" altLang="zh-CN" sz="1600" dirty="0"/>
          </a:p>
          <a:p>
            <a:pPr lvl="1">
              <a:lnSpc>
                <a:spcPct val="150000"/>
              </a:lnSpc>
            </a:pPr>
            <a:r>
              <a:rPr lang="zh-CN" altLang="en-US" sz="1600" kern="1200" dirty="0"/>
              <a:t>在广域网中传输数据时，由于往返时间较长，发送端等待的时间也会较长，端到端路径的</a:t>
            </a:r>
            <a:r>
              <a:rPr lang="zh-CN" altLang="en-US" sz="1600" dirty="0"/>
              <a:t>时延带宽积较大时，若窗口太小，会造成路径上在传输着的数据量很少，即管道很空，因此</a:t>
            </a:r>
            <a:r>
              <a:rPr lang="zh-CN" altLang="en-US" sz="1600" kern="1200" dirty="0"/>
              <a:t>使得</a:t>
            </a:r>
            <a:r>
              <a:rPr lang="en-US" altLang="zh-CN" sz="1600" kern="1200" dirty="0"/>
              <a:t>TCP</a:t>
            </a:r>
            <a:r>
              <a:rPr lang="zh-CN" altLang="en-US" sz="1600" kern="1200" dirty="0"/>
              <a:t>数据交互的效率较低，即长肥管道现象</a:t>
            </a:r>
            <a:endParaRPr lang="en-US" altLang="zh-CN" sz="1600" kern="1200" dirty="0"/>
          </a:p>
          <a:p>
            <a:pPr lvl="2">
              <a:lnSpc>
                <a:spcPct val="150000"/>
              </a:lnSpc>
            </a:pPr>
            <a:r>
              <a:rPr lang="zh-CN" altLang="en-US" sz="1600" dirty="0"/>
              <a:t>具有较大时延带宽积的传输路径叫做长肥管道 </a:t>
            </a:r>
            <a:r>
              <a:rPr lang="en-US" altLang="zh-CN" sz="1600" dirty="0"/>
              <a:t>(Long-Fat Pipe)</a:t>
            </a:r>
          </a:p>
          <a:p>
            <a:pPr lvl="1">
              <a:lnSpc>
                <a:spcPct val="150000"/>
              </a:lnSpc>
            </a:pPr>
            <a:r>
              <a:rPr lang="zh-CN" altLang="en-US" sz="1600" dirty="0"/>
              <a:t>窗口应该足够大，以保持管道满载</a:t>
            </a:r>
          </a:p>
          <a:p>
            <a:pPr lvl="1"/>
            <a:endParaRPr lang="zh-CN" altLang="en-US" sz="1600" dirty="0">
              <a:solidFill>
                <a:schemeClr val="accent1">
                  <a:lumMod val="75000"/>
                </a:schemeClr>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25</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5.3.5   </a:t>
            </a:r>
            <a:r>
              <a:rPr lang="zh-CN" altLang="en-US" sz="1800" dirty="0">
                <a:solidFill>
                  <a:schemeClr val="bg2">
                    <a:lumMod val="75000"/>
                  </a:schemeClr>
                </a:solidFill>
                <a:latin typeface="Calibri" panose="020F0502020204030204" pitchFamily="34" charset="0"/>
                <a:ea typeface="黑体" panose="02010609060101010101" pitchFamily="49" charset="-122"/>
              </a:rPr>
              <a:t>流量控制</a:t>
            </a:r>
          </a:p>
        </p:txBody>
      </p:sp>
    </p:spTree>
    <p:custDataLst>
      <p:tags r:id="rId1"/>
    </p:custDataLst>
    <p:extLst>
      <p:ext uri="{BB962C8B-B14F-4D97-AF65-F5344CB8AC3E}">
        <p14:creationId xmlns:p14="http://schemas.microsoft.com/office/powerpoint/2010/main" val="3853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ssolv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dissolv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err="1"/>
              <a:t>AdvertisedWindow</a:t>
            </a:r>
            <a:r>
              <a:rPr lang="zh-CN" altLang="en-US" sz="3200" dirty="0"/>
              <a:t>字段大小</a:t>
            </a:r>
          </a:p>
        </p:txBody>
      </p:sp>
      <p:sp>
        <p:nvSpPr>
          <p:cNvPr id="3" name="内容占位符 2"/>
          <p:cNvSpPr>
            <a:spLocks noGrp="1"/>
          </p:cNvSpPr>
          <p:nvPr>
            <p:ph idx="1"/>
          </p:nvPr>
        </p:nvSpPr>
        <p:spPr>
          <a:xfrm>
            <a:off x="457198" y="1292577"/>
            <a:ext cx="8370713" cy="2743846"/>
          </a:xfrm>
        </p:spPr>
        <p:txBody>
          <a:bodyPr/>
          <a:lstStyle/>
          <a:p>
            <a:r>
              <a:rPr lang="zh-CN" altLang="en-US" sz="2000" dirty="0"/>
              <a:t>窗口字段的最大值，需要足够大以使得发送方能够保持管道满载</a:t>
            </a:r>
            <a:endParaRPr lang="en-US" altLang="zh-CN" sz="2000" dirty="0"/>
          </a:p>
          <a:p>
            <a:pPr lvl="1">
              <a:lnSpc>
                <a:spcPct val="150000"/>
              </a:lnSpc>
            </a:pPr>
            <a:r>
              <a:rPr lang="zh-CN" altLang="en-US" sz="1600" dirty="0"/>
              <a:t>网络的时延带宽积决定</a:t>
            </a:r>
            <a:r>
              <a:rPr lang="en-US" altLang="zh-CN" sz="1600" dirty="0" err="1"/>
              <a:t>AdvertisedWindow</a:t>
            </a:r>
            <a:r>
              <a:rPr lang="zh-CN" altLang="en-US" sz="1600" dirty="0"/>
              <a:t>字段应有的大小</a:t>
            </a:r>
            <a:r>
              <a:rPr lang="en-US" altLang="zh-CN" sz="1600" dirty="0"/>
              <a:t> </a:t>
            </a:r>
          </a:p>
          <a:p>
            <a:pPr lvl="2">
              <a:lnSpc>
                <a:spcPct val="150000"/>
              </a:lnSpc>
            </a:pPr>
            <a:r>
              <a:rPr lang="zh-CN" altLang="en-US" sz="1600" dirty="0"/>
              <a:t>窗口应该足够大，使得 </a:t>
            </a:r>
            <a:r>
              <a:rPr lang="en-US" altLang="zh-CN" sz="1600" dirty="0"/>
              <a:t>“</a:t>
            </a:r>
            <a:r>
              <a:rPr lang="zh-CN" altLang="en-US" sz="1600" dirty="0"/>
              <a:t>时延带宽积</a:t>
            </a:r>
            <a:r>
              <a:rPr lang="en-US" altLang="zh-CN" sz="1600" dirty="0"/>
              <a:t>” </a:t>
            </a:r>
            <a:r>
              <a:rPr lang="zh-CN" altLang="en-US" sz="1600" dirty="0"/>
              <a:t>的全部数据能被传输</a:t>
            </a:r>
            <a:endParaRPr lang="en-US" altLang="zh-CN" sz="1600" dirty="0"/>
          </a:p>
          <a:p>
            <a:pPr lvl="1">
              <a:lnSpc>
                <a:spcPct val="150000"/>
              </a:lnSpc>
            </a:pPr>
            <a:r>
              <a:rPr lang="zh-CN" altLang="en-US" sz="1600" dirty="0"/>
              <a:t>在此基础上，接收方在 </a:t>
            </a:r>
            <a:r>
              <a:rPr lang="en-US" altLang="zh-CN" sz="1600" dirty="0"/>
              <a:t>[0,</a:t>
            </a:r>
            <a:r>
              <a:rPr lang="zh-CN" altLang="en-US" sz="1600" dirty="0"/>
              <a:t>最大值</a:t>
            </a:r>
            <a:r>
              <a:rPr lang="en-US" altLang="zh-CN" sz="1600" dirty="0"/>
              <a:t>] </a:t>
            </a:r>
            <a:r>
              <a:rPr lang="zh-CN" altLang="en-US" sz="1600" dirty="0"/>
              <a:t>范围内调整窗口大小以适应自身的接收能力</a:t>
            </a:r>
            <a:endParaRPr lang="en-US" altLang="zh-CN" sz="1600" dirty="0"/>
          </a:p>
          <a:p>
            <a:r>
              <a:rPr lang="en-US" altLang="zh-CN" sz="2000" dirty="0"/>
              <a:t>100ms</a:t>
            </a:r>
            <a:r>
              <a:rPr lang="zh-CN" altLang="en-US" sz="2000" dirty="0"/>
              <a:t>的</a:t>
            </a:r>
            <a:r>
              <a:rPr lang="en-US" altLang="zh-CN" sz="2000" dirty="0"/>
              <a:t>RTT</a:t>
            </a:r>
            <a:r>
              <a:rPr lang="zh-CN" altLang="en-US" sz="2000" dirty="0"/>
              <a:t>下，现有典型网络技术的时延带宽积</a:t>
            </a:r>
            <a:endParaRPr lang="en-US" altLang="zh-CN" sz="2000" dirty="0"/>
          </a:p>
          <a:p>
            <a:pPr lvl="1">
              <a:lnSpc>
                <a:spcPct val="150000"/>
              </a:lnSpc>
            </a:pPr>
            <a:r>
              <a:rPr lang="en-US" altLang="zh-CN" sz="1600" dirty="0"/>
              <a:t>100ms</a:t>
            </a:r>
            <a:r>
              <a:rPr lang="zh-CN" altLang="en-US" sz="1600" dirty="0"/>
              <a:t>，穿越美国大陆的连接的典型值</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26</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5.3.5   </a:t>
            </a:r>
            <a:r>
              <a:rPr lang="zh-CN" altLang="en-US" sz="1800" dirty="0">
                <a:solidFill>
                  <a:schemeClr val="bg2">
                    <a:lumMod val="75000"/>
                  </a:schemeClr>
                </a:solidFill>
                <a:latin typeface="Calibri" panose="020F0502020204030204" pitchFamily="34" charset="0"/>
                <a:ea typeface="黑体" panose="02010609060101010101" pitchFamily="49" charset="-122"/>
              </a:rPr>
              <a:t>流量控制</a:t>
            </a:r>
          </a:p>
        </p:txBody>
      </p:sp>
      <p:graphicFrame>
        <p:nvGraphicFramePr>
          <p:cNvPr id="6" name="表格 5"/>
          <p:cNvGraphicFramePr>
            <a:graphicFrameLocks noGrp="1"/>
          </p:cNvGraphicFramePr>
          <p:nvPr>
            <p:extLst/>
          </p:nvPr>
        </p:nvGraphicFramePr>
        <p:xfrm>
          <a:off x="1410789" y="4036423"/>
          <a:ext cx="4362994" cy="2275917"/>
        </p:xfrm>
        <a:graphic>
          <a:graphicData uri="http://schemas.openxmlformats.org/drawingml/2006/table">
            <a:tbl>
              <a:tblPr firstRow="1" bandRow="1">
                <a:tableStyleId>{5C22544A-7EE6-4342-B048-85BDC9FD1C3A}</a:tableStyleId>
              </a:tblPr>
              <a:tblGrid>
                <a:gridCol w="2181497">
                  <a:extLst>
                    <a:ext uri="{9D8B030D-6E8A-4147-A177-3AD203B41FA5}">
                      <a16:colId xmlns:a16="http://schemas.microsoft.com/office/drawing/2014/main" val="20000"/>
                    </a:ext>
                  </a:extLst>
                </a:gridCol>
                <a:gridCol w="2181497">
                  <a:extLst>
                    <a:ext uri="{9D8B030D-6E8A-4147-A177-3AD203B41FA5}">
                      <a16:colId xmlns:a16="http://schemas.microsoft.com/office/drawing/2014/main" val="20001"/>
                    </a:ext>
                  </a:extLst>
                </a:gridCol>
              </a:tblGrid>
              <a:tr h="359097">
                <a:tc>
                  <a:txBody>
                    <a:bodyPr/>
                    <a:lstStyle/>
                    <a:p>
                      <a:pPr algn="ctr"/>
                      <a:r>
                        <a:rPr lang="zh-CN" altLang="en-US" sz="1600" baseline="0" dirty="0">
                          <a:latin typeface="Calibri" panose="020F0502020204030204" pitchFamily="34" charset="0"/>
                          <a:ea typeface="华文楷体" panose="02010600040101010101" pitchFamily="2" charset="-122"/>
                        </a:rPr>
                        <a:t>网络类型</a:t>
                      </a: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1600" baseline="0" dirty="0">
                          <a:latin typeface="Calibri" panose="020F0502020204030204" pitchFamily="34" charset="0"/>
                          <a:ea typeface="华文楷体" panose="02010600040101010101" pitchFamily="2" charset="-122"/>
                        </a:rPr>
                        <a:t>时延带宽积</a:t>
                      </a:r>
                      <a:endParaRPr lang="en-US" altLang="zh-CN" sz="1600"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0"/>
                  </a:ext>
                </a:extLst>
              </a:tr>
              <a:tr h="319470">
                <a:tc>
                  <a:txBody>
                    <a:bodyPr/>
                    <a:lstStyle/>
                    <a:p>
                      <a:r>
                        <a:rPr lang="en-US" altLang="zh-CN" sz="1400" baseline="0" dirty="0">
                          <a:latin typeface="Calibri" panose="020F0502020204030204" pitchFamily="34" charset="0"/>
                          <a:ea typeface="华文楷体" panose="02010600040101010101" pitchFamily="2" charset="-122"/>
                        </a:rPr>
                        <a:t>  T1</a:t>
                      </a:r>
                      <a:r>
                        <a:rPr lang="zh-CN" altLang="en-US" sz="1400" baseline="0" dirty="0">
                          <a:latin typeface="Calibri" panose="020F0502020204030204" pitchFamily="34" charset="0"/>
                          <a:ea typeface="华文楷体" panose="02010600040101010101" pitchFamily="2" charset="-122"/>
                        </a:rPr>
                        <a:t> </a:t>
                      </a:r>
                      <a:r>
                        <a:rPr lang="en-US" altLang="zh-CN" sz="1400" baseline="0" dirty="0">
                          <a:latin typeface="Calibri" panose="020F0502020204030204" pitchFamily="34" charset="0"/>
                          <a:ea typeface="华文楷体" panose="02010600040101010101" pitchFamily="2" charset="-122"/>
                        </a:rPr>
                        <a:t>(1.5Mbps)</a:t>
                      </a:r>
                      <a:endParaRPr lang="zh-CN" altLang="en-US" sz="1400" baseline="0" dirty="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a:latin typeface="Calibri" panose="020F0502020204030204" pitchFamily="34" charset="0"/>
                          <a:ea typeface="华文楷体" panose="02010600040101010101" pitchFamily="2" charset="-122"/>
                        </a:rPr>
                        <a:t>18KB</a:t>
                      </a:r>
                      <a:endParaRPr lang="zh-CN" altLang="en-US" sz="1400"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1"/>
                  </a:ext>
                </a:extLst>
              </a:tr>
              <a:tr h="319470">
                <a:tc>
                  <a:txBody>
                    <a:bodyPr/>
                    <a:lstStyle/>
                    <a:p>
                      <a:r>
                        <a:rPr lang="zh-CN" altLang="en-US" sz="1400" baseline="0" dirty="0">
                          <a:latin typeface="Calibri" panose="020F0502020204030204" pitchFamily="34" charset="0"/>
                          <a:ea typeface="华文楷体" panose="02010600040101010101" pitchFamily="2" charset="-122"/>
                        </a:rPr>
                        <a:t>  以太网 </a:t>
                      </a:r>
                      <a:r>
                        <a:rPr lang="en-US" altLang="zh-CN" sz="1400" baseline="0" dirty="0">
                          <a:latin typeface="Calibri" panose="020F0502020204030204" pitchFamily="34" charset="0"/>
                          <a:ea typeface="华文楷体" panose="02010600040101010101" pitchFamily="2" charset="-122"/>
                        </a:rPr>
                        <a:t>(10Mbps)</a:t>
                      </a:r>
                      <a:endParaRPr lang="zh-CN" altLang="en-US" sz="1400" baseline="0" dirty="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a:latin typeface="Calibri" panose="020F0502020204030204" pitchFamily="34" charset="0"/>
                          <a:ea typeface="华文楷体" panose="02010600040101010101" pitchFamily="2" charset="-122"/>
                        </a:rPr>
                        <a:t>122KB</a:t>
                      </a:r>
                      <a:endParaRPr lang="zh-CN" altLang="en-US" sz="1400"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2"/>
                  </a:ext>
                </a:extLst>
              </a:tr>
              <a:tr h="319470">
                <a:tc>
                  <a:txBody>
                    <a:bodyPr/>
                    <a:lstStyle/>
                    <a:p>
                      <a:r>
                        <a:rPr lang="en-US" altLang="zh-CN" sz="1400" baseline="0" dirty="0">
                          <a:latin typeface="Calibri" panose="020F0502020204030204" pitchFamily="34" charset="0"/>
                          <a:ea typeface="华文楷体" panose="02010600040101010101" pitchFamily="2" charset="-122"/>
                        </a:rPr>
                        <a:t>  T3 (45Mbps)</a:t>
                      </a:r>
                      <a:endParaRPr lang="zh-CN" altLang="en-US" sz="1400" baseline="0" dirty="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a:latin typeface="Calibri" panose="020F0502020204030204" pitchFamily="34" charset="0"/>
                          <a:ea typeface="华文楷体" panose="02010600040101010101" pitchFamily="2" charset="-122"/>
                        </a:rPr>
                        <a:t>549KB</a:t>
                      </a:r>
                      <a:endParaRPr lang="zh-CN" altLang="en-US" sz="1400"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3"/>
                  </a:ext>
                </a:extLst>
              </a:tr>
              <a:tr h="319470">
                <a:tc>
                  <a:txBody>
                    <a:bodyPr/>
                    <a:lstStyle/>
                    <a:p>
                      <a:r>
                        <a:rPr lang="zh-CN" altLang="en-US" sz="1400" baseline="0" dirty="0">
                          <a:latin typeface="Calibri" panose="020F0502020204030204" pitchFamily="34" charset="0"/>
                          <a:ea typeface="华文楷体" panose="02010600040101010101" pitchFamily="2" charset="-122"/>
                        </a:rPr>
                        <a:t>  快速以太网 </a:t>
                      </a:r>
                      <a:r>
                        <a:rPr lang="en-US" altLang="zh-CN" sz="1400" baseline="0" dirty="0">
                          <a:latin typeface="Calibri" panose="020F0502020204030204" pitchFamily="34" charset="0"/>
                          <a:ea typeface="华文楷体" panose="02010600040101010101" pitchFamily="2" charset="-122"/>
                        </a:rPr>
                        <a:t>(100Mbps)</a:t>
                      </a:r>
                      <a:endParaRPr lang="zh-CN" altLang="en-US" sz="1400" baseline="0" dirty="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a:latin typeface="Calibri" panose="020F0502020204030204" pitchFamily="34" charset="0"/>
                          <a:ea typeface="华文楷体" panose="02010600040101010101" pitchFamily="2" charset="-122"/>
                        </a:rPr>
                        <a:t>1.2MB</a:t>
                      </a:r>
                      <a:endParaRPr lang="zh-CN" altLang="en-US" sz="1400"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4"/>
                  </a:ext>
                </a:extLst>
              </a:tr>
              <a:tr h="31947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400" baseline="0" dirty="0">
                          <a:latin typeface="Calibri" panose="020F0502020204030204" pitchFamily="34" charset="0"/>
                          <a:ea typeface="华文楷体" panose="02010600040101010101" pitchFamily="2" charset="-122"/>
                        </a:rPr>
                        <a:t>  OC-3</a:t>
                      </a:r>
                      <a:r>
                        <a:rPr lang="zh-CN" altLang="en-US" sz="1400" baseline="0" dirty="0">
                          <a:latin typeface="Calibri" panose="020F0502020204030204" pitchFamily="34" charset="0"/>
                          <a:ea typeface="华文楷体" panose="02010600040101010101" pitchFamily="2" charset="-122"/>
                        </a:rPr>
                        <a:t> </a:t>
                      </a:r>
                      <a:r>
                        <a:rPr lang="en-US" altLang="zh-CN" sz="1400" baseline="0" dirty="0">
                          <a:latin typeface="Calibri" panose="020F0502020204030204" pitchFamily="34" charset="0"/>
                          <a:ea typeface="华文楷体" panose="02010600040101010101" pitchFamily="2" charset="-122"/>
                        </a:rPr>
                        <a:t>(155Mbps)</a:t>
                      </a:r>
                      <a:endParaRPr lang="zh-CN" altLang="en-US" sz="1400" baseline="0" dirty="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a:latin typeface="Calibri" panose="020F0502020204030204" pitchFamily="34" charset="0"/>
                          <a:ea typeface="华文楷体" panose="02010600040101010101" pitchFamily="2" charset="-122"/>
                        </a:rPr>
                        <a:t>1.8MB</a:t>
                      </a:r>
                      <a:endParaRPr lang="zh-CN" altLang="en-US" sz="1400"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5"/>
                  </a:ext>
                </a:extLst>
              </a:tr>
              <a:tr h="31947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400" baseline="0" dirty="0">
                          <a:latin typeface="Calibri" panose="020F0502020204030204" pitchFamily="34" charset="0"/>
                          <a:ea typeface="华文楷体" panose="02010600040101010101" pitchFamily="2" charset="-122"/>
                        </a:rPr>
                        <a:t>  OC-12</a:t>
                      </a:r>
                      <a:r>
                        <a:rPr lang="zh-CN" altLang="en-US" sz="1400" baseline="0" dirty="0">
                          <a:latin typeface="Calibri" panose="020F0502020204030204" pitchFamily="34" charset="0"/>
                          <a:ea typeface="华文楷体" panose="02010600040101010101" pitchFamily="2" charset="-122"/>
                        </a:rPr>
                        <a:t> </a:t>
                      </a:r>
                      <a:r>
                        <a:rPr lang="en-US" altLang="zh-CN" sz="1400" baseline="0" dirty="0">
                          <a:latin typeface="Calibri" panose="020F0502020204030204" pitchFamily="34" charset="0"/>
                          <a:ea typeface="华文楷体" panose="02010600040101010101" pitchFamily="2" charset="-122"/>
                        </a:rPr>
                        <a:t>(622Mbps)</a:t>
                      </a:r>
                      <a:endParaRPr lang="zh-CN" altLang="en-US" sz="1400" baseline="0" dirty="0">
                        <a:latin typeface="Calibri" panose="020F0502020204030204" pitchFamily="34" charset="0"/>
                        <a:ea typeface="华文楷体" panose="02010600040101010101" pitchFamily="2" charset="-122"/>
                      </a:endParaRPr>
                    </a:p>
                  </a:txBody>
                  <a:tcPr/>
                </a:tc>
                <a:tc>
                  <a:txBody>
                    <a:bodyPr/>
                    <a:lstStyle/>
                    <a:p>
                      <a:pPr algn="ctr"/>
                      <a:r>
                        <a:rPr lang="en-US" altLang="zh-CN" sz="1400" baseline="0" dirty="0">
                          <a:latin typeface="Calibri" panose="020F0502020204030204" pitchFamily="34" charset="0"/>
                          <a:ea typeface="华文楷体" panose="02010600040101010101" pitchFamily="2" charset="-122"/>
                        </a:rPr>
                        <a:t>7.4MB</a:t>
                      </a:r>
                      <a:endParaRPr lang="zh-CN" altLang="en-US" sz="1400"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6"/>
                  </a:ext>
                </a:extLst>
              </a:tr>
            </a:tbl>
          </a:graphicData>
        </a:graphic>
      </p:graphicFrame>
      <p:sp>
        <p:nvSpPr>
          <p:cNvPr id="7" name="文本框 6"/>
          <p:cNvSpPr txBox="1"/>
          <p:nvPr/>
        </p:nvSpPr>
        <p:spPr>
          <a:xfrm>
            <a:off x="268224" y="6257109"/>
            <a:ext cx="8668512" cy="52469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defPPr>
              <a:defRPr lang="zh-CN"/>
            </a:defPPr>
            <a:lvl1pPr>
              <a:defRPr>
                <a:solidFill>
                  <a:schemeClr val="lt1"/>
                </a:solidFill>
                <a:latin typeface="黑体" panose="02010609060101010101" pitchFamily="49" charset="-122"/>
                <a:ea typeface="黑体" panose="02010609060101010101" pitchFamily="49"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lnSpc>
                <a:spcPct val="150000"/>
              </a:lnSpc>
              <a:buFont typeface="Wingdings" panose="05000000000000000000" pitchFamily="2" charset="2"/>
              <a:buChar char="¥"/>
            </a:pPr>
            <a:r>
              <a:rPr lang="en-US" altLang="zh-CN" sz="2000" dirty="0"/>
              <a:t>16</a:t>
            </a:r>
            <a:r>
              <a:rPr lang="zh-CN" altLang="en-US" sz="2000" dirty="0"/>
              <a:t>位仅允许</a:t>
            </a:r>
            <a:r>
              <a:rPr lang="en-US" altLang="zh-CN" sz="2000" dirty="0"/>
              <a:t>64KB(2</a:t>
            </a:r>
            <a:r>
              <a:rPr lang="en-US" altLang="zh-CN" sz="2000" baseline="30000" dirty="0"/>
              <a:t>6 </a:t>
            </a:r>
            <a:r>
              <a:rPr lang="en-US" altLang="zh-CN" sz="2000" dirty="0"/>
              <a:t>KB)</a:t>
            </a:r>
            <a:r>
              <a:rPr lang="zh-CN" altLang="en-US" sz="2000" dirty="0"/>
              <a:t>的通知窗口，需要一种扩大窗口的机制</a:t>
            </a:r>
            <a:endParaRPr lang="en-US" altLang="zh-CN" sz="2000" dirty="0"/>
          </a:p>
        </p:txBody>
      </p:sp>
    </p:spTree>
    <p:custDataLst>
      <p:tags r:id="rId1"/>
    </p:custDataLst>
    <p:extLst>
      <p:ext uri="{BB962C8B-B14F-4D97-AF65-F5344CB8AC3E}">
        <p14:creationId xmlns:p14="http://schemas.microsoft.com/office/powerpoint/2010/main" val="171723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mod="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err="1"/>
              <a:t>AdvertisedWindow</a:t>
            </a:r>
            <a:r>
              <a:rPr lang="zh-CN" altLang="en-US" sz="3200" dirty="0"/>
              <a:t>字段大小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198" y="1292577"/>
                <a:ext cx="8579555" cy="5212726"/>
              </a:xfrm>
            </p:spPr>
            <p:txBody>
              <a:bodyPr/>
              <a:lstStyle/>
              <a:p>
                <a:r>
                  <a:rPr lang="zh-CN" altLang="en-US" sz="2000" dirty="0"/>
                  <a:t>利用</a:t>
                </a:r>
                <a:r>
                  <a:rPr lang="zh-CN" altLang="en-US" sz="2000" dirty="0">
                    <a:solidFill>
                      <a:schemeClr val="accent5">
                        <a:lumMod val="50000"/>
                      </a:schemeClr>
                    </a:solidFill>
                  </a:rPr>
                  <a:t>窗口扩大选项</a:t>
                </a:r>
                <a:r>
                  <a:rPr lang="en-US" altLang="zh-CN" sz="2000" dirty="0">
                    <a:solidFill>
                      <a:schemeClr val="accent5">
                        <a:lumMod val="50000"/>
                      </a:schemeClr>
                    </a:solidFill>
                  </a:rPr>
                  <a:t> (Window Scale)</a:t>
                </a:r>
              </a:p>
              <a:p>
                <a:endParaRPr lang="en-US" altLang="zh-CN" sz="2000" dirty="0">
                  <a:solidFill>
                    <a:schemeClr val="accent5">
                      <a:lumMod val="50000"/>
                    </a:schemeClr>
                  </a:solidFill>
                </a:endParaRPr>
              </a:p>
              <a:p>
                <a:pPr lvl="1"/>
                <a:endParaRPr lang="en-US" altLang="zh-CN" sz="1600" dirty="0"/>
              </a:p>
              <a:p>
                <a:pPr lvl="1">
                  <a:lnSpc>
                    <a:spcPct val="150000"/>
                  </a:lnSpc>
                </a:pPr>
                <a:r>
                  <a:rPr lang="zh-CN" altLang="en-US" sz="1600" dirty="0"/>
                  <a:t>为</a:t>
                </a:r>
                <a:r>
                  <a:rPr lang="en-US" altLang="zh-CN" sz="1600" dirty="0" err="1"/>
                  <a:t>AdvertisedWindow</a:t>
                </a:r>
                <a:r>
                  <a:rPr lang="zh-CN" altLang="en-US" sz="1600" dirty="0"/>
                  <a:t>定义一个</a:t>
                </a:r>
                <a:r>
                  <a:rPr lang="zh-CN" altLang="en-US" sz="1600" dirty="0">
                    <a:solidFill>
                      <a:schemeClr val="accent5">
                        <a:lumMod val="50000"/>
                      </a:schemeClr>
                    </a:solidFill>
                  </a:rPr>
                  <a:t>扩展因子</a:t>
                </a:r>
                <a:r>
                  <a:rPr lang="en-US" altLang="zh-CN" sz="1600" dirty="0">
                    <a:solidFill>
                      <a:schemeClr val="accent5">
                        <a:lumMod val="50000"/>
                      </a:schemeClr>
                    </a:solidFill>
                  </a:rPr>
                  <a:t>/</a:t>
                </a:r>
                <a:r>
                  <a:rPr lang="zh-CN" altLang="en-US" sz="1600" dirty="0">
                    <a:solidFill>
                      <a:schemeClr val="accent5">
                        <a:lumMod val="50000"/>
                      </a:schemeClr>
                    </a:solidFill>
                  </a:rPr>
                  <a:t>移位计数</a:t>
                </a:r>
                <a:r>
                  <a:rPr lang="en-US" altLang="zh-CN" sz="1600" dirty="0">
                    <a:solidFill>
                      <a:schemeClr val="accent5">
                        <a:lumMod val="50000"/>
                      </a:schemeClr>
                    </a:solidFill>
                  </a:rPr>
                  <a:t>(scaling factor/</a:t>
                </a:r>
                <a:r>
                  <a:rPr lang="en-US" altLang="zh-CN" sz="1600" dirty="0" err="1">
                    <a:solidFill>
                      <a:schemeClr val="accent5">
                        <a:lumMod val="50000"/>
                      </a:schemeClr>
                    </a:solidFill>
                  </a:rPr>
                  <a:t>shift.cnt</a:t>
                </a:r>
                <a:r>
                  <a:rPr lang="en-US" altLang="zh-CN" sz="1600" dirty="0">
                    <a:solidFill>
                      <a:schemeClr val="accent5">
                        <a:lumMod val="50000"/>
                      </a:schemeClr>
                    </a:solidFill>
                  </a:rPr>
                  <a:t>)</a:t>
                </a:r>
              </a:p>
              <a:p>
                <a:pPr lvl="2">
                  <a:lnSpc>
                    <a:spcPct val="150000"/>
                  </a:lnSpc>
                </a:pPr>
                <a:r>
                  <a:rPr lang="zh-CN" altLang="en-US" sz="1600" dirty="0"/>
                  <a:t>只在建立连接时声明，该选项只能出现在</a:t>
                </a:r>
                <a:r>
                  <a:rPr lang="en-US" altLang="zh-CN" sz="1600" dirty="0"/>
                  <a:t>SYN</a:t>
                </a:r>
                <a:r>
                  <a:rPr lang="zh-CN" altLang="en-US" sz="1600" dirty="0"/>
                  <a:t>报文段中，后续数据传输都使用该值</a:t>
                </a:r>
                <a:endParaRPr lang="en-US" altLang="zh-CN" sz="1600" dirty="0"/>
              </a:p>
              <a:p>
                <a:pPr lvl="1">
                  <a:lnSpc>
                    <a:spcPct val="150000"/>
                  </a:lnSpc>
                </a:pPr>
                <a:r>
                  <a:rPr lang="zh-CN" altLang="en-US" sz="1600" dirty="0"/>
                  <a:t>表示</a:t>
                </a:r>
                <a:r>
                  <a:rPr lang="en-US" altLang="zh-CN" sz="1600" dirty="0" err="1"/>
                  <a:t>AdvertisedWindow</a:t>
                </a:r>
                <a:r>
                  <a:rPr lang="zh-CN" altLang="en-US" sz="1600" dirty="0"/>
                  <a:t>指示的值不再是以字节为单位，而是以 </a:t>
                </a:r>
                <a:r>
                  <a:rPr lang="en-US" altLang="zh-CN" sz="1800" dirty="0">
                    <a:solidFill>
                      <a:schemeClr val="accent5">
                        <a:lumMod val="50000"/>
                      </a:schemeClr>
                    </a:solidFill>
                  </a:rPr>
                  <a:t>2</a:t>
                </a:r>
                <a:r>
                  <a:rPr lang="en-US" altLang="zh-CN" sz="1800" baseline="30000" dirty="0">
                    <a:solidFill>
                      <a:schemeClr val="accent5">
                        <a:lumMod val="50000"/>
                      </a:schemeClr>
                    </a:solidFill>
                  </a:rPr>
                  <a:t>shift.cnt</a:t>
                </a:r>
                <a:r>
                  <a:rPr lang="en-US" altLang="zh-CN" sz="1800" dirty="0">
                    <a:solidFill>
                      <a:schemeClr val="accent5">
                        <a:lumMod val="50000"/>
                      </a:schemeClr>
                    </a:solidFill>
                  </a:rPr>
                  <a:t> </a:t>
                </a:r>
                <a:r>
                  <a:rPr lang="zh-CN" altLang="en-US" sz="1600" dirty="0"/>
                  <a:t>为单位</a:t>
                </a:r>
                <a:endParaRPr lang="en-US" altLang="zh-CN" sz="1600" dirty="0"/>
              </a:p>
              <a:p>
                <a:pPr lvl="2">
                  <a:lnSpc>
                    <a:spcPct val="150000"/>
                  </a:lnSpc>
                </a:pPr>
                <a:r>
                  <a:rPr lang="en-US" altLang="zh-CN" sz="1600" dirty="0">
                    <a:solidFill>
                      <a:schemeClr val="tx1"/>
                    </a:solidFill>
                  </a:rPr>
                  <a:t>Scaled Window = </a:t>
                </a:r>
                <a:r>
                  <a:rPr lang="en-US" altLang="zh-CN" sz="1600" dirty="0" err="1">
                    <a:solidFill>
                      <a:schemeClr val="tx1"/>
                    </a:solidFill>
                  </a:rPr>
                  <a:t>AdvertisedWindow</a:t>
                </a:r>
                <a:r>
                  <a:rPr lang="en-US" altLang="zh-CN" sz="1600" dirty="0">
                    <a:solidFill>
                      <a:schemeClr val="tx1"/>
                    </a:solidFill>
                  </a:rPr>
                  <a:t> </a:t>
                </a:r>
                <a14:m>
                  <m:oMath xmlns:m="http://schemas.openxmlformats.org/officeDocument/2006/math">
                    <m:r>
                      <a:rPr lang="en-US" altLang="zh-CN" sz="1600" i="1" smtClean="0">
                        <a:solidFill>
                          <a:schemeClr val="tx1"/>
                        </a:solidFill>
                        <a:latin typeface="Cambria Math" panose="02040503050406030204" pitchFamily="18" charset="0"/>
                        <a:ea typeface="Cambria Math" panose="02040503050406030204" pitchFamily="18" charset="0"/>
                      </a:rPr>
                      <m:t>×</m:t>
                    </m:r>
                  </m:oMath>
                </a14:m>
                <a:r>
                  <a:rPr lang="en-US" altLang="zh-CN" sz="1600" dirty="0">
                    <a:solidFill>
                      <a:schemeClr val="tx1"/>
                    </a:solidFill>
                  </a:rPr>
                  <a:t> 2</a:t>
                </a:r>
                <a:r>
                  <a:rPr lang="en-US" altLang="zh-CN" sz="1600" baseline="30000" dirty="0">
                    <a:solidFill>
                      <a:schemeClr val="tx1"/>
                    </a:solidFill>
                  </a:rPr>
                  <a:t>shift.cnt</a:t>
                </a:r>
                <a:r>
                  <a:rPr lang="en-US" altLang="zh-CN" sz="1600" dirty="0">
                    <a:solidFill>
                      <a:schemeClr val="tx1"/>
                    </a:solidFill>
                  </a:rPr>
                  <a:t> </a:t>
                </a:r>
              </a:p>
              <a:p>
                <a:pPr lvl="2">
                  <a:lnSpc>
                    <a:spcPct val="150000"/>
                  </a:lnSpc>
                </a:pPr>
                <a:r>
                  <a:rPr lang="zh-CN" altLang="en-US" sz="1600" dirty="0"/>
                  <a:t>实际就是 </a:t>
                </a:r>
                <a:r>
                  <a:rPr lang="en-US" altLang="zh-CN" sz="1600" dirty="0" err="1"/>
                  <a:t>AdvertisedWindow</a:t>
                </a:r>
                <a:r>
                  <a:rPr lang="en-US" altLang="zh-CN" sz="1600" dirty="0"/>
                  <a:t> </a:t>
                </a:r>
                <a:r>
                  <a:rPr lang="zh-CN" altLang="en-US" sz="1600" dirty="0"/>
                  <a:t>值左移 </a:t>
                </a:r>
                <a:r>
                  <a:rPr lang="en-US" altLang="zh-CN" sz="1600" dirty="0" err="1"/>
                  <a:t>shift.cnt</a:t>
                </a:r>
                <a:r>
                  <a:rPr lang="en-US" altLang="zh-CN" sz="1600" dirty="0"/>
                  <a:t> </a:t>
                </a:r>
                <a:r>
                  <a:rPr lang="zh-CN" altLang="en-US" sz="1600" dirty="0"/>
                  <a:t>位 </a:t>
                </a:r>
                <a:endParaRPr lang="en-US" altLang="zh-CN" sz="1400" dirty="0"/>
              </a:p>
              <a:p>
                <a:pPr lvl="1">
                  <a:lnSpc>
                    <a:spcPct val="150000"/>
                  </a:lnSpc>
                </a:pPr>
                <a:r>
                  <a:rPr lang="en-US" altLang="zh-CN" sz="1600" dirty="0" err="1"/>
                  <a:t>shift.cnt</a:t>
                </a:r>
                <a:r>
                  <a:rPr lang="en-US" altLang="zh-CN" sz="1600" dirty="0"/>
                  <a:t> </a:t>
                </a:r>
                <a:r>
                  <a:rPr lang="zh-CN" altLang="en-US" sz="1600" dirty="0"/>
                  <a:t>最大值为</a:t>
                </a:r>
                <a:r>
                  <a:rPr lang="en-US" altLang="zh-CN" sz="1600" dirty="0"/>
                  <a:t>14</a:t>
                </a:r>
                <a:r>
                  <a:rPr lang="zh-CN" altLang="en-US" sz="1600" dirty="0"/>
                  <a:t>，可扩展的最大窗口值为 </a:t>
                </a:r>
                <a14:m>
                  <m:oMath xmlns:m="http://schemas.openxmlformats.org/officeDocument/2006/math">
                    <m:sSup>
                      <m:sSupPr>
                        <m:ctrlPr>
                          <a:rPr lang="en-US" altLang="zh-CN" sz="1600" i="1" smtClean="0">
                            <a:latin typeface="Cambria Math" panose="02040503050406030204" pitchFamily="18" charset="0"/>
                          </a:rPr>
                        </m:ctrlPr>
                      </m:sSupPr>
                      <m:e>
                        <m:r>
                          <a:rPr lang="en-US" altLang="zh-CN" sz="1600" i="1">
                            <a:latin typeface="Cambria Math" panose="02040503050406030204" pitchFamily="18" charset="0"/>
                          </a:rPr>
                          <m:t>2</m:t>
                        </m:r>
                      </m:e>
                      <m:sup>
                        <m:d>
                          <m:dPr>
                            <m:ctrlPr>
                              <a:rPr lang="en-US" altLang="zh-CN" sz="1600" i="1" smtClean="0">
                                <a:latin typeface="Cambria Math" panose="02040503050406030204" pitchFamily="18" charset="0"/>
                              </a:rPr>
                            </m:ctrlPr>
                          </m:dPr>
                          <m:e>
                            <m:r>
                              <a:rPr lang="en-US" altLang="zh-CN" sz="1600" i="1">
                                <a:latin typeface="Cambria Math" panose="02040503050406030204" pitchFamily="18" charset="0"/>
                              </a:rPr>
                              <m:t>1</m:t>
                            </m:r>
                            <m:r>
                              <a:rPr lang="en-US" altLang="zh-CN" sz="1600" i="1" smtClean="0">
                                <a:latin typeface="Cambria Math" panose="02040503050406030204" pitchFamily="18" charset="0"/>
                              </a:rPr>
                              <m:t>6</m:t>
                            </m:r>
                            <m:r>
                              <a:rPr lang="en-US" altLang="zh-CN" sz="1600" i="1">
                                <a:latin typeface="Cambria Math" panose="02040503050406030204" pitchFamily="18" charset="0"/>
                              </a:rPr>
                              <m:t>+</m:t>
                            </m:r>
                            <m:r>
                              <a:rPr lang="en-US" altLang="zh-CN" sz="1600" i="1" smtClean="0">
                                <a:latin typeface="Cambria Math" panose="02040503050406030204" pitchFamily="18" charset="0"/>
                              </a:rPr>
                              <m:t>1</m:t>
                            </m:r>
                            <m:r>
                              <a:rPr lang="en-US" altLang="zh-CN" sz="1600" i="1">
                                <a:latin typeface="Cambria Math" panose="02040503050406030204" pitchFamily="18" charset="0"/>
                              </a:rPr>
                              <m:t>4</m:t>
                            </m:r>
                          </m:e>
                        </m:d>
                      </m:sup>
                    </m:sSup>
                    <m:r>
                      <a:rPr lang="en-US" altLang="zh-CN" sz="1600" i="1">
                        <a:latin typeface="Cambria Math" panose="02040503050406030204" pitchFamily="18" charset="0"/>
                      </a:rPr>
                      <m:t>−</m:t>
                    </m:r>
                    <m:r>
                      <a:rPr lang="en-US" altLang="zh-CN" sz="1600" i="1" smtClean="0">
                        <a:latin typeface="Cambria Math" panose="02040503050406030204" pitchFamily="18" charset="0"/>
                      </a:rPr>
                      <m:t>1</m:t>
                    </m:r>
                  </m:oMath>
                </a14:m>
                <a:endParaRPr lang="en-US" altLang="zh-CN"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198" y="1292577"/>
                <a:ext cx="8579555" cy="5212726"/>
              </a:xfrm>
              <a:blipFill rotWithShape="0">
                <a:blip r:embed="rId6" cstate="print"/>
                <a:stretch>
                  <a:fillRect l="-213"/>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27</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5.3.5   </a:t>
            </a:r>
            <a:r>
              <a:rPr lang="zh-CN" altLang="en-US" sz="1800" dirty="0">
                <a:solidFill>
                  <a:schemeClr val="bg2">
                    <a:lumMod val="75000"/>
                  </a:schemeClr>
                </a:solidFill>
                <a:latin typeface="Calibri" panose="020F0502020204030204" pitchFamily="34" charset="0"/>
                <a:ea typeface="黑体" panose="02010609060101010101" pitchFamily="49" charset="-122"/>
              </a:rPr>
              <a:t>流量控制</a:t>
            </a:r>
          </a:p>
        </p:txBody>
      </p:sp>
      <p:graphicFrame>
        <p:nvGraphicFramePr>
          <p:cNvPr id="8" name="表格 7"/>
          <p:cNvGraphicFramePr>
            <a:graphicFrameLocks noGrp="1"/>
          </p:cNvGraphicFramePr>
          <p:nvPr>
            <p:extLst/>
          </p:nvPr>
        </p:nvGraphicFramePr>
        <p:xfrm>
          <a:off x="1069521" y="2140788"/>
          <a:ext cx="5496288" cy="370840"/>
        </p:xfrm>
        <a:graphic>
          <a:graphicData uri="http://schemas.openxmlformats.org/drawingml/2006/table">
            <a:tbl>
              <a:tblPr bandRow="1">
                <a:tableStyleId>{5C22544A-7EE6-4342-B048-85BDC9FD1C3A}</a:tableStyleId>
              </a:tblPr>
              <a:tblGrid>
                <a:gridCol w="1832096">
                  <a:extLst>
                    <a:ext uri="{9D8B030D-6E8A-4147-A177-3AD203B41FA5}">
                      <a16:colId xmlns:a16="http://schemas.microsoft.com/office/drawing/2014/main" val="20000"/>
                    </a:ext>
                  </a:extLst>
                </a:gridCol>
                <a:gridCol w="1832096">
                  <a:extLst>
                    <a:ext uri="{9D8B030D-6E8A-4147-A177-3AD203B41FA5}">
                      <a16:colId xmlns:a16="http://schemas.microsoft.com/office/drawing/2014/main" val="20001"/>
                    </a:ext>
                  </a:extLst>
                </a:gridCol>
                <a:gridCol w="1832096">
                  <a:extLst>
                    <a:ext uri="{9D8B030D-6E8A-4147-A177-3AD203B41FA5}">
                      <a16:colId xmlns:a16="http://schemas.microsoft.com/office/drawing/2014/main" val="20002"/>
                    </a:ext>
                  </a:extLst>
                </a:gridCol>
              </a:tblGrid>
              <a:tr h="370840">
                <a:tc>
                  <a:txBody>
                    <a:bodyPr/>
                    <a:lstStyle/>
                    <a:p>
                      <a:pPr algn="ctr"/>
                      <a:r>
                        <a:rPr lang="en-US" altLang="zh-CN" sz="1600" dirty="0">
                          <a:latin typeface="Calibri" panose="020F0502020204030204" pitchFamily="34" charset="0"/>
                          <a:ea typeface="华文楷体" panose="02010600040101010101" pitchFamily="2" charset="-122"/>
                        </a:rPr>
                        <a:t>Kind</a:t>
                      </a:r>
                      <a:r>
                        <a:rPr lang="zh-CN" altLang="en-US" sz="1600" baseline="0" dirty="0">
                          <a:latin typeface="Calibri" panose="020F0502020204030204" pitchFamily="34" charset="0"/>
                          <a:ea typeface="华文楷体" panose="02010600040101010101" pitchFamily="2" charset="-122"/>
                        </a:rPr>
                        <a:t> </a:t>
                      </a:r>
                      <a:r>
                        <a:rPr lang="en-US" altLang="zh-CN" sz="1600" baseline="0" dirty="0">
                          <a:latin typeface="Calibri" panose="020F0502020204030204" pitchFamily="34" charset="0"/>
                          <a:ea typeface="华文楷体" panose="02010600040101010101" pitchFamily="2" charset="-122"/>
                        </a:rPr>
                        <a:t>(3)</a:t>
                      </a:r>
                      <a:endParaRPr lang="zh-CN" altLang="en-US" sz="1600" dirty="0">
                        <a:latin typeface="Calibri" panose="020F0502020204030204" pitchFamily="34" charset="0"/>
                        <a:ea typeface="华文楷体" panose="02010600040101010101" pitchFamily="2" charset="-122"/>
                      </a:endParaRPr>
                    </a:p>
                  </a:txBody>
                  <a:tcPr anchor="ctr"/>
                </a:tc>
                <a:tc>
                  <a:txBody>
                    <a:bodyPr/>
                    <a:lstStyle/>
                    <a:p>
                      <a:pPr algn="ctr"/>
                      <a:r>
                        <a:rPr lang="en-US" altLang="zh-CN" sz="1600" dirty="0">
                          <a:latin typeface="Calibri" panose="020F0502020204030204" pitchFamily="34" charset="0"/>
                          <a:ea typeface="华文楷体" panose="02010600040101010101" pitchFamily="2" charset="-122"/>
                        </a:rPr>
                        <a:t>Length (3)</a:t>
                      </a:r>
                      <a:endParaRPr lang="zh-CN" altLang="en-US" sz="1600" dirty="0">
                        <a:latin typeface="Calibri" panose="020F0502020204030204" pitchFamily="34" charset="0"/>
                        <a:ea typeface="华文楷体" panose="02010600040101010101" pitchFamily="2" charset="-122"/>
                      </a:endParaRPr>
                    </a:p>
                  </a:txBody>
                  <a:tcPr anchor="ctr"/>
                </a:tc>
                <a:tc>
                  <a:txBody>
                    <a:bodyPr/>
                    <a:lstStyle/>
                    <a:p>
                      <a:pPr algn="ctr"/>
                      <a:r>
                        <a:rPr lang="en-US" altLang="zh-CN" sz="1600" dirty="0" err="1">
                          <a:latin typeface="Calibri" panose="020F0502020204030204" pitchFamily="34" charset="0"/>
                          <a:ea typeface="华文楷体" panose="02010600040101010101" pitchFamily="2" charset="-122"/>
                        </a:rPr>
                        <a:t>shift.cnt</a:t>
                      </a:r>
                      <a:endParaRPr lang="zh-CN" altLang="en-US" sz="1600" dirty="0">
                        <a:latin typeface="Calibri" panose="020F0502020204030204" pitchFamily="34" charset="0"/>
                        <a:ea typeface="华文楷体" panose="02010600040101010101" pitchFamily="2" charset="-122"/>
                      </a:endParaRPr>
                    </a:p>
                  </a:txBody>
                  <a:tcPr anchor="ctr">
                    <a:solidFill>
                      <a:srgbClr val="EFEFFF"/>
                    </a:solidFill>
                  </a:tcPr>
                </a:tc>
                <a:extLst>
                  <a:ext uri="{0D108BD9-81ED-4DB2-BD59-A6C34878D82A}">
                    <a16:rowId xmlns:a16="http://schemas.microsoft.com/office/drawing/2014/main" val="10000"/>
                  </a:ext>
                </a:extLst>
              </a:tr>
            </a:tbl>
          </a:graphicData>
        </a:graphic>
      </p:graphicFrame>
      <p:grpSp>
        <p:nvGrpSpPr>
          <p:cNvPr id="14" name="组合 13"/>
          <p:cNvGrpSpPr/>
          <p:nvPr/>
        </p:nvGrpSpPr>
        <p:grpSpPr>
          <a:xfrm>
            <a:off x="744582" y="1857947"/>
            <a:ext cx="5060581" cy="374282"/>
            <a:chOff x="457200" y="2311606"/>
            <a:chExt cx="5060581" cy="374282"/>
          </a:xfrm>
        </p:grpSpPr>
        <p:sp>
          <p:nvSpPr>
            <p:cNvPr id="15" name="矩形 14"/>
            <p:cNvSpPr/>
            <p:nvPr/>
          </p:nvSpPr>
          <p:spPr>
            <a:xfrm>
              <a:off x="1551802" y="2322572"/>
              <a:ext cx="288862" cy="338554"/>
            </a:xfrm>
            <a:prstGeom prst="rect">
              <a:avLst/>
            </a:prstGeom>
          </p:spPr>
          <p:txBody>
            <a:bodyPr wrap="none">
              <a:spAutoFit/>
            </a:bodyPr>
            <a:lstStyle/>
            <a:p>
              <a:r>
                <a:rPr lang="en-US" altLang="zh-CN" sz="1600" dirty="0">
                  <a:solidFill>
                    <a:schemeClr val="tx1">
                      <a:lumMod val="50000"/>
                      <a:lumOff val="50000"/>
                    </a:schemeClr>
                  </a:solidFill>
                  <a:latin typeface="Calibri" panose="020F0502020204030204" pitchFamily="34" charset="0"/>
                </a:rPr>
                <a:t>1</a:t>
              </a:r>
              <a:endParaRPr lang="zh-CN" altLang="en-US" sz="1600" dirty="0">
                <a:solidFill>
                  <a:schemeClr val="tx1">
                    <a:lumMod val="50000"/>
                    <a:lumOff val="50000"/>
                  </a:schemeClr>
                </a:solidFill>
                <a:latin typeface="Calibri" panose="020F0502020204030204" pitchFamily="34" charset="0"/>
              </a:endParaRPr>
            </a:p>
          </p:txBody>
        </p:sp>
        <p:sp>
          <p:nvSpPr>
            <p:cNvPr id="16" name="矩形 15"/>
            <p:cNvSpPr/>
            <p:nvPr/>
          </p:nvSpPr>
          <p:spPr>
            <a:xfrm>
              <a:off x="5228919" y="2311606"/>
              <a:ext cx="288862" cy="338554"/>
            </a:xfrm>
            <a:prstGeom prst="rect">
              <a:avLst/>
            </a:prstGeom>
          </p:spPr>
          <p:txBody>
            <a:bodyPr wrap="none">
              <a:spAutoFit/>
            </a:bodyPr>
            <a:lstStyle/>
            <a:p>
              <a:r>
                <a:rPr lang="en-US" altLang="zh-CN" sz="1600" dirty="0">
                  <a:solidFill>
                    <a:schemeClr val="tx1">
                      <a:lumMod val="50000"/>
                      <a:lumOff val="50000"/>
                    </a:schemeClr>
                  </a:solidFill>
                  <a:latin typeface="Calibri" panose="020F0502020204030204" pitchFamily="34" charset="0"/>
                </a:rPr>
                <a:t>1</a:t>
              </a:r>
              <a:endParaRPr lang="zh-CN" altLang="en-US" sz="1600" dirty="0">
                <a:solidFill>
                  <a:schemeClr val="tx1">
                    <a:lumMod val="50000"/>
                    <a:lumOff val="50000"/>
                  </a:schemeClr>
                </a:solidFill>
                <a:latin typeface="Calibri" panose="020F0502020204030204" pitchFamily="34" charset="0"/>
              </a:endParaRPr>
            </a:p>
          </p:txBody>
        </p:sp>
        <p:sp>
          <p:nvSpPr>
            <p:cNvPr id="17" name="矩形 16"/>
            <p:cNvSpPr/>
            <p:nvPr/>
          </p:nvSpPr>
          <p:spPr>
            <a:xfrm>
              <a:off x="3390360" y="2311606"/>
              <a:ext cx="288862" cy="338554"/>
            </a:xfrm>
            <a:prstGeom prst="rect">
              <a:avLst/>
            </a:prstGeom>
          </p:spPr>
          <p:txBody>
            <a:bodyPr wrap="none">
              <a:spAutoFit/>
            </a:bodyPr>
            <a:lstStyle/>
            <a:p>
              <a:r>
                <a:rPr lang="en-US" altLang="zh-CN" sz="1600" dirty="0">
                  <a:solidFill>
                    <a:schemeClr val="tx1">
                      <a:lumMod val="50000"/>
                      <a:lumOff val="50000"/>
                    </a:schemeClr>
                  </a:solidFill>
                  <a:latin typeface="Calibri" panose="020F0502020204030204" pitchFamily="34" charset="0"/>
                </a:rPr>
                <a:t>1</a:t>
              </a:r>
              <a:endParaRPr lang="zh-CN" altLang="en-US" sz="1600" dirty="0">
                <a:solidFill>
                  <a:schemeClr val="tx1">
                    <a:lumMod val="50000"/>
                    <a:lumOff val="50000"/>
                  </a:schemeClr>
                </a:solidFill>
                <a:latin typeface="Calibri" panose="020F0502020204030204" pitchFamily="34" charset="0"/>
              </a:endParaRPr>
            </a:p>
          </p:txBody>
        </p:sp>
        <p:sp>
          <p:nvSpPr>
            <p:cNvPr id="19" name="矩形 18"/>
            <p:cNvSpPr/>
            <p:nvPr/>
          </p:nvSpPr>
          <p:spPr>
            <a:xfrm>
              <a:off x="457200" y="2347334"/>
              <a:ext cx="595035" cy="338554"/>
            </a:xfrm>
            <a:prstGeom prst="rect">
              <a:avLst/>
            </a:prstGeom>
          </p:spPr>
          <p:txBody>
            <a:bodyPr wrap="none">
              <a:spAutoFit/>
            </a:bodyPr>
            <a:lstStyle/>
            <a:p>
              <a:r>
                <a:rPr lang="zh-CN" altLang="en-US" sz="1600" dirty="0">
                  <a:solidFill>
                    <a:schemeClr val="tx1">
                      <a:lumMod val="50000"/>
                      <a:lumOff val="50000"/>
                    </a:schemeClr>
                  </a:solidFill>
                  <a:latin typeface="华文楷体" panose="02010600040101010101" pitchFamily="2" charset="-122"/>
                  <a:ea typeface="华文楷体" panose="02010600040101010101" pitchFamily="2" charset="-122"/>
                </a:rPr>
                <a:t>字节</a:t>
              </a:r>
            </a:p>
          </p:txBody>
        </p:sp>
      </p:grpSp>
      <p:pic>
        <p:nvPicPr>
          <p:cNvPr id="6" name="图片 5"/>
          <p:cNvPicPr>
            <a:picLocks noChangeAspect="1"/>
          </p:cNvPicPr>
          <p:nvPr/>
        </p:nvPicPr>
        <p:blipFill>
          <a:blip r:embed="rId7"/>
          <a:stretch>
            <a:fillRect/>
          </a:stretch>
        </p:blipFill>
        <p:spPr>
          <a:xfrm>
            <a:off x="5638800" y="-8684"/>
            <a:ext cx="3505200" cy="1804828"/>
          </a:xfrm>
          <a:prstGeom prst="rect">
            <a:avLst/>
          </a:prstGeom>
        </p:spPr>
      </p:pic>
    </p:spTree>
    <p:custDataLst>
      <p:tags r:id="rId1"/>
    </p:custDataLst>
    <p:extLst>
      <p:ext uri="{BB962C8B-B14F-4D97-AF65-F5344CB8AC3E}">
        <p14:creationId xmlns:p14="http://schemas.microsoft.com/office/powerpoint/2010/main" val="258836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left)">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dissolv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思考：接收窗口的大小受哪些因素影响？</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28</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5.3.5   </a:t>
            </a:r>
            <a:r>
              <a:rPr lang="zh-CN" altLang="en-US" sz="1800" dirty="0">
                <a:solidFill>
                  <a:schemeClr val="bg2">
                    <a:lumMod val="75000"/>
                  </a:schemeClr>
                </a:solidFill>
                <a:latin typeface="Calibri" panose="020F0502020204030204" pitchFamily="34" charset="0"/>
                <a:ea typeface="黑体" panose="02010609060101010101" pitchFamily="49" charset="-122"/>
              </a:rPr>
              <a:t>流量控制</a:t>
            </a:r>
          </a:p>
        </p:txBody>
      </p:sp>
      <p:sp>
        <p:nvSpPr>
          <p:cNvPr id="18" name="内容占位符 2">
            <a:extLst>
              <a:ext uri="{FF2B5EF4-FFF2-40B4-BE49-F238E27FC236}">
                <a16:creationId xmlns:a16="http://schemas.microsoft.com/office/drawing/2014/main" id="{F142C25F-0109-4854-90C2-5BF18C6A6B7D}"/>
              </a:ext>
            </a:extLst>
          </p:cNvPr>
          <p:cNvSpPr>
            <a:spLocks noGrp="1"/>
          </p:cNvSpPr>
          <p:nvPr>
            <p:ph idx="1"/>
          </p:nvPr>
        </p:nvSpPr>
        <p:spPr>
          <a:xfrm>
            <a:off x="457198" y="1292577"/>
            <a:ext cx="8579555" cy="5212726"/>
          </a:xfrm>
        </p:spPr>
        <p:txBody>
          <a:bodyPr/>
          <a:lstStyle/>
          <a:p>
            <a:r>
              <a:rPr lang="zh-CN" altLang="en-US" sz="3200" dirty="0"/>
              <a:t>应该为多少：</a:t>
            </a:r>
            <a:endParaRPr lang="en-US" altLang="zh-CN" sz="3200" dirty="0">
              <a:solidFill>
                <a:schemeClr val="accent5">
                  <a:lumMod val="50000"/>
                </a:schemeClr>
              </a:solidFill>
            </a:endParaRPr>
          </a:p>
          <a:p>
            <a:pPr lvl="1">
              <a:lnSpc>
                <a:spcPct val="150000"/>
              </a:lnSpc>
            </a:pPr>
            <a:r>
              <a:rPr lang="zh-CN" altLang="en-US" sz="2800" dirty="0"/>
              <a:t>与</a:t>
            </a:r>
            <a:r>
              <a:rPr lang="zh-CN" altLang="en-US" sz="2800" dirty="0">
                <a:solidFill>
                  <a:srgbClr val="FF0000"/>
                </a:solidFill>
              </a:rPr>
              <a:t>时延带宽积</a:t>
            </a:r>
            <a:r>
              <a:rPr lang="zh-CN" altLang="en-US" sz="2800" dirty="0"/>
              <a:t>相匹配</a:t>
            </a:r>
            <a:endParaRPr lang="en-US" altLang="zh-CN" sz="2800" dirty="0"/>
          </a:p>
          <a:p>
            <a:r>
              <a:rPr lang="zh-CN" altLang="en-US" sz="3200" dirty="0"/>
              <a:t>可以为多少：</a:t>
            </a:r>
            <a:endParaRPr lang="en-US" altLang="zh-CN" sz="3200" dirty="0"/>
          </a:p>
          <a:p>
            <a:pPr lvl="1">
              <a:lnSpc>
                <a:spcPct val="150000"/>
              </a:lnSpc>
            </a:pPr>
            <a:r>
              <a:rPr lang="zh-CN" altLang="en-US" sz="2800" dirty="0"/>
              <a:t>受</a:t>
            </a:r>
            <a:r>
              <a:rPr lang="zh-CN" altLang="en-US" sz="2800" dirty="0">
                <a:solidFill>
                  <a:srgbClr val="FF0000"/>
                </a:solidFill>
              </a:rPr>
              <a:t>缓存空间</a:t>
            </a:r>
            <a:r>
              <a:rPr lang="zh-CN" altLang="en-US" sz="2800" dirty="0"/>
              <a:t>限制</a:t>
            </a:r>
            <a:endParaRPr lang="en-US" altLang="zh-CN" sz="2400" dirty="0"/>
          </a:p>
        </p:txBody>
      </p:sp>
      <p:pic>
        <p:nvPicPr>
          <p:cNvPr id="20" name="图片 19">
            <a:extLst>
              <a:ext uri="{FF2B5EF4-FFF2-40B4-BE49-F238E27FC236}">
                <a16:creationId xmlns:a16="http://schemas.microsoft.com/office/drawing/2014/main" id="{0A9A1782-9A41-49F1-913E-C32281C92C2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809382" y="3705426"/>
            <a:ext cx="3877418" cy="2588496"/>
          </a:xfrm>
          <a:prstGeom prst="rect">
            <a:avLst/>
          </a:prstGeom>
          <a:noFill/>
          <a:ln>
            <a:noFill/>
          </a:ln>
        </p:spPr>
      </p:pic>
    </p:spTree>
    <p:custDataLst>
      <p:tags r:id="rId1"/>
    </p:custDataLst>
    <p:extLst>
      <p:ext uri="{BB962C8B-B14F-4D97-AF65-F5344CB8AC3E}">
        <p14:creationId xmlns:p14="http://schemas.microsoft.com/office/powerpoint/2010/main" val="33198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dissolv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dissolv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dissolve">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dissolve">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1397726" y="2084840"/>
            <a:ext cx="341811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6" name="Text Box 7"/>
          <p:cNvSpPr txBox="1">
            <a:spLocks noChangeArrowheads="1"/>
          </p:cNvSpPr>
          <p:nvPr/>
        </p:nvSpPr>
        <p:spPr bwMode="auto">
          <a:xfrm>
            <a:off x="3518257" y="4850361"/>
            <a:ext cx="17678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4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p>
        </p:txBody>
      </p:sp>
      <p:pic>
        <p:nvPicPr>
          <p:cNvPr id="7" name="图片 1" descr="问号13.jpg"/>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4983480" y="1551990"/>
            <a:ext cx="3298371" cy="329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272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滑动窗口是</a:t>
            </a:r>
            <a:r>
              <a:rPr lang="en-US" altLang="zh-CN" dirty="0"/>
              <a:t>TCP</a:t>
            </a:r>
            <a:r>
              <a:rPr lang="zh-CN" altLang="en-US" dirty="0"/>
              <a:t>的核心算法</a:t>
            </a:r>
          </a:p>
        </p:txBody>
      </p:sp>
      <p:sp>
        <p:nvSpPr>
          <p:cNvPr id="3" name="内容占位符 2"/>
          <p:cNvSpPr>
            <a:spLocks noGrp="1"/>
          </p:cNvSpPr>
          <p:nvPr>
            <p:ph idx="1"/>
          </p:nvPr>
        </p:nvSpPr>
        <p:spPr/>
        <p:txBody>
          <a:bodyPr/>
          <a:lstStyle/>
          <a:p>
            <a:r>
              <a:rPr lang="zh-CN" altLang="en-US" dirty="0"/>
              <a:t>功能</a:t>
            </a:r>
            <a:endParaRPr lang="en-US" altLang="zh-CN" dirty="0"/>
          </a:p>
          <a:p>
            <a:pPr lvl="1">
              <a:lnSpc>
                <a:spcPct val="150000"/>
              </a:lnSpc>
            </a:pPr>
            <a:r>
              <a:rPr lang="zh-CN" altLang="en-US" dirty="0"/>
              <a:t>保证数据的可靠传递</a:t>
            </a:r>
            <a:endParaRPr lang="en-US" altLang="zh-CN" dirty="0"/>
          </a:p>
          <a:p>
            <a:pPr lvl="1">
              <a:lnSpc>
                <a:spcPct val="150000"/>
              </a:lnSpc>
            </a:pPr>
            <a:r>
              <a:rPr lang="zh-CN" altLang="en-US" dirty="0"/>
              <a:t>确保数据的有序传递</a:t>
            </a:r>
            <a:endParaRPr lang="en-US" altLang="zh-CN" dirty="0"/>
          </a:p>
          <a:p>
            <a:pPr lvl="1">
              <a:lnSpc>
                <a:spcPct val="150000"/>
              </a:lnSpc>
            </a:pPr>
            <a:r>
              <a:rPr lang="zh-CN" altLang="en-US" dirty="0"/>
              <a:t>增强发送方对接收方的流量控制</a:t>
            </a:r>
            <a:endParaRPr lang="en-US" altLang="zh-CN" dirty="0"/>
          </a:p>
          <a:p>
            <a:pPr lvl="2">
              <a:lnSpc>
                <a:spcPct val="150000"/>
              </a:lnSpc>
            </a:pPr>
            <a:r>
              <a:rPr lang="zh-CN" altLang="en-US" dirty="0"/>
              <a:t>接收方根据分配给该</a:t>
            </a:r>
            <a:r>
              <a:rPr lang="en-US" altLang="zh-CN" dirty="0"/>
              <a:t>TCP</a:t>
            </a:r>
            <a:r>
              <a:rPr lang="zh-CN" altLang="en-US" dirty="0"/>
              <a:t>连接的缓存数量，动态选择适合的“接收窗口”大小，并通知发送方，使其调整其发送窗口大小，从而改变发送方的发送速率</a:t>
            </a:r>
            <a:endParaRPr lang="en-US" altLang="zh-CN" dirty="0"/>
          </a:p>
          <a:p>
            <a:pPr lvl="1">
              <a:lnSpc>
                <a:spcPct val="150000"/>
              </a:lnSpc>
            </a:pPr>
            <a:r>
              <a:rPr lang="zh-CN" altLang="en-US" dirty="0"/>
              <a:t>网络拥塞控制</a:t>
            </a:r>
            <a:endParaRPr lang="en-US" altLang="zh-CN" dirty="0"/>
          </a:p>
          <a:p>
            <a:pPr lvl="2">
              <a:lnSpc>
                <a:spcPct val="150000"/>
              </a:lnSpc>
            </a:pPr>
            <a:r>
              <a:rPr lang="zh-CN" altLang="en-US" dirty="0"/>
              <a:t>通过改变发送窗口大小控制发送速率，使得发送速率适应网络处理能力的变化</a:t>
            </a:r>
          </a:p>
          <a:p>
            <a:pPr lvl="2">
              <a:lnSpc>
                <a:spcPct val="150000"/>
              </a:lnSpc>
            </a:pPr>
            <a:endParaRPr lang="zh-CN" altLang="en-US" dirty="0"/>
          </a:p>
          <a:p>
            <a:pPr lvl="2">
              <a:lnSpc>
                <a:spcPct val="150000"/>
              </a:lnSpc>
            </a:pP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
        <p:nvSpPr>
          <p:cNvPr id="5" name="文本框 4"/>
          <p:cNvSpPr txBox="1">
            <a:spLocks noChangeArrowheads="1"/>
          </p:cNvSpPr>
          <p:nvPr/>
        </p:nvSpPr>
        <p:spPr bwMode="auto">
          <a:xfrm>
            <a:off x="6492240" y="87868"/>
            <a:ext cx="2544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5.3.4   </a:t>
            </a:r>
            <a:r>
              <a:rPr lang="zh-CN" altLang="en-US" sz="1800" dirty="0">
                <a:solidFill>
                  <a:schemeClr val="bg2">
                    <a:lumMod val="75000"/>
                  </a:schemeClr>
                </a:solidFill>
                <a:latin typeface="Calibri" panose="020F0502020204030204" pitchFamily="34" charset="0"/>
                <a:ea typeface="黑体" panose="02010609060101010101" pitchFamily="49" charset="-122"/>
              </a:rPr>
              <a:t>滑动窗口</a:t>
            </a:r>
          </a:p>
        </p:txBody>
      </p:sp>
      <p:sp>
        <p:nvSpPr>
          <p:cNvPr id="6" name="右大括号 5"/>
          <p:cNvSpPr/>
          <p:nvPr/>
        </p:nvSpPr>
        <p:spPr>
          <a:xfrm>
            <a:off x="3695518" y="2299063"/>
            <a:ext cx="262528" cy="748573"/>
          </a:xfrm>
          <a:prstGeom prst="rightBrace">
            <a:avLst>
              <a:gd name="adj1" fmla="val 22967"/>
              <a:gd name="adj2" fmla="val 50000"/>
            </a:avLst>
          </a:prstGeom>
          <a:ln w="222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4259297" y="2339750"/>
            <a:ext cx="3735172" cy="707886"/>
          </a:xfrm>
          <a:prstGeom prst="rect">
            <a:avLst/>
          </a:prstGeom>
          <a:solidFill>
            <a:schemeClr val="accent5">
              <a:lumMod val="50000"/>
            </a:schemeClr>
          </a:solidFill>
        </p:spPr>
        <p:txBody>
          <a:bodyPr wrap="square" rtlCol="0">
            <a:spAutoFit/>
          </a:bodyPr>
          <a:lstStyle/>
          <a:p>
            <a:pPr algn="ctr"/>
            <a:r>
              <a:rPr lang="zh-CN" altLang="en-US" sz="2000" dirty="0">
                <a:solidFill>
                  <a:schemeClr val="bg1"/>
                </a:solidFill>
                <a:ea typeface="华文楷体" panose="02010600040101010101" pitchFamily="2" charset="-122"/>
              </a:rPr>
              <a:t>不考虑窗口大小变化的情况下先观察如何实现</a:t>
            </a:r>
            <a:r>
              <a:rPr lang="zh-CN" altLang="en-US" sz="2000" b="1" dirty="0">
                <a:solidFill>
                  <a:srgbClr val="FFFF00"/>
                </a:solidFill>
                <a:ea typeface="华文楷体" panose="02010600040101010101" pitchFamily="2" charset="-122"/>
              </a:rPr>
              <a:t>可靠有序传输</a:t>
            </a:r>
          </a:p>
        </p:txBody>
      </p:sp>
    </p:spTree>
    <p:custDataLst>
      <p:tags r:id="rId1"/>
    </p:custDataLst>
    <p:extLst>
      <p:ext uri="{BB962C8B-B14F-4D97-AF65-F5344CB8AC3E}">
        <p14:creationId xmlns:p14="http://schemas.microsoft.com/office/powerpoint/2010/main" val="2566667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dissolv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可靠和有序的传输</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88572"/>
                <a:ext cx="8579554" cy="2259517"/>
              </a:xfrm>
            </p:spPr>
            <p:txBody>
              <a:bodyPr/>
              <a:lstStyle/>
              <a:p>
                <a:pPr>
                  <a:lnSpc>
                    <a:spcPct val="100000"/>
                  </a:lnSpc>
                </a:pPr>
                <a:r>
                  <a:rPr lang="zh-CN" altLang="en-US" sz="2000" dirty="0"/>
                  <a:t>发送方的</a:t>
                </a:r>
                <a:r>
                  <a:rPr lang="en-US" altLang="zh-CN" sz="2000" dirty="0"/>
                  <a:t>TCP</a:t>
                </a:r>
                <a:r>
                  <a:rPr lang="zh-CN" altLang="en-US" sz="2000" dirty="0"/>
                  <a:t>：维护一个发送缓冲区</a:t>
                </a:r>
                <a:endParaRPr lang="en-US" altLang="zh-CN" sz="2000" dirty="0"/>
              </a:p>
              <a:p>
                <a:pPr lvl="1"/>
                <a:r>
                  <a:rPr lang="zh-CN" altLang="en-US" sz="1600" dirty="0"/>
                  <a:t>存储已被发送应用进程写入但尚未发送的数据、已被发出但未被确认的数据</a:t>
                </a:r>
                <a:endParaRPr lang="en-US" altLang="zh-CN" sz="1600" dirty="0"/>
              </a:p>
              <a:p>
                <a:pPr lvl="1"/>
                <a:r>
                  <a:rPr lang="zh-CN" altLang="en-US" sz="1600" dirty="0"/>
                  <a:t>维护三个指针：</a:t>
                </a:r>
                <a:r>
                  <a:rPr lang="en-US" altLang="zh-CN" sz="1600" dirty="0" err="1"/>
                  <a:t>LastByteAcked</a:t>
                </a:r>
                <a:r>
                  <a:rPr lang="zh-CN" altLang="en-US" sz="1600" dirty="0"/>
                  <a:t>、</a:t>
                </a:r>
                <a:r>
                  <a:rPr lang="en-US" altLang="zh-CN" sz="1600" dirty="0" err="1"/>
                  <a:t>LastByteSent</a:t>
                </a:r>
                <a:r>
                  <a:rPr lang="zh-CN" altLang="en-US" sz="1600" dirty="0"/>
                  <a:t>、</a:t>
                </a:r>
                <a:r>
                  <a:rPr lang="en-US" altLang="zh-CN" sz="1600" dirty="0" err="1"/>
                  <a:t>LastByteWritten</a:t>
                </a:r>
                <a:endParaRPr lang="en-US" altLang="zh-CN" sz="1600" dirty="0"/>
              </a:p>
              <a:p>
                <a:pPr lvl="2"/>
                <a:r>
                  <a:rPr lang="en-US" altLang="zh-CN" sz="1600" dirty="0" err="1"/>
                  <a:t>LastByteAcked</a:t>
                </a:r>
                <a14:m>
                  <m:oMath xmlns:m="http://schemas.openxmlformats.org/officeDocument/2006/math">
                    <m:r>
                      <a:rPr lang="en-US" altLang="zh-CN" sz="1600" b="0" i="0" dirty="0" smtClean="0">
                        <a:latin typeface="Cambria Math" panose="02040503050406030204" pitchFamily="18" charset="0"/>
                      </a:rPr>
                      <m:t> </m:t>
                    </m:r>
                    <m:r>
                      <a:rPr lang="zh-CN" altLang="en-US" sz="1600" i="1" dirty="0" smtClean="0">
                        <a:latin typeface="Cambria Math" panose="02040503050406030204" pitchFamily="18" charset="0"/>
                      </a:rPr>
                      <m:t>≤</m:t>
                    </m:r>
                  </m:oMath>
                </a14:m>
                <a:r>
                  <a:rPr lang="en-US" altLang="zh-CN" sz="1600" dirty="0"/>
                  <a:t> LastByteSent</a:t>
                </a:r>
                <a:r>
                  <a:rPr lang="zh-CN" altLang="en-US" sz="1600" dirty="0"/>
                  <a:t> </a:t>
                </a:r>
                <a14:m>
                  <m:oMath xmlns:m="http://schemas.openxmlformats.org/officeDocument/2006/math">
                    <m:r>
                      <a:rPr lang="zh-CN" altLang="en-US" sz="1600" i="1" dirty="0">
                        <a:latin typeface="Cambria Math" panose="02040503050406030204" pitchFamily="18" charset="0"/>
                      </a:rPr>
                      <m:t>≤ </m:t>
                    </m:r>
                  </m:oMath>
                </a14:m>
                <a:r>
                  <a:rPr lang="en-US" altLang="zh-CN" sz="1600" dirty="0"/>
                  <a:t> LastByteWritten</a:t>
                </a:r>
              </a:p>
              <a:p>
                <a:pPr lvl="1"/>
                <a:r>
                  <a:rPr lang="zh-CN" altLang="en-US" sz="1600" dirty="0"/>
                  <a:t>发送窗口</a:t>
                </a:r>
                <a:endParaRPr lang="en-US" altLang="zh-CN" sz="1600" dirty="0"/>
              </a:p>
              <a:p>
                <a:pPr lvl="2"/>
                <a:r>
                  <a:rPr lang="zh-CN" altLang="en-US" sz="1600" dirty="0"/>
                  <a:t>发送窗口上限值</a:t>
                </a:r>
                <a:r>
                  <a:rPr lang="en-US" altLang="zh-CN" sz="1600" dirty="0"/>
                  <a:t>(</a:t>
                </a:r>
                <a:r>
                  <a:rPr lang="en-US" altLang="zh-CN" sz="1600" dirty="0" err="1"/>
                  <a:t>MaxWindow</a:t>
                </a:r>
                <a:r>
                  <a:rPr lang="en-US" altLang="zh-CN" sz="1600" dirty="0"/>
                  <a:t>) = MIN (</a:t>
                </a:r>
                <a:r>
                  <a:rPr lang="en-US" altLang="zh-CN" sz="1600" dirty="0" err="1"/>
                  <a:t>CongestionWindow</a:t>
                </a:r>
                <a:r>
                  <a:rPr lang="en-US" altLang="zh-CN" sz="1600" dirty="0"/>
                  <a:t>, </a:t>
                </a:r>
                <a:r>
                  <a:rPr lang="en-US" altLang="zh-CN" sz="1600" dirty="0" err="1"/>
                  <a:t>AdvertisedWindow</a:t>
                </a:r>
                <a:r>
                  <a:rPr lang="en-US" altLang="zh-CN" sz="1600" dirty="0"/>
                  <a:t>)</a:t>
                </a:r>
              </a:p>
              <a:p>
                <a:pPr lvl="2"/>
                <a:r>
                  <a:rPr lang="zh-CN" altLang="en-US" sz="1600" dirty="0"/>
                  <a:t>有效窗口</a:t>
                </a:r>
                <a:r>
                  <a:rPr lang="en-US" altLang="zh-CN" sz="1600" dirty="0"/>
                  <a:t>(</a:t>
                </a:r>
                <a:r>
                  <a:rPr lang="en-US" altLang="zh-CN" sz="1600" dirty="0" err="1"/>
                  <a:t>EffectiveWindow</a:t>
                </a:r>
                <a:r>
                  <a:rPr lang="en-US" altLang="zh-CN" sz="1600" dirty="0"/>
                  <a:t>) = </a:t>
                </a:r>
                <a:r>
                  <a:rPr lang="en-US" altLang="zh-CN" sz="1600" dirty="0" err="1"/>
                  <a:t>MaxWindow</a:t>
                </a:r>
                <a:r>
                  <a:rPr lang="en-US" altLang="zh-CN" sz="1600" dirty="0"/>
                  <a:t> – (</a:t>
                </a:r>
                <a:r>
                  <a:rPr lang="en-US" altLang="zh-CN" sz="1600" dirty="0" err="1"/>
                  <a:t>LastByteSent</a:t>
                </a:r>
                <a:r>
                  <a:rPr lang="en-US" altLang="zh-CN" sz="1600" dirty="0"/>
                  <a:t> - </a:t>
                </a:r>
                <a:r>
                  <a:rPr lang="en-US" altLang="zh-CN" sz="1600" dirty="0" err="1"/>
                  <a:t>LastByteAcked</a:t>
                </a:r>
                <a:r>
                  <a:rPr lang="en-US" altLang="zh-CN" sz="1600" dirty="0"/>
                  <a:t>)</a:t>
                </a:r>
                <a:endParaRPr lang="zh-CN" altLang="en-US"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88572"/>
                <a:ext cx="8579554" cy="2259517"/>
              </a:xfrm>
              <a:blipFill rotWithShape="0">
                <a:blip r:embed="rId6" cstate="print"/>
                <a:stretch>
                  <a:fillRect l="-213" t="-215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5" name="文本框 4"/>
          <p:cNvSpPr txBox="1">
            <a:spLocks noChangeArrowheads="1"/>
          </p:cNvSpPr>
          <p:nvPr/>
        </p:nvSpPr>
        <p:spPr bwMode="auto">
          <a:xfrm>
            <a:off x="6492240" y="87868"/>
            <a:ext cx="2544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1800" dirty="0">
                <a:solidFill>
                  <a:schemeClr val="bg2">
                    <a:lumMod val="75000"/>
                  </a:schemeClr>
                </a:solidFill>
                <a:latin typeface="Calibri" panose="020F0502020204030204" pitchFamily="34" charset="0"/>
                <a:ea typeface="黑体" panose="02010609060101010101" pitchFamily="49" charset="-122"/>
              </a:rPr>
              <a:t>5.3.4</a:t>
            </a:r>
            <a:r>
              <a:rPr lang="zh-CN" altLang="en-US" dirty="0">
                <a:solidFill>
                  <a:schemeClr val="bg2">
                    <a:lumMod val="75000"/>
                  </a:schemeClr>
                </a:solidFill>
                <a:latin typeface="Calibri" panose="020F0502020204030204" pitchFamily="34" charset="0"/>
                <a:ea typeface="黑体" panose="02010609060101010101" pitchFamily="49" charset="-122"/>
              </a:rPr>
              <a:t>滑动窗口</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68" name="Line 9"/>
          <p:cNvSpPr>
            <a:spLocks noChangeShapeType="1"/>
          </p:cNvSpPr>
          <p:nvPr/>
        </p:nvSpPr>
        <p:spPr bwMode="auto">
          <a:xfrm>
            <a:off x="721890" y="4253580"/>
            <a:ext cx="7780669" cy="2679"/>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95" name="组合 94"/>
          <p:cNvGrpSpPr/>
          <p:nvPr/>
        </p:nvGrpSpPr>
        <p:grpSpPr>
          <a:xfrm>
            <a:off x="2190103" y="4528473"/>
            <a:ext cx="4737933" cy="369332"/>
            <a:chOff x="2190103" y="3731630"/>
            <a:chExt cx="4737933" cy="369332"/>
          </a:xfrm>
        </p:grpSpPr>
        <p:sp>
          <p:nvSpPr>
            <p:cNvPr id="64" name="Line 5"/>
            <p:cNvSpPr>
              <a:spLocks noChangeShapeType="1"/>
            </p:cNvSpPr>
            <p:nvPr/>
          </p:nvSpPr>
          <p:spPr bwMode="auto">
            <a:xfrm flipV="1">
              <a:off x="2190103" y="3944293"/>
              <a:ext cx="4737933"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4" name="Text Box 14"/>
            <p:cNvSpPr txBox="1">
              <a:spLocks noChangeArrowheads="1"/>
            </p:cNvSpPr>
            <p:nvPr/>
          </p:nvSpPr>
          <p:spPr bwMode="auto">
            <a:xfrm>
              <a:off x="3900023" y="3731630"/>
              <a:ext cx="13388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发送缓存区</a:t>
              </a:r>
            </a:p>
          </p:txBody>
        </p:sp>
      </p:grpSp>
      <p:sp>
        <p:nvSpPr>
          <p:cNvPr id="84" name="Text Box 27"/>
          <p:cNvSpPr txBox="1">
            <a:spLocks noChangeArrowheads="1"/>
          </p:cNvSpPr>
          <p:nvPr/>
        </p:nvSpPr>
        <p:spPr bwMode="auto">
          <a:xfrm>
            <a:off x="1143508" y="4233488"/>
            <a:ext cx="579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TCP</a:t>
            </a:r>
          </a:p>
        </p:txBody>
      </p:sp>
      <p:sp>
        <p:nvSpPr>
          <p:cNvPr id="66" name="Rectangle 7"/>
          <p:cNvSpPr>
            <a:spLocks noChangeArrowheads="1"/>
          </p:cNvSpPr>
          <p:nvPr/>
        </p:nvSpPr>
        <p:spPr bwMode="auto">
          <a:xfrm>
            <a:off x="4851481" y="5434651"/>
            <a:ext cx="1458157" cy="436313"/>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已写入未发送</a:t>
            </a:r>
          </a:p>
        </p:txBody>
      </p:sp>
      <p:sp>
        <p:nvSpPr>
          <p:cNvPr id="77" name="Text Box 18"/>
          <p:cNvSpPr txBox="1">
            <a:spLocks noChangeArrowheads="1"/>
          </p:cNvSpPr>
          <p:nvPr/>
        </p:nvSpPr>
        <p:spPr bwMode="auto">
          <a:xfrm>
            <a:off x="3094318" y="4907167"/>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发送窗口</a:t>
            </a:r>
          </a:p>
        </p:txBody>
      </p:sp>
      <p:grpSp>
        <p:nvGrpSpPr>
          <p:cNvPr id="6" name="组合 5"/>
          <p:cNvGrpSpPr/>
          <p:nvPr/>
        </p:nvGrpSpPr>
        <p:grpSpPr>
          <a:xfrm>
            <a:off x="2178611" y="5425589"/>
            <a:ext cx="2673528" cy="451391"/>
            <a:chOff x="2178611" y="4942258"/>
            <a:chExt cx="2673528" cy="451391"/>
          </a:xfrm>
        </p:grpSpPr>
        <p:sp>
          <p:nvSpPr>
            <p:cNvPr id="72" name="Line 12"/>
            <p:cNvSpPr>
              <a:spLocks noChangeShapeType="1"/>
            </p:cNvSpPr>
            <p:nvPr/>
          </p:nvSpPr>
          <p:spPr bwMode="auto">
            <a:xfrm>
              <a:off x="2178611" y="4942258"/>
              <a:ext cx="0" cy="4513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6" name="Line 17"/>
            <p:cNvSpPr>
              <a:spLocks noChangeShapeType="1"/>
            </p:cNvSpPr>
            <p:nvPr/>
          </p:nvSpPr>
          <p:spPr bwMode="auto">
            <a:xfrm>
              <a:off x="4852139" y="4942258"/>
              <a:ext cx="0" cy="4513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8" name="Rectangle 19"/>
            <p:cNvSpPr>
              <a:spLocks noChangeArrowheads="1"/>
            </p:cNvSpPr>
            <p:nvPr/>
          </p:nvSpPr>
          <p:spPr bwMode="auto">
            <a:xfrm>
              <a:off x="2178611" y="4942258"/>
              <a:ext cx="2673528"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kern="0" dirty="0">
                  <a:solidFill>
                    <a:schemeClr val="bg1"/>
                  </a:solidFill>
                  <a:latin typeface="Calibri" panose="020F0502020204030204" pitchFamily="34" charset="0"/>
                  <a:ea typeface="华文楷体" panose="02010600040101010101" pitchFamily="2" charset="-122"/>
                </a:rPr>
                <a:t>已发送未确认</a:t>
              </a: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grpSp>
      <p:sp>
        <p:nvSpPr>
          <p:cNvPr id="81" name="Line 24"/>
          <p:cNvSpPr>
            <a:spLocks noChangeShapeType="1"/>
          </p:cNvSpPr>
          <p:nvPr/>
        </p:nvSpPr>
        <p:spPr bwMode="auto">
          <a:xfrm>
            <a:off x="2178611" y="4524146"/>
            <a:ext cx="0" cy="134681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2" name="Line 25"/>
          <p:cNvSpPr>
            <a:spLocks noChangeShapeType="1"/>
          </p:cNvSpPr>
          <p:nvPr/>
        </p:nvSpPr>
        <p:spPr bwMode="auto">
          <a:xfrm>
            <a:off x="691798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98" name="组合 97"/>
          <p:cNvGrpSpPr/>
          <p:nvPr/>
        </p:nvGrpSpPr>
        <p:grpSpPr>
          <a:xfrm>
            <a:off x="232427" y="4972111"/>
            <a:ext cx="1768580" cy="380548"/>
            <a:chOff x="6635931" y="5652646"/>
            <a:chExt cx="1768580" cy="380548"/>
          </a:xfrm>
        </p:grpSpPr>
        <p:sp>
          <p:nvSpPr>
            <p:cNvPr id="88" name="Text Box 32"/>
            <p:cNvSpPr txBox="1">
              <a:spLocks noChangeArrowheads="1"/>
            </p:cNvSpPr>
            <p:nvPr/>
          </p:nvSpPr>
          <p:spPr bwMode="auto">
            <a:xfrm>
              <a:off x="6971668" y="5663862"/>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序号增大</a:t>
              </a:r>
            </a:p>
          </p:txBody>
        </p:sp>
        <p:sp>
          <p:nvSpPr>
            <p:cNvPr id="97" name="Line 31"/>
            <p:cNvSpPr>
              <a:spLocks noChangeShapeType="1"/>
            </p:cNvSpPr>
            <p:nvPr/>
          </p:nvSpPr>
          <p:spPr bwMode="auto">
            <a:xfrm>
              <a:off x="6635931" y="5652646"/>
              <a:ext cx="1768580" cy="0"/>
            </a:xfrm>
            <a:prstGeom prst="line">
              <a:avLst/>
            </a:prstGeom>
            <a:noFill/>
            <a:ln w="38100">
              <a:solidFill>
                <a:schemeClr val="tx1">
                  <a:lumMod val="65000"/>
                  <a:lumOff val="3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31" name="Text Box 6"/>
          <p:cNvSpPr txBox="1">
            <a:spLocks noChangeArrowheads="1"/>
          </p:cNvSpPr>
          <p:nvPr/>
        </p:nvSpPr>
        <p:spPr bwMode="auto">
          <a:xfrm>
            <a:off x="991085" y="6289790"/>
            <a:ext cx="2429305"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最后被确认的字节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LastByteAcked</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32" name="Text Box 16"/>
          <p:cNvSpPr txBox="1">
            <a:spLocks noChangeArrowheads="1"/>
          </p:cNvSpPr>
          <p:nvPr/>
        </p:nvSpPr>
        <p:spPr bwMode="auto">
          <a:xfrm>
            <a:off x="3238864" y="6291831"/>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最后发送的字节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LastByteSent</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33" name="Line 23"/>
          <p:cNvSpPr>
            <a:spLocks noChangeShapeType="1"/>
          </p:cNvSpPr>
          <p:nvPr/>
        </p:nvSpPr>
        <p:spPr bwMode="auto">
          <a:xfrm flipV="1">
            <a:off x="4852139" y="5876980"/>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 name="Line 15"/>
          <p:cNvSpPr>
            <a:spLocks noChangeShapeType="1"/>
          </p:cNvSpPr>
          <p:nvPr/>
        </p:nvSpPr>
        <p:spPr bwMode="auto">
          <a:xfrm flipV="1">
            <a:off x="2178611" y="5876979"/>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5" name="圆角矩形标注 34"/>
          <p:cNvSpPr/>
          <p:nvPr/>
        </p:nvSpPr>
        <p:spPr>
          <a:xfrm>
            <a:off x="865153" y="3746276"/>
            <a:ext cx="2161395" cy="525637"/>
          </a:xfrm>
          <a:prstGeom prst="wedgeRoundRectCallout">
            <a:avLst>
              <a:gd name="adj1" fmla="val -13428"/>
              <a:gd name="adj2" fmla="val 286192"/>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已被确认，无需缓存</a:t>
            </a:r>
          </a:p>
        </p:txBody>
      </p:sp>
      <p:sp>
        <p:nvSpPr>
          <p:cNvPr id="36" name="Oval 8"/>
          <p:cNvSpPr>
            <a:spLocks noChangeArrowheads="1"/>
          </p:cNvSpPr>
          <p:nvPr/>
        </p:nvSpPr>
        <p:spPr bwMode="auto">
          <a:xfrm>
            <a:off x="3135391" y="3586902"/>
            <a:ext cx="2310066" cy="535534"/>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发送应用程序</a:t>
            </a:r>
          </a:p>
        </p:txBody>
      </p:sp>
      <p:sp>
        <p:nvSpPr>
          <p:cNvPr id="37" name="Freeform 26"/>
          <p:cNvSpPr>
            <a:spLocks/>
          </p:cNvSpPr>
          <p:nvPr/>
        </p:nvSpPr>
        <p:spPr bwMode="auto">
          <a:xfrm>
            <a:off x="4290424" y="4102512"/>
            <a:ext cx="2019871" cy="1323075"/>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47625" cmpd="sng">
            <a:solidFill>
              <a:srgbClr val="FF006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8" name="Text Box 16"/>
          <p:cNvSpPr txBox="1">
            <a:spLocks noChangeArrowheads="1"/>
          </p:cNvSpPr>
          <p:nvPr/>
        </p:nvSpPr>
        <p:spPr bwMode="auto">
          <a:xfrm>
            <a:off x="6096240" y="4740446"/>
            <a:ext cx="21031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a:t>
            </a:r>
            <a:r>
              <a:rPr lang="zh-CN" altLang="en-US" kern="0" dirty="0">
                <a:solidFill>
                  <a:srgbClr val="3333CC"/>
                </a:solidFill>
                <a:latin typeface="Calibri" panose="020F0502020204030204" pitchFamily="34" charset="0"/>
                <a:ea typeface="华文楷体" panose="02010600040101010101" pitchFamily="2" charset="-122"/>
              </a:rPr>
              <a:t>写入</a:t>
            </a: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LastByteWritten</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40" name="Line 24"/>
          <p:cNvSpPr>
            <a:spLocks noChangeShapeType="1"/>
          </p:cNvSpPr>
          <p:nvPr/>
        </p:nvSpPr>
        <p:spPr bwMode="auto">
          <a:xfrm>
            <a:off x="4842669" y="5434651"/>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1" name="Line 24"/>
          <p:cNvSpPr>
            <a:spLocks noChangeShapeType="1"/>
          </p:cNvSpPr>
          <p:nvPr/>
        </p:nvSpPr>
        <p:spPr bwMode="auto">
          <a:xfrm>
            <a:off x="6309638" y="5434651"/>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2" name="圆角矩形标注 41"/>
          <p:cNvSpPr/>
          <p:nvPr/>
        </p:nvSpPr>
        <p:spPr>
          <a:xfrm>
            <a:off x="6243116" y="3671294"/>
            <a:ext cx="2161395" cy="525637"/>
          </a:xfrm>
          <a:prstGeom prst="wedgeRoundRectCallout">
            <a:avLst>
              <a:gd name="adj1" fmla="val -33207"/>
              <a:gd name="adj2" fmla="val 333636"/>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未产生，无需缓存</a:t>
            </a:r>
          </a:p>
        </p:txBody>
      </p:sp>
      <p:grpSp>
        <p:nvGrpSpPr>
          <p:cNvPr id="10" name="组合 9"/>
          <p:cNvGrpSpPr/>
          <p:nvPr/>
        </p:nvGrpSpPr>
        <p:grpSpPr>
          <a:xfrm>
            <a:off x="641440" y="5367993"/>
            <a:ext cx="6948874" cy="565243"/>
            <a:chOff x="641440" y="4884662"/>
            <a:chExt cx="6948874" cy="565243"/>
          </a:xfrm>
        </p:grpSpPr>
        <p:grpSp>
          <p:nvGrpSpPr>
            <p:cNvPr id="8" name="组合 7"/>
            <p:cNvGrpSpPr/>
            <p:nvPr/>
          </p:nvGrpSpPr>
          <p:grpSpPr>
            <a:xfrm>
              <a:off x="641440" y="4884662"/>
              <a:ext cx="6948874" cy="565243"/>
              <a:chOff x="641440" y="4884662"/>
              <a:chExt cx="6948874" cy="565243"/>
            </a:xfrm>
          </p:grpSpPr>
          <p:sp>
            <p:nvSpPr>
              <p:cNvPr id="70"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1"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5"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6"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9" name="矩形 8"/>
            <p:cNvSpPr/>
            <p:nvPr/>
          </p:nvSpPr>
          <p:spPr>
            <a:xfrm>
              <a:off x="774702" y="4904749"/>
              <a:ext cx="1082348" cy="523220"/>
            </a:xfrm>
            <a:prstGeom prst="rect">
              <a:avLst/>
            </a:prstGeom>
          </p:spPr>
          <p:txBody>
            <a:bodyPr wrap="none">
              <a:spAutoFit/>
            </a:bodyPr>
            <a:lstStyle/>
            <a:p>
              <a:r>
                <a:rPr lang="zh-CN" altLang="en-US" sz="1400" kern="0" dirty="0">
                  <a:latin typeface="Calibri" panose="020F0502020204030204" pitchFamily="34" charset="0"/>
                  <a:ea typeface="华文楷体" panose="02010600040101010101" pitchFamily="2" charset="-122"/>
                </a:rPr>
                <a:t>字节流</a:t>
              </a:r>
              <a:endParaRPr lang="en-US" altLang="zh-CN" sz="1400" kern="0" dirty="0">
                <a:latin typeface="Calibri" panose="020F0502020204030204" pitchFamily="34" charset="0"/>
                <a:ea typeface="华文楷体" panose="02010600040101010101" pitchFamily="2" charset="-122"/>
              </a:endParaRPr>
            </a:p>
            <a:p>
              <a:r>
                <a:rPr lang="zh-CN" altLang="en-US" sz="1400" kern="0" dirty="0">
                  <a:latin typeface="Calibri" panose="020F0502020204030204" pitchFamily="34" charset="0"/>
                  <a:ea typeface="华文楷体" panose="02010600040101010101" pitchFamily="2" charset="-122"/>
                </a:rPr>
                <a:t>按字节编号</a:t>
              </a:r>
              <a:endParaRPr lang="zh-CN" altLang="en-US" sz="1400" dirty="0"/>
            </a:p>
          </p:txBody>
        </p:sp>
      </p:grpSp>
      <p:sp>
        <p:nvSpPr>
          <p:cNvPr id="43" name="矩形 42"/>
          <p:cNvSpPr/>
          <p:nvPr/>
        </p:nvSpPr>
        <p:spPr>
          <a:xfrm>
            <a:off x="2196207" y="5226014"/>
            <a:ext cx="3706833"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右大括号 45"/>
          <p:cNvSpPr/>
          <p:nvPr/>
        </p:nvSpPr>
        <p:spPr>
          <a:xfrm rot="5400000">
            <a:off x="5233652" y="5620404"/>
            <a:ext cx="348593" cy="990179"/>
          </a:xfrm>
          <a:prstGeom prst="rightBrace">
            <a:avLst>
              <a:gd name="adj1" fmla="val 22967"/>
              <a:gd name="adj2" fmla="val 50000"/>
            </a:avLst>
          </a:prstGeom>
          <a:ln w="22225">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 Box 16"/>
          <p:cNvSpPr txBox="1">
            <a:spLocks noChangeArrowheads="1"/>
          </p:cNvSpPr>
          <p:nvPr/>
        </p:nvSpPr>
        <p:spPr bwMode="auto">
          <a:xfrm>
            <a:off x="5203727" y="6327678"/>
            <a:ext cx="2811784" cy="55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solidFill>
                  <a:srgbClr val="FF0066"/>
                </a:solidFill>
                <a:latin typeface="Calibri" panose="020F0502020204030204" pitchFamily="34" charset="0"/>
                <a:ea typeface="华文楷体" panose="02010600040101010101" pitchFamily="2" charset="-122"/>
              </a:rPr>
              <a:t>有效窗口</a:t>
            </a:r>
            <a:r>
              <a:rPr lang="en-US" altLang="zh-CN" kern="0" dirty="0">
                <a:solidFill>
                  <a:srgbClr val="FF0066"/>
                </a:solidFill>
                <a:latin typeface="Calibri" panose="020F0502020204030204" pitchFamily="34" charset="0"/>
                <a:ea typeface="华文楷体" panose="02010600040101010101" pitchFamily="2" charset="-122"/>
              </a:rPr>
              <a:t>(</a:t>
            </a:r>
            <a:r>
              <a:rPr lang="en-US" altLang="zh-CN" kern="0" dirty="0" err="1">
                <a:solidFill>
                  <a:srgbClr val="FF0066"/>
                </a:solidFill>
                <a:latin typeface="Calibri" panose="020F0502020204030204" pitchFamily="34" charset="0"/>
                <a:ea typeface="华文楷体" panose="02010600040101010101" pitchFamily="2" charset="-122"/>
              </a:rPr>
              <a:t>EffectiveWindow</a:t>
            </a:r>
            <a:r>
              <a:rPr lang="en-US" altLang="zh-CN" kern="0" dirty="0">
                <a:solidFill>
                  <a:srgbClr val="FF0066"/>
                </a:solidFill>
                <a:latin typeface="Calibri" panose="020F0502020204030204" pitchFamily="34" charset="0"/>
                <a:ea typeface="华文楷体" panose="02010600040101010101" pitchFamily="2" charset="-122"/>
              </a:rPr>
              <a:t>)</a:t>
            </a:r>
            <a:r>
              <a:rPr kumimoji="0" lang="zh-CN" altLang="en-US" b="0" i="0" u="none" strike="noStrike" kern="0" cap="none" spc="0" normalizeH="0" baseline="0" noProof="0" dirty="0">
                <a:ln>
                  <a:noFill/>
                </a:ln>
                <a:solidFill>
                  <a:srgbClr val="FF0066"/>
                </a:solidFill>
                <a:effectLst/>
                <a:uLnTx/>
                <a:uFillTx/>
                <a:latin typeface="Calibri" panose="020F0502020204030204" pitchFamily="34" charset="0"/>
                <a:ea typeface="华文楷体" panose="02010600040101010101" pitchFamily="2" charset="-122"/>
              </a:rPr>
              <a:t>允许但尚未发送</a:t>
            </a:r>
          </a:p>
        </p:txBody>
      </p:sp>
    </p:spTree>
    <p:custDataLst>
      <p:tags r:id="rId1"/>
    </p:custDataLst>
    <p:extLst>
      <p:ext uri="{BB962C8B-B14F-4D97-AF65-F5344CB8AC3E}">
        <p14:creationId xmlns:p14="http://schemas.microsoft.com/office/powerpoint/2010/main" val="87464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wipe(left)">
                                      <p:cBhvr>
                                        <p:cTn id="17" dur="500"/>
                                        <p:tgtEl>
                                          <p:spTgt spid="68"/>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dissolve">
                                      <p:cBhvr>
                                        <p:cTn id="21" dur="500"/>
                                        <p:tgtEl>
                                          <p:spTgt spid="84"/>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wipe(left)">
                                      <p:cBhvr>
                                        <p:cTn id="29" dur="500"/>
                                        <p:tgtEl>
                                          <p:spTgt spid="98"/>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wipe(down)">
                                      <p:cBhvr>
                                        <p:cTn id="33" dur="500"/>
                                        <p:tgtEl>
                                          <p:spTgt spid="8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down)">
                                      <p:cBhvr>
                                        <p:cTn id="36" dur="500"/>
                                        <p:tgtEl>
                                          <p:spTgt spid="82"/>
                                        </p:tgtEl>
                                      </p:cBhvr>
                                    </p:animEffect>
                                  </p:childTnLst>
                                </p:cTn>
                              </p:par>
                            </p:childTnLst>
                          </p:cTn>
                        </p:par>
                        <p:par>
                          <p:cTn id="37" fill="hold">
                            <p:stCondLst>
                              <p:cond delay="2500"/>
                            </p:stCondLst>
                            <p:childTnLst>
                              <p:par>
                                <p:cTn id="38" presetID="16" presetClass="entr" presetSubtype="21" fill="hold" nodeType="afterEffect">
                                  <p:stCondLst>
                                    <p:cond delay="0"/>
                                  </p:stCondLst>
                                  <p:childTnLst>
                                    <p:set>
                                      <p:cBhvr>
                                        <p:cTn id="39" dur="1" fill="hold">
                                          <p:stCondLst>
                                            <p:cond delay="0"/>
                                          </p:stCondLst>
                                        </p:cTn>
                                        <p:tgtEl>
                                          <p:spTgt spid="95"/>
                                        </p:tgtEl>
                                        <p:attrNameLst>
                                          <p:attrName>style.visibility</p:attrName>
                                        </p:attrNameLst>
                                      </p:cBhvr>
                                      <p:to>
                                        <p:strVal val="visible"/>
                                      </p:to>
                                    </p:set>
                                    <p:animEffect transition="in" filter="barn(inVertical)">
                                      <p:cBhvr>
                                        <p:cTn id="40" dur="500"/>
                                        <p:tgtEl>
                                          <p:spTgt spid="95"/>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dissolv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down)">
                                      <p:cBhvr>
                                        <p:cTn id="50" dur="500"/>
                                        <p:tgtEl>
                                          <p:spTgt spid="31"/>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down)">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down)">
                                      <p:cBhvr>
                                        <p:cTn id="59" dur="3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1" fill="hold" grpId="1" nodeType="clickEffect">
                                  <p:stCondLst>
                                    <p:cond delay="0"/>
                                  </p:stCondLst>
                                  <p:childTnLst>
                                    <p:animEffect transition="out" filter="wipe(up)">
                                      <p:cBhvr>
                                        <p:cTn id="63" dur="500"/>
                                        <p:tgtEl>
                                          <p:spTgt spid="35"/>
                                        </p:tgtEl>
                                      </p:cBhvr>
                                    </p:animEffect>
                                    <p:set>
                                      <p:cBhvr>
                                        <p:cTn id="64" dur="1" fill="hold">
                                          <p:stCondLst>
                                            <p:cond delay="499"/>
                                          </p:stCondLst>
                                        </p:cTn>
                                        <p:tgtEl>
                                          <p:spTgt spid="35"/>
                                        </p:tgtEl>
                                        <p:attrNameLst>
                                          <p:attrName>style.visibility</p:attrName>
                                        </p:attrNameLst>
                                      </p:cBhvr>
                                      <p:to>
                                        <p:strVal val="hidden"/>
                                      </p:to>
                                    </p:set>
                                  </p:childTnLst>
                                </p:cTn>
                              </p:par>
                            </p:childTnLst>
                          </p:cTn>
                        </p:par>
                        <p:par>
                          <p:cTn id="65" fill="hold">
                            <p:stCondLst>
                              <p:cond delay="500"/>
                            </p:stCondLst>
                            <p:childTnLst>
                              <p:par>
                                <p:cTn id="66" presetID="22" presetClass="entr" presetSubtype="4" fill="hold" grpId="0" nodeType="after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wipe(down)">
                                      <p:cBhvr>
                                        <p:cTn id="68" dur="500"/>
                                        <p:tgtEl>
                                          <p:spTgt spid="32"/>
                                        </p:tgtEl>
                                      </p:cBhvr>
                                    </p:animEffect>
                                  </p:childTnLst>
                                </p:cTn>
                              </p:par>
                            </p:childTnLst>
                          </p:cTn>
                        </p:par>
                        <p:par>
                          <p:cTn id="69" fill="hold">
                            <p:stCondLst>
                              <p:cond delay="1000"/>
                            </p:stCondLst>
                            <p:childTnLst>
                              <p:par>
                                <p:cTn id="70" presetID="22" presetClass="entr" presetSubtype="4"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down)">
                                      <p:cBhvr>
                                        <p:cTn id="72" dur="500"/>
                                        <p:tgtEl>
                                          <p:spTgt spid="33"/>
                                        </p:tgtEl>
                                      </p:cBhvr>
                                    </p:animEffect>
                                  </p:childTnLst>
                                </p:cTn>
                              </p:par>
                            </p:childTnLst>
                          </p:cTn>
                        </p:par>
                        <p:par>
                          <p:cTn id="73" fill="hold">
                            <p:stCondLst>
                              <p:cond delay="1500"/>
                            </p:stCondLst>
                            <p:childTnLst>
                              <p:par>
                                <p:cTn id="74" presetID="22" presetClass="entr" presetSubtype="4" fill="hold" grpId="0" nodeType="after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wipe(down)">
                                      <p:cBhvr>
                                        <p:cTn id="76" dur="500"/>
                                        <p:tgtEl>
                                          <p:spTgt spid="4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childTnLst>
                          </p:cTn>
                        </p:par>
                        <p:par>
                          <p:cTn id="87" fill="hold">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wipe(up)">
                                      <p:cBhvr>
                                        <p:cTn id="90" dur="500"/>
                                        <p:tgtEl>
                                          <p:spTgt spid="37"/>
                                        </p:tgtEl>
                                      </p:cBhvr>
                                    </p:animEffect>
                                  </p:childTnLst>
                                </p:cTn>
                              </p:par>
                            </p:childTnLst>
                          </p:cTn>
                        </p:par>
                        <p:par>
                          <p:cTn id="91" fill="hold">
                            <p:stCondLst>
                              <p:cond delay="1000"/>
                            </p:stCondLst>
                            <p:childTnLst>
                              <p:par>
                                <p:cTn id="92" presetID="22" presetClass="entr" presetSubtype="1" fill="hold" grpId="0" nodeType="after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wipe(up)">
                                      <p:cBhvr>
                                        <p:cTn id="94" dur="500"/>
                                        <p:tgtEl>
                                          <p:spTgt spid="41"/>
                                        </p:tgtEl>
                                      </p:cBhvr>
                                    </p:animEffect>
                                  </p:childTnLst>
                                </p:cTn>
                              </p:par>
                            </p:childTnLst>
                          </p:cTn>
                        </p:par>
                        <p:par>
                          <p:cTn id="95" fill="hold">
                            <p:stCondLst>
                              <p:cond delay="1500"/>
                            </p:stCondLst>
                            <p:childTnLst>
                              <p:par>
                                <p:cTn id="96" presetID="22" presetClass="entr" presetSubtype="8" fill="hold" grpId="0" nodeType="after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wipe(left)">
                                      <p:cBhvr>
                                        <p:cTn id="98" dur="500"/>
                                        <p:tgtEl>
                                          <p:spTgt spid="3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wipe(left)">
                                      <p:cBhvr>
                                        <p:cTn id="103" dur="500"/>
                                        <p:tgtEl>
                                          <p:spTgt spid="6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wipe(down)">
                                      <p:cBhvr>
                                        <p:cTn id="108" dur="300"/>
                                        <p:tgtEl>
                                          <p:spTgt spid="4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xit" presetSubtype="1" fill="hold" grpId="1" nodeType="clickEffect">
                                  <p:stCondLst>
                                    <p:cond delay="0"/>
                                  </p:stCondLst>
                                  <p:childTnLst>
                                    <p:animEffect transition="out" filter="wipe(up)">
                                      <p:cBhvr>
                                        <p:cTn id="112" dur="500"/>
                                        <p:tgtEl>
                                          <p:spTgt spid="42"/>
                                        </p:tgtEl>
                                      </p:cBhvr>
                                    </p:animEffect>
                                    <p:set>
                                      <p:cBhvr>
                                        <p:cTn id="113" dur="1" fill="hold">
                                          <p:stCondLst>
                                            <p:cond delay="499"/>
                                          </p:stCondLst>
                                        </p:cTn>
                                        <p:tgtEl>
                                          <p:spTgt spid="42"/>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3">
                                            <p:txEl>
                                              <p:pRg st="3" end="3"/>
                                            </p:txEl>
                                          </p:spTgt>
                                        </p:tgtEl>
                                        <p:attrNameLst>
                                          <p:attrName>style.visibility</p:attrName>
                                        </p:attrNameLst>
                                      </p:cBhvr>
                                      <p:to>
                                        <p:strVal val="visible"/>
                                      </p:to>
                                    </p:set>
                                    <p:animEffect transition="in" filter="wipe(left)">
                                      <p:cBhvr>
                                        <p:cTn id="118" dur="500"/>
                                        <p:tgtEl>
                                          <p:spTgt spid="3">
                                            <p:txEl>
                                              <p:pRg st="3" end="3"/>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3">
                                            <p:txEl>
                                              <p:pRg st="4" end="4"/>
                                            </p:txEl>
                                          </p:spTgt>
                                        </p:tgtEl>
                                        <p:attrNameLst>
                                          <p:attrName>style.visibility</p:attrName>
                                        </p:attrNameLst>
                                      </p:cBhvr>
                                      <p:to>
                                        <p:strVal val="visible"/>
                                      </p:to>
                                    </p:set>
                                    <p:animEffect transition="in" filter="wipe(left)">
                                      <p:cBhvr>
                                        <p:cTn id="123" dur="500"/>
                                        <p:tgtEl>
                                          <p:spTgt spid="3">
                                            <p:txEl>
                                              <p:pRg st="4" end="4"/>
                                            </p:txEl>
                                          </p:spTgt>
                                        </p:tgtEl>
                                      </p:cBhvr>
                                    </p:animEffect>
                                  </p:childTnLst>
                                </p:cTn>
                              </p:par>
                            </p:childTnLst>
                          </p:cTn>
                        </p:par>
                        <p:par>
                          <p:cTn id="124" fill="hold">
                            <p:stCondLst>
                              <p:cond delay="500"/>
                            </p:stCondLst>
                            <p:childTnLst>
                              <p:par>
                                <p:cTn id="125" presetID="22" presetClass="entr" presetSubtype="8" fill="hold" grpId="0" nodeType="after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wipe(left)">
                                      <p:cBhvr>
                                        <p:cTn id="127" dur="500"/>
                                        <p:tgtEl>
                                          <p:spTgt spid="43"/>
                                        </p:tgtEl>
                                      </p:cBhvr>
                                    </p:animEffect>
                                  </p:childTnLst>
                                </p:cTn>
                              </p:par>
                            </p:childTnLst>
                          </p:cTn>
                        </p:par>
                        <p:par>
                          <p:cTn id="128" fill="hold">
                            <p:stCondLst>
                              <p:cond delay="1000"/>
                            </p:stCondLst>
                            <p:childTnLst>
                              <p:par>
                                <p:cTn id="129" presetID="22" presetClass="entr" presetSubtype="4" fill="hold" grpId="0" nodeType="afterEffect">
                                  <p:stCondLst>
                                    <p:cond delay="0"/>
                                  </p:stCondLst>
                                  <p:childTnLst>
                                    <p:set>
                                      <p:cBhvr>
                                        <p:cTn id="130" dur="1" fill="hold">
                                          <p:stCondLst>
                                            <p:cond delay="0"/>
                                          </p:stCondLst>
                                        </p:cTn>
                                        <p:tgtEl>
                                          <p:spTgt spid="77"/>
                                        </p:tgtEl>
                                        <p:attrNameLst>
                                          <p:attrName>style.visibility</p:attrName>
                                        </p:attrNameLst>
                                      </p:cBhvr>
                                      <p:to>
                                        <p:strVal val="visible"/>
                                      </p:to>
                                    </p:set>
                                    <p:animEffect transition="in" filter="wipe(down)">
                                      <p:cBhvr>
                                        <p:cTn id="131" dur="500"/>
                                        <p:tgtEl>
                                          <p:spTgt spid="7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3">
                                            <p:txEl>
                                              <p:pRg st="5" end="5"/>
                                            </p:txEl>
                                          </p:spTgt>
                                        </p:tgtEl>
                                        <p:attrNameLst>
                                          <p:attrName>style.visibility</p:attrName>
                                        </p:attrNameLst>
                                      </p:cBhvr>
                                      <p:to>
                                        <p:strVal val="visible"/>
                                      </p:to>
                                    </p:set>
                                    <p:animEffect transition="in" filter="wipe(left)">
                                      <p:cBhvr>
                                        <p:cTn id="136" dur="500"/>
                                        <p:tgtEl>
                                          <p:spTgt spid="3">
                                            <p:txEl>
                                              <p:pRg st="5" end="5"/>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nodeType="clickEffect">
                                  <p:stCondLst>
                                    <p:cond delay="0"/>
                                  </p:stCondLst>
                                  <p:childTnLst>
                                    <p:set>
                                      <p:cBhvr>
                                        <p:cTn id="140" dur="1" fill="hold">
                                          <p:stCondLst>
                                            <p:cond delay="0"/>
                                          </p:stCondLst>
                                        </p:cTn>
                                        <p:tgtEl>
                                          <p:spTgt spid="3">
                                            <p:txEl>
                                              <p:pRg st="6" end="6"/>
                                            </p:txEl>
                                          </p:spTgt>
                                        </p:tgtEl>
                                        <p:attrNameLst>
                                          <p:attrName>style.visibility</p:attrName>
                                        </p:attrNameLst>
                                      </p:cBhvr>
                                      <p:to>
                                        <p:strVal val="visible"/>
                                      </p:to>
                                    </p:set>
                                    <p:animEffect transition="in" filter="wipe(left)">
                                      <p:cBhvr>
                                        <p:cTn id="141" dur="500"/>
                                        <p:tgtEl>
                                          <p:spTgt spid="3">
                                            <p:txEl>
                                              <p:pRg st="6" end="6"/>
                                            </p:txEl>
                                          </p:spTgt>
                                        </p:tgtEl>
                                      </p:cBhvr>
                                    </p:animEffect>
                                  </p:childTnLst>
                                </p:cTn>
                              </p:par>
                            </p:childTnLst>
                          </p:cTn>
                        </p:par>
                      </p:childTnLst>
                    </p:cTn>
                  </p:par>
                  <p:par>
                    <p:cTn id="142" fill="hold">
                      <p:stCondLst>
                        <p:cond delay="indefinite"/>
                      </p:stCondLst>
                      <p:childTnLst>
                        <p:par>
                          <p:cTn id="143" fill="hold">
                            <p:stCondLst>
                              <p:cond delay="0"/>
                            </p:stCondLst>
                            <p:childTnLst>
                              <p:par>
                                <p:cTn id="144" presetID="16" presetClass="entr" presetSubtype="21" fill="hold" grpId="0" nodeType="clickEffect">
                                  <p:stCondLst>
                                    <p:cond delay="0"/>
                                  </p:stCondLst>
                                  <p:childTnLst>
                                    <p:set>
                                      <p:cBhvr>
                                        <p:cTn id="145" dur="1" fill="hold">
                                          <p:stCondLst>
                                            <p:cond delay="0"/>
                                          </p:stCondLst>
                                        </p:cTn>
                                        <p:tgtEl>
                                          <p:spTgt spid="46"/>
                                        </p:tgtEl>
                                        <p:attrNameLst>
                                          <p:attrName>style.visibility</p:attrName>
                                        </p:attrNameLst>
                                      </p:cBhvr>
                                      <p:to>
                                        <p:strVal val="visible"/>
                                      </p:to>
                                    </p:set>
                                    <p:animEffect transition="in" filter="barn(inVertical)">
                                      <p:cBhvr>
                                        <p:cTn id="146" dur="500"/>
                                        <p:tgtEl>
                                          <p:spTgt spid="46"/>
                                        </p:tgtEl>
                                      </p:cBhvr>
                                    </p:animEffect>
                                  </p:childTnLst>
                                </p:cTn>
                              </p:par>
                            </p:childTnLst>
                          </p:cTn>
                        </p:par>
                        <p:par>
                          <p:cTn id="147" fill="hold">
                            <p:stCondLst>
                              <p:cond delay="500"/>
                            </p:stCondLst>
                            <p:childTnLst>
                              <p:par>
                                <p:cTn id="148" presetID="22" presetClass="entr" presetSubtype="1" fill="hold" grpId="0" nodeType="afterEffect">
                                  <p:stCondLst>
                                    <p:cond delay="0"/>
                                  </p:stCondLst>
                                  <p:childTnLst>
                                    <p:set>
                                      <p:cBhvr>
                                        <p:cTn id="149" dur="1" fill="hold">
                                          <p:stCondLst>
                                            <p:cond delay="0"/>
                                          </p:stCondLst>
                                        </p:cTn>
                                        <p:tgtEl>
                                          <p:spTgt spid="47"/>
                                        </p:tgtEl>
                                        <p:attrNameLst>
                                          <p:attrName>style.visibility</p:attrName>
                                        </p:attrNameLst>
                                      </p:cBhvr>
                                      <p:to>
                                        <p:strVal val="visible"/>
                                      </p:to>
                                    </p:set>
                                    <p:animEffect transition="in" filter="wipe(up)">
                                      <p:cBhvr>
                                        <p:cTn id="15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84" grpId="0"/>
      <p:bldP spid="66" grpId="0" animBg="1"/>
      <p:bldP spid="77" grpId="0"/>
      <p:bldP spid="81" grpId="0" animBg="1"/>
      <p:bldP spid="82" grpId="0" animBg="1"/>
      <p:bldP spid="31" grpId="0"/>
      <p:bldP spid="32" grpId="0"/>
      <p:bldP spid="33" grpId="0" animBg="1"/>
      <p:bldP spid="34" grpId="0" animBg="1"/>
      <p:bldP spid="35" grpId="0" animBg="1"/>
      <p:bldP spid="35" grpId="1" animBg="1"/>
      <p:bldP spid="36" grpId="0" animBg="1"/>
      <p:bldP spid="37" grpId="0" animBg="1"/>
      <p:bldP spid="38" grpId="0"/>
      <p:bldP spid="40" grpId="0" animBg="1"/>
      <p:bldP spid="41" grpId="0" animBg="1"/>
      <p:bldP spid="42" grpId="0" animBg="1"/>
      <p:bldP spid="42" grpId="1" animBg="1"/>
      <p:bldP spid="43" grpId="0" animBg="1"/>
      <p:bldP spid="46" grpId="0" animBg="1"/>
      <p:bldP spid="47" grpId="0"/>
    </p:bld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可靠和有序的传输</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88572"/>
                <a:ext cx="8579554" cy="2259517"/>
              </a:xfrm>
            </p:spPr>
            <p:txBody>
              <a:bodyPr/>
              <a:lstStyle/>
              <a:p>
                <a:pPr>
                  <a:lnSpc>
                    <a:spcPct val="100000"/>
                  </a:lnSpc>
                </a:pPr>
                <a:r>
                  <a:rPr lang="zh-CN" altLang="en-US" sz="2000" dirty="0"/>
                  <a:t>接收方的</a:t>
                </a:r>
                <a:r>
                  <a:rPr lang="en-US" altLang="zh-CN" sz="2000" dirty="0"/>
                  <a:t>TCP</a:t>
                </a:r>
                <a:r>
                  <a:rPr lang="zh-CN" altLang="en-US" sz="2000" dirty="0"/>
                  <a:t>：维护一个接收缓冲区</a:t>
                </a:r>
                <a:endParaRPr lang="en-US" altLang="zh-CN" sz="2000" dirty="0"/>
              </a:p>
              <a:p>
                <a:pPr lvl="1"/>
                <a:r>
                  <a:rPr lang="zh-CN" altLang="en-US" sz="1600" dirty="0"/>
                  <a:t>存储已到达但是未被应用进程读出的数据，包括</a:t>
                </a:r>
                <a:endParaRPr lang="en-US" altLang="zh-CN" sz="1600" dirty="0"/>
              </a:p>
              <a:p>
                <a:pPr lvl="2"/>
                <a:r>
                  <a:rPr lang="zh-CN" altLang="en-US" sz="1400" dirty="0"/>
                  <a:t>按正确顺序到达已确认、乱序到达未确认的数据</a:t>
                </a:r>
                <a:endParaRPr lang="en-US" altLang="zh-CN" sz="1400" dirty="0"/>
              </a:p>
              <a:p>
                <a:pPr lvl="1"/>
                <a:r>
                  <a:rPr lang="zh-CN" altLang="en-US" sz="1600" dirty="0"/>
                  <a:t>维护三个指针：</a:t>
                </a:r>
                <a:r>
                  <a:rPr lang="en-US" altLang="zh-CN" sz="1600" dirty="0" err="1"/>
                  <a:t>LastByteRead</a:t>
                </a:r>
                <a:r>
                  <a:rPr lang="zh-CN" altLang="en-US" sz="1600" dirty="0"/>
                  <a:t>、</a:t>
                </a:r>
                <a:r>
                  <a:rPr lang="en-US" altLang="zh-CN" sz="1600" dirty="0" err="1"/>
                  <a:t>NextByteExpected</a:t>
                </a:r>
                <a:r>
                  <a:rPr lang="zh-CN" altLang="en-US" sz="1600" dirty="0"/>
                  <a:t>、</a:t>
                </a:r>
                <a:r>
                  <a:rPr lang="en-US" altLang="zh-CN" sz="1600" dirty="0" err="1"/>
                  <a:t>LastByteRecvd</a:t>
                </a:r>
                <a:endParaRPr lang="en-US" altLang="zh-CN" sz="1600" dirty="0"/>
              </a:p>
              <a:p>
                <a:pPr lvl="2"/>
                <a:r>
                  <a:rPr lang="en-US" altLang="zh-CN" sz="1600" dirty="0" err="1"/>
                  <a:t>LastByteRead</a:t>
                </a:r>
                <a:r>
                  <a:rPr lang="en-US" altLang="zh-CN" sz="1600" dirty="0"/>
                  <a:t> </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&lt;</m:t>
                    </m:r>
                  </m:oMath>
                </a14:m>
                <a:r>
                  <a:rPr lang="en-US" altLang="zh-CN" sz="1600" dirty="0"/>
                  <a:t> NextByteExpected</a:t>
                </a:r>
                <a:r>
                  <a:rPr lang="zh-CN" altLang="en-US" sz="1600" dirty="0"/>
                  <a:t> </a:t>
                </a:r>
                <a14:m>
                  <m:oMath xmlns:m="http://schemas.openxmlformats.org/officeDocument/2006/math">
                    <m:r>
                      <a:rPr lang="zh-CN" altLang="en-US" sz="1600" i="1" dirty="0">
                        <a:latin typeface="Cambria Math" panose="02040503050406030204" pitchFamily="18" charset="0"/>
                      </a:rPr>
                      <m:t>≤ </m:t>
                    </m:r>
                  </m:oMath>
                </a14:m>
                <a:r>
                  <a:rPr lang="en-US" altLang="zh-CN" sz="1600" dirty="0"/>
                  <a:t> </a:t>
                </a:r>
                <a:r>
                  <a:rPr lang="en-US" altLang="zh-CN" sz="1600" dirty="0" err="1"/>
                  <a:t>LastByteRecvd</a:t>
                </a:r>
                <a:r>
                  <a:rPr lang="en-US" altLang="zh-CN" sz="1600" dirty="0"/>
                  <a:t> + 1</a:t>
                </a:r>
              </a:p>
              <a:p>
                <a:pPr lvl="1"/>
                <a:r>
                  <a:rPr lang="zh-CN" altLang="en-US" sz="1600" dirty="0"/>
                  <a:t>接收窗口</a:t>
                </a:r>
                <a:endParaRPr lang="en-US" altLang="zh-CN" sz="1600" dirty="0"/>
              </a:p>
              <a:p>
                <a:pPr lvl="2"/>
                <a:r>
                  <a:rPr lang="zh-CN" altLang="en-US" sz="1600" dirty="0"/>
                  <a:t>根据本地缓存情况，确定</a:t>
                </a:r>
                <a:r>
                  <a:rPr lang="en-US" altLang="zh-CN" sz="1600" dirty="0" err="1"/>
                  <a:t>AdvertisedWindow</a:t>
                </a:r>
                <a:r>
                  <a:rPr lang="zh-CN" altLang="en-US" sz="1600" dirty="0"/>
                  <a:t>大小，并通知发送方，实现流量控制</a:t>
                </a:r>
                <a:endParaRPr lang="en-US" altLang="zh-CN" sz="1600" dirty="0"/>
              </a:p>
              <a:p>
                <a:pPr lvl="2"/>
                <a:r>
                  <a:rPr lang="en-US" altLang="zh-CN" sz="1600" dirty="0" err="1"/>
                  <a:t>AdvertisedWindow</a:t>
                </a:r>
                <a:r>
                  <a:rPr lang="en-US" altLang="zh-CN" sz="1600" dirty="0"/>
                  <a:t> = </a:t>
                </a:r>
                <a:r>
                  <a:rPr lang="en-US" altLang="zh-CN" sz="1600" dirty="0" err="1"/>
                  <a:t>MaxRcvBuffer</a:t>
                </a:r>
                <a:r>
                  <a:rPr lang="en-US" altLang="zh-CN" sz="1600" dirty="0"/>
                  <a:t> – ( (</a:t>
                </a:r>
                <a:r>
                  <a:rPr lang="en-US" altLang="zh-CN" sz="1600" dirty="0" err="1"/>
                  <a:t>NextByteExpected</a:t>
                </a:r>
                <a:r>
                  <a:rPr lang="en-US" altLang="zh-CN" sz="1600" dirty="0"/>
                  <a:t> – 1) - </a:t>
                </a:r>
                <a:r>
                  <a:rPr lang="en-US" altLang="zh-CN" sz="1600" dirty="0" err="1"/>
                  <a:t>LastByteRead</a:t>
                </a:r>
                <a:r>
                  <a:rPr lang="en-US" altLang="zh-CN" sz="1600" dirty="0"/>
                  <a:t>)</a:t>
                </a:r>
                <a:endParaRPr lang="zh-CN" altLang="en-US"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88572"/>
                <a:ext cx="8579554" cy="2259517"/>
              </a:xfrm>
              <a:blipFill rotWithShape="0">
                <a:blip r:embed="rId5" cstate="print"/>
                <a:stretch>
                  <a:fillRect l="-213" t="-2156" b="-9973"/>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
        <p:nvSpPr>
          <p:cNvPr id="5" name="文本框 4"/>
          <p:cNvSpPr txBox="1">
            <a:spLocks noChangeArrowheads="1"/>
          </p:cNvSpPr>
          <p:nvPr/>
        </p:nvSpPr>
        <p:spPr bwMode="auto">
          <a:xfrm>
            <a:off x="6492240" y="87868"/>
            <a:ext cx="2544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1800" dirty="0">
                <a:solidFill>
                  <a:schemeClr val="bg2">
                    <a:lumMod val="75000"/>
                  </a:schemeClr>
                </a:solidFill>
                <a:latin typeface="Calibri" panose="020F0502020204030204" pitchFamily="34" charset="0"/>
                <a:ea typeface="黑体" panose="02010609060101010101" pitchFamily="49" charset="-122"/>
              </a:rPr>
              <a:t>5.3.4</a:t>
            </a:r>
            <a:r>
              <a:rPr lang="zh-CN" altLang="en-US" dirty="0">
                <a:solidFill>
                  <a:schemeClr val="bg2">
                    <a:lumMod val="75000"/>
                  </a:schemeClr>
                </a:solidFill>
                <a:latin typeface="Calibri" panose="020F0502020204030204" pitchFamily="34" charset="0"/>
                <a:ea typeface="黑体" panose="02010609060101010101" pitchFamily="49" charset="-122"/>
              </a:rPr>
              <a:t>滑动窗口</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68" name="Line 9"/>
          <p:cNvSpPr>
            <a:spLocks noChangeShapeType="1"/>
          </p:cNvSpPr>
          <p:nvPr/>
        </p:nvSpPr>
        <p:spPr bwMode="auto">
          <a:xfrm>
            <a:off x="721890" y="4253580"/>
            <a:ext cx="7780669" cy="2679"/>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95" name="组合 94"/>
          <p:cNvGrpSpPr/>
          <p:nvPr/>
        </p:nvGrpSpPr>
        <p:grpSpPr>
          <a:xfrm>
            <a:off x="2190103" y="4528473"/>
            <a:ext cx="4737933" cy="369332"/>
            <a:chOff x="2190103" y="3731630"/>
            <a:chExt cx="4737933" cy="369332"/>
          </a:xfrm>
        </p:grpSpPr>
        <p:sp>
          <p:nvSpPr>
            <p:cNvPr id="64" name="Line 5"/>
            <p:cNvSpPr>
              <a:spLocks noChangeShapeType="1"/>
            </p:cNvSpPr>
            <p:nvPr/>
          </p:nvSpPr>
          <p:spPr bwMode="auto">
            <a:xfrm flipV="1">
              <a:off x="2190103" y="3944293"/>
              <a:ext cx="4737933"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4" name="Text Box 14"/>
            <p:cNvSpPr txBox="1">
              <a:spLocks noChangeArrowheads="1"/>
            </p:cNvSpPr>
            <p:nvPr/>
          </p:nvSpPr>
          <p:spPr bwMode="auto">
            <a:xfrm>
              <a:off x="3900023" y="3731630"/>
              <a:ext cx="13388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kern="0" dirty="0">
                  <a:solidFill>
                    <a:srgbClr val="3333CC"/>
                  </a:solidFill>
                  <a:latin typeface="Calibri" panose="020F0502020204030204" pitchFamily="34" charset="0"/>
                  <a:ea typeface="华文楷体" panose="02010600040101010101" pitchFamily="2" charset="-122"/>
                </a:rPr>
                <a:t>接收</a:t>
              </a: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缓存区</a:t>
              </a:r>
            </a:p>
          </p:txBody>
        </p:sp>
      </p:grpSp>
      <p:sp>
        <p:nvSpPr>
          <p:cNvPr id="84" name="Text Box 27"/>
          <p:cNvSpPr txBox="1">
            <a:spLocks noChangeArrowheads="1"/>
          </p:cNvSpPr>
          <p:nvPr/>
        </p:nvSpPr>
        <p:spPr bwMode="auto">
          <a:xfrm>
            <a:off x="1143508" y="4233488"/>
            <a:ext cx="579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TCP</a:t>
            </a:r>
          </a:p>
        </p:txBody>
      </p:sp>
      <p:sp>
        <p:nvSpPr>
          <p:cNvPr id="81" name="Line 24"/>
          <p:cNvSpPr>
            <a:spLocks noChangeShapeType="1"/>
          </p:cNvSpPr>
          <p:nvPr/>
        </p:nvSpPr>
        <p:spPr bwMode="auto">
          <a:xfrm>
            <a:off x="217861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2" name="Line 25"/>
          <p:cNvSpPr>
            <a:spLocks noChangeShapeType="1"/>
          </p:cNvSpPr>
          <p:nvPr/>
        </p:nvSpPr>
        <p:spPr bwMode="auto">
          <a:xfrm>
            <a:off x="6917981" y="4524146"/>
            <a:ext cx="0" cy="13528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98" name="组合 97"/>
          <p:cNvGrpSpPr/>
          <p:nvPr/>
        </p:nvGrpSpPr>
        <p:grpSpPr>
          <a:xfrm>
            <a:off x="7128462" y="4940760"/>
            <a:ext cx="1768580" cy="380548"/>
            <a:chOff x="6635931" y="5652646"/>
            <a:chExt cx="1768580" cy="380548"/>
          </a:xfrm>
        </p:grpSpPr>
        <p:sp>
          <p:nvSpPr>
            <p:cNvPr id="88" name="Text Box 32"/>
            <p:cNvSpPr txBox="1">
              <a:spLocks noChangeArrowheads="1"/>
            </p:cNvSpPr>
            <p:nvPr/>
          </p:nvSpPr>
          <p:spPr bwMode="auto">
            <a:xfrm>
              <a:off x="6971668" y="5663862"/>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序号增大</a:t>
              </a:r>
            </a:p>
          </p:txBody>
        </p:sp>
        <p:sp>
          <p:nvSpPr>
            <p:cNvPr id="97" name="Line 31"/>
            <p:cNvSpPr>
              <a:spLocks noChangeShapeType="1"/>
            </p:cNvSpPr>
            <p:nvPr/>
          </p:nvSpPr>
          <p:spPr bwMode="auto">
            <a:xfrm>
              <a:off x="6635931" y="5652646"/>
              <a:ext cx="1768580" cy="0"/>
            </a:xfrm>
            <a:prstGeom prst="line">
              <a:avLst/>
            </a:prstGeom>
            <a:noFill/>
            <a:ln w="38100">
              <a:solidFill>
                <a:schemeClr val="tx1">
                  <a:lumMod val="65000"/>
                  <a:lumOff val="3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0" name="组合 9"/>
          <p:cNvGrpSpPr/>
          <p:nvPr/>
        </p:nvGrpSpPr>
        <p:grpSpPr>
          <a:xfrm>
            <a:off x="641440" y="5367993"/>
            <a:ext cx="6948874" cy="565243"/>
            <a:chOff x="641440" y="4884662"/>
            <a:chExt cx="6948874" cy="565243"/>
          </a:xfrm>
        </p:grpSpPr>
        <p:grpSp>
          <p:nvGrpSpPr>
            <p:cNvPr id="8" name="组合 7"/>
            <p:cNvGrpSpPr/>
            <p:nvPr/>
          </p:nvGrpSpPr>
          <p:grpSpPr>
            <a:xfrm>
              <a:off x="641440" y="4884662"/>
              <a:ext cx="6948874" cy="565243"/>
              <a:chOff x="641440" y="4884662"/>
              <a:chExt cx="6948874" cy="565243"/>
            </a:xfrm>
          </p:grpSpPr>
          <p:sp>
            <p:nvSpPr>
              <p:cNvPr id="70"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1"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5"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6"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9" name="矩形 8"/>
            <p:cNvSpPr/>
            <p:nvPr/>
          </p:nvSpPr>
          <p:spPr>
            <a:xfrm>
              <a:off x="774702" y="4904749"/>
              <a:ext cx="1082348" cy="523220"/>
            </a:xfrm>
            <a:prstGeom prst="rect">
              <a:avLst/>
            </a:prstGeom>
          </p:spPr>
          <p:txBody>
            <a:bodyPr wrap="none">
              <a:spAutoFit/>
            </a:bodyPr>
            <a:lstStyle/>
            <a:p>
              <a:r>
                <a:rPr lang="zh-CN" altLang="en-US" sz="1400" kern="0" dirty="0">
                  <a:latin typeface="Calibri" panose="020F0502020204030204" pitchFamily="34" charset="0"/>
                  <a:ea typeface="华文楷体" panose="02010600040101010101" pitchFamily="2" charset="-122"/>
                </a:rPr>
                <a:t>字节流</a:t>
              </a:r>
              <a:endParaRPr lang="en-US" altLang="zh-CN" sz="1400" kern="0" dirty="0">
                <a:latin typeface="Calibri" panose="020F0502020204030204" pitchFamily="34" charset="0"/>
                <a:ea typeface="华文楷体" panose="02010600040101010101" pitchFamily="2" charset="-122"/>
              </a:endParaRPr>
            </a:p>
            <a:p>
              <a:r>
                <a:rPr lang="zh-CN" altLang="en-US" sz="1400" kern="0" dirty="0">
                  <a:latin typeface="Calibri" panose="020F0502020204030204" pitchFamily="34" charset="0"/>
                  <a:ea typeface="华文楷体" panose="02010600040101010101" pitchFamily="2" charset="-122"/>
                </a:rPr>
                <a:t>按字节编号</a:t>
              </a:r>
              <a:endParaRPr lang="zh-CN" altLang="en-US" sz="1400" dirty="0"/>
            </a:p>
          </p:txBody>
        </p:sp>
      </p:grpSp>
      <p:sp>
        <p:nvSpPr>
          <p:cNvPr id="44" name="Oval 8"/>
          <p:cNvSpPr>
            <a:spLocks noChangeArrowheads="1"/>
          </p:cNvSpPr>
          <p:nvPr/>
        </p:nvSpPr>
        <p:spPr bwMode="auto">
          <a:xfrm>
            <a:off x="3135391" y="3586902"/>
            <a:ext cx="2310066" cy="535534"/>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接收应用程序</a:t>
            </a:r>
          </a:p>
        </p:txBody>
      </p:sp>
      <p:sp>
        <p:nvSpPr>
          <p:cNvPr id="45" name="Freeform 21"/>
          <p:cNvSpPr>
            <a:spLocks/>
          </p:cNvSpPr>
          <p:nvPr/>
        </p:nvSpPr>
        <p:spPr bwMode="auto">
          <a:xfrm flipH="1">
            <a:off x="2178609" y="4121900"/>
            <a:ext cx="2146335" cy="1303689"/>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FF0066"/>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16"/>
          <p:cNvSpPr txBox="1">
            <a:spLocks noChangeArrowheads="1"/>
          </p:cNvSpPr>
          <p:nvPr/>
        </p:nvSpPr>
        <p:spPr bwMode="auto">
          <a:xfrm>
            <a:off x="507230" y="4688815"/>
            <a:ext cx="19044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a:t>
            </a:r>
            <a:r>
              <a:rPr lang="zh-CN" altLang="en-US" kern="0" dirty="0">
                <a:solidFill>
                  <a:srgbClr val="3333CC"/>
                </a:solidFill>
                <a:latin typeface="Calibri" panose="020F0502020204030204" pitchFamily="34" charset="0"/>
                <a:ea typeface="华文楷体" panose="02010600040101010101" pitchFamily="2" charset="-122"/>
              </a:rPr>
              <a:t>读出</a:t>
            </a: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LastByteRead</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47" name="Rectangle 19"/>
          <p:cNvSpPr>
            <a:spLocks noChangeArrowheads="1"/>
          </p:cNvSpPr>
          <p:nvPr/>
        </p:nvSpPr>
        <p:spPr bwMode="auto">
          <a:xfrm>
            <a:off x="2178611" y="5425589"/>
            <a:ext cx="1935851"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kern="0" dirty="0">
                <a:solidFill>
                  <a:schemeClr val="bg1"/>
                </a:solidFill>
                <a:latin typeface="Calibri" panose="020F0502020204030204" pitchFamily="34" charset="0"/>
                <a:ea typeface="华文楷体" panose="02010600040101010101" pitchFamily="2" charset="-122"/>
              </a:rPr>
              <a:t>已确认过但未读出</a:t>
            </a: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49" name="Rectangle 19"/>
          <p:cNvSpPr>
            <a:spLocks noChangeArrowheads="1"/>
          </p:cNvSpPr>
          <p:nvPr/>
        </p:nvSpPr>
        <p:spPr bwMode="auto">
          <a:xfrm>
            <a:off x="4746977" y="5434964"/>
            <a:ext cx="356960"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50" name="Rectangle 19"/>
          <p:cNvSpPr>
            <a:spLocks noChangeArrowheads="1"/>
          </p:cNvSpPr>
          <p:nvPr/>
        </p:nvSpPr>
        <p:spPr bwMode="auto">
          <a:xfrm>
            <a:off x="5347490" y="5434963"/>
            <a:ext cx="656584"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51" name="Text Box 6"/>
          <p:cNvSpPr txBox="1">
            <a:spLocks noChangeArrowheads="1"/>
          </p:cNvSpPr>
          <p:nvPr/>
        </p:nvSpPr>
        <p:spPr bwMode="auto">
          <a:xfrm>
            <a:off x="1973549" y="6260912"/>
            <a:ext cx="27734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solidFill>
                  <a:srgbClr val="3333CC"/>
                </a:solidFill>
                <a:latin typeface="Calibri" panose="020F0502020204030204" pitchFamily="34" charset="0"/>
                <a:ea typeface="华文楷体" panose="02010600040101010101" pitchFamily="2" charset="-122"/>
              </a:rPr>
              <a:t>下一个希望收到的字节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NextByteExpected</a:t>
            </a:r>
            <a:r>
              <a:rPr lang="en-US" altLang="zh-CN" kern="0" dirty="0">
                <a:solidFill>
                  <a:srgbClr val="3333CC"/>
                </a:solidFill>
                <a:latin typeface="Calibri" panose="020F0502020204030204" pitchFamily="34" charset="0"/>
                <a:ea typeface="华文楷体" panose="02010600040101010101" pitchFamily="2" charset="-122"/>
              </a:rPr>
              <a:t>) </a:t>
            </a:r>
            <a:r>
              <a:rPr lang="zh-CN" altLang="en-US" kern="0" dirty="0">
                <a:solidFill>
                  <a:srgbClr val="FF0066"/>
                </a:solidFill>
                <a:latin typeface="Calibri" panose="020F0502020204030204" pitchFamily="34" charset="0"/>
                <a:ea typeface="华文楷体" panose="02010600040101010101" pitchFamily="2" charset="-122"/>
              </a:rPr>
              <a:t>确认号</a:t>
            </a:r>
            <a:endParaRPr kumimoji="0" lang="zh-CN" altLang="en-US" b="0" i="0" u="none" strike="noStrike" kern="0" cap="none" spc="0" normalizeH="0" baseline="0" noProof="0" dirty="0">
              <a:ln>
                <a:noFill/>
              </a:ln>
              <a:solidFill>
                <a:srgbClr val="FF0066"/>
              </a:solidFill>
              <a:effectLst/>
              <a:uLnTx/>
              <a:uFillTx/>
              <a:latin typeface="Calibri" panose="020F0502020204030204" pitchFamily="34" charset="0"/>
              <a:ea typeface="华文楷体" panose="02010600040101010101" pitchFamily="2" charset="-122"/>
            </a:endParaRPr>
          </a:p>
        </p:txBody>
      </p:sp>
      <p:sp>
        <p:nvSpPr>
          <p:cNvPr id="52" name="Text Box 16"/>
          <p:cNvSpPr txBox="1">
            <a:spLocks noChangeArrowheads="1"/>
          </p:cNvSpPr>
          <p:nvPr/>
        </p:nvSpPr>
        <p:spPr bwMode="auto">
          <a:xfrm>
            <a:off x="5584371" y="6250718"/>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最后收到的字节</a:t>
            </a:r>
            <a:endParaRPr kumimoji="0"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solidFill>
                  <a:srgbClr val="3333CC"/>
                </a:solidFill>
                <a:latin typeface="Calibri" panose="020F0502020204030204" pitchFamily="34" charset="0"/>
                <a:ea typeface="华文楷体" panose="02010600040101010101" pitchFamily="2" charset="-122"/>
              </a:rPr>
              <a:t>(</a:t>
            </a:r>
            <a:r>
              <a:rPr lang="en-US" altLang="zh-CN" kern="0" dirty="0" err="1">
                <a:solidFill>
                  <a:srgbClr val="3333CC"/>
                </a:solidFill>
                <a:latin typeface="Calibri" panose="020F0502020204030204" pitchFamily="34" charset="0"/>
                <a:ea typeface="华文楷体" panose="02010600040101010101" pitchFamily="2" charset="-122"/>
              </a:rPr>
              <a:t>LastByteRecvd</a:t>
            </a:r>
            <a:r>
              <a:rPr lang="en-US" altLang="zh-CN" kern="0" dirty="0">
                <a:solidFill>
                  <a:srgbClr val="3333CC"/>
                </a:solidFill>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53" name="Line 23"/>
          <p:cNvSpPr>
            <a:spLocks noChangeShapeType="1"/>
          </p:cNvSpPr>
          <p:nvPr/>
        </p:nvSpPr>
        <p:spPr bwMode="auto">
          <a:xfrm flipV="1">
            <a:off x="6004074" y="5873301"/>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 name="Line 15"/>
          <p:cNvSpPr>
            <a:spLocks noChangeShapeType="1"/>
          </p:cNvSpPr>
          <p:nvPr/>
        </p:nvSpPr>
        <p:spPr bwMode="auto">
          <a:xfrm flipV="1">
            <a:off x="4114462" y="5876980"/>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 name="Line 24"/>
          <p:cNvSpPr>
            <a:spLocks noChangeShapeType="1"/>
          </p:cNvSpPr>
          <p:nvPr/>
        </p:nvSpPr>
        <p:spPr bwMode="auto">
          <a:xfrm>
            <a:off x="4114462" y="5436978"/>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 name="Line 24"/>
          <p:cNvSpPr>
            <a:spLocks noChangeShapeType="1"/>
          </p:cNvSpPr>
          <p:nvPr/>
        </p:nvSpPr>
        <p:spPr bwMode="auto">
          <a:xfrm>
            <a:off x="6004074" y="5455732"/>
            <a:ext cx="0" cy="4363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 name="圆角矩形标注 56"/>
          <p:cNvSpPr/>
          <p:nvPr/>
        </p:nvSpPr>
        <p:spPr>
          <a:xfrm>
            <a:off x="542355" y="3746276"/>
            <a:ext cx="2484194" cy="525637"/>
          </a:xfrm>
          <a:prstGeom prst="wedgeRoundRectCallout">
            <a:avLst>
              <a:gd name="adj1" fmla="val -1945"/>
              <a:gd name="adj2" fmla="val 315111"/>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已被应用读出，无需缓存</a:t>
            </a:r>
          </a:p>
        </p:txBody>
      </p:sp>
      <p:sp>
        <p:nvSpPr>
          <p:cNvPr id="58" name="圆角矩形标注 57"/>
          <p:cNvSpPr/>
          <p:nvPr/>
        </p:nvSpPr>
        <p:spPr>
          <a:xfrm>
            <a:off x="5280303" y="3481088"/>
            <a:ext cx="1355628" cy="716237"/>
          </a:xfrm>
          <a:prstGeom prst="wedgeRoundRectCallout">
            <a:avLst>
              <a:gd name="adj1" fmla="val -74682"/>
              <a:gd name="adj2" fmla="val 271980"/>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乱序到达的多个字节段</a:t>
            </a:r>
          </a:p>
        </p:txBody>
      </p:sp>
      <p:sp>
        <p:nvSpPr>
          <p:cNvPr id="59" name="圆角矩形标注 58"/>
          <p:cNvSpPr/>
          <p:nvPr/>
        </p:nvSpPr>
        <p:spPr>
          <a:xfrm>
            <a:off x="6917981" y="3517319"/>
            <a:ext cx="2036196" cy="525637"/>
          </a:xfrm>
          <a:prstGeom prst="wedgeRoundRectCallout">
            <a:avLst>
              <a:gd name="adj1" fmla="val -85092"/>
              <a:gd name="adj2" fmla="val 372270"/>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未达到的字节序列</a:t>
            </a:r>
          </a:p>
        </p:txBody>
      </p:sp>
      <p:sp>
        <p:nvSpPr>
          <p:cNvPr id="60" name="Text Box 18"/>
          <p:cNvSpPr txBox="1">
            <a:spLocks noChangeArrowheads="1"/>
          </p:cNvSpPr>
          <p:nvPr/>
        </p:nvSpPr>
        <p:spPr bwMode="auto">
          <a:xfrm>
            <a:off x="5121784" y="49174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kern="0" dirty="0">
                <a:solidFill>
                  <a:srgbClr val="3333CC"/>
                </a:solidFill>
                <a:latin typeface="Calibri" panose="020F0502020204030204" pitchFamily="34" charset="0"/>
                <a:ea typeface="华文楷体" panose="02010600040101010101" pitchFamily="2" charset="-122"/>
              </a:rPr>
              <a:t>接收</a:t>
            </a:r>
            <a:r>
              <a:rPr kumimoji="0" lang="zh-CN" altLang="en-US"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窗口</a:t>
            </a:r>
          </a:p>
        </p:txBody>
      </p:sp>
      <p:sp>
        <p:nvSpPr>
          <p:cNvPr id="61" name="矩形 60"/>
          <p:cNvSpPr/>
          <p:nvPr/>
        </p:nvSpPr>
        <p:spPr>
          <a:xfrm>
            <a:off x="4114462" y="5210360"/>
            <a:ext cx="2813574"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ustDataLst>
      <p:tags r:id="rId1"/>
    </p:custDataLst>
    <p:extLst>
      <p:ext uri="{BB962C8B-B14F-4D97-AF65-F5344CB8AC3E}">
        <p14:creationId xmlns:p14="http://schemas.microsoft.com/office/powerpoint/2010/main" val="130336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dissolve">
                                      <p:cBhvr>
                                        <p:cTn id="24" dur="500"/>
                                        <p:tgtEl>
                                          <p:spTgt spid="84"/>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wipe(left)">
                                      <p:cBhvr>
                                        <p:cTn id="32" dur="500"/>
                                        <p:tgtEl>
                                          <p:spTgt spid="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wipe(down)">
                                      <p:cBhvr>
                                        <p:cTn id="37" dur="500"/>
                                        <p:tgtEl>
                                          <p:spTgt spid="8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wipe(down)">
                                      <p:cBhvr>
                                        <p:cTn id="40" dur="500"/>
                                        <p:tgtEl>
                                          <p:spTgt spid="82"/>
                                        </p:tgtEl>
                                      </p:cBhvr>
                                    </p:animEffect>
                                  </p:childTnLst>
                                </p:cTn>
                              </p:par>
                            </p:childTnLst>
                          </p:cTn>
                        </p:par>
                        <p:par>
                          <p:cTn id="41" fill="hold">
                            <p:stCondLst>
                              <p:cond delay="500"/>
                            </p:stCondLst>
                            <p:childTnLst>
                              <p:par>
                                <p:cTn id="42" presetID="16" presetClass="entr" presetSubtype="21" fill="hold" nodeType="afterEffect">
                                  <p:stCondLst>
                                    <p:cond delay="0"/>
                                  </p:stCondLst>
                                  <p:childTnLst>
                                    <p:set>
                                      <p:cBhvr>
                                        <p:cTn id="43" dur="1" fill="hold">
                                          <p:stCondLst>
                                            <p:cond delay="0"/>
                                          </p:stCondLst>
                                        </p:cTn>
                                        <p:tgtEl>
                                          <p:spTgt spid="95"/>
                                        </p:tgtEl>
                                        <p:attrNameLst>
                                          <p:attrName>style.visibility</p:attrName>
                                        </p:attrNameLst>
                                      </p:cBhvr>
                                      <p:to>
                                        <p:strVal val="visible"/>
                                      </p:to>
                                    </p:set>
                                    <p:animEffect transition="in" filter="barn(inVertical)">
                                      <p:cBhvr>
                                        <p:cTn id="44" dur="500"/>
                                        <p:tgtEl>
                                          <p:spTgt spid="9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dissolve">
                                      <p:cBhvr>
                                        <p:cTn id="49" dur="500"/>
                                        <p:tgtEl>
                                          <p:spTgt spid="3">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childTnLst>
                          </p:cTn>
                        </p:par>
                        <p:par>
                          <p:cTn id="55" fill="hold">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up)">
                                      <p:cBhvr>
                                        <p:cTn id="58" dur="500"/>
                                        <p:tgtEl>
                                          <p:spTgt spid="45"/>
                                        </p:tgtEl>
                                      </p:cBhvr>
                                    </p:animEffect>
                                  </p:childTnLst>
                                </p:cTn>
                              </p:par>
                            </p:childTnLst>
                          </p:cTn>
                        </p:par>
                        <p:par>
                          <p:cTn id="59" fill="hold">
                            <p:stCondLst>
                              <p:cond delay="1000"/>
                            </p:stCondLst>
                            <p:childTnLst>
                              <p:par>
                                <p:cTn id="60" presetID="22" presetClass="entr" presetSubtype="2" fill="hold" grpId="0" nodeType="after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wipe(right)">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down)">
                                      <p:cBhvr>
                                        <p:cTn id="67" dur="3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1" fill="hold" grpId="1" nodeType="clickEffect">
                                  <p:stCondLst>
                                    <p:cond delay="0"/>
                                  </p:stCondLst>
                                  <p:childTnLst>
                                    <p:animEffect transition="out" filter="wipe(up)">
                                      <p:cBhvr>
                                        <p:cTn id="71" dur="500"/>
                                        <p:tgtEl>
                                          <p:spTgt spid="57"/>
                                        </p:tgtEl>
                                      </p:cBhvr>
                                    </p:animEffect>
                                    <p:set>
                                      <p:cBhvr>
                                        <p:cTn id="72" dur="1" fill="hold">
                                          <p:stCondLst>
                                            <p:cond delay="499"/>
                                          </p:stCondLst>
                                        </p:cTn>
                                        <p:tgtEl>
                                          <p:spTgt spid="5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wipe(down)">
                                      <p:cBhvr>
                                        <p:cTn id="77" dur="500"/>
                                        <p:tgtEl>
                                          <p:spTgt spid="51"/>
                                        </p:tgtEl>
                                      </p:cBhvr>
                                    </p:animEffect>
                                  </p:childTnLst>
                                </p:cTn>
                              </p:par>
                            </p:childTnLst>
                          </p:cTn>
                        </p:par>
                        <p:par>
                          <p:cTn id="78" fill="hold">
                            <p:stCondLst>
                              <p:cond delay="500"/>
                            </p:stCondLst>
                            <p:childTnLst>
                              <p:par>
                                <p:cTn id="79" presetID="22" presetClass="entr" presetSubtype="4" fill="hold" grpId="0" nodeType="after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down)">
                                      <p:cBhvr>
                                        <p:cTn id="81" dur="500"/>
                                        <p:tgtEl>
                                          <p:spTgt spid="54"/>
                                        </p:tgtEl>
                                      </p:cBhvr>
                                    </p:animEffect>
                                  </p:childTnLst>
                                </p:cTn>
                              </p:par>
                            </p:childTnLst>
                          </p:cTn>
                        </p:par>
                        <p:par>
                          <p:cTn id="82" fill="hold">
                            <p:stCondLst>
                              <p:cond delay="1000"/>
                            </p:stCondLst>
                            <p:childTnLst>
                              <p:par>
                                <p:cTn id="83" presetID="22" presetClass="entr" presetSubtype="4" fill="hold" grpId="0" nodeType="after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wipe(down)">
                                      <p:cBhvr>
                                        <p:cTn id="85" dur="500"/>
                                        <p:tgtEl>
                                          <p:spTgt spid="5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wipe(left)">
                                      <p:cBhvr>
                                        <p:cTn id="90" dur="500"/>
                                        <p:tgtEl>
                                          <p:spTgt spid="4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down)">
                                      <p:cBhvr>
                                        <p:cTn id="95" dur="500"/>
                                        <p:tgtEl>
                                          <p:spTgt spid="52"/>
                                        </p:tgtEl>
                                      </p:cBhvr>
                                    </p:animEffect>
                                  </p:childTnLst>
                                </p:cTn>
                              </p:par>
                            </p:childTnLst>
                          </p:cTn>
                        </p:par>
                        <p:par>
                          <p:cTn id="96" fill="hold">
                            <p:stCondLst>
                              <p:cond delay="500"/>
                            </p:stCondLst>
                            <p:childTnLst>
                              <p:par>
                                <p:cTn id="97" presetID="22" presetClass="entr" presetSubtype="4" fill="hold" grpId="0"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wipe(down)">
                                      <p:cBhvr>
                                        <p:cTn id="99" dur="500"/>
                                        <p:tgtEl>
                                          <p:spTgt spid="53"/>
                                        </p:tgtEl>
                                      </p:cBhvr>
                                    </p:animEffect>
                                  </p:childTnLst>
                                </p:cTn>
                              </p:par>
                            </p:childTnLst>
                          </p:cTn>
                        </p:par>
                        <p:par>
                          <p:cTn id="100" fill="hold">
                            <p:stCondLst>
                              <p:cond delay="1000"/>
                            </p:stCondLst>
                            <p:childTnLst>
                              <p:par>
                                <p:cTn id="101" presetID="22" presetClass="entr" presetSubtype="4" fill="hold" grpId="0" nodeType="afterEffect">
                                  <p:stCondLst>
                                    <p:cond delay="0"/>
                                  </p:stCondLst>
                                  <p:childTnLst>
                                    <p:set>
                                      <p:cBhvr>
                                        <p:cTn id="102" dur="1" fill="hold">
                                          <p:stCondLst>
                                            <p:cond delay="0"/>
                                          </p:stCondLst>
                                        </p:cTn>
                                        <p:tgtEl>
                                          <p:spTgt spid="56"/>
                                        </p:tgtEl>
                                        <p:attrNameLst>
                                          <p:attrName>style.visibility</p:attrName>
                                        </p:attrNameLst>
                                      </p:cBhvr>
                                      <p:to>
                                        <p:strVal val="visible"/>
                                      </p:to>
                                    </p:set>
                                    <p:animEffect transition="in" filter="wipe(down)">
                                      <p:cBhvr>
                                        <p:cTn id="103" dur="500"/>
                                        <p:tgtEl>
                                          <p:spTgt spid="5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wipe(left)">
                                      <p:cBhvr>
                                        <p:cTn id="108" dur="500"/>
                                        <p:tgtEl>
                                          <p:spTgt spid="49"/>
                                        </p:tgtEl>
                                      </p:cBhvr>
                                    </p:animEffect>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50"/>
                                        </p:tgtEl>
                                        <p:attrNameLst>
                                          <p:attrName>style.visibility</p:attrName>
                                        </p:attrNameLst>
                                      </p:cBhvr>
                                      <p:to>
                                        <p:strVal val="visible"/>
                                      </p:to>
                                    </p:set>
                                    <p:animEffect transition="in" filter="wipe(left)">
                                      <p:cBhvr>
                                        <p:cTn id="112" dur="500"/>
                                        <p:tgtEl>
                                          <p:spTgt spid="5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58"/>
                                        </p:tgtEl>
                                        <p:attrNameLst>
                                          <p:attrName>style.visibility</p:attrName>
                                        </p:attrNameLst>
                                      </p:cBhvr>
                                      <p:to>
                                        <p:strVal val="visible"/>
                                      </p:to>
                                    </p:set>
                                    <p:animEffect transition="in" filter="wipe(down)">
                                      <p:cBhvr>
                                        <p:cTn id="117" dur="300"/>
                                        <p:tgtEl>
                                          <p:spTgt spid="5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1" fill="hold" grpId="1" nodeType="clickEffect">
                                  <p:stCondLst>
                                    <p:cond delay="0"/>
                                  </p:stCondLst>
                                  <p:childTnLst>
                                    <p:animEffect transition="out" filter="wipe(up)">
                                      <p:cBhvr>
                                        <p:cTn id="121" dur="500"/>
                                        <p:tgtEl>
                                          <p:spTgt spid="58"/>
                                        </p:tgtEl>
                                      </p:cBhvr>
                                    </p:animEffect>
                                    <p:set>
                                      <p:cBhvr>
                                        <p:cTn id="122" dur="1" fill="hold">
                                          <p:stCondLst>
                                            <p:cond delay="499"/>
                                          </p:stCondLst>
                                        </p:cTn>
                                        <p:tgtEl>
                                          <p:spTgt spid="5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59"/>
                                        </p:tgtEl>
                                        <p:attrNameLst>
                                          <p:attrName>style.visibility</p:attrName>
                                        </p:attrNameLst>
                                      </p:cBhvr>
                                      <p:to>
                                        <p:strVal val="visible"/>
                                      </p:to>
                                    </p:set>
                                    <p:animEffect transition="in" filter="wipe(down)">
                                      <p:cBhvr>
                                        <p:cTn id="127" dur="300"/>
                                        <p:tgtEl>
                                          <p:spTgt spid="5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xit" presetSubtype="1" fill="hold" grpId="1" nodeType="clickEffect">
                                  <p:stCondLst>
                                    <p:cond delay="0"/>
                                  </p:stCondLst>
                                  <p:childTnLst>
                                    <p:animEffect transition="out" filter="wipe(up)">
                                      <p:cBhvr>
                                        <p:cTn id="131" dur="500"/>
                                        <p:tgtEl>
                                          <p:spTgt spid="59"/>
                                        </p:tgtEl>
                                      </p:cBhvr>
                                    </p:animEffect>
                                    <p:set>
                                      <p:cBhvr>
                                        <p:cTn id="132" dur="1" fill="hold">
                                          <p:stCondLst>
                                            <p:cond delay="499"/>
                                          </p:stCondLst>
                                        </p:cTn>
                                        <p:tgtEl>
                                          <p:spTgt spid="5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nodeType="clickEffect">
                                  <p:stCondLst>
                                    <p:cond delay="0"/>
                                  </p:stCondLst>
                                  <p:childTnLst>
                                    <p:set>
                                      <p:cBhvr>
                                        <p:cTn id="136" dur="1" fill="hold">
                                          <p:stCondLst>
                                            <p:cond delay="0"/>
                                          </p:stCondLst>
                                        </p:cTn>
                                        <p:tgtEl>
                                          <p:spTgt spid="3">
                                            <p:txEl>
                                              <p:pRg st="4" end="4"/>
                                            </p:txEl>
                                          </p:spTgt>
                                        </p:tgtEl>
                                        <p:attrNameLst>
                                          <p:attrName>style.visibility</p:attrName>
                                        </p:attrNameLst>
                                      </p:cBhvr>
                                      <p:to>
                                        <p:strVal val="visible"/>
                                      </p:to>
                                    </p:set>
                                    <p:animEffect transition="in" filter="dissolve">
                                      <p:cBhvr>
                                        <p:cTn id="137" dur="500"/>
                                        <p:tgtEl>
                                          <p:spTgt spid="3">
                                            <p:txEl>
                                              <p:pRg st="4" end="4"/>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3">
                                            <p:txEl>
                                              <p:pRg st="5" end="5"/>
                                            </p:txEl>
                                          </p:spTgt>
                                        </p:tgtEl>
                                        <p:attrNameLst>
                                          <p:attrName>style.visibility</p:attrName>
                                        </p:attrNameLst>
                                      </p:cBhvr>
                                      <p:to>
                                        <p:strVal val="visible"/>
                                      </p:to>
                                    </p:set>
                                    <p:animEffect transition="in" filter="dissolve">
                                      <p:cBhvr>
                                        <p:cTn id="142" dur="500"/>
                                        <p:tgtEl>
                                          <p:spTgt spid="3">
                                            <p:txEl>
                                              <p:pRg st="5" end="5"/>
                                            </p:txEl>
                                          </p:spTgt>
                                        </p:tgtEl>
                                      </p:cBhvr>
                                    </p:animEffect>
                                  </p:childTnLst>
                                </p:cTn>
                              </p:par>
                            </p:childTnLst>
                          </p:cTn>
                        </p:par>
                        <p:par>
                          <p:cTn id="143" fill="hold">
                            <p:stCondLst>
                              <p:cond delay="500"/>
                            </p:stCondLst>
                            <p:childTnLst>
                              <p:par>
                                <p:cTn id="144" presetID="22" presetClass="entr" presetSubtype="8" fill="hold" grpId="0" nodeType="afterEffect">
                                  <p:stCondLst>
                                    <p:cond delay="0"/>
                                  </p:stCondLst>
                                  <p:childTnLst>
                                    <p:set>
                                      <p:cBhvr>
                                        <p:cTn id="145" dur="1" fill="hold">
                                          <p:stCondLst>
                                            <p:cond delay="0"/>
                                          </p:stCondLst>
                                        </p:cTn>
                                        <p:tgtEl>
                                          <p:spTgt spid="61"/>
                                        </p:tgtEl>
                                        <p:attrNameLst>
                                          <p:attrName>style.visibility</p:attrName>
                                        </p:attrNameLst>
                                      </p:cBhvr>
                                      <p:to>
                                        <p:strVal val="visible"/>
                                      </p:to>
                                    </p:set>
                                    <p:animEffect transition="in" filter="wipe(left)">
                                      <p:cBhvr>
                                        <p:cTn id="146" dur="500"/>
                                        <p:tgtEl>
                                          <p:spTgt spid="61"/>
                                        </p:tgtEl>
                                      </p:cBhvr>
                                    </p:animEffect>
                                  </p:childTnLst>
                                </p:cTn>
                              </p:par>
                            </p:childTnLst>
                          </p:cTn>
                        </p:par>
                        <p:par>
                          <p:cTn id="147" fill="hold">
                            <p:stCondLst>
                              <p:cond delay="1000"/>
                            </p:stCondLst>
                            <p:childTnLst>
                              <p:par>
                                <p:cTn id="148" presetID="22" presetClass="entr" presetSubtype="4" fill="hold" grpId="0" nodeType="afterEffect">
                                  <p:stCondLst>
                                    <p:cond delay="0"/>
                                  </p:stCondLst>
                                  <p:childTnLst>
                                    <p:set>
                                      <p:cBhvr>
                                        <p:cTn id="149" dur="1" fill="hold">
                                          <p:stCondLst>
                                            <p:cond delay="0"/>
                                          </p:stCondLst>
                                        </p:cTn>
                                        <p:tgtEl>
                                          <p:spTgt spid="60"/>
                                        </p:tgtEl>
                                        <p:attrNameLst>
                                          <p:attrName>style.visibility</p:attrName>
                                        </p:attrNameLst>
                                      </p:cBhvr>
                                      <p:to>
                                        <p:strVal val="visible"/>
                                      </p:to>
                                    </p:set>
                                    <p:animEffect transition="in" filter="wipe(down)">
                                      <p:cBhvr>
                                        <p:cTn id="150" dur="500"/>
                                        <p:tgtEl>
                                          <p:spTgt spid="60"/>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3">
                                            <p:txEl>
                                              <p:pRg st="6" end="6"/>
                                            </p:txEl>
                                          </p:spTgt>
                                        </p:tgtEl>
                                        <p:attrNameLst>
                                          <p:attrName>style.visibility</p:attrName>
                                        </p:attrNameLst>
                                      </p:cBhvr>
                                      <p:to>
                                        <p:strVal val="visible"/>
                                      </p:to>
                                    </p:set>
                                    <p:animEffect transition="in" filter="dissolve">
                                      <p:cBhvr>
                                        <p:cTn id="155" dur="500"/>
                                        <p:tgtEl>
                                          <p:spTgt spid="3">
                                            <p:txEl>
                                              <p:pRg st="6" end="6"/>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nodeType="clickEffect">
                                  <p:stCondLst>
                                    <p:cond delay="0"/>
                                  </p:stCondLst>
                                  <p:childTnLst>
                                    <p:set>
                                      <p:cBhvr>
                                        <p:cTn id="159" dur="1" fill="hold">
                                          <p:stCondLst>
                                            <p:cond delay="0"/>
                                          </p:stCondLst>
                                        </p:cTn>
                                        <p:tgtEl>
                                          <p:spTgt spid="3">
                                            <p:txEl>
                                              <p:pRg st="7" end="7"/>
                                            </p:txEl>
                                          </p:spTgt>
                                        </p:tgtEl>
                                        <p:attrNameLst>
                                          <p:attrName>style.visibility</p:attrName>
                                        </p:attrNameLst>
                                      </p:cBhvr>
                                      <p:to>
                                        <p:strVal val="visible"/>
                                      </p:to>
                                    </p:set>
                                    <p:animEffect transition="in" filter="dissolve">
                                      <p:cBhvr>
                                        <p:cTn id="16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84" grpId="0"/>
      <p:bldP spid="81" grpId="0" animBg="1"/>
      <p:bldP spid="82" grpId="0" animBg="1"/>
      <p:bldP spid="44" grpId="0" animBg="1"/>
      <p:bldP spid="45" grpId="0" animBg="1"/>
      <p:bldP spid="46" grpId="0"/>
      <p:bldP spid="47" grpId="0" animBg="1"/>
      <p:bldP spid="49" grpId="0" animBg="1"/>
      <p:bldP spid="50" grpId="0" animBg="1"/>
      <p:bldP spid="51" grpId="0"/>
      <p:bldP spid="52" grpId="0"/>
      <p:bldP spid="53" grpId="0" animBg="1"/>
      <p:bldP spid="54" grpId="0" animBg="1"/>
      <p:bldP spid="55" grpId="0" animBg="1"/>
      <p:bldP spid="56" grpId="0" animBg="1"/>
      <p:bldP spid="57" grpId="0" animBg="1"/>
      <p:bldP spid="57" grpId="1" animBg="1"/>
      <p:bldP spid="58" grpId="0" animBg="1"/>
      <p:bldP spid="58" grpId="1" animBg="1"/>
      <p:bldP spid="59" grpId="0" animBg="1"/>
      <p:bldP spid="59" grpId="1" animBg="1"/>
      <p:bldP spid="60" grpId="0"/>
      <p:bldP spid="61" grpId="0" animBg="1"/>
    </p:bld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回顾滑动窗口</a:t>
            </a:r>
            <a:endParaRPr lang="zh-CN" altLang="en-US" sz="2800" dirty="0"/>
          </a:p>
        </p:txBody>
      </p:sp>
      <p:sp>
        <p:nvSpPr>
          <p:cNvPr id="3" name="内容占位符 2"/>
          <p:cNvSpPr>
            <a:spLocks noGrp="1"/>
          </p:cNvSpPr>
          <p:nvPr>
            <p:ph idx="1"/>
          </p:nvPr>
        </p:nvSpPr>
        <p:spPr>
          <a:xfrm>
            <a:off x="457200" y="1288572"/>
            <a:ext cx="8579554" cy="5138354"/>
          </a:xfrm>
        </p:spPr>
        <p:txBody>
          <a:bodyPr/>
          <a:lstStyle/>
          <a:p>
            <a:pPr>
              <a:lnSpc>
                <a:spcPct val="100000"/>
              </a:lnSpc>
            </a:pPr>
            <a:r>
              <a:rPr lang="zh-CN" altLang="en-US" dirty="0"/>
              <a:t>假设</a:t>
            </a:r>
            <a:endParaRPr lang="en-US" altLang="zh-CN" dirty="0"/>
          </a:p>
          <a:p>
            <a:pPr lvl="1">
              <a:lnSpc>
                <a:spcPct val="150000"/>
              </a:lnSpc>
            </a:pPr>
            <a:r>
              <a:rPr lang="zh-CN" altLang="en-US" sz="1800" dirty="0"/>
              <a:t>仅考虑单向的传输情况</a:t>
            </a:r>
            <a:endParaRPr lang="en-US" altLang="zh-CN" sz="1800" dirty="0"/>
          </a:p>
          <a:p>
            <a:pPr lvl="2"/>
            <a:r>
              <a:rPr lang="zh-CN" altLang="en-US" sz="1600" dirty="0"/>
              <a:t>假设</a:t>
            </a:r>
            <a:r>
              <a:rPr lang="en-US" altLang="zh-CN" sz="1600" dirty="0"/>
              <a:t>A</a:t>
            </a:r>
            <a:r>
              <a:rPr lang="zh-CN" altLang="en-US" sz="1600" dirty="0"/>
              <a:t>为发送端，</a:t>
            </a:r>
            <a:r>
              <a:rPr lang="en-US" altLang="zh-CN" sz="1600" dirty="0"/>
              <a:t>B</a:t>
            </a:r>
            <a:r>
              <a:rPr lang="zh-CN" altLang="en-US" sz="1600" dirty="0"/>
              <a:t>为接收端</a:t>
            </a:r>
            <a:endParaRPr lang="en-US" altLang="zh-CN" sz="1600" dirty="0"/>
          </a:p>
          <a:p>
            <a:pPr lvl="1">
              <a:lnSpc>
                <a:spcPct val="150000"/>
              </a:lnSpc>
            </a:pPr>
            <a:r>
              <a:rPr lang="zh-CN" altLang="en-US" sz="1800" dirty="0"/>
              <a:t>以字节为单位</a:t>
            </a:r>
            <a:endParaRPr lang="en-US" altLang="zh-CN" sz="1800" dirty="0"/>
          </a:p>
          <a:p>
            <a:pPr lvl="2"/>
            <a:r>
              <a:rPr lang="zh-CN" altLang="en-US" sz="1600" dirty="0"/>
              <a:t>实际传输过程中，每个</a:t>
            </a:r>
            <a:r>
              <a:rPr lang="en-US" altLang="zh-CN" sz="1600" dirty="0"/>
              <a:t>TCP</a:t>
            </a:r>
            <a:r>
              <a:rPr lang="zh-CN" altLang="en-US" sz="1600" dirty="0"/>
              <a:t>报文段不会是单个字节，将在“触发传输”一节讲解</a:t>
            </a:r>
            <a:endParaRPr lang="en-US" altLang="zh-CN" sz="1600" dirty="0"/>
          </a:p>
          <a:p>
            <a:pPr lvl="1">
              <a:lnSpc>
                <a:spcPct val="150000"/>
              </a:lnSpc>
            </a:pPr>
            <a:r>
              <a:rPr lang="zh-CN" altLang="en-US" sz="1800" dirty="0"/>
              <a:t>窗口大小不变</a:t>
            </a:r>
            <a:endParaRPr lang="en-US" altLang="zh-CN" sz="1800" dirty="0"/>
          </a:p>
          <a:p>
            <a:pPr lvl="2"/>
            <a:r>
              <a:rPr lang="zh-CN" altLang="en-US" sz="1600" dirty="0"/>
              <a:t>窗口大小变化，受“流量控制”、“拥塞控制”的影响</a:t>
            </a:r>
            <a:endParaRPr lang="en-US" altLang="zh-CN" sz="1600" dirty="0"/>
          </a:p>
          <a:p>
            <a:pPr>
              <a:spcBef>
                <a:spcPts val="1800"/>
              </a:spcBef>
            </a:pPr>
            <a:r>
              <a:rPr lang="zh-CN" altLang="en-US" dirty="0"/>
              <a:t>假定</a:t>
            </a:r>
            <a:r>
              <a:rPr lang="en-US" altLang="zh-CN" dirty="0"/>
              <a:t>A</a:t>
            </a:r>
            <a:r>
              <a:rPr lang="zh-CN" altLang="en-US" dirty="0"/>
              <a:t>收到</a:t>
            </a:r>
            <a:r>
              <a:rPr lang="en-US" altLang="zh-CN" dirty="0"/>
              <a:t>B</a:t>
            </a:r>
            <a:r>
              <a:rPr lang="zh-CN" altLang="en-US" dirty="0"/>
              <a:t>发来的确认报文段</a:t>
            </a:r>
            <a:endParaRPr lang="en-US" altLang="zh-CN" dirty="0"/>
          </a:p>
          <a:p>
            <a:pPr lvl="1">
              <a:lnSpc>
                <a:spcPct val="150000"/>
              </a:lnSpc>
            </a:pPr>
            <a:r>
              <a:rPr lang="zh-CN" altLang="en-US" sz="1800" dirty="0"/>
              <a:t>确认号</a:t>
            </a:r>
            <a:r>
              <a:rPr lang="en-US" altLang="zh-CN" sz="1800" dirty="0"/>
              <a:t>Acknowledgment</a:t>
            </a:r>
            <a:r>
              <a:rPr lang="zh-CN" altLang="en-US" sz="1800" dirty="0"/>
              <a:t>：</a:t>
            </a:r>
            <a:r>
              <a:rPr lang="en-US" altLang="zh-CN" sz="1800" dirty="0"/>
              <a:t>31</a:t>
            </a:r>
          </a:p>
          <a:p>
            <a:pPr lvl="1">
              <a:lnSpc>
                <a:spcPct val="150000"/>
              </a:lnSpc>
            </a:pPr>
            <a:r>
              <a:rPr lang="zh-CN" altLang="en-US" sz="1800" dirty="0"/>
              <a:t>接收窗口</a:t>
            </a:r>
            <a:r>
              <a:rPr lang="en-US" altLang="zh-CN" sz="1800" dirty="0" err="1"/>
              <a:t>AdvertisedWindow</a:t>
            </a:r>
            <a:r>
              <a:rPr lang="zh-CN" altLang="en-US" sz="1800" dirty="0"/>
              <a:t>：</a:t>
            </a:r>
            <a:r>
              <a:rPr lang="en-US" altLang="zh-CN" sz="1800" dirty="0"/>
              <a:t>20</a:t>
            </a:r>
          </a:p>
          <a:p>
            <a:pPr lvl="1">
              <a:lnSpc>
                <a:spcPct val="150000"/>
              </a:lnSpc>
            </a:pPr>
            <a:r>
              <a:rPr lang="zh-CN" altLang="en-US" sz="1800" dirty="0"/>
              <a:t>观察</a:t>
            </a:r>
            <a:r>
              <a:rPr lang="en-US" altLang="zh-CN" sz="1800" dirty="0"/>
              <a:t>A</a:t>
            </a:r>
            <a:r>
              <a:rPr lang="zh-CN" altLang="en-US" sz="1800" dirty="0"/>
              <a:t>、</a:t>
            </a:r>
            <a:r>
              <a:rPr lang="en-US" altLang="zh-CN" sz="1800" dirty="0"/>
              <a:t>B</a:t>
            </a:r>
            <a:r>
              <a:rPr lang="zh-CN" altLang="en-US" sz="1800" dirty="0"/>
              <a:t>双方后续的收发行为</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
        <p:nvSpPr>
          <p:cNvPr id="5" name="文本框 4"/>
          <p:cNvSpPr txBox="1">
            <a:spLocks noChangeArrowheads="1"/>
          </p:cNvSpPr>
          <p:nvPr/>
        </p:nvSpPr>
        <p:spPr bwMode="auto">
          <a:xfrm>
            <a:off x="6492240" y="87868"/>
            <a:ext cx="2544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1800" dirty="0">
                <a:solidFill>
                  <a:schemeClr val="bg2">
                    <a:lumMod val="75000"/>
                  </a:schemeClr>
                </a:solidFill>
                <a:latin typeface="Calibri" panose="020F0502020204030204" pitchFamily="34" charset="0"/>
                <a:ea typeface="黑体" panose="02010609060101010101" pitchFamily="49" charset="-122"/>
              </a:rPr>
              <a:t>5.3.4</a:t>
            </a:r>
            <a:r>
              <a:rPr lang="zh-CN" altLang="en-US" dirty="0">
                <a:solidFill>
                  <a:schemeClr val="bg2">
                    <a:lumMod val="75000"/>
                  </a:schemeClr>
                </a:solidFill>
                <a:latin typeface="Calibri" panose="020F0502020204030204" pitchFamily="34" charset="0"/>
                <a:ea typeface="黑体" panose="02010609060101010101" pitchFamily="49" charset="-122"/>
              </a:rPr>
              <a:t>滑动窗口</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26702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dissolv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dissolv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dissolv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dissolv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dissolve">
                                      <p:cBhvr>
                                        <p:cTn id="5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回顾滑动窗口</a:t>
            </a:r>
            <a:endParaRPr lang="zh-CN" altLang="en-US" sz="2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
        <p:nvSpPr>
          <p:cNvPr id="5" name="文本框 4"/>
          <p:cNvSpPr txBox="1">
            <a:spLocks noChangeArrowheads="1"/>
          </p:cNvSpPr>
          <p:nvPr/>
        </p:nvSpPr>
        <p:spPr bwMode="auto">
          <a:xfrm>
            <a:off x="6492240" y="87868"/>
            <a:ext cx="2544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1800" dirty="0">
                <a:solidFill>
                  <a:schemeClr val="bg2">
                    <a:lumMod val="75000"/>
                  </a:schemeClr>
                </a:solidFill>
                <a:latin typeface="Calibri" panose="020F0502020204030204" pitchFamily="34" charset="0"/>
                <a:ea typeface="黑体" panose="02010609060101010101" pitchFamily="49" charset="-122"/>
              </a:rPr>
              <a:t>5.3.4 </a:t>
            </a:r>
            <a:r>
              <a:rPr lang="zh-CN" altLang="en-US" dirty="0">
                <a:solidFill>
                  <a:schemeClr val="bg2">
                    <a:lumMod val="75000"/>
                  </a:schemeClr>
                </a:solidFill>
                <a:latin typeface="Calibri" panose="020F0502020204030204" pitchFamily="34" charset="0"/>
                <a:ea typeface="黑体" panose="02010609060101010101" pitchFamily="49" charset="-122"/>
              </a:rPr>
              <a:t>滑动窗口</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50" name="组合 49"/>
          <p:cNvGrpSpPr/>
          <p:nvPr/>
        </p:nvGrpSpPr>
        <p:grpSpPr>
          <a:xfrm>
            <a:off x="53623" y="2651873"/>
            <a:ext cx="9036753" cy="565243"/>
            <a:chOff x="0" y="2100132"/>
            <a:chExt cx="9036753" cy="565243"/>
          </a:xfrm>
        </p:grpSpPr>
        <p:grpSp>
          <p:nvGrpSpPr>
            <p:cNvPr id="7" name="组合 6"/>
            <p:cNvGrpSpPr/>
            <p:nvPr/>
          </p:nvGrpSpPr>
          <p:grpSpPr>
            <a:xfrm>
              <a:off x="0" y="2100132"/>
              <a:ext cx="9036753" cy="565243"/>
              <a:chOff x="641440" y="4884662"/>
              <a:chExt cx="6948874" cy="565243"/>
            </a:xfrm>
          </p:grpSpPr>
          <p:sp>
            <p:nvSpPr>
              <p:cNvPr id="9"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1"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2"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19" name="矩形 18"/>
            <p:cNvSpPr/>
            <p:nvPr/>
          </p:nvSpPr>
          <p:spPr>
            <a:xfrm>
              <a:off x="1735404" y="224780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33</a:t>
              </a:r>
              <a:endParaRPr lang="zh-CN" altLang="en-US" sz="1400" dirty="0">
                <a:solidFill>
                  <a:schemeClr val="tx1"/>
                </a:solidFill>
                <a:latin typeface="Calibri" panose="020F0502020204030204" pitchFamily="34" charset="0"/>
              </a:endParaRPr>
            </a:p>
          </p:txBody>
        </p:sp>
        <p:sp>
          <p:nvSpPr>
            <p:cNvPr id="20" name="矩形 19"/>
            <p:cNvSpPr/>
            <p:nvPr/>
          </p:nvSpPr>
          <p:spPr>
            <a:xfrm>
              <a:off x="2031849"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34</a:t>
              </a:r>
              <a:endParaRPr lang="zh-CN" altLang="en-US" sz="1400" dirty="0">
                <a:solidFill>
                  <a:schemeClr val="tx1"/>
                </a:solidFill>
                <a:latin typeface="Calibri" panose="020F0502020204030204" pitchFamily="34" charset="0"/>
              </a:endParaRPr>
            </a:p>
          </p:txBody>
        </p:sp>
        <p:sp>
          <p:nvSpPr>
            <p:cNvPr id="21" name="矩形 20"/>
            <p:cNvSpPr/>
            <p:nvPr/>
          </p:nvSpPr>
          <p:spPr>
            <a:xfrm>
              <a:off x="2331055"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35</a:t>
              </a:r>
              <a:endParaRPr lang="zh-CN" altLang="en-US" sz="1400" dirty="0">
                <a:solidFill>
                  <a:schemeClr val="tx1"/>
                </a:solidFill>
                <a:latin typeface="Calibri" panose="020F0502020204030204" pitchFamily="34" charset="0"/>
              </a:endParaRPr>
            </a:p>
          </p:txBody>
        </p:sp>
        <p:sp>
          <p:nvSpPr>
            <p:cNvPr id="22" name="矩形 21"/>
            <p:cNvSpPr/>
            <p:nvPr/>
          </p:nvSpPr>
          <p:spPr>
            <a:xfrm>
              <a:off x="2627500"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36</a:t>
              </a:r>
              <a:endParaRPr lang="zh-CN" altLang="en-US" sz="1400" dirty="0">
                <a:solidFill>
                  <a:schemeClr val="tx1"/>
                </a:solidFill>
                <a:latin typeface="Calibri" panose="020F0502020204030204" pitchFamily="34" charset="0"/>
              </a:endParaRPr>
            </a:p>
          </p:txBody>
        </p:sp>
        <p:sp>
          <p:nvSpPr>
            <p:cNvPr id="23" name="矩形 22"/>
            <p:cNvSpPr/>
            <p:nvPr/>
          </p:nvSpPr>
          <p:spPr>
            <a:xfrm>
              <a:off x="2929101"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37</a:t>
              </a:r>
              <a:endParaRPr lang="zh-CN" altLang="en-US" sz="1400" dirty="0">
                <a:solidFill>
                  <a:schemeClr val="tx1"/>
                </a:solidFill>
                <a:latin typeface="Calibri" panose="020F0502020204030204" pitchFamily="34" charset="0"/>
              </a:endParaRPr>
            </a:p>
          </p:txBody>
        </p:sp>
        <p:sp>
          <p:nvSpPr>
            <p:cNvPr id="24" name="矩形 23"/>
            <p:cNvSpPr/>
            <p:nvPr/>
          </p:nvSpPr>
          <p:spPr>
            <a:xfrm>
              <a:off x="3225546" y="2243670"/>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38</a:t>
              </a:r>
              <a:endParaRPr lang="zh-CN" altLang="en-US" sz="1400" dirty="0">
                <a:solidFill>
                  <a:schemeClr val="tx1"/>
                </a:solidFill>
                <a:latin typeface="Calibri" panose="020F0502020204030204" pitchFamily="34" charset="0"/>
              </a:endParaRPr>
            </a:p>
          </p:txBody>
        </p:sp>
        <p:sp>
          <p:nvSpPr>
            <p:cNvPr id="25" name="矩形 24"/>
            <p:cNvSpPr/>
            <p:nvPr/>
          </p:nvSpPr>
          <p:spPr>
            <a:xfrm>
              <a:off x="3524752"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39</a:t>
              </a:r>
              <a:endParaRPr lang="zh-CN" altLang="en-US" sz="1400" dirty="0">
                <a:solidFill>
                  <a:schemeClr val="tx1"/>
                </a:solidFill>
                <a:latin typeface="Calibri" panose="020F0502020204030204" pitchFamily="34" charset="0"/>
              </a:endParaRPr>
            </a:p>
          </p:txBody>
        </p:sp>
        <p:sp>
          <p:nvSpPr>
            <p:cNvPr id="26" name="矩形 25"/>
            <p:cNvSpPr/>
            <p:nvPr/>
          </p:nvSpPr>
          <p:spPr>
            <a:xfrm>
              <a:off x="3821197"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40</a:t>
              </a:r>
              <a:endParaRPr lang="zh-CN" altLang="en-US" sz="1400" dirty="0">
                <a:solidFill>
                  <a:schemeClr val="tx1"/>
                </a:solidFill>
                <a:latin typeface="Calibri" panose="020F0502020204030204" pitchFamily="34" charset="0"/>
              </a:endParaRPr>
            </a:p>
          </p:txBody>
        </p:sp>
        <p:sp>
          <p:nvSpPr>
            <p:cNvPr id="27" name="矩形 26"/>
            <p:cNvSpPr/>
            <p:nvPr/>
          </p:nvSpPr>
          <p:spPr>
            <a:xfrm>
              <a:off x="4120414"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41</a:t>
              </a:r>
              <a:endParaRPr lang="zh-CN" altLang="en-US" sz="1400" dirty="0">
                <a:solidFill>
                  <a:schemeClr val="tx1"/>
                </a:solidFill>
                <a:latin typeface="Calibri" panose="020F0502020204030204" pitchFamily="34" charset="0"/>
              </a:endParaRPr>
            </a:p>
          </p:txBody>
        </p:sp>
        <p:sp>
          <p:nvSpPr>
            <p:cNvPr id="28" name="矩形 27"/>
            <p:cNvSpPr/>
            <p:nvPr/>
          </p:nvSpPr>
          <p:spPr>
            <a:xfrm>
              <a:off x="4416859"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42</a:t>
              </a:r>
              <a:endParaRPr lang="zh-CN" altLang="en-US" sz="1400" dirty="0">
                <a:solidFill>
                  <a:schemeClr val="tx1"/>
                </a:solidFill>
                <a:latin typeface="Calibri" panose="020F0502020204030204" pitchFamily="34" charset="0"/>
              </a:endParaRPr>
            </a:p>
          </p:txBody>
        </p:sp>
        <p:sp>
          <p:nvSpPr>
            <p:cNvPr id="29" name="矩形 28"/>
            <p:cNvSpPr/>
            <p:nvPr/>
          </p:nvSpPr>
          <p:spPr>
            <a:xfrm>
              <a:off x="4716065" y="223870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43</a:t>
              </a:r>
              <a:endParaRPr lang="zh-CN" altLang="en-US" sz="1400" dirty="0">
                <a:solidFill>
                  <a:schemeClr val="tx1"/>
                </a:solidFill>
                <a:latin typeface="Calibri" panose="020F0502020204030204" pitchFamily="34" charset="0"/>
              </a:endParaRPr>
            </a:p>
          </p:txBody>
        </p:sp>
        <p:sp>
          <p:nvSpPr>
            <p:cNvPr id="30" name="矩形 29"/>
            <p:cNvSpPr/>
            <p:nvPr/>
          </p:nvSpPr>
          <p:spPr>
            <a:xfrm>
              <a:off x="5012510"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44</a:t>
              </a:r>
              <a:endParaRPr lang="zh-CN" altLang="en-US" sz="1400" dirty="0">
                <a:solidFill>
                  <a:schemeClr val="tx1"/>
                </a:solidFill>
                <a:latin typeface="Calibri" panose="020F0502020204030204" pitchFamily="34" charset="0"/>
              </a:endParaRPr>
            </a:p>
          </p:txBody>
        </p:sp>
        <p:sp>
          <p:nvSpPr>
            <p:cNvPr id="31" name="矩形 30"/>
            <p:cNvSpPr/>
            <p:nvPr/>
          </p:nvSpPr>
          <p:spPr>
            <a:xfrm>
              <a:off x="5314111"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45</a:t>
              </a:r>
              <a:endParaRPr lang="zh-CN" altLang="en-US" sz="1400" dirty="0">
                <a:solidFill>
                  <a:schemeClr val="tx1"/>
                </a:solidFill>
                <a:latin typeface="Calibri" panose="020F0502020204030204" pitchFamily="34" charset="0"/>
              </a:endParaRPr>
            </a:p>
          </p:txBody>
        </p:sp>
        <p:sp>
          <p:nvSpPr>
            <p:cNvPr id="32" name="矩形 31"/>
            <p:cNvSpPr/>
            <p:nvPr/>
          </p:nvSpPr>
          <p:spPr>
            <a:xfrm>
              <a:off x="5610556"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46</a:t>
              </a:r>
              <a:endParaRPr lang="zh-CN" altLang="en-US" sz="1400" dirty="0">
                <a:solidFill>
                  <a:schemeClr val="tx1"/>
                </a:solidFill>
                <a:latin typeface="Calibri" panose="020F0502020204030204" pitchFamily="34" charset="0"/>
              </a:endParaRPr>
            </a:p>
          </p:txBody>
        </p:sp>
        <p:sp>
          <p:nvSpPr>
            <p:cNvPr id="33" name="矩形 32"/>
            <p:cNvSpPr/>
            <p:nvPr/>
          </p:nvSpPr>
          <p:spPr>
            <a:xfrm>
              <a:off x="5909762"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47</a:t>
              </a:r>
              <a:endParaRPr lang="zh-CN" altLang="en-US" sz="1400" dirty="0">
                <a:solidFill>
                  <a:schemeClr val="tx1"/>
                </a:solidFill>
                <a:latin typeface="Calibri" panose="020F0502020204030204" pitchFamily="34" charset="0"/>
              </a:endParaRPr>
            </a:p>
          </p:txBody>
        </p:sp>
        <p:sp>
          <p:nvSpPr>
            <p:cNvPr id="34" name="矩形 33"/>
            <p:cNvSpPr/>
            <p:nvPr/>
          </p:nvSpPr>
          <p:spPr>
            <a:xfrm>
              <a:off x="6206207" y="223456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48</a:t>
              </a:r>
              <a:endParaRPr lang="zh-CN" altLang="en-US" sz="1400" dirty="0">
                <a:solidFill>
                  <a:schemeClr val="tx1"/>
                </a:solidFill>
                <a:latin typeface="Calibri" panose="020F0502020204030204" pitchFamily="34" charset="0"/>
              </a:endParaRPr>
            </a:p>
          </p:txBody>
        </p:sp>
        <p:sp>
          <p:nvSpPr>
            <p:cNvPr id="36" name="矩形 35"/>
            <p:cNvSpPr/>
            <p:nvPr/>
          </p:nvSpPr>
          <p:spPr>
            <a:xfrm>
              <a:off x="249467"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28</a:t>
              </a:r>
              <a:endParaRPr lang="zh-CN" altLang="en-US" sz="1400" dirty="0">
                <a:solidFill>
                  <a:schemeClr val="tx1"/>
                </a:solidFill>
                <a:latin typeface="Calibri" panose="020F0502020204030204" pitchFamily="34" charset="0"/>
              </a:endParaRPr>
            </a:p>
          </p:txBody>
        </p:sp>
        <p:sp>
          <p:nvSpPr>
            <p:cNvPr id="37" name="矩形 36"/>
            <p:cNvSpPr/>
            <p:nvPr/>
          </p:nvSpPr>
          <p:spPr>
            <a:xfrm>
              <a:off x="548673" y="2253991"/>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29</a:t>
              </a:r>
              <a:endParaRPr lang="zh-CN" altLang="en-US" sz="1400" dirty="0">
                <a:solidFill>
                  <a:schemeClr val="tx1"/>
                </a:solidFill>
                <a:latin typeface="Calibri" panose="020F0502020204030204" pitchFamily="34" charset="0"/>
              </a:endParaRPr>
            </a:p>
          </p:txBody>
        </p:sp>
        <p:sp>
          <p:nvSpPr>
            <p:cNvPr id="38" name="矩形 37"/>
            <p:cNvSpPr/>
            <p:nvPr/>
          </p:nvSpPr>
          <p:spPr>
            <a:xfrm>
              <a:off x="845118" y="225192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30</a:t>
              </a:r>
              <a:endParaRPr lang="zh-CN" altLang="en-US" sz="1400" dirty="0">
                <a:solidFill>
                  <a:schemeClr val="tx1"/>
                </a:solidFill>
                <a:latin typeface="Calibri" panose="020F0502020204030204" pitchFamily="34" charset="0"/>
              </a:endParaRPr>
            </a:p>
          </p:txBody>
        </p:sp>
        <p:sp>
          <p:nvSpPr>
            <p:cNvPr id="39" name="矩形 38"/>
            <p:cNvSpPr/>
            <p:nvPr/>
          </p:nvSpPr>
          <p:spPr>
            <a:xfrm>
              <a:off x="1146719"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31</a:t>
              </a:r>
              <a:endParaRPr lang="zh-CN" altLang="en-US" sz="1400" dirty="0">
                <a:solidFill>
                  <a:schemeClr val="tx1"/>
                </a:solidFill>
                <a:latin typeface="Calibri" panose="020F0502020204030204" pitchFamily="34" charset="0"/>
              </a:endParaRPr>
            </a:p>
          </p:txBody>
        </p:sp>
        <p:sp>
          <p:nvSpPr>
            <p:cNvPr id="40" name="矩形 39"/>
            <p:cNvSpPr/>
            <p:nvPr/>
          </p:nvSpPr>
          <p:spPr>
            <a:xfrm>
              <a:off x="1443164" y="225440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32</a:t>
              </a:r>
              <a:endParaRPr lang="zh-CN" altLang="en-US" sz="1400" dirty="0">
                <a:solidFill>
                  <a:schemeClr val="tx1"/>
                </a:solidFill>
                <a:latin typeface="Calibri" panose="020F0502020204030204" pitchFamily="34" charset="0"/>
              </a:endParaRPr>
            </a:p>
          </p:txBody>
        </p:sp>
        <p:sp>
          <p:nvSpPr>
            <p:cNvPr id="42" name="矩形 41"/>
            <p:cNvSpPr/>
            <p:nvPr/>
          </p:nvSpPr>
          <p:spPr>
            <a:xfrm>
              <a:off x="6500257"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49</a:t>
              </a:r>
              <a:endParaRPr lang="zh-CN" altLang="en-US" sz="1400" dirty="0">
                <a:solidFill>
                  <a:schemeClr val="tx1"/>
                </a:solidFill>
                <a:latin typeface="Calibri" panose="020F0502020204030204" pitchFamily="34" charset="0"/>
              </a:endParaRPr>
            </a:p>
          </p:txBody>
        </p:sp>
        <p:sp>
          <p:nvSpPr>
            <p:cNvPr id="43" name="矩形 42"/>
            <p:cNvSpPr/>
            <p:nvPr/>
          </p:nvSpPr>
          <p:spPr>
            <a:xfrm>
              <a:off x="6796702"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50</a:t>
              </a:r>
              <a:endParaRPr lang="zh-CN" altLang="en-US" sz="1400" dirty="0">
                <a:solidFill>
                  <a:schemeClr val="tx1"/>
                </a:solidFill>
                <a:latin typeface="Calibri" panose="020F0502020204030204" pitchFamily="34" charset="0"/>
              </a:endParaRPr>
            </a:p>
          </p:txBody>
        </p:sp>
        <p:sp>
          <p:nvSpPr>
            <p:cNvPr id="44" name="矩形 43"/>
            <p:cNvSpPr/>
            <p:nvPr/>
          </p:nvSpPr>
          <p:spPr>
            <a:xfrm>
              <a:off x="7095919" y="223863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51</a:t>
              </a:r>
              <a:endParaRPr lang="zh-CN" altLang="en-US" sz="1400" dirty="0">
                <a:solidFill>
                  <a:schemeClr val="tx1"/>
                </a:solidFill>
                <a:latin typeface="Calibri" panose="020F0502020204030204" pitchFamily="34" charset="0"/>
              </a:endParaRPr>
            </a:p>
          </p:txBody>
        </p:sp>
        <p:sp>
          <p:nvSpPr>
            <p:cNvPr id="45" name="矩形 44"/>
            <p:cNvSpPr/>
            <p:nvPr/>
          </p:nvSpPr>
          <p:spPr>
            <a:xfrm>
              <a:off x="7392364"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52</a:t>
              </a:r>
              <a:endParaRPr lang="zh-CN" altLang="en-US" sz="1400" dirty="0">
                <a:solidFill>
                  <a:schemeClr val="tx1"/>
                </a:solidFill>
                <a:latin typeface="Calibri" panose="020F0502020204030204" pitchFamily="34" charset="0"/>
              </a:endParaRPr>
            </a:p>
          </p:txBody>
        </p:sp>
        <p:sp>
          <p:nvSpPr>
            <p:cNvPr id="46" name="矩形 45"/>
            <p:cNvSpPr/>
            <p:nvPr/>
          </p:nvSpPr>
          <p:spPr>
            <a:xfrm>
              <a:off x="7691570" y="223408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53</a:t>
              </a:r>
              <a:endParaRPr lang="zh-CN" altLang="en-US" sz="1400" dirty="0">
                <a:solidFill>
                  <a:schemeClr val="tx1"/>
                </a:solidFill>
                <a:latin typeface="Calibri" panose="020F0502020204030204" pitchFamily="34" charset="0"/>
              </a:endParaRPr>
            </a:p>
          </p:txBody>
        </p:sp>
        <p:sp>
          <p:nvSpPr>
            <p:cNvPr id="47" name="矩形 46"/>
            <p:cNvSpPr/>
            <p:nvPr/>
          </p:nvSpPr>
          <p:spPr>
            <a:xfrm>
              <a:off x="7988015" y="223201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54</a:t>
              </a:r>
              <a:endParaRPr lang="zh-CN" altLang="en-US" sz="1400" dirty="0">
                <a:solidFill>
                  <a:schemeClr val="tx1"/>
                </a:solidFill>
                <a:latin typeface="Calibri" panose="020F0502020204030204" pitchFamily="34" charset="0"/>
              </a:endParaRPr>
            </a:p>
          </p:txBody>
        </p:sp>
        <p:sp>
          <p:nvSpPr>
            <p:cNvPr id="48" name="矩形 47"/>
            <p:cNvSpPr/>
            <p:nvPr/>
          </p:nvSpPr>
          <p:spPr>
            <a:xfrm>
              <a:off x="8289616"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55</a:t>
              </a:r>
              <a:endParaRPr lang="zh-CN" altLang="en-US" sz="1400" dirty="0">
                <a:solidFill>
                  <a:schemeClr val="tx1"/>
                </a:solidFill>
                <a:latin typeface="Calibri" panose="020F0502020204030204" pitchFamily="34" charset="0"/>
              </a:endParaRPr>
            </a:p>
          </p:txBody>
        </p:sp>
        <p:sp>
          <p:nvSpPr>
            <p:cNvPr id="49" name="矩形 48"/>
            <p:cNvSpPr/>
            <p:nvPr/>
          </p:nvSpPr>
          <p:spPr>
            <a:xfrm>
              <a:off x="8586061"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56</a:t>
              </a:r>
              <a:endParaRPr lang="zh-CN" altLang="en-US" sz="1400" dirty="0">
                <a:solidFill>
                  <a:schemeClr val="tx1"/>
                </a:solidFill>
                <a:latin typeface="Calibri" panose="020F0502020204030204" pitchFamily="34" charset="0"/>
              </a:endParaRPr>
            </a:p>
          </p:txBody>
        </p:sp>
      </p:grpSp>
      <p:sp>
        <p:nvSpPr>
          <p:cNvPr id="52" name="Text Box 6"/>
          <p:cNvSpPr txBox="1">
            <a:spLocks noChangeArrowheads="1"/>
          </p:cNvSpPr>
          <p:nvPr/>
        </p:nvSpPr>
        <p:spPr bwMode="auto">
          <a:xfrm>
            <a:off x="-58655" y="3510452"/>
            <a:ext cx="2429305"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最后被确认的字节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LastByteAcked</a:t>
            </a:r>
            <a:r>
              <a:rPr lang="en-US" altLang="zh-CN" kern="0" dirty="0">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53" name="Line 15"/>
          <p:cNvSpPr>
            <a:spLocks noChangeShapeType="1"/>
          </p:cNvSpPr>
          <p:nvPr/>
        </p:nvSpPr>
        <p:spPr bwMode="auto">
          <a:xfrm flipV="1">
            <a:off x="1027369" y="3088004"/>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54" name="组合 53"/>
          <p:cNvGrpSpPr/>
          <p:nvPr/>
        </p:nvGrpSpPr>
        <p:grpSpPr>
          <a:xfrm>
            <a:off x="44719" y="5299592"/>
            <a:ext cx="9036753" cy="565243"/>
            <a:chOff x="0" y="2100132"/>
            <a:chExt cx="9036753" cy="565243"/>
          </a:xfrm>
        </p:grpSpPr>
        <p:grpSp>
          <p:nvGrpSpPr>
            <p:cNvPr id="55" name="组合 54"/>
            <p:cNvGrpSpPr/>
            <p:nvPr/>
          </p:nvGrpSpPr>
          <p:grpSpPr>
            <a:xfrm>
              <a:off x="0" y="2100132"/>
              <a:ext cx="9036753" cy="565243"/>
              <a:chOff x="641440" y="4884662"/>
              <a:chExt cx="6948874" cy="565243"/>
            </a:xfrm>
          </p:grpSpPr>
          <p:sp>
            <p:nvSpPr>
              <p:cNvPr id="85"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6"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7"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8"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6" name="矩形 55"/>
            <p:cNvSpPr/>
            <p:nvPr/>
          </p:nvSpPr>
          <p:spPr>
            <a:xfrm>
              <a:off x="1735404" y="224780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33</a:t>
              </a:r>
              <a:endParaRPr lang="zh-CN" altLang="en-US" sz="1400" dirty="0">
                <a:solidFill>
                  <a:schemeClr val="tx1"/>
                </a:solidFill>
                <a:latin typeface="Calibri" panose="020F0502020204030204" pitchFamily="34" charset="0"/>
              </a:endParaRPr>
            </a:p>
          </p:txBody>
        </p:sp>
        <p:sp>
          <p:nvSpPr>
            <p:cNvPr id="57" name="矩形 56"/>
            <p:cNvSpPr/>
            <p:nvPr/>
          </p:nvSpPr>
          <p:spPr>
            <a:xfrm>
              <a:off x="2031849"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34</a:t>
              </a:r>
              <a:endParaRPr lang="zh-CN" altLang="en-US" sz="1400" dirty="0">
                <a:solidFill>
                  <a:schemeClr val="tx1"/>
                </a:solidFill>
                <a:latin typeface="Calibri" panose="020F0502020204030204" pitchFamily="34" charset="0"/>
              </a:endParaRPr>
            </a:p>
          </p:txBody>
        </p:sp>
        <p:sp>
          <p:nvSpPr>
            <p:cNvPr id="58" name="矩形 57"/>
            <p:cNvSpPr/>
            <p:nvPr/>
          </p:nvSpPr>
          <p:spPr>
            <a:xfrm>
              <a:off x="2331055"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35</a:t>
              </a:r>
              <a:endParaRPr lang="zh-CN" altLang="en-US" sz="1400" dirty="0">
                <a:solidFill>
                  <a:schemeClr val="tx1"/>
                </a:solidFill>
                <a:latin typeface="Calibri" panose="020F0502020204030204" pitchFamily="34" charset="0"/>
              </a:endParaRPr>
            </a:p>
          </p:txBody>
        </p:sp>
        <p:sp>
          <p:nvSpPr>
            <p:cNvPr id="59" name="矩形 58"/>
            <p:cNvSpPr/>
            <p:nvPr/>
          </p:nvSpPr>
          <p:spPr>
            <a:xfrm>
              <a:off x="2627500"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36</a:t>
              </a:r>
              <a:endParaRPr lang="zh-CN" altLang="en-US" sz="1400" dirty="0">
                <a:solidFill>
                  <a:schemeClr val="tx1"/>
                </a:solidFill>
                <a:latin typeface="Calibri" panose="020F0502020204030204" pitchFamily="34" charset="0"/>
              </a:endParaRPr>
            </a:p>
          </p:txBody>
        </p:sp>
        <p:sp>
          <p:nvSpPr>
            <p:cNvPr id="60" name="矩形 59"/>
            <p:cNvSpPr/>
            <p:nvPr/>
          </p:nvSpPr>
          <p:spPr>
            <a:xfrm>
              <a:off x="2929101"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37</a:t>
              </a:r>
              <a:endParaRPr lang="zh-CN" altLang="en-US" sz="1400" dirty="0">
                <a:solidFill>
                  <a:schemeClr val="tx1"/>
                </a:solidFill>
                <a:latin typeface="Calibri" panose="020F0502020204030204" pitchFamily="34" charset="0"/>
              </a:endParaRPr>
            </a:p>
          </p:txBody>
        </p:sp>
        <p:sp>
          <p:nvSpPr>
            <p:cNvPr id="61" name="矩形 60"/>
            <p:cNvSpPr/>
            <p:nvPr/>
          </p:nvSpPr>
          <p:spPr>
            <a:xfrm>
              <a:off x="3225546" y="2243670"/>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38</a:t>
              </a:r>
              <a:endParaRPr lang="zh-CN" altLang="en-US" sz="1400" dirty="0">
                <a:solidFill>
                  <a:schemeClr val="tx1"/>
                </a:solidFill>
                <a:latin typeface="Calibri" panose="020F0502020204030204" pitchFamily="34" charset="0"/>
              </a:endParaRPr>
            </a:p>
          </p:txBody>
        </p:sp>
        <p:sp>
          <p:nvSpPr>
            <p:cNvPr id="62" name="矩形 61"/>
            <p:cNvSpPr/>
            <p:nvPr/>
          </p:nvSpPr>
          <p:spPr>
            <a:xfrm>
              <a:off x="3524752"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39</a:t>
              </a:r>
              <a:endParaRPr lang="zh-CN" altLang="en-US" sz="1400" dirty="0">
                <a:solidFill>
                  <a:schemeClr val="tx1"/>
                </a:solidFill>
                <a:latin typeface="Calibri" panose="020F0502020204030204" pitchFamily="34" charset="0"/>
              </a:endParaRPr>
            </a:p>
          </p:txBody>
        </p:sp>
        <p:sp>
          <p:nvSpPr>
            <p:cNvPr id="63" name="矩形 62"/>
            <p:cNvSpPr/>
            <p:nvPr/>
          </p:nvSpPr>
          <p:spPr>
            <a:xfrm>
              <a:off x="3821197"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40</a:t>
              </a:r>
              <a:endParaRPr lang="zh-CN" altLang="en-US" sz="1400" dirty="0">
                <a:solidFill>
                  <a:schemeClr val="tx1"/>
                </a:solidFill>
                <a:latin typeface="Calibri" panose="020F0502020204030204" pitchFamily="34" charset="0"/>
              </a:endParaRPr>
            </a:p>
          </p:txBody>
        </p:sp>
        <p:sp>
          <p:nvSpPr>
            <p:cNvPr id="64" name="矩形 63"/>
            <p:cNvSpPr/>
            <p:nvPr/>
          </p:nvSpPr>
          <p:spPr>
            <a:xfrm>
              <a:off x="4120414"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41</a:t>
              </a:r>
              <a:endParaRPr lang="zh-CN" altLang="en-US" sz="1400" dirty="0">
                <a:solidFill>
                  <a:schemeClr val="tx1"/>
                </a:solidFill>
                <a:latin typeface="Calibri" panose="020F0502020204030204" pitchFamily="34" charset="0"/>
              </a:endParaRPr>
            </a:p>
          </p:txBody>
        </p:sp>
        <p:sp>
          <p:nvSpPr>
            <p:cNvPr id="65" name="矩形 64"/>
            <p:cNvSpPr/>
            <p:nvPr/>
          </p:nvSpPr>
          <p:spPr>
            <a:xfrm>
              <a:off x="4416859"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42</a:t>
              </a:r>
              <a:endParaRPr lang="zh-CN" altLang="en-US" sz="1400" dirty="0">
                <a:solidFill>
                  <a:schemeClr val="tx1"/>
                </a:solidFill>
                <a:latin typeface="Calibri" panose="020F0502020204030204" pitchFamily="34" charset="0"/>
              </a:endParaRPr>
            </a:p>
          </p:txBody>
        </p:sp>
        <p:sp>
          <p:nvSpPr>
            <p:cNvPr id="66" name="矩形 65"/>
            <p:cNvSpPr/>
            <p:nvPr/>
          </p:nvSpPr>
          <p:spPr>
            <a:xfrm>
              <a:off x="4716065" y="223870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43</a:t>
              </a:r>
              <a:endParaRPr lang="zh-CN" altLang="en-US" sz="1400" dirty="0">
                <a:solidFill>
                  <a:schemeClr val="tx1"/>
                </a:solidFill>
                <a:latin typeface="Calibri" panose="020F0502020204030204" pitchFamily="34" charset="0"/>
              </a:endParaRPr>
            </a:p>
          </p:txBody>
        </p:sp>
        <p:sp>
          <p:nvSpPr>
            <p:cNvPr id="67" name="矩形 66"/>
            <p:cNvSpPr/>
            <p:nvPr/>
          </p:nvSpPr>
          <p:spPr>
            <a:xfrm>
              <a:off x="5012510"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44</a:t>
              </a:r>
              <a:endParaRPr lang="zh-CN" altLang="en-US" sz="1400" dirty="0">
                <a:solidFill>
                  <a:schemeClr val="tx1"/>
                </a:solidFill>
                <a:latin typeface="Calibri" panose="020F0502020204030204" pitchFamily="34" charset="0"/>
              </a:endParaRPr>
            </a:p>
          </p:txBody>
        </p:sp>
        <p:sp>
          <p:nvSpPr>
            <p:cNvPr id="68" name="矩形 67"/>
            <p:cNvSpPr/>
            <p:nvPr/>
          </p:nvSpPr>
          <p:spPr>
            <a:xfrm>
              <a:off x="5314111"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45</a:t>
              </a:r>
              <a:endParaRPr lang="zh-CN" altLang="en-US" sz="1400" dirty="0">
                <a:solidFill>
                  <a:schemeClr val="tx1"/>
                </a:solidFill>
                <a:latin typeface="Calibri" panose="020F0502020204030204" pitchFamily="34" charset="0"/>
              </a:endParaRPr>
            </a:p>
          </p:txBody>
        </p:sp>
        <p:sp>
          <p:nvSpPr>
            <p:cNvPr id="69" name="矩形 68"/>
            <p:cNvSpPr/>
            <p:nvPr/>
          </p:nvSpPr>
          <p:spPr>
            <a:xfrm>
              <a:off x="5610556"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46</a:t>
              </a:r>
              <a:endParaRPr lang="zh-CN" altLang="en-US" sz="1400" dirty="0">
                <a:solidFill>
                  <a:schemeClr val="tx1"/>
                </a:solidFill>
                <a:latin typeface="Calibri" panose="020F0502020204030204" pitchFamily="34" charset="0"/>
              </a:endParaRPr>
            </a:p>
          </p:txBody>
        </p:sp>
        <p:sp>
          <p:nvSpPr>
            <p:cNvPr id="70" name="矩形 69"/>
            <p:cNvSpPr/>
            <p:nvPr/>
          </p:nvSpPr>
          <p:spPr>
            <a:xfrm>
              <a:off x="5909762"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47</a:t>
              </a:r>
              <a:endParaRPr lang="zh-CN" altLang="en-US" sz="1400" dirty="0">
                <a:solidFill>
                  <a:schemeClr val="tx1"/>
                </a:solidFill>
                <a:latin typeface="Calibri" panose="020F0502020204030204" pitchFamily="34" charset="0"/>
              </a:endParaRPr>
            </a:p>
          </p:txBody>
        </p:sp>
        <p:sp>
          <p:nvSpPr>
            <p:cNvPr id="71" name="矩形 70"/>
            <p:cNvSpPr/>
            <p:nvPr/>
          </p:nvSpPr>
          <p:spPr>
            <a:xfrm>
              <a:off x="6206207" y="223456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48</a:t>
              </a:r>
              <a:endParaRPr lang="zh-CN" altLang="en-US" sz="1400" dirty="0">
                <a:solidFill>
                  <a:schemeClr val="tx1"/>
                </a:solidFill>
                <a:latin typeface="Calibri" panose="020F0502020204030204" pitchFamily="34" charset="0"/>
              </a:endParaRPr>
            </a:p>
          </p:txBody>
        </p:sp>
        <p:sp>
          <p:nvSpPr>
            <p:cNvPr id="72" name="矩形 71"/>
            <p:cNvSpPr/>
            <p:nvPr/>
          </p:nvSpPr>
          <p:spPr>
            <a:xfrm>
              <a:off x="249467"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28</a:t>
              </a:r>
              <a:endParaRPr lang="zh-CN" altLang="en-US" sz="1400" dirty="0">
                <a:solidFill>
                  <a:schemeClr val="tx1"/>
                </a:solidFill>
                <a:latin typeface="Calibri" panose="020F0502020204030204" pitchFamily="34" charset="0"/>
              </a:endParaRPr>
            </a:p>
          </p:txBody>
        </p:sp>
        <p:sp>
          <p:nvSpPr>
            <p:cNvPr id="73" name="矩形 72"/>
            <p:cNvSpPr/>
            <p:nvPr/>
          </p:nvSpPr>
          <p:spPr>
            <a:xfrm>
              <a:off x="548673" y="2253991"/>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29</a:t>
              </a:r>
              <a:endParaRPr lang="zh-CN" altLang="en-US" sz="1400" dirty="0">
                <a:solidFill>
                  <a:schemeClr val="tx1"/>
                </a:solidFill>
                <a:latin typeface="Calibri" panose="020F0502020204030204" pitchFamily="34" charset="0"/>
              </a:endParaRPr>
            </a:p>
          </p:txBody>
        </p:sp>
        <p:sp>
          <p:nvSpPr>
            <p:cNvPr id="74" name="矩形 73"/>
            <p:cNvSpPr/>
            <p:nvPr/>
          </p:nvSpPr>
          <p:spPr>
            <a:xfrm>
              <a:off x="845118" y="225192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30</a:t>
              </a:r>
              <a:endParaRPr lang="zh-CN" altLang="en-US" sz="1400" dirty="0">
                <a:solidFill>
                  <a:schemeClr val="tx1"/>
                </a:solidFill>
                <a:latin typeface="Calibri" panose="020F0502020204030204" pitchFamily="34" charset="0"/>
              </a:endParaRPr>
            </a:p>
          </p:txBody>
        </p:sp>
        <p:sp>
          <p:nvSpPr>
            <p:cNvPr id="75" name="矩形 74"/>
            <p:cNvSpPr/>
            <p:nvPr/>
          </p:nvSpPr>
          <p:spPr>
            <a:xfrm>
              <a:off x="1146719"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31</a:t>
              </a:r>
              <a:endParaRPr lang="zh-CN" altLang="en-US" sz="1400" dirty="0">
                <a:solidFill>
                  <a:schemeClr val="tx1"/>
                </a:solidFill>
                <a:latin typeface="Calibri" panose="020F0502020204030204" pitchFamily="34" charset="0"/>
              </a:endParaRPr>
            </a:p>
          </p:txBody>
        </p:sp>
        <p:sp>
          <p:nvSpPr>
            <p:cNvPr id="76" name="矩形 75"/>
            <p:cNvSpPr/>
            <p:nvPr/>
          </p:nvSpPr>
          <p:spPr>
            <a:xfrm>
              <a:off x="1443164" y="225440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32</a:t>
              </a:r>
              <a:endParaRPr lang="zh-CN" altLang="en-US" sz="1400" dirty="0">
                <a:solidFill>
                  <a:schemeClr val="tx1"/>
                </a:solidFill>
                <a:latin typeface="Calibri" panose="020F0502020204030204" pitchFamily="34" charset="0"/>
              </a:endParaRPr>
            </a:p>
          </p:txBody>
        </p:sp>
        <p:sp>
          <p:nvSpPr>
            <p:cNvPr id="77" name="矩形 76"/>
            <p:cNvSpPr/>
            <p:nvPr/>
          </p:nvSpPr>
          <p:spPr>
            <a:xfrm>
              <a:off x="6500257"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49</a:t>
              </a:r>
              <a:endParaRPr lang="zh-CN" altLang="en-US" sz="1400" dirty="0">
                <a:solidFill>
                  <a:schemeClr val="tx1"/>
                </a:solidFill>
                <a:latin typeface="Calibri" panose="020F0502020204030204" pitchFamily="34" charset="0"/>
              </a:endParaRPr>
            </a:p>
          </p:txBody>
        </p:sp>
        <p:sp>
          <p:nvSpPr>
            <p:cNvPr id="78" name="矩形 77"/>
            <p:cNvSpPr/>
            <p:nvPr/>
          </p:nvSpPr>
          <p:spPr>
            <a:xfrm>
              <a:off x="6796702"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50</a:t>
              </a:r>
              <a:endParaRPr lang="zh-CN" altLang="en-US" sz="1400" dirty="0">
                <a:solidFill>
                  <a:schemeClr val="tx1"/>
                </a:solidFill>
                <a:latin typeface="Calibri" panose="020F0502020204030204" pitchFamily="34" charset="0"/>
              </a:endParaRPr>
            </a:p>
          </p:txBody>
        </p:sp>
        <p:sp>
          <p:nvSpPr>
            <p:cNvPr id="79" name="矩形 78"/>
            <p:cNvSpPr/>
            <p:nvPr/>
          </p:nvSpPr>
          <p:spPr>
            <a:xfrm>
              <a:off x="7095919" y="223863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51</a:t>
              </a:r>
              <a:endParaRPr lang="zh-CN" altLang="en-US" sz="1400" dirty="0">
                <a:solidFill>
                  <a:schemeClr val="tx1"/>
                </a:solidFill>
                <a:latin typeface="Calibri" panose="020F0502020204030204" pitchFamily="34" charset="0"/>
              </a:endParaRPr>
            </a:p>
          </p:txBody>
        </p:sp>
        <p:sp>
          <p:nvSpPr>
            <p:cNvPr id="80" name="矩形 79"/>
            <p:cNvSpPr/>
            <p:nvPr/>
          </p:nvSpPr>
          <p:spPr>
            <a:xfrm>
              <a:off x="7392364"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52</a:t>
              </a:r>
              <a:endParaRPr lang="zh-CN" altLang="en-US" sz="1400" dirty="0">
                <a:solidFill>
                  <a:schemeClr val="tx1"/>
                </a:solidFill>
                <a:latin typeface="Calibri" panose="020F0502020204030204" pitchFamily="34" charset="0"/>
              </a:endParaRPr>
            </a:p>
          </p:txBody>
        </p:sp>
        <p:sp>
          <p:nvSpPr>
            <p:cNvPr id="81" name="矩形 80"/>
            <p:cNvSpPr/>
            <p:nvPr/>
          </p:nvSpPr>
          <p:spPr>
            <a:xfrm>
              <a:off x="7691570" y="223408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53</a:t>
              </a:r>
              <a:endParaRPr lang="zh-CN" altLang="en-US" sz="1400" dirty="0">
                <a:solidFill>
                  <a:schemeClr val="tx1"/>
                </a:solidFill>
                <a:latin typeface="Calibri" panose="020F0502020204030204" pitchFamily="34" charset="0"/>
              </a:endParaRPr>
            </a:p>
          </p:txBody>
        </p:sp>
        <p:sp>
          <p:nvSpPr>
            <p:cNvPr id="82" name="矩形 81"/>
            <p:cNvSpPr/>
            <p:nvPr/>
          </p:nvSpPr>
          <p:spPr>
            <a:xfrm>
              <a:off x="7988015" y="223201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54</a:t>
              </a:r>
              <a:endParaRPr lang="zh-CN" altLang="en-US" sz="1400" dirty="0">
                <a:solidFill>
                  <a:schemeClr val="tx1"/>
                </a:solidFill>
                <a:latin typeface="Calibri" panose="020F0502020204030204" pitchFamily="34" charset="0"/>
              </a:endParaRPr>
            </a:p>
          </p:txBody>
        </p:sp>
        <p:sp>
          <p:nvSpPr>
            <p:cNvPr id="83" name="矩形 82"/>
            <p:cNvSpPr/>
            <p:nvPr/>
          </p:nvSpPr>
          <p:spPr>
            <a:xfrm>
              <a:off x="8289616"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55</a:t>
              </a:r>
              <a:endParaRPr lang="zh-CN" altLang="en-US" sz="1400" dirty="0">
                <a:solidFill>
                  <a:schemeClr val="tx1"/>
                </a:solidFill>
                <a:latin typeface="Calibri" panose="020F0502020204030204" pitchFamily="34" charset="0"/>
              </a:endParaRPr>
            </a:p>
          </p:txBody>
        </p:sp>
        <p:sp>
          <p:nvSpPr>
            <p:cNvPr id="84" name="矩形 83"/>
            <p:cNvSpPr/>
            <p:nvPr/>
          </p:nvSpPr>
          <p:spPr>
            <a:xfrm>
              <a:off x="8586061"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56</a:t>
              </a:r>
              <a:endParaRPr lang="zh-CN" altLang="en-US" sz="1400" dirty="0">
                <a:solidFill>
                  <a:schemeClr val="tx1"/>
                </a:solidFill>
                <a:latin typeface="Calibri" panose="020F0502020204030204" pitchFamily="34" charset="0"/>
              </a:endParaRPr>
            </a:p>
          </p:txBody>
        </p:sp>
      </p:grpSp>
      <p:sp>
        <p:nvSpPr>
          <p:cNvPr id="89" name="Text Box 32"/>
          <p:cNvSpPr txBox="1">
            <a:spLocks noChangeArrowheads="1"/>
          </p:cNvSpPr>
          <p:nvPr/>
        </p:nvSpPr>
        <p:spPr bwMode="auto">
          <a:xfrm>
            <a:off x="77569" y="1935078"/>
            <a:ext cx="1069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发送端 </a:t>
            </a:r>
            <a:r>
              <a:rPr kumimoji="0" lang="en-US" altLang="zh-CN"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A</a:t>
            </a:r>
            <a:endPar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1" name="Text Box 32"/>
          <p:cNvSpPr txBox="1">
            <a:spLocks noChangeArrowheads="1"/>
          </p:cNvSpPr>
          <p:nvPr/>
        </p:nvSpPr>
        <p:spPr bwMode="auto">
          <a:xfrm>
            <a:off x="72342" y="4790136"/>
            <a:ext cx="1059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接收端 </a:t>
            </a:r>
            <a:r>
              <a:rPr kumimoji="0" lang="en-US" altLang="zh-CN"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B</a:t>
            </a:r>
            <a:endPar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2" name="Line 9"/>
          <p:cNvSpPr>
            <a:spLocks noChangeShapeType="1"/>
          </p:cNvSpPr>
          <p:nvPr/>
        </p:nvSpPr>
        <p:spPr bwMode="auto">
          <a:xfrm>
            <a:off x="-35476" y="4331895"/>
            <a:ext cx="9125852" cy="0"/>
          </a:xfrm>
          <a:prstGeom prst="line">
            <a:avLst/>
          </a:prstGeom>
          <a:noFill/>
          <a:ln w="25400">
            <a:solidFill>
              <a:schemeClr val="tx1">
                <a:lumMod val="65000"/>
                <a:lumOff val="3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93" name="Text Box 6"/>
          <p:cNvSpPr txBox="1">
            <a:spLocks noChangeArrowheads="1"/>
          </p:cNvSpPr>
          <p:nvPr/>
        </p:nvSpPr>
        <p:spPr bwMode="auto">
          <a:xfrm>
            <a:off x="95972" y="6241774"/>
            <a:ext cx="27734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latin typeface="Calibri" panose="020F0502020204030204" pitchFamily="34" charset="0"/>
                <a:ea typeface="华文楷体" panose="02010600040101010101" pitchFamily="2" charset="-122"/>
              </a:rPr>
              <a:t>下一个希望收到的字节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NextByteExpected</a:t>
            </a:r>
            <a:r>
              <a:rPr lang="en-US" altLang="zh-CN" kern="0" dirty="0">
                <a:latin typeface="Calibri" panose="020F0502020204030204" pitchFamily="34" charset="0"/>
                <a:ea typeface="华文楷体" panose="02010600040101010101" pitchFamily="2" charset="-122"/>
              </a:rPr>
              <a:t>) </a:t>
            </a:r>
            <a:r>
              <a:rPr lang="zh-CN" altLang="en-US" kern="0" dirty="0">
                <a:solidFill>
                  <a:schemeClr val="accent5">
                    <a:lumMod val="50000"/>
                  </a:schemeClr>
                </a:solidFill>
                <a:latin typeface="Calibri" panose="020F0502020204030204" pitchFamily="34" charset="0"/>
                <a:ea typeface="华文楷体" panose="02010600040101010101" pitchFamily="2" charset="-122"/>
              </a:rPr>
              <a:t>确认号</a:t>
            </a:r>
            <a:endParaRPr kumimoji="0" lang="zh-CN" altLang="en-US"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4" name="Line 15"/>
          <p:cNvSpPr>
            <a:spLocks noChangeShapeType="1"/>
          </p:cNvSpPr>
          <p:nvPr/>
        </p:nvSpPr>
        <p:spPr bwMode="auto">
          <a:xfrm flipV="1">
            <a:off x="1310539" y="5761765"/>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97" name="组合 96"/>
          <p:cNvGrpSpPr/>
          <p:nvPr/>
        </p:nvGrpSpPr>
        <p:grpSpPr>
          <a:xfrm>
            <a:off x="1200730" y="4841522"/>
            <a:ext cx="5895563" cy="1115832"/>
            <a:chOff x="1200730" y="4305939"/>
            <a:chExt cx="5895563" cy="1115832"/>
          </a:xfrm>
        </p:grpSpPr>
        <p:sp>
          <p:nvSpPr>
            <p:cNvPr id="95" name="Text Box 18"/>
            <p:cNvSpPr txBox="1">
              <a:spLocks noChangeArrowheads="1"/>
            </p:cNvSpPr>
            <p:nvPr/>
          </p:nvSpPr>
          <p:spPr bwMode="auto">
            <a:xfrm>
              <a:off x="3161712" y="4305939"/>
              <a:ext cx="18662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B</a:t>
              </a:r>
              <a:r>
                <a:rPr lang="zh-CN" altLang="en-US" kern="0" dirty="0">
                  <a:latin typeface="Calibri" panose="020F0502020204030204" pitchFamily="34" charset="0"/>
                  <a:ea typeface="华文楷体" panose="02010600040101010101" pitchFamily="2" charset="-122"/>
                </a:rPr>
                <a:t>的接收</a:t>
              </a: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窗口</a:t>
              </a:r>
              <a:r>
                <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 20</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96" name="矩形 95"/>
            <p:cNvSpPr/>
            <p:nvPr/>
          </p:nvSpPr>
          <p:spPr>
            <a:xfrm>
              <a:off x="1200730" y="4587302"/>
              <a:ext cx="5895563"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grpSp>
      <p:grpSp>
        <p:nvGrpSpPr>
          <p:cNvPr id="99" name="组合 98"/>
          <p:cNvGrpSpPr/>
          <p:nvPr/>
        </p:nvGrpSpPr>
        <p:grpSpPr>
          <a:xfrm>
            <a:off x="1204889" y="2227219"/>
            <a:ext cx="5900309" cy="1110445"/>
            <a:chOff x="1204889" y="1965959"/>
            <a:chExt cx="5900309" cy="1110445"/>
          </a:xfrm>
        </p:grpSpPr>
        <p:sp>
          <p:nvSpPr>
            <p:cNvPr id="51" name="矩形 50"/>
            <p:cNvSpPr/>
            <p:nvPr/>
          </p:nvSpPr>
          <p:spPr>
            <a:xfrm>
              <a:off x="1204889" y="2241935"/>
              <a:ext cx="5900309"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sp>
          <p:nvSpPr>
            <p:cNvPr id="98" name="Text Box 18"/>
            <p:cNvSpPr txBox="1">
              <a:spLocks noChangeArrowheads="1"/>
            </p:cNvSpPr>
            <p:nvPr/>
          </p:nvSpPr>
          <p:spPr bwMode="auto">
            <a:xfrm>
              <a:off x="3360652" y="1965959"/>
              <a:ext cx="18742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a:t>
              </a:r>
              <a:r>
                <a:rPr lang="zh-CN" altLang="en-US" kern="0" dirty="0">
                  <a:latin typeface="Calibri" panose="020F0502020204030204" pitchFamily="34" charset="0"/>
                  <a:ea typeface="华文楷体" panose="02010600040101010101" pitchFamily="2" charset="-122"/>
                </a:rPr>
                <a:t>的发送</a:t>
              </a: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窗口</a:t>
              </a:r>
              <a:r>
                <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 20</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grpSp>
      <p:sp>
        <p:nvSpPr>
          <p:cNvPr id="100" name="圆角矩形标注 99"/>
          <p:cNvSpPr/>
          <p:nvPr/>
        </p:nvSpPr>
        <p:spPr>
          <a:xfrm>
            <a:off x="6912848" y="991551"/>
            <a:ext cx="1984093" cy="525637"/>
          </a:xfrm>
          <a:prstGeom prst="wedgeRoundRectCallout">
            <a:avLst>
              <a:gd name="adj1" fmla="val -35789"/>
              <a:gd name="adj2" fmla="val 285289"/>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不允许发送的字节</a:t>
            </a:r>
          </a:p>
        </p:txBody>
      </p:sp>
      <p:sp>
        <p:nvSpPr>
          <p:cNvPr id="101" name="圆角矩形标注 100"/>
          <p:cNvSpPr/>
          <p:nvPr/>
        </p:nvSpPr>
        <p:spPr>
          <a:xfrm>
            <a:off x="3696789" y="985370"/>
            <a:ext cx="3144632" cy="525637"/>
          </a:xfrm>
          <a:prstGeom prst="wedgeRoundRectCallout">
            <a:avLst>
              <a:gd name="adj1" fmla="val 14177"/>
              <a:gd name="adj2" fmla="val 270378"/>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得到新的确认前允许发送的字节</a:t>
            </a:r>
          </a:p>
        </p:txBody>
      </p:sp>
      <p:sp>
        <p:nvSpPr>
          <p:cNvPr id="102" name="圆角矩形标注 101"/>
          <p:cNvSpPr/>
          <p:nvPr/>
        </p:nvSpPr>
        <p:spPr>
          <a:xfrm>
            <a:off x="5358830" y="3612251"/>
            <a:ext cx="2940065" cy="525637"/>
          </a:xfrm>
          <a:prstGeom prst="wedgeRoundRectCallout">
            <a:avLst>
              <a:gd name="adj1" fmla="val -48957"/>
              <a:gd name="adj2" fmla="val 238072"/>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根据缓存大小确定窗口大小</a:t>
            </a:r>
          </a:p>
        </p:txBody>
      </p:sp>
    </p:spTree>
    <p:custDataLst>
      <p:tags r:id="rId1"/>
    </p:custDataLst>
    <p:extLst>
      <p:ext uri="{BB962C8B-B14F-4D97-AF65-F5344CB8AC3E}">
        <p14:creationId xmlns:p14="http://schemas.microsoft.com/office/powerpoint/2010/main" val="375701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left)">
                                      <p:cBhvr>
                                        <p:cTn id="7" dur="500"/>
                                        <p:tgtEl>
                                          <p:spTgt spid="9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dissolve">
                                      <p:cBhvr>
                                        <p:cTn id="10" dur="500"/>
                                        <p:tgtEl>
                                          <p:spTgt spid="8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dissolve">
                                      <p:cBhvr>
                                        <p:cTn id="13" dur="500"/>
                                        <p:tgtEl>
                                          <p:spTgt spid="9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left)">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wipe(down)">
                                      <p:cBhvr>
                                        <p:cTn id="23" dur="500"/>
                                        <p:tgtEl>
                                          <p:spTgt spid="93"/>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wipe(down)">
                                      <p:cBhvr>
                                        <p:cTn id="27" dur="500"/>
                                        <p:tgtEl>
                                          <p:spTgt spid="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wipe(left)">
                                      <p:cBhvr>
                                        <p:cTn id="32" dur="5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wipe(down)">
                                      <p:cBhvr>
                                        <p:cTn id="37" dur="3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1" fill="hold" grpId="1" nodeType="clickEffect">
                                  <p:stCondLst>
                                    <p:cond delay="0"/>
                                  </p:stCondLst>
                                  <p:childTnLst>
                                    <p:animEffect transition="out" filter="wipe(up)">
                                      <p:cBhvr>
                                        <p:cTn id="41" dur="500"/>
                                        <p:tgtEl>
                                          <p:spTgt spid="102"/>
                                        </p:tgtEl>
                                      </p:cBhvr>
                                    </p:animEffect>
                                    <p:set>
                                      <p:cBhvr>
                                        <p:cTn id="42" dur="1" fill="hold">
                                          <p:stCondLst>
                                            <p:cond delay="499"/>
                                          </p:stCondLst>
                                        </p:cTn>
                                        <p:tgtEl>
                                          <p:spTgt spid="10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left)">
                                      <p:cBhvr>
                                        <p:cTn id="47" dur="500"/>
                                        <p:tgtEl>
                                          <p:spTgt spid="5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down)">
                                      <p:cBhvr>
                                        <p:cTn id="56" dur="500"/>
                                        <p:tgtEl>
                                          <p:spTgt spid="5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99"/>
                                        </p:tgtEl>
                                        <p:attrNameLst>
                                          <p:attrName>style.visibility</p:attrName>
                                        </p:attrNameLst>
                                      </p:cBhvr>
                                      <p:to>
                                        <p:strVal val="visible"/>
                                      </p:to>
                                    </p:set>
                                    <p:animEffect transition="in" filter="wipe(left)">
                                      <p:cBhvr>
                                        <p:cTn id="61" dur="500"/>
                                        <p:tgtEl>
                                          <p:spTgt spid="9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01"/>
                                        </p:tgtEl>
                                        <p:attrNameLst>
                                          <p:attrName>style.visibility</p:attrName>
                                        </p:attrNameLst>
                                      </p:cBhvr>
                                      <p:to>
                                        <p:strVal val="visible"/>
                                      </p:to>
                                    </p:set>
                                    <p:animEffect transition="in" filter="wipe(down)">
                                      <p:cBhvr>
                                        <p:cTn id="66" dur="300"/>
                                        <p:tgtEl>
                                          <p:spTgt spid="10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1" fill="hold" grpId="1" nodeType="clickEffect">
                                  <p:stCondLst>
                                    <p:cond delay="0"/>
                                  </p:stCondLst>
                                  <p:childTnLst>
                                    <p:animEffect transition="out" filter="wipe(up)">
                                      <p:cBhvr>
                                        <p:cTn id="70" dur="500"/>
                                        <p:tgtEl>
                                          <p:spTgt spid="101"/>
                                        </p:tgtEl>
                                      </p:cBhvr>
                                    </p:animEffect>
                                    <p:set>
                                      <p:cBhvr>
                                        <p:cTn id="71" dur="1" fill="hold">
                                          <p:stCondLst>
                                            <p:cond delay="499"/>
                                          </p:stCondLst>
                                        </p:cTn>
                                        <p:tgtEl>
                                          <p:spTgt spid="101"/>
                                        </p:tgtEl>
                                        <p:attrNameLst>
                                          <p:attrName>style.visibility</p:attrName>
                                        </p:attrNameLst>
                                      </p:cBhvr>
                                      <p:to>
                                        <p:strVal val="hidden"/>
                                      </p:to>
                                    </p:set>
                                  </p:childTnLst>
                                </p:cTn>
                              </p:par>
                            </p:childTnLst>
                          </p:cTn>
                        </p:par>
                        <p:par>
                          <p:cTn id="72" fill="hold">
                            <p:stCondLst>
                              <p:cond delay="500"/>
                            </p:stCondLst>
                            <p:childTnLst>
                              <p:par>
                                <p:cTn id="73" presetID="22" presetClass="entr" presetSubtype="4" fill="hold" grpId="0" nodeType="afterEffect">
                                  <p:stCondLst>
                                    <p:cond delay="0"/>
                                  </p:stCondLst>
                                  <p:childTnLst>
                                    <p:set>
                                      <p:cBhvr>
                                        <p:cTn id="74" dur="1" fill="hold">
                                          <p:stCondLst>
                                            <p:cond delay="0"/>
                                          </p:stCondLst>
                                        </p:cTn>
                                        <p:tgtEl>
                                          <p:spTgt spid="100"/>
                                        </p:tgtEl>
                                        <p:attrNameLst>
                                          <p:attrName>style.visibility</p:attrName>
                                        </p:attrNameLst>
                                      </p:cBhvr>
                                      <p:to>
                                        <p:strVal val="visible"/>
                                      </p:to>
                                    </p:set>
                                    <p:animEffect transition="in" filter="wipe(down)">
                                      <p:cBhvr>
                                        <p:cTn id="75" dur="300"/>
                                        <p:tgtEl>
                                          <p:spTgt spid="10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1" fill="hold" grpId="1" nodeType="clickEffect">
                                  <p:stCondLst>
                                    <p:cond delay="0"/>
                                  </p:stCondLst>
                                  <p:childTnLst>
                                    <p:animEffect transition="out" filter="wipe(up)">
                                      <p:cBhvr>
                                        <p:cTn id="79" dur="500"/>
                                        <p:tgtEl>
                                          <p:spTgt spid="100"/>
                                        </p:tgtEl>
                                      </p:cBhvr>
                                    </p:animEffect>
                                    <p:set>
                                      <p:cBhvr>
                                        <p:cTn id="80" dur="1" fill="hold">
                                          <p:stCondLst>
                                            <p:cond delay="499"/>
                                          </p:stCondLst>
                                        </p:cTn>
                                        <p:tgtEl>
                                          <p:spTgt spid="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animBg="1"/>
      <p:bldP spid="89" grpId="0"/>
      <p:bldP spid="91" grpId="0"/>
      <p:bldP spid="92" grpId="0" animBg="1"/>
      <p:bldP spid="93" grpId="0"/>
      <p:bldP spid="94" grpId="0" animBg="1"/>
      <p:bldP spid="100" grpId="0" animBg="1"/>
      <p:bldP spid="100" grpId="1" animBg="1"/>
      <p:bldP spid="101" grpId="0" animBg="1"/>
      <p:bldP spid="101" grpId="1" animBg="1"/>
      <p:bldP spid="102" grpId="0" animBg="1"/>
      <p:bldP spid="10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9"/>
          <p:cNvSpPr>
            <a:spLocks noChangeArrowheads="1"/>
          </p:cNvSpPr>
          <p:nvPr/>
        </p:nvSpPr>
        <p:spPr bwMode="auto">
          <a:xfrm>
            <a:off x="1201849" y="2707674"/>
            <a:ext cx="3226673"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grpSp>
        <p:nvGrpSpPr>
          <p:cNvPr id="50" name="组合 49"/>
          <p:cNvGrpSpPr/>
          <p:nvPr/>
        </p:nvGrpSpPr>
        <p:grpSpPr>
          <a:xfrm>
            <a:off x="53623" y="2651873"/>
            <a:ext cx="9036753" cy="565243"/>
            <a:chOff x="0" y="2100132"/>
            <a:chExt cx="9036753" cy="565243"/>
          </a:xfrm>
        </p:grpSpPr>
        <p:sp>
          <p:nvSpPr>
            <p:cNvPr id="27" name="矩形 26"/>
            <p:cNvSpPr/>
            <p:nvPr/>
          </p:nvSpPr>
          <p:spPr>
            <a:xfrm>
              <a:off x="4120414"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41</a:t>
              </a:r>
              <a:endParaRPr lang="zh-CN" altLang="en-US" sz="1400" dirty="0">
                <a:solidFill>
                  <a:schemeClr val="tx1"/>
                </a:solidFill>
                <a:latin typeface="Calibri" panose="020F0502020204030204" pitchFamily="34" charset="0"/>
              </a:endParaRPr>
            </a:p>
          </p:txBody>
        </p:sp>
        <p:grpSp>
          <p:nvGrpSpPr>
            <p:cNvPr id="7" name="组合 6"/>
            <p:cNvGrpSpPr/>
            <p:nvPr/>
          </p:nvGrpSpPr>
          <p:grpSpPr>
            <a:xfrm>
              <a:off x="0" y="2100132"/>
              <a:ext cx="9036753" cy="565243"/>
              <a:chOff x="641440" y="4884662"/>
              <a:chExt cx="6948874" cy="565243"/>
            </a:xfrm>
          </p:grpSpPr>
          <p:sp>
            <p:nvSpPr>
              <p:cNvPr id="9"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1"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2"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19" name="矩形 18"/>
            <p:cNvSpPr/>
            <p:nvPr/>
          </p:nvSpPr>
          <p:spPr>
            <a:xfrm>
              <a:off x="1735404" y="224780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33</a:t>
              </a:r>
              <a:endParaRPr lang="zh-CN" altLang="en-US" sz="1400" dirty="0">
                <a:solidFill>
                  <a:schemeClr val="tx1"/>
                </a:solidFill>
                <a:latin typeface="Calibri" panose="020F0502020204030204" pitchFamily="34" charset="0"/>
              </a:endParaRPr>
            </a:p>
          </p:txBody>
        </p:sp>
        <p:sp>
          <p:nvSpPr>
            <p:cNvPr id="20" name="矩形 19"/>
            <p:cNvSpPr/>
            <p:nvPr/>
          </p:nvSpPr>
          <p:spPr>
            <a:xfrm>
              <a:off x="2031849"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34</a:t>
              </a:r>
              <a:endParaRPr lang="zh-CN" altLang="en-US" sz="1400" dirty="0">
                <a:solidFill>
                  <a:schemeClr val="tx1"/>
                </a:solidFill>
                <a:latin typeface="Calibri" panose="020F0502020204030204" pitchFamily="34" charset="0"/>
              </a:endParaRPr>
            </a:p>
          </p:txBody>
        </p:sp>
        <p:sp>
          <p:nvSpPr>
            <p:cNvPr id="21" name="矩形 20"/>
            <p:cNvSpPr/>
            <p:nvPr/>
          </p:nvSpPr>
          <p:spPr>
            <a:xfrm>
              <a:off x="2331055"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35</a:t>
              </a:r>
              <a:endParaRPr lang="zh-CN" altLang="en-US" sz="1400" dirty="0">
                <a:solidFill>
                  <a:schemeClr val="tx1"/>
                </a:solidFill>
                <a:latin typeface="Calibri" panose="020F0502020204030204" pitchFamily="34" charset="0"/>
              </a:endParaRPr>
            </a:p>
          </p:txBody>
        </p:sp>
        <p:sp>
          <p:nvSpPr>
            <p:cNvPr id="22" name="矩形 21"/>
            <p:cNvSpPr/>
            <p:nvPr/>
          </p:nvSpPr>
          <p:spPr>
            <a:xfrm>
              <a:off x="2627500"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36</a:t>
              </a:r>
              <a:endParaRPr lang="zh-CN" altLang="en-US" sz="1400" dirty="0">
                <a:solidFill>
                  <a:schemeClr val="tx1"/>
                </a:solidFill>
                <a:latin typeface="Calibri" panose="020F0502020204030204" pitchFamily="34" charset="0"/>
              </a:endParaRPr>
            </a:p>
          </p:txBody>
        </p:sp>
        <p:sp>
          <p:nvSpPr>
            <p:cNvPr id="23" name="矩形 22"/>
            <p:cNvSpPr/>
            <p:nvPr/>
          </p:nvSpPr>
          <p:spPr>
            <a:xfrm>
              <a:off x="2929101"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37</a:t>
              </a:r>
              <a:endParaRPr lang="zh-CN" altLang="en-US" sz="1400" dirty="0">
                <a:solidFill>
                  <a:schemeClr val="tx1"/>
                </a:solidFill>
                <a:latin typeface="Calibri" panose="020F0502020204030204" pitchFamily="34" charset="0"/>
              </a:endParaRPr>
            </a:p>
          </p:txBody>
        </p:sp>
        <p:sp>
          <p:nvSpPr>
            <p:cNvPr id="24" name="矩形 23"/>
            <p:cNvSpPr/>
            <p:nvPr/>
          </p:nvSpPr>
          <p:spPr>
            <a:xfrm>
              <a:off x="3225546" y="2243670"/>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38</a:t>
              </a:r>
              <a:endParaRPr lang="zh-CN" altLang="en-US" sz="1400" dirty="0">
                <a:solidFill>
                  <a:schemeClr val="tx1"/>
                </a:solidFill>
                <a:latin typeface="Calibri" panose="020F0502020204030204" pitchFamily="34" charset="0"/>
              </a:endParaRPr>
            </a:p>
          </p:txBody>
        </p:sp>
        <p:sp>
          <p:nvSpPr>
            <p:cNvPr id="25" name="矩形 24"/>
            <p:cNvSpPr/>
            <p:nvPr/>
          </p:nvSpPr>
          <p:spPr>
            <a:xfrm>
              <a:off x="3524752"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39</a:t>
              </a:r>
              <a:endParaRPr lang="zh-CN" altLang="en-US" sz="1400" dirty="0">
                <a:solidFill>
                  <a:schemeClr val="tx1"/>
                </a:solidFill>
                <a:latin typeface="Calibri" panose="020F0502020204030204" pitchFamily="34" charset="0"/>
              </a:endParaRPr>
            </a:p>
          </p:txBody>
        </p:sp>
        <p:sp>
          <p:nvSpPr>
            <p:cNvPr id="26" name="矩形 25"/>
            <p:cNvSpPr/>
            <p:nvPr/>
          </p:nvSpPr>
          <p:spPr>
            <a:xfrm>
              <a:off x="3821197"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40</a:t>
              </a:r>
              <a:endParaRPr lang="zh-CN" altLang="en-US" sz="1400" dirty="0">
                <a:solidFill>
                  <a:schemeClr val="tx1"/>
                </a:solidFill>
                <a:latin typeface="Calibri" panose="020F0502020204030204" pitchFamily="34" charset="0"/>
              </a:endParaRPr>
            </a:p>
          </p:txBody>
        </p:sp>
        <p:sp>
          <p:nvSpPr>
            <p:cNvPr id="28" name="矩形 27"/>
            <p:cNvSpPr/>
            <p:nvPr/>
          </p:nvSpPr>
          <p:spPr>
            <a:xfrm>
              <a:off x="4416859"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42</a:t>
              </a:r>
              <a:endParaRPr lang="zh-CN" altLang="en-US" sz="1400" dirty="0">
                <a:solidFill>
                  <a:schemeClr val="tx1"/>
                </a:solidFill>
                <a:latin typeface="Calibri" panose="020F0502020204030204" pitchFamily="34" charset="0"/>
              </a:endParaRPr>
            </a:p>
          </p:txBody>
        </p:sp>
        <p:sp>
          <p:nvSpPr>
            <p:cNvPr id="29" name="矩形 28"/>
            <p:cNvSpPr/>
            <p:nvPr/>
          </p:nvSpPr>
          <p:spPr>
            <a:xfrm>
              <a:off x="4716065" y="223870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43</a:t>
              </a:r>
              <a:endParaRPr lang="zh-CN" altLang="en-US" sz="1400" dirty="0">
                <a:solidFill>
                  <a:schemeClr val="tx1"/>
                </a:solidFill>
                <a:latin typeface="Calibri" panose="020F0502020204030204" pitchFamily="34" charset="0"/>
              </a:endParaRPr>
            </a:p>
          </p:txBody>
        </p:sp>
        <p:sp>
          <p:nvSpPr>
            <p:cNvPr id="30" name="矩形 29"/>
            <p:cNvSpPr/>
            <p:nvPr/>
          </p:nvSpPr>
          <p:spPr>
            <a:xfrm>
              <a:off x="5012510"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44</a:t>
              </a:r>
              <a:endParaRPr lang="zh-CN" altLang="en-US" sz="1400" dirty="0">
                <a:solidFill>
                  <a:schemeClr val="tx1"/>
                </a:solidFill>
                <a:latin typeface="Calibri" panose="020F0502020204030204" pitchFamily="34" charset="0"/>
              </a:endParaRPr>
            </a:p>
          </p:txBody>
        </p:sp>
        <p:sp>
          <p:nvSpPr>
            <p:cNvPr id="31" name="矩形 30"/>
            <p:cNvSpPr/>
            <p:nvPr/>
          </p:nvSpPr>
          <p:spPr>
            <a:xfrm>
              <a:off x="5314111"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45</a:t>
              </a:r>
              <a:endParaRPr lang="zh-CN" altLang="en-US" sz="1400" dirty="0">
                <a:solidFill>
                  <a:schemeClr val="tx1"/>
                </a:solidFill>
                <a:latin typeface="Calibri" panose="020F0502020204030204" pitchFamily="34" charset="0"/>
              </a:endParaRPr>
            </a:p>
          </p:txBody>
        </p:sp>
        <p:sp>
          <p:nvSpPr>
            <p:cNvPr id="32" name="矩形 31"/>
            <p:cNvSpPr/>
            <p:nvPr/>
          </p:nvSpPr>
          <p:spPr>
            <a:xfrm>
              <a:off x="5610556"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46</a:t>
              </a:r>
              <a:endParaRPr lang="zh-CN" altLang="en-US" sz="1400" dirty="0">
                <a:solidFill>
                  <a:schemeClr val="tx1"/>
                </a:solidFill>
                <a:latin typeface="Calibri" panose="020F0502020204030204" pitchFamily="34" charset="0"/>
              </a:endParaRPr>
            </a:p>
          </p:txBody>
        </p:sp>
        <p:sp>
          <p:nvSpPr>
            <p:cNvPr id="33" name="矩形 32"/>
            <p:cNvSpPr/>
            <p:nvPr/>
          </p:nvSpPr>
          <p:spPr>
            <a:xfrm>
              <a:off x="5909762"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47</a:t>
              </a:r>
              <a:endParaRPr lang="zh-CN" altLang="en-US" sz="1400" dirty="0">
                <a:solidFill>
                  <a:schemeClr val="tx1"/>
                </a:solidFill>
                <a:latin typeface="Calibri" panose="020F0502020204030204" pitchFamily="34" charset="0"/>
              </a:endParaRPr>
            </a:p>
          </p:txBody>
        </p:sp>
        <p:sp>
          <p:nvSpPr>
            <p:cNvPr id="34" name="矩形 33"/>
            <p:cNvSpPr/>
            <p:nvPr/>
          </p:nvSpPr>
          <p:spPr>
            <a:xfrm>
              <a:off x="6206207" y="223456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48</a:t>
              </a:r>
              <a:endParaRPr lang="zh-CN" altLang="en-US" sz="1400" dirty="0">
                <a:solidFill>
                  <a:schemeClr val="tx1"/>
                </a:solidFill>
                <a:latin typeface="Calibri" panose="020F0502020204030204" pitchFamily="34" charset="0"/>
              </a:endParaRPr>
            </a:p>
          </p:txBody>
        </p:sp>
        <p:sp>
          <p:nvSpPr>
            <p:cNvPr id="36" name="矩形 35"/>
            <p:cNvSpPr/>
            <p:nvPr/>
          </p:nvSpPr>
          <p:spPr>
            <a:xfrm>
              <a:off x="249467"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28</a:t>
              </a:r>
              <a:endParaRPr lang="zh-CN" altLang="en-US" sz="1400" dirty="0">
                <a:solidFill>
                  <a:schemeClr val="tx1"/>
                </a:solidFill>
                <a:latin typeface="Calibri" panose="020F0502020204030204" pitchFamily="34" charset="0"/>
              </a:endParaRPr>
            </a:p>
          </p:txBody>
        </p:sp>
        <p:sp>
          <p:nvSpPr>
            <p:cNvPr id="37" name="矩形 36"/>
            <p:cNvSpPr/>
            <p:nvPr/>
          </p:nvSpPr>
          <p:spPr>
            <a:xfrm>
              <a:off x="548673" y="2253991"/>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29</a:t>
              </a:r>
              <a:endParaRPr lang="zh-CN" altLang="en-US" sz="1400" dirty="0">
                <a:solidFill>
                  <a:schemeClr val="tx1"/>
                </a:solidFill>
                <a:latin typeface="Calibri" panose="020F0502020204030204" pitchFamily="34" charset="0"/>
              </a:endParaRPr>
            </a:p>
          </p:txBody>
        </p:sp>
        <p:sp>
          <p:nvSpPr>
            <p:cNvPr id="38" name="矩形 37"/>
            <p:cNvSpPr/>
            <p:nvPr/>
          </p:nvSpPr>
          <p:spPr>
            <a:xfrm>
              <a:off x="845118" y="225192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30</a:t>
              </a:r>
              <a:endParaRPr lang="zh-CN" altLang="en-US" sz="1400" dirty="0">
                <a:solidFill>
                  <a:schemeClr val="tx1"/>
                </a:solidFill>
                <a:latin typeface="Calibri" panose="020F0502020204030204" pitchFamily="34" charset="0"/>
              </a:endParaRPr>
            </a:p>
          </p:txBody>
        </p:sp>
        <p:sp>
          <p:nvSpPr>
            <p:cNvPr id="39" name="矩形 38"/>
            <p:cNvSpPr/>
            <p:nvPr/>
          </p:nvSpPr>
          <p:spPr>
            <a:xfrm>
              <a:off x="1146719"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31</a:t>
              </a:r>
              <a:endParaRPr lang="zh-CN" altLang="en-US" sz="1400" dirty="0">
                <a:solidFill>
                  <a:schemeClr val="tx1"/>
                </a:solidFill>
                <a:latin typeface="Calibri" panose="020F0502020204030204" pitchFamily="34" charset="0"/>
              </a:endParaRPr>
            </a:p>
          </p:txBody>
        </p:sp>
        <p:sp>
          <p:nvSpPr>
            <p:cNvPr id="40" name="矩形 39"/>
            <p:cNvSpPr/>
            <p:nvPr/>
          </p:nvSpPr>
          <p:spPr>
            <a:xfrm>
              <a:off x="1443164" y="225440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32</a:t>
              </a:r>
              <a:endParaRPr lang="zh-CN" altLang="en-US" sz="1400" dirty="0">
                <a:solidFill>
                  <a:schemeClr val="tx1"/>
                </a:solidFill>
                <a:latin typeface="Calibri" panose="020F0502020204030204" pitchFamily="34" charset="0"/>
              </a:endParaRPr>
            </a:p>
          </p:txBody>
        </p:sp>
        <p:sp>
          <p:nvSpPr>
            <p:cNvPr id="42" name="矩形 41"/>
            <p:cNvSpPr/>
            <p:nvPr/>
          </p:nvSpPr>
          <p:spPr>
            <a:xfrm>
              <a:off x="6500257"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49</a:t>
              </a:r>
              <a:endParaRPr lang="zh-CN" altLang="en-US" sz="1400" dirty="0">
                <a:solidFill>
                  <a:schemeClr val="tx1"/>
                </a:solidFill>
                <a:latin typeface="Calibri" panose="020F0502020204030204" pitchFamily="34" charset="0"/>
              </a:endParaRPr>
            </a:p>
          </p:txBody>
        </p:sp>
        <p:sp>
          <p:nvSpPr>
            <p:cNvPr id="43" name="矩形 42"/>
            <p:cNvSpPr/>
            <p:nvPr/>
          </p:nvSpPr>
          <p:spPr>
            <a:xfrm>
              <a:off x="6796702"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50</a:t>
              </a:r>
              <a:endParaRPr lang="zh-CN" altLang="en-US" sz="1400" dirty="0">
                <a:solidFill>
                  <a:schemeClr val="tx1"/>
                </a:solidFill>
                <a:latin typeface="Calibri" panose="020F0502020204030204" pitchFamily="34" charset="0"/>
              </a:endParaRPr>
            </a:p>
          </p:txBody>
        </p:sp>
        <p:sp>
          <p:nvSpPr>
            <p:cNvPr id="44" name="矩形 43"/>
            <p:cNvSpPr/>
            <p:nvPr/>
          </p:nvSpPr>
          <p:spPr>
            <a:xfrm>
              <a:off x="7095919" y="223863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51</a:t>
              </a:r>
              <a:endParaRPr lang="zh-CN" altLang="en-US" sz="1400" dirty="0">
                <a:solidFill>
                  <a:schemeClr val="tx1"/>
                </a:solidFill>
                <a:latin typeface="Calibri" panose="020F0502020204030204" pitchFamily="34" charset="0"/>
              </a:endParaRPr>
            </a:p>
          </p:txBody>
        </p:sp>
        <p:sp>
          <p:nvSpPr>
            <p:cNvPr id="45" name="矩形 44"/>
            <p:cNvSpPr/>
            <p:nvPr/>
          </p:nvSpPr>
          <p:spPr>
            <a:xfrm>
              <a:off x="7392364"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52</a:t>
              </a:r>
              <a:endParaRPr lang="zh-CN" altLang="en-US" sz="1400" dirty="0">
                <a:solidFill>
                  <a:schemeClr val="tx1"/>
                </a:solidFill>
                <a:latin typeface="Calibri" panose="020F0502020204030204" pitchFamily="34" charset="0"/>
              </a:endParaRPr>
            </a:p>
          </p:txBody>
        </p:sp>
        <p:sp>
          <p:nvSpPr>
            <p:cNvPr id="46" name="矩形 45"/>
            <p:cNvSpPr/>
            <p:nvPr/>
          </p:nvSpPr>
          <p:spPr>
            <a:xfrm>
              <a:off x="7691570" y="223408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53</a:t>
              </a:r>
              <a:endParaRPr lang="zh-CN" altLang="en-US" sz="1400" dirty="0">
                <a:solidFill>
                  <a:schemeClr val="tx1"/>
                </a:solidFill>
                <a:latin typeface="Calibri" panose="020F0502020204030204" pitchFamily="34" charset="0"/>
              </a:endParaRPr>
            </a:p>
          </p:txBody>
        </p:sp>
        <p:sp>
          <p:nvSpPr>
            <p:cNvPr id="47" name="矩形 46"/>
            <p:cNvSpPr/>
            <p:nvPr/>
          </p:nvSpPr>
          <p:spPr>
            <a:xfrm>
              <a:off x="7988015" y="223201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54</a:t>
              </a:r>
              <a:endParaRPr lang="zh-CN" altLang="en-US" sz="1400" dirty="0">
                <a:solidFill>
                  <a:schemeClr val="tx1"/>
                </a:solidFill>
                <a:latin typeface="Calibri" panose="020F0502020204030204" pitchFamily="34" charset="0"/>
              </a:endParaRPr>
            </a:p>
          </p:txBody>
        </p:sp>
        <p:sp>
          <p:nvSpPr>
            <p:cNvPr id="48" name="矩形 47"/>
            <p:cNvSpPr/>
            <p:nvPr/>
          </p:nvSpPr>
          <p:spPr>
            <a:xfrm>
              <a:off x="8289616"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55</a:t>
              </a:r>
              <a:endParaRPr lang="zh-CN" altLang="en-US" sz="1400" dirty="0">
                <a:solidFill>
                  <a:schemeClr val="tx1"/>
                </a:solidFill>
                <a:latin typeface="Calibri" panose="020F0502020204030204" pitchFamily="34" charset="0"/>
              </a:endParaRPr>
            </a:p>
          </p:txBody>
        </p:sp>
        <p:sp>
          <p:nvSpPr>
            <p:cNvPr id="49" name="矩形 48"/>
            <p:cNvSpPr/>
            <p:nvPr/>
          </p:nvSpPr>
          <p:spPr>
            <a:xfrm>
              <a:off x="8586061"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56</a:t>
              </a:r>
              <a:endParaRPr lang="zh-CN" altLang="en-US" sz="1400" dirty="0">
                <a:solidFill>
                  <a:schemeClr val="tx1"/>
                </a:solidFill>
                <a:latin typeface="Calibri" panose="020F0502020204030204" pitchFamily="34" charset="0"/>
              </a:endParaRPr>
            </a:p>
          </p:txBody>
        </p:sp>
      </p:grpSp>
      <p:grpSp>
        <p:nvGrpSpPr>
          <p:cNvPr id="99" name="组合 98"/>
          <p:cNvGrpSpPr/>
          <p:nvPr/>
        </p:nvGrpSpPr>
        <p:grpSpPr>
          <a:xfrm>
            <a:off x="1204889" y="2227219"/>
            <a:ext cx="5900309" cy="1110445"/>
            <a:chOff x="1204889" y="1965959"/>
            <a:chExt cx="5900309" cy="1110445"/>
          </a:xfrm>
        </p:grpSpPr>
        <p:sp>
          <p:nvSpPr>
            <p:cNvPr id="51" name="矩形 50"/>
            <p:cNvSpPr/>
            <p:nvPr/>
          </p:nvSpPr>
          <p:spPr>
            <a:xfrm>
              <a:off x="1204889" y="2241935"/>
              <a:ext cx="5900309"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sp>
          <p:nvSpPr>
            <p:cNvPr id="98" name="Text Box 18"/>
            <p:cNvSpPr txBox="1">
              <a:spLocks noChangeArrowheads="1"/>
            </p:cNvSpPr>
            <p:nvPr/>
          </p:nvSpPr>
          <p:spPr bwMode="auto">
            <a:xfrm>
              <a:off x="3360652" y="1965959"/>
              <a:ext cx="18742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a:t>
              </a:r>
              <a:r>
                <a:rPr lang="zh-CN" altLang="en-US" kern="0" dirty="0">
                  <a:latin typeface="Calibri" panose="020F0502020204030204" pitchFamily="34" charset="0"/>
                  <a:ea typeface="华文楷体" panose="02010600040101010101" pitchFamily="2" charset="-122"/>
                </a:rPr>
                <a:t>的发送</a:t>
              </a: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窗口</a:t>
              </a:r>
              <a:r>
                <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 20</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grpSp>
      <p:sp>
        <p:nvSpPr>
          <p:cNvPr id="2" name="标题 1"/>
          <p:cNvSpPr>
            <a:spLocks noGrp="1"/>
          </p:cNvSpPr>
          <p:nvPr>
            <p:ph type="title"/>
          </p:nvPr>
        </p:nvSpPr>
        <p:spPr/>
        <p:txBody>
          <a:bodyPr/>
          <a:lstStyle/>
          <a:p>
            <a:r>
              <a:rPr lang="zh-CN" altLang="en-US" dirty="0"/>
              <a:t>回顾滑动窗口</a:t>
            </a:r>
            <a:endParaRPr lang="zh-CN" altLang="en-US" sz="2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
        <p:nvSpPr>
          <p:cNvPr id="5" name="文本框 4"/>
          <p:cNvSpPr txBox="1">
            <a:spLocks noChangeArrowheads="1"/>
          </p:cNvSpPr>
          <p:nvPr/>
        </p:nvSpPr>
        <p:spPr bwMode="auto">
          <a:xfrm>
            <a:off x="6492240" y="87868"/>
            <a:ext cx="2544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5.3.4   </a:t>
            </a:r>
            <a:r>
              <a:rPr lang="zh-CN" altLang="en-US" sz="1800" dirty="0">
                <a:solidFill>
                  <a:schemeClr val="bg2">
                    <a:lumMod val="75000"/>
                  </a:schemeClr>
                </a:solidFill>
                <a:latin typeface="Calibri" panose="020F0502020204030204" pitchFamily="34" charset="0"/>
                <a:ea typeface="黑体" panose="02010609060101010101" pitchFamily="49" charset="-122"/>
              </a:rPr>
              <a:t>滑动窗口</a:t>
            </a:r>
          </a:p>
        </p:txBody>
      </p:sp>
      <p:sp>
        <p:nvSpPr>
          <p:cNvPr id="52" name="Text Box 6"/>
          <p:cNvSpPr txBox="1">
            <a:spLocks noChangeArrowheads="1"/>
          </p:cNvSpPr>
          <p:nvPr/>
        </p:nvSpPr>
        <p:spPr bwMode="auto">
          <a:xfrm>
            <a:off x="-58655" y="3510452"/>
            <a:ext cx="2429305"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最后被确认的字节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LastByteAcked</a:t>
            </a:r>
            <a:r>
              <a:rPr lang="en-US" altLang="zh-CN" kern="0" dirty="0">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53" name="Line 15"/>
          <p:cNvSpPr>
            <a:spLocks noChangeShapeType="1"/>
          </p:cNvSpPr>
          <p:nvPr/>
        </p:nvSpPr>
        <p:spPr bwMode="auto">
          <a:xfrm flipV="1">
            <a:off x="1027369" y="3088004"/>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54" name="组合 53"/>
          <p:cNvGrpSpPr/>
          <p:nvPr/>
        </p:nvGrpSpPr>
        <p:grpSpPr>
          <a:xfrm>
            <a:off x="44719" y="5299592"/>
            <a:ext cx="9036753" cy="565243"/>
            <a:chOff x="0" y="2100132"/>
            <a:chExt cx="9036753" cy="565243"/>
          </a:xfrm>
        </p:grpSpPr>
        <p:grpSp>
          <p:nvGrpSpPr>
            <p:cNvPr id="55" name="组合 54"/>
            <p:cNvGrpSpPr/>
            <p:nvPr/>
          </p:nvGrpSpPr>
          <p:grpSpPr>
            <a:xfrm>
              <a:off x="0" y="2100132"/>
              <a:ext cx="9036753" cy="565243"/>
              <a:chOff x="641440" y="4884662"/>
              <a:chExt cx="6948874" cy="565243"/>
            </a:xfrm>
          </p:grpSpPr>
          <p:sp>
            <p:nvSpPr>
              <p:cNvPr id="85"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6"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7"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8"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6" name="矩形 55"/>
            <p:cNvSpPr/>
            <p:nvPr/>
          </p:nvSpPr>
          <p:spPr>
            <a:xfrm>
              <a:off x="1735404" y="224780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33</a:t>
              </a:r>
              <a:endParaRPr lang="zh-CN" altLang="en-US" sz="1400" dirty="0">
                <a:solidFill>
                  <a:schemeClr val="tx1"/>
                </a:solidFill>
                <a:latin typeface="Calibri" panose="020F0502020204030204" pitchFamily="34" charset="0"/>
              </a:endParaRPr>
            </a:p>
          </p:txBody>
        </p:sp>
        <p:sp>
          <p:nvSpPr>
            <p:cNvPr id="57" name="矩形 56"/>
            <p:cNvSpPr/>
            <p:nvPr/>
          </p:nvSpPr>
          <p:spPr>
            <a:xfrm>
              <a:off x="2031849"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34</a:t>
              </a:r>
              <a:endParaRPr lang="zh-CN" altLang="en-US" sz="1400" dirty="0">
                <a:solidFill>
                  <a:schemeClr val="tx1"/>
                </a:solidFill>
                <a:latin typeface="Calibri" panose="020F0502020204030204" pitchFamily="34" charset="0"/>
              </a:endParaRPr>
            </a:p>
          </p:txBody>
        </p:sp>
        <p:sp>
          <p:nvSpPr>
            <p:cNvPr id="58" name="矩形 57"/>
            <p:cNvSpPr/>
            <p:nvPr/>
          </p:nvSpPr>
          <p:spPr>
            <a:xfrm>
              <a:off x="2331055"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35</a:t>
              </a:r>
              <a:endParaRPr lang="zh-CN" altLang="en-US" sz="1400" dirty="0">
                <a:solidFill>
                  <a:schemeClr val="tx1"/>
                </a:solidFill>
                <a:latin typeface="Calibri" panose="020F0502020204030204" pitchFamily="34" charset="0"/>
              </a:endParaRPr>
            </a:p>
          </p:txBody>
        </p:sp>
        <p:sp>
          <p:nvSpPr>
            <p:cNvPr id="59" name="矩形 58"/>
            <p:cNvSpPr/>
            <p:nvPr/>
          </p:nvSpPr>
          <p:spPr>
            <a:xfrm>
              <a:off x="2627500"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36</a:t>
              </a:r>
              <a:endParaRPr lang="zh-CN" altLang="en-US" sz="1400" dirty="0">
                <a:solidFill>
                  <a:schemeClr val="tx1"/>
                </a:solidFill>
                <a:latin typeface="Calibri" panose="020F0502020204030204" pitchFamily="34" charset="0"/>
              </a:endParaRPr>
            </a:p>
          </p:txBody>
        </p:sp>
        <p:sp>
          <p:nvSpPr>
            <p:cNvPr id="60" name="矩形 59"/>
            <p:cNvSpPr/>
            <p:nvPr/>
          </p:nvSpPr>
          <p:spPr>
            <a:xfrm>
              <a:off x="2929101"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37</a:t>
              </a:r>
              <a:endParaRPr lang="zh-CN" altLang="en-US" sz="1400" dirty="0">
                <a:solidFill>
                  <a:schemeClr val="tx1"/>
                </a:solidFill>
                <a:latin typeface="Calibri" panose="020F0502020204030204" pitchFamily="34" charset="0"/>
              </a:endParaRPr>
            </a:p>
          </p:txBody>
        </p:sp>
        <p:sp>
          <p:nvSpPr>
            <p:cNvPr id="61" name="矩形 60"/>
            <p:cNvSpPr/>
            <p:nvPr/>
          </p:nvSpPr>
          <p:spPr>
            <a:xfrm>
              <a:off x="3225546" y="2243670"/>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38</a:t>
              </a:r>
              <a:endParaRPr lang="zh-CN" altLang="en-US" sz="1400" dirty="0">
                <a:solidFill>
                  <a:schemeClr val="tx1"/>
                </a:solidFill>
                <a:latin typeface="Calibri" panose="020F0502020204030204" pitchFamily="34" charset="0"/>
              </a:endParaRPr>
            </a:p>
          </p:txBody>
        </p:sp>
        <p:sp>
          <p:nvSpPr>
            <p:cNvPr id="62" name="矩形 61"/>
            <p:cNvSpPr/>
            <p:nvPr/>
          </p:nvSpPr>
          <p:spPr>
            <a:xfrm>
              <a:off x="3524752"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39</a:t>
              </a:r>
              <a:endParaRPr lang="zh-CN" altLang="en-US" sz="1400" dirty="0">
                <a:solidFill>
                  <a:schemeClr val="tx1"/>
                </a:solidFill>
                <a:latin typeface="Calibri" panose="020F0502020204030204" pitchFamily="34" charset="0"/>
              </a:endParaRPr>
            </a:p>
          </p:txBody>
        </p:sp>
        <p:sp>
          <p:nvSpPr>
            <p:cNvPr id="63" name="矩形 62"/>
            <p:cNvSpPr/>
            <p:nvPr/>
          </p:nvSpPr>
          <p:spPr>
            <a:xfrm>
              <a:off x="3821197"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40</a:t>
              </a:r>
              <a:endParaRPr lang="zh-CN" altLang="en-US" sz="1400" dirty="0">
                <a:solidFill>
                  <a:schemeClr val="tx1"/>
                </a:solidFill>
                <a:latin typeface="Calibri" panose="020F0502020204030204" pitchFamily="34" charset="0"/>
              </a:endParaRPr>
            </a:p>
          </p:txBody>
        </p:sp>
        <p:sp>
          <p:nvSpPr>
            <p:cNvPr id="64" name="矩形 63"/>
            <p:cNvSpPr/>
            <p:nvPr/>
          </p:nvSpPr>
          <p:spPr>
            <a:xfrm>
              <a:off x="4120414"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41</a:t>
              </a:r>
              <a:endParaRPr lang="zh-CN" altLang="en-US" sz="1400" dirty="0">
                <a:solidFill>
                  <a:schemeClr val="tx1"/>
                </a:solidFill>
                <a:latin typeface="Calibri" panose="020F0502020204030204" pitchFamily="34" charset="0"/>
              </a:endParaRPr>
            </a:p>
          </p:txBody>
        </p:sp>
        <p:sp>
          <p:nvSpPr>
            <p:cNvPr id="65" name="矩形 64"/>
            <p:cNvSpPr/>
            <p:nvPr/>
          </p:nvSpPr>
          <p:spPr>
            <a:xfrm>
              <a:off x="4416859"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42</a:t>
              </a:r>
              <a:endParaRPr lang="zh-CN" altLang="en-US" sz="1400" dirty="0">
                <a:solidFill>
                  <a:schemeClr val="tx1"/>
                </a:solidFill>
                <a:latin typeface="Calibri" panose="020F0502020204030204" pitchFamily="34" charset="0"/>
              </a:endParaRPr>
            </a:p>
          </p:txBody>
        </p:sp>
        <p:sp>
          <p:nvSpPr>
            <p:cNvPr id="66" name="矩形 65"/>
            <p:cNvSpPr/>
            <p:nvPr/>
          </p:nvSpPr>
          <p:spPr>
            <a:xfrm>
              <a:off x="4716065" y="223870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43</a:t>
              </a:r>
              <a:endParaRPr lang="zh-CN" altLang="en-US" sz="1400" dirty="0">
                <a:solidFill>
                  <a:schemeClr val="tx1"/>
                </a:solidFill>
                <a:latin typeface="Calibri" panose="020F0502020204030204" pitchFamily="34" charset="0"/>
              </a:endParaRPr>
            </a:p>
          </p:txBody>
        </p:sp>
        <p:sp>
          <p:nvSpPr>
            <p:cNvPr id="67" name="矩形 66"/>
            <p:cNvSpPr/>
            <p:nvPr/>
          </p:nvSpPr>
          <p:spPr>
            <a:xfrm>
              <a:off x="5012510"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44</a:t>
              </a:r>
              <a:endParaRPr lang="zh-CN" altLang="en-US" sz="1400" dirty="0">
                <a:solidFill>
                  <a:schemeClr val="tx1"/>
                </a:solidFill>
                <a:latin typeface="Calibri" panose="020F0502020204030204" pitchFamily="34" charset="0"/>
              </a:endParaRPr>
            </a:p>
          </p:txBody>
        </p:sp>
        <p:sp>
          <p:nvSpPr>
            <p:cNvPr id="68" name="矩形 67"/>
            <p:cNvSpPr/>
            <p:nvPr/>
          </p:nvSpPr>
          <p:spPr>
            <a:xfrm>
              <a:off x="5314111"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45</a:t>
              </a:r>
              <a:endParaRPr lang="zh-CN" altLang="en-US" sz="1400" dirty="0">
                <a:solidFill>
                  <a:schemeClr val="tx1"/>
                </a:solidFill>
                <a:latin typeface="Calibri" panose="020F0502020204030204" pitchFamily="34" charset="0"/>
              </a:endParaRPr>
            </a:p>
          </p:txBody>
        </p:sp>
        <p:sp>
          <p:nvSpPr>
            <p:cNvPr id="69" name="矩形 68"/>
            <p:cNvSpPr/>
            <p:nvPr/>
          </p:nvSpPr>
          <p:spPr>
            <a:xfrm>
              <a:off x="5610556"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46</a:t>
              </a:r>
              <a:endParaRPr lang="zh-CN" altLang="en-US" sz="1400" dirty="0">
                <a:solidFill>
                  <a:schemeClr val="tx1"/>
                </a:solidFill>
                <a:latin typeface="Calibri" panose="020F0502020204030204" pitchFamily="34" charset="0"/>
              </a:endParaRPr>
            </a:p>
          </p:txBody>
        </p:sp>
        <p:sp>
          <p:nvSpPr>
            <p:cNvPr id="70" name="矩形 69"/>
            <p:cNvSpPr/>
            <p:nvPr/>
          </p:nvSpPr>
          <p:spPr>
            <a:xfrm>
              <a:off x="5909762"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47</a:t>
              </a:r>
              <a:endParaRPr lang="zh-CN" altLang="en-US" sz="1400" dirty="0">
                <a:solidFill>
                  <a:schemeClr val="tx1"/>
                </a:solidFill>
                <a:latin typeface="Calibri" panose="020F0502020204030204" pitchFamily="34" charset="0"/>
              </a:endParaRPr>
            </a:p>
          </p:txBody>
        </p:sp>
        <p:sp>
          <p:nvSpPr>
            <p:cNvPr id="71" name="矩形 70"/>
            <p:cNvSpPr/>
            <p:nvPr/>
          </p:nvSpPr>
          <p:spPr>
            <a:xfrm>
              <a:off x="6206207" y="223456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48</a:t>
              </a:r>
              <a:endParaRPr lang="zh-CN" altLang="en-US" sz="1400" dirty="0">
                <a:solidFill>
                  <a:schemeClr val="tx1"/>
                </a:solidFill>
                <a:latin typeface="Calibri" panose="020F0502020204030204" pitchFamily="34" charset="0"/>
              </a:endParaRPr>
            </a:p>
          </p:txBody>
        </p:sp>
        <p:sp>
          <p:nvSpPr>
            <p:cNvPr id="72" name="矩形 71"/>
            <p:cNvSpPr/>
            <p:nvPr/>
          </p:nvSpPr>
          <p:spPr>
            <a:xfrm>
              <a:off x="249467"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28</a:t>
              </a:r>
              <a:endParaRPr lang="zh-CN" altLang="en-US" sz="1400" dirty="0">
                <a:solidFill>
                  <a:schemeClr val="tx1"/>
                </a:solidFill>
                <a:latin typeface="Calibri" panose="020F0502020204030204" pitchFamily="34" charset="0"/>
              </a:endParaRPr>
            </a:p>
          </p:txBody>
        </p:sp>
        <p:sp>
          <p:nvSpPr>
            <p:cNvPr id="73" name="矩形 72"/>
            <p:cNvSpPr/>
            <p:nvPr/>
          </p:nvSpPr>
          <p:spPr>
            <a:xfrm>
              <a:off x="548673" y="2253991"/>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29</a:t>
              </a:r>
              <a:endParaRPr lang="zh-CN" altLang="en-US" sz="1400" dirty="0">
                <a:solidFill>
                  <a:schemeClr val="tx1"/>
                </a:solidFill>
                <a:latin typeface="Calibri" panose="020F0502020204030204" pitchFamily="34" charset="0"/>
              </a:endParaRPr>
            </a:p>
          </p:txBody>
        </p:sp>
        <p:sp>
          <p:nvSpPr>
            <p:cNvPr id="74" name="矩形 73"/>
            <p:cNvSpPr/>
            <p:nvPr/>
          </p:nvSpPr>
          <p:spPr>
            <a:xfrm>
              <a:off x="845118" y="225192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30</a:t>
              </a:r>
              <a:endParaRPr lang="zh-CN" altLang="en-US" sz="1400" dirty="0">
                <a:solidFill>
                  <a:schemeClr val="tx1"/>
                </a:solidFill>
                <a:latin typeface="Calibri" panose="020F0502020204030204" pitchFamily="34" charset="0"/>
              </a:endParaRPr>
            </a:p>
          </p:txBody>
        </p:sp>
        <p:sp>
          <p:nvSpPr>
            <p:cNvPr id="75" name="矩形 74"/>
            <p:cNvSpPr/>
            <p:nvPr/>
          </p:nvSpPr>
          <p:spPr>
            <a:xfrm>
              <a:off x="1146719"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31</a:t>
              </a:r>
              <a:endParaRPr lang="zh-CN" altLang="en-US" sz="1400" dirty="0">
                <a:solidFill>
                  <a:schemeClr val="tx1"/>
                </a:solidFill>
                <a:latin typeface="Calibri" panose="020F0502020204030204" pitchFamily="34" charset="0"/>
              </a:endParaRPr>
            </a:p>
          </p:txBody>
        </p:sp>
        <p:sp>
          <p:nvSpPr>
            <p:cNvPr id="76" name="矩形 75"/>
            <p:cNvSpPr/>
            <p:nvPr/>
          </p:nvSpPr>
          <p:spPr>
            <a:xfrm>
              <a:off x="1443164" y="225440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32</a:t>
              </a:r>
              <a:endParaRPr lang="zh-CN" altLang="en-US" sz="1400" dirty="0">
                <a:solidFill>
                  <a:schemeClr val="tx1"/>
                </a:solidFill>
                <a:latin typeface="Calibri" panose="020F0502020204030204" pitchFamily="34" charset="0"/>
              </a:endParaRPr>
            </a:p>
          </p:txBody>
        </p:sp>
        <p:sp>
          <p:nvSpPr>
            <p:cNvPr id="77" name="矩形 76"/>
            <p:cNvSpPr/>
            <p:nvPr/>
          </p:nvSpPr>
          <p:spPr>
            <a:xfrm>
              <a:off x="6500257"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49</a:t>
              </a:r>
              <a:endParaRPr lang="zh-CN" altLang="en-US" sz="1400" dirty="0">
                <a:solidFill>
                  <a:schemeClr val="tx1"/>
                </a:solidFill>
                <a:latin typeface="Calibri" panose="020F0502020204030204" pitchFamily="34" charset="0"/>
              </a:endParaRPr>
            </a:p>
          </p:txBody>
        </p:sp>
        <p:sp>
          <p:nvSpPr>
            <p:cNvPr id="78" name="矩形 77"/>
            <p:cNvSpPr/>
            <p:nvPr/>
          </p:nvSpPr>
          <p:spPr>
            <a:xfrm>
              <a:off x="6796702"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50</a:t>
              </a:r>
              <a:endParaRPr lang="zh-CN" altLang="en-US" sz="1400" dirty="0">
                <a:solidFill>
                  <a:schemeClr val="tx1"/>
                </a:solidFill>
                <a:latin typeface="Calibri" panose="020F0502020204030204" pitchFamily="34" charset="0"/>
              </a:endParaRPr>
            </a:p>
          </p:txBody>
        </p:sp>
        <p:sp>
          <p:nvSpPr>
            <p:cNvPr id="79" name="矩形 78"/>
            <p:cNvSpPr/>
            <p:nvPr/>
          </p:nvSpPr>
          <p:spPr>
            <a:xfrm>
              <a:off x="7095919" y="223863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51</a:t>
              </a:r>
              <a:endParaRPr lang="zh-CN" altLang="en-US" sz="1400" dirty="0">
                <a:solidFill>
                  <a:schemeClr val="tx1"/>
                </a:solidFill>
                <a:latin typeface="Calibri" panose="020F0502020204030204" pitchFamily="34" charset="0"/>
              </a:endParaRPr>
            </a:p>
          </p:txBody>
        </p:sp>
        <p:sp>
          <p:nvSpPr>
            <p:cNvPr id="80" name="矩形 79"/>
            <p:cNvSpPr/>
            <p:nvPr/>
          </p:nvSpPr>
          <p:spPr>
            <a:xfrm>
              <a:off x="7392364"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52</a:t>
              </a:r>
              <a:endParaRPr lang="zh-CN" altLang="en-US" sz="1400" dirty="0">
                <a:solidFill>
                  <a:schemeClr val="tx1"/>
                </a:solidFill>
                <a:latin typeface="Calibri" panose="020F0502020204030204" pitchFamily="34" charset="0"/>
              </a:endParaRPr>
            </a:p>
          </p:txBody>
        </p:sp>
        <p:sp>
          <p:nvSpPr>
            <p:cNvPr id="81" name="矩形 80"/>
            <p:cNvSpPr/>
            <p:nvPr/>
          </p:nvSpPr>
          <p:spPr>
            <a:xfrm>
              <a:off x="7691570" y="223408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53</a:t>
              </a:r>
              <a:endParaRPr lang="zh-CN" altLang="en-US" sz="1400" dirty="0">
                <a:solidFill>
                  <a:schemeClr val="tx1"/>
                </a:solidFill>
                <a:latin typeface="Calibri" panose="020F0502020204030204" pitchFamily="34" charset="0"/>
              </a:endParaRPr>
            </a:p>
          </p:txBody>
        </p:sp>
        <p:sp>
          <p:nvSpPr>
            <p:cNvPr id="82" name="矩形 81"/>
            <p:cNvSpPr/>
            <p:nvPr/>
          </p:nvSpPr>
          <p:spPr>
            <a:xfrm>
              <a:off x="7988015" y="223201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54</a:t>
              </a:r>
              <a:endParaRPr lang="zh-CN" altLang="en-US" sz="1400" dirty="0">
                <a:solidFill>
                  <a:schemeClr val="tx1"/>
                </a:solidFill>
                <a:latin typeface="Calibri" panose="020F0502020204030204" pitchFamily="34" charset="0"/>
              </a:endParaRPr>
            </a:p>
          </p:txBody>
        </p:sp>
        <p:sp>
          <p:nvSpPr>
            <p:cNvPr id="83" name="矩形 82"/>
            <p:cNvSpPr/>
            <p:nvPr/>
          </p:nvSpPr>
          <p:spPr>
            <a:xfrm>
              <a:off x="8289616"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55</a:t>
              </a:r>
              <a:endParaRPr lang="zh-CN" altLang="en-US" sz="1400" dirty="0">
                <a:solidFill>
                  <a:schemeClr val="tx1"/>
                </a:solidFill>
                <a:latin typeface="Calibri" panose="020F0502020204030204" pitchFamily="34" charset="0"/>
              </a:endParaRPr>
            </a:p>
          </p:txBody>
        </p:sp>
        <p:sp>
          <p:nvSpPr>
            <p:cNvPr id="84" name="矩形 83"/>
            <p:cNvSpPr/>
            <p:nvPr/>
          </p:nvSpPr>
          <p:spPr>
            <a:xfrm>
              <a:off x="8586061"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56</a:t>
              </a:r>
              <a:endParaRPr lang="zh-CN" altLang="en-US" sz="1400" dirty="0">
                <a:solidFill>
                  <a:schemeClr val="tx1"/>
                </a:solidFill>
                <a:latin typeface="Calibri" panose="020F0502020204030204" pitchFamily="34" charset="0"/>
              </a:endParaRPr>
            </a:p>
          </p:txBody>
        </p:sp>
      </p:grpSp>
      <p:sp>
        <p:nvSpPr>
          <p:cNvPr id="89" name="Text Box 32"/>
          <p:cNvSpPr txBox="1">
            <a:spLocks noChangeArrowheads="1"/>
          </p:cNvSpPr>
          <p:nvPr/>
        </p:nvSpPr>
        <p:spPr bwMode="auto">
          <a:xfrm>
            <a:off x="77569" y="1935078"/>
            <a:ext cx="1069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发送端 </a:t>
            </a:r>
            <a:r>
              <a:rPr kumimoji="0" lang="en-US" altLang="zh-CN"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A</a:t>
            </a:r>
            <a:endPar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1" name="Text Box 32"/>
          <p:cNvSpPr txBox="1">
            <a:spLocks noChangeArrowheads="1"/>
          </p:cNvSpPr>
          <p:nvPr/>
        </p:nvSpPr>
        <p:spPr bwMode="auto">
          <a:xfrm>
            <a:off x="72342" y="4790136"/>
            <a:ext cx="1059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接收端 </a:t>
            </a:r>
            <a:r>
              <a:rPr kumimoji="0" lang="en-US" altLang="zh-CN"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B</a:t>
            </a:r>
            <a:endPar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2" name="Line 9"/>
          <p:cNvSpPr>
            <a:spLocks noChangeShapeType="1"/>
          </p:cNvSpPr>
          <p:nvPr/>
        </p:nvSpPr>
        <p:spPr bwMode="auto">
          <a:xfrm>
            <a:off x="-35476" y="4331895"/>
            <a:ext cx="9125852" cy="0"/>
          </a:xfrm>
          <a:prstGeom prst="line">
            <a:avLst/>
          </a:prstGeom>
          <a:noFill/>
          <a:ln w="25400">
            <a:solidFill>
              <a:schemeClr val="tx1">
                <a:lumMod val="65000"/>
                <a:lumOff val="3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93" name="Text Box 6"/>
          <p:cNvSpPr txBox="1">
            <a:spLocks noChangeArrowheads="1"/>
          </p:cNvSpPr>
          <p:nvPr/>
        </p:nvSpPr>
        <p:spPr bwMode="auto">
          <a:xfrm>
            <a:off x="95972" y="6241774"/>
            <a:ext cx="27734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latin typeface="Calibri" panose="020F0502020204030204" pitchFamily="34" charset="0"/>
                <a:ea typeface="华文楷体" panose="02010600040101010101" pitchFamily="2" charset="-122"/>
              </a:rPr>
              <a:t>下一个希望收到的字节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NextByteExpected</a:t>
            </a:r>
            <a:r>
              <a:rPr lang="en-US" altLang="zh-CN" kern="0" dirty="0">
                <a:latin typeface="Calibri" panose="020F0502020204030204" pitchFamily="34" charset="0"/>
                <a:ea typeface="华文楷体" panose="02010600040101010101" pitchFamily="2" charset="-122"/>
              </a:rPr>
              <a:t>) </a:t>
            </a:r>
            <a:r>
              <a:rPr lang="zh-CN" altLang="en-US" kern="0" dirty="0">
                <a:solidFill>
                  <a:schemeClr val="accent5">
                    <a:lumMod val="50000"/>
                  </a:schemeClr>
                </a:solidFill>
                <a:latin typeface="Calibri" panose="020F0502020204030204" pitchFamily="34" charset="0"/>
                <a:ea typeface="华文楷体" panose="02010600040101010101" pitchFamily="2" charset="-122"/>
              </a:rPr>
              <a:t>确认号</a:t>
            </a:r>
            <a:endParaRPr kumimoji="0" lang="zh-CN" altLang="en-US"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4" name="Line 15"/>
          <p:cNvSpPr>
            <a:spLocks noChangeShapeType="1"/>
          </p:cNvSpPr>
          <p:nvPr/>
        </p:nvSpPr>
        <p:spPr bwMode="auto">
          <a:xfrm flipV="1">
            <a:off x="1310539" y="5761765"/>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97" name="组合 96"/>
          <p:cNvGrpSpPr/>
          <p:nvPr/>
        </p:nvGrpSpPr>
        <p:grpSpPr>
          <a:xfrm>
            <a:off x="1200730" y="4841522"/>
            <a:ext cx="5895563" cy="1115832"/>
            <a:chOff x="1200730" y="4305939"/>
            <a:chExt cx="5895563" cy="1115832"/>
          </a:xfrm>
        </p:grpSpPr>
        <p:sp>
          <p:nvSpPr>
            <p:cNvPr id="95" name="Text Box 18"/>
            <p:cNvSpPr txBox="1">
              <a:spLocks noChangeArrowheads="1"/>
            </p:cNvSpPr>
            <p:nvPr/>
          </p:nvSpPr>
          <p:spPr bwMode="auto">
            <a:xfrm>
              <a:off x="3161712" y="4305939"/>
              <a:ext cx="18662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B</a:t>
              </a:r>
              <a:r>
                <a:rPr lang="zh-CN" altLang="en-US" kern="0" dirty="0">
                  <a:latin typeface="Calibri" panose="020F0502020204030204" pitchFamily="34" charset="0"/>
                  <a:ea typeface="华文楷体" panose="02010600040101010101" pitchFamily="2" charset="-122"/>
                </a:rPr>
                <a:t>的接收</a:t>
              </a: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窗口</a:t>
              </a:r>
              <a:r>
                <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 20</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96" name="矩形 95"/>
            <p:cNvSpPr/>
            <p:nvPr/>
          </p:nvSpPr>
          <p:spPr>
            <a:xfrm>
              <a:off x="1200730" y="4587302"/>
              <a:ext cx="5895563"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grpSp>
      <p:sp>
        <p:nvSpPr>
          <p:cNvPr id="100" name="Text Box 16"/>
          <p:cNvSpPr txBox="1">
            <a:spLocks noChangeArrowheads="1"/>
          </p:cNvSpPr>
          <p:nvPr/>
        </p:nvSpPr>
        <p:spPr bwMode="auto">
          <a:xfrm>
            <a:off x="3278513" y="3497398"/>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最后发送的字节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LastByteSent</a:t>
            </a:r>
            <a:r>
              <a:rPr lang="en-US" altLang="zh-CN" kern="0" dirty="0">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101" name="Line 23"/>
          <p:cNvSpPr>
            <a:spLocks noChangeShapeType="1"/>
          </p:cNvSpPr>
          <p:nvPr/>
        </p:nvSpPr>
        <p:spPr bwMode="auto">
          <a:xfrm flipV="1">
            <a:off x="4330731" y="3070356"/>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 name="圆角矩形 5"/>
          <p:cNvSpPr/>
          <p:nvPr/>
        </p:nvSpPr>
        <p:spPr>
          <a:xfrm>
            <a:off x="220674" y="1268759"/>
            <a:ext cx="8466125" cy="437568"/>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pPr>
            <a:r>
              <a:rPr lang="zh-CN" altLang="en-US" sz="1600" dirty="0">
                <a:solidFill>
                  <a:srgbClr val="FFFFFF"/>
                </a:solidFill>
                <a:latin typeface="Calibri" panose="020F0502020204030204" pitchFamily="34" charset="0"/>
                <a:ea typeface="黑体" panose="02010609060101010101" pitchFamily="49" charset="-122"/>
              </a:rPr>
              <a:t>假设 </a:t>
            </a:r>
            <a:r>
              <a:rPr lang="en-US" altLang="zh-CN" sz="1600" dirty="0">
                <a:solidFill>
                  <a:srgbClr val="FFFFFF"/>
                </a:solidFill>
                <a:latin typeface="Calibri" panose="020F0502020204030204" pitchFamily="34" charset="0"/>
                <a:ea typeface="黑体" panose="02010609060101010101" pitchFamily="49" charset="-122"/>
              </a:rPr>
              <a:t>A </a:t>
            </a:r>
            <a:r>
              <a:rPr lang="zh-CN" altLang="en-US" sz="1600" dirty="0">
                <a:solidFill>
                  <a:srgbClr val="FFFFFF"/>
                </a:solidFill>
                <a:latin typeface="Calibri" panose="020F0502020204030204" pitchFamily="34" charset="0"/>
                <a:ea typeface="黑体" panose="02010609060101010101" pitchFamily="49" charset="-122"/>
              </a:rPr>
              <a:t>又发送了</a:t>
            </a:r>
            <a:r>
              <a:rPr lang="en-US" altLang="zh-CN" sz="1600" dirty="0">
                <a:solidFill>
                  <a:srgbClr val="FFFFFF"/>
                </a:solidFill>
                <a:latin typeface="Calibri" panose="020F0502020204030204" pitchFamily="34" charset="0"/>
                <a:ea typeface="黑体" panose="02010609060101010101" pitchFamily="49" charset="-122"/>
              </a:rPr>
              <a:t>31~41</a:t>
            </a:r>
            <a:r>
              <a:rPr lang="zh-CN" altLang="en-US" sz="1600" dirty="0">
                <a:solidFill>
                  <a:srgbClr val="FFFFFF"/>
                </a:solidFill>
                <a:latin typeface="Calibri" panose="020F0502020204030204" pitchFamily="34" charset="0"/>
                <a:ea typeface="黑体" panose="02010609060101010101" pitchFamily="49" charset="-122"/>
              </a:rPr>
              <a:t>的数据</a:t>
            </a:r>
          </a:p>
        </p:txBody>
      </p:sp>
      <p:sp>
        <p:nvSpPr>
          <p:cNvPr id="104" name="右大括号 103"/>
          <p:cNvSpPr/>
          <p:nvPr/>
        </p:nvSpPr>
        <p:spPr>
          <a:xfrm rot="5400000">
            <a:off x="5628248" y="2011565"/>
            <a:ext cx="358844" cy="2556569"/>
          </a:xfrm>
          <a:prstGeom prst="rightBrace">
            <a:avLst>
              <a:gd name="adj1" fmla="val 22967"/>
              <a:gd name="adj2" fmla="val 50000"/>
            </a:avLst>
          </a:prstGeom>
          <a:ln w="22225">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Text Box 16"/>
          <p:cNvSpPr txBox="1">
            <a:spLocks noChangeArrowheads="1"/>
          </p:cNvSpPr>
          <p:nvPr/>
        </p:nvSpPr>
        <p:spPr bwMode="auto">
          <a:xfrm>
            <a:off x="5234883" y="3506210"/>
            <a:ext cx="2811784" cy="55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solidFill>
                  <a:schemeClr val="accent5">
                    <a:lumMod val="50000"/>
                  </a:schemeClr>
                </a:solidFill>
                <a:latin typeface="Calibri" panose="020F0502020204030204" pitchFamily="34" charset="0"/>
                <a:ea typeface="华文楷体" panose="02010600040101010101" pitchFamily="2" charset="-122"/>
              </a:rPr>
              <a:t>有效窗口</a:t>
            </a:r>
            <a:r>
              <a:rPr lang="en-US" altLang="zh-CN" kern="0" dirty="0">
                <a:solidFill>
                  <a:schemeClr val="accent5">
                    <a:lumMod val="50000"/>
                  </a:schemeClr>
                </a:solidFill>
                <a:latin typeface="Calibri" panose="020F0502020204030204" pitchFamily="34" charset="0"/>
                <a:ea typeface="华文楷体" panose="02010600040101010101" pitchFamily="2" charset="-122"/>
              </a:rPr>
              <a:t>(</a:t>
            </a:r>
            <a:r>
              <a:rPr lang="en-US" altLang="zh-CN" kern="0" dirty="0" err="1">
                <a:solidFill>
                  <a:schemeClr val="accent5">
                    <a:lumMod val="50000"/>
                  </a:schemeClr>
                </a:solidFill>
                <a:latin typeface="Calibri" panose="020F0502020204030204" pitchFamily="34" charset="0"/>
                <a:ea typeface="华文楷体" panose="02010600040101010101" pitchFamily="2" charset="-122"/>
              </a:rPr>
              <a:t>EffectiveWindow</a:t>
            </a:r>
            <a:r>
              <a:rPr lang="en-US" altLang="zh-CN" kern="0" dirty="0">
                <a:solidFill>
                  <a:schemeClr val="accent5">
                    <a:lumMod val="50000"/>
                  </a:schemeClr>
                </a:solidFill>
                <a:latin typeface="Calibri" panose="020F0502020204030204" pitchFamily="34" charset="0"/>
                <a:ea typeface="华文楷体" panose="02010600040101010101" pitchFamily="2" charset="-122"/>
              </a:rPr>
              <a:t>)</a:t>
            </a:r>
            <a:r>
              <a:rPr kumimoji="0" lang="zh-CN" altLang="en-US"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允许但尚未发送</a:t>
            </a:r>
          </a:p>
        </p:txBody>
      </p:sp>
    </p:spTree>
    <p:custDataLst>
      <p:tags r:id="rId1"/>
    </p:custDataLst>
    <p:extLst>
      <p:ext uri="{BB962C8B-B14F-4D97-AF65-F5344CB8AC3E}">
        <p14:creationId xmlns:p14="http://schemas.microsoft.com/office/powerpoint/2010/main" val="337181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wipe(left)">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down)">
                                      <p:cBhvr>
                                        <p:cTn id="17" dur="500"/>
                                        <p:tgtEl>
                                          <p:spTgt spid="100"/>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wipe(down)">
                                      <p:cBhvr>
                                        <p:cTn id="21" dur="500"/>
                                        <p:tgtEl>
                                          <p:spTgt spid="10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barn(inVertical)">
                                      <p:cBhvr>
                                        <p:cTn id="26" dur="500"/>
                                        <p:tgtEl>
                                          <p:spTgt spid="104"/>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05"/>
                                        </p:tgtEl>
                                        <p:attrNameLst>
                                          <p:attrName>style.visibility</p:attrName>
                                        </p:attrNameLst>
                                      </p:cBhvr>
                                      <p:to>
                                        <p:strVal val="visible"/>
                                      </p:to>
                                    </p:set>
                                    <p:animEffect transition="in" filter="wipe(up)">
                                      <p:cBhvr>
                                        <p:cTn id="30"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0" grpId="0"/>
      <p:bldP spid="101" grpId="0" animBg="1"/>
      <p:bldP spid="6" grpId="0" animBg="1"/>
      <p:bldP spid="104" grpId="0" animBg="1"/>
      <p:bldP spid="1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9"/>
          <p:cNvSpPr>
            <a:spLocks noChangeArrowheads="1"/>
          </p:cNvSpPr>
          <p:nvPr/>
        </p:nvSpPr>
        <p:spPr bwMode="auto">
          <a:xfrm>
            <a:off x="1477175" y="5368688"/>
            <a:ext cx="581852"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sp>
        <p:nvSpPr>
          <p:cNvPr id="102" name="Rectangle 19"/>
          <p:cNvSpPr>
            <a:spLocks noChangeArrowheads="1"/>
          </p:cNvSpPr>
          <p:nvPr/>
        </p:nvSpPr>
        <p:spPr bwMode="auto">
          <a:xfrm>
            <a:off x="1201849" y="2707674"/>
            <a:ext cx="3226673" cy="451391"/>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chemeClr val="bg1"/>
              </a:solidFill>
              <a:uLnTx/>
              <a:uFillTx/>
              <a:latin typeface="Calibri" panose="020F0502020204030204" pitchFamily="34" charset="0"/>
              <a:ea typeface="华文楷体" panose="02010600040101010101" pitchFamily="2" charset="-122"/>
            </a:endParaRPr>
          </a:p>
        </p:txBody>
      </p:sp>
      <p:grpSp>
        <p:nvGrpSpPr>
          <p:cNvPr id="50" name="组合 49"/>
          <p:cNvGrpSpPr/>
          <p:nvPr/>
        </p:nvGrpSpPr>
        <p:grpSpPr>
          <a:xfrm>
            <a:off x="53623" y="2651873"/>
            <a:ext cx="9036753" cy="565243"/>
            <a:chOff x="0" y="2100132"/>
            <a:chExt cx="9036753" cy="565243"/>
          </a:xfrm>
        </p:grpSpPr>
        <p:sp>
          <p:nvSpPr>
            <p:cNvPr id="27" name="矩形 26"/>
            <p:cNvSpPr/>
            <p:nvPr/>
          </p:nvSpPr>
          <p:spPr>
            <a:xfrm>
              <a:off x="4120414"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41</a:t>
              </a:r>
              <a:endParaRPr lang="zh-CN" altLang="en-US" sz="1400" dirty="0">
                <a:solidFill>
                  <a:schemeClr val="tx1"/>
                </a:solidFill>
                <a:latin typeface="Calibri" panose="020F0502020204030204" pitchFamily="34" charset="0"/>
              </a:endParaRPr>
            </a:p>
          </p:txBody>
        </p:sp>
        <p:grpSp>
          <p:nvGrpSpPr>
            <p:cNvPr id="7" name="组合 6"/>
            <p:cNvGrpSpPr/>
            <p:nvPr/>
          </p:nvGrpSpPr>
          <p:grpSpPr>
            <a:xfrm>
              <a:off x="0" y="2100132"/>
              <a:ext cx="9036753" cy="565243"/>
              <a:chOff x="641440" y="4884662"/>
              <a:chExt cx="6948874" cy="565243"/>
            </a:xfrm>
          </p:grpSpPr>
          <p:sp>
            <p:nvSpPr>
              <p:cNvPr id="9"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1"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2"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19" name="矩形 18"/>
            <p:cNvSpPr/>
            <p:nvPr/>
          </p:nvSpPr>
          <p:spPr>
            <a:xfrm>
              <a:off x="1735404" y="224780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33</a:t>
              </a:r>
              <a:endParaRPr lang="zh-CN" altLang="en-US" sz="1400" dirty="0">
                <a:solidFill>
                  <a:schemeClr val="tx1"/>
                </a:solidFill>
                <a:latin typeface="Calibri" panose="020F0502020204030204" pitchFamily="34" charset="0"/>
              </a:endParaRPr>
            </a:p>
          </p:txBody>
        </p:sp>
        <p:sp>
          <p:nvSpPr>
            <p:cNvPr id="20" name="矩形 19"/>
            <p:cNvSpPr/>
            <p:nvPr/>
          </p:nvSpPr>
          <p:spPr>
            <a:xfrm>
              <a:off x="2031849"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34</a:t>
              </a:r>
              <a:endParaRPr lang="zh-CN" altLang="en-US" sz="1400" dirty="0">
                <a:solidFill>
                  <a:schemeClr val="tx1"/>
                </a:solidFill>
                <a:latin typeface="Calibri" panose="020F0502020204030204" pitchFamily="34" charset="0"/>
              </a:endParaRPr>
            </a:p>
          </p:txBody>
        </p:sp>
        <p:sp>
          <p:nvSpPr>
            <p:cNvPr id="21" name="矩形 20"/>
            <p:cNvSpPr/>
            <p:nvPr/>
          </p:nvSpPr>
          <p:spPr>
            <a:xfrm>
              <a:off x="2331055"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35</a:t>
              </a:r>
              <a:endParaRPr lang="zh-CN" altLang="en-US" sz="1400" dirty="0">
                <a:solidFill>
                  <a:schemeClr val="tx1"/>
                </a:solidFill>
                <a:latin typeface="Calibri" panose="020F0502020204030204" pitchFamily="34" charset="0"/>
              </a:endParaRPr>
            </a:p>
          </p:txBody>
        </p:sp>
        <p:sp>
          <p:nvSpPr>
            <p:cNvPr id="22" name="矩形 21"/>
            <p:cNvSpPr/>
            <p:nvPr/>
          </p:nvSpPr>
          <p:spPr>
            <a:xfrm>
              <a:off x="2627500"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36</a:t>
              </a:r>
              <a:endParaRPr lang="zh-CN" altLang="en-US" sz="1400" dirty="0">
                <a:solidFill>
                  <a:schemeClr val="tx1"/>
                </a:solidFill>
                <a:latin typeface="Calibri" panose="020F0502020204030204" pitchFamily="34" charset="0"/>
              </a:endParaRPr>
            </a:p>
          </p:txBody>
        </p:sp>
        <p:sp>
          <p:nvSpPr>
            <p:cNvPr id="23" name="矩形 22"/>
            <p:cNvSpPr/>
            <p:nvPr/>
          </p:nvSpPr>
          <p:spPr>
            <a:xfrm>
              <a:off x="2929101"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37</a:t>
              </a:r>
              <a:endParaRPr lang="zh-CN" altLang="en-US" sz="1400" dirty="0">
                <a:solidFill>
                  <a:schemeClr val="tx1"/>
                </a:solidFill>
                <a:latin typeface="Calibri" panose="020F0502020204030204" pitchFamily="34" charset="0"/>
              </a:endParaRPr>
            </a:p>
          </p:txBody>
        </p:sp>
        <p:sp>
          <p:nvSpPr>
            <p:cNvPr id="24" name="矩形 23"/>
            <p:cNvSpPr/>
            <p:nvPr/>
          </p:nvSpPr>
          <p:spPr>
            <a:xfrm>
              <a:off x="3225546" y="2243670"/>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38</a:t>
              </a:r>
              <a:endParaRPr lang="zh-CN" altLang="en-US" sz="1400" dirty="0">
                <a:solidFill>
                  <a:schemeClr val="tx1"/>
                </a:solidFill>
                <a:latin typeface="Calibri" panose="020F0502020204030204" pitchFamily="34" charset="0"/>
              </a:endParaRPr>
            </a:p>
          </p:txBody>
        </p:sp>
        <p:sp>
          <p:nvSpPr>
            <p:cNvPr id="25" name="矩形 24"/>
            <p:cNvSpPr/>
            <p:nvPr/>
          </p:nvSpPr>
          <p:spPr>
            <a:xfrm>
              <a:off x="3524752"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39</a:t>
              </a:r>
              <a:endParaRPr lang="zh-CN" altLang="en-US" sz="1400" dirty="0">
                <a:solidFill>
                  <a:schemeClr val="tx1"/>
                </a:solidFill>
                <a:latin typeface="Calibri" panose="020F0502020204030204" pitchFamily="34" charset="0"/>
              </a:endParaRPr>
            </a:p>
          </p:txBody>
        </p:sp>
        <p:sp>
          <p:nvSpPr>
            <p:cNvPr id="26" name="矩形 25"/>
            <p:cNvSpPr/>
            <p:nvPr/>
          </p:nvSpPr>
          <p:spPr>
            <a:xfrm>
              <a:off x="3821197"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40</a:t>
              </a:r>
              <a:endParaRPr lang="zh-CN" altLang="en-US" sz="1400" dirty="0">
                <a:solidFill>
                  <a:schemeClr val="tx1"/>
                </a:solidFill>
                <a:latin typeface="Calibri" panose="020F0502020204030204" pitchFamily="34" charset="0"/>
              </a:endParaRPr>
            </a:p>
          </p:txBody>
        </p:sp>
        <p:sp>
          <p:nvSpPr>
            <p:cNvPr id="28" name="矩形 27"/>
            <p:cNvSpPr/>
            <p:nvPr/>
          </p:nvSpPr>
          <p:spPr>
            <a:xfrm>
              <a:off x="4416859"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42</a:t>
              </a:r>
              <a:endParaRPr lang="zh-CN" altLang="en-US" sz="1400" dirty="0">
                <a:solidFill>
                  <a:schemeClr val="tx1"/>
                </a:solidFill>
                <a:latin typeface="Calibri" panose="020F0502020204030204" pitchFamily="34" charset="0"/>
              </a:endParaRPr>
            </a:p>
          </p:txBody>
        </p:sp>
        <p:sp>
          <p:nvSpPr>
            <p:cNvPr id="29" name="矩形 28"/>
            <p:cNvSpPr/>
            <p:nvPr/>
          </p:nvSpPr>
          <p:spPr>
            <a:xfrm>
              <a:off x="4716065" y="223870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43</a:t>
              </a:r>
              <a:endParaRPr lang="zh-CN" altLang="en-US" sz="1400" dirty="0">
                <a:solidFill>
                  <a:schemeClr val="tx1"/>
                </a:solidFill>
                <a:latin typeface="Calibri" panose="020F0502020204030204" pitchFamily="34" charset="0"/>
              </a:endParaRPr>
            </a:p>
          </p:txBody>
        </p:sp>
        <p:sp>
          <p:nvSpPr>
            <p:cNvPr id="30" name="矩形 29"/>
            <p:cNvSpPr/>
            <p:nvPr/>
          </p:nvSpPr>
          <p:spPr>
            <a:xfrm>
              <a:off x="5012510"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44</a:t>
              </a:r>
              <a:endParaRPr lang="zh-CN" altLang="en-US" sz="1400" dirty="0">
                <a:solidFill>
                  <a:schemeClr val="tx1"/>
                </a:solidFill>
                <a:latin typeface="Calibri" panose="020F0502020204030204" pitchFamily="34" charset="0"/>
              </a:endParaRPr>
            </a:p>
          </p:txBody>
        </p:sp>
        <p:sp>
          <p:nvSpPr>
            <p:cNvPr id="31" name="矩形 30"/>
            <p:cNvSpPr/>
            <p:nvPr/>
          </p:nvSpPr>
          <p:spPr>
            <a:xfrm>
              <a:off x="5314111"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45</a:t>
              </a:r>
              <a:endParaRPr lang="zh-CN" altLang="en-US" sz="1400" dirty="0">
                <a:solidFill>
                  <a:schemeClr val="tx1"/>
                </a:solidFill>
                <a:latin typeface="Calibri" panose="020F0502020204030204" pitchFamily="34" charset="0"/>
              </a:endParaRPr>
            </a:p>
          </p:txBody>
        </p:sp>
        <p:sp>
          <p:nvSpPr>
            <p:cNvPr id="32" name="矩形 31"/>
            <p:cNvSpPr/>
            <p:nvPr/>
          </p:nvSpPr>
          <p:spPr>
            <a:xfrm>
              <a:off x="5610556"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46</a:t>
              </a:r>
              <a:endParaRPr lang="zh-CN" altLang="en-US" sz="1400" dirty="0">
                <a:solidFill>
                  <a:schemeClr val="tx1"/>
                </a:solidFill>
                <a:latin typeface="Calibri" panose="020F0502020204030204" pitchFamily="34" charset="0"/>
              </a:endParaRPr>
            </a:p>
          </p:txBody>
        </p:sp>
        <p:sp>
          <p:nvSpPr>
            <p:cNvPr id="33" name="矩形 32"/>
            <p:cNvSpPr/>
            <p:nvPr/>
          </p:nvSpPr>
          <p:spPr>
            <a:xfrm>
              <a:off x="5909762"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47</a:t>
              </a:r>
              <a:endParaRPr lang="zh-CN" altLang="en-US" sz="1400" dirty="0">
                <a:solidFill>
                  <a:schemeClr val="tx1"/>
                </a:solidFill>
                <a:latin typeface="Calibri" panose="020F0502020204030204" pitchFamily="34" charset="0"/>
              </a:endParaRPr>
            </a:p>
          </p:txBody>
        </p:sp>
        <p:sp>
          <p:nvSpPr>
            <p:cNvPr id="34" name="矩形 33"/>
            <p:cNvSpPr/>
            <p:nvPr/>
          </p:nvSpPr>
          <p:spPr>
            <a:xfrm>
              <a:off x="6206207" y="223456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48</a:t>
              </a:r>
              <a:endParaRPr lang="zh-CN" altLang="en-US" sz="1400" dirty="0">
                <a:solidFill>
                  <a:schemeClr val="tx1"/>
                </a:solidFill>
                <a:latin typeface="Calibri" panose="020F0502020204030204" pitchFamily="34" charset="0"/>
              </a:endParaRPr>
            </a:p>
          </p:txBody>
        </p:sp>
        <p:sp>
          <p:nvSpPr>
            <p:cNvPr id="36" name="矩形 35"/>
            <p:cNvSpPr/>
            <p:nvPr/>
          </p:nvSpPr>
          <p:spPr>
            <a:xfrm>
              <a:off x="249467"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28</a:t>
              </a:r>
              <a:endParaRPr lang="zh-CN" altLang="en-US" sz="1400" dirty="0">
                <a:solidFill>
                  <a:schemeClr val="tx1"/>
                </a:solidFill>
                <a:latin typeface="Calibri" panose="020F0502020204030204" pitchFamily="34" charset="0"/>
              </a:endParaRPr>
            </a:p>
          </p:txBody>
        </p:sp>
        <p:sp>
          <p:nvSpPr>
            <p:cNvPr id="37" name="矩形 36"/>
            <p:cNvSpPr/>
            <p:nvPr/>
          </p:nvSpPr>
          <p:spPr>
            <a:xfrm>
              <a:off x="548673" y="2253991"/>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29</a:t>
              </a:r>
              <a:endParaRPr lang="zh-CN" altLang="en-US" sz="1400" dirty="0">
                <a:solidFill>
                  <a:schemeClr val="tx1"/>
                </a:solidFill>
                <a:latin typeface="Calibri" panose="020F0502020204030204" pitchFamily="34" charset="0"/>
              </a:endParaRPr>
            </a:p>
          </p:txBody>
        </p:sp>
        <p:sp>
          <p:nvSpPr>
            <p:cNvPr id="38" name="矩形 37"/>
            <p:cNvSpPr/>
            <p:nvPr/>
          </p:nvSpPr>
          <p:spPr>
            <a:xfrm>
              <a:off x="845118" y="225192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30</a:t>
              </a:r>
              <a:endParaRPr lang="zh-CN" altLang="en-US" sz="1400" dirty="0">
                <a:solidFill>
                  <a:schemeClr val="tx1"/>
                </a:solidFill>
                <a:latin typeface="Calibri" panose="020F0502020204030204" pitchFamily="34" charset="0"/>
              </a:endParaRPr>
            </a:p>
          </p:txBody>
        </p:sp>
        <p:sp>
          <p:nvSpPr>
            <p:cNvPr id="39" name="矩形 38"/>
            <p:cNvSpPr/>
            <p:nvPr/>
          </p:nvSpPr>
          <p:spPr>
            <a:xfrm>
              <a:off x="1146719"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31</a:t>
              </a:r>
              <a:endParaRPr lang="zh-CN" altLang="en-US" sz="1400" dirty="0">
                <a:solidFill>
                  <a:schemeClr val="tx1"/>
                </a:solidFill>
                <a:latin typeface="Calibri" panose="020F0502020204030204" pitchFamily="34" charset="0"/>
              </a:endParaRPr>
            </a:p>
          </p:txBody>
        </p:sp>
        <p:sp>
          <p:nvSpPr>
            <p:cNvPr id="40" name="矩形 39"/>
            <p:cNvSpPr/>
            <p:nvPr/>
          </p:nvSpPr>
          <p:spPr>
            <a:xfrm>
              <a:off x="1443164" y="225440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32</a:t>
              </a:r>
              <a:endParaRPr lang="zh-CN" altLang="en-US" sz="1400" dirty="0">
                <a:solidFill>
                  <a:schemeClr val="tx1"/>
                </a:solidFill>
                <a:latin typeface="Calibri" panose="020F0502020204030204" pitchFamily="34" charset="0"/>
              </a:endParaRPr>
            </a:p>
          </p:txBody>
        </p:sp>
        <p:sp>
          <p:nvSpPr>
            <p:cNvPr id="42" name="矩形 41"/>
            <p:cNvSpPr/>
            <p:nvPr/>
          </p:nvSpPr>
          <p:spPr>
            <a:xfrm>
              <a:off x="6500257"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49</a:t>
              </a:r>
              <a:endParaRPr lang="zh-CN" altLang="en-US" sz="1400" dirty="0">
                <a:solidFill>
                  <a:schemeClr val="tx1"/>
                </a:solidFill>
                <a:latin typeface="Calibri" panose="020F0502020204030204" pitchFamily="34" charset="0"/>
              </a:endParaRPr>
            </a:p>
          </p:txBody>
        </p:sp>
        <p:sp>
          <p:nvSpPr>
            <p:cNvPr id="43" name="矩形 42"/>
            <p:cNvSpPr/>
            <p:nvPr/>
          </p:nvSpPr>
          <p:spPr>
            <a:xfrm>
              <a:off x="6796702"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50</a:t>
              </a:r>
              <a:endParaRPr lang="zh-CN" altLang="en-US" sz="1400" dirty="0">
                <a:solidFill>
                  <a:schemeClr val="tx1"/>
                </a:solidFill>
                <a:latin typeface="Calibri" panose="020F0502020204030204" pitchFamily="34" charset="0"/>
              </a:endParaRPr>
            </a:p>
          </p:txBody>
        </p:sp>
        <p:sp>
          <p:nvSpPr>
            <p:cNvPr id="44" name="矩形 43"/>
            <p:cNvSpPr/>
            <p:nvPr/>
          </p:nvSpPr>
          <p:spPr>
            <a:xfrm>
              <a:off x="7095919" y="223863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51</a:t>
              </a:r>
              <a:endParaRPr lang="zh-CN" altLang="en-US" sz="1400" dirty="0">
                <a:solidFill>
                  <a:schemeClr val="tx1"/>
                </a:solidFill>
                <a:latin typeface="Calibri" panose="020F0502020204030204" pitchFamily="34" charset="0"/>
              </a:endParaRPr>
            </a:p>
          </p:txBody>
        </p:sp>
        <p:sp>
          <p:nvSpPr>
            <p:cNvPr id="45" name="矩形 44"/>
            <p:cNvSpPr/>
            <p:nvPr/>
          </p:nvSpPr>
          <p:spPr>
            <a:xfrm>
              <a:off x="7392364"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52</a:t>
              </a:r>
              <a:endParaRPr lang="zh-CN" altLang="en-US" sz="1400" dirty="0">
                <a:solidFill>
                  <a:schemeClr val="tx1"/>
                </a:solidFill>
                <a:latin typeface="Calibri" panose="020F0502020204030204" pitchFamily="34" charset="0"/>
              </a:endParaRPr>
            </a:p>
          </p:txBody>
        </p:sp>
        <p:sp>
          <p:nvSpPr>
            <p:cNvPr id="46" name="矩形 45"/>
            <p:cNvSpPr/>
            <p:nvPr/>
          </p:nvSpPr>
          <p:spPr>
            <a:xfrm>
              <a:off x="7691570" y="223408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53</a:t>
              </a:r>
              <a:endParaRPr lang="zh-CN" altLang="en-US" sz="1400" dirty="0">
                <a:solidFill>
                  <a:schemeClr val="tx1"/>
                </a:solidFill>
                <a:latin typeface="Calibri" panose="020F0502020204030204" pitchFamily="34" charset="0"/>
              </a:endParaRPr>
            </a:p>
          </p:txBody>
        </p:sp>
        <p:sp>
          <p:nvSpPr>
            <p:cNvPr id="47" name="矩形 46"/>
            <p:cNvSpPr/>
            <p:nvPr/>
          </p:nvSpPr>
          <p:spPr>
            <a:xfrm>
              <a:off x="7988015" y="223201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54</a:t>
              </a:r>
              <a:endParaRPr lang="zh-CN" altLang="en-US" sz="1400" dirty="0">
                <a:solidFill>
                  <a:schemeClr val="tx1"/>
                </a:solidFill>
                <a:latin typeface="Calibri" panose="020F0502020204030204" pitchFamily="34" charset="0"/>
              </a:endParaRPr>
            </a:p>
          </p:txBody>
        </p:sp>
        <p:sp>
          <p:nvSpPr>
            <p:cNvPr id="48" name="矩形 47"/>
            <p:cNvSpPr/>
            <p:nvPr/>
          </p:nvSpPr>
          <p:spPr>
            <a:xfrm>
              <a:off x="8289616"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55</a:t>
              </a:r>
              <a:endParaRPr lang="zh-CN" altLang="en-US" sz="1400" dirty="0">
                <a:solidFill>
                  <a:schemeClr val="tx1"/>
                </a:solidFill>
                <a:latin typeface="Calibri" panose="020F0502020204030204" pitchFamily="34" charset="0"/>
              </a:endParaRPr>
            </a:p>
          </p:txBody>
        </p:sp>
        <p:sp>
          <p:nvSpPr>
            <p:cNvPr id="49" name="矩形 48"/>
            <p:cNvSpPr/>
            <p:nvPr/>
          </p:nvSpPr>
          <p:spPr>
            <a:xfrm>
              <a:off x="8586061"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56</a:t>
              </a:r>
              <a:endParaRPr lang="zh-CN" altLang="en-US" sz="1400" dirty="0">
                <a:solidFill>
                  <a:schemeClr val="tx1"/>
                </a:solidFill>
                <a:latin typeface="Calibri" panose="020F0502020204030204" pitchFamily="34" charset="0"/>
              </a:endParaRPr>
            </a:p>
          </p:txBody>
        </p:sp>
      </p:grpSp>
      <p:grpSp>
        <p:nvGrpSpPr>
          <p:cNvPr id="99" name="组合 98"/>
          <p:cNvGrpSpPr/>
          <p:nvPr/>
        </p:nvGrpSpPr>
        <p:grpSpPr>
          <a:xfrm>
            <a:off x="1204889" y="2227219"/>
            <a:ext cx="5900309" cy="1110445"/>
            <a:chOff x="1204889" y="1965959"/>
            <a:chExt cx="5900309" cy="1110445"/>
          </a:xfrm>
        </p:grpSpPr>
        <p:sp>
          <p:nvSpPr>
            <p:cNvPr id="51" name="矩形 50"/>
            <p:cNvSpPr/>
            <p:nvPr/>
          </p:nvSpPr>
          <p:spPr>
            <a:xfrm>
              <a:off x="1204889" y="2241935"/>
              <a:ext cx="5900309"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sp>
          <p:nvSpPr>
            <p:cNvPr id="98" name="Text Box 18"/>
            <p:cNvSpPr txBox="1">
              <a:spLocks noChangeArrowheads="1"/>
            </p:cNvSpPr>
            <p:nvPr/>
          </p:nvSpPr>
          <p:spPr bwMode="auto">
            <a:xfrm>
              <a:off x="3360652" y="1965959"/>
              <a:ext cx="18742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a:t>
              </a:r>
              <a:r>
                <a:rPr lang="zh-CN" altLang="en-US" kern="0" dirty="0">
                  <a:latin typeface="Calibri" panose="020F0502020204030204" pitchFamily="34" charset="0"/>
                  <a:ea typeface="华文楷体" panose="02010600040101010101" pitchFamily="2" charset="-122"/>
                </a:rPr>
                <a:t>的发送</a:t>
              </a: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窗口</a:t>
              </a:r>
              <a:r>
                <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 20</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grpSp>
      <p:sp>
        <p:nvSpPr>
          <p:cNvPr id="2" name="标题 1"/>
          <p:cNvSpPr>
            <a:spLocks noGrp="1"/>
          </p:cNvSpPr>
          <p:nvPr>
            <p:ph type="title"/>
          </p:nvPr>
        </p:nvSpPr>
        <p:spPr/>
        <p:txBody>
          <a:bodyPr/>
          <a:lstStyle/>
          <a:p>
            <a:r>
              <a:rPr lang="zh-CN" altLang="en-US" dirty="0"/>
              <a:t>回顾滑动窗口</a:t>
            </a:r>
            <a:endParaRPr lang="zh-CN" altLang="en-US" sz="2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5" name="文本框 4"/>
          <p:cNvSpPr txBox="1">
            <a:spLocks noChangeArrowheads="1"/>
          </p:cNvSpPr>
          <p:nvPr/>
        </p:nvSpPr>
        <p:spPr bwMode="auto">
          <a:xfrm>
            <a:off x="6492240" y="87868"/>
            <a:ext cx="2544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5.3.4   </a:t>
            </a:r>
            <a:r>
              <a:rPr lang="zh-CN" altLang="en-US" sz="1800" dirty="0">
                <a:solidFill>
                  <a:schemeClr val="bg2">
                    <a:lumMod val="75000"/>
                  </a:schemeClr>
                </a:solidFill>
                <a:latin typeface="Calibri" panose="020F0502020204030204" pitchFamily="34" charset="0"/>
                <a:ea typeface="黑体" panose="02010609060101010101" pitchFamily="49" charset="-122"/>
              </a:rPr>
              <a:t>滑动窗口</a:t>
            </a:r>
          </a:p>
        </p:txBody>
      </p:sp>
      <p:sp>
        <p:nvSpPr>
          <p:cNvPr id="52" name="Text Box 6"/>
          <p:cNvSpPr txBox="1">
            <a:spLocks noChangeArrowheads="1"/>
          </p:cNvSpPr>
          <p:nvPr/>
        </p:nvSpPr>
        <p:spPr bwMode="auto">
          <a:xfrm>
            <a:off x="-58655" y="3510452"/>
            <a:ext cx="2429305"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最后被确认的字节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LastByteAcked</a:t>
            </a:r>
            <a:r>
              <a:rPr lang="en-US" altLang="zh-CN" kern="0" dirty="0">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53" name="Line 15"/>
          <p:cNvSpPr>
            <a:spLocks noChangeShapeType="1"/>
          </p:cNvSpPr>
          <p:nvPr/>
        </p:nvSpPr>
        <p:spPr bwMode="auto">
          <a:xfrm flipV="1">
            <a:off x="1027369" y="3088004"/>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54" name="组合 53"/>
          <p:cNvGrpSpPr/>
          <p:nvPr/>
        </p:nvGrpSpPr>
        <p:grpSpPr>
          <a:xfrm>
            <a:off x="44719" y="5299592"/>
            <a:ext cx="9036753" cy="565243"/>
            <a:chOff x="0" y="2100132"/>
            <a:chExt cx="9036753" cy="565243"/>
          </a:xfrm>
        </p:grpSpPr>
        <p:grpSp>
          <p:nvGrpSpPr>
            <p:cNvPr id="55" name="组合 54"/>
            <p:cNvGrpSpPr/>
            <p:nvPr/>
          </p:nvGrpSpPr>
          <p:grpSpPr>
            <a:xfrm>
              <a:off x="0" y="2100132"/>
              <a:ext cx="9036753" cy="565243"/>
              <a:chOff x="641440" y="4884662"/>
              <a:chExt cx="6948874" cy="565243"/>
            </a:xfrm>
          </p:grpSpPr>
          <p:sp>
            <p:nvSpPr>
              <p:cNvPr id="85" name="Line 10"/>
              <p:cNvSpPr>
                <a:spLocks noChangeShapeType="1"/>
              </p:cNvSpPr>
              <p:nvPr/>
            </p:nvSpPr>
            <p:spPr bwMode="auto">
              <a:xfrm>
                <a:off x="721890" y="4942258"/>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6" name="Line 11"/>
              <p:cNvSpPr>
                <a:spLocks noChangeShapeType="1"/>
              </p:cNvSpPr>
              <p:nvPr/>
            </p:nvSpPr>
            <p:spPr bwMode="auto">
              <a:xfrm>
                <a:off x="721890" y="5393649"/>
                <a:ext cx="6803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7" name="Freeform 28"/>
              <p:cNvSpPr>
                <a:spLocks/>
              </p:cNvSpPr>
              <p:nvPr/>
            </p:nvSpPr>
            <p:spPr bwMode="auto">
              <a:xfrm>
                <a:off x="7472512" y="4884662"/>
                <a:ext cx="117802" cy="537115"/>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8" name="Freeform 29"/>
              <p:cNvSpPr>
                <a:spLocks/>
              </p:cNvSpPr>
              <p:nvPr/>
            </p:nvSpPr>
            <p:spPr bwMode="auto">
              <a:xfrm>
                <a:off x="641440" y="4904753"/>
                <a:ext cx="176703" cy="545152"/>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6" name="矩形 55"/>
            <p:cNvSpPr/>
            <p:nvPr/>
          </p:nvSpPr>
          <p:spPr>
            <a:xfrm>
              <a:off x="1735404" y="224780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33</a:t>
              </a:r>
              <a:endParaRPr lang="zh-CN" altLang="en-US" sz="1400" dirty="0">
                <a:solidFill>
                  <a:schemeClr val="tx1"/>
                </a:solidFill>
                <a:latin typeface="Calibri" panose="020F0502020204030204" pitchFamily="34" charset="0"/>
              </a:endParaRPr>
            </a:p>
          </p:txBody>
        </p:sp>
        <p:sp>
          <p:nvSpPr>
            <p:cNvPr id="57" name="矩形 56"/>
            <p:cNvSpPr/>
            <p:nvPr/>
          </p:nvSpPr>
          <p:spPr>
            <a:xfrm>
              <a:off x="2031849"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34</a:t>
              </a:r>
              <a:endParaRPr lang="zh-CN" altLang="en-US" sz="1400" dirty="0">
                <a:solidFill>
                  <a:schemeClr val="tx1"/>
                </a:solidFill>
                <a:latin typeface="Calibri" panose="020F0502020204030204" pitchFamily="34" charset="0"/>
              </a:endParaRPr>
            </a:p>
          </p:txBody>
        </p:sp>
        <p:sp>
          <p:nvSpPr>
            <p:cNvPr id="58" name="矩形 57"/>
            <p:cNvSpPr/>
            <p:nvPr/>
          </p:nvSpPr>
          <p:spPr>
            <a:xfrm>
              <a:off x="2331055"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35</a:t>
              </a:r>
              <a:endParaRPr lang="zh-CN" altLang="en-US" sz="1400" dirty="0">
                <a:solidFill>
                  <a:schemeClr val="tx1"/>
                </a:solidFill>
                <a:latin typeface="Calibri" panose="020F0502020204030204" pitchFamily="34" charset="0"/>
              </a:endParaRPr>
            </a:p>
          </p:txBody>
        </p:sp>
        <p:sp>
          <p:nvSpPr>
            <p:cNvPr id="59" name="矩形 58"/>
            <p:cNvSpPr/>
            <p:nvPr/>
          </p:nvSpPr>
          <p:spPr>
            <a:xfrm>
              <a:off x="2627500"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36</a:t>
              </a:r>
              <a:endParaRPr lang="zh-CN" altLang="en-US" sz="1400" dirty="0">
                <a:solidFill>
                  <a:schemeClr val="tx1"/>
                </a:solidFill>
                <a:latin typeface="Calibri" panose="020F0502020204030204" pitchFamily="34" charset="0"/>
              </a:endParaRPr>
            </a:p>
          </p:txBody>
        </p:sp>
        <p:sp>
          <p:nvSpPr>
            <p:cNvPr id="60" name="矩形 59"/>
            <p:cNvSpPr/>
            <p:nvPr/>
          </p:nvSpPr>
          <p:spPr>
            <a:xfrm>
              <a:off x="2929101" y="224573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37</a:t>
              </a:r>
              <a:endParaRPr lang="zh-CN" altLang="en-US" sz="1400" dirty="0">
                <a:solidFill>
                  <a:schemeClr val="tx1"/>
                </a:solidFill>
                <a:latin typeface="Calibri" panose="020F0502020204030204" pitchFamily="34" charset="0"/>
              </a:endParaRPr>
            </a:p>
          </p:txBody>
        </p:sp>
        <p:sp>
          <p:nvSpPr>
            <p:cNvPr id="61" name="矩形 60"/>
            <p:cNvSpPr/>
            <p:nvPr/>
          </p:nvSpPr>
          <p:spPr>
            <a:xfrm>
              <a:off x="3225546" y="2243670"/>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38</a:t>
              </a:r>
              <a:endParaRPr lang="zh-CN" altLang="en-US" sz="1400" dirty="0">
                <a:solidFill>
                  <a:schemeClr val="tx1"/>
                </a:solidFill>
                <a:latin typeface="Calibri" panose="020F0502020204030204" pitchFamily="34" charset="0"/>
              </a:endParaRPr>
            </a:p>
          </p:txBody>
        </p:sp>
        <p:sp>
          <p:nvSpPr>
            <p:cNvPr id="62" name="矩形 61"/>
            <p:cNvSpPr/>
            <p:nvPr/>
          </p:nvSpPr>
          <p:spPr>
            <a:xfrm>
              <a:off x="3524752"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39</a:t>
              </a:r>
              <a:endParaRPr lang="zh-CN" altLang="en-US" sz="1400" dirty="0">
                <a:solidFill>
                  <a:schemeClr val="tx1"/>
                </a:solidFill>
                <a:latin typeface="Calibri" panose="020F0502020204030204" pitchFamily="34" charset="0"/>
              </a:endParaRPr>
            </a:p>
          </p:txBody>
        </p:sp>
        <p:sp>
          <p:nvSpPr>
            <p:cNvPr id="63" name="矩形 62"/>
            <p:cNvSpPr/>
            <p:nvPr/>
          </p:nvSpPr>
          <p:spPr>
            <a:xfrm>
              <a:off x="3821197"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40</a:t>
              </a:r>
              <a:endParaRPr lang="zh-CN" altLang="en-US" sz="1400" dirty="0">
                <a:solidFill>
                  <a:schemeClr val="tx1"/>
                </a:solidFill>
                <a:latin typeface="Calibri" panose="020F0502020204030204" pitchFamily="34" charset="0"/>
              </a:endParaRPr>
            </a:p>
          </p:txBody>
        </p:sp>
        <p:sp>
          <p:nvSpPr>
            <p:cNvPr id="64" name="矩形 63"/>
            <p:cNvSpPr/>
            <p:nvPr/>
          </p:nvSpPr>
          <p:spPr>
            <a:xfrm>
              <a:off x="4120414" y="224325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41</a:t>
              </a:r>
              <a:endParaRPr lang="zh-CN" altLang="en-US" sz="1400" dirty="0">
                <a:solidFill>
                  <a:schemeClr val="tx1"/>
                </a:solidFill>
                <a:latin typeface="Calibri" panose="020F0502020204030204" pitchFamily="34" charset="0"/>
              </a:endParaRPr>
            </a:p>
          </p:txBody>
        </p:sp>
        <p:sp>
          <p:nvSpPr>
            <p:cNvPr id="65" name="矩形 64"/>
            <p:cNvSpPr/>
            <p:nvPr/>
          </p:nvSpPr>
          <p:spPr>
            <a:xfrm>
              <a:off x="4416859"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42</a:t>
              </a:r>
              <a:endParaRPr lang="zh-CN" altLang="en-US" sz="1400" dirty="0">
                <a:solidFill>
                  <a:schemeClr val="tx1"/>
                </a:solidFill>
                <a:latin typeface="Calibri" panose="020F0502020204030204" pitchFamily="34" charset="0"/>
              </a:endParaRPr>
            </a:p>
          </p:txBody>
        </p:sp>
        <p:sp>
          <p:nvSpPr>
            <p:cNvPr id="66" name="矩形 65"/>
            <p:cNvSpPr/>
            <p:nvPr/>
          </p:nvSpPr>
          <p:spPr>
            <a:xfrm>
              <a:off x="4716065" y="223870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43</a:t>
              </a:r>
              <a:endParaRPr lang="zh-CN" altLang="en-US" sz="1400" dirty="0">
                <a:solidFill>
                  <a:schemeClr val="tx1"/>
                </a:solidFill>
                <a:latin typeface="Calibri" panose="020F0502020204030204" pitchFamily="34" charset="0"/>
              </a:endParaRPr>
            </a:p>
          </p:txBody>
        </p:sp>
        <p:sp>
          <p:nvSpPr>
            <p:cNvPr id="67" name="矩形 66"/>
            <p:cNvSpPr/>
            <p:nvPr/>
          </p:nvSpPr>
          <p:spPr>
            <a:xfrm>
              <a:off x="5012510"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44</a:t>
              </a:r>
              <a:endParaRPr lang="zh-CN" altLang="en-US" sz="1400" dirty="0">
                <a:solidFill>
                  <a:schemeClr val="tx1"/>
                </a:solidFill>
                <a:latin typeface="Calibri" panose="020F0502020204030204" pitchFamily="34" charset="0"/>
              </a:endParaRPr>
            </a:p>
          </p:txBody>
        </p:sp>
        <p:sp>
          <p:nvSpPr>
            <p:cNvPr id="68" name="矩形 67"/>
            <p:cNvSpPr/>
            <p:nvPr/>
          </p:nvSpPr>
          <p:spPr>
            <a:xfrm>
              <a:off x="5314111" y="224118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45</a:t>
              </a:r>
              <a:endParaRPr lang="zh-CN" altLang="en-US" sz="1400" dirty="0">
                <a:solidFill>
                  <a:schemeClr val="tx1"/>
                </a:solidFill>
                <a:latin typeface="Calibri" panose="020F0502020204030204" pitchFamily="34" charset="0"/>
              </a:endParaRPr>
            </a:p>
          </p:txBody>
        </p:sp>
        <p:sp>
          <p:nvSpPr>
            <p:cNvPr id="69" name="矩形 68"/>
            <p:cNvSpPr/>
            <p:nvPr/>
          </p:nvSpPr>
          <p:spPr>
            <a:xfrm>
              <a:off x="5610556" y="223911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46</a:t>
              </a:r>
              <a:endParaRPr lang="zh-CN" altLang="en-US" sz="1400" dirty="0">
                <a:solidFill>
                  <a:schemeClr val="tx1"/>
                </a:solidFill>
                <a:latin typeface="Calibri" panose="020F0502020204030204" pitchFamily="34" charset="0"/>
              </a:endParaRPr>
            </a:p>
          </p:txBody>
        </p:sp>
        <p:sp>
          <p:nvSpPr>
            <p:cNvPr id="70" name="矩形 69"/>
            <p:cNvSpPr/>
            <p:nvPr/>
          </p:nvSpPr>
          <p:spPr>
            <a:xfrm>
              <a:off x="5909762" y="2236633"/>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47</a:t>
              </a:r>
              <a:endParaRPr lang="zh-CN" altLang="en-US" sz="1400" dirty="0">
                <a:solidFill>
                  <a:schemeClr val="tx1"/>
                </a:solidFill>
                <a:latin typeface="Calibri" panose="020F0502020204030204" pitchFamily="34" charset="0"/>
              </a:endParaRPr>
            </a:p>
          </p:txBody>
        </p:sp>
        <p:sp>
          <p:nvSpPr>
            <p:cNvPr id="71" name="矩形 70"/>
            <p:cNvSpPr/>
            <p:nvPr/>
          </p:nvSpPr>
          <p:spPr>
            <a:xfrm>
              <a:off x="6206207" y="223456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48</a:t>
              </a:r>
              <a:endParaRPr lang="zh-CN" altLang="en-US" sz="1400" dirty="0">
                <a:solidFill>
                  <a:schemeClr val="tx1"/>
                </a:solidFill>
                <a:latin typeface="Calibri" panose="020F0502020204030204" pitchFamily="34" charset="0"/>
              </a:endParaRPr>
            </a:p>
          </p:txBody>
        </p:sp>
        <p:sp>
          <p:nvSpPr>
            <p:cNvPr id="72" name="矩形 71"/>
            <p:cNvSpPr/>
            <p:nvPr/>
          </p:nvSpPr>
          <p:spPr>
            <a:xfrm>
              <a:off x="249467"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28</a:t>
              </a:r>
              <a:endParaRPr lang="zh-CN" altLang="en-US" sz="1400" dirty="0">
                <a:solidFill>
                  <a:schemeClr val="tx1"/>
                </a:solidFill>
                <a:latin typeface="Calibri" panose="020F0502020204030204" pitchFamily="34" charset="0"/>
              </a:endParaRPr>
            </a:p>
          </p:txBody>
        </p:sp>
        <p:sp>
          <p:nvSpPr>
            <p:cNvPr id="73" name="矩形 72"/>
            <p:cNvSpPr/>
            <p:nvPr/>
          </p:nvSpPr>
          <p:spPr>
            <a:xfrm>
              <a:off x="548673" y="2253991"/>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29</a:t>
              </a:r>
              <a:endParaRPr lang="zh-CN" altLang="en-US" sz="1400" dirty="0">
                <a:solidFill>
                  <a:schemeClr val="tx1"/>
                </a:solidFill>
                <a:latin typeface="Calibri" panose="020F0502020204030204" pitchFamily="34" charset="0"/>
              </a:endParaRPr>
            </a:p>
          </p:txBody>
        </p:sp>
        <p:sp>
          <p:nvSpPr>
            <p:cNvPr id="74" name="矩形 73"/>
            <p:cNvSpPr/>
            <p:nvPr/>
          </p:nvSpPr>
          <p:spPr>
            <a:xfrm>
              <a:off x="845118" y="2251922"/>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30</a:t>
              </a:r>
              <a:endParaRPr lang="zh-CN" altLang="en-US" sz="1400" dirty="0">
                <a:solidFill>
                  <a:schemeClr val="tx1"/>
                </a:solidFill>
                <a:latin typeface="Calibri" panose="020F0502020204030204" pitchFamily="34" charset="0"/>
              </a:endParaRPr>
            </a:p>
          </p:txBody>
        </p:sp>
        <p:sp>
          <p:nvSpPr>
            <p:cNvPr id="75" name="矩形 74"/>
            <p:cNvSpPr/>
            <p:nvPr/>
          </p:nvSpPr>
          <p:spPr>
            <a:xfrm>
              <a:off x="1146719" y="225647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31</a:t>
              </a:r>
              <a:endParaRPr lang="zh-CN" altLang="en-US" sz="1400" dirty="0">
                <a:solidFill>
                  <a:schemeClr val="tx1"/>
                </a:solidFill>
                <a:latin typeface="Calibri" panose="020F0502020204030204" pitchFamily="34" charset="0"/>
              </a:endParaRPr>
            </a:p>
          </p:txBody>
        </p:sp>
        <p:sp>
          <p:nvSpPr>
            <p:cNvPr id="76" name="矩形 75"/>
            <p:cNvSpPr/>
            <p:nvPr/>
          </p:nvSpPr>
          <p:spPr>
            <a:xfrm>
              <a:off x="1443164" y="2254406"/>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32</a:t>
              </a:r>
              <a:endParaRPr lang="zh-CN" altLang="en-US" sz="1400" dirty="0">
                <a:solidFill>
                  <a:schemeClr val="tx1"/>
                </a:solidFill>
                <a:latin typeface="Calibri" panose="020F0502020204030204" pitchFamily="34" charset="0"/>
              </a:endParaRPr>
            </a:p>
          </p:txBody>
        </p:sp>
        <p:sp>
          <p:nvSpPr>
            <p:cNvPr id="77" name="矩形 76"/>
            <p:cNvSpPr/>
            <p:nvPr/>
          </p:nvSpPr>
          <p:spPr>
            <a:xfrm>
              <a:off x="6500257"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49</a:t>
              </a:r>
              <a:endParaRPr lang="zh-CN" altLang="en-US" sz="1400" dirty="0">
                <a:solidFill>
                  <a:schemeClr val="tx1"/>
                </a:solidFill>
                <a:latin typeface="Calibri" panose="020F0502020204030204" pitchFamily="34" charset="0"/>
              </a:endParaRPr>
            </a:p>
          </p:txBody>
        </p:sp>
        <p:sp>
          <p:nvSpPr>
            <p:cNvPr id="78" name="矩形 77"/>
            <p:cNvSpPr/>
            <p:nvPr/>
          </p:nvSpPr>
          <p:spPr>
            <a:xfrm>
              <a:off x="6796702"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50</a:t>
              </a:r>
              <a:endParaRPr lang="zh-CN" altLang="en-US" sz="1400" dirty="0">
                <a:solidFill>
                  <a:schemeClr val="tx1"/>
                </a:solidFill>
                <a:latin typeface="Calibri" panose="020F0502020204030204" pitchFamily="34" charset="0"/>
              </a:endParaRPr>
            </a:p>
          </p:txBody>
        </p:sp>
        <p:sp>
          <p:nvSpPr>
            <p:cNvPr id="79" name="矩形 78"/>
            <p:cNvSpPr/>
            <p:nvPr/>
          </p:nvSpPr>
          <p:spPr>
            <a:xfrm>
              <a:off x="7095919" y="2238637"/>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51</a:t>
              </a:r>
              <a:endParaRPr lang="zh-CN" altLang="en-US" sz="1400" dirty="0">
                <a:solidFill>
                  <a:schemeClr val="tx1"/>
                </a:solidFill>
                <a:latin typeface="Calibri" panose="020F0502020204030204" pitchFamily="34" charset="0"/>
              </a:endParaRPr>
            </a:p>
          </p:txBody>
        </p:sp>
        <p:sp>
          <p:nvSpPr>
            <p:cNvPr id="80" name="矩形 79"/>
            <p:cNvSpPr/>
            <p:nvPr/>
          </p:nvSpPr>
          <p:spPr>
            <a:xfrm>
              <a:off x="7392364"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52</a:t>
              </a:r>
              <a:endParaRPr lang="zh-CN" altLang="en-US" sz="1400" dirty="0">
                <a:solidFill>
                  <a:schemeClr val="tx1"/>
                </a:solidFill>
                <a:latin typeface="Calibri" panose="020F0502020204030204" pitchFamily="34" charset="0"/>
              </a:endParaRPr>
            </a:p>
          </p:txBody>
        </p:sp>
        <p:sp>
          <p:nvSpPr>
            <p:cNvPr id="81" name="矩形 80"/>
            <p:cNvSpPr/>
            <p:nvPr/>
          </p:nvSpPr>
          <p:spPr>
            <a:xfrm>
              <a:off x="7691570" y="2234084"/>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53</a:t>
              </a:r>
              <a:endParaRPr lang="zh-CN" altLang="en-US" sz="1400" dirty="0">
                <a:solidFill>
                  <a:schemeClr val="tx1"/>
                </a:solidFill>
                <a:latin typeface="Calibri" panose="020F0502020204030204" pitchFamily="34" charset="0"/>
              </a:endParaRPr>
            </a:p>
          </p:txBody>
        </p:sp>
        <p:sp>
          <p:nvSpPr>
            <p:cNvPr id="82" name="矩形 81"/>
            <p:cNvSpPr/>
            <p:nvPr/>
          </p:nvSpPr>
          <p:spPr>
            <a:xfrm>
              <a:off x="7988015" y="2232015"/>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54</a:t>
              </a:r>
              <a:endParaRPr lang="zh-CN" altLang="en-US" sz="1400" dirty="0">
                <a:solidFill>
                  <a:schemeClr val="tx1"/>
                </a:solidFill>
                <a:latin typeface="Calibri" panose="020F0502020204030204" pitchFamily="34" charset="0"/>
              </a:endParaRPr>
            </a:p>
          </p:txBody>
        </p:sp>
        <p:sp>
          <p:nvSpPr>
            <p:cNvPr id="83" name="矩形 82"/>
            <p:cNvSpPr/>
            <p:nvPr/>
          </p:nvSpPr>
          <p:spPr>
            <a:xfrm>
              <a:off x="8289616" y="2236568"/>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55</a:t>
              </a:r>
              <a:endParaRPr lang="zh-CN" altLang="en-US" sz="1400" dirty="0">
                <a:solidFill>
                  <a:schemeClr val="tx1"/>
                </a:solidFill>
                <a:latin typeface="Calibri" panose="020F0502020204030204" pitchFamily="34" charset="0"/>
              </a:endParaRPr>
            </a:p>
          </p:txBody>
        </p:sp>
        <p:sp>
          <p:nvSpPr>
            <p:cNvPr id="84" name="矩形 83"/>
            <p:cNvSpPr/>
            <p:nvPr/>
          </p:nvSpPr>
          <p:spPr>
            <a:xfrm>
              <a:off x="8586061" y="2234499"/>
              <a:ext cx="257257" cy="290524"/>
            </a:xfrm>
            <a:prstGeom prst="rect">
              <a:avLst/>
            </a:prstGeom>
            <a:solidFill>
              <a:schemeClr val="bg1"/>
            </a:solidFill>
            <a:ln w="127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latin typeface="Calibri" panose="020F0502020204030204" pitchFamily="34" charset="0"/>
                </a:rPr>
                <a:t>56</a:t>
              </a:r>
              <a:endParaRPr lang="zh-CN" altLang="en-US" sz="1400" dirty="0">
                <a:solidFill>
                  <a:schemeClr val="tx1"/>
                </a:solidFill>
                <a:latin typeface="Calibri" panose="020F0502020204030204" pitchFamily="34" charset="0"/>
              </a:endParaRPr>
            </a:p>
          </p:txBody>
        </p:sp>
      </p:grpSp>
      <p:sp>
        <p:nvSpPr>
          <p:cNvPr id="89" name="Text Box 32"/>
          <p:cNvSpPr txBox="1">
            <a:spLocks noChangeArrowheads="1"/>
          </p:cNvSpPr>
          <p:nvPr/>
        </p:nvSpPr>
        <p:spPr bwMode="auto">
          <a:xfrm>
            <a:off x="77569" y="1935078"/>
            <a:ext cx="1069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发送端 </a:t>
            </a:r>
            <a:r>
              <a:rPr kumimoji="0" lang="en-US" altLang="zh-CN"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A</a:t>
            </a:r>
            <a:endPar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1" name="Text Box 32"/>
          <p:cNvSpPr txBox="1">
            <a:spLocks noChangeArrowheads="1"/>
          </p:cNvSpPr>
          <p:nvPr/>
        </p:nvSpPr>
        <p:spPr bwMode="auto">
          <a:xfrm>
            <a:off x="72342" y="4790136"/>
            <a:ext cx="1059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接收端 </a:t>
            </a:r>
            <a:r>
              <a:rPr kumimoji="0" lang="en-US" altLang="zh-CN"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B</a:t>
            </a:r>
            <a:endParaRPr kumimoji="0" lang="zh-CN" altLang="en-US" b="1"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2" name="Line 9"/>
          <p:cNvSpPr>
            <a:spLocks noChangeShapeType="1"/>
          </p:cNvSpPr>
          <p:nvPr/>
        </p:nvSpPr>
        <p:spPr bwMode="auto">
          <a:xfrm>
            <a:off x="-35476" y="4331895"/>
            <a:ext cx="9125852" cy="0"/>
          </a:xfrm>
          <a:prstGeom prst="line">
            <a:avLst/>
          </a:prstGeom>
          <a:noFill/>
          <a:ln w="25400">
            <a:solidFill>
              <a:schemeClr val="tx1">
                <a:lumMod val="65000"/>
                <a:lumOff val="3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93" name="Text Box 6"/>
          <p:cNvSpPr txBox="1">
            <a:spLocks noChangeArrowheads="1"/>
          </p:cNvSpPr>
          <p:nvPr/>
        </p:nvSpPr>
        <p:spPr bwMode="auto">
          <a:xfrm>
            <a:off x="95972" y="6241774"/>
            <a:ext cx="27734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latin typeface="Calibri" panose="020F0502020204030204" pitchFamily="34" charset="0"/>
                <a:ea typeface="华文楷体" panose="02010600040101010101" pitchFamily="2" charset="-122"/>
              </a:rPr>
              <a:t>下一个希望收到的字节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NextByteExpected</a:t>
            </a:r>
            <a:r>
              <a:rPr lang="en-US" altLang="zh-CN" kern="0" dirty="0">
                <a:latin typeface="Calibri" panose="020F0502020204030204" pitchFamily="34" charset="0"/>
                <a:ea typeface="华文楷体" panose="02010600040101010101" pitchFamily="2" charset="-122"/>
              </a:rPr>
              <a:t>) </a:t>
            </a:r>
            <a:r>
              <a:rPr lang="zh-CN" altLang="en-US" kern="0" dirty="0">
                <a:solidFill>
                  <a:schemeClr val="accent5">
                    <a:lumMod val="50000"/>
                  </a:schemeClr>
                </a:solidFill>
                <a:latin typeface="Calibri" panose="020F0502020204030204" pitchFamily="34" charset="0"/>
                <a:ea typeface="华文楷体" panose="02010600040101010101" pitchFamily="2" charset="-122"/>
              </a:rPr>
              <a:t>确认号</a:t>
            </a:r>
            <a:endParaRPr kumimoji="0" lang="zh-CN" altLang="en-US"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endParaRPr>
          </a:p>
        </p:txBody>
      </p:sp>
      <p:sp>
        <p:nvSpPr>
          <p:cNvPr id="94" name="Line 15"/>
          <p:cNvSpPr>
            <a:spLocks noChangeShapeType="1"/>
          </p:cNvSpPr>
          <p:nvPr/>
        </p:nvSpPr>
        <p:spPr bwMode="auto">
          <a:xfrm flipV="1">
            <a:off x="1310539" y="5761765"/>
            <a:ext cx="0" cy="450053"/>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97" name="组合 96"/>
          <p:cNvGrpSpPr/>
          <p:nvPr/>
        </p:nvGrpSpPr>
        <p:grpSpPr>
          <a:xfrm>
            <a:off x="1200730" y="4841522"/>
            <a:ext cx="5895563" cy="1115832"/>
            <a:chOff x="1200730" y="4305939"/>
            <a:chExt cx="5895563" cy="1115832"/>
          </a:xfrm>
        </p:grpSpPr>
        <p:sp>
          <p:nvSpPr>
            <p:cNvPr id="95" name="Text Box 18"/>
            <p:cNvSpPr txBox="1">
              <a:spLocks noChangeArrowheads="1"/>
            </p:cNvSpPr>
            <p:nvPr/>
          </p:nvSpPr>
          <p:spPr bwMode="auto">
            <a:xfrm>
              <a:off x="3161712" y="4305939"/>
              <a:ext cx="18662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B</a:t>
              </a:r>
              <a:r>
                <a:rPr lang="zh-CN" altLang="en-US" kern="0" dirty="0">
                  <a:latin typeface="Calibri" panose="020F0502020204030204" pitchFamily="34" charset="0"/>
                  <a:ea typeface="华文楷体" panose="02010600040101010101" pitchFamily="2" charset="-122"/>
                </a:rPr>
                <a:t>的接收</a:t>
              </a: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窗口</a:t>
              </a:r>
              <a:r>
                <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 20</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96" name="矩形 95"/>
            <p:cNvSpPr/>
            <p:nvPr/>
          </p:nvSpPr>
          <p:spPr>
            <a:xfrm>
              <a:off x="1200730" y="4587302"/>
              <a:ext cx="5895563" cy="834469"/>
            </a:xfrm>
            <a:prstGeom prst="rect">
              <a:avLst/>
            </a:prstGeom>
            <a:solidFill>
              <a:schemeClr val="bg1">
                <a:lumMod val="65000"/>
                <a:alpha val="44000"/>
              </a:schemeClr>
            </a:solidFill>
            <a:ln w="19050"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grpSp>
      <p:sp>
        <p:nvSpPr>
          <p:cNvPr id="100" name="Text Box 16"/>
          <p:cNvSpPr txBox="1">
            <a:spLocks noChangeArrowheads="1"/>
          </p:cNvSpPr>
          <p:nvPr/>
        </p:nvSpPr>
        <p:spPr bwMode="auto">
          <a:xfrm>
            <a:off x="3278513" y="3497398"/>
            <a:ext cx="2103120" cy="5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ts val="1800"/>
              </a:lnSpc>
              <a:spcBef>
                <a:spcPct val="0"/>
              </a:spcBef>
              <a:spcAft>
                <a:spcPct val="0"/>
              </a:spcAft>
              <a:buClrTx/>
              <a:buSzTx/>
              <a:buFontTx/>
              <a:buNone/>
              <a:tabLst/>
              <a:defRPr/>
            </a:pPr>
            <a:r>
              <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rPr>
              <a:t>最后发送的字节</a:t>
            </a:r>
            <a:endParaRPr kumimoji="0" lang="en-US" altLang="zh-CN"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a:p>
            <a:pPr marL="0" marR="0" lvl="0" indent="0" algn="ctr" defTabSz="914400" eaLnBrk="1" fontAlgn="base" latinLnBrk="0" hangingPunct="1">
              <a:lnSpc>
                <a:spcPts val="1800"/>
              </a:lnSpc>
              <a:spcBef>
                <a:spcPct val="0"/>
              </a:spcBef>
              <a:spcAft>
                <a:spcPct val="0"/>
              </a:spcAft>
              <a:buClrTx/>
              <a:buSzTx/>
              <a:buFontTx/>
              <a:buNone/>
              <a:tabLst/>
              <a:defRPr/>
            </a:pPr>
            <a:r>
              <a:rPr lang="en-US" altLang="zh-CN" kern="0" dirty="0">
                <a:latin typeface="Calibri" panose="020F0502020204030204" pitchFamily="34" charset="0"/>
                <a:ea typeface="华文楷体" panose="02010600040101010101" pitchFamily="2" charset="-122"/>
              </a:rPr>
              <a:t>(</a:t>
            </a:r>
            <a:r>
              <a:rPr lang="en-US" altLang="zh-CN" kern="0" dirty="0" err="1">
                <a:latin typeface="Calibri" panose="020F0502020204030204" pitchFamily="34" charset="0"/>
                <a:ea typeface="华文楷体" panose="02010600040101010101" pitchFamily="2" charset="-122"/>
              </a:rPr>
              <a:t>LastByteSent</a:t>
            </a:r>
            <a:r>
              <a:rPr lang="en-US" altLang="zh-CN" kern="0" dirty="0">
                <a:latin typeface="Calibri" panose="020F0502020204030204" pitchFamily="34" charset="0"/>
                <a:ea typeface="华文楷体" panose="02010600040101010101" pitchFamily="2" charset="-122"/>
              </a:rPr>
              <a:t>)</a:t>
            </a:r>
            <a:endParaRPr kumimoji="0" lang="zh-CN" altLang="en-US" b="0" i="0" u="none" strike="noStrike" kern="0" cap="none" spc="0" normalizeH="0" baseline="0" noProof="0" dirty="0">
              <a:ln>
                <a:noFill/>
              </a:ln>
              <a:effectLst/>
              <a:uLnTx/>
              <a:uFillTx/>
              <a:latin typeface="Calibri" panose="020F0502020204030204" pitchFamily="34" charset="0"/>
              <a:ea typeface="华文楷体" panose="02010600040101010101" pitchFamily="2" charset="-122"/>
            </a:endParaRPr>
          </a:p>
        </p:txBody>
      </p:sp>
      <p:sp>
        <p:nvSpPr>
          <p:cNvPr id="101" name="Line 23"/>
          <p:cNvSpPr>
            <a:spLocks noChangeShapeType="1"/>
          </p:cNvSpPr>
          <p:nvPr/>
        </p:nvSpPr>
        <p:spPr bwMode="auto">
          <a:xfrm flipV="1">
            <a:off x="4330731" y="3070356"/>
            <a:ext cx="0" cy="450052"/>
          </a:xfrm>
          <a:prstGeom prst="line">
            <a:avLst/>
          </a:prstGeom>
          <a:noFill/>
          <a:ln w="476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6" name="圆角矩形 5"/>
          <p:cNvSpPr/>
          <p:nvPr/>
        </p:nvSpPr>
        <p:spPr>
          <a:xfrm>
            <a:off x="220674" y="1268759"/>
            <a:ext cx="8466125" cy="437568"/>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pPr>
            <a:r>
              <a:rPr lang="zh-CN" altLang="en-US" sz="1600" dirty="0">
                <a:solidFill>
                  <a:srgbClr val="FFFFFF"/>
                </a:solidFill>
                <a:latin typeface="Calibri" panose="020F0502020204030204" pitchFamily="34" charset="0"/>
                <a:ea typeface="黑体" panose="02010609060101010101" pitchFamily="49" charset="-122"/>
              </a:rPr>
              <a:t>假设 </a:t>
            </a:r>
            <a:r>
              <a:rPr lang="en-US" altLang="zh-CN" sz="1600" dirty="0">
                <a:solidFill>
                  <a:srgbClr val="FFFFFF"/>
                </a:solidFill>
                <a:latin typeface="Calibri" panose="020F0502020204030204" pitchFamily="34" charset="0"/>
                <a:ea typeface="黑体" panose="02010609060101010101" pitchFamily="49" charset="-122"/>
              </a:rPr>
              <a:t>B </a:t>
            </a:r>
            <a:r>
              <a:rPr lang="zh-CN" altLang="en-US" sz="1600" dirty="0">
                <a:solidFill>
                  <a:srgbClr val="FFFFFF"/>
                </a:solidFill>
                <a:latin typeface="Calibri" panose="020F0502020204030204" pitchFamily="34" charset="0"/>
                <a:ea typeface="黑体" panose="02010609060101010101" pitchFamily="49" charset="-122"/>
              </a:rPr>
              <a:t>先收到了</a:t>
            </a:r>
            <a:r>
              <a:rPr lang="en-US" altLang="zh-CN" sz="1600" dirty="0">
                <a:solidFill>
                  <a:srgbClr val="FFFFFF"/>
                </a:solidFill>
                <a:latin typeface="Calibri" panose="020F0502020204030204" pitchFamily="34" charset="0"/>
                <a:ea typeface="黑体" panose="02010609060101010101" pitchFamily="49" charset="-122"/>
              </a:rPr>
              <a:t>32</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33</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31</a:t>
            </a:r>
            <a:r>
              <a:rPr lang="zh-CN" altLang="en-US" sz="1600" dirty="0">
                <a:solidFill>
                  <a:srgbClr val="FFFFFF"/>
                </a:solidFill>
                <a:latin typeface="Calibri" panose="020F0502020204030204" pitchFamily="34" charset="0"/>
                <a:ea typeface="黑体" panose="02010609060101010101" pitchFamily="49" charset="-122"/>
              </a:rPr>
              <a:t>还未到达：</a:t>
            </a:r>
            <a:r>
              <a:rPr lang="en-US" altLang="zh-CN" sz="1600" dirty="0">
                <a:solidFill>
                  <a:srgbClr val="FFFFFF"/>
                </a:solidFill>
                <a:latin typeface="Calibri" panose="020F0502020204030204" pitchFamily="34" charset="0"/>
                <a:ea typeface="黑体" panose="02010609060101010101" pitchFamily="49" charset="-122"/>
              </a:rPr>
              <a:t>B</a:t>
            </a:r>
            <a:r>
              <a:rPr lang="zh-CN" altLang="en-US" sz="1600" dirty="0">
                <a:solidFill>
                  <a:srgbClr val="FFFFFF"/>
                </a:solidFill>
                <a:latin typeface="Calibri" panose="020F0502020204030204" pitchFamily="34" charset="0"/>
                <a:ea typeface="黑体" panose="02010609060101010101" pitchFamily="49" charset="-122"/>
              </a:rPr>
              <a:t>发送的确认报文段中的确认号仍是</a:t>
            </a:r>
            <a:r>
              <a:rPr lang="en-US" altLang="zh-CN" sz="1600" dirty="0">
                <a:solidFill>
                  <a:srgbClr val="FFFFFF"/>
                </a:solidFill>
                <a:latin typeface="Calibri" panose="020F0502020204030204" pitchFamily="34" charset="0"/>
                <a:ea typeface="黑体" panose="02010609060101010101" pitchFamily="49" charset="-122"/>
              </a:rPr>
              <a:t>31</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104" name="右大括号 103"/>
          <p:cNvSpPr/>
          <p:nvPr/>
        </p:nvSpPr>
        <p:spPr>
          <a:xfrm rot="5400000">
            <a:off x="5628248" y="2011565"/>
            <a:ext cx="358844" cy="2556569"/>
          </a:xfrm>
          <a:prstGeom prst="rightBrace">
            <a:avLst>
              <a:gd name="adj1" fmla="val 22967"/>
              <a:gd name="adj2" fmla="val 50000"/>
            </a:avLst>
          </a:prstGeom>
          <a:ln w="22225">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Text Box 16"/>
          <p:cNvSpPr txBox="1">
            <a:spLocks noChangeArrowheads="1"/>
          </p:cNvSpPr>
          <p:nvPr/>
        </p:nvSpPr>
        <p:spPr bwMode="auto">
          <a:xfrm>
            <a:off x="5234883" y="3506210"/>
            <a:ext cx="2811784" cy="55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lnSpc>
                <a:spcPts val="1800"/>
              </a:lnSpc>
              <a:spcBef>
                <a:spcPct val="0"/>
              </a:spcBef>
              <a:spcAft>
                <a:spcPct val="0"/>
              </a:spcAft>
            </a:pPr>
            <a:r>
              <a:rPr lang="zh-CN" altLang="en-US" kern="0" dirty="0">
                <a:solidFill>
                  <a:schemeClr val="accent5">
                    <a:lumMod val="50000"/>
                  </a:schemeClr>
                </a:solidFill>
                <a:latin typeface="Calibri" panose="020F0502020204030204" pitchFamily="34" charset="0"/>
                <a:ea typeface="华文楷体" panose="02010600040101010101" pitchFamily="2" charset="-122"/>
              </a:rPr>
              <a:t>有效窗口</a:t>
            </a:r>
            <a:r>
              <a:rPr lang="en-US" altLang="zh-CN" kern="0" dirty="0">
                <a:solidFill>
                  <a:schemeClr val="accent5">
                    <a:lumMod val="50000"/>
                  </a:schemeClr>
                </a:solidFill>
                <a:latin typeface="Calibri" panose="020F0502020204030204" pitchFamily="34" charset="0"/>
                <a:ea typeface="华文楷体" panose="02010600040101010101" pitchFamily="2" charset="-122"/>
              </a:rPr>
              <a:t>(</a:t>
            </a:r>
            <a:r>
              <a:rPr lang="en-US" altLang="zh-CN" kern="0" dirty="0" err="1">
                <a:solidFill>
                  <a:schemeClr val="accent5">
                    <a:lumMod val="50000"/>
                  </a:schemeClr>
                </a:solidFill>
                <a:latin typeface="Calibri" panose="020F0502020204030204" pitchFamily="34" charset="0"/>
                <a:ea typeface="华文楷体" panose="02010600040101010101" pitchFamily="2" charset="-122"/>
              </a:rPr>
              <a:t>EffectiveWindow</a:t>
            </a:r>
            <a:r>
              <a:rPr lang="en-US" altLang="zh-CN" kern="0" dirty="0">
                <a:solidFill>
                  <a:schemeClr val="accent5">
                    <a:lumMod val="50000"/>
                  </a:schemeClr>
                </a:solidFill>
                <a:latin typeface="Calibri" panose="020F0502020204030204" pitchFamily="34" charset="0"/>
                <a:ea typeface="华文楷体" panose="02010600040101010101" pitchFamily="2" charset="-122"/>
              </a:rPr>
              <a:t>)</a:t>
            </a:r>
            <a:r>
              <a:rPr kumimoji="0" lang="zh-CN" altLang="en-US" b="0" i="0" u="none" strike="noStrike" kern="0" cap="none" spc="0" normalizeH="0" baseline="0" noProof="0" dirty="0">
                <a:ln>
                  <a:noFill/>
                </a:ln>
                <a:solidFill>
                  <a:schemeClr val="accent5">
                    <a:lumMod val="50000"/>
                  </a:schemeClr>
                </a:solidFill>
                <a:effectLst/>
                <a:uLnTx/>
                <a:uFillTx/>
                <a:latin typeface="Calibri" panose="020F0502020204030204" pitchFamily="34" charset="0"/>
                <a:ea typeface="华文楷体" panose="02010600040101010101" pitchFamily="2" charset="-122"/>
              </a:rPr>
              <a:t>允许但尚未发送</a:t>
            </a:r>
          </a:p>
        </p:txBody>
      </p:sp>
    </p:spTree>
    <p:custDataLst>
      <p:tags r:id="rId1"/>
    </p:custDataLst>
    <p:extLst>
      <p:ext uri="{BB962C8B-B14F-4D97-AF65-F5344CB8AC3E}">
        <p14:creationId xmlns:p14="http://schemas.microsoft.com/office/powerpoint/2010/main" val="22914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wipe(left)">
                                      <p:cBhvr>
                                        <p:cTn id="1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6" grpId="0" animBg="1"/>
    </p:bldLst>
  </p:timing>
  <p:extLst mod="1"/>
</p:sld>
</file>

<file path=ppt/tags/tag1.xml><?xml version="1.0" encoding="utf-8"?>
<p:tagLst xmlns:a="http://schemas.openxmlformats.org/drawingml/2006/main" xmlns:r="http://schemas.openxmlformats.org/officeDocument/2006/relationships" xmlns:p="http://schemas.openxmlformats.org/presentationml/2006/main">
  <p:tag name="TIMING" val="|14.2"/>
</p:tagLst>
</file>

<file path=ppt/tags/tag10.xml><?xml version="1.0" encoding="utf-8"?>
<p:tagLst xmlns:a="http://schemas.openxmlformats.org/drawingml/2006/main" xmlns:r="http://schemas.openxmlformats.org/officeDocument/2006/relationships" xmlns:p="http://schemas.openxmlformats.org/presentationml/2006/main">
  <p:tag name="TIMING" val="|1.2|5.8|10.8|28.6|5.5"/>
</p:tagLst>
</file>

<file path=ppt/tags/tag11.xml><?xml version="1.0" encoding="utf-8"?>
<p:tagLst xmlns:a="http://schemas.openxmlformats.org/drawingml/2006/main" xmlns:r="http://schemas.openxmlformats.org/officeDocument/2006/relationships" xmlns:p="http://schemas.openxmlformats.org/presentationml/2006/main">
  <p:tag name="TIMING" val="|4.1|6.9|12.6|13.5"/>
</p:tagLst>
</file>

<file path=ppt/tags/tag12.xml><?xml version="1.0" encoding="utf-8"?>
<p:tagLst xmlns:a="http://schemas.openxmlformats.org/drawingml/2006/main" xmlns:r="http://schemas.openxmlformats.org/officeDocument/2006/relationships" xmlns:p="http://schemas.openxmlformats.org/presentationml/2006/main">
  <p:tag name="TIMING" val="|1.1"/>
</p:tagLst>
</file>

<file path=ppt/tags/tag13.xml><?xml version="1.0" encoding="utf-8"?>
<p:tagLst xmlns:a="http://schemas.openxmlformats.org/drawingml/2006/main" xmlns:r="http://schemas.openxmlformats.org/officeDocument/2006/relationships" xmlns:p="http://schemas.openxmlformats.org/presentationml/2006/main">
  <p:tag name="TIMING" val="|2.5|15.7|43.5|12.2|24.4|29.8|33.7|2|11.3|67.1"/>
</p:tagLst>
</file>

<file path=ppt/tags/tag14.xml><?xml version="1.0" encoding="utf-8"?>
<p:tagLst xmlns:a="http://schemas.openxmlformats.org/drawingml/2006/main" xmlns:r="http://schemas.openxmlformats.org/officeDocument/2006/relationships" xmlns:p="http://schemas.openxmlformats.org/presentationml/2006/main">
  <p:tag name="TIMING" val="|35.4"/>
</p:tagLst>
</file>

<file path=ppt/tags/tag15.xml><?xml version="1.0" encoding="utf-8"?>
<p:tagLst xmlns:a="http://schemas.openxmlformats.org/drawingml/2006/main" xmlns:r="http://schemas.openxmlformats.org/officeDocument/2006/relationships" xmlns:p="http://schemas.openxmlformats.org/presentationml/2006/main">
  <p:tag name="TIMING" val="|63.8|1.6|47.2|18.7"/>
</p:tagLst>
</file>

<file path=ppt/tags/tag16.xml><?xml version="1.0" encoding="utf-8"?>
<p:tagLst xmlns:a="http://schemas.openxmlformats.org/drawingml/2006/main" xmlns:r="http://schemas.openxmlformats.org/officeDocument/2006/relationships" xmlns:p="http://schemas.openxmlformats.org/presentationml/2006/main">
  <p:tag name="TIMING" val="|14.6|74.3|74.2|6.2|46.4"/>
</p:tagLst>
</file>

<file path=ppt/tags/tag17.xml><?xml version="1.0" encoding="utf-8"?>
<p:tagLst xmlns:a="http://schemas.openxmlformats.org/drawingml/2006/main" xmlns:r="http://schemas.openxmlformats.org/officeDocument/2006/relationships" xmlns:p="http://schemas.openxmlformats.org/presentationml/2006/main">
  <p:tag name="TIMING" val="|26|73.5|11.6"/>
</p:tagLst>
</file>

<file path=ppt/tags/tag18.xml><?xml version="1.0" encoding="utf-8"?>
<p:tagLst xmlns:a="http://schemas.openxmlformats.org/drawingml/2006/main" xmlns:r="http://schemas.openxmlformats.org/officeDocument/2006/relationships" xmlns:p="http://schemas.openxmlformats.org/presentationml/2006/main">
  <p:tag name="TIMING" val="|4.1|64.1|14.9|37.9|1.9|63.6"/>
</p:tagLst>
</file>

<file path=ppt/tags/tag19.xml><?xml version="1.0" encoding="utf-8"?>
<p:tagLst xmlns:a="http://schemas.openxmlformats.org/drawingml/2006/main" xmlns:r="http://schemas.openxmlformats.org/officeDocument/2006/relationships" xmlns:p="http://schemas.openxmlformats.org/presentationml/2006/main">
  <p:tag name="TIMING" val="|33.8|11.4|52.1"/>
</p:tagLst>
</file>

<file path=ppt/tags/tag2.xml><?xml version="1.0" encoding="utf-8"?>
<p:tagLst xmlns:a="http://schemas.openxmlformats.org/drawingml/2006/main" xmlns:r="http://schemas.openxmlformats.org/officeDocument/2006/relationships" xmlns:p="http://schemas.openxmlformats.org/presentationml/2006/main">
  <p:tag name="TIMING" val="|89|91.1|33.1"/>
</p:tagLst>
</file>

<file path=ppt/tags/tag20.xml><?xml version="1.0" encoding="utf-8"?>
<p:tagLst xmlns:a="http://schemas.openxmlformats.org/drawingml/2006/main" xmlns:r="http://schemas.openxmlformats.org/officeDocument/2006/relationships" xmlns:p="http://schemas.openxmlformats.org/presentationml/2006/main">
  <p:tag name="TIMING" val="|33.9|48.1|3.8|81.9|45.8|48"/>
</p:tagLst>
</file>

<file path=ppt/tags/tag21.xml><?xml version="1.0" encoding="utf-8"?>
<p:tagLst xmlns:a="http://schemas.openxmlformats.org/drawingml/2006/main" xmlns:r="http://schemas.openxmlformats.org/officeDocument/2006/relationships" xmlns:p="http://schemas.openxmlformats.org/presentationml/2006/main">
  <p:tag name="TIMING" val="|21.1|46.6|72.7|27.9|18|26.4"/>
</p:tagLst>
</file>

<file path=ppt/tags/tag22.xml><?xml version="1.0" encoding="utf-8"?>
<p:tagLst xmlns:a="http://schemas.openxmlformats.org/drawingml/2006/main" xmlns:r="http://schemas.openxmlformats.org/officeDocument/2006/relationships" xmlns:p="http://schemas.openxmlformats.org/presentationml/2006/main">
  <p:tag name="TIMING" val="|1.9|12.8|16.7|29.6|70.9"/>
</p:tagLst>
</file>

<file path=ppt/tags/tag23.xml><?xml version="1.0" encoding="utf-8"?>
<p:tagLst xmlns:a="http://schemas.openxmlformats.org/drawingml/2006/main" xmlns:r="http://schemas.openxmlformats.org/officeDocument/2006/relationships" xmlns:p="http://schemas.openxmlformats.org/presentationml/2006/main">
  <p:tag name="TIMING" val="|75.1|41.4|29.5|29|78.9|33.7"/>
</p:tagLst>
</file>

<file path=ppt/tags/tag24.xml><?xml version="1.0" encoding="utf-8"?>
<p:tagLst xmlns:a="http://schemas.openxmlformats.org/drawingml/2006/main" xmlns:r="http://schemas.openxmlformats.org/officeDocument/2006/relationships" xmlns:p="http://schemas.openxmlformats.org/presentationml/2006/main">
  <p:tag name="TIMING" val="|1.8|9|25.6|27.1|63"/>
</p:tagLst>
</file>

<file path=ppt/tags/tag25.xml><?xml version="1.0" encoding="utf-8"?>
<p:tagLst xmlns:a="http://schemas.openxmlformats.org/drawingml/2006/main" xmlns:r="http://schemas.openxmlformats.org/officeDocument/2006/relationships" xmlns:p="http://schemas.openxmlformats.org/presentationml/2006/main">
  <p:tag name="TIMING" val="|33.4|22.4|23.2|42.5|30.1|42.1|11.3"/>
</p:tagLst>
</file>

<file path=ppt/tags/tag26.xml><?xml version="1.0" encoding="utf-8"?>
<p:tagLst xmlns:a="http://schemas.openxmlformats.org/drawingml/2006/main" xmlns:r="http://schemas.openxmlformats.org/officeDocument/2006/relationships" xmlns:p="http://schemas.openxmlformats.org/presentationml/2006/main">
  <p:tag name="TIMING" val="|33.4|22.4|23.2|42.5|30.1|42.1|11.3"/>
</p:tagLst>
</file>

<file path=ppt/tags/tag3.xml><?xml version="1.0" encoding="utf-8"?>
<p:tagLst xmlns:a="http://schemas.openxmlformats.org/drawingml/2006/main" xmlns:r="http://schemas.openxmlformats.org/officeDocument/2006/relationships" xmlns:p="http://schemas.openxmlformats.org/presentationml/2006/main">
  <p:tag name="TIMING" val="|49.7|61.7|50.1|6.7|28.4|3.9|14.4|22.8|34.8|115.8|19.6|1.1|28.9|32.3|59.1|65.7"/>
</p:tagLst>
</file>

<file path=ppt/tags/tag4.xml><?xml version="1.0" encoding="utf-8"?>
<p:tagLst xmlns:a="http://schemas.openxmlformats.org/drawingml/2006/main" xmlns:r="http://schemas.openxmlformats.org/officeDocument/2006/relationships" xmlns:p="http://schemas.openxmlformats.org/presentationml/2006/main">
  <p:tag name="TIMING" val="|66.1|3.5|30.4|5.3|24.3|4.9|1.4|40.2|8.5|6.9|71.9|11.6|1|9|0.9|52.6|12.4|18.7"/>
</p:tagLst>
</file>

<file path=ppt/tags/tag5.xml><?xml version="1.0" encoding="utf-8"?>
<p:tagLst xmlns:a="http://schemas.openxmlformats.org/drawingml/2006/main" xmlns:r="http://schemas.openxmlformats.org/officeDocument/2006/relationships" xmlns:p="http://schemas.openxmlformats.org/presentationml/2006/main">
  <p:tag name="TIMING" val="|37|13.5|22.2|44.5|4.7|5.8|4.2"/>
</p:tagLst>
</file>

<file path=ppt/tags/tag6.xml><?xml version="1.0" encoding="utf-8"?>
<p:tagLst xmlns:a="http://schemas.openxmlformats.org/drawingml/2006/main" xmlns:r="http://schemas.openxmlformats.org/officeDocument/2006/relationships" xmlns:p="http://schemas.openxmlformats.org/presentationml/2006/main">
  <p:tag name="TIMING" val="|3.1|2.8|21.3|9.5|4.2|1|2.2|4.1|10.9|16.4|3.5"/>
</p:tagLst>
</file>

<file path=ppt/tags/tag7.xml><?xml version="1.0" encoding="utf-8"?>
<p:tagLst xmlns:a="http://schemas.openxmlformats.org/drawingml/2006/main" xmlns:r="http://schemas.openxmlformats.org/officeDocument/2006/relationships" xmlns:p="http://schemas.openxmlformats.org/presentationml/2006/main">
  <p:tag name="TIMING" val="|1.6|14.8|2.4|4.5"/>
</p:tagLst>
</file>

<file path=ppt/tags/tag8.xml><?xml version="1.0" encoding="utf-8"?>
<p:tagLst xmlns:a="http://schemas.openxmlformats.org/drawingml/2006/main" xmlns:r="http://schemas.openxmlformats.org/officeDocument/2006/relationships" xmlns:p="http://schemas.openxmlformats.org/presentationml/2006/main">
  <p:tag name="TIMING" val="|0.8|33.1"/>
</p:tagLst>
</file>

<file path=ppt/tags/tag9.xml><?xml version="1.0" encoding="utf-8"?>
<p:tagLst xmlns:a="http://schemas.openxmlformats.org/drawingml/2006/main" xmlns:r="http://schemas.openxmlformats.org/officeDocument/2006/relationships" xmlns:p="http://schemas.openxmlformats.org/presentationml/2006/main">
  <p:tag name="TIMING" val="|0.7|29.9|8.3|20.9|19.9"/>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4.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5.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36392</TotalTime>
  <Words>3288</Words>
  <Application>Microsoft Office PowerPoint</Application>
  <PresentationFormat>全屏显示(4:3)</PresentationFormat>
  <Paragraphs>927</Paragraphs>
  <Slides>29</Slides>
  <Notes>15</Notes>
  <HiddenSlides>0</HiddenSlides>
  <MMClips>0</MMClips>
  <ScaleCrop>false</ScaleCrop>
  <HeadingPairs>
    <vt:vector size="6" baseType="variant">
      <vt:variant>
        <vt:lpstr>已用的字体</vt:lpstr>
      </vt:variant>
      <vt:variant>
        <vt:i4>15</vt:i4>
      </vt:variant>
      <vt:variant>
        <vt:lpstr>主题</vt:lpstr>
      </vt:variant>
      <vt:variant>
        <vt:i4>5</vt:i4>
      </vt:variant>
      <vt:variant>
        <vt:lpstr>幻灯片标题</vt:lpstr>
      </vt:variant>
      <vt:variant>
        <vt:i4>29</vt:i4>
      </vt:variant>
    </vt:vector>
  </HeadingPairs>
  <TitlesOfParts>
    <vt:vector size="49" baseType="lpstr">
      <vt:lpstr>方正舒体</vt:lpstr>
      <vt:lpstr>黑体</vt:lpstr>
      <vt:lpstr>华文楷体</vt:lpstr>
      <vt:lpstr>华文新魏</vt:lpstr>
      <vt:lpstr>宋体</vt:lpstr>
      <vt:lpstr>微软雅黑</vt:lpstr>
      <vt:lpstr>Arial</vt:lpstr>
      <vt:lpstr>Arial Black</vt:lpstr>
      <vt:lpstr>Calibri</vt:lpstr>
      <vt:lpstr>Cambria Math</vt:lpstr>
      <vt:lpstr>Comic Sans MS</vt:lpstr>
      <vt:lpstr>Times New Roman</vt:lpstr>
      <vt:lpstr>Wingdings</vt:lpstr>
      <vt:lpstr>Wingdings 2</vt:lpstr>
      <vt:lpstr>Wingdings 3</vt:lpstr>
      <vt:lpstr>Pixel</vt:lpstr>
      <vt:lpstr>自定义设计方案</vt:lpstr>
      <vt:lpstr>3_自定义设计方案</vt:lpstr>
      <vt:lpstr>4_自定义设计方案</vt:lpstr>
      <vt:lpstr>9_自定义设计方案</vt:lpstr>
      <vt:lpstr>第五章 端到端传输(3)  </vt:lpstr>
      <vt:lpstr>提纲</vt:lpstr>
      <vt:lpstr>滑动窗口是TCP的核心算法</vt:lpstr>
      <vt:lpstr>可靠和有序的传输</vt:lpstr>
      <vt:lpstr>可靠和有序的传输</vt:lpstr>
      <vt:lpstr>回顾滑动窗口</vt:lpstr>
      <vt:lpstr>回顾滑动窗口</vt:lpstr>
      <vt:lpstr>回顾滑动窗口</vt:lpstr>
      <vt:lpstr>回顾滑动窗口</vt:lpstr>
      <vt:lpstr>回顾滑动窗口</vt:lpstr>
      <vt:lpstr>回顾滑动窗口</vt:lpstr>
      <vt:lpstr>回顾滑动窗口</vt:lpstr>
      <vt:lpstr>回顾滑动窗口</vt:lpstr>
      <vt:lpstr>选择确认 SACK </vt:lpstr>
      <vt:lpstr>提纲</vt:lpstr>
      <vt:lpstr>流量控制 (Flow Control)</vt:lpstr>
      <vt:lpstr>流量控制 (Flow Control)</vt:lpstr>
      <vt:lpstr>流量控制 (Flow Control)</vt:lpstr>
      <vt:lpstr>流量控制 (Flow Control)</vt:lpstr>
      <vt:lpstr>PowerPoint 演示文稿</vt:lpstr>
      <vt:lpstr>流量控制 (Flow Control)</vt:lpstr>
      <vt:lpstr>慢接收进程如何对快发送进程进行流控</vt:lpstr>
      <vt:lpstr>慢接收进程如何对快发送进程进行流控</vt:lpstr>
      <vt:lpstr>慢接收进程如何对快发送进程进行流控</vt:lpstr>
      <vt:lpstr>AdvertisedWindow字段大小</vt:lpstr>
      <vt:lpstr>AdvertisedWindow字段大小</vt:lpstr>
      <vt:lpstr>AdvertisedWindow字段大小</vt:lpstr>
      <vt:lpstr>思考：接收窗口的大小受哪些因素影响？</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1654</cp:revision>
  <dcterms:created xsi:type="dcterms:W3CDTF">2017-02-02T15:53:23Z</dcterms:created>
  <dcterms:modified xsi:type="dcterms:W3CDTF">2022-05-03T10:17:54Z</dcterms:modified>
</cp:coreProperties>
</file>