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1" r:id="rId3"/>
    <p:sldMasterId id="2147483736" r:id="rId4"/>
    <p:sldMasterId id="2147483865" r:id="rId5"/>
  </p:sldMasterIdLst>
  <p:notesMasterIdLst>
    <p:notesMasterId r:id="rId42"/>
  </p:notesMasterIdLst>
  <p:sldIdLst>
    <p:sldId id="256" r:id="rId6"/>
    <p:sldId id="799" r:id="rId7"/>
    <p:sldId id="800" r:id="rId8"/>
    <p:sldId id="801" r:id="rId9"/>
    <p:sldId id="802" r:id="rId10"/>
    <p:sldId id="930" r:id="rId11"/>
    <p:sldId id="931" r:id="rId12"/>
    <p:sldId id="932" r:id="rId13"/>
    <p:sldId id="941" r:id="rId14"/>
    <p:sldId id="933" r:id="rId15"/>
    <p:sldId id="934" r:id="rId16"/>
    <p:sldId id="935" r:id="rId17"/>
    <p:sldId id="936" r:id="rId18"/>
    <p:sldId id="937" r:id="rId19"/>
    <p:sldId id="938" r:id="rId20"/>
    <p:sldId id="929" r:id="rId21"/>
    <p:sldId id="807" r:id="rId22"/>
    <p:sldId id="803" r:id="rId23"/>
    <p:sldId id="806" r:id="rId24"/>
    <p:sldId id="808" r:id="rId25"/>
    <p:sldId id="809" r:id="rId26"/>
    <p:sldId id="810" r:id="rId27"/>
    <p:sldId id="811" r:id="rId28"/>
    <p:sldId id="812" r:id="rId29"/>
    <p:sldId id="813" r:id="rId30"/>
    <p:sldId id="814" r:id="rId31"/>
    <p:sldId id="815" r:id="rId32"/>
    <p:sldId id="928" r:id="rId33"/>
    <p:sldId id="816" r:id="rId34"/>
    <p:sldId id="817" r:id="rId35"/>
    <p:sldId id="940" r:id="rId36"/>
    <p:sldId id="818" r:id="rId37"/>
    <p:sldId id="820" r:id="rId38"/>
    <p:sldId id="819" r:id="rId39"/>
    <p:sldId id="821" r:id="rId40"/>
    <p:sldId id="804" r:id="rId41"/>
  </p:sldIdLst>
  <p:sldSz cx="9144000" cy="6858000" type="screen4x3"/>
  <p:notesSz cx="685800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F2F95"/>
    <a:srgbClr val="CC0099"/>
    <a:srgbClr val="CCECFF"/>
    <a:srgbClr val="FFFFCC"/>
    <a:srgbClr val="4949A2"/>
    <a:srgbClr val="FF3300"/>
    <a:srgbClr val="008000"/>
    <a:srgbClr val="FF0066"/>
    <a:srgbClr val="E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54" d="100"/>
          <a:sy n="54" d="100"/>
        </p:scale>
        <p:origin x="1572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7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2022/5/17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 网络应用（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dirty="0"/>
              <a:t>1. CC</a:t>
            </a:r>
            <a:r>
              <a:rPr lang="zh-CN" altLang="en-US" dirty="0"/>
              <a:t>模型  </a:t>
            </a:r>
            <a:r>
              <a:rPr lang="en-US" altLang="zh-CN" dirty="0"/>
              <a:t>–</a:t>
            </a:r>
            <a:r>
              <a:rPr lang="zh-CN" altLang="en-US" dirty="0"/>
              <a:t>  端服务系统模型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089386"/>
            <a:ext cx="8686800" cy="4363147"/>
          </a:xfrm>
        </p:spPr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部署可控：</a:t>
            </a:r>
            <a:r>
              <a:rPr lang="zh-CN" altLang="en-US" dirty="0"/>
              <a:t>网络管理员自主控制在本地网络上部署方式与策略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成本可控：</a:t>
            </a:r>
            <a:r>
              <a:rPr lang="zh-CN" altLang="en-US" dirty="0"/>
              <a:t>用户规模有限，对服务系统的服务能力没有过高要求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数据可控：</a:t>
            </a:r>
            <a:r>
              <a:rPr lang="zh-CN" altLang="en-US" dirty="0"/>
              <a:t>服务系统属于本网络，这种部署方式能实现对用户数据管理的自主可控，更好地满足用户个性化需求和隐私保护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用户友好：</a:t>
            </a:r>
            <a:r>
              <a:rPr lang="zh-CN" altLang="en-US" dirty="0"/>
              <a:t>用户可见的仅包括离自己很近的端服务系统，其配置管理与更新策略较为容易实现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20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83644"/>
              </p:ext>
            </p:extLst>
          </p:nvPr>
        </p:nvGraphicFramePr>
        <p:xfrm>
          <a:off x="3980160" y="4405748"/>
          <a:ext cx="5027803" cy="203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62" name="Visio" r:id="rId3" imgW="4894568" imgH="1942712" progId="Visio.Drawing.11">
                  <p:embed/>
                </p:oleObj>
              </mc:Choice>
              <mc:Fallback>
                <p:oleObj name="Visio" r:id="rId3" imgW="4894568" imgH="1942712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160" y="4405748"/>
                        <a:ext cx="5027803" cy="20317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dirty="0"/>
              <a:t>2. CC</a:t>
            </a:r>
            <a:r>
              <a:rPr lang="zh-CN" altLang="en-US" dirty="0"/>
              <a:t>模型 </a:t>
            </a:r>
            <a:r>
              <a:rPr lang="en-US" altLang="zh-CN" dirty="0"/>
              <a:t>–</a:t>
            </a:r>
            <a:r>
              <a:rPr lang="zh-CN" altLang="en-US" dirty="0"/>
              <a:t> 中心服务系统模型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089386"/>
            <a:ext cx="8686800" cy="1111947"/>
          </a:xfrm>
        </p:spPr>
        <p:txBody>
          <a:bodyPr/>
          <a:lstStyle/>
          <a:p>
            <a:r>
              <a:rPr lang="zh-CN" altLang="zh-CN" sz="2000"/>
              <a:t>网络应用的两端仍然是用户</a:t>
            </a:r>
            <a:r>
              <a:rPr lang="zh-CN" altLang="en-US" sz="2000"/>
              <a:t>，</a:t>
            </a:r>
            <a:r>
              <a:rPr lang="zh-CN" altLang="zh-CN" sz="2000"/>
              <a:t>用户之间依赖于统一部署的服务系统实现应用，用户所在网络的管理员无法参与服务系统的部署与管理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75743" y="5797849"/>
            <a:ext cx="812800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ctr"/>
            <a:r>
              <a:rPr lang="zh-CN" altLang="en-US" sz="2400" b="1"/>
              <a:t>电商、即时</a:t>
            </a:r>
            <a:r>
              <a:rPr lang="zh-CN" altLang="zh-CN" sz="2400" b="1"/>
              <a:t>通信应用</a:t>
            </a:r>
            <a:r>
              <a:rPr lang="en-US" altLang="zh-CN" sz="2400" b="1"/>
              <a:t>……</a:t>
            </a:r>
            <a:endParaRPr lang="zh-CN" altLang="en-US" sz="2800" b="1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1027" name="Object 3"/>
          <p:cNvGraphicFramePr>
            <a:graphicFrameLocks noChangeAspect="1"/>
          </p:cNvGraphicFramePr>
          <p:nvPr/>
        </p:nvGraphicFramePr>
        <p:xfrm>
          <a:off x="1032929" y="2370666"/>
          <a:ext cx="7103496" cy="308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40" name="Visio" r:id="rId3" imgW="4894568" imgH="2122758" progId="Visio.Drawing.11">
                  <p:embed/>
                </p:oleObj>
              </mc:Choice>
              <mc:Fallback>
                <p:oleObj name="Visio" r:id="rId3" imgW="4894568" imgH="212275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929" y="2370666"/>
                        <a:ext cx="7103496" cy="3081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dirty="0"/>
              <a:t>2. CC</a:t>
            </a:r>
            <a:r>
              <a:rPr lang="zh-CN" altLang="en-US" dirty="0"/>
              <a:t>模型 </a:t>
            </a:r>
            <a:r>
              <a:rPr lang="en-US" altLang="zh-CN" dirty="0"/>
              <a:t>–</a:t>
            </a:r>
            <a:r>
              <a:rPr lang="zh-CN" altLang="en-US" dirty="0"/>
              <a:t> 中心服务系统模型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360314"/>
            <a:ext cx="8686800" cy="3922881"/>
          </a:xfrm>
        </p:spPr>
        <p:txBody>
          <a:bodyPr/>
          <a:lstStyle/>
          <a:p>
            <a:r>
              <a:rPr lang="zh-CN" altLang="en-US" sz="2800" dirty="0"/>
              <a:t>特点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高成本：</a:t>
            </a:r>
            <a:r>
              <a:rPr lang="zh-CN" altLang="zh-CN" dirty="0"/>
              <a:t>服务系统面向全体用户，对系统处理能力要求较高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难管理：</a:t>
            </a:r>
            <a:r>
              <a:rPr lang="zh-CN" altLang="zh-CN" dirty="0"/>
              <a:t>为提高系统服务能力，服务商倾向于采用各种分布式部署方案，大大提升了系统复杂度和管理难度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数据泄露：</a:t>
            </a:r>
            <a:r>
              <a:rPr lang="zh-CN" altLang="zh-CN" dirty="0"/>
              <a:t>对用户应用策略和用户数据统一管理，带来用户隐私泄露风险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54090"/>
              </p:ext>
            </p:extLst>
          </p:nvPr>
        </p:nvGraphicFramePr>
        <p:xfrm>
          <a:off x="2104798" y="4161317"/>
          <a:ext cx="5970423" cy="259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4" name="Visio" r:id="rId3" imgW="4894568" imgH="2122758" progId="Visio.Drawing.11">
                  <p:embed/>
                </p:oleObj>
              </mc:Choice>
              <mc:Fallback>
                <p:oleObj name="Visio" r:id="rId3" imgW="4894568" imgH="2122758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798" y="4161317"/>
                        <a:ext cx="5970423" cy="25915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dirty="0"/>
              <a:t>3. CS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2" y="1089387"/>
            <a:ext cx="8923867" cy="739414"/>
          </a:xfrm>
        </p:spPr>
        <p:txBody>
          <a:bodyPr/>
          <a:lstStyle/>
          <a:p>
            <a:r>
              <a:rPr lang="zh-CN" altLang="zh-CN" sz="2000"/>
              <a:t>服务系统部署于网络中，每个用户通过访问服务系统，获取相应的服务数据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5468" y="5537200"/>
            <a:ext cx="8906933" cy="101599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ctr"/>
            <a:r>
              <a:rPr lang="en-US" altLang="zh-CN" sz="2400"/>
              <a:t>Web</a:t>
            </a:r>
            <a:r>
              <a:rPr lang="zh-CN" altLang="zh-CN" sz="2400"/>
              <a:t>、</a:t>
            </a:r>
            <a:r>
              <a:rPr lang="en-US" altLang="zh-CN" sz="2400"/>
              <a:t>DNS</a:t>
            </a:r>
            <a:r>
              <a:rPr lang="zh-CN" altLang="zh-CN" sz="2400"/>
              <a:t>、</a:t>
            </a:r>
            <a:r>
              <a:rPr lang="en-US" altLang="zh-CN" sz="2400"/>
              <a:t>DHCP</a:t>
            </a:r>
            <a:r>
              <a:rPr lang="zh-CN" altLang="zh-CN" sz="2400"/>
              <a:t>、</a:t>
            </a:r>
            <a:r>
              <a:rPr lang="en-US" altLang="zh-CN" sz="2400"/>
              <a:t>SNMP</a:t>
            </a:r>
            <a:r>
              <a:rPr lang="zh-CN" altLang="zh-CN" sz="2400"/>
              <a:t>等，用户访问的目的是获取服务</a:t>
            </a:r>
            <a:r>
              <a:rPr lang="zh-CN" altLang="en-US" sz="2400"/>
              <a:t>系统</a:t>
            </a:r>
            <a:r>
              <a:rPr lang="zh-CN" altLang="zh-CN" sz="2400"/>
              <a:t>所提供的数据，用户之间不需要进行交互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3075" name="Object 3"/>
          <p:cNvGraphicFramePr>
            <a:graphicFrameLocks noChangeAspect="1"/>
          </p:cNvGraphicFramePr>
          <p:nvPr/>
        </p:nvGraphicFramePr>
        <p:xfrm>
          <a:off x="1540933" y="1744133"/>
          <a:ext cx="6180666" cy="358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88" name="Visio" r:id="rId3" imgW="3994585" imgH="2311441" progId="Visio.Drawing.11">
                  <p:embed/>
                </p:oleObj>
              </mc:Choice>
              <mc:Fallback>
                <p:oleObj name="Visio" r:id="rId3" imgW="3994585" imgH="2311441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33" y="1744133"/>
                        <a:ext cx="6180666" cy="3584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dirty="0"/>
              <a:t>3. CS</a:t>
            </a:r>
            <a:r>
              <a:rPr lang="zh-CN" altLang="en-US" dirty="0"/>
              <a:t>模型 </a:t>
            </a:r>
            <a:r>
              <a:rPr lang="en-US" altLang="zh-CN" dirty="0"/>
              <a:t>–</a:t>
            </a:r>
            <a:r>
              <a:rPr lang="zh-CN" altLang="en-US" dirty="0"/>
              <a:t> 进一步扩展与优化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2" y="1089386"/>
            <a:ext cx="8923867" cy="1958613"/>
          </a:xfrm>
        </p:spPr>
        <p:txBody>
          <a:bodyPr/>
          <a:lstStyle/>
          <a:p>
            <a:r>
              <a:rPr lang="zh-CN" altLang="zh-CN" sz="2000" dirty="0"/>
              <a:t>往往在靠近用户侧的地方部署本地代理，作为用户访问服务系统的前端环节</a:t>
            </a:r>
            <a:endParaRPr lang="en-US" altLang="zh-CN" sz="2000" dirty="0"/>
          </a:p>
          <a:p>
            <a:pPr lvl="1"/>
            <a:r>
              <a:rPr lang="zh-CN" altLang="en-US" sz="1800" dirty="0"/>
              <a:t>降低服务系统工作负载与部署成本</a:t>
            </a:r>
            <a:endParaRPr lang="en-US" altLang="zh-CN" sz="1800" dirty="0"/>
          </a:p>
          <a:p>
            <a:pPr lvl="1"/>
            <a:r>
              <a:rPr lang="zh-CN" altLang="en-US" sz="1800" dirty="0"/>
              <a:t>提升用户访问效率</a:t>
            </a:r>
            <a:endParaRPr lang="en-US" altLang="zh-CN" sz="1800" dirty="0"/>
          </a:p>
          <a:p>
            <a:pPr lvl="1"/>
            <a:r>
              <a:rPr lang="zh-CN" altLang="en-US" sz="1800" dirty="0"/>
              <a:t>降低用户侧配置复杂度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0399"/>
              </p:ext>
            </p:extLst>
          </p:nvPr>
        </p:nvGraphicFramePr>
        <p:xfrm>
          <a:off x="1170152" y="3051299"/>
          <a:ext cx="6963103" cy="365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12" name="Visio" r:id="rId4" imgW="4543645" imgH="2490137" progId="Visio.Drawing.11">
                  <p:embed/>
                </p:oleObj>
              </mc:Choice>
              <mc:Fallback>
                <p:oleObj name="Visio" r:id="rId4" imgW="4543645" imgH="2490137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152" y="3051299"/>
                        <a:ext cx="6963103" cy="3657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3871355" y="2101932"/>
            <a:ext cx="5255711" cy="6582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Web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代理、本地域名服务器、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6.1</a:t>
            </a:r>
            <a:r>
              <a:rPr lang="zh-CN" altLang="en-US"/>
              <a:t>  基本应用模型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6.2  </a:t>
            </a:r>
            <a:r>
              <a:rPr lang="zh-CN" altLang="en-US" dirty="0">
                <a:solidFill>
                  <a:srgbClr val="FF0000"/>
                </a:solidFill>
              </a:rPr>
              <a:t>域名系统</a:t>
            </a:r>
            <a:r>
              <a:rPr lang="en-US" altLang="zh-CN" dirty="0">
                <a:solidFill>
                  <a:srgbClr val="FF0000"/>
                </a:solidFill>
              </a:rPr>
              <a:t>DNS</a:t>
            </a:r>
          </a:p>
          <a:p>
            <a:pPr>
              <a:lnSpc>
                <a:spcPct val="150000"/>
              </a:lnSpc>
            </a:pPr>
            <a:r>
              <a:rPr lang="en-US" altLang="zh-CN"/>
              <a:t>6.3  </a:t>
            </a:r>
            <a:r>
              <a:rPr lang="zh-CN" altLang="en-US" dirty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6.4  </a:t>
            </a:r>
            <a:r>
              <a:rPr lang="zh-CN" altLang="en-US" dirty="0"/>
              <a:t>电子邮件</a:t>
            </a:r>
            <a:endParaRPr lang="en-US" altLang="zh-CN" dirty="0"/>
          </a:p>
          <a:p>
            <a:r>
              <a:rPr lang="en-US" altLang="zh-CN"/>
              <a:t>6.5  </a:t>
            </a:r>
            <a:r>
              <a:rPr lang="zh-CN" altLang="en-US" dirty="0"/>
              <a:t>文件传送协议</a:t>
            </a:r>
          </a:p>
          <a:p>
            <a:r>
              <a:rPr lang="en-US" altLang="zh-CN"/>
              <a:t>6.6  </a:t>
            </a:r>
            <a:r>
              <a:rPr lang="zh-CN" altLang="en-US" dirty="0"/>
              <a:t>远程终端协议 </a:t>
            </a:r>
            <a:r>
              <a:rPr lang="en-US" altLang="zh-CN" dirty="0"/>
              <a:t>Telnet</a:t>
            </a:r>
            <a:endParaRPr lang="zh-CN" altLang="en-US" dirty="0"/>
          </a:p>
          <a:p>
            <a:r>
              <a:rPr lang="en-US" altLang="zh-CN"/>
              <a:t>6.7  </a:t>
            </a:r>
            <a:r>
              <a:rPr lang="zh-CN" altLang="en-US" dirty="0"/>
              <a:t>动态主机配置协议</a:t>
            </a:r>
            <a:r>
              <a:rPr lang="en-US" altLang="zh-CN" dirty="0"/>
              <a:t>DHCP</a:t>
            </a:r>
          </a:p>
          <a:p>
            <a:r>
              <a:rPr lang="en-US" altLang="zh-CN"/>
              <a:t>6.8  </a:t>
            </a:r>
            <a:r>
              <a:rPr lang="zh-CN" altLang="en-US" dirty="0"/>
              <a:t>简单网络管理协议 </a:t>
            </a:r>
            <a:r>
              <a:rPr lang="en-US" altLang="zh-CN" dirty="0"/>
              <a:t>SNMP</a:t>
            </a:r>
            <a:endParaRPr lang="zh-CN" altLang="en-US" dirty="0"/>
          </a:p>
          <a:p>
            <a:r>
              <a:rPr lang="en-US" altLang="zh-CN"/>
              <a:t>6.9  </a:t>
            </a:r>
            <a:r>
              <a:rPr lang="zh-CN" altLang="en-US" dirty="0"/>
              <a:t>应用进程跨越网络的通信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72945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为什么需要域名解析？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用户倾向于使用可读的变长的名字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www.baidu.com</a:t>
            </a:r>
          </a:p>
          <a:p>
            <a:r>
              <a:rPr lang="zh-CN" altLang="en-US" dirty="0"/>
              <a:t>计算机更易处理的定长的数字地址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61.135.169.125 on port 80</a:t>
            </a:r>
          </a:p>
          <a:p>
            <a:r>
              <a:rPr lang="en-US" altLang="zh-CN" dirty="0"/>
              <a:t>DNS (Domain Name System) </a:t>
            </a:r>
            <a:r>
              <a:rPr lang="zh-CN" altLang="en-US" dirty="0"/>
              <a:t>将两者关联映射起来</a:t>
            </a:r>
          </a:p>
          <a:p>
            <a:pPr lvl="1"/>
            <a:r>
              <a:rPr lang="en-US" altLang="zh-CN" dirty="0"/>
              <a:t>What is the IP address of www.baidu.com -&gt; 61.135.169.125</a:t>
            </a:r>
          </a:p>
          <a:p>
            <a:r>
              <a:rPr lang="en-US" altLang="zh-CN" dirty="0"/>
              <a:t>DNS</a:t>
            </a:r>
            <a:r>
              <a:rPr lang="zh-CN" altLang="en-US" dirty="0"/>
              <a:t>是互联网系统中最关键的服务之一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为几乎所有的互联网网络应用提供基础服务</a:t>
            </a:r>
            <a:endParaRPr lang="en-US" altLang="zh-CN" dirty="0"/>
          </a:p>
          <a:p>
            <a:pPr lvl="2"/>
            <a:r>
              <a:rPr lang="zh-CN" altLang="en-US" dirty="0"/>
              <a:t>将主机名 </a:t>
            </a:r>
            <a:r>
              <a:rPr lang="en-US" altLang="zh-CN" dirty="0"/>
              <a:t>(</a:t>
            </a:r>
            <a:r>
              <a:rPr lang="zh-CN" altLang="en-US" dirty="0"/>
              <a:t>域名</a:t>
            </a:r>
            <a:r>
              <a:rPr lang="en-US" altLang="zh-CN" dirty="0"/>
              <a:t>)</a:t>
            </a:r>
            <a:r>
              <a:rPr lang="zh-CN" altLang="en-US" dirty="0"/>
              <a:t>解析 </a:t>
            </a:r>
            <a:r>
              <a:rPr lang="en-US" altLang="zh-CN" dirty="0"/>
              <a:t>(</a:t>
            </a:r>
            <a:r>
              <a:rPr lang="zh-CN" altLang="en-US" dirty="0"/>
              <a:t>映射</a:t>
            </a:r>
            <a:r>
              <a:rPr lang="en-US" altLang="zh-CN" dirty="0"/>
              <a:t>) </a:t>
            </a:r>
            <a:r>
              <a:rPr lang="zh-CN" altLang="en-US" dirty="0"/>
              <a:t>为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7297" y="5933322"/>
            <a:ext cx="8524969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8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网络中的其他转换：</a:t>
            </a:r>
            <a:r>
              <a:rPr lang="en-US" altLang="zh-CN" sz="28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8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8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NAT……….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972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工作的位置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817155" y="1968886"/>
            <a:ext cx="5342703" cy="4540946"/>
            <a:chOff x="843282" y="1895775"/>
            <a:chExt cx="5342703" cy="454094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69660" y="2841183"/>
              <a:ext cx="1477551" cy="764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邮件程序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69659" y="4206252"/>
              <a:ext cx="1477551" cy="7641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TCP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75464" y="5672553"/>
              <a:ext cx="1477551" cy="7641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IP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43282" y="2841183"/>
              <a:ext cx="1477551" cy="764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名字服务器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4677083" y="3605351"/>
              <a:ext cx="0" cy="600901"/>
            </a:xfrm>
            <a:prstGeom prst="line">
              <a:avLst/>
            </a:prstGeom>
            <a:noFill/>
            <a:ln w="28575">
              <a:tailEnd type="triangle" w="lg" len="lg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4677083" y="4970420"/>
              <a:ext cx="0" cy="702133"/>
            </a:xfrm>
            <a:prstGeom prst="line">
              <a:avLst/>
            </a:prstGeom>
            <a:noFill/>
            <a:ln w="28575">
              <a:tailEnd type="triangle" w="lg" len="lg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677083" y="2240282"/>
              <a:ext cx="0" cy="600901"/>
            </a:xfrm>
            <a:prstGeom prst="line">
              <a:avLst/>
            </a:prstGeom>
            <a:noFill/>
            <a:ln w="28575">
              <a:tailEnd type="triangle" w="lg" len="lg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969659" y="1895775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用户</a:t>
              </a:r>
              <a:endPara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4645731" y="2312960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user@ict.ac.cn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1314" y="2860633"/>
              <a:ext cx="1593669" cy="365893"/>
            </a:xfrm>
            <a:custGeom>
              <a:avLst/>
              <a:gdLst>
                <a:gd name="connsiteX0" fmla="*/ 1593669 w 1593669"/>
                <a:gd name="connsiteY0" fmla="*/ 365893 h 365893"/>
                <a:gd name="connsiteX1" fmla="*/ 849086 w 1593669"/>
                <a:gd name="connsiteY1" fmla="*/ 133 h 365893"/>
                <a:gd name="connsiteX2" fmla="*/ 0 w 1593669"/>
                <a:gd name="connsiteY2" fmla="*/ 326704 h 36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69" h="365893">
                  <a:moveTo>
                    <a:pt x="1593669" y="365893"/>
                  </a:moveTo>
                  <a:cubicBezTo>
                    <a:pt x="1354183" y="186278"/>
                    <a:pt x="1114697" y="6664"/>
                    <a:pt x="849086" y="133"/>
                  </a:cubicBezTo>
                  <a:cubicBezTo>
                    <a:pt x="583474" y="-6399"/>
                    <a:pt x="152400" y="228733"/>
                    <a:pt x="0" y="326704"/>
                  </a:cubicBezTo>
                </a:path>
              </a:pathLst>
            </a:cu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2345510" y="3381100"/>
              <a:ext cx="1593669" cy="448501"/>
            </a:xfrm>
            <a:custGeom>
              <a:avLst/>
              <a:gdLst>
                <a:gd name="connsiteX0" fmla="*/ 1593669 w 1593669"/>
                <a:gd name="connsiteY0" fmla="*/ 365893 h 365893"/>
                <a:gd name="connsiteX1" fmla="*/ 849086 w 1593669"/>
                <a:gd name="connsiteY1" fmla="*/ 133 h 365893"/>
                <a:gd name="connsiteX2" fmla="*/ 0 w 1593669"/>
                <a:gd name="connsiteY2" fmla="*/ 326704 h 36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69" h="365893">
                  <a:moveTo>
                    <a:pt x="1593669" y="365893"/>
                  </a:moveTo>
                  <a:cubicBezTo>
                    <a:pt x="1354183" y="186278"/>
                    <a:pt x="1114697" y="6664"/>
                    <a:pt x="849086" y="133"/>
                  </a:cubicBezTo>
                  <a:cubicBezTo>
                    <a:pt x="583474" y="-6399"/>
                    <a:pt x="152400" y="228733"/>
                    <a:pt x="0" y="326704"/>
                  </a:cubicBezTo>
                </a:path>
              </a:pathLst>
            </a:custGeom>
            <a:noFill/>
            <a:ln w="28575"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2427813" y="2568906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ict.ac.cn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2403568" y="3831648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159.26.39.23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4677083" y="3795190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159.26.39.23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708434" y="5274978"/>
              <a:ext cx="1477551" cy="274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159.26.39.23</a:t>
              </a:r>
              <a:endParaRPr lang="zh-CN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5" name="圆角矩形标注 34"/>
          <p:cNvSpPr/>
          <p:nvPr/>
        </p:nvSpPr>
        <p:spPr>
          <a:xfrm>
            <a:off x="3761859" y="717376"/>
            <a:ext cx="5274895" cy="886935"/>
          </a:xfrm>
          <a:prstGeom prst="wedgeRoundRectCallout">
            <a:avLst>
              <a:gd name="adj1" fmla="val -29015"/>
              <a:gd name="adj2" fmla="val 94573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用户提供主机名给应用程序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可能嵌入在</a:t>
            </a: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一个复合名字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中，如电子邮件地址或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URL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3140461" y="1925373"/>
            <a:ext cx="3870586" cy="603887"/>
          </a:xfrm>
          <a:prstGeom prst="wedgeRoundRectCallout">
            <a:avLst>
              <a:gd name="adj1" fmla="val -38018"/>
              <a:gd name="adj2" fmla="val 13033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应用程序启用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DNS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将名字解析为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6008620" y="2740030"/>
            <a:ext cx="2539668" cy="603887"/>
          </a:xfrm>
          <a:prstGeom prst="wedgeRoundRectCallout">
            <a:avLst>
              <a:gd name="adj1" fmla="val -56535"/>
              <a:gd name="adj2" fmla="val 13033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后续通信使用该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916" y="5625168"/>
            <a:ext cx="3646227" cy="98739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连通用户空间与网络空间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68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早期的方案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中央权威机构网络信息中心</a:t>
            </a:r>
            <a:r>
              <a:rPr lang="en-US" altLang="zh-CN" sz="2000" dirty="0"/>
              <a:t>(network Information Center, NIC)</a:t>
            </a:r>
            <a:r>
              <a:rPr lang="zh-CN" altLang="en-US" sz="2000" dirty="0"/>
              <a:t>维护名字</a:t>
            </a:r>
            <a:r>
              <a:rPr lang="en-US" altLang="zh-CN" sz="2000" dirty="0">
                <a:sym typeface="Wingdings 3" panose="05040102010807070707" pitchFamily="18" charset="2"/>
              </a:rPr>
              <a:t></a:t>
            </a:r>
            <a:r>
              <a:rPr lang="zh-CN" altLang="en-US" sz="2000" dirty="0">
                <a:sym typeface="Wingdings 3" panose="05040102010807070707" pitchFamily="18" charset="2"/>
              </a:rPr>
              <a:t>地址映射表 </a:t>
            </a:r>
            <a:r>
              <a:rPr lang="en-US" altLang="zh-CN" sz="2000" dirty="0">
                <a:sym typeface="Wingdings 3" panose="05040102010807070707" pitchFamily="18" charset="2"/>
              </a:rPr>
              <a:t>host.txt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ym typeface="Wingdings 3" panose="05040102010807070707" pitchFamily="18" charset="2"/>
              </a:rPr>
              <a:t>当时的互联网仅几百台主机</a:t>
            </a:r>
            <a:endParaRPr lang="en-US" altLang="zh-CN" sz="1800" dirty="0">
              <a:sym typeface="Wingdings 3" panose="050401020108070707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ym typeface="Wingdings 3" panose="05040102010807070707" pitchFamily="18" charset="2"/>
              </a:rPr>
              <a:t>扁平化的名字空间</a:t>
            </a:r>
            <a:endParaRPr lang="en-US" altLang="zh-CN" sz="1800" dirty="0">
              <a:sym typeface="Wingdings 3" panose="050401020108070707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ym typeface="Wingdings 3" panose="05040102010807070707" pitchFamily="18" charset="2"/>
              </a:rPr>
              <a:t>新的信息人工添加</a:t>
            </a:r>
            <a:endParaRPr lang="en-US" altLang="zh-CN" sz="1800" dirty="0">
              <a:sym typeface="Wingdings 3" panose="050401020108070707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ym typeface="Wingdings 3" panose="05040102010807070707" pitchFamily="18" charset="2"/>
              </a:rPr>
              <a:t>定期发送给所有主机</a:t>
            </a:r>
            <a:endParaRPr lang="en-US" altLang="zh-CN" sz="1800" dirty="0">
              <a:sym typeface="Wingdings 3" panose="050401020108070707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ym typeface="Wingdings 3" panose="05040102010807070707" pitchFamily="18" charset="2"/>
              </a:rPr>
              <a:t>所有主机本地保存，名字解析在本地完成</a:t>
            </a:r>
            <a:endParaRPr lang="en-US" altLang="zh-CN" sz="1800" dirty="0">
              <a:sym typeface="Wingdings 3" panose="05040102010807070707" pitchFamily="18" charset="2"/>
            </a:endParaRPr>
          </a:p>
          <a:p>
            <a:r>
              <a:rPr lang="zh-CN" altLang="en-US" sz="2200" dirty="0"/>
              <a:t>随着主机数目的增多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效率、一致性、可扩展性问题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7553" y="5900691"/>
            <a:ext cx="720068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需要一种分布式、层次化的服务系统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7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sz="2000" dirty="0"/>
              <a:t>支持域名到地址的映射查询</a:t>
            </a:r>
          </a:p>
          <a:p>
            <a:pPr lvl="1"/>
            <a:r>
              <a:rPr lang="zh-CN" altLang="en-US" sz="1800" dirty="0"/>
              <a:t>类比于网络层与数据链路层之间的</a:t>
            </a:r>
            <a:r>
              <a:rPr lang="en-US" altLang="zh-CN" sz="1800" dirty="0"/>
              <a:t>ARP</a:t>
            </a:r>
          </a:p>
          <a:p>
            <a:pPr lvl="1"/>
            <a:r>
              <a:rPr lang="zh-CN" altLang="en-US" sz="1800" dirty="0"/>
              <a:t>运行于</a:t>
            </a:r>
            <a:r>
              <a:rPr lang="en-US" altLang="zh-CN" sz="1800" dirty="0"/>
              <a:t>UDP</a:t>
            </a:r>
            <a:r>
              <a:rPr lang="zh-CN" altLang="en-US" sz="1800" dirty="0"/>
              <a:t>之上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以客户</a:t>
            </a:r>
            <a:r>
              <a:rPr lang="en-US" altLang="zh-CN" sz="2000" dirty="0"/>
              <a:t>/</a:t>
            </a:r>
            <a:r>
              <a:rPr lang="zh-CN" altLang="en-US" sz="2000" dirty="0"/>
              <a:t>服务器 </a:t>
            </a:r>
            <a:r>
              <a:rPr lang="en-US" altLang="zh-CN" sz="2000" dirty="0"/>
              <a:t>(Client/Server) </a:t>
            </a:r>
            <a:r>
              <a:rPr lang="zh-CN" altLang="en-US" sz="2000" dirty="0"/>
              <a:t>方式工作</a:t>
            </a:r>
            <a:endParaRPr lang="en-US" altLang="zh-CN" sz="2000" dirty="0"/>
          </a:p>
          <a:p>
            <a:pPr lvl="1"/>
            <a:r>
              <a:rPr lang="zh-CN" altLang="en-US" sz="1800" dirty="0"/>
              <a:t>客户程序：位于端系统，由端系统的各应用进程调用</a:t>
            </a:r>
          </a:p>
          <a:p>
            <a:pPr lvl="1"/>
            <a:r>
              <a:rPr lang="zh-CN" altLang="en-US" sz="1800" dirty="0"/>
              <a:t>域名服务程序：在专设的机器上运行，这些机器称为域名服务器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层次化的命名空间</a:t>
            </a:r>
          </a:p>
          <a:p>
            <a:pPr lvl="1"/>
            <a:r>
              <a:rPr lang="en-US" altLang="zh-CN" sz="1800" dirty="0"/>
              <a:t>.com </a:t>
            </a:r>
            <a:r>
              <a:rPr lang="en-US" altLang="zh-CN" sz="1800" dirty="0">
                <a:sym typeface="Wingdings 3" panose="05040102010807070707" pitchFamily="18" charset="2"/>
              </a:rPr>
              <a:t></a:t>
            </a:r>
            <a:r>
              <a:rPr lang="en-US" altLang="zh-CN" sz="1800" dirty="0"/>
              <a:t> google.com</a:t>
            </a:r>
            <a:r>
              <a:rPr lang="en-US" altLang="zh-CN" sz="1800" dirty="0">
                <a:sym typeface="Wingdings 3" panose="05040102010807070707" pitchFamily="18" charset="2"/>
              </a:rPr>
              <a:t> </a:t>
            </a:r>
            <a:r>
              <a:rPr lang="en-US" altLang="zh-CN" sz="1800" dirty="0"/>
              <a:t> www.google.com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分布式、层次化的域名空间存储和管理</a:t>
            </a:r>
          </a:p>
          <a:p>
            <a:pPr lvl="1"/>
            <a:r>
              <a:rPr lang="zh-CN" altLang="en-US" sz="1800" dirty="0"/>
              <a:t>根服务器</a:t>
            </a:r>
          </a:p>
          <a:p>
            <a:pPr lvl="1"/>
            <a:r>
              <a:rPr lang="zh-CN" altLang="en-US" sz="1800" dirty="0"/>
              <a:t>顶级域名服务器</a:t>
            </a:r>
          </a:p>
          <a:p>
            <a:pPr lvl="1"/>
            <a:r>
              <a:rPr lang="zh-CN" altLang="en-US" sz="1800" dirty="0"/>
              <a:t>权威服务器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7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网络通信的最终目的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包罗万象的网络应用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年代：基于文本的电子邮件、文件传输、文本聊天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年代：</a:t>
            </a:r>
            <a:r>
              <a:rPr lang="en-US" altLang="zh-CN" dirty="0"/>
              <a:t>Web</a:t>
            </a:r>
            <a:r>
              <a:rPr lang="zh-CN" altLang="en-US" dirty="0"/>
              <a:t>应用、</a:t>
            </a:r>
            <a:r>
              <a:rPr lang="en-US" altLang="zh-CN" dirty="0"/>
              <a:t>IP</a:t>
            </a:r>
            <a:r>
              <a:rPr lang="zh-CN" altLang="en-US" dirty="0"/>
              <a:t>电话、视频会议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世纪末：即时通信、 </a:t>
            </a:r>
            <a:r>
              <a:rPr lang="en-US" altLang="zh-CN" dirty="0"/>
              <a:t>P2P</a:t>
            </a:r>
            <a:r>
              <a:rPr lang="zh-CN" altLang="en-US" dirty="0"/>
              <a:t>文件共享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如今：视频分发、社交网络、电子商务</a:t>
            </a:r>
            <a:r>
              <a:rPr lang="en-US" altLang="zh-CN" dirty="0">
                <a:solidFill>
                  <a:srgbClr val="FF0000"/>
                </a:solidFill>
              </a:rPr>
              <a:t>…….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未来：全息通信、智能交通、智慧城市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2493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层次化的命名空间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sz="2000" dirty="0"/>
              <a:t>域名 </a:t>
            </a:r>
            <a:r>
              <a:rPr lang="en-US" altLang="zh-CN" sz="2000" dirty="0"/>
              <a:t>(domain name)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任何连接在互联网上的主机或路由器都有唯一域名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只是逻辑概念，不代表结点所在的地址</a:t>
            </a:r>
            <a:endParaRPr lang="en-US" altLang="zh-CN" sz="1800" dirty="0"/>
          </a:p>
          <a:p>
            <a:r>
              <a:rPr lang="zh-CN" altLang="en-US" sz="2000" dirty="0"/>
              <a:t>互联网采用层次树状结构的命名结构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域 </a:t>
            </a:r>
            <a:r>
              <a:rPr lang="en-US" altLang="zh-CN" sz="1800" dirty="0"/>
              <a:t>(domain) </a:t>
            </a:r>
            <a:r>
              <a:rPr lang="zh-CN" altLang="en-US" sz="1800" dirty="0"/>
              <a:t>是名字空间中一个可被管理的划分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域可以划分子域，子域可继续划分为子域的子域，形成顶级域、二级域、三级域等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zh-CN" altLang="en-US"/>
              <a:t>：</a:t>
            </a:r>
            <a:r>
              <a:rPr lang="en-US" altLang="zh-CN"/>
              <a:t>www.ucas.ac.cn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2181497" y="5159828"/>
            <a:ext cx="365760" cy="418011"/>
          </a:xfrm>
          <a:prstGeom prst="line">
            <a:avLst/>
          </a:prstGeom>
          <a:noFill/>
          <a:ln w="28575">
            <a:tailEnd type="triangle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8486" y="5616904"/>
            <a:ext cx="4375479" cy="36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四级域名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三级域名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二级域名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顶级域名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V="1">
            <a:off x="2899953" y="5159827"/>
            <a:ext cx="13063" cy="418011"/>
          </a:xfrm>
          <a:prstGeom prst="line">
            <a:avLst/>
          </a:prstGeom>
          <a:noFill/>
          <a:ln w="28575">
            <a:tailEnd type="triangle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3363689" y="5159825"/>
            <a:ext cx="731517" cy="457078"/>
          </a:xfrm>
          <a:prstGeom prst="line">
            <a:avLst/>
          </a:prstGeom>
          <a:noFill/>
          <a:ln w="28575">
            <a:tailEnd type="triangle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 flipV="1">
            <a:off x="3522613" y="5159824"/>
            <a:ext cx="1467396" cy="496143"/>
          </a:xfrm>
          <a:prstGeom prst="line">
            <a:avLst/>
          </a:prstGeom>
          <a:noFill/>
          <a:ln w="28575">
            <a:tailEnd type="triangle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26"/>
          <p:cNvSpPr>
            <a:spLocks noChangeArrowheads="1"/>
          </p:cNvSpPr>
          <p:nvPr/>
        </p:nvSpPr>
        <p:spPr bwMode="auto">
          <a:xfrm>
            <a:off x="23315" y="2647222"/>
            <a:ext cx="1281870" cy="71321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216000" rIns="90488" bIns="2160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宋体" charset="-122"/>
                <a:cs typeface="+mn-cs"/>
              </a:defRPr>
            </a:lvl9pPr>
          </a:lstStyle>
          <a:p>
            <a:pPr defTabSz="762000"/>
            <a:r>
              <a:rPr kumimoji="1" lang="zh-CN" altLang="en-US" sz="18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顶级域名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层次化的命名空间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99" name="组合 98"/>
          <p:cNvGrpSpPr/>
          <p:nvPr/>
        </p:nvGrpSpPr>
        <p:grpSpPr>
          <a:xfrm>
            <a:off x="2159115" y="3554089"/>
            <a:ext cx="492829" cy="508221"/>
            <a:chOff x="2159115" y="3279766"/>
            <a:chExt cx="492829" cy="508221"/>
          </a:xfrm>
        </p:grpSpPr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2159808" y="3279766"/>
              <a:ext cx="492136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2159115" y="3335768"/>
              <a:ext cx="4924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mit</a:t>
              </a:r>
              <a:endPara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141093" y="4415125"/>
            <a:ext cx="607859" cy="508220"/>
            <a:chOff x="2141093" y="4140802"/>
            <a:chExt cx="607859" cy="508220"/>
          </a:xfrm>
        </p:grpSpPr>
        <p:sp>
          <p:nvSpPr>
            <p:cNvPr id="14" name="Oval 38"/>
            <p:cNvSpPr>
              <a:spLocks noChangeArrowheads="1"/>
            </p:cNvSpPr>
            <p:nvPr/>
          </p:nvSpPr>
          <p:spPr bwMode="auto">
            <a:xfrm>
              <a:off x="2159808" y="4140802"/>
              <a:ext cx="492137" cy="5082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auto">
            <a:xfrm>
              <a:off x="2141093" y="4215004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csail</a:t>
              </a:r>
              <a:endPara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102675" y="5264959"/>
            <a:ext cx="684803" cy="508221"/>
            <a:chOff x="2102675" y="4990636"/>
            <a:chExt cx="684803" cy="508221"/>
          </a:xfrm>
        </p:grpSpPr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2159808" y="4990636"/>
              <a:ext cx="492136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2102675" y="503403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www</a:t>
              </a:r>
            </a:p>
          </p:txBody>
        </p:sp>
      </p:grpSp>
      <p:sp>
        <p:nvSpPr>
          <p:cNvPr id="19" name="Line 54"/>
          <p:cNvSpPr>
            <a:spLocks noChangeShapeType="1"/>
          </p:cNvSpPr>
          <p:nvPr/>
        </p:nvSpPr>
        <p:spPr bwMode="auto">
          <a:xfrm flipH="1">
            <a:off x="2405183" y="4073511"/>
            <a:ext cx="0" cy="32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20" name="Line 56"/>
          <p:cNvSpPr>
            <a:spLocks noChangeShapeType="1"/>
          </p:cNvSpPr>
          <p:nvPr/>
        </p:nvSpPr>
        <p:spPr bwMode="auto">
          <a:xfrm>
            <a:off x="2405183" y="4916345"/>
            <a:ext cx="0" cy="3542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21" name="Text Box 74"/>
          <p:cNvSpPr txBox="1">
            <a:spLocks noChangeArrowheads="1"/>
          </p:cNvSpPr>
          <p:nvPr/>
        </p:nvSpPr>
        <p:spPr bwMode="auto">
          <a:xfrm>
            <a:off x="1457884" y="5889155"/>
            <a:ext cx="1973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www.csail.mit.edu</a:t>
            </a:r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2405183" y="3225076"/>
            <a:ext cx="0" cy="32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>
            <a:off x="6611947" y="4062310"/>
            <a:ext cx="1387" cy="378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>
            <a:off x="6611947" y="4954146"/>
            <a:ext cx="0" cy="3416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grpSp>
        <p:nvGrpSpPr>
          <p:cNvPr id="104" name="组合 103"/>
          <p:cNvGrpSpPr/>
          <p:nvPr/>
        </p:nvGrpSpPr>
        <p:grpSpPr>
          <a:xfrm>
            <a:off x="6365185" y="3566690"/>
            <a:ext cx="492137" cy="508220"/>
            <a:chOff x="6365185" y="3292367"/>
            <a:chExt cx="492137" cy="508220"/>
          </a:xfrm>
        </p:grpSpPr>
        <p:sp>
          <p:nvSpPr>
            <p:cNvPr id="24" name="Oval 39"/>
            <p:cNvSpPr>
              <a:spLocks noChangeArrowheads="1"/>
            </p:cNvSpPr>
            <p:nvPr/>
          </p:nvSpPr>
          <p:spPr bwMode="auto">
            <a:xfrm>
              <a:off x="6365185" y="3292367"/>
              <a:ext cx="492137" cy="5082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29" name="Text Box 65"/>
            <p:cNvSpPr txBox="1">
              <a:spLocks noChangeArrowheads="1"/>
            </p:cNvSpPr>
            <p:nvPr/>
          </p:nvSpPr>
          <p:spPr bwMode="auto">
            <a:xfrm>
              <a:off x="6426182" y="33357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>
                  <a:solidFill>
                    <a:srgbClr val="0066FF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317638" y="4427725"/>
            <a:ext cx="595035" cy="508221"/>
            <a:chOff x="6317638" y="4153402"/>
            <a:chExt cx="595035" cy="508221"/>
          </a:xfrm>
        </p:grpSpPr>
        <p:sp>
          <p:nvSpPr>
            <p:cNvPr id="25" name="Oval 40"/>
            <p:cNvSpPr>
              <a:spLocks noChangeArrowheads="1"/>
            </p:cNvSpPr>
            <p:nvPr/>
          </p:nvSpPr>
          <p:spPr bwMode="auto">
            <a:xfrm>
              <a:off x="6365185" y="4153402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6317638" y="4227605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>
                  <a:solidFill>
                    <a:srgbClr val="0066FF"/>
                  </a:solidFill>
                  <a:latin typeface="Times New Roman" panose="02020603050405020304" pitchFamily="18" charset="0"/>
                </a:rPr>
                <a:t>ucas</a:t>
              </a:r>
              <a:endParaRPr lang="en-US" altLang="zh-CN" sz="1800" b="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278705" y="5277560"/>
            <a:ext cx="684803" cy="508220"/>
            <a:chOff x="6278705" y="5003237"/>
            <a:chExt cx="684803" cy="508220"/>
          </a:xfrm>
        </p:grpSpPr>
        <p:sp>
          <p:nvSpPr>
            <p:cNvPr id="26" name="Oval 41"/>
            <p:cNvSpPr>
              <a:spLocks noChangeArrowheads="1"/>
            </p:cNvSpPr>
            <p:nvPr/>
          </p:nvSpPr>
          <p:spPr bwMode="auto">
            <a:xfrm>
              <a:off x="6365185" y="5003237"/>
              <a:ext cx="492137" cy="5082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31" name="Text Box 67"/>
            <p:cNvSpPr txBox="1">
              <a:spLocks noChangeArrowheads="1"/>
            </p:cNvSpPr>
            <p:nvPr/>
          </p:nvSpPr>
          <p:spPr bwMode="auto">
            <a:xfrm>
              <a:off x="6278705" y="5072681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www</a:t>
              </a:r>
            </a:p>
          </p:txBody>
        </p:sp>
      </p:grpSp>
      <p:sp>
        <p:nvSpPr>
          <p:cNvPr id="32" name="Text Box 75"/>
          <p:cNvSpPr txBox="1">
            <a:spLocks noChangeArrowheads="1"/>
          </p:cNvSpPr>
          <p:nvPr/>
        </p:nvSpPr>
        <p:spPr bwMode="auto">
          <a:xfrm>
            <a:off x="5861701" y="5911273"/>
            <a:ext cx="1819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>
                <a:solidFill>
                  <a:srgbClr val="0066FF"/>
                </a:solidFill>
                <a:latin typeface="Times New Roman" panose="02020603050405020304" pitchFamily="18" charset="0"/>
              </a:rPr>
              <a:t>www.ucass.ac.cn</a:t>
            </a:r>
            <a:endParaRPr lang="en-US" altLang="zh-CN" sz="1800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Line 57"/>
          <p:cNvSpPr>
            <a:spLocks noChangeShapeType="1"/>
          </p:cNvSpPr>
          <p:nvPr/>
        </p:nvSpPr>
        <p:spPr bwMode="auto">
          <a:xfrm>
            <a:off x="6610561" y="3243276"/>
            <a:ext cx="1386" cy="323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grpSp>
        <p:nvGrpSpPr>
          <p:cNvPr id="90" name="组合 89"/>
          <p:cNvGrpSpPr/>
          <p:nvPr/>
        </p:nvGrpSpPr>
        <p:grpSpPr>
          <a:xfrm>
            <a:off x="1474314" y="2716854"/>
            <a:ext cx="582211" cy="508221"/>
            <a:chOff x="1474314" y="2442531"/>
            <a:chExt cx="582211" cy="508221"/>
          </a:xfrm>
        </p:grpSpPr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1493723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1474314" y="2505534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>
                  <a:latin typeface="Times New Roman" panose="02020603050405020304" pitchFamily="18" charset="0"/>
                </a:rPr>
                <a:t>com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178555" y="2716854"/>
            <a:ext cx="526409" cy="508221"/>
            <a:chOff x="2178555" y="2442531"/>
            <a:chExt cx="526409" cy="508221"/>
          </a:xfrm>
        </p:grpSpPr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2178555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2186873" y="2505534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edu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2956274" y="2931063"/>
            <a:ext cx="456094" cy="78403"/>
            <a:chOff x="1347" y="1706"/>
            <a:chExt cx="329" cy="56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749235" y="2716854"/>
            <a:ext cx="522932" cy="508221"/>
            <a:chOff x="3749235" y="2442531"/>
            <a:chExt cx="522932" cy="508221"/>
          </a:xfrm>
        </p:grpSpPr>
        <p:sp>
          <p:nvSpPr>
            <p:cNvPr id="51" name="Oval 11"/>
            <p:cNvSpPr>
              <a:spLocks noChangeArrowheads="1"/>
            </p:cNvSpPr>
            <p:nvPr/>
          </p:nvSpPr>
          <p:spPr bwMode="auto">
            <a:xfrm>
              <a:off x="3749235" y="2442531"/>
              <a:ext cx="492136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3783892" y="2505534"/>
              <a:ext cx="488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>
                  <a:latin typeface="Times New Roman" panose="02020603050405020304" pitchFamily="18" charset="0"/>
                </a:rPr>
                <a:t>org</a:t>
              </a:r>
            </a:p>
          </p:txBody>
        </p:sp>
      </p:grp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407772" y="2651052"/>
            <a:ext cx="2973616" cy="6692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 b="0"/>
          </a:p>
        </p:txBody>
      </p:sp>
      <p:grpSp>
        <p:nvGrpSpPr>
          <p:cNvPr id="93" name="组合 92"/>
          <p:cNvGrpSpPr/>
          <p:nvPr/>
        </p:nvGrpSpPr>
        <p:grpSpPr>
          <a:xfrm>
            <a:off x="4759848" y="2716854"/>
            <a:ext cx="492137" cy="508221"/>
            <a:chOff x="4759848" y="2442531"/>
            <a:chExt cx="492137" cy="508221"/>
          </a:xfrm>
        </p:grpSpPr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4759848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4793547" y="2505534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>
                  <a:latin typeface="Times New Roman" panose="02020603050405020304" pitchFamily="18" charset="0"/>
                </a:rPr>
                <a:t>uk</a:t>
              </a:r>
              <a:endParaRPr lang="en-US" altLang="zh-CN" sz="18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365185" y="2716854"/>
            <a:ext cx="492137" cy="508221"/>
            <a:chOff x="6365185" y="2442531"/>
            <a:chExt cx="492137" cy="508221"/>
          </a:xfrm>
        </p:grpSpPr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6365185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6406774" y="2504133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>
                  <a:solidFill>
                    <a:srgbClr val="0066FF"/>
                  </a:solidFill>
                  <a:latin typeface="Times New Roman" panose="02020603050405020304" pitchFamily="18" charset="0"/>
                </a:rPr>
                <a:t>cn</a:t>
              </a:r>
              <a:endParaRPr lang="en-US" altLang="zh-CN" sz="1800" b="0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" name="Group 18"/>
          <p:cNvGrpSpPr>
            <a:grpSpLocks/>
          </p:cNvGrpSpPr>
          <p:nvPr/>
        </p:nvGrpSpPr>
        <p:grpSpPr bwMode="auto">
          <a:xfrm>
            <a:off x="5558358" y="2956264"/>
            <a:ext cx="456094" cy="78403"/>
            <a:chOff x="3703" y="1706"/>
            <a:chExt cx="329" cy="56"/>
          </a:xfrm>
        </p:grpSpPr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015361" y="2716854"/>
            <a:ext cx="492136" cy="508221"/>
            <a:chOff x="7015361" y="2442531"/>
            <a:chExt cx="492136" cy="508221"/>
          </a:xfrm>
        </p:grpSpPr>
        <p:sp>
          <p:nvSpPr>
            <p:cNvPr id="59" name="Oval 22"/>
            <p:cNvSpPr>
              <a:spLocks noChangeArrowheads="1"/>
            </p:cNvSpPr>
            <p:nvPr/>
          </p:nvSpPr>
          <p:spPr bwMode="auto">
            <a:xfrm>
              <a:off x="7015361" y="2442531"/>
              <a:ext cx="492136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7074971" y="2492933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>
                  <a:latin typeface="Times New Roman" panose="02020603050405020304" pitchFamily="18" charset="0"/>
                </a:rPr>
                <a:t>us</a:t>
              </a:r>
            </a:p>
          </p:txBody>
        </p:sp>
      </p:grp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73898" y="2651052"/>
            <a:ext cx="2973616" cy="6692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 b="0"/>
          </a:p>
        </p:txBody>
      </p:sp>
      <p:grpSp>
        <p:nvGrpSpPr>
          <p:cNvPr id="89" name="组合 88"/>
          <p:cNvGrpSpPr/>
          <p:nvPr/>
        </p:nvGrpSpPr>
        <p:grpSpPr>
          <a:xfrm>
            <a:off x="8146582" y="2716854"/>
            <a:ext cx="582211" cy="508221"/>
            <a:chOff x="8146582" y="2442531"/>
            <a:chExt cx="582211" cy="508221"/>
          </a:xfrm>
        </p:grpSpPr>
        <p:sp>
          <p:nvSpPr>
            <p:cNvPr id="62" name="Oval 25"/>
            <p:cNvSpPr>
              <a:spLocks noChangeArrowheads="1"/>
            </p:cNvSpPr>
            <p:nvPr/>
          </p:nvSpPr>
          <p:spPr bwMode="auto">
            <a:xfrm>
              <a:off x="8186785" y="2442531"/>
              <a:ext cx="492137" cy="508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 b="0"/>
            </a:p>
          </p:txBody>
        </p: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8146582" y="2494333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800" b="0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arpa</a:t>
              </a:r>
              <a:endParaRPr lang="en-US" altLang="zh-CN" sz="1800" b="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5" name="Line 29"/>
          <p:cNvSpPr>
            <a:spLocks noChangeShapeType="1"/>
          </p:cNvSpPr>
          <p:nvPr/>
        </p:nvSpPr>
        <p:spPr bwMode="auto">
          <a:xfrm flipH="1">
            <a:off x="1719690" y="2191833"/>
            <a:ext cx="3266126" cy="537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 flipH="1">
            <a:off x="2444725" y="2277236"/>
            <a:ext cx="2577134" cy="452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H="1">
            <a:off x="3994610" y="2338839"/>
            <a:ext cx="1052203" cy="390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 flipH="1">
            <a:off x="5010769" y="2386441"/>
            <a:ext cx="205173" cy="330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5446068" y="2179232"/>
            <a:ext cx="2902915" cy="5502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5410024" y="2277236"/>
            <a:ext cx="1850712" cy="452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5361503" y="2351440"/>
            <a:ext cx="1174198" cy="390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zh-CN" altLang="en-US" sz="1800" b="0"/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2801005" y="3297878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 b="0" dirty="0">
                <a:latin typeface="Times New Roman" panose="02020603050405020304" pitchFamily="18" charset="0"/>
              </a:rPr>
              <a:t>generic domains</a:t>
            </a: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4722419" y="3297878"/>
            <a:ext cx="1729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 b="0">
                <a:latin typeface="Times New Roman" panose="02020603050405020304" pitchFamily="18" charset="0"/>
              </a:rPr>
              <a:t>country domains</a:t>
            </a: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5396666" y="1774811"/>
            <a:ext cx="146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800" b="0" dirty="0">
                <a:latin typeface="Times New Roman" panose="02020603050405020304" pitchFamily="18" charset="0"/>
              </a:rPr>
              <a:t>unnamed root</a:t>
            </a:r>
          </a:p>
        </p:txBody>
      </p: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4965715" y="2002879"/>
            <a:ext cx="492136" cy="37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 b="0"/>
          </a:p>
        </p:txBody>
      </p:sp>
      <p:sp>
        <p:nvSpPr>
          <p:cNvPr id="86" name="Rectangle 127"/>
          <p:cNvSpPr>
            <a:spLocks noChangeArrowheads="1"/>
          </p:cNvSpPr>
          <p:nvPr/>
        </p:nvSpPr>
        <p:spPr bwMode="auto">
          <a:xfrm>
            <a:off x="23315" y="3500543"/>
            <a:ext cx="1281870" cy="64051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180000" rIns="90488" bIns="180000">
            <a:spAutoFit/>
          </a:bodyPr>
          <a:lstStyle/>
          <a:p>
            <a:pPr defTabSz="762000"/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二级域名</a:t>
            </a:r>
          </a:p>
        </p:txBody>
      </p:sp>
      <p:sp>
        <p:nvSpPr>
          <p:cNvPr id="87" name="Rectangle 128"/>
          <p:cNvSpPr>
            <a:spLocks noChangeArrowheads="1"/>
          </p:cNvSpPr>
          <p:nvPr/>
        </p:nvSpPr>
        <p:spPr bwMode="auto">
          <a:xfrm>
            <a:off x="34430" y="5243124"/>
            <a:ext cx="1287663" cy="64051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180000" rIns="90488" bIns="180000">
            <a:spAutoFit/>
          </a:bodyPr>
          <a:lstStyle/>
          <a:p>
            <a:pPr defTabSz="762000"/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四级域名</a:t>
            </a:r>
          </a:p>
        </p:txBody>
      </p:sp>
      <p:sp>
        <p:nvSpPr>
          <p:cNvPr id="88" name="Rectangle 130"/>
          <p:cNvSpPr>
            <a:spLocks noChangeArrowheads="1"/>
          </p:cNvSpPr>
          <p:nvPr/>
        </p:nvSpPr>
        <p:spPr bwMode="auto">
          <a:xfrm>
            <a:off x="17521" y="4401124"/>
            <a:ext cx="1287663" cy="640515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180000" rIns="90488" bIns="180000">
            <a:spAutoFit/>
          </a:bodyPr>
          <a:lstStyle/>
          <a:p>
            <a:pPr defTabSz="762000"/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三级域名</a:t>
            </a:r>
          </a:p>
        </p:txBody>
      </p:sp>
      <p:sp>
        <p:nvSpPr>
          <p:cNvPr id="106" name="圆角矩形标注 105"/>
          <p:cNvSpPr/>
          <p:nvPr/>
        </p:nvSpPr>
        <p:spPr>
          <a:xfrm>
            <a:off x="2761504" y="3798216"/>
            <a:ext cx="3986730" cy="1188529"/>
          </a:xfrm>
          <a:prstGeom prst="wedgeRoundRectCallout">
            <a:avLst>
              <a:gd name="adj1" fmla="val 8622"/>
              <a:gd name="adj2" fmla="val -86612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国家顶级域名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cn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：中国；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us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：美国；</a:t>
            </a: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Uk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：英国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…..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8" name="圆角矩形标注 107"/>
          <p:cNvSpPr/>
          <p:nvPr/>
        </p:nvSpPr>
        <p:spPr>
          <a:xfrm>
            <a:off x="1099628" y="3604111"/>
            <a:ext cx="3612183" cy="2479568"/>
          </a:xfrm>
          <a:prstGeom prst="wedgeRoundRectCallout">
            <a:avLst>
              <a:gd name="adj1" fmla="val -7863"/>
              <a:gd name="adj2" fmla="val -66066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通用顶级域名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com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：公司和企业</a:t>
            </a: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net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：网络服务机构</a:t>
            </a: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org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：非赢利性组织</a:t>
            </a: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edu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：美国专用的教育机构</a:t>
            </a: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gov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：美国专用的政府部门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mil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：美国专用的军事部门</a:t>
            </a: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int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：国际组织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….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9" name="圆角矩形标注 108"/>
          <p:cNvSpPr/>
          <p:nvPr/>
        </p:nvSpPr>
        <p:spPr>
          <a:xfrm>
            <a:off x="446992" y="4441704"/>
            <a:ext cx="5614851" cy="1267402"/>
          </a:xfrm>
          <a:prstGeom prst="wedgeRoundRectCallout">
            <a:avLst>
              <a:gd name="adj1" fmla="val 57046"/>
              <a:gd name="adj2" fmla="val -95956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.cn</a:t>
            </a: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下的二级域名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类别域名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个：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ac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com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edu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gov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mil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net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org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行政区域名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34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个：</a:t>
            </a: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bj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js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等</a:t>
            </a:r>
          </a:p>
        </p:txBody>
      </p:sp>
      <p:sp>
        <p:nvSpPr>
          <p:cNvPr id="110" name="圆角矩形标注 109"/>
          <p:cNvSpPr/>
          <p:nvPr/>
        </p:nvSpPr>
        <p:spPr>
          <a:xfrm>
            <a:off x="5429310" y="3746555"/>
            <a:ext cx="3265269" cy="572956"/>
          </a:xfrm>
          <a:prstGeom prst="wedgeRoundRectCallout">
            <a:avLst>
              <a:gd name="adj1" fmla="val 38809"/>
              <a:gd name="adj2" fmla="val -148893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基础结构域名</a:t>
            </a:r>
          </a:p>
          <a:p>
            <a:pPr marL="540000" lvl="1" indent="-216000"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 err="1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Arpa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：反向域名解析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6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9" grpId="0" animBg="1"/>
      <p:bldP spid="20" grpId="0" animBg="1"/>
      <p:bldP spid="21" grpId="0"/>
      <p:bldP spid="22" grpId="0" animBg="1"/>
      <p:bldP spid="27" grpId="0" animBg="1"/>
      <p:bldP spid="28" grpId="0" animBg="1"/>
      <p:bldP spid="32" grpId="0"/>
      <p:bldP spid="33" grpId="0" animBg="1"/>
      <p:bldP spid="53" grpId="0" animBg="1"/>
      <p:bldP spid="61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64" grpId="0" animBg="1"/>
      <p:bldP spid="86" grpId="0" animBg="1"/>
      <p:bldP spid="87" grpId="0" animBg="1"/>
      <p:bldP spid="88" grpId="0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3061708"/>
          </a:xfrm>
        </p:spPr>
        <p:txBody>
          <a:bodyPr/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服务器所负责管辖的（或有权限的）范围叫做区 </a:t>
            </a:r>
            <a:r>
              <a:rPr lang="en-US" altLang="zh-CN" sz="2000" dirty="0"/>
              <a:t>(zone)</a:t>
            </a:r>
          </a:p>
          <a:p>
            <a:pPr lvl="1"/>
            <a:r>
              <a:rPr lang="en-US" altLang="zh-CN" sz="1600" dirty="0"/>
              <a:t>DNS </a:t>
            </a:r>
            <a:r>
              <a:rPr lang="zh-CN" altLang="en-US" sz="1600" dirty="0"/>
              <a:t>服务器的管辖范围不是以“域”为单位，而是以“区”为单位</a:t>
            </a:r>
          </a:p>
          <a:p>
            <a:pPr>
              <a:spcBef>
                <a:spcPts val="1800"/>
              </a:spcBef>
            </a:pPr>
            <a:r>
              <a:rPr lang="zh-CN" altLang="en-US" sz="2000" dirty="0"/>
              <a:t>各单位根据具体情况来划分自己管辖范围的区，但在一个区中的所有节点必须是能够连通的</a:t>
            </a:r>
          </a:p>
          <a:p>
            <a:pPr>
              <a:spcBef>
                <a:spcPts val="1800"/>
              </a:spcBef>
            </a:pPr>
            <a:r>
              <a:rPr lang="zh-CN" altLang="en-US" sz="2000" dirty="0"/>
              <a:t>每一个区设置相应的权威域名服务器，用来保存该区中的所有主机的域名到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地址的映射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3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3252"/>
            <a:ext cx="8229600" cy="671204"/>
          </a:xfrm>
        </p:spPr>
        <p:txBody>
          <a:bodyPr/>
          <a:lstStyle/>
          <a:p>
            <a:r>
              <a:rPr lang="zh-CN" altLang="en-US" sz="2000" dirty="0"/>
              <a:t>区的不同划分方法举例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259" name="组合 258"/>
          <p:cNvGrpSpPr/>
          <p:nvPr/>
        </p:nvGrpSpPr>
        <p:grpSpPr>
          <a:xfrm>
            <a:off x="405150" y="1970675"/>
            <a:ext cx="8281650" cy="3963094"/>
            <a:chOff x="277184" y="1238722"/>
            <a:chExt cx="9572360" cy="4844042"/>
          </a:xfrm>
        </p:grpSpPr>
        <p:sp>
          <p:nvSpPr>
            <p:cNvPr id="175" name="Line 92"/>
            <p:cNvSpPr>
              <a:spLocks noChangeShapeType="1"/>
            </p:cNvSpPr>
            <p:nvPr/>
          </p:nvSpPr>
          <p:spPr bwMode="auto">
            <a:xfrm>
              <a:off x="2660815" y="2515072"/>
              <a:ext cx="10319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Text Box 93"/>
            <p:cNvSpPr txBox="1">
              <a:spLocks noChangeArrowheads="1"/>
            </p:cNvSpPr>
            <p:nvPr/>
          </p:nvSpPr>
          <p:spPr bwMode="auto">
            <a:xfrm>
              <a:off x="409608" y="2902422"/>
              <a:ext cx="1454475" cy="45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域 </a:t>
              </a:r>
              <a:r>
                <a:rPr kumimoji="1" lang="en-US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abc.com</a:t>
              </a:r>
            </a:p>
          </p:txBody>
        </p:sp>
        <p:sp>
          <p:nvSpPr>
            <p:cNvPr id="177" name="Freeform 94"/>
            <p:cNvSpPr>
              <a:spLocks/>
            </p:cNvSpPr>
            <p:nvPr/>
          </p:nvSpPr>
          <p:spPr bwMode="auto">
            <a:xfrm>
              <a:off x="736368" y="3092923"/>
              <a:ext cx="3719910" cy="2295525"/>
            </a:xfrm>
            <a:custGeom>
              <a:avLst/>
              <a:gdLst>
                <a:gd name="T0" fmla="*/ 2147483646 w 1917"/>
                <a:gd name="T1" fmla="*/ 2147483646 h 1143"/>
                <a:gd name="T2" fmla="*/ 2147483646 w 1917"/>
                <a:gd name="T3" fmla="*/ 2147483646 h 1143"/>
                <a:gd name="T4" fmla="*/ 2147483646 w 1917"/>
                <a:gd name="T5" fmla="*/ 2147483646 h 1143"/>
                <a:gd name="T6" fmla="*/ 2147483646 w 1917"/>
                <a:gd name="T7" fmla="*/ 2147483646 h 1143"/>
                <a:gd name="T8" fmla="*/ 2147483646 w 1917"/>
                <a:gd name="T9" fmla="*/ 2147483646 h 1143"/>
                <a:gd name="T10" fmla="*/ 2147483646 w 1917"/>
                <a:gd name="T11" fmla="*/ 2147483646 h 1143"/>
                <a:gd name="T12" fmla="*/ 2147483646 w 1917"/>
                <a:gd name="T13" fmla="*/ 2147483646 h 1143"/>
                <a:gd name="T14" fmla="*/ 2147483646 w 1917"/>
                <a:gd name="T15" fmla="*/ 2147483646 h 1143"/>
                <a:gd name="T16" fmla="*/ 2147483646 w 1917"/>
                <a:gd name="T17" fmla="*/ 2147483646 h 1143"/>
                <a:gd name="T18" fmla="*/ 2147483646 w 1917"/>
                <a:gd name="T19" fmla="*/ 2147483646 h 1143"/>
                <a:gd name="T20" fmla="*/ 2147483646 w 1917"/>
                <a:gd name="T21" fmla="*/ 2147483646 h 1143"/>
                <a:gd name="T22" fmla="*/ 2147483646 w 1917"/>
                <a:gd name="T23" fmla="*/ 2147483646 h 1143"/>
                <a:gd name="T24" fmla="*/ 2147483646 w 1917"/>
                <a:gd name="T25" fmla="*/ 2147483646 h 1143"/>
                <a:gd name="T26" fmla="*/ 2147483646 w 1917"/>
                <a:gd name="T27" fmla="*/ 2147483646 h 1143"/>
                <a:gd name="T28" fmla="*/ 2147483646 w 1917"/>
                <a:gd name="T29" fmla="*/ 2147483646 h 1143"/>
                <a:gd name="T30" fmla="*/ 2147483646 w 1917"/>
                <a:gd name="T31" fmla="*/ 2147483646 h 114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17" h="1143">
                  <a:moveTo>
                    <a:pt x="1097" y="32"/>
                  </a:moveTo>
                  <a:cubicBezTo>
                    <a:pt x="1031" y="7"/>
                    <a:pt x="964" y="0"/>
                    <a:pt x="882" y="43"/>
                  </a:cubicBezTo>
                  <a:cubicBezTo>
                    <a:pt x="800" y="86"/>
                    <a:pt x="730" y="155"/>
                    <a:pt x="603" y="287"/>
                  </a:cubicBezTo>
                  <a:cubicBezTo>
                    <a:pt x="476" y="418"/>
                    <a:pt x="218" y="703"/>
                    <a:pt x="120" y="830"/>
                  </a:cubicBezTo>
                  <a:cubicBezTo>
                    <a:pt x="22" y="957"/>
                    <a:pt x="0" y="1000"/>
                    <a:pt x="13" y="1050"/>
                  </a:cubicBezTo>
                  <a:cubicBezTo>
                    <a:pt x="26" y="1099"/>
                    <a:pt x="95" y="1114"/>
                    <a:pt x="195" y="1126"/>
                  </a:cubicBezTo>
                  <a:cubicBezTo>
                    <a:pt x="295" y="1139"/>
                    <a:pt x="458" y="1126"/>
                    <a:pt x="612" y="1128"/>
                  </a:cubicBezTo>
                  <a:cubicBezTo>
                    <a:pt x="766" y="1130"/>
                    <a:pt x="981" y="1134"/>
                    <a:pt x="1121" y="1136"/>
                  </a:cubicBezTo>
                  <a:cubicBezTo>
                    <a:pt x="1261" y="1138"/>
                    <a:pt x="1336" y="1143"/>
                    <a:pt x="1451" y="1139"/>
                  </a:cubicBezTo>
                  <a:cubicBezTo>
                    <a:pt x="1566" y="1135"/>
                    <a:pt x="1735" y="1132"/>
                    <a:pt x="1811" y="1109"/>
                  </a:cubicBezTo>
                  <a:cubicBezTo>
                    <a:pt x="1887" y="1086"/>
                    <a:pt x="1917" y="1062"/>
                    <a:pt x="1907" y="1001"/>
                  </a:cubicBezTo>
                  <a:cubicBezTo>
                    <a:pt x="1897" y="940"/>
                    <a:pt x="1807" y="823"/>
                    <a:pt x="1751" y="743"/>
                  </a:cubicBezTo>
                  <a:cubicBezTo>
                    <a:pt x="1695" y="663"/>
                    <a:pt x="1625" y="586"/>
                    <a:pt x="1571" y="521"/>
                  </a:cubicBezTo>
                  <a:cubicBezTo>
                    <a:pt x="1517" y="456"/>
                    <a:pt x="1476" y="408"/>
                    <a:pt x="1427" y="353"/>
                  </a:cubicBezTo>
                  <a:cubicBezTo>
                    <a:pt x="1378" y="298"/>
                    <a:pt x="1332" y="245"/>
                    <a:pt x="1277" y="191"/>
                  </a:cubicBezTo>
                  <a:cubicBezTo>
                    <a:pt x="1222" y="137"/>
                    <a:pt x="1163" y="57"/>
                    <a:pt x="1097" y="32"/>
                  </a:cubicBezTo>
                  <a:close/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mpd="sng">
                  <a:solidFill>
                    <a:srgbClr val="5F5F5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8" name="AutoShape 95"/>
            <p:cNvSpPr>
              <a:spLocks noChangeArrowheads="1"/>
            </p:cNvSpPr>
            <p:nvPr/>
          </p:nvSpPr>
          <p:spPr bwMode="auto">
            <a:xfrm>
              <a:off x="277184" y="2970684"/>
              <a:ext cx="4579805" cy="2641600"/>
            </a:xfrm>
            <a:prstGeom prst="roundRect">
              <a:avLst>
                <a:gd name="adj" fmla="val 9319"/>
              </a:avLst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9" name="Text Box 96"/>
            <p:cNvSpPr txBox="1">
              <a:spLocks noChangeArrowheads="1"/>
            </p:cNvSpPr>
            <p:nvPr/>
          </p:nvSpPr>
          <p:spPr bwMode="auto">
            <a:xfrm>
              <a:off x="415596" y="3502497"/>
              <a:ext cx="1126523" cy="586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区</a:t>
              </a:r>
              <a:endPara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abc.com</a:t>
              </a:r>
            </a:p>
          </p:txBody>
        </p:sp>
        <p:sp>
          <p:nvSpPr>
            <p:cNvPr id="180" name="Freeform 97"/>
            <p:cNvSpPr>
              <a:spLocks/>
            </p:cNvSpPr>
            <p:nvPr/>
          </p:nvSpPr>
          <p:spPr bwMode="auto">
            <a:xfrm>
              <a:off x="953062" y="4026372"/>
              <a:ext cx="142743" cy="582612"/>
            </a:xfrm>
            <a:custGeom>
              <a:avLst/>
              <a:gdLst>
                <a:gd name="T0" fmla="*/ 0 w 172"/>
                <a:gd name="T1" fmla="*/ 0 h 244"/>
                <a:gd name="T2" fmla="*/ 2147483646 w 172"/>
                <a:gd name="T3" fmla="*/ 2147483646 h 2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" h="244">
                  <a:moveTo>
                    <a:pt x="0" y="0"/>
                  </a:moveTo>
                  <a:lnTo>
                    <a:pt x="172" y="2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1" name="Line 98"/>
            <p:cNvSpPr>
              <a:spLocks noChangeShapeType="1"/>
            </p:cNvSpPr>
            <p:nvPr/>
          </p:nvSpPr>
          <p:spPr bwMode="auto">
            <a:xfrm flipH="1">
              <a:off x="2177554" y="3485034"/>
              <a:ext cx="390393" cy="6619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2" name="Line 99"/>
            <p:cNvSpPr>
              <a:spLocks noChangeShapeType="1"/>
            </p:cNvSpPr>
            <p:nvPr/>
          </p:nvSpPr>
          <p:spPr bwMode="auto">
            <a:xfrm>
              <a:off x="2784640" y="3515198"/>
              <a:ext cx="510778" cy="6175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3" name="Line 100"/>
            <p:cNvSpPr>
              <a:spLocks noChangeShapeType="1"/>
            </p:cNvSpPr>
            <p:nvPr/>
          </p:nvSpPr>
          <p:spPr bwMode="auto">
            <a:xfrm>
              <a:off x="3383128" y="4256560"/>
              <a:ext cx="546894" cy="79216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4" name="Line 101"/>
            <p:cNvSpPr>
              <a:spLocks noChangeShapeType="1"/>
            </p:cNvSpPr>
            <p:nvPr/>
          </p:nvSpPr>
          <p:spPr bwMode="auto">
            <a:xfrm>
              <a:off x="2203350" y="4275609"/>
              <a:ext cx="667279" cy="7048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Line 102"/>
            <p:cNvSpPr>
              <a:spLocks noChangeShapeType="1"/>
            </p:cNvSpPr>
            <p:nvPr/>
          </p:nvSpPr>
          <p:spPr bwMode="auto">
            <a:xfrm flipH="1">
              <a:off x="2088124" y="4286722"/>
              <a:ext cx="18918" cy="6032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6" name="Line 103"/>
            <p:cNvSpPr>
              <a:spLocks noChangeShapeType="1"/>
            </p:cNvSpPr>
            <p:nvPr/>
          </p:nvSpPr>
          <p:spPr bwMode="auto">
            <a:xfrm flipH="1">
              <a:off x="1272943" y="4205759"/>
              <a:ext cx="810022" cy="7747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7" name="Oval 104"/>
            <p:cNvSpPr>
              <a:spLocks noChangeArrowheads="1"/>
            </p:cNvSpPr>
            <p:nvPr/>
          </p:nvSpPr>
          <p:spPr bwMode="auto">
            <a:xfrm>
              <a:off x="2294499" y="3259610"/>
              <a:ext cx="703395" cy="384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abc</a:t>
              </a:r>
            </a:p>
          </p:txBody>
        </p:sp>
        <p:sp>
          <p:nvSpPr>
            <p:cNvPr id="188" name="Oval 105"/>
            <p:cNvSpPr>
              <a:spLocks noChangeArrowheads="1"/>
            </p:cNvSpPr>
            <p:nvPr/>
          </p:nvSpPr>
          <p:spPr bwMode="auto">
            <a:xfrm>
              <a:off x="1816397" y="4051773"/>
              <a:ext cx="617406" cy="3063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189" name="Oval 106"/>
            <p:cNvSpPr>
              <a:spLocks noChangeArrowheads="1"/>
            </p:cNvSpPr>
            <p:nvPr/>
          </p:nvSpPr>
          <p:spPr bwMode="auto">
            <a:xfrm>
              <a:off x="937584" y="4894735"/>
              <a:ext cx="617405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190" name="Oval 107"/>
            <p:cNvSpPr>
              <a:spLocks noChangeArrowheads="1"/>
            </p:cNvSpPr>
            <p:nvPr/>
          </p:nvSpPr>
          <p:spPr bwMode="auto">
            <a:xfrm>
              <a:off x="1757924" y="4894735"/>
              <a:ext cx="617406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v</a:t>
              </a:r>
            </a:p>
          </p:txBody>
        </p:sp>
        <p:sp>
          <p:nvSpPr>
            <p:cNvPr id="191" name="Oval 108"/>
            <p:cNvSpPr>
              <a:spLocks noChangeArrowheads="1"/>
            </p:cNvSpPr>
            <p:nvPr/>
          </p:nvSpPr>
          <p:spPr bwMode="auto">
            <a:xfrm>
              <a:off x="2579985" y="4894735"/>
              <a:ext cx="617406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w</a:t>
              </a:r>
            </a:p>
          </p:txBody>
        </p:sp>
        <p:sp>
          <p:nvSpPr>
            <p:cNvPr id="192" name="Oval 109"/>
            <p:cNvSpPr>
              <a:spLocks noChangeArrowheads="1"/>
            </p:cNvSpPr>
            <p:nvPr/>
          </p:nvSpPr>
          <p:spPr bwMode="auto">
            <a:xfrm>
              <a:off x="3577464" y="4894735"/>
              <a:ext cx="617406" cy="3079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193" name="Oval 110"/>
            <p:cNvSpPr>
              <a:spLocks noChangeArrowheads="1"/>
            </p:cNvSpPr>
            <p:nvPr/>
          </p:nvSpPr>
          <p:spPr bwMode="auto">
            <a:xfrm>
              <a:off x="3049488" y="4051773"/>
              <a:ext cx="617405" cy="3063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y</a:t>
              </a:r>
            </a:p>
          </p:txBody>
        </p:sp>
        <p:sp>
          <p:nvSpPr>
            <p:cNvPr id="194" name="Text Box 111"/>
            <p:cNvSpPr txBox="1">
              <a:spLocks noChangeArrowheads="1"/>
            </p:cNvSpPr>
            <p:nvPr/>
          </p:nvSpPr>
          <p:spPr bwMode="auto">
            <a:xfrm>
              <a:off x="1658177" y="5631334"/>
              <a:ext cx="1354792" cy="45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(a) </a:t>
              </a:r>
              <a:r>
                <a:rPr kumimoji="1" lang="zh-CN" altLang="en-US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区 </a:t>
              </a:r>
              <a:r>
                <a:rPr kumimoji="1" lang="en-US" altLang="zh-CN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</a:t>
              </a:r>
              <a:r>
                <a:rPr kumimoji="1" lang="zh-CN" altLang="en-US" sz="18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域</a:t>
              </a:r>
            </a:p>
          </p:txBody>
        </p:sp>
        <p:grpSp>
          <p:nvGrpSpPr>
            <p:cNvPr id="195" name="Group 173"/>
            <p:cNvGrpSpPr>
              <a:grpSpLocks/>
            </p:cNvGrpSpPr>
            <p:nvPr/>
          </p:nvGrpSpPr>
          <p:grpSpPr bwMode="auto">
            <a:xfrm>
              <a:off x="5247381" y="1238722"/>
              <a:ext cx="4602163" cy="4843462"/>
              <a:chOff x="2971" y="709"/>
              <a:chExt cx="2676" cy="3051"/>
            </a:xfrm>
          </p:grpSpPr>
          <p:grpSp>
            <p:nvGrpSpPr>
              <p:cNvPr id="196" name="Group 89"/>
              <p:cNvGrpSpPr>
                <a:grpSpLocks/>
              </p:cNvGrpSpPr>
              <p:nvPr/>
            </p:nvGrpSpPr>
            <p:grpSpPr bwMode="auto">
              <a:xfrm>
                <a:off x="4196" y="1530"/>
                <a:ext cx="256" cy="98"/>
                <a:chOff x="1519" y="813"/>
                <a:chExt cx="227" cy="77"/>
              </a:xfrm>
            </p:grpSpPr>
            <p:sp>
              <p:nvSpPr>
                <p:cNvPr id="237" name="Line 90"/>
                <p:cNvSpPr>
                  <a:spLocks noChangeShapeType="1"/>
                </p:cNvSpPr>
                <p:nvPr/>
              </p:nvSpPr>
              <p:spPr bwMode="auto">
                <a:xfrm>
                  <a:off x="1647" y="813"/>
                  <a:ext cx="99" cy="77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519" y="813"/>
                  <a:ext cx="99" cy="77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97" name="Text Box 112"/>
              <p:cNvSpPr txBox="1">
                <a:spLocks noChangeArrowheads="1"/>
              </p:cNvSpPr>
              <p:nvPr/>
            </p:nvSpPr>
            <p:spPr bwMode="auto">
              <a:xfrm>
                <a:off x="3742" y="3476"/>
                <a:ext cx="79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(b) </a:t>
                </a:r>
                <a:r>
                  <a:rPr kumimoji="1" lang="zh-CN" altLang="en-US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区 </a:t>
                </a: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&lt; </a:t>
                </a:r>
                <a:r>
                  <a:rPr kumimoji="1" lang="zh-CN" altLang="en-US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域</a:t>
                </a:r>
              </a:p>
            </p:txBody>
          </p:sp>
          <p:sp>
            <p:nvSpPr>
              <p:cNvPr id="198" name="Line 113"/>
              <p:cNvSpPr>
                <a:spLocks noChangeShapeType="1"/>
              </p:cNvSpPr>
              <p:nvPr/>
            </p:nvSpPr>
            <p:spPr bwMode="auto">
              <a:xfrm>
                <a:off x="4328" y="1523"/>
                <a:ext cx="5" cy="50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9" name="Text Box 114"/>
              <p:cNvSpPr txBox="1">
                <a:spLocks noChangeArrowheads="1"/>
              </p:cNvSpPr>
              <p:nvPr/>
            </p:nvSpPr>
            <p:spPr bwMode="auto">
              <a:xfrm>
                <a:off x="3061" y="1757"/>
                <a:ext cx="847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域 </a:t>
                </a: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abc.com</a:t>
                </a:r>
              </a:p>
            </p:txBody>
          </p:sp>
          <p:sp>
            <p:nvSpPr>
              <p:cNvPr id="200" name="Freeform 115"/>
              <p:cNvSpPr>
                <a:spLocks/>
              </p:cNvSpPr>
              <p:nvPr/>
            </p:nvSpPr>
            <p:spPr bwMode="auto">
              <a:xfrm>
                <a:off x="4458" y="2341"/>
                <a:ext cx="849" cy="958"/>
              </a:xfrm>
              <a:custGeom>
                <a:avLst/>
                <a:gdLst>
                  <a:gd name="T0" fmla="*/ 627 w 753"/>
                  <a:gd name="T1" fmla="*/ 43 h 900"/>
                  <a:gd name="T2" fmla="*/ 149 w 753"/>
                  <a:gd name="T3" fmla="*/ 90 h 900"/>
                  <a:gd name="T4" fmla="*/ 1 w 753"/>
                  <a:gd name="T5" fmla="*/ 345 h 900"/>
                  <a:gd name="T6" fmla="*/ 167 w 753"/>
                  <a:gd name="T7" fmla="*/ 532 h 900"/>
                  <a:gd name="T8" fmla="*/ 472 w 753"/>
                  <a:gd name="T9" fmla="*/ 854 h 900"/>
                  <a:gd name="T10" fmla="*/ 745 w 753"/>
                  <a:gd name="T11" fmla="*/ 1193 h 900"/>
                  <a:gd name="T12" fmla="*/ 1103 w 753"/>
                  <a:gd name="T13" fmla="*/ 1300 h 900"/>
                  <a:gd name="T14" fmla="*/ 1416 w 753"/>
                  <a:gd name="T15" fmla="*/ 1242 h 900"/>
                  <a:gd name="T16" fmla="*/ 1547 w 753"/>
                  <a:gd name="T17" fmla="*/ 1114 h 900"/>
                  <a:gd name="T18" fmla="*/ 1413 w 753"/>
                  <a:gd name="T19" fmla="*/ 843 h 900"/>
                  <a:gd name="T20" fmla="*/ 1235 w 753"/>
                  <a:gd name="T21" fmla="*/ 626 h 900"/>
                  <a:gd name="T22" fmla="*/ 991 w 753"/>
                  <a:gd name="T23" fmla="*/ 356 h 900"/>
                  <a:gd name="T24" fmla="*/ 627 w 753"/>
                  <a:gd name="T25" fmla="*/ 43 h 9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3" h="900">
                    <a:moveTo>
                      <a:pt x="305" y="30"/>
                    </a:moveTo>
                    <a:cubicBezTo>
                      <a:pt x="237" y="0"/>
                      <a:pt x="124" y="27"/>
                      <a:pt x="73" y="62"/>
                    </a:cubicBezTo>
                    <a:cubicBezTo>
                      <a:pt x="22" y="97"/>
                      <a:pt x="0" y="187"/>
                      <a:pt x="1" y="238"/>
                    </a:cubicBezTo>
                    <a:cubicBezTo>
                      <a:pt x="2" y="289"/>
                      <a:pt x="43" y="308"/>
                      <a:pt x="81" y="366"/>
                    </a:cubicBezTo>
                    <a:cubicBezTo>
                      <a:pt x="119" y="424"/>
                      <a:pt x="184" y="510"/>
                      <a:pt x="231" y="586"/>
                    </a:cubicBezTo>
                    <a:cubicBezTo>
                      <a:pt x="278" y="662"/>
                      <a:pt x="312" y="769"/>
                      <a:pt x="363" y="820"/>
                    </a:cubicBezTo>
                    <a:cubicBezTo>
                      <a:pt x="414" y="871"/>
                      <a:pt x="483" y="888"/>
                      <a:pt x="537" y="894"/>
                    </a:cubicBezTo>
                    <a:cubicBezTo>
                      <a:pt x="591" y="900"/>
                      <a:pt x="653" y="875"/>
                      <a:pt x="689" y="854"/>
                    </a:cubicBezTo>
                    <a:cubicBezTo>
                      <a:pt x="725" y="833"/>
                      <a:pt x="753" y="812"/>
                      <a:pt x="753" y="766"/>
                    </a:cubicBezTo>
                    <a:cubicBezTo>
                      <a:pt x="753" y="720"/>
                      <a:pt x="712" y="636"/>
                      <a:pt x="687" y="580"/>
                    </a:cubicBezTo>
                    <a:cubicBezTo>
                      <a:pt x="662" y="524"/>
                      <a:pt x="635" y="486"/>
                      <a:pt x="601" y="430"/>
                    </a:cubicBezTo>
                    <a:cubicBezTo>
                      <a:pt x="567" y="374"/>
                      <a:pt x="532" y="311"/>
                      <a:pt x="483" y="244"/>
                    </a:cubicBezTo>
                    <a:cubicBezTo>
                      <a:pt x="434" y="177"/>
                      <a:pt x="368" y="58"/>
                      <a:pt x="305" y="30"/>
                    </a:cubicBez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sng">
                    <a:solidFill>
                      <a:srgbClr val="5F5F5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1" name="Freeform 116"/>
              <p:cNvSpPr>
                <a:spLocks/>
              </p:cNvSpPr>
              <p:nvPr/>
            </p:nvSpPr>
            <p:spPr bwMode="auto">
              <a:xfrm>
                <a:off x="3215" y="1882"/>
                <a:ext cx="1535" cy="1436"/>
              </a:xfrm>
              <a:custGeom>
                <a:avLst/>
                <a:gdLst>
                  <a:gd name="T0" fmla="*/ 2481 w 1360"/>
                  <a:gd name="T1" fmla="*/ 85 h 1349"/>
                  <a:gd name="T2" fmla="*/ 1823 w 1360"/>
                  <a:gd name="T3" fmla="*/ 67 h 1349"/>
                  <a:gd name="T4" fmla="*/ 1248 w 1360"/>
                  <a:gd name="T5" fmla="*/ 490 h 1349"/>
                  <a:gd name="T6" fmla="*/ 247 w 1360"/>
                  <a:gd name="T7" fmla="*/ 1427 h 1349"/>
                  <a:gd name="T8" fmla="*/ 27 w 1360"/>
                  <a:gd name="T9" fmla="*/ 1809 h 1349"/>
                  <a:gd name="T10" fmla="*/ 403 w 1360"/>
                  <a:gd name="T11" fmla="*/ 1943 h 1349"/>
                  <a:gd name="T12" fmla="*/ 1265 w 1360"/>
                  <a:gd name="T13" fmla="*/ 1945 h 1349"/>
                  <a:gd name="T14" fmla="*/ 2380 w 1360"/>
                  <a:gd name="T15" fmla="*/ 1934 h 1349"/>
                  <a:gd name="T16" fmla="*/ 2764 w 1360"/>
                  <a:gd name="T17" fmla="*/ 1796 h 1349"/>
                  <a:gd name="T18" fmla="*/ 2651 w 1360"/>
                  <a:gd name="T19" fmla="*/ 1546 h 1349"/>
                  <a:gd name="T20" fmla="*/ 2169 w 1360"/>
                  <a:gd name="T21" fmla="*/ 1123 h 1349"/>
                  <a:gd name="T22" fmla="*/ 2090 w 1360"/>
                  <a:gd name="T23" fmla="*/ 884 h 1349"/>
                  <a:gd name="T24" fmla="*/ 2368 w 1360"/>
                  <a:gd name="T25" fmla="*/ 557 h 1349"/>
                  <a:gd name="T26" fmla="*/ 2617 w 1360"/>
                  <a:gd name="T27" fmla="*/ 381 h 1349"/>
                  <a:gd name="T28" fmla="*/ 2652 w 1360"/>
                  <a:gd name="T29" fmla="*/ 242 h 1349"/>
                  <a:gd name="T30" fmla="*/ 2481 w 1360"/>
                  <a:gd name="T31" fmla="*/ 85 h 134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60" h="1349">
                    <a:moveTo>
                      <a:pt x="1200" y="58"/>
                    </a:moveTo>
                    <a:cubicBezTo>
                      <a:pt x="1133" y="38"/>
                      <a:pt x="981" y="0"/>
                      <a:pt x="882" y="46"/>
                    </a:cubicBezTo>
                    <a:cubicBezTo>
                      <a:pt x="783" y="92"/>
                      <a:pt x="730" y="180"/>
                      <a:pt x="603" y="336"/>
                    </a:cubicBezTo>
                    <a:cubicBezTo>
                      <a:pt x="476" y="492"/>
                      <a:pt x="218" y="831"/>
                      <a:pt x="120" y="982"/>
                    </a:cubicBezTo>
                    <a:cubicBezTo>
                      <a:pt x="22" y="1133"/>
                      <a:pt x="0" y="1184"/>
                      <a:pt x="13" y="1243"/>
                    </a:cubicBezTo>
                    <a:cubicBezTo>
                      <a:pt x="26" y="1302"/>
                      <a:pt x="95" y="1319"/>
                      <a:pt x="195" y="1334"/>
                    </a:cubicBezTo>
                    <a:cubicBezTo>
                      <a:pt x="295" y="1349"/>
                      <a:pt x="453" y="1337"/>
                      <a:pt x="612" y="1336"/>
                    </a:cubicBezTo>
                    <a:cubicBezTo>
                      <a:pt x="771" y="1335"/>
                      <a:pt x="1031" y="1347"/>
                      <a:pt x="1152" y="1330"/>
                    </a:cubicBezTo>
                    <a:cubicBezTo>
                      <a:pt x="1273" y="1313"/>
                      <a:pt x="1316" y="1279"/>
                      <a:pt x="1338" y="1234"/>
                    </a:cubicBezTo>
                    <a:cubicBezTo>
                      <a:pt x="1360" y="1189"/>
                      <a:pt x="1331" y="1139"/>
                      <a:pt x="1283" y="1062"/>
                    </a:cubicBezTo>
                    <a:cubicBezTo>
                      <a:pt x="1235" y="985"/>
                      <a:pt x="1095" y="848"/>
                      <a:pt x="1050" y="772"/>
                    </a:cubicBezTo>
                    <a:cubicBezTo>
                      <a:pt x="1005" y="696"/>
                      <a:pt x="995" y="673"/>
                      <a:pt x="1011" y="608"/>
                    </a:cubicBezTo>
                    <a:cubicBezTo>
                      <a:pt x="1027" y="543"/>
                      <a:pt x="1104" y="440"/>
                      <a:pt x="1146" y="382"/>
                    </a:cubicBezTo>
                    <a:cubicBezTo>
                      <a:pt x="1188" y="324"/>
                      <a:pt x="1243" y="298"/>
                      <a:pt x="1266" y="262"/>
                    </a:cubicBezTo>
                    <a:cubicBezTo>
                      <a:pt x="1289" y="226"/>
                      <a:pt x="1295" y="200"/>
                      <a:pt x="1284" y="166"/>
                    </a:cubicBezTo>
                    <a:cubicBezTo>
                      <a:pt x="1273" y="132"/>
                      <a:pt x="1267" y="78"/>
                      <a:pt x="1200" y="58"/>
                    </a:cubicBezTo>
                    <a:close/>
                  </a:path>
                </a:pathLst>
              </a:custGeom>
              <a:solidFill>
                <a:srgbClr val="99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sng">
                    <a:solidFill>
                      <a:srgbClr val="5F5F5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2" name="AutoShape 117"/>
              <p:cNvSpPr>
                <a:spLocks noChangeArrowheads="1"/>
              </p:cNvSpPr>
              <p:nvPr/>
            </p:nvSpPr>
            <p:spPr bwMode="auto">
              <a:xfrm>
                <a:off x="2971" y="1800"/>
                <a:ext cx="2665" cy="1664"/>
              </a:xfrm>
              <a:prstGeom prst="roundRect">
                <a:avLst>
                  <a:gd name="adj" fmla="val 9319"/>
                </a:avLst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3" name="Text Box 118"/>
              <p:cNvSpPr txBox="1">
                <a:spLocks noChangeArrowheads="1"/>
              </p:cNvSpPr>
              <p:nvPr/>
            </p:nvSpPr>
            <p:spPr bwMode="auto">
              <a:xfrm>
                <a:off x="3061" y="2131"/>
                <a:ext cx="656" cy="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区</a:t>
                </a:r>
                <a:endParaRPr kumimoji="1" lang="zh-CN" altLang="en-US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abc.com</a:t>
                </a:r>
              </a:p>
            </p:txBody>
          </p:sp>
          <p:sp>
            <p:nvSpPr>
              <p:cNvPr id="204" name="Text Box 119"/>
              <p:cNvSpPr txBox="1">
                <a:spLocks noChangeArrowheads="1"/>
              </p:cNvSpPr>
              <p:nvPr/>
            </p:nvSpPr>
            <p:spPr bwMode="auto">
              <a:xfrm>
                <a:off x="4649" y="1950"/>
                <a:ext cx="998" cy="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y.abc.com</a:t>
                </a:r>
              </a:p>
            </p:txBody>
          </p:sp>
          <p:sp>
            <p:nvSpPr>
              <p:cNvPr id="205" name="Line 120"/>
              <p:cNvSpPr>
                <a:spLocks noChangeShapeType="1"/>
              </p:cNvSpPr>
              <p:nvPr/>
            </p:nvSpPr>
            <p:spPr bwMode="auto">
              <a:xfrm>
                <a:off x="3382" y="2491"/>
                <a:ext cx="156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6" name="Line 121"/>
              <p:cNvSpPr>
                <a:spLocks noChangeShapeType="1"/>
              </p:cNvSpPr>
              <p:nvPr/>
            </p:nvSpPr>
            <p:spPr bwMode="auto">
              <a:xfrm rot="10800000" flipV="1">
                <a:off x="5103" y="2316"/>
                <a:ext cx="124" cy="4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7" name="Line 122"/>
              <p:cNvSpPr>
                <a:spLocks noChangeShapeType="1"/>
              </p:cNvSpPr>
              <p:nvPr/>
            </p:nvSpPr>
            <p:spPr bwMode="auto">
              <a:xfrm flipH="1">
                <a:off x="4054" y="2124"/>
                <a:ext cx="226" cy="417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8" name="Line 123"/>
              <p:cNvSpPr>
                <a:spLocks noChangeShapeType="1"/>
              </p:cNvSpPr>
              <p:nvPr/>
            </p:nvSpPr>
            <p:spPr bwMode="auto">
              <a:xfrm>
                <a:off x="4407" y="2143"/>
                <a:ext cx="297" cy="38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9" name="Line 124"/>
              <p:cNvSpPr>
                <a:spLocks noChangeShapeType="1"/>
              </p:cNvSpPr>
              <p:nvPr/>
            </p:nvSpPr>
            <p:spPr bwMode="auto">
              <a:xfrm>
                <a:off x="4754" y="2610"/>
                <a:ext cx="319" cy="49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0" name="Line 125"/>
              <p:cNvSpPr>
                <a:spLocks noChangeShapeType="1"/>
              </p:cNvSpPr>
              <p:nvPr/>
            </p:nvSpPr>
            <p:spPr bwMode="auto">
              <a:xfrm>
                <a:off x="4068" y="2622"/>
                <a:ext cx="388" cy="444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1" name="Line 126"/>
              <p:cNvSpPr>
                <a:spLocks noChangeShapeType="1"/>
              </p:cNvSpPr>
              <p:nvPr/>
            </p:nvSpPr>
            <p:spPr bwMode="auto">
              <a:xfrm flipH="1">
                <a:off x="4002" y="2629"/>
                <a:ext cx="11" cy="38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2" name="Line 127"/>
              <p:cNvSpPr>
                <a:spLocks noChangeShapeType="1"/>
              </p:cNvSpPr>
              <p:nvPr/>
            </p:nvSpPr>
            <p:spPr bwMode="auto">
              <a:xfrm flipH="1">
                <a:off x="3528" y="2578"/>
                <a:ext cx="470" cy="48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3" name="Oval 128"/>
              <p:cNvSpPr>
                <a:spLocks noChangeArrowheads="1"/>
              </p:cNvSpPr>
              <p:nvPr/>
            </p:nvSpPr>
            <p:spPr bwMode="auto">
              <a:xfrm>
                <a:off x="4121" y="1982"/>
                <a:ext cx="410" cy="24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abc</a:t>
                </a:r>
              </a:p>
            </p:txBody>
          </p:sp>
          <p:sp>
            <p:nvSpPr>
              <p:cNvPr id="214" name="Oval 129"/>
              <p:cNvSpPr>
                <a:spLocks noChangeArrowheads="1"/>
              </p:cNvSpPr>
              <p:nvPr/>
            </p:nvSpPr>
            <p:spPr bwMode="auto">
              <a:xfrm>
                <a:off x="3844" y="2481"/>
                <a:ext cx="359" cy="1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</a:p>
            </p:txBody>
          </p:sp>
          <p:sp>
            <p:nvSpPr>
              <p:cNvPr id="215" name="Oval 130"/>
              <p:cNvSpPr>
                <a:spLocks noChangeArrowheads="1"/>
              </p:cNvSpPr>
              <p:nvPr/>
            </p:nvSpPr>
            <p:spPr bwMode="auto">
              <a:xfrm>
                <a:off x="3332" y="3012"/>
                <a:ext cx="359" cy="1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u</a:t>
                </a:r>
              </a:p>
            </p:txBody>
          </p:sp>
          <p:sp>
            <p:nvSpPr>
              <p:cNvPr id="216" name="Oval 131"/>
              <p:cNvSpPr>
                <a:spLocks noChangeArrowheads="1"/>
              </p:cNvSpPr>
              <p:nvPr/>
            </p:nvSpPr>
            <p:spPr bwMode="auto">
              <a:xfrm>
                <a:off x="3810" y="3012"/>
                <a:ext cx="359" cy="1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v</a:t>
                </a:r>
              </a:p>
            </p:txBody>
          </p:sp>
          <p:sp>
            <p:nvSpPr>
              <p:cNvPr id="217" name="Oval 132"/>
              <p:cNvSpPr>
                <a:spLocks noChangeArrowheads="1"/>
              </p:cNvSpPr>
              <p:nvPr/>
            </p:nvSpPr>
            <p:spPr bwMode="auto">
              <a:xfrm>
                <a:off x="4287" y="3012"/>
                <a:ext cx="359" cy="1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w</a:t>
                </a:r>
              </a:p>
            </p:txBody>
          </p:sp>
          <p:sp>
            <p:nvSpPr>
              <p:cNvPr id="218" name="Oval 133"/>
              <p:cNvSpPr>
                <a:spLocks noChangeArrowheads="1"/>
              </p:cNvSpPr>
              <p:nvPr/>
            </p:nvSpPr>
            <p:spPr bwMode="auto">
              <a:xfrm>
                <a:off x="4867" y="3012"/>
                <a:ext cx="359" cy="1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9" name="Oval 134"/>
              <p:cNvSpPr>
                <a:spLocks noChangeArrowheads="1"/>
              </p:cNvSpPr>
              <p:nvPr/>
            </p:nvSpPr>
            <p:spPr bwMode="auto">
              <a:xfrm>
                <a:off x="4560" y="2481"/>
                <a:ext cx="359" cy="1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y</a:t>
                </a:r>
              </a:p>
            </p:txBody>
          </p:sp>
          <p:sp>
            <p:nvSpPr>
              <p:cNvPr id="220" name="AutoShape 135"/>
              <p:cNvSpPr>
                <a:spLocks noChangeArrowheads="1"/>
              </p:cNvSpPr>
              <p:nvPr/>
            </p:nvSpPr>
            <p:spPr bwMode="auto">
              <a:xfrm>
                <a:off x="4063" y="1232"/>
                <a:ext cx="522" cy="303"/>
              </a:xfrm>
              <a:prstGeom prst="roundRect">
                <a:avLst>
                  <a:gd name="adj" fmla="val 34167"/>
                </a:avLst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com</a:t>
                </a:r>
              </a:p>
            </p:txBody>
          </p:sp>
          <p:sp>
            <p:nvSpPr>
              <p:cNvPr id="221" name="AutoShape 136"/>
              <p:cNvSpPr>
                <a:spLocks noChangeArrowheads="1"/>
              </p:cNvSpPr>
              <p:nvPr/>
            </p:nvSpPr>
            <p:spPr bwMode="auto">
              <a:xfrm>
                <a:off x="4909" y="1225"/>
                <a:ext cx="522" cy="304"/>
              </a:xfrm>
              <a:prstGeom prst="roundRect">
                <a:avLst>
                  <a:gd name="adj" fmla="val 34167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edu</a:t>
                </a:r>
              </a:p>
            </p:txBody>
          </p:sp>
          <p:sp>
            <p:nvSpPr>
              <p:cNvPr id="222" name="AutoShape 137"/>
              <p:cNvSpPr>
                <a:spLocks noChangeArrowheads="1"/>
              </p:cNvSpPr>
              <p:nvPr/>
            </p:nvSpPr>
            <p:spPr bwMode="auto">
              <a:xfrm>
                <a:off x="3220" y="1225"/>
                <a:ext cx="522" cy="304"/>
              </a:xfrm>
              <a:prstGeom prst="roundRect">
                <a:avLst>
                  <a:gd name="adj" fmla="val 34167"/>
                </a:avLst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org</a:t>
                </a:r>
              </a:p>
            </p:txBody>
          </p:sp>
          <p:grpSp>
            <p:nvGrpSpPr>
              <p:cNvPr id="223" name="Group 138"/>
              <p:cNvGrpSpPr>
                <a:grpSpLocks/>
              </p:cNvGrpSpPr>
              <p:nvPr/>
            </p:nvGrpSpPr>
            <p:grpSpPr bwMode="auto">
              <a:xfrm>
                <a:off x="5042" y="1530"/>
                <a:ext cx="256" cy="98"/>
                <a:chOff x="2875" y="1143"/>
                <a:chExt cx="330" cy="132"/>
              </a:xfrm>
            </p:grpSpPr>
            <p:sp>
              <p:nvSpPr>
                <p:cNvPr id="233" name="Line 139"/>
                <p:cNvSpPr>
                  <a:spLocks noChangeShapeType="1"/>
                </p:cNvSpPr>
                <p:nvPr/>
              </p:nvSpPr>
              <p:spPr bwMode="auto">
                <a:xfrm>
                  <a:off x="3061" y="1143"/>
                  <a:ext cx="144" cy="132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4" name="Line 140"/>
                <p:cNvSpPr>
                  <a:spLocks noChangeShapeType="1"/>
                </p:cNvSpPr>
                <p:nvPr/>
              </p:nvSpPr>
              <p:spPr bwMode="auto">
                <a:xfrm>
                  <a:off x="3050" y="1143"/>
                  <a:ext cx="37" cy="129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5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2875" y="1143"/>
                  <a:ext cx="144" cy="132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6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2980" y="1143"/>
                  <a:ext cx="54" cy="126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24" name="Group 143"/>
              <p:cNvGrpSpPr>
                <a:grpSpLocks/>
              </p:cNvGrpSpPr>
              <p:nvPr/>
            </p:nvGrpSpPr>
            <p:grpSpPr bwMode="auto">
              <a:xfrm>
                <a:off x="3353" y="1530"/>
                <a:ext cx="256" cy="98"/>
                <a:chOff x="2875" y="1143"/>
                <a:chExt cx="330" cy="132"/>
              </a:xfrm>
            </p:grpSpPr>
            <p:sp>
              <p:nvSpPr>
                <p:cNvPr id="229" name="Line 144"/>
                <p:cNvSpPr>
                  <a:spLocks noChangeShapeType="1"/>
                </p:cNvSpPr>
                <p:nvPr/>
              </p:nvSpPr>
              <p:spPr bwMode="auto">
                <a:xfrm>
                  <a:off x="3061" y="1143"/>
                  <a:ext cx="144" cy="132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0" name="Line 145"/>
                <p:cNvSpPr>
                  <a:spLocks noChangeShapeType="1"/>
                </p:cNvSpPr>
                <p:nvPr/>
              </p:nvSpPr>
              <p:spPr bwMode="auto">
                <a:xfrm>
                  <a:off x="3050" y="1143"/>
                  <a:ext cx="37" cy="129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1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2875" y="1143"/>
                  <a:ext cx="144" cy="132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2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2980" y="1143"/>
                  <a:ext cx="54" cy="126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25" name="AutoShape 148"/>
              <p:cNvSpPr>
                <a:spLocks noChangeArrowheads="1"/>
              </p:cNvSpPr>
              <p:nvPr/>
            </p:nvSpPr>
            <p:spPr bwMode="auto">
              <a:xfrm>
                <a:off x="4049" y="709"/>
                <a:ext cx="523" cy="304"/>
              </a:xfrm>
              <a:prstGeom prst="roundRect">
                <a:avLst>
                  <a:gd name="adj" fmla="val 34167"/>
                </a:avLst>
              </a:prstGeom>
              <a:solidFill>
                <a:srgbClr val="FF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根</a:t>
                </a:r>
              </a:p>
            </p:txBody>
          </p:sp>
          <p:sp>
            <p:nvSpPr>
              <p:cNvPr id="226" name="Line 149"/>
              <p:cNvSpPr>
                <a:spLocks noChangeShapeType="1"/>
              </p:cNvSpPr>
              <p:nvPr/>
            </p:nvSpPr>
            <p:spPr bwMode="auto">
              <a:xfrm>
                <a:off x="4375" y="1010"/>
                <a:ext cx="792" cy="213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7" name="Line 150"/>
              <p:cNvSpPr>
                <a:spLocks noChangeShapeType="1"/>
              </p:cNvSpPr>
              <p:nvPr/>
            </p:nvSpPr>
            <p:spPr bwMode="auto">
              <a:xfrm flipV="1">
                <a:off x="3481" y="1010"/>
                <a:ext cx="779" cy="213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8" name="Line 151"/>
              <p:cNvSpPr>
                <a:spLocks noChangeShapeType="1"/>
              </p:cNvSpPr>
              <p:nvPr/>
            </p:nvSpPr>
            <p:spPr bwMode="auto">
              <a:xfrm>
                <a:off x="4321" y="1010"/>
                <a:ext cx="0" cy="213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39" name="AutoShape 152"/>
            <p:cNvSpPr>
              <a:spLocks noChangeArrowheads="1"/>
            </p:cNvSpPr>
            <p:nvPr/>
          </p:nvSpPr>
          <p:spPr bwMode="auto">
            <a:xfrm>
              <a:off x="2211949" y="2068985"/>
              <a:ext cx="899452" cy="481013"/>
            </a:xfrm>
            <a:prstGeom prst="roundRect">
              <a:avLst>
                <a:gd name="adj" fmla="val 3416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com</a:t>
              </a:r>
            </a:p>
          </p:txBody>
        </p:sp>
        <p:sp>
          <p:nvSpPr>
            <p:cNvPr id="240" name="AutoShape 153"/>
            <p:cNvSpPr>
              <a:spLocks noChangeArrowheads="1"/>
            </p:cNvSpPr>
            <p:nvPr/>
          </p:nvSpPr>
          <p:spPr bwMode="auto">
            <a:xfrm>
              <a:off x="3668614" y="2057872"/>
              <a:ext cx="897731" cy="482600"/>
            </a:xfrm>
            <a:prstGeom prst="roundRect">
              <a:avLst>
                <a:gd name="adj" fmla="val 341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edu</a:t>
              </a:r>
            </a:p>
          </p:txBody>
        </p:sp>
        <p:sp>
          <p:nvSpPr>
            <p:cNvPr id="241" name="AutoShape 154"/>
            <p:cNvSpPr>
              <a:spLocks noChangeArrowheads="1"/>
            </p:cNvSpPr>
            <p:nvPr/>
          </p:nvSpPr>
          <p:spPr bwMode="auto">
            <a:xfrm>
              <a:off x="762165" y="2057872"/>
              <a:ext cx="899451" cy="482600"/>
            </a:xfrm>
            <a:prstGeom prst="roundRect">
              <a:avLst>
                <a:gd name="adj" fmla="val 34167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org</a:t>
              </a:r>
            </a:p>
          </p:txBody>
        </p:sp>
        <p:grpSp>
          <p:nvGrpSpPr>
            <p:cNvPr id="242" name="Group 155"/>
            <p:cNvGrpSpPr>
              <a:grpSpLocks/>
            </p:cNvGrpSpPr>
            <p:nvPr/>
          </p:nvGrpSpPr>
          <p:grpSpPr bwMode="auto">
            <a:xfrm>
              <a:off x="3897344" y="2542060"/>
              <a:ext cx="440267" cy="155575"/>
              <a:chOff x="2875" y="1143"/>
              <a:chExt cx="330" cy="132"/>
            </a:xfrm>
          </p:grpSpPr>
          <p:sp>
            <p:nvSpPr>
              <p:cNvPr id="243" name="Line 156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4" name="Line 157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5" name="Line 158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6" name="Line 159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47" name="Group 160"/>
            <p:cNvGrpSpPr>
              <a:grpSpLocks/>
            </p:cNvGrpSpPr>
            <p:nvPr/>
          </p:nvGrpSpPr>
          <p:grpSpPr bwMode="auto">
            <a:xfrm>
              <a:off x="992617" y="2542060"/>
              <a:ext cx="440267" cy="155575"/>
              <a:chOff x="2875" y="1143"/>
              <a:chExt cx="330" cy="132"/>
            </a:xfrm>
          </p:grpSpPr>
          <p:sp>
            <p:nvSpPr>
              <p:cNvPr id="248" name="Line 161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9" name="Line 162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0" name="Line 163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1" name="Line 164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52" name="AutoShape 165"/>
            <p:cNvSpPr>
              <a:spLocks noChangeArrowheads="1"/>
            </p:cNvSpPr>
            <p:nvPr/>
          </p:nvSpPr>
          <p:spPr bwMode="auto">
            <a:xfrm>
              <a:off x="2189593" y="1238722"/>
              <a:ext cx="897731" cy="482600"/>
            </a:xfrm>
            <a:prstGeom prst="roundRect">
              <a:avLst>
                <a:gd name="adj" fmla="val 34167"/>
              </a:avLst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根</a:t>
              </a:r>
            </a:p>
          </p:txBody>
        </p:sp>
        <p:sp>
          <p:nvSpPr>
            <p:cNvPr id="253" name="Line 166"/>
            <p:cNvSpPr>
              <a:spLocks noChangeShapeType="1"/>
            </p:cNvSpPr>
            <p:nvPr/>
          </p:nvSpPr>
          <p:spPr bwMode="auto">
            <a:xfrm>
              <a:off x="2750244" y="1716559"/>
              <a:ext cx="1362075" cy="3381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4" name="Line 167"/>
            <p:cNvSpPr>
              <a:spLocks noChangeShapeType="1"/>
            </p:cNvSpPr>
            <p:nvPr/>
          </p:nvSpPr>
          <p:spPr bwMode="auto">
            <a:xfrm flipV="1">
              <a:off x="1212750" y="1716559"/>
              <a:ext cx="1339717" cy="3381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5" name="Line 168"/>
            <p:cNvSpPr>
              <a:spLocks noChangeShapeType="1"/>
            </p:cNvSpPr>
            <p:nvPr/>
          </p:nvSpPr>
          <p:spPr bwMode="auto">
            <a:xfrm>
              <a:off x="2657375" y="1716559"/>
              <a:ext cx="0" cy="3381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56" name="Group 169"/>
            <p:cNvGrpSpPr>
              <a:grpSpLocks/>
            </p:cNvGrpSpPr>
            <p:nvPr/>
          </p:nvGrpSpPr>
          <p:grpSpPr bwMode="auto">
            <a:xfrm>
              <a:off x="2435522" y="2542060"/>
              <a:ext cx="440267" cy="155575"/>
              <a:chOff x="1519" y="813"/>
              <a:chExt cx="227" cy="77"/>
            </a:xfrm>
          </p:grpSpPr>
          <p:sp>
            <p:nvSpPr>
              <p:cNvPr id="257" name="Line 170"/>
              <p:cNvSpPr>
                <a:spLocks noChangeShapeType="1"/>
              </p:cNvSpPr>
              <p:nvPr/>
            </p:nvSpPr>
            <p:spPr bwMode="auto">
              <a:xfrm>
                <a:off x="1647" y="813"/>
                <a:ext cx="99" cy="77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58" name="Line 171"/>
              <p:cNvSpPr>
                <a:spLocks noChangeShapeType="1"/>
              </p:cNvSpPr>
              <p:nvPr/>
            </p:nvSpPr>
            <p:spPr bwMode="auto">
              <a:xfrm flipH="1">
                <a:off x="1519" y="813"/>
                <a:ext cx="99" cy="77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90" name="圆角矩形 89"/>
          <p:cNvSpPr/>
          <p:nvPr/>
        </p:nvSpPr>
        <p:spPr>
          <a:xfrm>
            <a:off x="991549" y="6001054"/>
            <a:ext cx="720068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</a:pPr>
            <a:r>
              <a:rPr lang="zh-CN" altLang="en-US" sz="32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区：可以以更小的范围进行域名的管理</a:t>
            </a:r>
            <a:endParaRPr lang="zh-CN" altLang="en-US" sz="32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47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71204"/>
          </a:xfrm>
        </p:spPr>
        <p:txBody>
          <a:bodyPr/>
          <a:lstStyle/>
          <a:p>
            <a:r>
              <a:rPr lang="zh-CN" altLang="en-US" sz="2000" dirty="0"/>
              <a:t>层次化树状结构的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1422" y="2292402"/>
            <a:ext cx="8764085" cy="3983038"/>
            <a:chOff x="63476" y="1556792"/>
            <a:chExt cx="9961166" cy="3983038"/>
          </a:xfrm>
        </p:grpSpPr>
        <p:sp>
          <p:nvSpPr>
            <p:cNvPr id="166" name="AutoShape 31"/>
            <p:cNvSpPr>
              <a:spLocks noChangeArrowheads="1"/>
            </p:cNvSpPr>
            <p:nvPr/>
          </p:nvSpPr>
          <p:spPr bwMode="auto">
            <a:xfrm>
              <a:off x="4154498" y="3455442"/>
              <a:ext cx="2858294" cy="2084388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67" name="Group 5"/>
            <p:cNvGrpSpPr>
              <a:grpSpLocks/>
            </p:cNvGrpSpPr>
            <p:nvPr/>
          </p:nvGrpSpPr>
          <p:grpSpPr bwMode="auto">
            <a:xfrm>
              <a:off x="3540531" y="2160043"/>
              <a:ext cx="4677833" cy="392113"/>
              <a:chOff x="2294" y="572"/>
              <a:chExt cx="2450" cy="318"/>
            </a:xfrm>
          </p:grpSpPr>
          <p:sp>
            <p:nvSpPr>
              <p:cNvPr id="168" name="Line 6"/>
              <p:cNvSpPr>
                <a:spLocks noChangeShapeType="1"/>
              </p:cNvSpPr>
              <p:nvPr/>
            </p:nvSpPr>
            <p:spPr bwMode="auto">
              <a:xfrm flipV="1">
                <a:off x="2294" y="572"/>
                <a:ext cx="1089" cy="31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9" name="Line 7"/>
              <p:cNvSpPr>
                <a:spLocks noChangeShapeType="1"/>
              </p:cNvSpPr>
              <p:nvPr/>
            </p:nvSpPr>
            <p:spPr bwMode="auto">
              <a:xfrm>
                <a:off x="3474" y="572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70" name="Line 8"/>
              <p:cNvSpPr>
                <a:spLocks noChangeShapeType="1"/>
              </p:cNvSpPr>
              <p:nvPr/>
            </p:nvSpPr>
            <p:spPr bwMode="auto">
              <a:xfrm flipH="1" flipV="1">
                <a:off x="3565" y="572"/>
                <a:ext cx="1179" cy="31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847573" y="1639342"/>
              <a:ext cx="1905529" cy="496888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根域名服务器</a:t>
              </a:r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2508656" y="2552156"/>
              <a:ext cx="1974319" cy="496887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org </a:t>
              </a:r>
              <a:r>
                <a:rPr kumimoji="1" lang="zh-CN" altLang="en-US" sz="20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755205" y="2527549"/>
              <a:ext cx="2070647" cy="49688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com </a:t>
              </a:r>
              <a:r>
                <a:rPr kumimoji="1" lang="zh-CN" altLang="en-US" sz="2000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7188208" y="2552156"/>
              <a:ext cx="2032791" cy="496887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edu </a:t>
              </a:r>
              <a:r>
                <a:rPr kumimoji="1"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  <p:grpSp>
          <p:nvGrpSpPr>
            <p:cNvPr id="260" name="Group 13"/>
            <p:cNvGrpSpPr>
              <a:grpSpLocks/>
            </p:cNvGrpSpPr>
            <p:nvPr/>
          </p:nvGrpSpPr>
          <p:grpSpPr bwMode="auto">
            <a:xfrm>
              <a:off x="7704147" y="3049042"/>
              <a:ext cx="866775" cy="249238"/>
              <a:chOff x="2875" y="1143"/>
              <a:chExt cx="330" cy="132"/>
            </a:xfrm>
          </p:grpSpPr>
          <p:sp>
            <p:nvSpPr>
              <p:cNvPr id="261" name="Line 14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2" name="Line 15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3" name="Line 16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4" name="Line 17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65" name="Text Box 18"/>
            <p:cNvSpPr txBox="1">
              <a:spLocks noChangeArrowheads="1"/>
            </p:cNvSpPr>
            <p:nvPr/>
          </p:nvSpPr>
          <p:spPr bwMode="auto">
            <a:xfrm>
              <a:off x="9263998" y="2209256"/>
              <a:ext cx="58541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44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grpSp>
          <p:nvGrpSpPr>
            <p:cNvPr id="266" name="Group 19"/>
            <p:cNvGrpSpPr>
              <a:grpSpLocks/>
            </p:cNvGrpSpPr>
            <p:nvPr/>
          </p:nvGrpSpPr>
          <p:grpSpPr bwMode="auto">
            <a:xfrm>
              <a:off x="3028033" y="3049042"/>
              <a:ext cx="866775" cy="249238"/>
              <a:chOff x="2875" y="1143"/>
              <a:chExt cx="330" cy="132"/>
            </a:xfrm>
          </p:grpSpPr>
          <p:sp>
            <p:nvSpPr>
              <p:cNvPr id="267" name="Line 20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8" name="Line 21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9" name="Line 22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0" name="Line 23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71" name="Line 24"/>
            <p:cNvSpPr>
              <a:spLocks noChangeShapeType="1"/>
            </p:cNvSpPr>
            <p:nvPr/>
          </p:nvSpPr>
          <p:spPr bwMode="auto">
            <a:xfrm>
              <a:off x="5943081" y="3049042"/>
              <a:ext cx="376634" cy="2492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2" name="Line 25"/>
            <p:cNvSpPr>
              <a:spLocks noChangeShapeType="1"/>
            </p:cNvSpPr>
            <p:nvPr/>
          </p:nvSpPr>
          <p:spPr bwMode="auto">
            <a:xfrm>
              <a:off x="5913843" y="3049043"/>
              <a:ext cx="98029" cy="2444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3" name="Line 26"/>
            <p:cNvSpPr>
              <a:spLocks noChangeShapeType="1"/>
            </p:cNvSpPr>
            <p:nvPr/>
          </p:nvSpPr>
          <p:spPr bwMode="auto">
            <a:xfrm flipH="1">
              <a:off x="5452940" y="3049042"/>
              <a:ext cx="378354" cy="2492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4" name="Line 27"/>
            <p:cNvSpPr>
              <a:spLocks noChangeShapeType="1"/>
            </p:cNvSpPr>
            <p:nvPr/>
          </p:nvSpPr>
          <p:spPr bwMode="auto">
            <a:xfrm flipH="1">
              <a:off x="5590523" y="3049042"/>
              <a:ext cx="282046" cy="6683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5" name="Rectangle 29"/>
            <p:cNvSpPr>
              <a:spLocks noChangeArrowheads="1"/>
            </p:cNvSpPr>
            <p:nvPr/>
          </p:nvSpPr>
          <p:spPr bwMode="auto">
            <a:xfrm>
              <a:off x="4587886" y="4711156"/>
              <a:ext cx="1907248" cy="57943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y.abc.com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  <p:sp>
          <p:nvSpPr>
            <p:cNvPr id="276" name="Line 30"/>
            <p:cNvSpPr>
              <a:spLocks noChangeShapeType="1"/>
            </p:cNvSpPr>
            <p:nvPr/>
          </p:nvSpPr>
          <p:spPr bwMode="auto">
            <a:xfrm>
              <a:off x="5538929" y="4211093"/>
              <a:ext cx="0" cy="4984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7" name="Line 32"/>
            <p:cNvSpPr>
              <a:spLocks noChangeShapeType="1"/>
            </p:cNvSpPr>
            <p:nvPr/>
          </p:nvSpPr>
          <p:spPr bwMode="auto">
            <a:xfrm flipH="1" flipV="1">
              <a:off x="6557046" y="3918993"/>
              <a:ext cx="1394752" cy="1809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8" name="Text Box 33"/>
            <p:cNvSpPr txBox="1">
              <a:spLocks noChangeArrowheads="1"/>
            </p:cNvSpPr>
            <p:nvPr/>
          </p:nvSpPr>
          <p:spPr bwMode="auto">
            <a:xfrm>
              <a:off x="7774161" y="3831681"/>
              <a:ext cx="225048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abc</a:t>
              </a:r>
              <a:r>
                <a:rPr lang="en-US" altLang="zh-CN" sz="20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公司有两个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权威域名服务器</a:t>
              </a:r>
            </a:p>
          </p:txBody>
        </p:sp>
        <p:grpSp>
          <p:nvGrpSpPr>
            <p:cNvPr id="279" name="Group 34"/>
            <p:cNvGrpSpPr>
              <a:grpSpLocks/>
            </p:cNvGrpSpPr>
            <p:nvPr/>
          </p:nvGrpSpPr>
          <p:grpSpPr bwMode="auto">
            <a:xfrm>
              <a:off x="128464" y="2385468"/>
              <a:ext cx="9873325" cy="830263"/>
              <a:chOff x="158" y="799"/>
              <a:chExt cx="5444" cy="454"/>
            </a:xfrm>
          </p:grpSpPr>
          <p:sp>
            <p:nvSpPr>
              <p:cNvPr id="280" name="Line 35"/>
              <p:cNvSpPr>
                <a:spLocks noChangeShapeType="1"/>
              </p:cNvSpPr>
              <p:nvPr/>
            </p:nvSpPr>
            <p:spPr bwMode="auto">
              <a:xfrm>
                <a:off x="158" y="799"/>
                <a:ext cx="5444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81" name="Line 36"/>
              <p:cNvSpPr>
                <a:spLocks noChangeShapeType="1"/>
              </p:cNvSpPr>
              <p:nvPr/>
            </p:nvSpPr>
            <p:spPr bwMode="auto">
              <a:xfrm>
                <a:off x="158" y="1253"/>
                <a:ext cx="5444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2" name="Text Box 37"/>
            <p:cNvSpPr txBox="1">
              <a:spLocks noChangeArrowheads="1"/>
            </p:cNvSpPr>
            <p:nvPr/>
          </p:nvSpPr>
          <p:spPr bwMode="auto">
            <a:xfrm>
              <a:off x="63476" y="4063456"/>
              <a:ext cx="22504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权威域名服务器</a:t>
              </a:r>
            </a:p>
          </p:txBody>
        </p:sp>
        <p:sp>
          <p:nvSpPr>
            <p:cNvPr id="283" name="Text Box 38"/>
            <p:cNvSpPr txBox="1">
              <a:spLocks noChangeArrowheads="1"/>
            </p:cNvSpPr>
            <p:nvPr/>
          </p:nvSpPr>
          <p:spPr bwMode="auto">
            <a:xfrm>
              <a:off x="315762" y="1696493"/>
              <a:ext cx="17235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根域名服务器</a:t>
              </a:r>
            </a:p>
          </p:txBody>
        </p:sp>
        <p:sp>
          <p:nvSpPr>
            <p:cNvPr id="284" name="Text Box 39"/>
            <p:cNvSpPr txBox="1">
              <a:spLocks noChangeArrowheads="1"/>
            </p:cNvSpPr>
            <p:nvPr/>
          </p:nvSpPr>
          <p:spPr bwMode="auto">
            <a:xfrm>
              <a:off x="197842" y="2583906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顶级域名服务器</a:t>
              </a:r>
            </a:p>
          </p:txBody>
        </p:sp>
        <p:sp>
          <p:nvSpPr>
            <p:cNvPr id="285" name="Line 40"/>
            <p:cNvSpPr>
              <a:spLocks noChangeShapeType="1"/>
            </p:cNvSpPr>
            <p:nvPr/>
          </p:nvSpPr>
          <p:spPr bwMode="auto">
            <a:xfrm>
              <a:off x="2242089" y="1556792"/>
              <a:ext cx="0" cy="390048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6" name="Line 41"/>
            <p:cNvSpPr>
              <a:spLocks noChangeShapeType="1"/>
            </p:cNvSpPr>
            <p:nvPr/>
          </p:nvSpPr>
          <p:spPr bwMode="auto">
            <a:xfrm flipH="1">
              <a:off x="6531250" y="4377780"/>
              <a:ext cx="1427427" cy="65881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7" name="Rectangle 43"/>
            <p:cNvSpPr>
              <a:spLocks noChangeArrowheads="1"/>
            </p:cNvSpPr>
            <p:nvPr/>
          </p:nvSpPr>
          <p:spPr bwMode="auto">
            <a:xfrm>
              <a:off x="4575845" y="3714206"/>
              <a:ext cx="1907250" cy="57943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abc.com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域名服务器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dirty="0"/>
              <a:t>根域名服务器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根域名服务器是最高层次的域名服务器，也是最重要的域名服务器，所有的根域名服务器都知道</a:t>
            </a:r>
            <a:r>
              <a:rPr lang="zh-CN" altLang="en-US" sz="1800" dirty="0">
                <a:solidFill>
                  <a:srgbClr val="FF0000"/>
                </a:solidFill>
              </a:rPr>
              <a:t>所有的顶级域名服务器的域名和 </a:t>
            </a:r>
            <a:r>
              <a:rPr lang="en-US" altLang="zh-CN" sz="1800" dirty="0">
                <a:solidFill>
                  <a:srgbClr val="FF0000"/>
                </a:solidFill>
              </a:rPr>
              <a:t>IP </a:t>
            </a:r>
            <a:r>
              <a:rPr lang="zh-CN" altLang="en-US" sz="1800" dirty="0">
                <a:solidFill>
                  <a:srgbClr val="FF0000"/>
                </a:solidFill>
              </a:rPr>
              <a:t>地址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不管是哪一个本地域名服务器，若要对互联网上任何一个域名进行解析，只要自己无法解析，就求助于根域名服务器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61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78764"/>
          </a:xfrm>
        </p:spPr>
        <p:txBody>
          <a:bodyPr/>
          <a:lstStyle/>
          <a:p>
            <a:r>
              <a:rPr lang="zh-CN" altLang="en-US" dirty="0"/>
              <a:t>根域名服务器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在互联网上共有 </a:t>
            </a:r>
            <a:r>
              <a:rPr lang="en-US" altLang="zh-CN" sz="1600" dirty="0"/>
              <a:t>13 </a:t>
            </a:r>
            <a:r>
              <a:rPr lang="zh-CN" altLang="en-US" sz="1600" dirty="0"/>
              <a:t>个不同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地址的根域名服务器，它们的名字是用一个英文字母命名，用</a:t>
            </a:r>
            <a:r>
              <a:rPr lang="en-US" altLang="zh-CN" sz="1600" dirty="0"/>
              <a:t>A</a:t>
            </a:r>
            <a:r>
              <a:rPr lang="zh-CN" altLang="en-US" sz="1600" dirty="0"/>
              <a:t>到</a:t>
            </a:r>
            <a:r>
              <a:rPr lang="en-US" altLang="zh-CN" sz="1600" dirty="0"/>
              <a:t>M</a:t>
            </a:r>
            <a:r>
              <a:rPr lang="zh-CN" altLang="en-US" sz="1600" dirty="0"/>
              <a:t>来标记</a:t>
            </a:r>
            <a:endParaRPr lang="en-US" altLang="zh-CN" sz="1600" dirty="0"/>
          </a:p>
          <a:p>
            <a:pPr lvl="2"/>
            <a:r>
              <a:rPr lang="en-US" altLang="zh-CN" sz="1600" dirty="0"/>
              <a:t>a.rootservers.net</a:t>
            </a:r>
            <a:r>
              <a:rPr lang="zh-CN" altLang="en-US" sz="1600" dirty="0"/>
              <a:t>、</a:t>
            </a:r>
            <a:r>
              <a:rPr lang="en-US" altLang="zh-CN" sz="1600" dirty="0"/>
              <a:t>b.rootservers.net</a:t>
            </a:r>
            <a:r>
              <a:rPr lang="zh-CN" altLang="en-US" sz="1600" dirty="0"/>
              <a:t>、</a:t>
            </a:r>
            <a:r>
              <a:rPr lang="en-US" altLang="zh-CN" sz="1600" dirty="0"/>
              <a:t>…</a:t>
            </a:r>
            <a:r>
              <a:rPr lang="zh-CN" altLang="en-US" sz="1600" dirty="0"/>
              <a:t>、</a:t>
            </a:r>
            <a:r>
              <a:rPr lang="en-US" altLang="zh-CN" sz="1600" dirty="0"/>
              <a:t>m.rootservers.net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19629" y="3073530"/>
            <a:ext cx="8504742" cy="3777809"/>
            <a:chOff x="161132" y="1659380"/>
            <a:chExt cx="8821737" cy="4450176"/>
          </a:xfrm>
        </p:grpSpPr>
        <p:pic>
          <p:nvPicPr>
            <p:cNvPr id="7" name="Picture 5" descr="world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869" y="3442556"/>
              <a:ext cx="5400675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96357" y="2644043"/>
              <a:ext cx="804862" cy="1511300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2147483647 h 1893"/>
                <a:gd name="T4" fmla="*/ 2147483647 w 963"/>
                <a:gd name="T5" fmla="*/ 2147483647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64319" y="5020531"/>
              <a:ext cx="285115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400" b="0">
                  <a:solidFill>
                    <a:srgbClr val="000000"/>
                  </a:solidFill>
                  <a:latin typeface="+mn-lt"/>
                </a:rPr>
                <a:t>B USC-ISI Marina del Rey, CA</a:t>
              </a:r>
            </a:p>
            <a:p>
              <a:pPr algn="l"/>
              <a:r>
                <a:rPr lang="en-US" altLang="zh-CN" sz="1400" b="0">
                  <a:solidFill>
                    <a:srgbClr val="000000"/>
                  </a:solidFill>
                  <a:latin typeface="+mn-lt"/>
                </a:rPr>
                <a:t>L ICANN Los Angeles, CA</a:t>
              </a:r>
            </a:p>
            <a:p>
              <a:endParaRPr lang="en-US" altLang="zh-CN" sz="1400" b="0">
                <a:latin typeface="+mn-lt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743869" y="4342668"/>
              <a:ext cx="952500" cy="668338"/>
            </a:xfrm>
            <a:custGeom>
              <a:avLst/>
              <a:gdLst>
                <a:gd name="T0" fmla="*/ 0 w 582"/>
                <a:gd name="T1" fmla="*/ 2147483647 h 426"/>
                <a:gd name="T2" fmla="*/ 2147483647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61132" y="3186968"/>
              <a:ext cx="2573337" cy="96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400" b="0">
                  <a:solidFill>
                    <a:srgbClr val="000000"/>
                  </a:solidFill>
                  <a:latin typeface="+mn-lt"/>
                </a:rPr>
                <a:t>E NASA Mt View, CA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F  Internet Software C. Palo Alto, CA (and 17 other locations)</a:t>
              </a:r>
            </a:p>
            <a:p>
              <a:endParaRPr lang="en-US" altLang="zh-CN" sz="1400" b="0" dirty="0">
                <a:latin typeface="+mn-lt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439069" y="4025168"/>
              <a:ext cx="1235075" cy="242888"/>
            </a:xfrm>
            <a:custGeom>
              <a:avLst/>
              <a:gdLst>
                <a:gd name="T0" fmla="*/ 0 w 582"/>
                <a:gd name="T1" fmla="*/ 2147483647 h 426"/>
                <a:gd name="T2" fmla="*/ 2147483647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417344" y="2947256"/>
              <a:ext cx="2498725" cy="54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r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I </a:t>
              </a:r>
              <a:r>
                <a:rPr lang="en-US" altLang="zh-CN" sz="1400" b="0" dirty="0" err="1">
                  <a:latin typeface="+mn-lt"/>
                </a:rPr>
                <a:t>Autonomica</a:t>
              </a:r>
              <a:r>
                <a:rPr lang="en-US" altLang="zh-CN" sz="1400" b="0" dirty="0">
                  <a:latin typeface="+mn-lt"/>
                </a:rPr>
                <a:t>,</a:t>
              </a:r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 Stockholm (plus 3 other locations)</a:t>
              </a: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868069" y="3339368"/>
              <a:ext cx="914400" cy="609600"/>
            </a:xfrm>
            <a:custGeom>
              <a:avLst/>
              <a:gdLst>
                <a:gd name="T0" fmla="*/ 2147483647 w 666"/>
                <a:gd name="T1" fmla="*/ 0 h 1005"/>
                <a:gd name="T2" fmla="*/ 0 w 666"/>
                <a:gd name="T3" fmla="*/ 2147483647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561682" y="2810731"/>
              <a:ext cx="771525" cy="1158875"/>
            </a:xfrm>
            <a:custGeom>
              <a:avLst/>
              <a:gdLst>
                <a:gd name="T0" fmla="*/ 2147483647 w 922"/>
                <a:gd name="T1" fmla="*/ 0 h 1448"/>
                <a:gd name="T2" fmla="*/ 0 w 922"/>
                <a:gd name="T3" fmla="*/ 2147483647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17594" y="3739418"/>
              <a:ext cx="15652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400" b="0">
                  <a:solidFill>
                    <a:srgbClr val="000000"/>
                  </a:solidFill>
                  <a:latin typeface="+mn-lt"/>
                </a:rPr>
                <a:t>M WIDE Tokyo</a:t>
              </a:r>
              <a:endParaRPr lang="en-US" altLang="zh-CN" sz="1400" b="0">
                <a:latin typeface="+mn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842919" y="3948968"/>
              <a:ext cx="539750" cy="292100"/>
            </a:xfrm>
            <a:custGeom>
              <a:avLst/>
              <a:gdLst>
                <a:gd name="T0" fmla="*/ 2147483647 w 252"/>
                <a:gd name="T1" fmla="*/ 0 h 462"/>
                <a:gd name="T2" fmla="*/ 0 w 252"/>
                <a:gd name="T3" fmla="*/ 2147483647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621553" y="1659380"/>
              <a:ext cx="3903662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A Verisign, Dulles, VA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C Cogent, Herndon, VA (also Los Angeles)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D U Maryland College Park, MD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G US </a:t>
              </a:r>
              <a:r>
                <a:rPr lang="en-US" altLang="zh-CN" sz="1400" b="0" dirty="0" err="1">
                  <a:solidFill>
                    <a:srgbClr val="000000"/>
                  </a:solidFill>
                  <a:latin typeface="+mn-lt"/>
                </a:rPr>
                <a:t>DoD</a:t>
              </a:r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 Vienna, VA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H ARL Aberdeen, MD</a:t>
              </a:r>
            </a:p>
            <a:p>
              <a:pPr algn="l"/>
              <a:r>
                <a:rPr lang="en-US" altLang="zh-CN" sz="1400" b="0" dirty="0">
                  <a:solidFill>
                    <a:srgbClr val="000000"/>
                  </a:solidFill>
                  <a:latin typeface="+mn-lt"/>
                </a:rPr>
                <a:t>J Verisign, ( 11 locations)</a:t>
              </a:r>
            </a:p>
            <a:p>
              <a:endParaRPr lang="en-US" altLang="zh-CN" sz="1400" b="0" dirty="0">
                <a:latin typeface="+mn-lt"/>
              </a:endParaRPr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403903" y="3675769"/>
            <a:ext cx="2408937" cy="46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sz="1400" b="0">
                <a:solidFill>
                  <a:srgbClr val="000000"/>
                </a:solidFill>
                <a:latin typeface="+mn-lt"/>
              </a:rPr>
              <a:t>K</a:t>
            </a:r>
            <a:r>
              <a:rPr lang="zh-CN" altLang="en-US" sz="1400" b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sz="1400" b="0">
                <a:solidFill>
                  <a:srgbClr val="000000"/>
                </a:solidFill>
                <a:latin typeface="+mn-lt"/>
              </a:rPr>
              <a:t>RIPE</a:t>
            </a:r>
            <a:r>
              <a:rPr lang="zh-CN" altLang="en-US" sz="1400" b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latin typeface="+mn-lt"/>
              </a:rPr>
              <a:t>NCC</a:t>
            </a:r>
            <a:endParaRPr lang="en-US" altLang="zh-CN" sz="1400" b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628013"/>
      </p:ext>
    </p:extLst>
  </p:cSld>
  <p:clrMapOvr>
    <a:masterClrMapping/>
  </p:clrMapOvr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6448"/>
            <a:ext cx="8229600" cy="1611730"/>
          </a:xfrm>
        </p:spPr>
        <p:txBody>
          <a:bodyPr/>
          <a:lstStyle/>
          <a:p>
            <a:r>
              <a:rPr lang="zh-CN" altLang="en-US" dirty="0"/>
              <a:t>根域名服务器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/>
              <a:t>全世界</a:t>
            </a:r>
            <a:r>
              <a:rPr lang="zh-CN" altLang="en-US" sz="1600" dirty="0"/>
              <a:t>已经</a:t>
            </a:r>
            <a:r>
              <a:rPr lang="zh-CN" altLang="en-US" sz="1600"/>
              <a:t>在 </a:t>
            </a:r>
            <a:r>
              <a:rPr lang="en-US" altLang="zh-CN" sz="1600"/>
              <a:t>500</a:t>
            </a:r>
            <a:r>
              <a:rPr lang="zh-CN" altLang="en-US" sz="1600"/>
              <a:t>多个个</a:t>
            </a:r>
            <a:r>
              <a:rPr lang="zh-CN" altLang="en-US" sz="1600" dirty="0"/>
              <a:t>地点安装了根域名服务器，但只有</a:t>
            </a:r>
            <a:r>
              <a:rPr lang="en-US" altLang="zh-CN" sz="1600" dirty="0"/>
              <a:t>13</a:t>
            </a:r>
            <a:r>
              <a:rPr lang="zh-CN" altLang="en-US" sz="1600"/>
              <a:t>个</a:t>
            </a:r>
            <a:r>
              <a:rPr lang="en-US" altLang="zh-CN" sz="1600"/>
              <a:t>IP</a:t>
            </a:r>
            <a:r>
              <a:rPr lang="zh-CN" altLang="en-US" sz="1600"/>
              <a:t>（</a:t>
            </a:r>
            <a:r>
              <a:rPr lang="en-US" altLang="zh-CN" sz="1600"/>
              <a:t>10</a:t>
            </a:r>
            <a:r>
              <a:rPr lang="zh-CN" altLang="en-US" sz="1600"/>
              <a:t>个在美国，</a:t>
            </a:r>
            <a:r>
              <a:rPr lang="en-US" altLang="zh-CN" sz="1600"/>
              <a:t> 2</a:t>
            </a:r>
            <a:r>
              <a:rPr lang="zh-CN" altLang="en-US" sz="1600"/>
              <a:t>个位于欧洲，亚洲</a:t>
            </a:r>
            <a:r>
              <a:rPr lang="en-US" altLang="zh-CN" sz="1600"/>
              <a:t>1</a:t>
            </a:r>
            <a:r>
              <a:rPr lang="zh-CN" altLang="en-US" sz="1600"/>
              <a:t>个位于日本），</a:t>
            </a:r>
            <a:r>
              <a:rPr lang="zh-CN" altLang="en-US" sz="1600" dirty="0"/>
              <a:t>编号相同的根服务器使用同一个</a:t>
            </a:r>
            <a:r>
              <a:rPr lang="en-US" altLang="zh-CN" sz="1600" dirty="0"/>
              <a:t>IP</a:t>
            </a:r>
            <a:r>
              <a:rPr lang="zh-CN" altLang="en-US" sz="1600" dirty="0"/>
              <a:t>，借由</a:t>
            </a:r>
            <a:r>
              <a:rPr lang="en-US" altLang="zh-CN" sz="1600" dirty="0" err="1"/>
              <a:t>Anycast</a:t>
            </a:r>
            <a:r>
              <a:rPr lang="zh-CN" altLang="en-US" sz="1600" dirty="0"/>
              <a:t>技术，使世界上大部分 </a:t>
            </a:r>
            <a:r>
              <a:rPr lang="en-US" altLang="zh-CN" sz="1600" dirty="0"/>
              <a:t>DNS </a:t>
            </a:r>
            <a:r>
              <a:rPr lang="zh-CN" altLang="en-US" sz="1600" dirty="0"/>
              <a:t>域名服务器都能就近找到一个根域名服务器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19" name="图片 18" descr="L-rootserver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453027"/>
            <a:ext cx="8424093" cy="28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2318" y="1293224"/>
            <a:ext cx="8347550" cy="52938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国内部署现状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国内没有</a:t>
            </a:r>
            <a:r>
              <a:rPr lang="en-US" altLang="zh-CN" sz="1900" dirty="0"/>
              <a:t>IPv4</a:t>
            </a:r>
            <a:r>
              <a:rPr lang="zh-CN" altLang="en-US" sz="1900" dirty="0"/>
              <a:t> 根域名服务器外，仅有能提供相同功能的</a:t>
            </a:r>
            <a:r>
              <a:rPr lang="zh-CN" altLang="en-US" sz="1900"/>
              <a:t>镜像服务器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zh-CN" altLang="en-US" sz="2300" dirty="0"/>
              <a:t>存在的威胁</a:t>
            </a:r>
            <a:endParaRPr lang="en-US" altLang="zh-CN" sz="2300" dirty="0"/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国内没有根服务器，我们在域名服务上处于受制于人的状态</a:t>
            </a:r>
            <a:endParaRPr lang="en-US" altLang="zh-CN" sz="1900" dirty="0"/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一旦境外的根服务器停止服务，必然会影响到国内网络，虽然能够依靠镜像服务器中的缓存在短时间内保持通信，但是随着信息的扩散，最终还是会出现域名无法解析的问题。</a:t>
            </a:r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如果根服务器恶意修改域名记录，例如将</a:t>
            </a:r>
            <a:r>
              <a:rPr lang="en-US" altLang="zh-CN" sz="1900" dirty="0"/>
              <a:t>.</a:t>
            </a:r>
            <a:r>
              <a:rPr lang="en-US" altLang="zh-CN" sz="1900" dirty="0" err="1"/>
              <a:t>cn</a:t>
            </a:r>
            <a:r>
              <a:rPr lang="zh-CN" altLang="en-US" sz="1900" dirty="0"/>
              <a:t>域名服务器解析到一个错误的</a:t>
            </a:r>
            <a:r>
              <a:rPr lang="en-US" altLang="zh-CN" sz="1900" dirty="0"/>
              <a:t>IP</a:t>
            </a:r>
            <a:r>
              <a:rPr lang="zh-CN" altLang="en-US" sz="1900" dirty="0"/>
              <a:t>地址，也会导致国内网站</a:t>
            </a:r>
            <a:r>
              <a:rPr lang="zh-CN" altLang="en-US" sz="1900"/>
              <a:t>无法访问</a:t>
            </a:r>
            <a:endParaRPr lang="zh-CN" altLang="en-US" sz="1900" dirty="0"/>
          </a:p>
        </p:txBody>
      </p:sp>
      <p:sp>
        <p:nvSpPr>
          <p:cNvPr id="5" name="圆角矩形 4"/>
          <p:cNvSpPr/>
          <p:nvPr/>
        </p:nvSpPr>
        <p:spPr>
          <a:xfrm>
            <a:off x="186263" y="5831724"/>
            <a:ext cx="8805333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</a:pP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工信部</a:t>
            </a:r>
            <a:r>
              <a:rPr lang="en-US" altLang="zh-CN" sz="28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2019.6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2019.11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2020.02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批准镜像服务器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06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dirty="0"/>
              <a:t>全球顶级域名</a:t>
            </a:r>
            <a:r>
              <a:rPr lang="en-US" altLang="zh-CN" dirty="0"/>
              <a:t>(Global Top-level domain, </a:t>
            </a:r>
            <a:r>
              <a:rPr lang="en-US" altLang="zh-CN" dirty="0" err="1"/>
              <a:t>gTLD</a:t>
            </a:r>
            <a:r>
              <a:rPr lang="en-US" altLang="zh-CN" dirty="0"/>
              <a:t>)</a:t>
            </a:r>
            <a:r>
              <a:rPr lang="zh-CN" altLang="en-US" dirty="0"/>
              <a:t>服务器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一般性域名 </a:t>
            </a:r>
            <a:r>
              <a:rPr lang="en-US" altLang="zh-CN" sz="1800" dirty="0"/>
              <a:t>(e.g. .com, .org, .info)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国家地区域名 </a:t>
            </a:r>
            <a:r>
              <a:rPr lang="en-US" altLang="zh-CN" sz="1800" dirty="0"/>
              <a:t>(e.g. .</a:t>
            </a:r>
            <a:r>
              <a:rPr lang="en-US" altLang="zh-CN" sz="1800" dirty="0" err="1"/>
              <a:t>cn</a:t>
            </a:r>
            <a:r>
              <a:rPr lang="en-US" altLang="zh-CN" sz="1800" dirty="0"/>
              <a:t>, .</a:t>
            </a:r>
            <a:r>
              <a:rPr lang="en-US" altLang="zh-CN" sz="1800" dirty="0" err="1"/>
              <a:t>hk</a:t>
            </a:r>
            <a:r>
              <a:rPr lang="en-US" altLang="zh-CN" sz="1800" dirty="0"/>
              <a:t>, .</a:t>
            </a:r>
            <a:r>
              <a:rPr lang="en-US" altLang="zh-CN" sz="1800" dirty="0" err="1"/>
              <a:t>uk</a:t>
            </a:r>
            <a:r>
              <a:rPr lang="en-US" altLang="zh-CN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一般由专业机构来维护管理 </a:t>
            </a:r>
            <a:r>
              <a:rPr lang="en-US" altLang="zh-CN" sz="1800" dirty="0"/>
              <a:t>(e.g. VeriSign </a:t>
            </a:r>
            <a:r>
              <a:rPr lang="zh-CN" altLang="en-US" sz="1800" dirty="0"/>
              <a:t>管理 </a:t>
            </a:r>
            <a:r>
              <a:rPr lang="en-US" altLang="zh-CN" sz="1800" dirty="0"/>
              <a:t>.com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.net</a:t>
            </a:r>
            <a:r>
              <a:rPr lang="zh-CN" altLang="en-US" sz="1800" dirty="0"/>
              <a:t>域名</a:t>
            </a:r>
            <a:r>
              <a:rPr lang="en-US" altLang="zh-CN" sz="1800" dirty="0"/>
              <a:t>)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权威</a:t>
            </a:r>
            <a:r>
              <a:rPr lang="en-US" altLang="zh-CN" dirty="0"/>
              <a:t>(Authoritative)</a:t>
            </a:r>
            <a:r>
              <a:rPr lang="zh-CN" altLang="en-US" dirty="0"/>
              <a:t>域名服务器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负责一个区的域名服务器，提供一个组织内的域名与主机映射关系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通常是该组织提供的服务，一般由组织自己维护管理</a:t>
            </a:r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53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传输层、网络层以及更底层技术，实现了应用进程之间的通信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在此之上的网络应用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视角</a:t>
            </a:r>
            <a:r>
              <a:rPr lang="en-US" altLang="zh-CN" sz="1600" dirty="0"/>
              <a:t>1</a:t>
            </a:r>
            <a:r>
              <a:rPr lang="zh-CN" altLang="en-US" sz="1600" dirty="0"/>
              <a:t>：网络协议 </a:t>
            </a:r>
            <a:r>
              <a:rPr lang="en-US" altLang="zh-CN" sz="1600" dirty="0"/>
              <a:t>(</a:t>
            </a:r>
            <a:r>
              <a:rPr lang="zh-CN" altLang="en-US" sz="1600" dirty="0"/>
              <a:t>应用层协议</a:t>
            </a:r>
            <a:r>
              <a:rPr lang="en-US" altLang="zh-CN" sz="1600" dirty="0"/>
              <a:t>)</a:t>
            </a:r>
          </a:p>
          <a:p>
            <a:pPr lvl="2"/>
            <a:r>
              <a:rPr lang="zh-CN" altLang="en-US" sz="1600" dirty="0"/>
              <a:t>从它们与其它计算机上的对等实体交换消息的角度看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视角</a:t>
            </a:r>
            <a:r>
              <a:rPr lang="en-US" altLang="zh-CN" sz="1600" dirty="0"/>
              <a:t>2</a:t>
            </a:r>
            <a:r>
              <a:rPr lang="zh-CN" altLang="en-US" sz="1600" dirty="0"/>
              <a:t>：传统应用程序</a:t>
            </a:r>
            <a:endParaRPr lang="en-US" altLang="zh-CN" sz="1600" dirty="0"/>
          </a:p>
          <a:p>
            <a:pPr lvl="2"/>
            <a:r>
              <a:rPr lang="zh-CN" altLang="en-US" sz="1600" dirty="0"/>
              <a:t>从它们与窗口系统、文件系统，以及最终和用户之间相互作用的角度看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应用层协议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定义某一类网络应用的应用进程之间的通信规则（区别于应用程序）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应用进程间交换的报文类型：如请求、响应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各种报文类型的语法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报文字段的语义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进程何时、如何发送报文，以及对报文进行响应的规则</a:t>
            </a:r>
            <a:endParaRPr lang="en-US" altLang="zh-CN" sz="1600" dirty="0"/>
          </a:p>
          <a:p>
            <a:pPr lvl="2"/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7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dirty="0"/>
              <a:t>本地</a:t>
            </a:r>
            <a:r>
              <a:rPr lang="zh-CN" altLang="en-US"/>
              <a:t>域名服务器（递归服务器）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每一个互联网服务提供者 </a:t>
            </a:r>
            <a:r>
              <a:rPr lang="en-US" altLang="zh-CN" sz="1800" dirty="0"/>
              <a:t>ISP</a:t>
            </a:r>
            <a:r>
              <a:rPr lang="zh-CN" altLang="en-US" sz="1800" dirty="0"/>
              <a:t>，或一个大学，甚至一个大学里的系，都可以拥有一个本地域名服务器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这种域名服务器有时也称为默认域名服务器，通常离终端用户比较近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在主机的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resolv.conf</a:t>
            </a:r>
            <a:r>
              <a:rPr lang="zh-CN" altLang="en-US" sz="1800" dirty="0"/>
              <a:t>中配置，或由</a:t>
            </a:r>
            <a:r>
              <a:rPr lang="en-US" altLang="zh-CN" sz="1800" dirty="0"/>
              <a:t>DHCP</a:t>
            </a:r>
            <a:r>
              <a:rPr lang="zh-CN" altLang="en-US" sz="1800" dirty="0"/>
              <a:t>获取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当一个主机发出 </a:t>
            </a:r>
            <a:r>
              <a:rPr lang="en-US" altLang="zh-CN" sz="1800" dirty="0"/>
              <a:t>DNS </a:t>
            </a:r>
            <a:r>
              <a:rPr lang="zh-CN" altLang="en-US" sz="1800" dirty="0"/>
              <a:t>查询请求时，这个查询请求报文就发送给本地域名服务器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09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428" y="1161947"/>
            <a:ext cx="8229600" cy="4720690"/>
          </a:xfrm>
        </p:spPr>
        <p:txBody>
          <a:bodyPr/>
          <a:lstStyle/>
          <a:p>
            <a:r>
              <a:rPr lang="zh-CN" altLang="en-US" dirty="0"/>
              <a:t>本地域名服务器（递归服务器）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069212" y="2989944"/>
          <a:ext cx="6963103" cy="365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00" name="Visio" r:id="rId4" imgW="4543645" imgH="2490137" progId="Visio.Drawing.11">
                  <p:embed/>
                </p:oleObj>
              </mc:Choice>
              <mc:Fallback>
                <p:oleObj name="Visio" r:id="rId4" imgW="4543645" imgH="2490137" progId="Visio.Drawing.11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212" y="2989944"/>
                        <a:ext cx="6963103" cy="36575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847907" y="2059219"/>
            <a:ext cx="5646302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Web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代理、本地域名服务器、</a:t>
            </a:r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3554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dirty="0"/>
              <a:t>提高域名服务的可靠性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DNS </a:t>
            </a:r>
            <a:r>
              <a:rPr lang="zh-CN" altLang="en-US" sz="1800" dirty="0"/>
              <a:t>域名服务器都把数据复制到几个域名服务器来保存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其中的一个是主域名服务器，其他的是辅助域名服务器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当主域名服务器出故障时，辅助域名服务器可保证 </a:t>
            </a:r>
            <a:r>
              <a:rPr lang="en-US" altLang="zh-CN" sz="1800" dirty="0"/>
              <a:t>DNS </a:t>
            </a:r>
            <a:r>
              <a:rPr lang="zh-CN" altLang="en-US" sz="1800" dirty="0"/>
              <a:t>查询工作不中断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主域名服务器定期把数据复制到辅助域名服务器中，更改数据只能在主域名服务器中进行，以保证数据的一致性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0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 flipH="1">
            <a:off x="2997598" y="1519709"/>
            <a:ext cx="3326077" cy="30241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 flipH="1">
            <a:off x="6422626" y="1634009"/>
            <a:ext cx="1800493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顶级域名服务器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dns.com</a:t>
            </a: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 flipH="1">
            <a:off x="6045069" y="3723160"/>
            <a:ext cx="234235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权威</a:t>
            </a:r>
            <a:r>
              <a:rPr kumimoji="1" lang="zh-CN" altLang="zh-CN" sz="18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域名服务</a:t>
            </a:r>
            <a:r>
              <a:rPr kumimoji="1" lang="en-US" altLang="zh-CN" sz="18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dns.abc.com</a:t>
            </a:r>
          </a:p>
        </p:txBody>
      </p:sp>
      <p:sp>
        <p:nvSpPr>
          <p:cNvPr id="94" name="Text Box 9"/>
          <p:cNvSpPr txBox="1">
            <a:spLocks noChangeArrowheads="1"/>
          </p:cNvSpPr>
          <p:nvPr/>
        </p:nvSpPr>
        <p:spPr bwMode="auto">
          <a:xfrm flipH="1">
            <a:off x="1058596" y="3691409"/>
            <a:ext cx="180049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本地域名服务器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dns.xyz.com</a:t>
            </a: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 flipH="1">
            <a:off x="1375228" y="1646710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根域名服务器</a:t>
            </a:r>
          </a:p>
        </p:txBody>
      </p:sp>
      <p:pic>
        <p:nvPicPr>
          <p:cNvPr id="96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2185" y="3397723"/>
            <a:ext cx="736071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2185" y="1484784"/>
            <a:ext cx="736071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4542" y="1484784"/>
            <a:ext cx="737791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Group 40"/>
          <p:cNvGrpSpPr>
            <a:grpSpLocks/>
          </p:cNvGrpSpPr>
          <p:nvPr/>
        </p:nvGrpSpPr>
        <p:grpSpPr bwMode="auto">
          <a:xfrm>
            <a:off x="2976959" y="2645247"/>
            <a:ext cx="459184" cy="901700"/>
            <a:chOff x="1731" y="1927"/>
            <a:chExt cx="267" cy="568"/>
          </a:xfrm>
        </p:grpSpPr>
        <p:sp>
          <p:nvSpPr>
            <p:cNvPr id="100" name="Text Box 18"/>
            <p:cNvSpPr txBox="1">
              <a:spLocks noChangeArrowheads="1"/>
            </p:cNvSpPr>
            <p:nvPr/>
          </p:nvSpPr>
          <p:spPr bwMode="auto">
            <a:xfrm flipH="1">
              <a:off x="1731" y="2190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</a:p>
          </p:txBody>
        </p:sp>
        <p:sp>
          <p:nvSpPr>
            <p:cNvPr id="101" name="Line 20"/>
            <p:cNvSpPr>
              <a:spLocks noChangeShapeType="1"/>
            </p:cNvSpPr>
            <p:nvPr/>
          </p:nvSpPr>
          <p:spPr bwMode="auto">
            <a:xfrm rot="10800000" flipH="1">
              <a:off x="1996" y="1927"/>
              <a:ext cx="0" cy="56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2" name="Group 41"/>
          <p:cNvGrpSpPr>
            <a:grpSpLocks/>
          </p:cNvGrpSpPr>
          <p:nvPr/>
        </p:nvGrpSpPr>
        <p:grpSpPr bwMode="auto">
          <a:xfrm>
            <a:off x="3499775" y="2492847"/>
            <a:ext cx="459184" cy="1054100"/>
            <a:chOff x="2035" y="1831"/>
            <a:chExt cx="267" cy="664"/>
          </a:xfrm>
        </p:grpSpPr>
        <p:sp>
          <p:nvSpPr>
            <p:cNvPr id="103" name="Text Box 19"/>
            <p:cNvSpPr txBox="1">
              <a:spLocks noChangeArrowheads="1"/>
            </p:cNvSpPr>
            <p:nvPr/>
          </p:nvSpPr>
          <p:spPr bwMode="auto">
            <a:xfrm flipH="1">
              <a:off x="2035" y="1831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</a:t>
              </a:r>
            </a:p>
          </p:txBody>
        </p:sp>
        <p:sp>
          <p:nvSpPr>
            <p:cNvPr id="104" name="Line 21"/>
            <p:cNvSpPr>
              <a:spLocks noChangeShapeType="1"/>
            </p:cNvSpPr>
            <p:nvPr/>
          </p:nvSpPr>
          <p:spPr bwMode="auto">
            <a:xfrm rot="10800000" flipH="1" flipV="1">
              <a:off x="2089" y="1927"/>
              <a:ext cx="0" cy="56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5" name="Group 42"/>
          <p:cNvGrpSpPr>
            <a:grpSpLocks/>
          </p:cNvGrpSpPr>
          <p:nvPr/>
        </p:nvGrpSpPr>
        <p:grpSpPr bwMode="auto">
          <a:xfrm>
            <a:off x="3704432" y="2464273"/>
            <a:ext cx="1936485" cy="1112837"/>
            <a:chOff x="2154" y="1813"/>
            <a:chExt cx="1126" cy="701"/>
          </a:xfrm>
        </p:grpSpPr>
        <p:sp>
          <p:nvSpPr>
            <p:cNvPr id="106" name="Text Box 14"/>
            <p:cNvSpPr txBox="1">
              <a:spLocks noChangeArrowheads="1"/>
            </p:cNvSpPr>
            <p:nvPr/>
          </p:nvSpPr>
          <p:spPr bwMode="auto">
            <a:xfrm flipH="1">
              <a:off x="2154" y="2205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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rot="10800000" flipH="1">
              <a:off x="2245" y="1813"/>
              <a:ext cx="1035" cy="70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8" name="Group 43"/>
          <p:cNvGrpSpPr>
            <a:grpSpLocks/>
          </p:cNvGrpSpPr>
          <p:nvPr/>
        </p:nvGrpSpPr>
        <p:grpSpPr bwMode="auto">
          <a:xfrm>
            <a:off x="3842015" y="2492847"/>
            <a:ext cx="2084387" cy="1268412"/>
            <a:chOff x="2234" y="1831"/>
            <a:chExt cx="1212" cy="799"/>
          </a:xfrm>
        </p:grpSpPr>
        <p:sp>
          <p:nvSpPr>
            <p:cNvPr id="109" name="Text Box 13"/>
            <p:cNvSpPr txBox="1">
              <a:spLocks noChangeArrowheads="1"/>
            </p:cNvSpPr>
            <p:nvPr/>
          </p:nvSpPr>
          <p:spPr bwMode="auto">
            <a:xfrm flipH="1">
              <a:off x="3179" y="1831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</a:t>
              </a:r>
            </a:p>
          </p:txBody>
        </p:sp>
        <p:sp>
          <p:nvSpPr>
            <p:cNvPr id="110" name="Line 23"/>
            <p:cNvSpPr>
              <a:spLocks noChangeShapeType="1"/>
            </p:cNvSpPr>
            <p:nvPr/>
          </p:nvSpPr>
          <p:spPr bwMode="auto">
            <a:xfrm flipH="1">
              <a:off x="2234" y="1870"/>
              <a:ext cx="1100" cy="76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pic>
        <p:nvPicPr>
          <p:cNvPr id="111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27411" y="3397723"/>
            <a:ext cx="737791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" name="Group 45"/>
          <p:cNvGrpSpPr>
            <a:grpSpLocks/>
          </p:cNvGrpSpPr>
          <p:nvPr/>
        </p:nvGrpSpPr>
        <p:grpSpPr bwMode="auto">
          <a:xfrm>
            <a:off x="3842015" y="3637438"/>
            <a:ext cx="1733550" cy="461963"/>
            <a:chOff x="2234" y="2552"/>
            <a:chExt cx="1008" cy="291"/>
          </a:xfrm>
        </p:grpSpPr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 flipH="1">
              <a:off x="2275" y="2552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</a:t>
              </a:r>
            </a:p>
          </p:txBody>
        </p:sp>
        <p:sp>
          <p:nvSpPr>
            <p:cNvPr id="114" name="Line 27"/>
            <p:cNvSpPr>
              <a:spLocks noChangeShapeType="1"/>
            </p:cNvSpPr>
            <p:nvPr/>
          </p:nvSpPr>
          <p:spPr bwMode="auto">
            <a:xfrm rot="16200000" flipH="1">
              <a:off x="2738" y="2283"/>
              <a:ext cx="0" cy="100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46"/>
          <p:cNvGrpSpPr>
            <a:grpSpLocks/>
          </p:cNvGrpSpPr>
          <p:nvPr/>
        </p:nvGrpSpPr>
        <p:grpSpPr bwMode="auto">
          <a:xfrm>
            <a:off x="3842013" y="4094639"/>
            <a:ext cx="1733550" cy="461963"/>
            <a:chOff x="2234" y="2840"/>
            <a:chExt cx="1008" cy="291"/>
          </a:xfrm>
        </p:grpSpPr>
        <p:sp>
          <p:nvSpPr>
            <p:cNvPr id="116" name="Line 28"/>
            <p:cNvSpPr>
              <a:spLocks noChangeShapeType="1"/>
            </p:cNvSpPr>
            <p:nvPr/>
          </p:nvSpPr>
          <p:spPr bwMode="auto">
            <a:xfrm rot="5400000">
              <a:off x="2738" y="2379"/>
              <a:ext cx="0" cy="100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Text Box 29"/>
            <p:cNvSpPr txBox="1">
              <a:spLocks noChangeArrowheads="1"/>
            </p:cNvSpPr>
            <p:nvPr/>
          </p:nvSpPr>
          <p:spPr bwMode="auto">
            <a:xfrm flipH="1">
              <a:off x="2971" y="2840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</a:t>
              </a:r>
            </a:p>
          </p:txBody>
        </p:sp>
      </p:grpSp>
      <p:sp>
        <p:nvSpPr>
          <p:cNvPr id="118" name="Text Box 30"/>
          <p:cNvSpPr txBox="1">
            <a:spLocks noChangeArrowheads="1"/>
          </p:cNvSpPr>
          <p:nvPr/>
        </p:nvSpPr>
        <p:spPr bwMode="auto">
          <a:xfrm flipH="1">
            <a:off x="4137594" y="1568922"/>
            <a:ext cx="110799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迭代查询</a:t>
            </a:r>
          </a:p>
        </p:txBody>
      </p:sp>
      <p:grpSp>
        <p:nvGrpSpPr>
          <p:cNvPr id="119" name="Group 49"/>
          <p:cNvGrpSpPr>
            <a:grpSpLocks/>
          </p:cNvGrpSpPr>
          <p:nvPr/>
        </p:nvGrpSpPr>
        <p:grpSpPr bwMode="auto">
          <a:xfrm>
            <a:off x="3530733" y="4502623"/>
            <a:ext cx="2748227" cy="1011237"/>
            <a:chOff x="2053" y="3097"/>
            <a:chExt cx="1598" cy="637"/>
          </a:xfrm>
        </p:grpSpPr>
        <p:grpSp>
          <p:nvGrpSpPr>
            <p:cNvPr id="120" name="Group 48"/>
            <p:cNvGrpSpPr>
              <a:grpSpLocks/>
            </p:cNvGrpSpPr>
            <p:nvPr/>
          </p:nvGrpSpPr>
          <p:grpSpPr bwMode="auto">
            <a:xfrm>
              <a:off x="2053" y="3097"/>
              <a:ext cx="1598" cy="637"/>
              <a:chOff x="2053" y="3097"/>
              <a:chExt cx="1598" cy="637"/>
            </a:xfrm>
          </p:grpSpPr>
          <p:sp>
            <p:nvSpPr>
              <p:cNvPr id="122" name="Rectangle 36"/>
              <p:cNvSpPr>
                <a:spLocks noChangeArrowheads="1"/>
              </p:cNvSpPr>
              <p:nvPr/>
            </p:nvSpPr>
            <p:spPr bwMode="auto">
              <a:xfrm>
                <a:off x="2135" y="3356"/>
                <a:ext cx="1516" cy="26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23" name="Group 47"/>
              <p:cNvGrpSpPr>
                <a:grpSpLocks/>
              </p:cNvGrpSpPr>
              <p:nvPr/>
            </p:nvGrpSpPr>
            <p:grpSpPr bwMode="auto">
              <a:xfrm>
                <a:off x="2053" y="3097"/>
                <a:ext cx="267" cy="637"/>
                <a:chOff x="2053" y="3097"/>
                <a:chExt cx="267" cy="637"/>
              </a:xfrm>
            </p:grpSpPr>
            <p:sp>
              <p:nvSpPr>
                <p:cNvPr id="124" name="Text Box 33"/>
                <p:cNvSpPr txBox="1">
                  <a:spLocks noChangeArrowheads="1"/>
                </p:cNvSpPr>
                <p:nvPr/>
              </p:nvSpPr>
              <p:spPr bwMode="auto">
                <a:xfrm flipH="1">
                  <a:off x="2053" y="3097"/>
                  <a:ext cx="26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0" cap="none" spc="0" normalizeH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  <a:sym typeface="Wingdings" pitchFamily="2" charset="2"/>
                    </a:rPr>
                    <a:t></a:t>
                  </a:r>
                </a:p>
              </p:txBody>
            </p:sp>
            <p:sp>
              <p:nvSpPr>
                <p:cNvPr id="125" name="Line 35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2089" y="3166"/>
                  <a:ext cx="0" cy="568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i="0" u="none" strike="noStrike" kern="0" cap="none" spc="0" normalizeH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21" name="Text Box 6"/>
            <p:cNvSpPr txBox="1">
              <a:spLocks noChangeArrowheads="1"/>
            </p:cNvSpPr>
            <p:nvPr/>
          </p:nvSpPr>
          <p:spPr bwMode="auto">
            <a:xfrm flipH="1">
              <a:off x="2104" y="3417"/>
              <a:ext cx="1305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y.abc.com</a:t>
              </a:r>
              <a:r>
                <a:rPr kumimoji="1" lang="en-US" altLang="zh-CN" sz="9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的</a:t>
              </a:r>
              <a:r>
                <a:rPr kumimoji="1" lang="zh-CN" altLang="en-US" sz="1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地址 </a:t>
              </a:r>
            </a:p>
          </p:txBody>
        </p:sp>
      </p:grpSp>
      <p:pic>
        <p:nvPicPr>
          <p:cNvPr id="126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9769" y="5604347"/>
            <a:ext cx="51765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 Box 11"/>
          <p:cNvSpPr txBox="1">
            <a:spLocks noChangeArrowheads="1"/>
          </p:cNvSpPr>
          <p:nvPr/>
        </p:nvSpPr>
        <p:spPr bwMode="auto">
          <a:xfrm flipH="1">
            <a:off x="2925366" y="6112347"/>
            <a:ext cx="125778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m.xyz.com </a:t>
            </a: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 flipH="1">
            <a:off x="2714846" y="4743923"/>
            <a:ext cx="646331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递归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查询</a:t>
            </a:r>
          </a:p>
        </p:txBody>
      </p:sp>
      <p:grpSp>
        <p:nvGrpSpPr>
          <p:cNvPr id="129" name="Group 39"/>
          <p:cNvGrpSpPr>
            <a:grpSpLocks/>
          </p:cNvGrpSpPr>
          <p:nvPr/>
        </p:nvGrpSpPr>
        <p:grpSpPr bwMode="auto">
          <a:xfrm>
            <a:off x="3002756" y="4612161"/>
            <a:ext cx="459185" cy="1071563"/>
            <a:chOff x="1746" y="3166"/>
            <a:chExt cx="267" cy="675"/>
          </a:xfrm>
        </p:grpSpPr>
        <p:sp>
          <p:nvSpPr>
            <p:cNvPr id="130" name="Text Box 32"/>
            <p:cNvSpPr txBox="1">
              <a:spLocks noChangeArrowheads="1"/>
            </p:cNvSpPr>
            <p:nvPr/>
          </p:nvSpPr>
          <p:spPr bwMode="auto">
            <a:xfrm flipH="1">
              <a:off x="1746" y="3550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</a:p>
          </p:txBody>
        </p:sp>
        <p:sp>
          <p:nvSpPr>
            <p:cNvPr id="131" name="Line 34"/>
            <p:cNvSpPr>
              <a:spLocks noChangeShapeType="1"/>
            </p:cNvSpPr>
            <p:nvPr/>
          </p:nvSpPr>
          <p:spPr bwMode="auto">
            <a:xfrm rot="10800000" flipH="1">
              <a:off x="1996" y="3166"/>
              <a:ext cx="0" cy="56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32" name="Text Box 50"/>
          <p:cNvSpPr txBox="1">
            <a:spLocks noChangeArrowheads="1"/>
          </p:cNvSpPr>
          <p:nvPr/>
        </p:nvSpPr>
        <p:spPr bwMode="auto">
          <a:xfrm flipH="1">
            <a:off x="3549651" y="5751984"/>
            <a:ext cx="382137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需要查找 </a:t>
            </a:r>
            <a:r>
              <a:rPr kumimoji="1" lang="en-US" altLang="zh-CN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y.abc.com </a:t>
            </a: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 </a:t>
            </a:r>
            <a:r>
              <a:rPr kumimoji="1" lang="en-US" altLang="zh-CN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地址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 flipH="1">
            <a:off x="50809" y="5723394"/>
            <a:ext cx="2498601" cy="69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本地</a:t>
            </a:r>
            <a:r>
              <a:rPr kumimoji="1" lang="zh-CN" altLang="en-US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域名服务器相当于一个代理</a:t>
            </a:r>
            <a:endParaRPr kumimoji="1" lang="en-US" altLang="zh-CN" sz="2400" b="1" dirty="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8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96839"/>
            <a:ext cx="8229600" cy="4008764"/>
          </a:xfrm>
        </p:spPr>
        <p:txBody>
          <a:bodyPr/>
          <a:lstStyle/>
          <a:p>
            <a:r>
              <a:rPr lang="zh-CN" altLang="en-US" sz="2000" dirty="0"/>
              <a:t>递归查询（</a:t>
            </a:r>
            <a:r>
              <a:rPr lang="zh-CN" altLang="en-US" sz="2000" dirty="0">
                <a:solidFill>
                  <a:srgbClr val="FF0000"/>
                </a:solidFill>
              </a:rPr>
              <a:t>第一阶段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主机向本地域名服务器的查询一般都是采用递归查询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若主机所询问的本地域名服务器不知道被查询域名的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地址，那么本地域名服务器就以 </a:t>
            </a:r>
            <a:r>
              <a:rPr lang="en-US" altLang="zh-CN" sz="1600" dirty="0"/>
              <a:t>DNS </a:t>
            </a:r>
            <a:r>
              <a:rPr lang="zh-CN" altLang="en-US" sz="1600" dirty="0"/>
              <a:t>客户的身份，向其他根域名服务器继续发出查询请求报文</a:t>
            </a:r>
          </a:p>
          <a:p>
            <a:r>
              <a:rPr lang="zh-CN" altLang="en-US" sz="2000" dirty="0"/>
              <a:t>迭代查询（</a:t>
            </a:r>
            <a:r>
              <a:rPr lang="zh-CN" altLang="en-US" sz="2000" dirty="0">
                <a:solidFill>
                  <a:srgbClr val="FF0000"/>
                </a:solidFill>
              </a:rPr>
              <a:t>第二阶段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本地域名服务器向根域名服务器的查询通常是采用迭代查询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当根域名服务器收到本地域名服务器的迭代查询请求报文时，要么给出所要查询的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地址，要么告诉本地域名服务器：“你下一步应当向哪一个域名服务器进行查询”，再让本地域名服务器进行后续的查询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30" y="50673"/>
            <a:ext cx="5064029" cy="30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高速缓存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720690"/>
          </a:xfrm>
        </p:spPr>
        <p:txBody>
          <a:bodyPr/>
          <a:lstStyle/>
          <a:p>
            <a:r>
              <a:rPr lang="zh-CN" altLang="en-US" sz="2000" dirty="0"/>
              <a:t>每个域名服务器都维护一个高速缓存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存放最近用过的名字以及从何处获得名字映射信息的记录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可大大减轻根域名服务器的负荷，使互联网上的 </a:t>
            </a:r>
            <a:r>
              <a:rPr lang="en-US" altLang="zh-CN" sz="1600" dirty="0"/>
              <a:t>DNS </a:t>
            </a:r>
            <a:r>
              <a:rPr lang="zh-CN" altLang="en-US" sz="1600" dirty="0"/>
              <a:t>查询请求和回答报文的数量大为减少 </a:t>
            </a:r>
          </a:p>
          <a:p>
            <a:r>
              <a:rPr lang="zh-CN" altLang="en-US" sz="2000" dirty="0"/>
              <a:t>为保持高速缓存中的内容正确，域名服务器应为每项内容设置计时器，并处理超过合理时间的项（例如，每个项目只存放两天）</a:t>
            </a:r>
          </a:p>
          <a:p>
            <a:r>
              <a:rPr lang="zh-CN" altLang="en-US" sz="2000" dirty="0"/>
              <a:t>当权限域名服务器回答一个查询请求时，在响应中都指明绑定有效存在的时间值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增加此时间值可减少网络开销，而减少此时间值可提高域名转换的准确性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0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11" name="图片 1" descr="问号32.jpg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20" y="1054865"/>
            <a:ext cx="2597876" cy="3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3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6.1</a:t>
            </a:r>
            <a:r>
              <a:rPr lang="zh-CN" altLang="en-US">
                <a:solidFill>
                  <a:srgbClr val="FF0000"/>
                </a:solidFill>
              </a:rPr>
              <a:t>  基本应用模型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6.2  </a:t>
            </a:r>
            <a:r>
              <a:rPr lang="zh-CN" altLang="en-US" dirty="0"/>
              <a:t>域名系统</a:t>
            </a:r>
            <a:r>
              <a:rPr lang="en-US" altLang="zh-CN" dirty="0"/>
              <a:t>DNS</a:t>
            </a:r>
          </a:p>
          <a:p>
            <a:pPr>
              <a:lnSpc>
                <a:spcPct val="150000"/>
              </a:lnSpc>
            </a:pPr>
            <a:r>
              <a:rPr lang="en-US" altLang="zh-CN"/>
              <a:t>6.3  </a:t>
            </a:r>
            <a:r>
              <a:rPr lang="zh-CN" altLang="en-US" dirty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6.4  </a:t>
            </a:r>
            <a:r>
              <a:rPr lang="zh-CN" altLang="en-US" dirty="0"/>
              <a:t>电子邮件</a:t>
            </a:r>
            <a:endParaRPr lang="en-US" altLang="zh-CN" dirty="0"/>
          </a:p>
          <a:p>
            <a:r>
              <a:rPr lang="en-US" altLang="zh-CN"/>
              <a:t>6.5  </a:t>
            </a:r>
            <a:r>
              <a:rPr lang="zh-CN" altLang="en-US" dirty="0"/>
              <a:t>文件传送协议</a:t>
            </a:r>
          </a:p>
          <a:p>
            <a:r>
              <a:rPr lang="en-US" altLang="zh-CN"/>
              <a:t>6.6  </a:t>
            </a:r>
            <a:r>
              <a:rPr lang="zh-CN" altLang="en-US" dirty="0"/>
              <a:t>远程终端协议 </a:t>
            </a:r>
            <a:r>
              <a:rPr lang="en-US" altLang="zh-CN" dirty="0"/>
              <a:t>Telnet</a:t>
            </a:r>
            <a:endParaRPr lang="zh-CN" altLang="en-US" dirty="0"/>
          </a:p>
          <a:p>
            <a:r>
              <a:rPr lang="en-US" altLang="zh-CN"/>
              <a:t>6.7  </a:t>
            </a:r>
            <a:r>
              <a:rPr lang="zh-CN" altLang="en-US" dirty="0"/>
              <a:t>动态主机配置协议</a:t>
            </a:r>
            <a:r>
              <a:rPr lang="en-US" altLang="zh-CN" dirty="0"/>
              <a:t>DHCP</a:t>
            </a:r>
          </a:p>
          <a:p>
            <a:r>
              <a:rPr lang="en-US" altLang="zh-CN"/>
              <a:t>6.8  </a:t>
            </a:r>
            <a:r>
              <a:rPr lang="zh-CN" altLang="en-US" dirty="0"/>
              <a:t>简单网络管理协议 </a:t>
            </a:r>
            <a:r>
              <a:rPr lang="en-US" altLang="zh-CN" dirty="0"/>
              <a:t>SNMP</a:t>
            </a:r>
            <a:endParaRPr lang="zh-CN" altLang="en-US" dirty="0"/>
          </a:p>
          <a:p>
            <a:r>
              <a:rPr lang="en-US" altLang="zh-CN"/>
              <a:t>6.9  </a:t>
            </a:r>
            <a:r>
              <a:rPr lang="zh-CN" altLang="en-US" dirty="0"/>
              <a:t>应用进程跨越网络的通信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2164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基本应用模型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6" y="1309514"/>
            <a:ext cx="8686800" cy="5034843"/>
          </a:xfrm>
        </p:spPr>
        <p:txBody>
          <a:bodyPr/>
          <a:lstStyle/>
          <a:p>
            <a:r>
              <a:rPr lang="zh-CN" altLang="zh-CN" sz="2800"/>
              <a:t>互联网由边缘和核心组成</a:t>
            </a:r>
            <a:endParaRPr lang="en-US" altLang="zh-CN" sz="2800"/>
          </a:p>
          <a:p>
            <a:pPr lvl="1">
              <a:lnSpc>
                <a:spcPct val="150000"/>
              </a:lnSpc>
            </a:pPr>
            <a:r>
              <a:rPr lang="zh-CN" altLang="zh-CN" sz="2400"/>
              <a:t>网络核心包括路由器及连接链路，其目的是为网络边缘节点之间提供数据传输服务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zh-CN" sz="2400"/>
              <a:t>网络边缘包括用户侧和服务侧</a:t>
            </a:r>
            <a:endParaRPr lang="en-US" altLang="zh-CN" sz="2400"/>
          </a:p>
          <a:p>
            <a:pPr lvl="2">
              <a:lnSpc>
                <a:spcPct val="150000"/>
              </a:lnSpc>
            </a:pPr>
            <a:r>
              <a:rPr lang="zh-CN" altLang="zh-CN" sz="2000"/>
              <a:t>用户侧由用户所使用的各种终端组成，它们是网络应用过程中服务请求数据的起点，也是服务响应数据的终点</a:t>
            </a:r>
            <a:endParaRPr lang="en-US" altLang="zh-CN" sz="2000"/>
          </a:p>
          <a:p>
            <a:pPr lvl="2">
              <a:lnSpc>
                <a:spcPct val="150000"/>
              </a:lnSpc>
            </a:pPr>
            <a:r>
              <a:rPr lang="zh-CN" altLang="zh-CN" sz="2000"/>
              <a:t>服务侧由提供各种特定应用的服务器构成，它们是网络应用过程中服务请求数据的终点，也是服务响应数据的起点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7297" y="5933322"/>
            <a:ext cx="8524969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</a:pPr>
            <a:r>
              <a:rPr lang="zh-CN" altLang="zh-CN" sz="2000"/>
              <a:t>用户与服务之间的关系来看，网络应用的基本模型分为两种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zh-CN" altLang="en-US"/>
              <a:t>基本应用模型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089387"/>
            <a:ext cx="8686800" cy="1128886"/>
          </a:xfrm>
        </p:spPr>
        <p:txBody>
          <a:bodyPr/>
          <a:lstStyle/>
          <a:p>
            <a:r>
              <a:rPr lang="zh-CN" altLang="zh-CN"/>
              <a:t>用户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zh-CN" altLang="zh-CN"/>
              <a:t>用户模型（</a:t>
            </a:r>
            <a:r>
              <a:rPr lang="en-US" altLang="zh-CN"/>
              <a:t>C to C</a:t>
            </a:r>
            <a:r>
              <a:rPr lang="zh-CN" altLang="zh-CN"/>
              <a:t>，简称</a:t>
            </a:r>
            <a:r>
              <a:rPr lang="en-US" altLang="zh-CN"/>
              <a:t>CC</a:t>
            </a:r>
            <a:r>
              <a:rPr lang="zh-CN" altLang="zh-CN"/>
              <a:t>模型）</a:t>
            </a:r>
            <a:endParaRPr lang="en-US" altLang="zh-CN"/>
          </a:p>
          <a:p>
            <a:pPr lvl="1"/>
            <a:r>
              <a:rPr lang="zh-CN" altLang="zh-CN"/>
              <a:t>用户和用户之间相互通信，实现特定的应用服务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51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09574"/>
              </p:ext>
            </p:extLst>
          </p:nvPr>
        </p:nvGraphicFramePr>
        <p:xfrm>
          <a:off x="745063" y="2079071"/>
          <a:ext cx="5723467" cy="176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1" name="Visio" r:id="rId4" imgW="4354686" imgH="1346429" progId="Visio.Drawing.11">
                  <p:embed/>
                </p:oleObj>
              </mc:Choice>
              <mc:Fallback>
                <p:oleObj name="Visio" r:id="rId4" imgW="4354686" imgH="1346429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63" y="2079071"/>
                        <a:ext cx="5723467" cy="176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6773333" y="5459189"/>
            <a:ext cx="2370667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zh-CN" altLang="en-US"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应用两端分别是用户和服务系统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61458" y="2427684"/>
            <a:ext cx="2370667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应用两端都是用户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0136" y="3986692"/>
            <a:ext cx="8686800" cy="2856133"/>
            <a:chOff x="220136" y="3951067"/>
            <a:chExt cx="8686800" cy="2856133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 bwMode="auto">
            <a:xfrm>
              <a:off x="220136" y="3951067"/>
              <a:ext cx="8686800" cy="1128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891" indent="-342891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CN" altLang="zh-CN" sz="2400"/>
                <a:t>用户</a:t>
              </a:r>
              <a:r>
                <a:rPr lang="zh-CN" altLang="en-US" sz="2400"/>
                <a:t> </a:t>
              </a:r>
              <a:r>
                <a:rPr lang="en-US" altLang="zh-CN" sz="2400"/>
                <a:t>-</a:t>
              </a:r>
              <a:r>
                <a:rPr lang="zh-CN" altLang="en-US" sz="2400"/>
                <a:t> </a:t>
              </a:r>
              <a:r>
                <a:rPr lang="zh-CN" altLang="zh-CN" sz="2400"/>
                <a:t>服务器模型（</a:t>
              </a:r>
              <a:r>
                <a:rPr lang="en-US" altLang="zh-CN" sz="2400"/>
                <a:t>C to S</a:t>
              </a:r>
              <a:r>
                <a:rPr lang="zh-CN" altLang="zh-CN" sz="2400"/>
                <a:t>，简称</a:t>
              </a:r>
              <a:r>
                <a:rPr lang="en-US" altLang="zh-CN" sz="2400"/>
                <a:t>CS</a:t>
              </a:r>
              <a:r>
                <a:rPr lang="zh-CN" altLang="zh-CN" sz="2400"/>
                <a:t>模型）</a:t>
              </a:r>
              <a:endParaRPr lang="en-US" altLang="zh-CN" sz="2400"/>
            </a:p>
            <a:p>
              <a:pPr marL="742932" lvl="1" indent="-285744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</a:pPr>
              <a:r>
                <a:rPr lang="zh-CN" altLang="en-US" sz="2000" kern="0">
                  <a:latin typeface="Calibri" panose="020F0502020204030204" pitchFamily="34" charset="0"/>
                  <a:ea typeface="黑体" panose="02010609060101010101" pitchFamily="49" charset="-122"/>
                </a:rPr>
                <a:t>用户和服务器之间相互通信，实现特定的应用服务</a:t>
              </a:r>
            </a:p>
            <a:p>
              <a:pPr marL="742932" lvl="1" indent="-285744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305156" name="Object 4"/>
            <p:cNvGraphicFramePr>
              <a:graphicFrameLocks noChangeAspect="1"/>
            </p:cNvGraphicFramePr>
            <p:nvPr/>
          </p:nvGraphicFramePr>
          <p:xfrm>
            <a:off x="541867" y="4961467"/>
            <a:ext cx="5982269" cy="1845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82" name="Visio" r:id="rId6" imgW="4354686" imgH="1346429" progId="Visio.Drawing.11">
                    <p:embed/>
                  </p:oleObj>
                </mc:Choice>
                <mc:Fallback>
                  <p:oleObj name="Visio" r:id="rId6" imgW="4354686" imgH="1346429" progId="Visio.Drawing.11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67" y="4961467"/>
                          <a:ext cx="5982269" cy="18457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基本应用模型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71" y="1576795"/>
            <a:ext cx="8686800" cy="2009419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CC</a:t>
            </a:r>
            <a:r>
              <a:rPr lang="zh-CN" altLang="en-US" sz="2800" dirty="0">
                <a:solidFill>
                  <a:srgbClr val="FF0000"/>
                </a:solidFill>
              </a:rPr>
              <a:t>模型和</a:t>
            </a:r>
            <a:r>
              <a:rPr lang="en-US" altLang="zh-CN" sz="2800" dirty="0">
                <a:solidFill>
                  <a:srgbClr val="FF0000"/>
                </a:solidFill>
              </a:rPr>
              <a:t>CS</a:t>
            </a:r>
            <a:r>
              <a:rPr lang="zh-CN" altLang="en-US" sz="2800" dirty="0">
                <a:solidFill>
                  <a:srgbClr val="FF0000"/>
                </a:solidFill>
              </a:rPr>
              <a:t>模型的共同点：均需要服务系统的支撑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CC</a:t>
            </a:r>
            <a:r>
              <a:rPr lang="zh-CN" altLang="zh-CN" sz="2400" dirty="0"/>
              <a:t>应用模型中，用户之间仍然需要网络中的服务系统提供支撑，才能够进行相互通信并进而实现应用目的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49072"/>
              </p:ext>
            </p:extLst>
          </p:nvPr>
        </p:nvGraphicFramePr>
        <p:xfrm>
          <a:off x="8467" y="3807161"/>
          <a:ext cx="4008358" cy="123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4" name="Visio" r:id="rId3" imgW="4354686" imgH="1346429" progId="Visio.Drawing.11">
                  <p:embed/>
                </p:oleObj>
              </mc:Choice>
              <mc:Fallback>
                <p:oleObj name="Visio" r:id="rId3" imgW="4354686" imgH="1346429" progId="Visio.Drawing.11">
                  <p:embed/>
                  <p:pic>
                    <p:nvPicPr>
                      <p:cNvPr id="305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" y="3807161"/>
                        <a:ext cx="4008358" cy="12367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034572"/>
              </p:ext>
            </p:extLst>
          </p:nvPr>
        </p:nvGraphicFramePr>
        <p:xfrm>
          <a:off x="4778829" y="3784161"/>
          <a:ext cx="4365171" cy="134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5" name="Visio" r:id="rId5" imgW="4354686" imgH="1346429" progId="Visio.Drawing.11">
                  <p:embed/>
                </p:oleObj>
              </mc:Choice>
              <mc:Fallback>
                <p:oleObj name="Visio" r:id="rId5" imgW="4354686" imgH="1346429" progId="Visio.Drawing.11">
                  <p:embed/>
                  <p:pic>
                    <p:nvPicPr>
                      <p:cNvPr id="305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829" y="3784161"/>
                        <a:ext cx="4365171" cy="13468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873281" y="5081818"/>
            <a:ext cx="2370667" cy="39369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CC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739194" y="5179788"/>
            <a:ext cx="2370667" cy="39369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CS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dirty="0"/>
              <a:t>1. CC</a:t>
            </a:r>
            <a:r>
              <a:rPr lang="zh-CN" altLang="en-US" dirty="0"/>
              <a:t>模型 </a:t>
            </a:r>
            <a:r>
              <a:rPr lang="en-US" altLang="zh-CN" dirty="0"/>
              <a:t>–</a:t>
            </a:r>
            <a:r>
              <a:rPr lang="zh-CN" altLang="en-US" dirty="0"/>
              <a:t> 端服务系统模型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089386"/>
            <a:ext cx="8686800" cy="1111947"/>
          </a:xfrm>
        </p:spPr>
        <p:txBody>
          <a:bodyPr/>
          <a:lstStyle/>
          <a:p>
            <a:r>
              <a:rPr lang="zh-CN" altLang="zh-CN"/>
              <a:t>在靠近用户的网络边缘，分别部署端服务系统，各个端服务系统组合起来，共同实现针对某一通信目的的网络应用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75743" y="5797849"/>
            <a:ext cx="812800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ctr"/>
            <a:r>
              <a:rPr lang="zh-CN" altLang="zh-CN" sz="2400"/>
              <a:t>电子邮件（</a:t>
            </a:r>
            <a:r>
              <a:rPr lang="en-US" altLang="zh-CN" sz="2400"/>
              <a:t>E-Mail</a:t>
            </a:r>
            <a:r>
              <a:rPr lang="zh-CN" altLang="zh-CN" sz="2400"/>
              <a:t>）、</a:t>
            </a:r>
            <a:r>
              <a:rPr lang="en-US" altLang="zh-CN" sz="2400"/>
              <a:t>VPN</a:t>
            </a:r>
            <a:r>
              <a:rPr lang="zh-CN" altLang="zh-CN" sz="2400"/>
              <a:t>、隧道通信等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8020" name="Object 4"/>
          <p:cNvGraphicFramePr>
            <a:graphicFrameLocks noChangeAspect="1"/>
          </p:cNvGraphicFramePr>
          <p:nvPr/>
        </p:nvGraphicFramePr>
        <p:xfrm>
          <a:off x="880528" y="2539997"/>
          <a:ext cx="7416801" cy="299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33" name="Visio" r:id="rId3" imgW="4894568" imgH="1942712" progId="Visio.Drawing.11">
                  <p:embed/>
                </p:oleObj>
              </mc:Choice>
              <mc:Fallback>
                <p:oleObj name="Visio" r:id="rId3" imgW="4894568" imgH="194271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28" y="2539997"/>
                        <a:ext cx="7416801" cy="2997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dirty="0"/>
              <a:t>1. CC</a:t>
            </a:r>
            <a:r>
              <a:rPr lang="zh-CN" altLang="en-US" dirty="0"/>
              <a:t>模型 </a:t>
            </a:r>
            <a:r>
              <a:rPr lang="en-US" altLang="zh-CN" dirty="0"/>
              <a:t>–</a:t>
            </a:r>
            <a:r>
              <a:rPr lang="zh-CN" altLang="en-US" dirty="0"/>
              <a:t> 端服务系统模型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75743" y="5797849"/>
            <a:ext cx="812800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ctr"/>
            <a:r>
              <a:rPr lang="zh-CN" altLang="zh-CN" sz="2400"/>
              <a:t>电子邮件（</a:t>
            </a:r>
            <a:r>
              <a:rPr lang="en-US" altLang="zh-CN" sz="2400"/>
              <a:t>E-Mail</a:t>
            </a:r>
            <a:r>
              <a:rPr lang="zh-CN" altLang="zh-CN" sz="2400"/>
              <a:t>）、</a:t>
            </a:r>
            <a:r>
              <a:rPr lang="en-US" altLang="zh-CN" sz="2400"/>
              <a:t>VPN</a:t>
            </a:r>
            <a:r>
              <a:rPr lang="zh-CN" altLang="zh-CN" sz="2400"/>
              <a:t>、隧道通信等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249971" y="2080594"/>
            <a:ext cx="8686800" cy="302299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233060" y="2385790"/>
            <a:ext cx="2743200" cy="1703388"/>
            <a:chOff x="3124200" y="2222500"/>
            <a:chExt cx="2743200" cy="1703388"/>
          </a:xfrm>
        </p:grpSpPr>
        <p:graphicFrame>
          <p:nvGraphicFramePr>
            <p:cNvPr id="96" name="Object 48"/>
            <p:cNvGraphicFramePr>
              <a:graphicFrameLocks noChangeAspect="1"/>
            </p:cNvGraphicFramePr>
            <p:nvPr/>
          </p:nvGraphicFramePr>
          <p:xfrm>
            <a:off x="3124200" y="2222500"/>
            <a:ext cx="2743200" cy="170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9" name="VISIO" r:id="rId3" imgW="1687068" imgH="964692" progId="Visio.Drawing.11">
                    <p:embed/>
                  </p:oleObj>
                </mc:Choice>
                <mc:Fallback>
                  <p:oleObj name="VISIO" r:id="rId3" imgW="1687068" imgH="964692" progId="Visio.Drawing.11">
                    <p:embed/>
                    <p:pic>
                      <p:nvPicPr>
                        <p:cNvPr id="12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2222500"/>
                          <a:ext cx="2743200" cy="170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 Box 53"/>
            <p:cNvSpPr txBox="1">
              <a:spLocks noChangeArrowheads="1"/>
            </p:cNvSpPr>
            <p:nvPr/>
          </p:nvSpPr>
          <p:spPr bwMode="auto">
            <a:xfrm>
              <a:off x="4095750" y="321151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因特网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86661" y="2360390"/>
            <a:ext cx="2460034" cy="2359200"/>
            <a:chOff x="177801" y="2197100"/>
            <a:chExt cx="2460034" cy="2359200"/>
          </a:xfrm>
        </p:grpSpPr>
        <p:grpSp>
          <p:nvGrpSpPr>
            <p:cNvPr id="99" name="Group 2"/>
            <p:cNvGrpSpPr>
              <a:grpSpLocks/>
            </p:cNvGrpSpPr>
            <p:nvPr/>
          </p:nvGrpSpPr>
          <p:grpSpPr bwMode="auto">
            <a:xfrm>
              <a:off x="177801" y="2197100"/>
              <a:ext cx="1498600" cy="1789113"/>
              <a:chOff x="112" y="1384"/>
              <a:chExt cx="944" cy="1127"/>
            </a:xfrm>
          </p:grpSpPr>
          <p:sp>
            <p:nvSpPr>
              <p:cNvPr id="120" name="Line 3"/>
              <p:cNvSpPr>
                <a:spLocks noChangeShapeType="1"/>
              </p:cNvSpPr>
              <p:nvPr/>
            </p:nvSpPr>
            <p:spPr bwMode="auto">
              <a:xfrm flipV="1">
                <a:off x="816" y="2248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Line 4"/>
              <p:cNvSpPr>
                <a:spLocks noChangeShapeType="1"/>
              </p:cNvSpPr>
              <p:nvPr/>
            </p:nvSpPr>
            <p:spPr bwMode="auto">
              <a:xfrm>
                <a:off x="624" y="1576"/>
                <a:ext cx="240" cy="144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2" name="Line 5"/>
              <p:cNvSpPr>
                <a:spLocks noChangeShapeType="1"/>
              </p:cNvSpPr>
              <p:nvPr/>
            </p:nvSpPr>
            <p:spPr bwMode="auto">
              <a:xfrm flipV="1">
                <a:off x="432" y="19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23" name="Picture 6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" y="1823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113" y="1797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</a:p>
            </p:txBody>
          </p:sp>
          <p:sp>
            <p:nvSpPr>
              <p:cNvPr id="125" name="Text Box 8"/>
              <p:cNvSpPr txBox="1">
                <a:spLocks noChangeArrowheads="1"/>
              </p:cNvSpPr>
              <p:nvPr/>
            </p:nvSpPr>
            <p:spPr bwMode="auto">
              <a:xfrm>
                <a:off x="112" y="2031"/>
                <a:ext cx="59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10.1.0.1</a:t>
                </a:r>
              </a:p>
            </p:txBody>
          </p:sp>
          <p:pic>
            <p:nvPicPr>
              <p:cNvPr id="126" name="Picture 9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1384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10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296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0" name="Group 12"/>
            <p:cNvGrpSpPr>
              <a:grpSpLocks/>
            </p:cNvGrpSpPr>
            <p:nvPr/>
          </p:nvGrpSpPr>
          <p:grpSpPr bwMode="auto">
            <a:xfrm>
              <a:off x="973138" y="2384425"/>
              <a:ext cx="1511300" cy="1225550"/>
              <a:chOff x="385" y="2795"/>
              <a:chExt cx="1769" cy="816"/>
            </a:xfrm>
          </p:grpSpPr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4" name="Oval 14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Oval 15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6" name="Oval 16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Oval 17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Oval 18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9" name="Oval 19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0" name="Oval 20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1" name="Oval 21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Oval 22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3" name="Oval 23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4" name="Oval 24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5" name="Oval 25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6" name="Oval 26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7" name="Oval 27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8" name="Oval 28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9" name="Freeform 29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137 h 1128"/>
                  <a:gd name="T2" fmla="*/ 80 w 1447"/>
                  <a:gd name="T3" fmla="*/ 110 h 1128"/>
                  <a:gd name="T4" fmla="*/ 56 w 1447"/>
                  <a:gd name="T5" fmla="*/ 107 h 1128"/>
                  <a:gd name="T6" fmla="*/ 24 w 1447"/>
                  <a:gd name="T7" fmla="*/ 112 h 1128"/>
                  <a:gd name="T8" fmla="*/ 40 w 1447"/>
                  <a:gd name="T9" fmla="*/ 105 h 1128"/>
                  <a:gd name="T10" fmla="*/ 64 w 1447"/>
                  <a:gd name="T11" fmla="*/ 98 h 1128"/>
                  <a:gd name="T12" fmla="*/ 96 w 1447"/>
                  <a:gd name="T13" fmla="*/ 85 h 1128"/>
                  <a:gd name="T14" fmla="*/ 104 w 1447"/>
                  <a:gd name="T15" fmla="*/ 78 h 1128"/>
                  <a:gd name="T16" fmla="*/ 152 w 1447"/>
                  <a:gd name="T17" fmla="*/ 58 h 1128"/>
                  <a:gd name="T18" fmla="*/ 168 w 1447"/>
                  <a:gd name="T19" fmla="*/ 51 h 1128"/>
                  <a:gd name="T20" fmla="*/ 202 w 1447"/>
                  <a:gd name="T21" fmla="*/ 49 h 1128"/>
                  <a:gd name="T22" fmla="*/ 290 w 1447"/>
                  <a:gd name="T23" fmla="*/ 31 h 1128"/>
                  <a:gd name="T24" fmla="*/ 330 w 1447"/>
                  <a:gd name="T25" fmla="*/ 22 h 1128"/>
                  <a:gd name="T26" fmla="*/ 354 w 1447"/>
                  <a:gd name="T27" fmla="*/ 16 h 1128"/>
                  <a:gd name="T28" fmla="*/ 426 w 1447"/>
                  <a:gd name="T29" fmla="*/ 11 h 1128"/>
                  <a:gd name="T30" fmla="*/ 506 w 1447"/>
                  <a:gd name="T31" fmla="*/ 0 h 1128"/>
                  <a:gd name="T32" fmla="*/ 812 w 1447"/>
                  <a:gd name="T33" fmla="*/ 11 h 1128"/>
                  <a:gd name="T34" fmla="*/ 1062 w 1447"/>
                  <a:gd name="T35" fmla="*/ 49 h 1128"/>
                  <a:gd name="T36" fmla="*/ 1086 w 1447"/>
                  <a:gd name="T37" fmla="*/ 56 h 1128"/>
                  <a:gd name="T38" fmla="*/ 1110 w 1447"/>
                  <a:gd name="T39" fmla="*/ 60 h 1128"/>
                  <a:gd name="T40" fmla="*/ 1230 w 1447"/>
                  <a:gd name="T41" fmla="*/ 85 h 1128"/>
                  <a:gd name="T42" fmla="*/ 1304 w 1447"/>
                  <a:gd name="T43" fmla="*/ 103 h 1128"/>
                  <a:gd name="T44" fmla="*/ 1352 w 1447"/>
                  <a:gd name="T45" fmla="*/ 123 h 1128"/>
                  <a:gd name="T46" fmla="*/ 1368 w 1447"/>
                  <a:gd name="T47" fmla="*/ 137 h 1128"/>
                  <a:gd name="T48" fmla="*/ 1400 w 1447"/>
                  <a:gd name="T49" fmla="*/ 150 h 1128"/>
                  <a:gd name="T50" fmla="*/ 1424 w 1447"/>
                  <a:gd name="T51" fmla="*/ 170 h 1128"/>
                  <a:gd name="T52" fmla="*/ 1440 w 1447"/>
                  <a:gd name="T53" fmla="*/ 184 h 1128"/>
                  <a:gd name="T54" fmla="*/ 1440 w 1447"/>
                  <a:gd name="T55" fmla="*/ 240 h 1128"/>
                  <a:gd name="T56" fmla="*/ 1424 w 1447"/>
                  <a:gd name="T57" fmla="*/ 253 h 1128"/>
                  <a:gd name="T58" fmla="*/ 1376 w 1447"/>
                  <a:gd name="T59" fmla="*/ 258 h 1128"/>
                  <a:gd name="T60" fmla="*/ 1360 w 1447"/>
                  <a:gd name="T61" fmla="*/ 265 h 1128"/>
                  <a:gd name="T62" fmla="*/ 1312 w 1447"/>
                  <a:gd name="T63" fmla="*/ 274 h 1128"/>
                  <a:gd name="T64" fmla="*/ 1222 w 1447"/>
                  <a:gd name="T65" fmla="*/ 291 h 1128"/>
                  <a:gd name="T66" fmla="*/ 1174 w 1447"/>
                  <a:gd name="T67" fmla="*/ 300 h 1128"/>
                  <a:gd name="T68" fmla="*/ 1118 w 1447"/>
                  <a:gd name="T69" fmla="*/ 316 h 1128"/>
                  <a:gd name="T70" fmla="*/ 442 w 1447"/>
                  <a:gd name="T71" fmla="*/ 307 h 1128"/>
                  <a:gd name="T72" fmla="*/ 362 w 1447"/>
                  <a:gd name="T73" fmla="*/ 300 h 1128"/>
                  <a:gd name="T74" fmla="*/ 306 w 1447"/>
                  <a:gd name="T75" fmla="*/ 274 h 1128"/>
                  <a:gd name="T76" fmla="*/ 242 w 1447"/>
                  <a:gd name="T77" fmla="*/ 247 h 1128"/>
                  <a:gd name="T78" fmla="*/ 202 w 1447"/>
                  <a:gd name="T79" fmla="*/ 224 h 1128"/>
                  <a:gd name="T80" fmla="*/ 120 w 1447"/>
                  <a:gd name="T81" fmla="*/ 197 h 1128"/>
                  <a:gd name="T82" fmla="*/ 56 w 1447"/>
                  <a:gd name="T83" fmla="*/ 175 h 1128"/>
                  <a:gd name="T84" fmla="*/ 16 w 1447"/>
                  <a:gd name="T85" fmla="*/ 152 h 1128"/>
                  <a:gd name="T86" fmla="*/ 8 w 1447"/>
                  <a:gd name="T87" fmla="*/ 143 h 1128"/>
                  <a:gd name="T88" fmla="*/ 0 w 1447"/>
                  <a:gd name="T89" fmla="*/ 137 h 112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1" name="Text Box 51"/>
            <p:cNvSpPr txBox="1">
              <a:spLocks noChangeArrowheads="1"/>
            </p:cNvSpPr>
            <p:nvPr/>
          </p:nvSpPr>
          <p:spPr bwMode="auto">
            <a:xfrm>
              <a:off x="1315442" y="2845576"/>
              <a:ext cx="8322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部门 </a:t>
              </a: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02" name="Text Box 54"/>
            <p:cNvSpPr txBox="1">
              <a:spLocks noChangeArrowheads="1"/>
            </p:cNvSpPr>
            <p:nvPr/>
          </p:nvSpPr>
          <p:spPr bwMode="auto">
            <a:xfrm>
              <a:off x="762001" y="3971525"/>
              <a:ext cx="18758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 </a:t>
              </a:r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10.1.0.0</a:t>
              </a: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（私有地址）</a:t>
              </a:r>
            </a:p>
          </p:txBody>
        </p:sp>
      </p:grpSp>
      <p:sp>
        <p:nvSpPr>
          <p:cNvPr id="128" name="Text Box 55"/>
          <p:cNvSpPr txBox="1">
            <a:spLocks noChangeArrowheads="1"/>
          </p:cNvSpPr>
          <p:nvPr/>
        </p:nvSpPr>
        <p:spPr bwMode="auto">
          <a:xfrm>
            <a:off x="2601819" y="3125013"/>
            <a:ext cx="388248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9" name="Text Box 56"/>
          <p:cNvSpPr txBox="1">
            <a:spLocks noChangeArrowheads="1"/>
          </p:cNvSpPr>
          <p:nvPr/>
        </p:nvSpPr>
        <p:spPr bwMode="auto">
          <a:xfrm>
            <a:off x="6085348" y="3154140"/>
            <a:ext cx="388248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3214010" y="2871565"/>
            <a:ext cx="2514600" cy="382032"/>
            <a:chOff x="3105150" y="2708275"/>
            <a:chExt cx="2514600" cy="382032"/>
          </a:xfrm>
        </p:grpSpPr>
        <p:sp>
          <p:nvSpPr>
            <p:cNvPr id="131" name="AutoShape 52"/>
            <p:cNvSpPr>
              <a:spLocks noChangeArrowheads="1"/>
            </p:cNvSpPr>
            <p:nvPr/>
          </p:nvSpPr>
          <p:spPr bwMode="auto">
            <a:xfrm rot="16200000">
              <a:off x="4182268" y="1631157"/>
              <a:ext cx="360363" cy="2514600"/>
            </a:xfrm>
            <a:prstGeom prst="can">
              <a:avLst>
                <a:gd name="adj" fmla="val 25521"/>
              </a:avLst>
            </a:prstGeom>
            <a:gradFill rotWithShape="1">
              <a:gsLst>
                <a:gs pos="0">
                  <a:srgbClr val="185E76"/>
                </a:gs>
                <a:gs pos="50000">
                  <a:srgbClr val="33CCFF"/>
                </a:gs>
                <a:gs pos="100000">
                  <a:srgbClr val="185E76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Text Box 57"/>
            <p:cNvSpPr txBox="1">
              <a:spLocks noChangeArrowheads="1"/>
            </p:cNvSpPr>
            <p:nvPr/>
          </p:nvSpPr>
          <p:spPr bwMode="auto">
            <a:xfrm>
              <a:off x="4095750" y="272097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隧道</a:t>
              </a:r>
            </a:p>
          </p:txBody>
        </p:sp>
      </p:grpSp>
      <p:sp>
        <p:nvSpPr>
          <p:cNvPr id="133" name="Line 58"/>
          <p:cNvSpPr>
            <a:spLocks noChangeShapeType="1"/>
          </p:cNvSpPr>
          <p:nvPr/>
        </p:nvSpPr>
        <p:spPr bwMode="auto">
          <a:xfrm>
            <a:off x="2909210" y="3046190"/>
            <a:ext cx="381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4" name="Line 59"/>
          <p:cNvSpPr>
            <a:spLocks noChangeShapeType="1"/>
          </p:cNvSpPr>
          <p:nvPr/>
        </p:nvSpPr>
        <p:spPr bwMode="auto">
          <a:xfrm>
            <a:off x="5728610" y="3046190"/>
            <a:ext cx="381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6336623" y="2284190"/>
            <a:ext cx="2513012" cy="2423550"/>
            <a:chOff x="6227763" y="2120900"/>
            <a:chExt cx="2513012" cy="2423550"/>
          </a:xfrm>
        </p:grpSpPr>
        <p:grpSp>
          <p:nvGrpSpPr>
            <p:cNvPr id="138" name="Group 30"/>
            <p:cNvGrpSpPr>
              <a:grpSpLocks/>
            </p:cNvGrpSpPr>
            <p:nvPr/>
          </p:nvGrpSpPr>
          <p:grpSpPr bwMode="auto">
            <a:xfrm>
              <a:off x="6227763" y="2314575"/>
              <a:ext cx="1511300" cy="1225550"/>
              <a:chOff x="385" y="2795"/>
              <a:chExt cx="1769" cy="816"/>
            </a:xfrm>
          </p:grpSpPr>
          <p:sp>
            <p:nvSpPr>
              <p:cNvPr id="150" name="Oval 31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1" name="Oval 32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2" name="Oval 33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3" name="Oval 34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4" name="Oval 35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5" name="Oval 36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6" name="Oval 37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7" name="Oval 38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8" name="Oval 39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Oval 40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Oval 41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Oval 42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2" name="Oval 43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3" name="Oval 44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4" name="Oval 45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5" name="Oval 46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6" name="Freeform 47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137 h 1128"/>
                  <a:gd name="T2" fmla="*/ 80 w 1447"/>
                  <a:gd name="T3" fmla="*/ 110 h 1128"/>
                  <a:gd name="T4" fmla="*/ 56 w 1447"/>
                  <a:gd name="T5" fmla="*/ 107 h 1128"/>
                  <a:gd name="T6" fmla="*/ 24 w 1447"/>
                  <a:gd name="T7" fmla="*/ 112 h 1128"/>
                  <a:gd name="T8" fmla="*/ 40 w 1447"/>
                  <a:gd name="T9" fmla="*/ 105 h 1128"/>
                  <a:gd name="T10" fmla="*/ 64 w 1447"/>
                  <a:gd name="T11" fmla="*/ 98 h 1128"/>
                  <a:gd name="T12" fmla="*/ 96 w 1447"/>
                  <a:gd name="T13" fmla="*/ 85 h 1128"/>
                  <a:gd name="T14" fmla="*/ 104 w 1447"/>
                  <a:gd name="T15" fmla="*/ 78 h 1128"/>
                  <a:gd name="T16" fmla="*/ 152 w 1447"/>
                  <a:gd name="T17" fmla="*/ 58 h 1128"/>
                  <a:gd name="T18" fmla="*/ 168 w 1447"/>
                  <a:gd name="T19" fmla="*/ 51 h 1128"/>
                  <a:gd name="T20" fmla="*/ 202 w 1447"/>
                  <a:gd name="T21" fmla="*/ 49 h 1128"/>
                  <a:gd name="T22" fmla="*/ 290 w 1447"/>
                  <a:gd name="T23" fmla="*/ 31 h 1128"/>
                  <a:gd name="T24" fmla="*/ 330 w 1447"/>
                  <a:gd name="T25" fmla="*/ 22 h 1128"/>
                  <a:gd name="T26" fmla="*/ 354 w 1447"/>
                  <a:gd name="T27" fmla="*/ 16 h 1128"/>
                  <a:gd name="T28" fmla="*/ 426 w 1447"/>
                  <a:gd name="T29" fmla="*/ 11 h 1128"/>
                  <a:gd name="T30" fmla="*/ 506 w 1447"/>
                  <a:gd name="T31" fmla="*/ 0 h 1128"/>
                  <a:gd name="T32" fmla="*/ 812 w 1447"/>
                  <a:gd name="T33" fmla="*/ 11 h 1128"/>
                  <a:gd name="T34" fmla="*/ 1062 w 1447"/>
                  <a:gd name="T35" fmla="*/ 49 h 1128"/>
                  <a:gd name="T36" fmla="*/ 1086 w 1447"/>
                  <a:gd name="T37" fmla="*/ 56 h 1128"/>
                  <a:gd name="T38" fmla="*/ 1110 w 1447"/>
                  <a:gd name="T39" fmla="*/ 60 h 1128"/>
                  <a:gd name="T40" fmla="*/ 1230 w 1447"/>
                  <a:gd name="T41" fmla="*/ 85 h 1128"/>
                  <a:gd name="T42" fmla="*/ 1304 w 1447"/>
                  <a:gd name="T43" fmla="*/ 103 h 1128"/>
                  <a:gd name="T44" fmla="*/ 1352 w 1447"/>
                  <a:gd name="T45" fmla="*/ 123 h 1128"/>
                  <a:gd name="T46" fmla="*/ 1368 w 1447"/>
                  <a:gd name="T47" fmla="*/ 137 h 1128"/>
                  <a:gd name="T48" fmla="*/ 1400 w 1447"/>
                  <a:gd name="T49" fmla="*/ 150 h 1128"/>
                  <a:gd name="T50" fmla="*/ 1424 w 1447"/>
                  <a:gd name="T51" fmla="*/ 170 h 1128"/>
                  <a:gd name="T52" fmla="*/ 1440 w 1447"/>
                  <a:gd name="T53" fmla="*/ 184 h 1128"/>
                  <a:gd name="T54" fmla="*/ 1440 w 1447"/>
                  <a:gd name="T55" fmla="*/ 240 h 1128"/>
                  <a:gd name="T56" fmla="*/ 1424 w 1447"/>
                  <a:gd name="T57" fmla="*/ 253 h 1128"/>
                  <a:gd name="T58" fmla="*/ 1376 w 1447"/>
                  <a:gd name="T59" fmla="*/ 258 h 1128"/>
                  <a:gd name="T60" fmla="*/ 1360 w 1447"/>
                  <a:gd name="T61" fmla="*/ 265 h 1128"/>
                  <a:gd name="T62" fmla="*/ 1312 w 1447"/>
                  <a:gd name="T63" fmla="*/ 274 h 1128"/>
                  <a:gd name="T64" fmla="*/ 1222 w 1447"/>
                  <a:gd name="T65" fmla="*/ 291 h 1128"/>
                  <a:gd name="T66" fmla="*/ 1174 w 1447"/>
                  <a:gd name="T67" fmla="*/ 300 h 1128"/>
                  <a:gd name="T68" fmla="*/ 1118 w 1447"/>
                  <a:gd name="T69" fmla="*/ 316 h 1128"/>
                  <a:gd name="T70" fmla="*/ 442 w 1447"/>
                  <a:gd name="T71" fmla="*/ 307 h 1128"/>
                  <a:gd name="T72" fmla="*/ 362 w 1447"/>
                  <a:gd name="T73" fmla="*/ 300 h 1128"/>
                  <a:gd name="T74" fmla="*/ 306 w 1447"/>
                  <a:gd name="T75" fmla="*/ 274 h 1128"/>
                  <a:gd name="T76" fmla="*/ 242 w 1447"/>
                  <a:gd name="T77" fmla="*/ 247 h 1128"/>
                  <a:gd name="T78" fmla="*/ 202 w 1447"/>
                  <a:gd name="T79" fmla="*/ 224 h 1128"/>
                  <a:gd name="T80" fmla="*/ 120 w 1447"/>
                  <a:gd name="T81" fmla="*/ 197 h 1128"/>
                  <a:gd name="T82" fmla="*/ 56 w 1447"/>
                  <a:gd name="T83" fmla="*/ 175 h 1128"/>
                  <a:gd name="T84" fmla="*/ 16 w 1447"/>
                  <a:gd name="T85" fmla="*/ 152 h 1128"/>
                  <a:gd name="T86" fmla="*/ 8 w 1447"/>
                  <a:gd name="T87" fmla="*/ 143 h 1128"/>
                  <a:gd name="T88" fmla="*/ 0 w 1447"/>
                  <a:gd name="T89" fmla="*/ 137 h 112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39" name="Group 65"/>
            <p:cNvGrpSpPr>
              <a:grpSpLocks/>
            </p:cNvGrpSpPr>
            <p:nvPr/>
          </p:nvGrpSpPr>
          <p:grpSpPr bwMode="auto">
            <a:xfrm>
              <a:off x="7391400" y="2120900"/>
              <a:ext cx="1349375" cy="1712913"/>
              <a:chOff x="4656" y="1336"/>
              <a:chExt cx="850" cy="1079"/>
            </a:xfrm>
          </p:grpSpPr>
          <p:sp>
            <p:nvSpPr>
              <p:cNvPr id="142" name="Line 66"/>
              <p:cNvSpPr>
                <a:spLocks noChangeShapeType="1"/>
              </p:cNvSpPr>
              <p:nvPr/>
            </p:nvSpPr>
            <p:spPr bwMode="auto">
              <a:xfrm flipH="1" flipV="1">
                <a:off x="4800" y="1912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3" name="Line 67"/>
              <p:cNvSpPr>
                <a:spLocks noChangeShapeType="1"/>
              </p:cNvSpPr>
              <p:nvPr/>
            </p:nvSpPr>
            <p:spPr bwMode="auto">
              <a:xfrm flipH="1" flipV="1">
                <a:off x="4656" y="2152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4" name="Line 68"/>
              <p:cNvSpPr>
                <a:spLocks noChangeShapeType="1"/>
              </p:cNvSpPr>
              <p:nvPr/>
            </p:nvSpPr>
            <p:spPr bwMode="auto">
              <a:xfrm flipH="1">
                <a:off x="4800" y="1528"/>
                <a:ext cx="240" cy="96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45" name="Picture 69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" y="1768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6" name="Text Box 70"/>
              <p:cNvSpPr txBox="1">
                <a:spLocks noChangeArrowheads="1"/>
              </p:cNvSpPr>
              <p:nvPr/>
            </p:nvSpPr>
            <p:spPr bwMode="auto">
              <a:xfrm>
                <a:off x="5284" y="1729"/>
                <a:ext cx="18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Y</a:t>
                </a:r>
              </a:p>
            </p:txBody>
          </p:sp>
          <p:sp>
            <p:nvSpPr>
              <p:cNvPr id="147" name="Text Box 71"/>
              <p:cNvSpPr txBox="1">
                <a:spLocks noChangeArrowheads="1"/>
              </p:cNvSpPr>
              <p:nvPr/>
            </p:nvSpPr>
            <p:spPr bwMode="auto">
              <a:xfrm>
                <a:off x="4912" y="1955"/>
                <a:ext cx="59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10.2.0.3</a:t>
                </a:r>
              </a:p>
            </p:txBody>
          </p:sp>
          <p:pic>
            <p:nvPicPr>
              <p:cNvPr id="148" name="Picture 72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1336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9" name="Picture 73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4" y="2200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0" name="Text Box 54"/>
            <p:cNvSpPr txBox="1">
              <a:spLocks noChangeArrowheads="1"/>
            </p:cNvSpPr>
            <p:nvPr/>
          </p:nvSpPr>
          <p:spPr bwMode="auto">
            <a:xfrm>
              <a:off x="6437442" y="3959675"/>
              <a:ext cx="18758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 </a:t>
              </a:r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10.2.0.0</a:t>
              </a: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（私有地址）</a:t>
              </a:r>
            </a:p>
          </p:txBody>
        </p:sp>
        <p:sp>
          <p:nvSpPr>
            <p:cNvPr id="141" name="Text Box 51"/>
            <p:cNvSpPr txBox="1">
              <a:spLocks noChangeArrowheads="1"/>
            </p:cNvSpPr>
            <p:nvPr/>
          </p:nvSpPr>
          <p:spPr bwMode="auto">
            <a:xfrm>
              <a:off x="6635959" y="2743015"/>
              <a:ext cx="8322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部门 </a:t>
              </a: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pic>
        <p:nvPicPr>
          <p:cNvPr id="167" name="Picture 4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10" y="2920778"/>
            <a:ext cx="5207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8" name="Picture 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98" y="2922365"/>
            <a:ext cx="5207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69" name="圆角矩形 168"/>
          <p:cNvSpPr/>
          <p:nvPr/>
        </p:nvSpPr>
        <p:spPr>
          <a:xfrm>
            <a:off x="2762110" y="1437514"/>
            <a:ext cx="3510311" cy="501530"/>
          </a:xfrm>
          <a:prstGeom prst="round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隧道两端：公有地址</a:t>
            </a:r>
          </a:p>
        </p:txBody>
      </p:sp>
      <p:sp>
        <p:nvSpPr>
          <p:cNvPr id="175" name="Text Box 69"/>
          <p:cNvSpPr txBox="1">
            <a:spLocks noChangeArrowheads="1"/>
          </p:cNvSpPr>
          <p:nvPr/>
        </p:nvSpPr>
        <p:spPr bwMode="auto">
          <a:xfrm>
            <a:off x="3780615" y="4527328"/>
            <a:ext cx="1725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虚拟专网 </a:t>
            </a:r>
            <a:r>
              <a:rPr kumimoji="1" lang="en-US" altLang="zh-CN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2685380457"/>
      </p:ext>
    </p:extLst>
  </p:cSld>
  <p:clrMapOvr>
    <a:masterClrMapping/>
  </p:clrMapOvr>
  <p:transition spd="slow">
    <p:fade/>
  </p:transition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36.3|7.4|18.9|18.9|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9|4.4|16.1|13.2|4.8|1|6.7|1|4.9|19.7|31.3|10.2|3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6|9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9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8|18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13|10.8|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2.4|1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4.4|15.8|62.3|58.5|22.9|24.8|13.4|1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2.8|64.9|14.2|19.4|7.5|9.1|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27.5|3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9|20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2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42.1|54.8|12.1|12.5|20.5|24.2|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87.8|17.6|6.4|7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63.8|26.1|15.7|12.5|10.7|15.2|17.1|1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0.1|21.9|11.4|9.6|29.9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5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38480</TotalTime>
  <Words>2791</Words>
  <Application>Microsoft Office PowerPoint</Application>
  <PresentationFormat>全屏显示(4:3)</PresentationFormat>
  <Paragraphs>392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ＭＳ Ｐゴシック</vt:lpstr>
      <vt:lpstr>方正舒体</vt:lpstr>
      <vt:lpstr>黑体</vt:lpstr>
      <vt:lpstr>华文楷体</vt:lpstr>
      <vt:lpstr>华文新魏</vt:lpstr>
      <vt:lpstr>宋体</vt:lpstr>
      <vt:lpstr>微软雅黑</vt:lpstr>
      <vt:lpstr>Arial</vt:lpstr>
      <vt:lpstr>Arial Black</vt:lpstr>
      <vt:lpstr>Calibri</vt:lpstr>
      <vt:lpstr>Comic Sans MS</vt:lpstr>
      <vt:lpstr>Helvetica</vt:lpstr>
      <vt:lpstr>Tahoma</vt:lpstr>
      <vt:lpstr>Times New Roman</vt:lpstr>
      <vt:lpstr>Wingdings</vt:lpstr>
      <vt:lpstr>Wingdings 3</vt:lpstr>
      <vt:lpstr>Pixel</vt:lpstr>
      <vt:lpstr>自定义设计方案</vt:lpstr>
      <vt:lpstr>3_自定义设计方案</vt:lpstr>
      <vt:lpstr>4_自定义设计方案</vt:lpstr>
      <vt:lpstr>9_自定义设计方案</vt:lpstr>
      <vt:lpstr>Visio</vt:lpstr>
      <vt:lpstr>VISIO</vt:lpstr>
      <vt:lpstr>第六章 网络应用（1） </vt:lpstr>
      <vt:lpstr>概述</vt:lpstr>
      <vt:lpstr>概述</vt:lpstr>
      <vt:lpstr>提纲</vt:lpstr>
      <vt:lpstr>基本应用模型</vt:lpstr>
      <vt:lpstr>基本应用模型</vt:lpstr>
      <vt:lpstr>基本应用模型</vt:lpstr>
      <vt:lpstr>1. CC模型 – 端服务系统模型</vt:lpstr>
      <vt:lpstr>1. CC模型 – 端服务系统模型</vt:lpstr>
      <vt:lpstr>1. CC模型  –  端服务系统模型</vt:lpstr>
      <vt:lpstr>2. CC模型 – 中心服务系统模型</vt:lpstr>
      <vt:lpstr>2. CC模型 – 中心服务系统模型</vt:lpstr>
      <vt:lpstr>3. CS模型</vt:lpstr>
      <vt:lpstr>3. CS模型 – 进一步扩展与优化</vt:lpstr>
      <vt:lpstr>提纲</vt:lpstr>
      <vt:lpstr>为什么需要域名解析？</vt:lpstr>
      <vt:lpstr>DNS工作的位置</vt:lpstr>
      <vt:lpstr>早期的方案</vt:lpstr>
      <vt:lpstr>DNS设计</vt:lpstr>
      <vt:lpstr>层次化的命名空间</vt:lpstr>
      <vt:lpstr>层次化的命名空间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DNS服务器</vt:lpstr>
      <vt:lpstr>域名解析</vt:lpstr>
      <vt:lpstr>域名解析</vt:lpstr>
      <vt:lpstr>DNS高速缓存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1910</cp:revision>
  <cp:lastPrinted>2022-05-17T12:14:02Z</cp:lastPrinted>
  <dcterms:created xsi:type="dcterms:W3CDTF">2017-02-02T15:53:23Z</dcterms:created>
  <dcterms:modified xsi:type="dcterms:W3CDTF">2022-05-17T12:21:25Z</dcterms:modified>
</cp:coreProperties>
</file>