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7.xml" ContentType="application/vnd.openxmlformats-officedocument.presentationml.tags+xml"/>
  <Override PartName="/ppt/notesSlides/notesSlide43.xml" ContentType="application/vnd.openxmlformats-officedocument.presentationml.notesSlide+xml"/>
  <Override PartName="/ppt/tags/tag28.xml" ContentType="application/vnd.openxmlformats-officedocument.presentationml.tags+xml"/>
  <Override PartName="/ppt/notesSlides/notesSlide44.xml" ContentType="application/vnd.openxmlformats-officedocument.presentationml.notesSlide+xml"/>
  <Override PartName="/ppt/tags/tag29.xml" ContentType="application/vnd.openxmlformats-officedocument.presentationml.tags+xml"/>
  <Override PartName="/ppt/notesSlides/notesSlide45.xml" ContentType="application/vnd.openxmlformats-officedocument.presentationml.notesSlide+xml"/>
  <Override PartName="/ppt/tags/tag30.xml" ContentType="application/vnd.openxmlformats-officedocument.presentationml.tags+xml"/>
  <Override PartName="/ppt/notesSlides/notesSlide46.xml" ContentType="application/vnd.openxmlformats-officedocument.presentationml.notesSlide+xml"/>
  <Override PartName="/ppt/tags/tag3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33.xml" ContentType="application/vnd.openxmlformats-officedocument.presentationml.tags+xml"/>
  <Override PartName="/ppt/notesSlides/notesSlide52.xml" ContentType="application/vnd.openxmlformats-officedocument.presentationml.notesSlide+xml"/>
  <Override PartName="/ppt/tags/tag3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35.xml" ContentType="application/vnd.openxmlformats-officedocument.presentationml.tags+xml"/>
  <Override PartName="/ppt/notesSlides/notesSlide56.xml" ContentType="application/vnd.openxmlformats-officedocument.presentationml.notesSlide+xml"/>
  <Override PartName="/ppt/tags/tag36.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3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38.xml" ContentType="application/vnd.openxmlformats-officedocument.presentationml.tags+xml"/>
  <Override PartName="/ppt/notesSlides/notesSlide61.xml" ContentType="application/vnd.openxmlformats-officedocument.presentationml.notesSlide+xml"/>
  <Override PartName="/ppt/tags/tag39.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70"/>
  </p:notesMasterIdLst>
  <p:sldIdLst>
    <p:sldId id="256" r:id="rId6"/>
    <p:sldId id="1103" r:id="rId7"/>
    <p:sldId id="928" r:id="rId8"/>
    <p:sldId id="929" r:id="rId9"/>
    <p:sldId id="933" r:id="rId10"/>
    <p:sldId id="934" r:id="rId11"/>
    <p:sldId id="936" r:id="rId12"/>
    <p:sldId id="930" r:id="rId13"/>
    <p:sldId id="939" r:id="rId14"/>
    <p:sldId id="940" r:id="rId15"/>
    <p:sldId id="945" r:id="rId16"/>
    <p:sldId id="946" r:id="rId17"/>
    <p:sldId id="1104" r:id="rId18"/>
    <p:sldId id="977" r:id="rId19"/>
    <p:sldId id="978" r:id="rId20"/>
    <p:sldId id="979" r:id="rId21"/>
    <p:sldId id="980" r:id="rId22"/>
    <p:sldId id="981" r:id="rId23"/>
    <p:sldId id="982" r:id="rId24"/>
    <p:sldId id="983" r:id="rId25"/>
    <p:sldId id="985" r:id="rId26"/>
    <p:sldId id="1105" r:id="rId27"/>
    <p:sldId id="990" r:id="rId28"/>
    <p:sldId id="1014" r:id="rId29"/>
    <p:sldId id="1016" r:id="rId30"/>
    <p:sldId id="1106" r:id="rId31"/>
    <p:sldId id="1017" r:id="rId32"/>
    <p:sldId id="1018" r:id="rId33"/>
    <p:sldId id="1019" r:id="rId34"/>
    <p:sldId id="1020" r:id="rId35"/>
    <p:sldId id="1021" r:id="rId36"/>
    <p:sldId id="1022" r:id="rId37"/>
    <p:sldId id="1024" r:id="rId38"/>
    <p:sldId id="1025" r:id="rId39"/>
    <p:sldId id="1026" r:id="rId40"/>
    <p:sldId id="1027" r:id="rId41"/>
    <p:sldId id="1028" r:id="rId42"/>
    <p:sldId id="1029" r:id="rId43"/>
    <p:sldId id="1030" r:id="rId44"/>
    <p:sldId id="1031" r:id="rId45"/>
    <p:sldId id="1107" r:id="rId46"/>
    <p:sldId id="1077" r:id="rId47"/>
    <p:sldId id="1078" r:id="rId48"/>
    <p:sldId id="1080" r:id="rId49"/>
    <p:sldId id="1079" r:id="rId50"/>
    <p:sldId id="1081" r:id="rId51"/>
    <p:sldId id="1082" r:id="rId52"/>
    <p:sldId id="1083" r:id="rId53"/>
    <p:sldId id="1084" r:id="rId54"/>
    <p:sldId id="1087" r:id="rId55"/>
    <p:sldId id="1088" r:id="rId56"/>
    <p:sldId id="1089" r:id="rId57"/>
    <p:sldId id="1092" r:id="rId58"/>
    <p:sldId id="1090" r:id="rId59"/>
    <p:sldId id="1108" r:id="rId60"/>
    <p:sldId id="1096" r:id="rId61"/>
    <p:sldId id="1095" r:id="rId62"/>
    <p:sldId id="1097" r:id="rId63"/>
    <p:sldId id="1098" r:id="rId64"/>
    <p:sldId id="1099" r:id="rId65"/>
    <p:sldId id="1100" r:id="rId66"/>
    <p:sldId id="1101" r:id="rId67"/>
    <p:sldId id="1102" r:id="rId68"/>
    <p:sldId id="80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FFCC"/>
    <a:srgbClr val="2F2F95"/>
    <a:srgbClr val="CCECFF"/>
    <a:srgbClr val="4949A2"/>
    <a:srgbClr val="FF3300"/>
    <a:srgbClr val="008000"/>
    <a:srgbClr val="FF0066"/>
    <a:srgbClr val="EFEF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54" d="100"/>
          <a:sy n="54" d="100"/>
        </p:scale>
        <p:origin x="1572"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460052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8249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216385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0120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28329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1753246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141824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23588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212351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90" indent="-292190">
              <a:spcBef>
                <a:spcPts val="511"/>
              </a:spcBef>
              <a:buNone/>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078256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0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3593975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3627335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129356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246204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1205470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2659157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983822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362631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218227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490574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2342052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1443819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795106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35</a:t>
            </a:fld>
            <a:endParaRPr lang="zh-CN" altLang="en-US"/>
          </a:p>
        </p:txBody>
      </p:sp>
    </p:spTree>
    <p:extLst>
      <p:ext uri="{BB962C8B-B14F-4D97-AF65-F5344CB8AC3E}">
        <p14:creationId xmlns:p14="http://schemas.microsoft.com/office/powerpoint/2010/main" val="4267766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36</a:t>
            </a:fld>
            <a:endParaRPr lang="zh-CN" altLang="en-US"/>
          </a:p>
        </p:txBody>
      </p:sp>
    </p:spTree>
    <p:extLst>
      <p:ext uri="{BB962C8B-B14F-4D97-AF65-F5344CB8AC3E}">
        <p14:creationId xmlns:p14="http://schemas.microsoft.com/office/powerpoint/2010/main" val="1947215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37</a:t>
            </a:fld>
            <a:endParaRPr lang="zh-CN" altLang="en-US"/>
          </a:p>
        </p:txBody>
      </p:sp>
    </p:spTree>
    <p:extLst>
      <p:ext uri="{BB962C8B-B14F-4D97-AF65-F5344CB8AC3E}">
        <p14:creationId xmlns:p14="http://schemas.microsoft.com/office/powerpoint/2010/main" val="922081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3128954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39</a:t>
            </a:fld>
            <a:endParaRPr lang="zh-CN" altLang="en-US"/>
          </a:p>
        </p:txBody>
      </p:sp>
    </p:spTree>
    <p:extLst>
      <p:ext uri="{BB962C8B-B14F-4D97-AF65-F5344CB8AC3E}">
        <p14:creationId xmlns:p14="http://schemas.microsoft.com/office/powerpoint/2010/main" val="28277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2763367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40</a:t>
            </a:fld>
            <a:endParaRPr lang="zh-CN" altLang="en-US"/>
          </a:p>
        </p:txBody>
      </p:sp>
    </p:spTree>
    <p:extLst>
      <p:ext uri="{BB962C8B-B14F-4D97-AF65-F5344CB8AC3E}">
        <p14:creationId xmlns:p14="http://schemas.microsoft.com/office/powerpoint/2010/main" val="23748330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41</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42</a:t>
            </a:fld>
            <a:endParaRPr lang="zh-CN" altLang="en-US"/>
          </a:p>
        </p:txBody>
      </p:sp>
    </p:spTree>
    <p:extLst>
      <p:ext uri="{BB962C8B-B14F-4D97-AF65-F5344CB8AC3E}">
        <p14:creationId xmlns:p14="http://schemas.microsoft.com/office/powerpoint/2010/main" val="1095647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43</a:t>
            </a:fld>
            <a:endParaRPr lang="zh-CN" altLang="en-US"/>
          </a:p>
        </p:txBody>
      </p:sp>
    </p:spTree>
    <p:extLst>
      <p:ext uri="{BB962C8B-B14F-4D97-AF65-F5344CB8AC3E}">
        <p14:creationId xmlns:p14="http://schemas.microsoft.com/office/powerpoint/2010/main" val="3573320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44</a:t>
            </a:fld>
            <a:endParaRPr lang="zh-CN" altLang="en-US"/>
          </a:p>
        </p:txBody>
      </p:sp>
    </p:spTree>
    <p:extLst>
      <p:ext uri="{BB962C8B-B14F-4D97-AF65-F5344CB8AC3E}">
        <p14:creationId xmlns:p14="http://schemas.microsoft.com/office/powerpoint/2010/main" val="1373468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45</a:t>
            </a:fld>
            <a:endParaRPr lang="zh-CN" altLang="en-US"/>
          </a:p>
        </p:txBody>
      </p:sp>
    </p:spTree>
    <p:extLst>
      <p:ext uri="{BB962C8B-B14F-4D97-AF65-F5344CB8AC3E}">
        <p14:creationId xmlns:p14="http://schemas.microsoft.com/office/powerpoint/2010/main" val="4071883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46</a:t>
            </a:fld>
            <a:endParaRPr lang="zh-CN" altLang="en-US"/>
          </a:p>
        </p:txBody>
      </p:sp>
    </p:spTree>
    <p:extLst>
      <p:ext uri="{BB962C8B-B14F-4D97-AF65-F5344CB8AC3E}">
        <p14:creationId xmlns:p14="http://schemas.microsoft.com/office/powerpoint/2010/main" val="25261019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47</a:t>
            </a:fld>
            <a:endParaRPr lang="zh-CN" altLang="en-US"/>
          </a:p>
        </p:txBody>
      </p:sp>
    </p:spTree>
    <p:extLst>
      <p:ext uri="{BB962C8B-B14F-4D97-AF65-F5344CB8AC3E}">
        <p14:creationId xmlns:p14="http://schemas.microsoft.com/office/powerpoint/2010/main" val="4127084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48</a:t>
            </a:fld>
            <a:endParaRPr lang="zh-CN" altLang="en-US"/>
          </a:p>
        </p:txBody>
      </p:sp>
    </p:spTree>
    <p:extLst>
      <p:ext uri="{BB962C8B-B14F-4D97-AF65-F5344CB8AC3E}">
        <p14:creationId xmlns:p14="http://schemas.microsoft.com/office/powerpoint/2010/main" val="27961889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49</a:t>
            </a:fld>
            <a:endParaRPr lang="zh-CN" altLang="en-US"/>
          </a:p>
        </p:txBody>
      </p:sp>
    </p:spTree>
    <p:extLst>
      <p:ext uri="{BB962C8B-B14F-4D97-AF65-F5344CB8AC3E}">
        <p14:creationId xmlns:p14="http://schemas.microsoft.com/office/powerpoint/2010/main" val="2127910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1530798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50</a:t>
            </a:fld>
            <a:endParaRPr lang="zh-CN" altLang="en-US"/>
          </a:p>
        </p:txBody>
      </p:sp>
    </p:spTree>
    <p:extLst>
      <p:ext uri="{BB962C8B-B14F-4D97-AF65-F5344CB8AC3E}">
        <p14:creationId xmlns:p14="http://schemas.microsoft.com/office/powerpoint/2010/main" val="2270138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51</a:t>
            </a:fld>
            <a:endParaRPr lang="zh-CN" altLang="en-US"/>
          </a:p>
        </p:txBody>
      </p:sp>
    </p:spTree>
    <p:extLst>
      <p:ext uri="{BB962C8B-B14F-4D97-AF65-F5344CB8AC3E}">
        <p14:creationId xmlns:p14="http://schemas.microsoft.com/office/powerpoint/2010/main" val="39032524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52</a:t>
            </a:fld>
            <a:endParaRPr lang="zh-CN" altLang="en-US"/>
          </a:p>
        </p:txBody>
      </p:sp>
    </p:spTree>
    <p:extLst>
      <p:ext uri="{BB962C8B-B14F-4D97-AF65-F5344CB8AC3E}">
        <p14:creationId xmlns:p14="http://schemas.microsoft.com/office/powerpoint/2010/main" val="911470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53</a:t>
            </a:fld>
            <a:endParaRPr lang="zh-CN" altLang="en-US"/>
          </a:p>
        </p:txBody>
      </p:sp>
    </p:spTree>
    <p:extLst>
      <p:ext uri="{BB962C8B-B14F-4D97-AF65-F5344CB8AC3E}">
        <p14:creationId xmlns:p14="http://schemas.microsoft.com/office/powerpoint/2010/main" val="15327815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54</a:t>
            </a:fld>
            <a:endParaRPr lang="zh-CN" altLang="en-US"/>
          </a:p>
        </p:txBody>
      </p:sp>
    </p:spTree>
    <p:extLst>
      <p:ext uri="{BB962C8B-B14F-4D97-AF65-F5344CB8AC3E}">
        <p14:creationId xmlns:p14="http://schemas.microsoft.com/office/powerpoint/2010/main" val="1187873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55</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56</a:t>
            </a:fld>
            <a:endParaRPr lang="zh-CN" altLang="en-US"/>
          </a:p>
        </p:txBody>
      </p:sp>
    </p:spTree>
    <p:extLst>
      <p:ext uri="{BB962C8B-B14F-4D97-AF65-F5344CB8AC3E}">
        <p14:creationId xmlns:p14="http://schemas.microsoft.com/office/powerpoint/2010/main" val="3601152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57</a:t>
            </a:fld>
            <a:endParaRPr lang="zh-CN" altLang="en-US"/>
          </a:p>
        </p:txBody>
      </p:sp>
    </p:spTree>
    <p:extLst>
      <p:ext uri="{BB962C8B-B14F-4D97-AF65-F5344CB8AC3E}">
        <p14:creationId xmlns:p14="http://schemas.microsoft.com/office/powerpoint/2010/main" val="38415315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58</a:t>
            </a:fld>
            <a:endParaRPr lang="zh-CN" altLang="en-US"/>
          </a:p>
        </p:txBody>
      </p:sp>
    </p:spTree>
    <p:extLst>
      <p:ext uri="{BB962C8B-B14F-4D97-AF65-F5344CB8AC3E}">
        <p14:creationId xmlns:p14="http://schemas.microsoft.com/office/powerpoint/2010/main" val="3976580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59</a:t>
            </a:fld>
            <a:endParaRPr lang="zh-CN" altLang="en-US"/>
          </a:p>
        </p:txBody>
      </p:sp>
    </p:spTree>
    <p:extLst>
      <p:ext uri="{BB962C8B-B14F-4D97-AF65-F5344CB8AC3E}">
        <p14:creationId xmlns:p14="http://schemas.microsoft.com/office/powerpoint/2010/main" val="116253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40433919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60</a:t>
            </a:fld>
            <a:endParaRPr lang="zh-CN" altLang="en-US"/>
          </a:p>
        </p:txBody>
      </p:sp>
    </p:spTree>
    <p:extLst>
      <p:ext uri="{BB962C8B-B14F-4D97-AF65-F5344CB8AC3E}">
        <p14:creationId xmlns:p14="http://schemas.microsoft.com/office/powerpoint/2010/main" val="41173373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61</a:t>
            </a:fld>
            <a:endParaRPr lang="zh-CN" altLang="en-US"/>
          </a:p>
        </p:txBody>
      </p:sp>
    </p:spTree>
    <p:extLst>
      <p:ext uri="{BB962C8B-B14F-4D97-AF65-F5344CB8AC3E}">
        <p14:creationId xmlns:p14="http://schemas.microsoft.com/office/powerpoint/2010/main" val="4538443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62</a:t>
            </a:fld>
            <a:endParaRPr lang="zh-CN" altLang="en-US"/>
          </a:p>
        </p:txBody>
      </p:sp>
    </p:spTree>
    <p:extLst>
      <p:ext uri="{BB962C8B-B14F-4D97-AF65-F5344CB8AC3E}">
        <p14:creationId xmlns:p14="http://schemas.microsoft.com/office/powerpoint/2010/main" val="20779722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63</a:t>
            </a:fld>
            <a:endParaRPr lang="zh-CN" altLang="en-US"/>
          </a:p>
        </p:txBody>
      </p:sp>
    </p:spTree>
    <p:extLst>
      <p:ext uri="{BB962C8B-B14F-4D97-AF65-F5344CB8AC3E}">
        <p14:creationId xmlns:p14="http://schemas.microsoft.com/office/powerpoint/2010/main" val="277421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347239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105315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968753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2022/5/24</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2022/5/24</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2022/5/24</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686801" y="6705600"/>
            <a:ext cx="349954" cy="152400"/>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2022/5/24</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2022/5/24</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2022/5/24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2022/5/24</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2022/5/24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2022/5/24</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2022/5/24</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2022/5/24</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2022/5/24</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2022/5/24</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2022/5/24</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2022/5/24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Layout" Target="../slideLayouts/slideLayout2.xml"/><Relationship Id="rId7" Type="http://schemas.openxmlformats.org/officeDocument/2006/relationships/image" Target="../media/image10.wmf"/><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3.wmf"/><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w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4.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4.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第六章 网络应用（</a:t>
            </a:r>
            <a:r>
              <a:rPr lang="en-US" altLang="zh-CN"/>
              <a:t>3</a:t>
            </a:r>
            <a:r>
              <a:rPr lang="zh-CN" altLang="en-US"/>
              <a:t>）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简单邮件传送协议 </a:t>
            </a:r>
            <a:r>
              <a:rPr lang="en-US" altLang="zh-CN" dirty="0"/>
              <a:t>SMTP </a:t>
            </a:r>
            <a:endParaRPr lang="zh-CN" altLang="en-US" dirty="0"/>
          </a:p>
        </p:txBody>
      </p:sp>
      <p:sp>
        <p:nvSpPr>
          <p:cNvPr id="3" name="内容占位符 2"/>
          <p:cNvSpPr>
            <a:spLocks noGrp="1"/>
          </p:cNvSpPr>
          <p:nvPr>
            <p:ph idx="1"/>
          </p:nvPr>
        </p:nvSpPr>
        <p:spPr>
          <a:xfrm>
            <a:off x="457199" y="1444979"/>
            <a:ext cx="8370711" cy="5260620"/>
          </a:xfrm>
        </p:spPr>
        <p:txBody>
          <a:bodyPr/>
          <a:lstStyle/>
          <a:p>
            <a:pPr>
              <a:lnSpc>
                <a:spcPct val="100000"/>
              </a:lnSpc>
            </a:pPr>
            <a:r>
              <a:rPr lang="en-US" altLang="zh-CN" sz="2000" dirty="0"/>
              <a:t>SMTP </a:t>
            </a:r>
            <a:r>
              <a:rPr lang="zh-CN" altLang="en-US" sz="2000" dirty="0"/>
              <a:t>通信三阶段</a:t>
            </a:r>
            <a:r>
              <a:rPr lang="zh-CN" altLang="en-US" sz="1800" dirty="0"/>
              <a:t> </a:t>
            </a:r>
            <a:endParaRPr lang="en-US" altLang="zh-CN" sz="1800" dirty="0"/>
          </a:p>
          <a:p>
            <a:pPr lvl="1">
              <a:spcBef>
                <a:spcPts val="1200"/>
              </a:spcBef>
            </a:pPr>
            <a:r>
              <a:rPr lang="en-US" altLang="zh-CN" sz="1800" dirty="0"/>
              <a:t>TCP</a:t>
            </a:r>
            <a:r>
              <a:rPr lang="zh-CN" altLang="en-US" sz="1800" dirty="0"/>
              <a:t>连接建立</a:t>
            </a:r>
            <a:endParaRPr lang="en-US" altLang="zh-CN" sz="1800" dirty="0"/>
          </a:p>
          <a:p>
            <a:pPr lvl="2">
              <a:spcBef>
                <a:spcPts val="1200"/>
              </a:spcBef>
            </a:pPr>
            <a:r>
              <a:rPr lang="zh-CN" altLang="en-US" sz="1600" dirty="0"/>
              <a:t>连接是在发送主机的 </a:t>
            </a:r>
            <a:r>
              <a:rPr lang="en-US" altLang="zh-CN" sz="1600" dirty="0"/>
              <a:t>SMTP </a:t>
            </a:r>
            <a:r>
              <a:rPr lang="zh-CN" altLang="en-US" sz="1600" dirty="0"/>
              <a:t>客户和接收主机的 </a:t>
            </a:r>
            <a:r>
              <a:rPr lang="en-US" altLang="zh-CN" sz="1600" dirty="0"/>
              <a:t>SMTP </a:t>
            </a:r>
            <a:r>
              <a:rPr lang="zh-CN" altLang="en-US" sz="1600" dirty="0"/>
              <a:t>服务器之间建立   </a:t>
            </a:r>
          </a:p>
          <a:p>
            <a:pPr lvl="1">
              <a:spcBef>
                <a:spcPts val="1200"/>
              </a:spcBef>
            </a:pPr>
            <a:r>
              <a:rPr lang="zh-CN" altLang="en-US" sz="1800" dirty="0"/>
              <a:t>邮件传送</a:t>
            </a:r>
          </a:p>
          <a:p>
            <a:pPr lvl="1">
              <a:spcBef>
                <a:spcPts val="1200"/>
              </a:spcBef>
            </a:pPr>
            <a:r>
              <a:rPr lang="en-US" altLang="zh-CN" sz="1800" dirty="0"/>
              <a:t>TCP</a:t>
            </a:r>
            <a:r>
              <a:rPr lang="zh-CN" altLang="en-US" sz="1800" dirty="0"/>
              <a:t>连接释放</a:t>
            </a:r>
            <a:endParaRPr lang="en-US" altLang="zh-CN" sz="1800" dirty="0"/>
          </a:p>
          <a:p>
            <a:pPr lvl="2">
              <a:spcBef>
                <a:spcPts val="1200"/>
              </a:spcBef>
            </a:pPr>
            <a:r>
              <a:rPr lang="zh-CN" altLang="en-US" sz="1600" dirty="0"/>
              <a:t>邮件发送完毕后，</a:t>
            </a:r>
            <a:r>
              <a:rPr lang="en-US" altLang="zh-CN" sz="1600" dirty="0"/>
              <a:t>SMTP </a:t>
            </a:r>
            <a:r>
              <a:rPr lang="zh-CN" altLang="en-US" sz="1600" dirty="0"/>
              <a:t>释放 </a:t>
            </a:r>
            <a:r>
              <a:rPr lang="en-US" altLang="zh-CN" sz="1600" dirty="0"/>
              <a:t>TCP </a:t>
            </a:r>
            <a:r>
              <a:rPr lang="zh-CN" altLang="en-US" sz="1600" dirty="0"/>
              <a:t>连接 </a:t>
            </a:r>
          </a:p>
          <a:p>
            <a:pPr lvl="1">
              <a:spcBef>
                <a:spcPts val="1200"/>
              </a:spcBef>
            </a:pPr>
            <a:endParaRPr lang="en-US" altLang="zh-CN" sz="1800" dirty="0"/>
          </a:p>
          <a:p>
            <a:pPr lvl="1">
              <a:spcBef>
                <a:spcPts val="1200"/>
              </a:spcBef>
            </a:pPr>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custDataLst>
      <p:tags r:id="rId1"/>
    </p:custDataLst>
    <p:extLst>
      <p:ext uri="{BB962C8B-B14F-4D97-AF65-F5344CB8AC3E}">
        <p14:creationId xmlns:p14="http://schemas.microsoft.com/office/powerpoint/2010/main" val="34492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邮件读取协议</a:t>
            </a:r>
          </a:p>
        </p:txBody>
      </p:sp>
      <p:sp>
        <p:nvSpPr>
          <p:cNvPr id="3" name="内容占位符 2"/>
          <p:cNvSpPr>
            <a:spLocks noGrp="1"/>
          </p:cNvSpPr>
          <p:nvPr>
            <p:ph idx="1"/>
          </p:nvPr>
        </p:nvSpPr>
        <p:spPr>
          <a:xfrm>
            <a:off x="457199" y="1444979"/>
            <a:ext cx="8370711" cy="5260620"/>
          </a:xfrm>
        </p:spPr>
        <p:txBody>
          <a:bodyPr/>
          <a:lstStyle/>
          <a:p>
            <a:r>
              <a:rPr lang="zh-CN" altLang="en-US" sz="2000" dirty="0"/>
              <a:t>邮局协议</a:t>
            </a:r>
            <a:r>
              <a:rPr lang="en-US" altLang="zh-CN" sz="2000" dirty="0"/>
              <a:t> (POP, Post Office Protocol ) [RFC 1939]</a:t>
            </a:r>
          </a:p>
          <a:p>
            <a:pPr lvl="1">
              <a:lnSpc>
                <a:spcPct val="150000"/>
              </a:lnSpc>
            </a:pPr>
            <a:r>
              <a:rPr lang="zh-CN" altLang="en-US" sz="1800" dirty="0"/>
              <a:t>非常简单、但功能有限的邮件读取协议，现在使用的是第三个版本 </a:t>
            </a:r>
            <a:r>
              <a:rPr lang="en-US" altLang="zh-CN" sz="1800" dirty="0"/>
              <a:t>POP3</a:t>
            </a:r>
            <a:endParaRPr lang="zh-CN" altLang="en-US" sz="1800" dirty="0"/>
          </a:p>
          <a:p>
            <a:pPr lvl="1">
              <a:lnSpc>
                <a:spcPct val="150000"/>
              </a:lnSpc>
            </a:pPr>
            <a:r>
              <a:rPr lang="zh-CN" altLang="en-US" sz="1800" dirty="0"/>
              <a:t>使用客户</a:t>
            </a:r>
            <a:r>
              <a:rPr lang="en-US" altLang="zh-CN" sz="1800" dirty="0"/>
              <a:t>/</a:t>
            </a:r>
            <a:r>
              <a:rPr lang="zh-CN" altLang="en-US" sz="1800" dirty="0"/>
              <a:t>服务器的工作方式</a:t>
            </a:r>
          </a:p>
          <a:p>
            <a:pPr lvl="2">
              <a:lnSpc>
                <a:spcPct val="150000"/>
              </a:lnSpc>
            </a:pPr>
            <a:r>
              <a:rPr lang="en-US" altLang="zh-CN" sz="1600" dirty="0"/>
              <a:t>POP </a:t>
            </a:r>
            <a:r>
              <a:rPr lang="zh-CN" altLang="en-US" sz="1600" dirty="0"/>
              <a:t>客户程序：在接收邮件的用户 </a:t>
            </a:r>
            <a:r>
              <a:rPr lang="en-US" altLang="zh-CN" sz="1600" dirty="0"/>
              <a:t>PC </a:t>
            </a:r>
            <a:r>
              <a:rPr lang="zh-CN" altLang="en-US" sz="1600" dirty="0"/>
              <a:t>机中运行 </a:t>
            </a:r>
            <a:endParaRPr lang="en-US" altLang="zh-CN" sz="1600" dirty="0"/>
          </a:p>
          <a:p>
            <a:pPr lvl="2">
              <a:lnSpc>
                <a:spcPct val="150000"/>
              </a:lnSpc>
            </a:pPr>
            <a:r>
              <a:rPr lang="en-US" altLang="zh-CN" sz="1600" dirty="0"/>
              <a:t>POP </a:t>
            </a:r>
            <a:r>
              <a:rPr lang="zh-CN" altLang="en-US" sz="1600" dirty="0"/>
              <a:t>服务器程序：在用户所连接的 </a:t>
            </a:r>
            <a:r>
              <a:rPr lang="en-US" altLang="zh-CN" sz="1600" dirty="0"/>
              <a:t>ISP </a:t>
            </a:r>
            <a:r>
              <a:rPr lang="zh-CN" altLang="en-US" sz="1600" dirty="0"/>
              <a:t>的邮件服务器中运行</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custDataLst>
      <p:tags r:id="rId1"/>
    </p:custDataLst>
    <p:extLst>
      <p:ext uri="{BB962C8B-B14F-4D97-AF65-F5344CB8AC3E}">
        <p14:creationId xmlns:p14="http://schemas.microsoft.com/office/powerpoint/2010/main" val="135024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邮件读取协议</a:t>
            </a:r>
          </a:p>
        </p:txBody>
      </p:sp>
      <p:sp>
        <p:nvSpPr>
          <p:cNvPr id="3" name="内容占位符 2"/>
          <p:cNvSpPr>
            <a:spLocks noGrp="1"/>
          </p:cNvSpPr>
          <p:nvPr>
            <p:ph idx="1"/>
          </p:nvPr>
        </p:nvSpPr>
        <p:spPr>
          <a:xfrm>
            <a:off x="457199" y="1444979"/>
            <a:ext cx="8370711" cy="5260620"/>
          </a:xfrm>
        </p:spPr>
        <p:txBody>
          <a:bodyPr/>
          <a:lstStyle/>
          <a:p>
            <a:r>
              <a:rPr lang="zh-CN" altLang="en-US" sz="2000" dirty="0"/>
              <a:t>互联网报文存取协议 </a:t>
            </a:r>
            <a:r>
              <a:rPr lang="en-US" altLang="zh-CN" sz="2000" dirty="0"/>
              <a:t>(IMAP, Internet Message Access Protocol) [RFC 3501]</a:t>
            </a:r>
          </a:p>
          <a:p>
            <a:pPr lvl="1">
              <a:lnSpc>
                <a:spcPct val="150000"/>
              </a:lnSpc>
            </a:pPr>
            <a:r>
              <a:rPr lang="zh-CN" altLang="en-US" sz="1800" dirty="0"/>
              <a:t>客户</a:t>
            </a:r>
            <a:r>
              <a:rPr lang="en-US" altLang="zh-CN" sz="1800" dirty="0"/>
              <a:t>/</a:t>
            </a:r>
            <a:r>
              <a:rPr lang="zh-CN" altLang="en-US" sz="1800" dirty="0"/>
              <a:t>服务器方式工作</a:t>
            </a:r>
          </a:p>
          <a:p>
            <a:pPr lvl="1">
              <a:lnSpc>
                <a:spcPct val="150000"/>
              </a:lnSpc>
            </a:pPr>
            <a:r>
              <a:rPr lang="zh-CN" altLang="en-US" sz="1800" dirty="0"/>
              <a:t>联机协议，用户在自己的 </a:t>
            </a:r>
            <a:r>
              <a:rPr lang="en-US" altLang="zh-CN" sz="1800" dirty="0"/>
              <a:t>PC </a:t>
            </a:r>
            <a:r>
              <a:rPr lang="zh-CN" altLang="en-US" sz="1800" dirty="0"/>
              <a:t>机上就可以操纵 </a:t>
            </a:r>
            <a:r>
              <a:rPr lang="en-US" altLang="zh-CN" sz="1800" dirty="0"/>
              <a:t>ISP </a:t>
            </a:r>
            <a:r>
              <a:rPr lang="zh-CN" altLang="en-US" sz="1800" dirty="0"/>
              <a:t>的邮件服务器的邮箱，就像在本地操纵一样</a:t>
            </a:r>
            <a:endParaRPr lang="en-US" altLang="zh-CN" sz="1800" dirty="0"/>
          </a:p>
          <a:p>
            <a:pPr lvl="2">
              <a:lnSpc>
                <a:spcPct val="150000"/>
              </a:lnSpc>
            </a:pPr>
            <a:r>
              <a:rPr lang="zh-CN" altLang="en-US" sz="1600" dirty="0"/>
              <a:t>当用户 </a:t>
            </a:r>
            <a:r>
              <a:rPr lang="en-US" altLang="zh-CN" sz="1600" dirty="0"/>
              <a:t>PC </a:t>
            </a:r>
            <a:r>
              <a:rPr lang="zh-CN" altLang="en-US" sz="1600" dirty="0"/>
              <a:t>机上的 </a:t>
            </a:r>
            <a:r>
              <a:rPr lang="en-US" altLang="zh-CN" sz="1600" dirty="0"/>
              <a:t>IMAP </a:t>
            </a:r>
            <a:r>
              <a:rPr lang="zh-CN" altLang="en-US" sz="1600" dirty="0"/>
              <a:t>客户程序打开 </a:t>
            </a:r>
            <a:r>
              <a:rPr lang="en-US" altLang="zh-CN" sz="1600" dirty="0"/>
              <a:t>IMAP </a:t>
            </a:r>
            <a:r>
              <a:rPr lang="zh-CN" altLang="en-US" sz="1600" dirty="0"/>
              <a:t>服务器的邮箱时，用户可看到邮件的首部；若用户需要打开某个邮件，则该邮件才传到用户的计算机上</a:t>
            </a:r>
            <a:endParaRPr lang="en-US" altLang="zh-CN" sz="1600" dirty="0"/>
          </a:p>
          <a:p>
            <a:pPr lvl="1">
              <a:lnSpc>
                <a:spcPct val="150000"/>
              </a:lnSpc>
            </a:pPr>
            <a:r>
              <a:rPr lang="zh-CN" altLang="en-US" sz="1800" dirty="0"/>
              <a:t>允许收件人只读取邮件中的某一个部分</a:t>
            </a:r>
            <a:endParaRPr lang="en-US" altLang="zh-CN" sz="1800" dirty="0"/>
          </a:p>
          <a:p>
            <a:pPr lvl="2">
              <a:lnSpc>
                <a:spcPct val="150000"/>
              </a:lnSpc>
            </a:pPr>
            <a:r>
              <a:rPr lang="zh-CN" altLang="en-US" sz="1600" dirty="0"/>
              <a:t>例如：当收到一个带有视频附件的邮件，为了节省时间，可以先下载邮件的正文部分，待以后有时间再读取或下载这个很长的附件</a:t>
            </a:r>
          </a:p>
          <a:p>
            <a:pPr lvl="1">
              <a:lnSpc>
                <a:spcPct val="150000"/>
              </a:lnSpc>
            </a:pPr>
            <a:r>
              <a:rPr lang="zh-CN" altLang="en-US" sz="1800" dirty="0"/>
              <a:t>缺点是如果用户没有将邮件复制到自己的 </a:t>
            </a:r>
            <a:r>
              <a:rPr lang="en-US" altLang="zh-CN" sz="1800" dirty="0"/>
              <a:t>PC </a:t>
            </a:r>
            <a:r>
              <a:rPr lang="zh-CN" altLang="en-US" sz="1800" dirty="0"/>
              <a:t>上，则邮件一直是存放在 </a:t>
            </a:r>
            <a:r>
              <a:rPr lang="en-US" altLang="zh-CN" sz="1800" dirty="0"/>
              <a:t>IMAP </a:t>
            </a:r>
            <a:r>
              <a:rPr lang="zh-CN" altLang="en-US" sz="1800" dirty="0"/>
              <a:t>服务器上</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419796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t>6.4  </a:t>
            </a:r>
            <a:r>
              <a:rPr lang="zh-CN" altLang="en-US" dirty="0"/>
              <a:t>电子邮件</a:t>
            </a:r>
            <a:endParaRPr lang="en-US" altLang="zh-CN" dirty="0"/>
          </a:p>
          <a:p>
            <a:r>
              <a:rPr lang="en-US" altLang="zh-CN">
                <a:solidFill>
                  <a:srgbClr val="FF0000"/>
                </a:solidFill>
              </a:rPr>
              <a:t>6.5  </a:t>
            </a:r>
            <a:r>
              <a:rPr lang="zh-CN" altLang="en-US" dirty="0">
                <a:solidFill>
                  <a:srgbClr val="FF0000"/>
                </a:solidFill>
              </a:rPr>
              <a:t>文件传送协议</a:t>
            </a:r>
          </a:p>
          <a:p>
            <a:r>
              <a:rPr lang="en-US" altLang="zh-CN"/>
              <a:t>6.6  </a:t>
            </a:r>
            <a:r>
              <a:rPr lang="zh-CN" altLang="en-US" dirty="0"/>
              <a:t>远程终端协议 </a:t>
            </a:r>
            <a:r>
              <a:rPr lang="en-US" altLang="zh-CN" dirty="0"/>
              <a:t>Telnet</a:t>
            </a:r>
            <a:endParaRPr lang="zh-CN" altLang="en-US" dirty="0"/>
          </a:p>
          <a:p>
            <a:r>
              <a:rPr lang="en-US" altLang="zh-CN"/>
              <a:t>6.7  </a:t>
            </a:r>
            <a:r>
              <a:rPr lang="zh-CN" altLang="en-US" dirty="0"/>
              <a:t>动态主机配置协议</a:t>
            </a:r>
            <a:r>
              <a:rPr lang="en-US" altLang="zh-CN" dirty="0"/>
              <a:t>DHCP</a:t>
            </a:r>
          </a:p>
          <a:p>
            <a:r>
              <a:rPr lang="en-US" altLang="zh-CN"/>
              <a:t>6.8  </a:t>
            </a:r>
            <a:r>
              <a:rPr lang="zh-CN" altLang="en-US" dirty="0"/>
              <a:t>简单网络管理协议 </a:t>
            </a:r>
            <a:r>
              <a:rPr lang="en-US" altLang="zh-CN" dirty="0"/>
              <a:t>SNMP</a:t>
            </a:r>
            <a:endParaRPr lang="zh-CN" altLang="en-US" dirty="0"/>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文件传送协议概述</a:t>
            </a:r>
          </a:p>
        </p:txBody>
      </p:sp>
      <p:sp>
        <p:nvSpPr>
          <p:cNvPr id="3" name="内容占位符 2"/>
          <p:cNvSpPr>
            <a:spLocks noGrp="1"/>
          </p:cNvSpPr>
          <p:nvPr>
            <p:ph idx="1"/>
          </p:nvPr>
        </p:nvSpPr>
        <p:spPr>
          <a:xfrm>
            <a:off x="457200" y="1444979"/>
            <a:ext cx="8229600" cy="5260620"/>
          </a:xfrm>
        </p:spPr>
        <p:txBody>
          <a:bodyPr/>
          <a:lstStyle/>
          <a:p>
            <a:r>
              <a:rPr lang="zh-CN" altLang="en-US" dirty="0"/>
              <a:t>文件传送协议 </a:t>
            </a:r>
            <a:r>
              <a:rPr lang="en-US" altLang="zh-CN" dirty="0"/>
              <a:t>FTP </a:t>
            </a:r>
            <a:r>
              <a:rPr lang="en-US" altLang="zh-CN" sz="2000" dirty="0"/>
              <a:t>(File Transfer Protocol) [RFC 959]</a:t>
            </a:r>
          </a:p>
          <a:p>
            <a:pPr lvl="1">
              <a:lnSpc>
                <a:spcPct val="150000"/>
              </a:lnSpc>
            </a:pPr>
            <a:r>
              <a:rPr lang="zh-CN" altLang="en-US" sz="1800" dirty="0"/>
              <a:t>基于 </a:t>
            </a:r>
            <a:r>
              <a:rPr lang="en-US" altLang="zh-CN" sz="1800" dirty="0"/>
              <a:t>TCP</a:t>
            </a:r>
          </a:p>
          <a:p>
            <a:pPr lvl="1">
              <a:lnSpc>
                <a:spcPct val="150000"/>
              </a:lnSpc>
            </a:pPr>
            <a:r>
              <a:rPr lang="zh-CN" altLang="en-US" sz="1800"/>
              <a:t>早期互联网</a:t>
            </a:r>
            <a:r>
              <a:rPr lang="zh-CN" altLang="en-US" sz="1800" dirty="0"/>
              <a:t>上使用得最广泛的文件传送协议</a:t>
            </a:r>
            <a:endParaRPr lang="en-US" altLang="zh-CN" sz="1800" dirty="0"/>
          </a:p>
          <a:p>
            <a:pPr lvl="2">
              <a:lnSpc>
                <a:spcPct val="150000"/>
              </a:lnSpc>
            </a:pPr>
            <a:r>
              <a:rPr lang="zh-CN" altLang="en-US" sz="1600" dirty="0"/>
              <a:t>互联网发展的早期阶段，</a:t>
            </a:r>
            <a:r>
              <a:rPr lang="en-US" altLang="zh-CN" sz="1600" dirty="0"/>
              <a:t>FTP</a:t>
            </a:r>
            <a:r>
              <a:rPr lang="zh-CN" altLang="en-US" sz="1600" dirty="0"/>
              <a:t>占</a:t>
            </a:r>
            <a:r>
              <a:rPr lang="zh-CN" altLang="en-US" sz="1600"/>
              <a:t>互联网通信流量的</a:t>
            </a:r>
            <a:r>
              <a:rPr lang="en-US" altLang="zh-CN" sz="1600" dirty="0"/>
              <a:t>1/3</a:t>
            </a:r>
            <a:r>
              <a:rPr lang="zh-CN" altLang="en-US" sz="1600" dirty="0"/>
              <a:t>，</a:t>
            </a:r>
            <a:r>
              <a:rPr lang="en-US" altLang="zh-CN" sz="1600" dirty="0"/>
              <a:t>1995</a:t>
            </a:r>
            <a:r>
              <a:rPr lang="zh-CN" altLang="en-US" sz="1600" dirty="0"/>
              <a:t>年后被</a:t>
            </a:r>
            <a:r>
              <a:rPr lang="en-US" altLang="zh-CN" sz="1600" dirty="0"/>
              <a:t>Web</a:t>
            </a:r>
            <a:r>
              <a:rPr lang="zh-CN" altLang="en-US" sz="1600" dirty="0"/>
              <a:t>超越</a:t>
            </a:r>
          </a:p>
          <a:p>
            <a:pPr lvl="1">
              <a:lnSpc>
                <a:spcPct val="150000"/>
              </a:lnSpc>
            </a:pPr>
            <a:r>
              <a:rPr lang="zh-CN" altLang="en-US" sz="1800" dirty="0"/>
              <a:t>提供交互式的访问，允许客户指明文件的类型与格式，并允许文件具有存取权限</a:t>
            </a:r>
            <a:endParaRPr lang="en-US" altLang="zh-CN" sz="1800" dirty="0"/>
          </a:p>
          <a:p>
            <a:r>
              <a:rPr lang="zh-CN" altLang="en-US" dirty="0"/>
              <a:t>简单文件传送协议 </a:t>
            </a:r>
            <a:r>
              <a:rPr lang="en-US" altLang="zh-CN" dirty="0"/>
              <a:t>TFTP</a:t>
            </a:r>
            <a:r>
              <a:rPr lang="en-US" altLang="zh-CN" sz="2000" dirty="0"/>
              <a:t> (Trivial File Transfer Protocol) [RFC 1350]</a:t>
            </a:r>
            <a:endParaRPr lang="en-US" altLang="zh-CN" dirty="0"/>
          </a:p>
          <a:p>
            <a:pPr lvl="1">
              <a:lnSpc>
                <a:spcPct val="150000"/>
              </a:lnSpc>
            </a:pPr>
            <a:r>
              <a:rPr lang="zh-CN" altLang="en-US" sz="1800" dirty="0"/>
              <a:t>基于 </a:t>
            </a:r>
            <a:r>
              <a:rPr lang="en-US" altLang="zh-CN" sz="1800" dirty="0"/>
              <a:t>UDP</a:t>
            </a:r>
          </a:p>
          <a:p>
            <a:pPr lvl="1">
              <a:lnSpc>
                <a:spcPct val="150000"/>
              </a:lnSpc>
            </a:pPr>
            <a:r>
              <a:rPr lang="zh-CN" altLang="en-US" sz="1800" dirty="0"/>
              <a:t>简单易实现</a:t>
            </a:r>
            <a:endParaRPr lang="en-US" altLang="zh-CN" sz="1800" dirty="0"/>
          </a:p>
          <a:p>
            <a:pPr lvl="1">
              <a:lnSpc>
                <a:spcPct val="150000"/>
              </a:lnSpc>
            </a:pPr>
            <a:r>
              <a:rPr lang="zh-CN" altLang="en-US" sz="1800" dirty="0"/>
              <a:t>无庞大的命令集、无目录功能、不能进行身份鉴别</a:t>
            </a:r>
            <a:endParaRPr lang="en-US" altLang="zh-CN" sz="1800" dirty="0"/>
          </a:p>
          <a:p>
            <a:endParaRPr lang="zh-CN" altLang="en-US" sz="22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115542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dissolv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a:t>
            </a:r>
            <a:r>
              <a:rPr lang="en-US" altLang="zh-CN" dirty="0"/>
              <a:t>FTP</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a:t>众多文件系统差别很大，网络环境下复制文件的复杂性</a:t>
            </a:r>
          </a:p>
          <a:p>
            <a:pPr lvl="1">
              <a:lnSpc>
                <a:spcPct val="150000"/>
              </a:lnSpc>
            </a:pPr>
            <a:r>
              <a:rPr lang="zh-CN" altLang="en-US" sz="1800" dirty="0"/>
              <a:t>计算机存储数据的格式不同</a:t>
            </a:r>
          </a:p>
          <a:p>
            <a:pPr lvl="1">
              <a:lnSpc>
                <a:spcPct val="150000"/>
              </a:lnSpc>
            </a:pPr>
            <a:r>
              <a:rPr lang="zh-CN" altLang="en-US" sz="1800" dirty="0"/>
              <a:t>文件的目录结构和文件命名的规定不同</a:t>
            </a:r>
          </a:p>
          <a:p>
            <a:pPr lvl="1">
              <a:lnSpc>
                <a:spcPct val="150000"/>
              </a:lnSpc>
            </a:pPr>
            <a:r>
              <a:rPr lang="zh-CN" altLang="en-US" sz="1800" dirty="0"/>
              <a:t>对于相同的文件存取功能，操作系统使用的命令不同</a:t>
            </a:r>
          </a:p>
          <a:p>
            <a:pPr lvl="1">
              <a:lnSpc>
                <a:spcPct val="150000"/>
              </a:lnSpc>
            </a:pPr>
            <a:r>
              <a:rPr lang="zh-CN" altLang="en-US" sz="1800" dirty="0"/>
              <a:t>访问控制方法不同</a:t>
            </a:r>
            <a:endParaRPr lang="en-US" altLang="zh-CN" sz="1800" dirty="0"/>
          </a:p>
          <a:p>
            <a:r>
              <a:rPr lang="en-US" altLang="zh-CN" dirty="0"/>
              <a:t>FTP</a:t>
            </a:r>
            <a:r>
              <a:rPr lang="zh-CN" altLang="en-US" dirty="0"/>
              <a:t>的主要功能</a:t>
            </a:r>
            <a:endParaRPr lang="en-US" altLang="zh-CN" dirty="0"/>
          </a:p>
          <a:p>
            <a:pPr lvl="1">
              <a:lnSpc>
                <a:spcPct val="150000"/>
              </a:lnSpc>
            </a:pPr>
            <a:r>
              <a:rPr lang="zh-CN" altLang="en-US" sz="1800" dirty="0"/>
              <a:t>减少或消除在不同操作系统下处理文件的不兼容性</a:t>
            </a:r>
            <a:endParaRPr lang="en-US" altLang="zh-CN" sz="1800" dirty="0"/>
          </a:p>
          <a:p>
            <a:pPr lvl="1">
              <a:lnSpc>
                <a:spcPct val="150000"/>
              </a:lnSpc>
            </a:pPr>
            <a:r>
              <a:rPr lang="zh-CN" altLang="en-US" sz="1800" dirty="0"/>
              <a:t>提供文件传送的一些基本的服务，它使用 </a:t>
            </a:r>
            <a:r>
              <a:rPr lang="en-US" altLang="zh-CN" sz="1800" dirty="0"/>
              <a:t>TCP </a:t>
            </a:r>
            <a:r>
              <a:rPr lang="zh-CN" altLang="en-US" sz="1800" dirty="0"/>
              <a:t>可靠的运输服务</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2895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dissolv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a:t>
            </a:r>
            <a:r>
              <a:rPr lang="en-US" altLang="zh-CN" dirty="0"/>
              <a:t>FTP</a:t>
            </a:r>
            <a:endParaRPr lang="zh-CN" altLang="en-US" dirty="0"/>
          </a:p>
        </p:txBody>
      </p:sp>
      <p:sp>
        <p:nvSpPr>
          <p:cNvPr id="3" name="内容占位符 2"/>
          <p:cNvSpPr>
            <a:spLocks noGrp="1"/>
          </p:cNvSpPr>
          <p:nvPr>
            <p:ph idx="1"/>
          </p:nvPr>
        </p:nvSpPr>
        <p:spPr>
          <a:xfrm>
            <a:off x="457200" y="1444978"/>
            <a:ext cx="8229600" cy="5504461"/>
          </a:xfrm>
        </p:spPr>
        <p:txBody>
          <a:bodyPr/>
          <a:lstStyle/>
          <a:p>
            <a:r>
              <a:rPr lang="en-US" altLang="zh-CN" dirty="0"/>
              <a:t>FTP </a:t>
            </a:r>
            <a:r>
              <a:rPr lang="zh-CN" altLang="en-US" dirty="0"/>
              <a:t>工作方式</a:t>
            </a:r>
          </a:p>
          <a:p>
            <a:pPr lvl="1">
              <a:lnSpc>
                <a:spcPct val="150000"/>
              </a:lnSpc>
            </a:pPr>
            <a:r>
              <a:rPr lang="zh-CN" altLang="en-US" sz="1800" dirty="0"/>
              <a:t>客户</a:t>
            </a:r>
            <a:r>
              <a:rPr lang="en-US" altLang="zh-CN" sz="1800" dirty="0"/>
              <a:t>/</a:t>
            </a:r>
            <a:r>
              <a:rPr lang="zh-CN" altLang="en-US" sz="1800" dirty="0"/>
              <a:t>服务器方式</a:t>
            </a:r>
          </a:p>
          <a:p>
            <a:pPr lvl="1">
              <a:lnSpc>
                <a:spcPct val="150000"/>
              </a:lnSpc>
            </a:pPr>
            <a:r>
              <a:rPr lang="en-US" altLang="zh-CN" sz="1800" dirty="0"/>
              <a:t>FTP </a:t>
            </a:r>
            <a:r>
              <a:rPr lang="zh-CN" altLang="en-US" sz="1800" dirty="0"/>
              <a:t>服务器进程可同时为多个客户进程提供服务，由两大部分组成</a:t>
            </a:r>
            <a:endParaRPr lang="en-US" altLang="zh-CN" sz="1800" dirty="0"/>
          </a:p>
          <a:p>
            <a:pPr lvl="2">
              <a:lnSpc>
                <a:spcPct val="150000"/>
              </a:lnSpc>
            </a:pPr>
            <a:r>
              <a:rPr lang="zh-CN" altLang="en-US" sz="1600" dirty="0">
                <a:solidFill>
                  <a:schemeClr val="accent5">
                    <a:lumMod val="50000"/>
                  </a:schemeClr>
                </a:solidFill>
              </a:rPr>
              <a:t>一个主进程，</a:t>
            </a:r>
            <a:r>
              <a:rPr lang="zh-CN" altLang="en-US" sz="1600" dirty="0"/>
              <a:t>负责接受新的请求</a:t>
            </a:r>
            <a:endParaRPr lang="en-US" altLang="zh-CN" sz="1600" dirty="0"/>
          </a:p>
          <a:p>
            <a:pPr lvl="2">
              <a:lnSpc>
                <a:spcPct val="150000"/>
              </a:lnSpc>
            </a:pPr>
            <a:r>
              <a:rPr lang="zh-CN" altLang="en-US" sz="1600" dirty="0">
                <a:solidFill>
                  <a:schemeClr val="accent5">
                    <a:lumMod val="50000"/>
                  </a:schemeClr>
                </a:solidFill>
              </a:rPr>
              <a:t>若干个从属进程，</a:t>
            </a:r>
            <a:r>
              <a:rPr lang="zh-CN" altLang="en-US" sz="1600" dirty="0"/>
              <a:t>负责处理单个请求</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Tree>
    <p:custDataLst>
      <p:tags r:id="rId1"/>
    </p:custDataLst>
    <p:extLst>
      <p:ext uri="{BB962C8B-B14F-4D97-AF65-F5344CB8AC3E}">
        <p14:creationId xmlns:p14="http://schemas.microsoft.com/office/powerpoint/2010/main" val="20281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a:t>
            </a:r>
            <a:r>
              <a:rPr lang="en-US" altLang="zh-CN" dirty="0"/>
              <a:t>FTP</a:t>
            </a:r>
            <a:endParaRPr lang="zh-CN" altLang="en-US" dirty="0"/>
          </a:p>
        </p:txBody>
      </p:sp>
      <p:sp>
        <p:nvSpPr>
          <p:cNvPr id="3" name="内容占位符 2"/>
          <p:cNvSpPr>
            <a:spLocks noGrp="1"/>
          </p:cNvSpPr>
          <p:nvPr>
            <p:ph idx="1"/>
          </p:nvPr>
        </p:nvSpPr>
        <p:spPr>
          <a:xfrm>
            <a:off x="457200" y="1444978"/>
            <a:ext cx="8229600" cy="5504461"/>
          </a:xfrm>
        </p:spPr>
        <p:txBody>
          <a:bodyPr/>
          <a:lstStyle/>
          <a:p>
            <a:r>
              <a:rPr lang="zh-CN" altLang="en-US" dirty="0"/>
              <a:t>主进程的工作步骤</a:t>
            </a:r>
            <a:endParaRPr lang="en-US" altLang="zh-CN" dirty="0"/>
          </a:p>
          <a:p>
            <a:pPr lvl="1">
              <a:lnSpc>
                <a:spcPct val="150000"/>
              </a:lnSpc>
            </a:pPr>
            <a:r>
              <a:rPr lang="zh-CN" altLang="en-US" sz="1800" dirty="0"/>
              <a:t>打开熟知端口 </a:t>
            </a:r>
            <a:r>
              <a:rPr lang="en-US" altLang="zh-CN" sz="1800" dirty="0"/>
              <a:t>(</a:t>
            </a:r>
            <a:r>
              <a:rPr lang="zh-CN" altLang="en-US" sz="1800" dirty="0"/>
              <a:t>端口号 </a:t>
            </a:r>
            <a:r>
              <a:rPr lang="en-US" altLang="zh-CN" sz="1800" dirty="0"/>
              <a:t>21)</a:t>
            </a:r>
            <a:r>
              <a:rPr lang="zh-CN" altLang="en-US" sz="1800" dirty="0"/>
              <a:t>，等待客户进程发出连接请求</a:t>
            </a:r>
          </a:p>
          <a:p>
            <a:pPr lvl="1">
              <a:lnSpc>
                <a:spcPct val="150000"/>
              </a:lnSpc>
            </a:pPr>
            <a:r>
              <a:rPr lang="zh-CN" altLang="en-US" sz="1800" dirty="0"/>
              <a:t>启动从属进程来处理客户进程发来的请求</a:t>
            </a:r>
            <a:endParaRPr lang="en-US" altLang="zh-CN" sz="1800" dirty="0"/>
          </a:p>
          <a:p>
            <a:pPr lvl="2">
              <a:lnSpc>
                <a:spcPct val="150000"/>
              </a:lnSpc>
            </a:pPr>
            <a:r>
              <a:rPr lang="zh-CN" altLang="en-US" sz="1600" dirty="0"/>
              <a:t>从属进程对客户进程的请求处理完毕后即终止，但从属进程在运行期间根据需要还可能创建其他一些子进程</a:t>
            </a:r>
          </a:p>
          <a:p>
            <a:pPr lvl="1">
              <a:lnSpc>
                <a:spcPct val="150000"/>
              </a:lnSpc>
            </a:pPr>
            <a:r>
              <a:rPr lang="zh-CN" altLang="en-US" sz="1800" dirty="0"/>
              <a:t>回到等待状态，继续接受其他客户进程发来的请求</a:t>
            </a:r>
            <a:endParaRPr lang="en-US" altLang="zh-CN" sz="1800" dirty="0"/>
          </a:p>
          <a:p>
            <a:pPr lvl="2">
              <a:lnSpc>
                <a:spcPct val="150000"/>
              </a:lnSpc>
            </a:pPr>
            <a:r>
              <a:rPr lang="zh-CN" altLang="en-US" sz="1600" dirty="0"/>
              <a:t>主进程与从属进程的处理是并发地进行</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Tree>
    <p:custDataLst>
      <p:tags r:id="rId1"/>
    </p:custDataLst>
    <p:extLst>
      <p:ext uri="{BB962C8B-B14F-4D97-AF65-F5344CB8AC3E}">
        <p14:creationId xmlns:p14="http://schemas.microsoft.com/office/powerpoint/2010/main" val="187486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a:t>
            </a:r>
            <a:r>
              <a:rPr lang="en-US" altLang="zh-CN" dirty="0"/>
              <a:t>FTP</a:t>
            </a:r>
            <a:endParaRPr lang="zh-CN" altLang="en-US" dirty="0"/>
          </a:p>
        </p:txBody>
      </p:sp>
      <p:sp>
        <p:nvSpPr>
          <p:cNvPr id="3" name="内容占位符 2"/>
          <p:cNvSpPr>
            <a:spLocks noGrp="1"/>
          </p:cNvSpPr>
          <p:nvPr>
            <p:ph idx="1"/>
          </p:nvPr>
        </p:nvSpPr>
        <p:spPr>
          <a:xfrm>
            <a:off x="457200" y="1444978"/>
            <a:ext cx="8579554" cy="5504461"/>
          </a:xfrm>
        </p:spPr>
        <p:txBody>
          <a:bodyPr/>
          <a:lstStyle/>
          <a:p>
            <a:r>
              <a:rPr lang="zh-CN" altLang="en-US" dirty="0"/>
              <a:t>用户的一次数据传输涉及两个从属进程 ，建立两个</a:t>
            </a:r>
            <a:r>
              <a:rPr lang="en-US" altLang="zh-CN" dirty="0"/>
              <a:t>TCP</a:t>
            </a:r>
            <a:r>
              <a:rPr lang="zh-CN" altLang="en-US" dirty="0"/>
              <a:t>连接</a:t>
            </a:r>
            <a:endParaRPr lang="zh-CN" altLang="en-US" sz="1800" dirty="0"/>
          </a:p>
          <a:p>
            <a:pPr lvl="1">
              <a:lnSpc>
                <a:spcPct val="150000"/>
              </a:lnSpc>
            </a:pPr>
            <a:r>
              <a:rPr lang="zh-CN" altLang="en-US" sz="1800" dirty="0"/>
              <a:t>控制进程</a:t>
            </a:r>
            <a:endParaRPr lang="en-US" altLang="zh-CN" sz="1800" dirty="0"/>
          </a:p>
          <a:p>
            <a:pPr lvl="2">
              <a:lnSpc>
                <a:spcPct val="150000"/>
              </a:lnSpc>
            </a:pPr>
            <a:r>
              <a:rPr lang="zh-CN" altLang="en-US" sz="1600" dirty="0"/>
              <a:t>客户服务器之间建立控制连接  </a:t>
            </a:r>
            <a:r>
              <a:rPr lang="en-US" altLang="zh-CN" sz="1600" dirty="0"/>
              <a:t>(</a:t>
            </a:r>
            <a:r>
              <a:rPr lang="zh-CN" altLang="en-US" sz="1600" dirty="0"/>
              <a:t>服务器端口号</a:t>
            </a:r>
            <a:r>
              <a:rPr lang="en-US" altLang="zh-CN" sz="1600" dirty="0"/>
              <a:t>21)</a:t>
            </a:r>
          </a:p>
          <a:p>
            <a:pPr lvl="2">
              <a:lnSpc>
                <a:spcPct val="150000"/>
              </a:lnSpc>
            </a:pPr>
            <a:r>
              <a:rPr lang="zh-CN" altLang="en-US" sz="1600" dirty="0"/>
              <a:t>控制连接在整个会话期间一直保持打开，</a:t>
            </a:r>
            <a:r>
              <a:rPr lang="en-US" altLang="zh-CN" sz="1600" dirty="0"/>
              <a:t>FTP </a:t>
            </a:r>
            <a:r>
              <a:rPr lang="zh-CN" altLang="en-US" sz="1600" dirty="0"/>
              <a:t>客户发出的传送请求通过控制连接发送给服务器端的控制进程，但控制连接不用来传送文件</a:t>
            </a:r>
          </a:p>
          <a:p>
            <a:pPr lvl="1">
              <a:lnSpc>
                <a:spcPct val="150000"/>
              </a:lnSpc>
            </a:pPr>
            <a:r>
              <a:rPr lang="zh-CN" altLang="en-US" sz="1800" dirty="0"/>
              <a:t>数据传送进程</a:t>
            </a:r>
            <a:endParaRPr lang="en-US" altLang="zh-CN" sz="1800" dirty="0"/>
          </a:p>
          <a:p>
            <a:pPr lvl="2">
              <a:lnSpc>
                <a:spcPct val="150000"/>
              </a:lnSpc>
            </a:pPr>
            <a:r>
              <a:rPr lang="zh-CN" altLang="en-US" sz="1600" dirty="0"/>
              <a:t>客户服务器之间建立数据连接  </a:t>
            </a:r>
            <a:r>
              <a:rPr lang="en-US" altLang="zh-CN" sz="1600" dirty="0"/>
              <a:t>(</a:t>
            </a:r>
            <a:r>
              <a:rPr lang="zh-CN" altLang="en-US" sz="1600" dirty="0"/>
              <a:t>服务器端口号</a:t>
            </a:r>
            <a:r>
              <a:rPr lang="en-US" altLang="zh-CN" sz="1600" dirty="0"/>
              <a:t>20)</a:t>
            </a:r>
          </a:p>
          <a:p>
            <a:pPr lvl="2">
              <a:lnSpc>
                <a:spcPct val="150000"/>
              </a:lnSpc>
            </a:pPr>
            <a:r>
              <a:rPr lang="zh-CN" altLang="en-US" sz="1600" dirty="0"/>
              <a:t>用于实际的文件传输</a:t>
            </a:r>
            <a:endParaRPr lang="en-US" altLang="zh-CN" sz="1600" dirty="0"/>
          </a:p>
          <a:p>
            <a:pPr lvl="2">
              <a:lnSpc>
                <a:spcPct val="150000"/>
              </a:lnSpc>
            </a:pPr>
            <a:r>
              <a:rPr lang="zh-CN" altLang="en-US" sz="1600" dirty="0"/>
              <a:t>服务器端的控制进程在接收到 </a:t>
            </a:r>
            <a:r>
              <a:rPr lang="en-US" altLang="zh-CN" sz="1600" dirty="0"/>
              <a:t>FTP </a:t>
            </a:r>
            <a:r>
              <a:rPr lang="zh-CN" altLang="en-US" sz="1600" dirty="0"/>
              <a:t>客户发送来的文件传输请求后就创建数据传送进程 ，用来连接客户端的数据传送进程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cxnSp>
        <p:nvCxnSpPr>
          <p:cNvPr id="6" name="直接连接符 5"/>
          <p:cNvCxnSpPr/>
          <p:nvPr/>
        </p:nvCxnSpPr>
        <p:spPr>
          <a:xfrm>
            <a:off x="4076700" y="2019300"/>
            <a:ext cx="21907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5984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文件传送协议</a:t>
            </a:r>
            <a:r>
              <a:rPr lang="en-US" altLang="zh-CN" dirty="0"/>
              <a:t>FTP</a:t>
            </a:r>
            <a:endParaRPr lang="zh-CN" altLang="en-US" dirty="0"/>
          </a:p>
        </p:txBody>
      </p:sp>
      <p:sp>
        <p:nvSpPr>
          <p:cNvPr id="3" name="内容占位符 2"/>
          <p:cNvSpPr>
            <a:spLocks noGrp="1"/>
          </p:cNvSpPr>
          <p:nvPr>
            <p:ph idx="1"/>
          </p:nvPr>
        </p:nvSpPr>
        <p:spPr>
          <a:xfrm>
            <a:off x="457200" y="1444978"/>
            <a:ext cx="8579554" cy="671205"/>
          </a:xfrm>
        </p:spPr>
        <p:txBody>
          <a:bodyPr/>
          <a:lstStyle/>
          <a:p>
            <a:r>
              <a:rPr lang="zh-CN" altLang="en-US" dirty="0"/>
              <a:t>用户的一次数据传输涉及两个从属进程 ，建立两个</a:t>
            </a:r>
            <a:r>
              <a:rPr lang="en-US" altLang="zh-CN" dirty="0"/>
              <a:t>TCP</a:t>
            </a:r>
            <a:r>
              <a:rPr lang="zh-CN" altLang="en-US" dirty="0"/>
              <a:t>连接</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166" name="Rectangle 82"/>
          <p:cNvSpPr>
            <a:spLocks noChangeArrowheads="1"/>
          </p:cNvSpPr>
          <p:nvPr/>
        </p:nvSpPr>
        <p:spPr bwMode="auto">
          <a:xfrm>
            <a:off x="6538753" y="3411247"/>
            <a:ext cx="1514475" cy="1625112"/>
          </a:xfrm>
          <a:prstGeom prst="rect">
            <a:avLst/>
          </a:prstGeom>
          <a:solidFill>
            <a:srgbClr val="FFFF99"/>
          </a:solidFill>
          <a:ln w="9525" algn="ctr">
            <a:solidFill>
              <a:srgbClr val="3333CC"/>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7" name="Oval 83"/>
          <p:cNvSpPr>
            <a:spLocks noChangeArrowheads="1"/>
          </p:cNvSpPr>
          <p:nvPr/>
        </p:nvSpPr>
        <p:spPr bwMode="auto">
          <a:xfrm>
            <a:off x="6622890" y="3581233"/>
            <a:ext cx="1262063" cy="514350"/>
          </a:xfrm>
          <a:prstGeom prst="ellipse">
            <a:avLst/>
          </a:prstGeom>
          <a:solidFill>
            <a:srgbClr val="FFCCCC"/>
          </a:solidFill>
          <a:ln w="9525" algn="ctr">
            <a:solidFill>
              <a:srgbClr val="3333CC"/>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控制进程</a:t>
            </a:r>
          </a:p>
        </p:txBody>
      </p:sp>
      <p:grpSp>
        <p:nvGrpSpPr>
          <p:cNvPr id="168" name="Group 84"/>
          <p:cNvGrpSpPr>
            <a:grpSpLocks/>
          </p:cNvGrpSpPr>
          <p:nvPr/>
        </p:nvGrpSpPr>
        <p:grpSpPr bwMode="auto">
          <a:xfrm>
            <a:off x="396715" y="2896897"/>
            <a:ext cx="757238" cy="1112226"/>
            <a:chOff x="480" y="1395"/>
            <a:chExt cx="511" cy="728"/>
          </a:xfrm>
        </p:grpSpPr>
        <p:grpSp>
          <p:nvGrpSpPr>
            <p:cNvPr id="169" name="Group 85"/>
            <p:cNvGrpSpPr>
              <a:grpSpLocks/>
            </p:cNvGrpSpPr>
            <p:nvPr/>
          </p:nvGrpSpPr>
          <p:grpSpPr bwMode="auto">
            <a:xfrm>
              <a:off x="717" y="1446"/>
              <a:ext cx="274" cy="237"/>
              <a:chOff x="717" y="1446"/>
              <a:chExt cx="274" cy="237"/>
            </a:xfrm>
          </p:grpSpPr>
          <p:sp>
            <p:nvSpPr>
              <p:cNvPr id="194"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5"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6"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7"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8"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9"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0"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1"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2"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3"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4"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5"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6"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7"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8"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9"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0"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1"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2"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3"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4"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5"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6"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7"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8"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9"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0"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1"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170" name="Freeform 114"/>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1" name="Freeform 115"/>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2" name="Freeform 116"/>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3" name="Freeform 117"/>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4" name="Freeform 118"/>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5" name="Freeform 119"/>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6" name="Freeform 120"/>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7" name="Freeform 121"/>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8" name="Freeform 122"/>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9" name="Freeform 123"/>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0" name="Freeform 124"/>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1" name="Freeform 125"/>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2" name="Freeform 126"/>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3" name="Freeform 127"/>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4" name="Freeform 128"/>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5" name="Freeform 129"/>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6" name="Freeform 130"/>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7" name="Freeform 131"/>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8" name="Freeform 132"/>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9" name="Freeform 133"/>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000000"/>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0" name="Freeform 134"/>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1" name="Freeform 135"/>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2" name="Freeform 136"/>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93" name="Freeform 137"/>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222" name="Rectangle 138"/>
          <p:cNvSpPr>
            <a:spLocks noChangeArrowheads="1"/>
          </p:cNvSpPr>
          <p:nvPr/>
        </p:nvSpPr>
        <p:spPr bwMode="auto">
          <a:xfrm>
            <a:off x="1574640" y="2811906"/>
            <a:ext cx="1514475" cy="2224454"/>
          </a:xfrm>
          <a:prstGeom prst="rect">
            <a:avLst/>
          </a:prstGeom>
          <a:solidFill>
            <a:srgbClr val="FFFF99"/>
          </a:solidFill>
          <a:ln w="9525">
            <a:solidFill>
              <a:srgbClr val="3333CC"/>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3" name="Line 139"/>
          <p:cNvSpPr>
            <a:spLocks noChangeShapeType="1"/>
          </p:cNvSpPr>
          <p:nvPr/>
        </p:nvSpPr>
        <p:spPr bwMode="auto">
          <a:xfrm>
            <a:off x="1069815" y="3154805"/>
            <a:ext cx="588963" cy="0"/>
          </a:xfrm>
          <a:prstGeom prst="line">
            <a:avLst/>
          </a:prstGeom>
          <a:noFill/>
          <a:ln w="9525">
            <a:solidFill>
              <a:srgbClr val="33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4" name="Text Box 140"/>
          <p:cNvSpPr txBox="1">
            <a:spLocks noChangeArrowheads="1"/>
          </p:cNvSpPr>
          <p:nvPr/>
        </p:nvSpPr>
        <p:spPr bwMode="auto">
          <a:xfrm>
            <a:off x="1549240" y="5046616"/>
            <a:ext cx="15215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215">
                <a:solidFill>
                  <a:srgbClr val="000099"/>
                </a:solidFill>
                <a:latin typeface="Calibri" panose="020F0502020204030204" pitchFamily="34" charset="0"/>
                <a:ea typeface="华文楷体" panose="02010600040101010101" pitchFamily="2" charset="-122"/>
              </a:rPr>
              <a:t>FTP </a:t>
            </a:r>
            <a:r>
              <a:rPr kumimoji="1" lang="zh-CN" altLang="en-US" sz="2215">
                <a:solidFill>
                  <a:srgbClr val="000099"/>
                </a:solidFill>
                <a:latin typeface="Calibri" panose="020F0502020204030204" pitchFamily="34" charset="0"/>
                <a:ea typeface="华文楷体" panose="02010600040101010101" pitchFamily="2" charset="-122"/>
              </a:rPr>
              <a:t>客户端</a:t>
            </a:r>
          </a:p>
        </p:txBody>
      </p:sp>
      <p:sp>
        <p:nvSpPr>
          <p:cNvPr id="225" name="Text Box 141"/>
          <p:cNvSpPr txBox="1">
            <a:spLocks noChangeArrowheads="1"/>
          </p:cNvSpPr>
          <p:nvPr/>
        </p:nvSpPr>
        <p:spPr bwMode="auto">
          <a:xfrm>
            <a:off x="6302216" y="5046616"/>
            <a:ext cx="1805302"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215">
                <a:solidFill>
                  <a:srgbClr val="000099"/>
                </a:solidFill>
                <a:latin typeface="Calibri" panose="020F0502020204030204" pitchFamily="34" charset="0"/>
                <a:ea typeface="华文楷体" panose="02010600040101010101" pitchFamily="2" charset="-122"/>
              </a:rPr>
              <a:t>FTP </a:t>
            </a:r>
            <a:r>
              <a:rPr kumimoji="1" lang="zh-CN" altLang="en-US" sz="2215">
                <a:solidFill>
                  <a:srgbClr val="000099"/>
                </a:solidFill>
                <a:latin typeface="Calibri" panose="020F0502020204030204" pitchFamily="34" charset="0"/>
                <a:ea typeface="华文楷体" panose="02010600040101010101" pitchFamily="2" charset="-122"/>
              </a:rPr>
              <a:t>服务器端</a:t>
            </a:r>
          </a:p>
        </p:txBody>
      </p:sp>
      <p:sp>
        <p:nvSpPr>
          <p:cNvPr id="226" name="AutoShape 142"/>
          <p:cNvSpPr>
            <a:spLocks noChangeArrowheads="1"/>
          </p:cNvSpPr>
          <p:nvPr/>
        </p:nvSpPr>
        <p:spPr bwMode="auto">
          <a:xfrm>
            <a:off x="480853" y="4180575"/>
            <a:ext cx="588962" cy="770792"/>
          </a:xfrm>
          <a:prstGeom prst="can">
            <a:avLst>
              <a:gd name="adj" fmla="val 35445"/>
            </a:avLst>
          </a:prstGeom>
          <a:gradFill rotWithShape="1">
            <a:gsLst>
              <a:gs pos="0">
                <a:srgbClr val="5E5E76"/>
              </a:gs>
              <a:gs pos="50000">
                <a:srgbClr val="CCCCFF"/>
              </a:gs>
              <a:gs pos="100000">
                <a:srgbClr val="5E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7" name="Line 143"/>
          <p:cNvSpPr>
            <a:spLocks noChangeShapeType="1"/>
          </p:cNvSpPr>
          <p:nvPr/>
        </p:nvSpPr>
        <p:spPr bwMode="auto">
          <a:xfrm>
            <a:off x="1069815" y="4565970"/>
            <a:ext cx="588963" cy="0"/>
          </a:xfrm>
          <a:prstGeom prst="line">
            <a:avLst/>
          </a:prstGeom>
          <a:noFill/>
          <a:ln w="9525">
            <a:solidFill>
              <a:srgbClr val="33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8" name="Line 144"/>
          <p:cNvSpPr>
            <a:spLocks noChangeShapeType="1"/>
          </p:cNvSpPr>
          <p:nvPr/>
        </p:nvSpPr>
        <p:spPr bwMode="auto">
          <a:xfrm>
            <a:off x="7884952" y="4565970"/>
            <a:ext cx="588962" cy="0"/>
          </a:xfrm>
          <a:prstGeom prst="line">
            <a:avLst/>
          </a:prstGeom>
          <a:noFill/>
          <a:ln w="9525">
            <a:solidFill>
              <a:srgbClr val="33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9" name="AutoShape 145"/>
          <p:cNvSpPr>
            <a:spLocks noChangeArrowheads="1"/>
          </p:cNvSpPr>
          <p:nvPr/>
        </p:nvSpPr>
        <p:spPr bwMode="auto">
          <a:xfrm>
            <a:off x="8473916" y="4180575"/>
            <a:ext cx="588963" cy="770792"/>
          </a:xfrm>
          <a:prstGeom prst="can">
            <a:avLst>
              <a:gd name="adj" fmla="val 35445"/>
            </a:avLst>
          </a:prstGeom>
          <a:gradFill rotWithShape="1">
            <a:gsLst>
              <a:gs pos="0">
                <a:srgbClr val="5E5E76"/>
              </a:gs>
              <a:gs pos="50000">
                <a:srgbClr val="CCCCFF"/>
              </a:gs>
              <a:gs pos="100000">
                <a:srgbClr val="5E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0" name="Line 146"/>
          <p:cNvSpPr>
            <a:spLocks noChangeShapeType="1"/>
          </p:cNvSpPr>
          <p:nvPr/>
        </p:nvSpPr>
        <p:spPr bwMode="auto">
          <a:xfrm>
            <a:off x="2920839" y="4608466"/>
            <a:ext cx="3702050" cy="0"/>
          </a:xfrm>
          <a:prstGeom prst="line">
            <a:avLst/>
          </a:prstGeom>
          <a:noFill/>
          <a:ln w="57150">
            <a:solidFill>
              <a:srgbClr val="33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1" name="Line 147"/>
          <p:cNvSpPr>
            <a:spLocks noChangeShapeType="1"/>
          </p:cNvSpPr>
          <p:nvPr/>
        </p:nvSpPr>
        <p:spPr bwMode="auto">
          <a:xfrm>
            <a:off x="2920839" y="3839139"/>
            <a:ext cx="3702050" cy="0"/>
          </a:xfrm>
          <a:prstGeom prst="line">
            <a:avLst/>
          </a:prstGeom>
          <a:noFill/>
          <a:ln w="57150">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aphicFrame>
        <p:nvGraphicFramePr>
          <p:cNvPr id="232" name="Object 148"/>
          <p:cNvGraphicFramePr>
            <a:graphicFrameLocks noChangeAspect="1"/>
          </p:cNvGraphicFramePr>
          <p:nvPr>
            <p:extLst>
              <p:ext uri="{D42A27DB-BD31-4B8C-83A1-F6EECF244321}">
                <p14:modId xmlns:p14="http://schemas.microsoft.com/office/powerpoint/2010/main" val="2098126489"/>
              </p:ext>
            </p:extLst>
          </p:nvPr>
        </p:nvGraphicFramePr>
        <p:xfrm>
          <a:off x="3678079" y="3496239"/>
          <a:ext cx="2187575" cy="1611923"/>
        </p:xfrm>
        <a:graphic>
          <a:graphicData uri="http://schemas.openxmlformats.org/presentationml/2006/ole">
            <mc:AlternateContent xmlns:mc="http://schemas.openxmlformats.org/markup-compatibility/2006">
              <mc:Choice xmlns:v="urn:schemas-microsoft-com:vml" Requires="v">
                <p:oleObj spid="_x0000_s21614" name="VISIO" r:id="rId4" imgW="1687068" imgH="964692" progId="Visio.Drawing.11">
                  <p:embed/>
                </p:oleObj>
              </mc:Choice>
              <mc:Fallback>
                <p:oleObj name="VISIO" r:id="rId4" imgW="1687068" imgH="964692" progId="Visio.Drawing.11">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8079" y="3496239"/>
                        <a:ext cx="2187575" cy="161192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3" name="Text Box 149"/>
          <p:cNvSpPr txBox="1">
            <a:spLocks noChangeArrowheads="1"/>
          </p:cNvSpPr>
          <p:nvPr/>
        </p:nvSpPr>
        <p:spPr bwMode="auto">
          <a:xfrm>
            <a:off x="4316252" y="3865517"/>
            <a:ext cx="1184940"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585">
                <a:solidFill>
                  <a:srgbClr val="000099"/>
                </a:solidFill>
                <a:latin typeface="Calibri" panose="020F0502020204030204" pitchFamily="34" charset="0"/>
                <a:ea typeface="华文楷体" panose="02010600040101010101" pitchFamily="2" charset="-122"/>
              </a:rPr>
              <a:t>互联网</a:t>
            </a:r>
          </a:p>
        </p:txBody>
      </p:sp>
      <p:sp>
        <p:nvSpPr>
          <p:cNvPr id="234" name="Text Box 150"/>
          <p:cNvSpPr txBox="1">
            <a:spLocks noChangeArrowheads="1"/>
          </p:cNvSpPr>
          <p:nvPr/>
        </p:nvSpPr>
        <p:spPr bwMode="auto">
          <a:xfrm>
            <a:off x="3781265" y="2907154"/>
            <a:ext cx="1819922"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215">
                <a:solidFill>
                  <a:srgbClr val="000099"/>
                </a:solidFill>
                <a:latin typeface="Calibri" panose="020F0502020204030204" pitchFamily="34" charset="0"/>
                <a:ea typeface="华文楷体" panose="02010600040101010101" pitchFamily="2" charset="-122"/>
              </a:rPr>
              <a:t>TCP </a:t>
            </a:r>
            <a:r>
              <a:rPr kumimoji="1" lang="zh-CN" altLang="en-US" sz="2215">
                <a:solidFill>
                  <a:srgbClr val="000099"/>
                </a:solidFill>
                <a:latin typeface="Calibri" panose="020F0502020204030204" pitchFamily="34" charset="0"/>
                <a:ea typeface="华文楷体" panose="02010600040101010101" pitchFamily="2" charset="-122"/>
              </a:rPr>
              <a:t>控制连接</a:t>
            </a:r>
          </a:p>
        </p:txBody>
      </p:sp>
      <p:sp>
        <p:nvSpPr>
          <p:cNvPr id="235" name="Text Box 151"/>
          <p:cNvSpPr txBox="1">
            <a:spLocks noChangeArrowheads="1"/>
          </p:cNvSpPr>
          <p:nvPr/>
        </p:nvSpPr>
        <p:spPr bwMode="auto">
          <a:xfrm>
            <a:off x="3854290" y="5282543"/>
            <a:ext cx="1819922"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215">
                <a:solidFill>
                  <a:srgbClr val="000099"/>
                </a:solidFill>
                <a:latin typeface="Calibri" panose="020F0502020204030204" pitchFamily="34" charset="0"/>
                <a:ea typeface="华文楷体" panose="02010600040101010101" pitchFamily="2" charset="-122"/>
              </a:rPr>
              <a:t>TCP </a:t>
            </a:r>
            <a:r>
              <a:rPr kumimoji="1" lang="zh-CN" altLang="en-US" sz="2215">
                <a:solidFill>
                  <a:srgbClr val="000099"/>
                </a:solidFill>
                <a:latin typeface="Calibri" panose="020F0502020204030204" pitchFamily="34" charset="0"/>
                <a:ea typeface="华文楷体" panose="02010600040101010101" pitchFamily="2" charset="-122"/>
              </a:rPr>
              <a:t>数据连接</a:t>
            </a:r>
          </a:p>
        </p:txBody>
      </p:sp>
      <p:sp>
        <p:nvSpPr>
          <p:cNvPr id="236" name="Line 152"/>
          <p:cNvSpPr>
            <a:spLocks noChangeShapeType="1"/>
          </p:cNvSpPr>
          <p:nvPr/>
        </p:nvSpPr>
        <p:spPr bwMode="auto">
          <a:xfrm flipH="1" flipV="1">
            <a:off x="3509802" y="4608468"/>
            <a:ext cx="925512" cy="599342"/>
          </a:xfrm>
          <a:prstGeom prst="line">
            <a:avLst/>
          </a:prstGeom>
          <a:noFill/>
          <a:ln w="9525">
            <a:solidFill>
              <a:srgbClr val="3333CC"/>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7" name="Line 153"/>
          <p:cNvSpPr>
            <a:spLocks noChangeShapeType="1"/>
          </p:cNvSpPr>
          <p:nvPr/>
        </p:nvSpPr>
        <p:spPr bwMode="auto">
          <a:xfrm flipV="1">
            <a:off x="5024277" y="4608468"/>
            <a:ext cx="1009650" cy="599342"/>
          </a:xfrm>
          <a:prstGeom prst="line">
            <a:avLst/>
          </a:prstGeom>
          <a:noFill/>
          <a:ln w="9525">
            <a:solidFill>
              <a:srgbClr val="3333CC"/>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8" name="Line 154"/>
          <p:cNvSpPr>
            <a:spLocks noChangeShapeType="1"/>
          </p:cNvSpPr>
          <p:nvPr/>
        </p:nvSpPr>
        <p:spPr bwMode="auto">
          <a:xfrm>
            <a:off x="4940140" y="3324789"/>
            <a:ext cx="1093788" cy="514350"/>
          </a:xfrm>
          <a:prstGeom prst="line">
            <a:avLst/>
          </a:prstGeom>
          <a:noFill/>
          <a:ln w="9525">
            <a:solidFill>
              <a:srgbClr val="3333CC"/>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9" name="Line 155"/>
          <p:cNvSpPr>
            <a:spLocks noChangeShapeType="1"/>
          </p:cNvSpPr>
          <p:nvPr/>
        </p:nvSpPr>
        <p:spPr bwMode="auto">
          <a:xfrm flipH="1">
            <a:off x="3425664" y="3324789"/>
            <a:ext cx="1009650" cy="514350"/>
          </a:xfrm>
          <a:prstGeom prst="line">
            <a:avLst/>
          </a:prstGeom>
          <a:noFill/>
          <a:ln w="9525">
            <a:solidFill>
              <a:srgbClr val="3333CC"/>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40" name="Oval 156"/>
          <p:cNvSpPr>
            <a:spLocks noChangeArrowheads="1"/>
          </p:cNvSpPr>
          <p:nvPr/>
        </p:nvSpPr>
        <p:spPr bwMode="auto">
          <a:xfrm>
            <a:off x="1658777" y="2896897"/>
            <a:ext cx="1262062" cy="514350"/>
          </a:xfrm>
          <a:prstGeom prst="ellipse">
            <a:avLst/>
          </a:prstGeom>
          <a:solidFill>
            <a:srgbClr val="99FF33"/>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用户界面</a:t>
            </a:r>
          </a:p>
        </p:txBody>
      </p:sp>
      <p:sp>
        <p:nvSpPr>
          <p:cNvPr id="241" name="Line 157"/>
          <p:cNvSpPr>
            <a:spLocks noChangeShapeType="1"/>
          </p:cNvSpPr>
          <p:nvPr/>
        </p:nvSpPr>
        <p:spPr bwMode="auto">
          <a:xfrm>
            <a:off x="2331878" y="4095582"/>
            <a:ext cx="0" cy="25644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42" name="Oval 158"/>
          <p:cNvSpPr>
            <a:spLocks noChangeArrowheads="1"/>
          </p:cNvSpPr>
          <p:nvPr/>
        </p:nvSpPr>
        <p:spPr bwMode="auto">
          <a:xfrm>
            <a:off x="1658777" y="3581233"/>
            <a:ext cx="1262062" cy="514350"/>
          </a:xfrm>
          <a:prstGeom prst="ellipse">
            <a:avLst/>
          </a:prstGeom>
          <a:solidFill>
            <a:srgbClr val="FFCCCC"/>
          </a:solidFill>
          <a:ln w="9525">
            <a:solidFill>
              <a:srgbClr val="3333CC"/>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控制进程</a:t>
            </a:r>
          </a:p>
        </p:txBody>
      </p:sp>
      <p:sp>
        <p:nvSpPr>
          <p:cNvPr id="243" name="Oval 159"/>
          <p:cNvSpPr>
            <a:spLocks noChangeArrowheads="1"/>
          </p:cNvSpPr>
          <p:nvPr/>
        </p:nvSpPr>
        <p:spPr bwMode="auto">
          <a:xfrm>
            <a:off x="1658777" y="4267033"/>
            <a:ext cx="1262062" cy="684335"/>
          </a:xfrm>
          <a:prstGeom prst="ellipse">
            <a:avLst/>
          </a:prstGeom>
          <a:solidFill>
            <a:srgbClr val="CCECFF"/>
          </a:solidFill>
          <a:ln w="9525">
            <a:solidFill>
              <a:srgbClr val="3333CC"/>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数据传送</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进程</a:t>
            </a:r>
          </a:p>
        </p:txBody>
      </p:sp>
      <p:sp>
        <p:nvSpPr>
          <p:cNvPr id="244" name="Line 160"/>
          <p:cNvSpPr>
            <a:spLocks noChangeShapeType="1"/>
          </p:cNvSpPr>
          <p:nvPr/>
        </p:nvSpPr>
        <p:spPr bwMode="auto">
          <a:xfrm>
            <a:off x="7295990" y="4095582"/>
            <a:ext cx="0" cy="25644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45" name="Oval 161"/>
          <p:cNvSpPr>
            <a:spLocks noChangeArrowheads="1"/>
          </p:cNvSpPr>
          <p:nvPr/>
        </p:nvSpPr>
        <p:spPr bwMode="auto">
          <a:xfrm>
            <a:off x="6622890" y="4267033"/>
            <a:ext cx="1262063" cy="684335"/>
          </a:xfrm>
          <a:prstGeom prst="ellipse">
            <a:avLst/>
          </a:prstGeom>
          <a:solidFill>
            <a:srgbClr val="CCECFF"/>
          </a:solidFill>
          <a:ln w="9525" algn="ctr">
            <a:solidFill>
              <a:srgbClr val="3333CC"/>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数据传送</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进程</a:t>
            </a:r>
          </a:p>
        </p:txBody>
      </p:sp>
    </p:spTree>
    <p:extLst>
      <p:ext uri="{BB962C8B-B14F-4D97-AF65-F5344CB8AC3E}">
        <p14:creationId xmlns:p14="http://schemas.microsoft.com/office/powerpoint/2010/main" val="3457346106"/>
      </p:ext>
    </p:extLst>
  </p:cSld>
  <p:clrMapOvr>
    <a:masterClrMapping/>
  </p:clrMapOvr>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solidFill>
                  <a:srgbClr val="FF0000"/>
                </a:solidFill>
              </a:rPr>
              <a:t>6.4  </a:t>
            </a:r>
            <a:r>
              <a:rPr lang="zh-CN" altLang="en-US" dirty="0">
                <a:solidFill>
                  <a:srgbClr val="FF0000"/>
                </a:solidFill>
              </a:rPr>
              <a:t>电子邮件</a:t>
            </a:r>
            <a:endParaRPr lang="en-US" altLang="zh-CN" dirty="0">
              <a:solidFill>
                <a:srgbClr val="FF0000"/>
              </a:solidFill>
            </a:endParaRPr>
          </a:p>
          <a:p>
            <a:r>
              <a:rPr lang="en-US" altLang="zh-CN"/>
              <a:t>6.5  </a:t>
            </a:r>
            <a:r>
              <a:rPr lang="zh-CN" altLang="en-US" dirty="0"/>
              <a:t>文件传送协议</a:t>
            </a:r>
          </a:p>
          <a:p>
            <a:r>
              <a:rPr lang="en-US" altLang="zh-CN"/>
              <a:t>6.6  </a:t>
            </a:r>
            <a:r>
              <a:rPr lang="zh-CN" altLang="en-US" dirty="0"/>
              <a:t>远程终端协议 </a:t>
            </a:r>
            <a:r>
              <a:rPr lang="en-US" altLang="zh-CN" dirty="0"/>
              <a:t>Telnet</a:t>
            </a:r>
            <a:endParaRPr lang="zh-CN" altLang="en-US" dirty="0"/>
          </a:p>
          <a:p>
            <a:r>
              <a:rPr lang="en-US" altLang="zh-CN"/>
              <a:t>6.7  </a:t>
            </a:r>
            <a:r>
              <a:rPr lang="zh-CN" altLang="en-US" dirty="0"/>
              <a:t>动态主机配置协议</a:t>
            </a:r>
            <a:r>
              <a:rPr lang="en-US" altLang="zh-CN" dirty="0"/>
              <a:t>DHCP</a:t>
            </a:r>
          </a:p>
          <a:p>
            <a:r>
              <a:rPr lang="en-US" altLang="zh-CN"/>
              <a:t>6.8  </a:t>
            </a:r>
            <a:r>
              <a:rPr lang="zh-CN" altLang="en-US" dirty="0"/>
              <a:t>简单网络管理协议 </a:t>
            </a:r>
            <a:r>
              <a:rPr lang="en-US" altLang="zh-CN" dirty="0"/>
              <a:t>SNMP</a:t>
            </a:r>
            <a:endParaRPr lang="zh-CN" altLang="en-US" dirty="0"/>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简单文件传送协议 </a:t>
            </a:r>
            <a:r>
              <a:rPr lang="en-US" altLang="zh-CN" dirty="0"/>
              <a:t>TFTP</a:t>
            </a:r>
            <a:endParaRPr lang="zh-CN" altLang="en-US" dirty="0"/>
          </a:p>
        </p:txBody>
      </p:sp>
      <p:sp>
        <p:nvSpPr>
          <p:cNvPr id="3" name="内容占位符 2"/>
          <p:cNvSpPr>
            <a:spLocks noGrp="1"/>
          </p:cNvSpPr>
          <p:nvPr>
            <p:ph idx="1"/>
          </p:nvPr>
        </p:nvSpPr>
        <p:spPr>
          <a:xfrm>
            <a:off x="457200" y="1444978"/>
            <a:ext cx="8579554" cy="5504461"/>
          </a:xfrm>
        </p:spPr>
        <p:txBody>
          <a:bodyPr/>
          <a:lstStyle/>
          <a:p>
            <a:r>
              <a:rPr lang="pt-BR" altLang="zh-CN" dirty="0"/>
              <a:t>TFTP (Trivial File Transfer Protocol)</a:t>
            </a:r>
            <a:endParaRPr lang="zh-CN" altLang="en-US" sz="1800" dirty="0"/>
          </a:p>
          <a:p>
            <a:pPr lvl="1">
              <a:lnSpc>
                <a:spcPct val="150000"/>
              </a:lnSpc>
            </a:pPr>
            <a:r>
              <a:rPr lang="zh-CN" altLang="en-US" sz="1800" dirty="0"/>
              <a:t>简单且易于实现</a:t>
            </a:r>
            <a:endParaRPr lang="en-US" altLang="zh-CN" sz="1800" dirty="0"/>
          </a:p>
          <a:p>
            <a:pPr lvl="1">
              <a:lnSpc>
                <a:spcPct val="150000"/>
              </a:lnSpc>
            </a:pPr>
            <a:r>
              <a:rPr lang="zh-CN" altLang="en-US" sz="1800" dirty="0"/>
              <a:t>客户</a:t>
            </a:r>
            <a:r>
              <a:rPr lang="en-US" altLang="zh-CN" sz="1800" dirty="0"/>
              <a:t>/</a:t>
            </a:r>
            <a:r>
              <a:rPr lang="zh-CN" altLang="en-US" sz="1800" dirty="0"/>
              <a:t>服务器方式，服务器熟知端口号 </a:t>
            </a:r>
            <a:r>
              <a:rPr lang="en-US" altLang="zh-CN" sz="1800" dirty="0"/>
              <a:t>69</a:t>
            </a:r>
          </a:p>
          <a:p>
            <a:pPr lvl="1">
              <a:lnSpc>
                <a:spcPct val="150000"/>
              </a:lnSpc>
            </a:pPr>
            <a:r>
              <a:rPr lang="zh-CN" altLang="en-US" sz="1800" dirty="0"/>
              <a:t>基于 </a:t>
            </a:r>
            <a:r>
              <a:rPr lang="en-US" altLang="zh-CN" sz="1800" dirty="0"/>
              <a:t>UDP</a:t>
            </a:r>
            <a:r>
              <a:rPr lang="zh-CN" altLang="en-US" sz="1800" dirty="0"/>
              <a:t>，需要有自己的差错改正策略实现可靠传输</a:t>
            </a:r>
            <a:endParaRPr lang="en-US" altLang="zh-CN" sz="1800" dirty="0"/>
          </a:p>
          <a:p>
            <a:pPr lvl="1">
              <a:lnSpc>
                <a:spcPct val="150000"/>
              </a:lnSpc>
            </a:pPr>
            <a:r>
              <a:rPr lang="zh-CN" altLang="en-US" sz="1800" dirty="0"/>
              <a:t>没有一个庞大的命令集，没有列目录的功能，也不能对用户进行身份鉴别</a:t>
            </a:r>
            <a:endParaRPr lang="en-US" altLang="zh-CN" sz="1800" dirty="0"/>
          </a:p>
          <a:p>
            <a:pPr lvl="1">
              <a:lnSpc>
                <a:spcPct val="150000"/>
              </a:lnSpc>
            </a:pPr>
            <a:r>
              <a:rPr lang="zh-CN" altLang="en-US" sz="1800" dirty="0"/>
              <a:t>支持 </a:t>
            </a:r>
            <a:r>
              <a:rPr lang="en-US" altLang="zh-CN" sz="1800" dirty="0"/>
              <a:t>ASCII </a:t>
            </a:r>
            <a:r>
              <a:rPr lang="zh-CN" altLang="en-US" sz="1800" dirty="0"/>
              <a:t>码或二进制传送</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Tree>
    <p:custDataLst>
      <p:tags r:id="rId1"/>
    </p:custDataLst>
    <p:extLst>
      <p:ext uri="{BB962C8B-B14F-4D97-AF65-F5344CB8AC3E}">
        <p14:creationId xmlns:p14="http://schemas.microsoft.com/office/powerpoint/2010/main" val="319884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简单文件传送协议 </a:t>
            </a:r>
            <a:r>
              <a:rPr lang="en-US" altLang="zh-CN" dirty="0"/>
              <a:t>TFTP</a:t>
            </a:r>
            <a:endParaRPr lang="zh-CN" altLang="en-US" dirty="0"/>
          </a:p>
        </p:txBody>
      </p:sp>
      <p:sp>
        <p:nvSpPr>
          <p:cNvPr id="3" name="内容占位符 2"/>
          <p:cNvSpPr>
            <a:spLocks noGrp="1"/>
          </p:cNvSpPr>
          <p:nvPr>
            <p:ph idx="1"/>
          </p:nvPr>
        </p:nvSpPr>
        <p:spPr>
          <a:xfrm>
            <a:off x="457200" y="1444978"/>
            <a:ext cx="8579554" cy="5260621"/>
          </a:xfrm>
        </p:spPr>
        <p:txBody>
          <a:bodyPr/>
          <a:lstStyle/>
          <a:p>
            <a:pPr>
              <a:lnSpc>
                <a:spcPct val="100000"/>
              </a:lnSpc>
            </a:pPr>
            <a:r>
              <a:rPr lang="pt-BR" altLang="zh-CN" dirty="0"/>
              <a:t>TFTP </a:t>
            </a:r>
            <a:r>
              <a:rPr lang="zh-CN" altLang="en-US" dirty="0"/>
              <a:t>工作方式</a:t>
            </a:r>
          </a:p>
          <a:p>
            <a:pPr lvl="1">
              <a:spcBef>
                <a:spcPts val="600"/>
              </a:spcBef>
            </a:pPr>
            <a:r>
              <a:rPr lang="zh-CN" altLang="en-US" sz="1800" dirty="0"/>
              <a:t>开始工作时，客户进程发送一个读请求 </a:t>
            </a:r>
            <a:r>
              <a:rPr lang="en-US" altLang="zh-CN" sz="1800" dirty="0"/>
              <a:t>PDU </a:t>
            </a:r>
            <a:r>
              <a:rPr lang="zh-CN" altLang="en-US" sz="1800" dirty="0"/>
              <a:t>或写请求 </a:t>
            </a:r>
            <a:r>
              <a:rPr lang="en-US" altLang="zh-CN" sz="1800" dirty="0"/>
              <a:t>PDU</a:t>
            </a:r>
            <a:r>
              <a:rPr lang="zh-CN" altLang="en-US" sz="1800"/>
              <a:t>给</a:t>
            </a:r>
            <a:r>
              <a:rPr lang="en-US" altLang="zh-CN" sz="1800"/>
              <a:t> </a:t>
            </a:r>
            <a:r>
              <a:rPr lang="zh-CN" altLang="en-US" sz="1800" dirty="0"/>
              <a:t>服务器进程</a:t>
            </a:r>
            <a:endParaRPr lang="en-US" altLang="zh-CN" sz="1800" dirty="0"/>
          </a:p>
          <a:p>
            <a:pPr lvl="2">
              <a:spcBef>
                <a:spcPts val="600"/>
              </a:spcBef>
            </a:pPr>
            <a:r>
              <a:rPr lang="zh-CN" altLang="en-US" sz="1600" dirty="0"/>
              <a:t>服务进程熟知端口号为  </a:t>
            </a:r>
            <a:r>
              <a:rPr lang="en-US" altLang="zh-CN" sz="1600" dirty="0"/>
              <a:t>69</a:t>
            </a:r>
          </a:p>
          <a:p>
            <a:pPr lvl="1">
              <a:spcBef>
                <a:spcPts val="1200"/>
              </a:spcBef>
            </a:pPr>
            <a:r>
              <a:rPr lang="en-US" altLang="zh-CN" sz="1800" dirty="0"/>
              <a:t>TFTP</a:t>
            </a:r>
            <a:r>
              <a:rPr lang="en-US" altLang="zh-CN" sz="1100" dirty="0"/>
              <a:t> </a:t>
            </a:r>
            <a:r>
              <a:rPr lang="zh-CN" altLang="en-US" sz="1800" dirty="0"/>
              <a:t>服务器进程选择一个新的端口和</a:t>
            </a:r>
            <a:r>
              <a:rPr lang="zh-CN" altLang="en-US" sz="1200" dirty="0"/>
              <a:t> </a:t>
            </a:r>
            <a:r>
              <a:rPr lang="en-US" altLang="zh-CN" sz="1800" dirty="0"/>
              <a:t>TFTP</a:t>
            </a:r>
            <a:r>
              <a:rPr lang="en-US" altLang="zh-CN" sz="1100" dirty="0"/>
              <a:t> </a:t>
            </a:r>
            <a:r>
              <a:rPr lang="zh-CN" altLang="en-US" sz="1800" dirty="0"/>
              <a:t>客户进程进行通信</a:t>
            </a:r>
            <a:endParaRPr lang="en-US" altLang="zh-CN" sz="1800" dirty="0"/>
          </a:p>
          <a:p>
            <a:pPr lvl="1">
              <a:spcBef>
                <a:spcPts val="1200"/>
              </a:spcBef>
            </a:pPr>
            <a:r>
              <a:rPr lang="zh-CN" altLang="en-US" sz="1800" dirty="0"/>
              <a:t>每次传送的数据 </a:t>
            </a:r>
            <a:r>
              <a:rPr lang="en-US" altLang="zh-CN" sz="1800" dirty="0"/>
              <a:t>PDU </a:t>
            </a:r>
            <a:r>
              <a:rPr lang="zh-CN" altLang="en-US" sz="1800" dirty="0"/>
              <a:t>中有 </a:t>
            </a:r>
            <a:r>
              <a:rPr lang="en-US" altLang="zh-CN" sz="1800" dirty="0"/>
              <a:t>512 </a:t>
            </a:r>
            <a:r>
              <a:rPr lang="zh-CN" altLang="en-US" sz="1800" dirty="0"/>
              <a:t>字节数据，也称为文件块 </a:t>
            </a:r>
            <a:r>
              <a:rPr lang="en-US" altLang="zh-CN" sz="1800" dirty="0"/>
              <a:t>(block)</a:t>
            </a:r>
            <a:r>
              <a:rPr lang="zh-CN" altLang="en-US" sz="1800" dirty="0"/>
              <a:t>，每个块按序编号，从 </a:t>
            </a:r>
            <a:r>
              <a:rPr lang="en-US" altLang="zh-CN" sz="1800" dirty="0"/>
              <a:t>1 </a:t>
            </a:r>
            <a:r>
              <a:rPr lang="zh-CN" altLang="en-US" sz="1800" dirty="0"/>
              <a:t>开始</a:t>
            </a:r>
            <a:endParaRPr lang="en-US" altLang="zh-CN" sz="1800" dirty="0"/>
          </a:p>
          <a:p>
            <a:pPr lvl="2">
              <a:spcBef>
                <a:spcPts val="600"/>
              </a:spcBef>
            </a:pPr>
            <a:r>
              <a:rPr lang="zh-CN" altLang="en-US" sz="1600" dirty="0"/>
              <a:t>若文件长度不是 </a:t>
            </a:r>
            <a:r>
              <a:rPr lang="en-US" altLang="zh-CN" sz="1600" dirty="0"/>
              <a:t>512 </a:t>
            </a:r>
            <a:r>
              <a:rPr lang="zh-CN" altLang="en-US" sz="1600" dirty="0"/>
              <a:t>字节的整数倍，则最后传送数据 </a:t>
            </a:r>
            <a:r>
              <a:rPr lang="en-US" altLang="zh-CN" sz="1600" dirty="0"/>
              <a:t>PDU </a:t>
            </a:r>
            <a:r>
              <a:rPr lang="zh-CN" altLang="en-US" sz="1600" dirty="0"/>
              <a:t>的数据字段一定不满 </a:t>
            </a:r>
            <a:r>
              <a:rPr lang="en-US" altLang="zh-CN" sz="1600" dirty="0"/>
              <a:t>512 </a:t>
            </a:r>
            <a:r>
              <a:rPr lang="zh-CN" altLang="en-US" sz="1600" dirty="0"/>
              <a:t>字节，正好作为文件结束的标志</a:t>
            </a:r>
            <a:endParaRPr lang="en-US" altLang="zh-CN" sz="1600" dirty="0"/>
          </a:p>
          <a:p>
            <a:pPr lvl="2">
              <a:spcBef>
                <a:spcPts val="600"/>
              </a:spcBef>
            </a:pPr>
            <a:r>
              <a:rPr lang="zh-CN" altLang="en-US" sz="1600" dirty="0"/>
              <a:t>若文件长度恰好为 </a:t>
            </a:r>
            <a:r>
              <a:rPr lang="en-US" altLang="zh-CN" sz="1600" dirty="0"/>
              <a:t>512 </a:t>
            </a:r>
            <a:r>
              <a:rPr lang="zh-CN" altLang="en-US" sz="1600" dirty="0"/>
              <a:t>字节的整数倍，则在文件传送完毕后，还必须在最后发送一个只含首部而无数据的数据 </a:t>
            </a:r>
            <a:r>
              <a:rPr lang="en-US" altLang="zh-CN" sz="1600" dirty="0"/>
              <a:t>PDU</a:t>
            </a:r>
            <a:r>
              <a:rPr lang="zh-CN" altLang="en-US" sz="1600" dirty="0"/>
              <a:t>，标志结束</a:t>
            </a:r>
            <a:endParaRPr lang="en-US" altLang="zh-CN" sz="1600" dirty="0"/>
          </a:p>
          <a:p>
            <a:pPr lvl="1">
              <a:spcBef>
                <a:spcPts val="1200"/>
              </a:spcBef>
            </a:pPr>
            <a:r>
              <a:rPr lang="zh-CN" altLang="en-US" dirty="0"/>
              <a:t>实现可靠传输</a:t>
            </a:r>
            <a:endParaRPr lang="en-US" altLang="zh-CN" dirty="0"/>
          </a:p>
          <a:p>
            <a:pPr lvl="2">
              <a:spcBef>
                <a:spcPts val="600"/>
              </a:spcBef>
            </a:pPr>
            <a:r>
              <a:rPr lang="zh-CN" altLang="en-US" sz="1600" dirty="0"/>
              <a:t>发送完一个文件块后等待对方的确认，确认时应指明所确认的块编号</a:t>
            </a:r>
          </a:p>
          <a:p>
            <a:pPr lvl="2">
              <a:spcBef>
                <a:spcPts val="600"/>
              </a:spcBef>
            </a:pPr>
            <a:r>
              <a:rPr lang="zh-CN" altLang="en-US" sz="1600" dirty="0"/>
              <a:t>发完数据后在规定时间内收不到确认就要重发数据 </a:t>
            </a:r>
            <a:r>
              <a:rPr lang="en-US" altLang="zh-CN" sz="1600" dirty="0"/>
              <a:t>PDU</a:t>
            </a:r>
            <a:endParaRPr lang="zh-CN" altLang="en-US" sz="1600" dirty="0"/>
          </a:p>
          <a:p>
            <a:pPr lvl="2">
              <a:spcBef>
                <a:spcPts val="600"/>
              </a:spcBef>
            </a:pPr>
            <a:r>
              <a:rPr lang="zh-CN" altLang="en-US" sz="1600" dirty="0"/>
              <a:t>发送确认 </a:t>
            </a:r>
            <a:r>
              <a:rPr lang="en-US" altLang="zh-CN" sz="1600" dirty="0"/>
              <a:t>PDU </a:t>
            </a:r>
            <a:r>
              <a:rPr lang="zh-CN" altLang="en-US" sz="1600" dirty="0"/>
              <a:t>的一方若在规定时间内收不到下一个文件块，也要重发确认 </a:t>
            </a:r>
            <a:r>
              <a:rPr lang="en-US" altLang="zh-CN" sz="1600" dirty="0"/>
              <a:t>PDU</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custDataLst>
      <p:tags r:id="rId1"/>
    </p:custDataLst>
    <p:extLst>
      <p:ext uri="{BB962C8B-B14F-4D97-AF65-F5344CB8AC3E}">
        <p14:creationId xmlns:p14="http://schemas.microsoft.com/office/powerpoint/2010/main" val="208307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t>6.4  </a:t>
            </a:r>
            <a:r>
              <a:rPr lang="zh-CN" altLang="en-US" dirty="0"/>
              <a:t>电子邮件</a:t>
            </a:r>
            <a:endParaRPr lang="en-US" altLang="zh-CN" dirty="0"/>
          </a:p>
          <a:p>
            <a:r>
              <a:rPr lang="en-US" altLang="zh-CN"/>
              <a:t>6.5  </a:t>
            </a:r>
            <a:r>
              <a:rPr lang="zh-CN" altLang="en-US" dirty="0"/>
              <a:t>文件传送协议</a:t>
            </a:r>
          </a:p>
          <a:p>
            <a:r>
              <a:rPr lang="en-US" altLang="zh-CN">
                <a:solidFill>
                  <a:srgbClr val="FF0000"/>
                </a:solidFill>
              </a:rPr>
              <a:t>6.6  </a:t>
            </a:r>
            <a:r>
              <a:rPr lang="zh-CN" altLang="en-US" dirty="0">
                <a:solidFill>
                  <a:srgbClr val="FF0000"/>
                </a:solidFill>
              </a:rPr>
              <a:t>远程终端协议 </a:t>
            </a:r>
            <a:r>
              <a:rPr lang="en-US" altLang="zh-CN" dirty="0">
                <a:solidFill>
                  <a:srgbClr val="FF0000"/>
                </a:solidFill>
              </a:rPr>
              <a:t>Telnet</a:t>
            </a:r>
            <a:endParaRPr lang="zh-CN" altLang="en-US" dirty="0">
              <a:solidFill>
                <a:srgbClr val="FF0000"/>
              </a:solidFill>
            </a:endParaRPr>
          </a:p>
          <a:p>
            <a:r>
              <a:rPr lang="en-US" altLang="zh-CN"/>
              <a:t>6.7  </a:t>
            </a:r>
            <a:r>
              <a:rPr lang="zh-CN" altLang="en-US" dirty="0"/>
              <a:t>动态主机配置协议</a:t>
            </a:r>
            <a:r>
              <a:rPr lang="en-US" altLang="zh-CN" dirty="0"/>
              <a:t>DHCP</a:t>
            </a:r>
          </a:p>
          <a:p>
            <a:r>
              <a:rPr lang="en-US" altLang="zh-CN"/>
              <a:t>6.8  </a:t>
            </a:r>
            <a:r>
              <a:rPr lang="zh-CN" altLang="en-US" dirty="0"/>
              <a:t>简单网络管理协议 </a:t>
            </a:r>
            <a:r>
              <a:rPr lang="en-US" altLang="zh-CN" dirty="0"/>
              <a:t>SNMP</a:t>
            </a:r>
            <a:endParaRPr lang="zh-CN" altLang="en-US" dirty="0"/>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远程终端协议</a:t>
            </a:r>
          </a:p>
        </p:txBody>
      </p:sp>
      <p:sp>
        <p:nvSpPr>
          <p:cNvPr id="3" name="内容占位符 2"/>
          <p:cNvSpPr>
            <a:spLocks noGrp="1"/>
          </p:cNvSpPr>
          <p:nvPr>
            <p:ph idx="1"/>
          </p:nvPr>
        </p:nvSpPr>
        <p:spPr>
          <a:xfrm>
            <a:off x="457200" y="1444978"/>
            <a:ext cx="8579554" cy="5504461"/>
          </a:xfrm>
        </p:spPr>
        <p:txBody>
          <a:bodyPr/>
          <a:lstStyle/>
          <a:p>
            <a:r>
              <a:rPr lang="zh-CN" altLang="en-US" dirty="0"/>
              <a:t>远程终端协议</a:t>
            </a:r>
            <a:r>
              <a:rPr lang="en-US" altLang="zh-CN" dirty="0"/>
              <a:t>TELNET [RFC 854]</a:t>
            </a:r>
            <a:endParaRPr lang="zh-CN" altLang="en-US" sz="1800" dirty="0"/>
          </a:p>
          <a:p>
            <a:pPr lvl="1">
              <a:lnSpc>
                <a:spcPct val="150000"/>
              </a:lnSpc>
            </a:pPr>
            <a:r>
              <a:rPr lang="zh-CN" altLang="en-US" sz="1800" dirty="0"/>
              <a:t>也称为终端仿真器</a:t>
            </a:r>
            <a:endParaRPr lang="en-US" altLang="zh-CN" sz="1800" dirty="0"/>
          </a:p>
          <a:p>
            <a:pPr lvl="1">
              <a:lnSpc>
                <a:spcPct val="150000"/>
              </a:lnSpc>
            </a:pPr>
            <a:r>
              <a:rPr lang="zh-CN" altLang="en-US" sz="1800" dirty="0"/>
              <a:t>用户用 </a:t>
            </a:r>
            <a:r>
              <a:rPr lang="en-US" altLang="zh-CN" sz="1800" dirty="0"/>
              <a:t>TELNET </a:t>
            </a:r>
            <a:r>
              <a:rPr lang="zh-CN" altLang="en-US" sz="1800" dirty="0"/>
              <a:t>可在其所在地通过 </a:t>
            </a:r>
            <a:r>
              <a:rPr lang="en-US" altLang="zh-CN" sz="1800" dirty="0"/>
              <a:t>TCP </a:t>
            </a:r>
            <a:r>
              <a:rPr lang="zh-CN" altLang="en-US" sz="1800" dirty="0"/>
              <a:t>连接登录到远地的另一个主机上 </a:t>
            </a:r>
            <a:r>
              <a:rPr lang="en-US" altLang="zh-CN" sz="1800" dirty="0"/>
              <a:t>(</a:t>
            </a:r>
            <a:r>
              <a:rPr lang="zh-CN" altLang="en-US" sz="1800" dirty="0"/>
              <a:t>使用主机名或 </a:t>
            </a:r>
            <a:r>
              <a:rPr lang="en-US" altLang="zh-CN" sz="1800" dirty="0"/>
              <a:t>IP </a:t>
            </a:r>
            <a:r>
              <a:rPr lang="zh-CN" altLang="en-US" sz="1800" dirty="0"/>
              <a:t>地址</a:t>
            </a:r>
            <a:r>
              <a:rPr lang="en-US" altLang="zh-CN" sz="1800" dirty="0"/>
              <a:t>)</a:t>
            </a:r>
            <a:endParaRPr lang="zh-CN" altLang="en-US" sz="1800" dirty="0"/>
          </a:p>
          <a:p>
            <a:pPr lvl="1">
              <a:lnSpc>
                <a:spcPct val="150000"/>
              </a:lnSpc>
            </a:pPr>
            <a:r>
              <a:rPr lang="en-US" altLang="zh-CN" sz="1800" dirty="0"/>
              <a:t>TELNET </a:t>
            </a:r>
            <a:r>
              <a:rPr lang="zh-CN" altLang="en-US" sz="1800" dirty="0"/>
              <a:t>能将用户的击键传到远地主机，同时也能将远地主机的输出通过 </a:t>
            </a:r>
            <a:r>
              <a:rPr lang="en-US" altLang="zh-CN" sz="1800" dirty="0"/>
              <a:t>TCP </a:t>
            </a:r>
            <a:r>
              <a:rPr lang="zh-CN" altLang="en-US" sz="1800" dirty="0"/>
              <a:t>连接返回到用户屏幕</a:t>
            </a:r>
            <a:endParaRPr lang="en-US" altLang="zh-CN" sz="1800" dirty="0"/>
          </a:p>
          <a:p>
            <a:pPr lvl="2">
              <a:lnSpc>
                <a:spcPct val="150000"/>
              </a:lnSpc>
            </a:pPr>
            <a:r>
              <a:rPr lang="zh-CN" altLang="en-US" sz="1600" dirty="0"/>
              <a:t>这种服务是透明的，因为用户感觉到好像键盘和显示器是直接连在远地主机上</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Tree>
    <p:custDataLst>
      <p:tags r:id="rId1"/>
    </p:custDataLst>
    <p:extLst>
      <p:ext uri="{BB962C8B-B14F-4D97-AF65-F5344CB8AC3E}">
        <p14:creationId xmlns:p14="http://schemas.microsoft.com/office/powerpoint/2010/main" val="3760476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远程终端协议</a:t>
            </a:r>
          </a:p>
        </p:txBody>
      </p:sp>
      <p:sp>
        <p:nvSpPr>
          <p:cNvPr id="3" name="内容占位符 2"/>
          <p:cNvSpPr>
            <a:spLocks noGrp="1"/>
          </p:cNvSpPr>
          <p:nvPr>
            <p:ph idx="1"/>
          </p:nvPr>
        </p:nvSpPr>
        <p:spPr>
          <a:xfrm>
            <a:off x="457200" y="1444978"/>
            <a:ext cx="8579554" cy="5504461"/>
          </a:xfrm>
        </p:spPr>
        <p:txBody>
          <a:bodyPr/>
          <a:lstStyle/>
          <a:p>
            <a:r>
              <a:rPr lang="zh-CN" altLang="en-US" dirty="0"/>
              <a:t>工作方式</a:t>
            </a:r>
            <a:endParaRPr lang="zh-CN" altLang="en-US" sz="1800" dirty="0"/>
          </a:p>
          <a:p>
            <a:pPr lvl="1">
              <a:lnSpc>
                <a:spcPct val="150000"/>
              </a:lnSpc>
            </a:pPr>
            <a:r>
              <a:rPr lang="zh-CN" altLang="en-US" sz="1800" dirty="0"/>
              <a:t>客户</a:t>
            </a:r>
            <a:r>
              <a:rPr lang="en-US" altLang="zh-CN" sz="1800" dirty="0"/>
              <a:t>/</a:t>
            </a:r>
            <a:r>
              <a:rPr lang="zh-CN" altLang="en-US" sz="1800" dirty="0"/>
              <a:t>服务器方式</a:t>
            </a:r>
            <a:endParaRPr lang="en-US" altLang="zh-CN" sz="1800" dirty="0"/>
          </a:p>
          <a:p>
            <a:pPr lvl="1">
              <a:lnSpc>
                <a:spcPct val="150000"/>
              </a:lnSpc>
            </a:pPr>
            <a:r>
              <a:rPr lang="zh-CN" altLang="en-US" sz="1800" dirty="0"/>
              <a:t>本地系统运行 </a:t>
            </a:r>
            <a:r>
              <a:rPr lang="en-US" altLang="zh-CN" sz="1800" dirty="0"/>
              <a:t>TELNET </a:t>
            </a:r>
            <a:r>
              <a:rPr lang="zh-CN" altLang="en-US" sz="1800" dirty="0"/>
              <a:t>客户进程，而在远地主机则运行 </a:t>
            </a:r>
            <a:r>
              <a:rPr lang="en-US" altLang="zh-CN" sz="1800" dirty="0"/>
              <a:t>TELNET </a:t>
            </a:r>
            <a:r>
              <a:rPr lang="zh-CN" altLang="en-US" sz="1800" dirty="0"/>
              <a:t>服务器进程</a:t>
            </a:r>
          </a:p>
          <a:p>
            <a:pPr lvl="1">
              <a:lnSpc>
                <a:spcPct val="150000"/>
              </a:lnSpc>
            </a:pPr>
            <a:r>
              <a:rPr lang="zh-CN" altLang="en-US" sz="1800" dirty="0"/>
              <a:t>服务器中的主进程等待新的请求，并产生从属进程来处理每一个连接</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Tree>
    <p:custDataLst>
      <p:tags r:id="rId1"/>
    </p:custDataLst>
    <p:extLst>
      <p:ext uri="{BB962C8B-B14F-4D97-AF65-F5344CB8AC3E}">
        <p14:creationId xmlns:p14="http://schemas.microsoft.com/office/powerpoint/2010/main" val="21705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远程终端协议</a:t>
            </a:r>
          </a:p>
        </p:txBody>
      </p:sp>
      <p:sp>
        <p:nvSpPr>
          <p:cNvPr id="3" name="内容占位符 2"/>
          <p:cNvSpPr>
            <a:spLocks noGrp="1"/>
          </p:cNvSpPr>
          <p:nvPr>
            <p:ph idx="1"/>
          </p:nvPr>
        </p:nvSpPr>
        <p:spPr>
          <a:xfrm>
            <a:off x="143691" y="1366601"/>
            <a:ext cx="8778240" cy="2630633"/>
          </a:xfrm>
        </p:spPr>
        <p:txBody>
          <a:bodyPr/>
          <a:lstStyle/>
          <a:p>
            <a:r>
              <a:rPr lang="zh-CN" altLang="en-US" sz="2000" dirty="0"/>
              <a:t>定义网络虚拟终端 </a:t>
            </a:r>
            <a:r>
              <a:rPr lang="en-US" altLang="zh-CN" sz="2000" dirty="0"/>
              <a:t>NVT (Network Virtual Terminal) </a:t>
            </a:r>
            <a:r>
              <a:rPr lang="zh-CN" altLang="en-US" sz="2000" dirty="0"/>
              <a:t>屏蔽不同操作系统的差异</a:t>
            </a:r>
            <a:endParaRPr lang="en-US" altLang="zh-CN" sz="2000" dirty="0"/>
          </a:p>
          <a:p>
            <a:pPr lvl="1">
              <a:lnSpc>
                <a:spcPct val="150000"/>
              </a:lnSpc>
            </a:pPr>
            <a:r>
              <a:rPr lang="zh-CN" altLang="en-US" sz="1600" dirty="0"/>
              <a:t>客户软件把用户的击键和命令转换成 </a:t>
            </a:r>
            <a:r>
              <a:rPr lang="en-US" altLang="zh-CN" sz="1600" dirty="0"/>
              <a:t>NVT </a:t>
            </a:r>
            <a:r>
              <a:rPr lang="zh-CN" altLang="en-US" sz="1600" dirty="0"/>
              <a:t>格式，送交服务器</a:t>
            </a:r>
          </a:p>
          <a:p>
            <a:pPr lvl="1">
              <a:lnSpc>
                <a:spcPct val="150000"/>
              </a:lnSpc>
            </a:pPr>
            <a:r>
              <a:rPr lang="zh-CN" altLang="en-US" sz="1600" dirty="0"/>
              <a:t>服务器软件把收到的数据和命令，从 </a:t>
            </a:r>
            <a:r>
              <a:rPr lang="en-US" altLang="zh-CN" sz="1600" dirty="0"/>
              <a:t>NVT </a:t>
            </a:r>
            <a:r>
              <a:rPr lang="zh-CN" altLang="en-US" sz="1600" dirty="0"/>
              <a:t>格式</a:t>
            </a:r>
            <a:r>
              <a:rPr lang="zh-CN" altLang="en-US" sz="1600"/>
              <a:t>转换成其所</a:t>
            </a:r>
            <a:r>
              <a:rPr lang="zh-CN" altLang="en-US" sz="1600" dirty="0"/>
              <a:t>需的格式</a:t>
            </a:r>
          </a:p>
          <a:p>
            <a:pPr lvl="1">
              <a:lnSpc>
                <a:spcPct val="150000"/>
              </a:lnSpc>
            </a:pPr>
            <a:r>
              <a:rPr lang="zh-CN" altLang="en-US" sz="1600" dirty="0"/>
              <a:t>向用户返回数据时，</a:t>
            </a:r>
            <a:r>
              <a:rPr lang="zh-CN" altLang="en-US" sz="1600"/>
              <a:t>服务器把其格式</a:t>
            </a:r>
            <a:r>
              <a:rPr lang="zh-CN" altLang="en-US" sz="1600" dirty="0"/>
              <a:t>转换为 </a:t>
            </a:r>
            <a:r>
              <a:rPr lang="en-US" altLang="zh-CN" sz="1600" dirty="0"/>
              <a:t>NVT </a:t>
            </a:r>
            <a:r>
              <a:rPr lang="zh-CN" altLang="en-US" sz="1600" dirty="0"/>
              <a:t>格式，本地客户再从 </a:t>
            </a:r>
            <a:r>
              <a:rPr lang="en-US" altLang="zh-CN" sz="1600" dirty="0"/>
              <a:t>NVT </a:t>
            </a:r>
            <a:r>
              <a:rPr lang="zh-CN" altLang="en-US" sz="1600" dirty="0"/>
              <a:t>格式转换到本地系统所需的格式</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grpSp>
        <p:nvGrpSpPr>
          <p:cNvPr id="39" name="组合 38"/>
          <p:cNvGrpSpPr/>
          <p:nvPr/>
        </p:nvGrpSpPr>
        <p:grpSpPr>
          <a:xfrm>
            <a:off x="274320" y="3759209"/>
            <a:ext cx="8229600" cy="2484836"/>
            <a:chOff x="143691" y="3576330"/>
            <a:chExt cx="8610600" cy="3009959"/>
          </a:xfrm>
        </p:grpSpPr>
        <p:graphicFrame>
          <p:nvGraphicFramePr>
            <p:cNvPr id="23" name="Object 5"/>
            <p:cNvGraphicFramePr>
              <a:graphicFrameLocks noChangeAspect="1"/>
            </p:cNvGraphicFramePr>
            <p:nvPr>
              <p:extLst>
                <p:ext uri="{D42A27DB-BD31-4B8C-83A1-F6EECF244321}">
                  <p14:modId xmlns:p14="http://schemas.microsoft.com/office/powerpoint/2010/main" val="459151616"/>
                </p:ext>
              </p:extLst>
            </p:nvPr>
          </p:nvGraphicFramePr>
          <p:xfrm>
            <a:off x="2931341" y="3998361"/>
            <a:ext cx="3346450" cy="2120412"/>
          </p:xfrm>
          <a:graphic>
            <a:graphicData uri="http://schemas.openxmlformats.org/presentationml/2006/ole">
              <mc:AlternateContent xmlns:mc="http://schemas.openxmlformats.org/markup-compatibility/2006">
                <mc:Choice xmlns:v="urn:schemas-microsoft-com:vml" Requires="v">
                  <p:oleObj spid="_x0000_s23646" name="VISIO" r:id="rId5" imgW="1687068" imgH="964692" progId="Visio.Drawing.11">
                    <p:embed/>
                  </p:oleObj>
                </mc:Choice>
                <mc:Fallback>
                  <p:oleObj name="VISIO" r:id="rId5" imgW="1687068" imgH="964692" progId="Visio.Drawing.11">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341" y="3998361"/>
                          <a:ext cx="3346450" cy="2120412"/>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 name="Text Box 6"/>
            <p:cNvSpPr txBox="1">
              <a:spLocks noChangeArrowheads="1"/>
            </p:cNvSpPr>
            <p:nvPr/>
          </p:nvSpPr>
          <p:spPr bwMode="auto">
            <a:xfrm>
              <a:off x="4002902" y="357633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400" b="1">
                  <a:solidFill>
                    <a:srgbClr val="000099"/>
                  </a:solidFill>
                  <a:latin typeface="Calibri" panose="020F0502020204030204" pitchFamily="34" charset="0"/>
                  <a:ea typeface="华文楷体" panose="02010600040101010101" pitchFamily="2" charset="-122"/>
                </a:rPr>
                <a:t>互联网</a:t>
              </a:r>
            </a:p>
          </p:txBody>
        </p:sp>
        <p:pic>
          <p:nvPicPr>
            <p:cNvPr id="25"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9441" y="4095075"/>
              <a:ext cx="1974850" cy="202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 name="Picture 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4890" y="4182999"/>
              <a:ext cx="1858962" cy="168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9"/>
            <p:cNvSpPr txBox="1">
              <a:spLocks noChangeArrowheads="1"/>
            </p:cNvSpPr>
            <p:nvPr/>
          </p:nvSpPr>
          <p:spPr bwMode="auto">
            <a:xfrm>
              <a:off x="3956866" y="4394013"/>
              <a:ext cx="1148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TCP </a:t>
              </a:r>
              <a:r>
                <a:rPr kumimoji="1" lang="zh-CN" altLang="en-US" sz="2000" b="1">
                  <a:solidFill>
                    <a:srgbClr val="000099"/>
                  </a:solidFill>
                  <a:latin typeface="Calibri" panose="020F0502020204030204" pitchFamily="34" charset="0"/>
                  <a:ea typeface="华文楷体" panose="02010600040101010101" pitchFamily="2" charset="-122"/>
                </a:rPr>
                <a:t>连接</a:t>
              </a:r>
            </a:p>
          </p:txBody>
        </p:sp>
        <p:sp>
          <p:nvSpPr>
            <p:cNvPr id="28" name="Text Box 10"/>
            <p:cNvSpPr txBox="1">
              <a:spLocks noChangeArrowheads="1"/>
            </p:cNvSpPr>
            <p:nvPr/>
          </p:nvSpPr>
          <p:spPr bwMode="auto">
            <a:xfrm>
              <a:off x="1194617" y="3727264"/>
              <a:ext cx="1011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 </a:t>
              </a:r>
              <a:r>
                <a:rPr kumimoji="1" lang="zh-CN" altLang="en-US" sz="2000" b="1">
                  <a:solidFill>
                    <a:srgbClr val="000099"/>
                  </a:solidFill>
                  <a:latin typeface="Calibri" panose="020F0502020204030204" pitchFamily="34" charset="0"/>
                  <a:ea typeface="华文楷体" panose="02010600040101010101" pitchFamily="2" charset="-122"/>
                </a:rPr>
                <a:t>客户端</a:t>
              </a:r>
            </a:p>
          </p:txBody>
        </p:sp>
        <p:sp>
          <p:nvSpPr>
            <p:cNvPr id="29" name="Text Box 11"/>
            <p:cNvSpPr txBox="1">
              <a:spLocks noChangeArrowheads="1"/>
            </p:cNvSpPr>
            <p:nvPr/>
          </p:nvSpPr>
          <p:spPr bwMode="auto">
            <a:xfrm>
              <a:off x="7039791" y="3673044"/>
              <a:ext cx="1268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 </a:t>
              </a:r>
              <a:r>
                <a:rPr kumimoji="1" lang="zh-CN" altLang="en-US" sz="2000" b="1">
                  <a:solidFill>
                    <a:srgbClr val="000099"/>
                  </a:solidFill>
                  <a:latin typeface="Calibri" panose="020F0502020204030204" pitchFamily="34" charset="0"/>
                  <a:ea typeface="华文楷体" panose="02010600040101010101" pitchFamily="2" charset="-122"/>
                </a:rPr>
                <a:t>服务器端</a:t>
              </a:r>
            </a:p>
          </p:txBody>
        </p:sp>
        <p:sp>
          <p:nvSpPr>
            <p:cNvPr id="30" name="Text Box 12"/>
            <p:cNvSpPr txBox="1">
              <a:spLocks noChangeArrowheads="1"/>
            </p:cNvSpPr>
            <p:nvPr/>
          </p:nvSpPr>
          <p:spPr bwMode="auto">
            <a:xfrm>
              <a:off x="143691" y="6186179"/>
              <a:ext cx="22942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 </a:t>
              </a:r>
              <a:r>
                <a:rPr kumimoji="1" lang="zh-CN" altLang="en-US" sz="2000" b="1">
                  <a:solidFill>
                    <a:srgbClr val="000099"/>
                  </a:solidFill>
                  <a:latin typeface="Calibri" panose="020F0502020204030204" pitchFamily="34" charset="0"/>
                  <a:ea typeface="华文楷体" panose="02010600040101010101" pitchFamily="2" charset="-122"/>
                </a:rPr>
                <a:t>使用客户端的格式</a:t>
              </a:r>
            </a:p>
          </p:txBody>
        </p:sp>
        <p:sp>
          <p:nvSpPr>
            <p:cNvPr id="31" name="Text Box 13"/>
            <p:cNvSpPr txBox="1">
              <a:spLocks noChangeArrowheads="1"/>
            </p:cNvSpPr>
            <p:nvPr/>
          </p:nvSpPr>
          <p:spPr bwMode="auto">
            <a:xfrm>
              <a:off x="6163491" y="6186179"/>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 </a:t>
              </a:r>
              <a:r>
                <a:rPr kumimoji="1" lang="zh-CN" altLang="en-US" sz="2000" b="1">
                  <a:solidFill>
                    <a:srgbClr val="000099"/>
                  </a:solidFill>
                  <a:latin typeface="Calibri" panose="020F0502020204030204" pitchFamily="34" charset="0"/>
                  <a:ea typeface="华文楷体" panose="02010600040101010101" pitchFamily="2" charset="-122"/>
                </a:rPr>
                <a:t>使用服务器端的格式</a:t>
              </a:r>
            </a:p>
          </p:txBody>
        </p:sp>
        <p:sp>
          <p:nvSpPr>
            <p:cNvPr id="32" name="Text Box 14"/>
            <p:cNvSpPr txBox="1">
              <a:spLocks noChangeArrowheads="1"/>
            </p:cNvSpPr>
            <p:nvPr/>
          </p:nvSpPr>
          <p:spPr bwMode="auto">
            <a:xfrm>
              <a:off x="3410766" y="6186179"/>
              <a:ext cx="1830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000" b="1">
                  <a:solidFill>
                    <a:srgbClr val="000099"/>
                  </a:solidFill>
                  <a:latin typeface="Calibri" panose="020F0502020204030204" pitchFamily="34" charset="0"/>
                  <a:ea typeface="华文楷体" panose="02010600040101010101" pitchFamily="2" charset="-122"/>
                </a:rPr>
                <a:t> </a:t>
              </a:r>
              <a:r>
                <a:rPr kumimoji="1" lang="zh-CN" altLang="en-US" sz="2000" b="1">
                  <a:solidFill>
                    <a:srgbClr val="000099"/>
                  </a:solidFill>
                  <a:latin typeface="Calibri" panose="020F0502020204030204" pitchFamily="34" charset="0"/>
                  <a:ea typeface="华文楷体" panose="02010600040101010101" pitchFamily="2" charset="-122"/>
                </a:rPr>
                <a:t>使用 </a:t>
              </a:r>
              <a:r>
                <a:rPr kumimoji="1" lang="en-US" altLang="zh-CN" sz="2000" b="1">
                  <a:solidFill>
                    <a:srgbClr val="000099"/>
                  </a:solidFill>
                  <a:latin typeface="Calibri" panose="020F0502020204030204" pitchFamily="34" charset="0"/>
                  <a:ea typeface="华文楷体" panose="02010600040101010101" pitchFamily="2" charset="-122"/>
                </a:rPr>
                <a:t>NVT </a:t>
              </a:r>
              <a:r>
                <a:rPr kumimoji="1" lang="zh-CN" altLang="en-US" sz="2000" b="1">
                  <a:solidFill>
                    <a:srgbClr val="000099"/>
                  </a:solidFill>
                  <a:latin typeface="Calibri" panose="020F0502020204030204" pitchFamily="34" charset="0"/>
                  <a:ea typeface="华文楷体" panose="02010600040101010101" pitchFamily="2" charset="-122"/>
                </a:rPr>
                <a:t>格式</a:t>
              </a:r>
            </a:p>
          </p:txBody>
        </p:sp>
        <p:sp>
          <p:nvSpPr>
            <p:cNvPr id="33" name="Line 15"/>
            <p:cNvSpPr>
              <a:spLocks noChangeShapeType="1"/>
            </p:cNvSpPr>
            <p:nvPr/>
          </p:nvSpPr>
          <p:spPr bwMode="auto">
            <a:xfrm flipV="1">
              <a:off x="1394641" y="5243936"/>
              <a:ext cx="330200" cy="99792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b="1">
                <a:solidFill>
                  <a:srgbClr val="000099"/>
                </a:solidFill>
                <a:latin typeface="Calibri" panose="020F0502020204030204" pitchFamily="34" charset="0"/>
                <a:ea typeface="华文楷体" panose="02010600040101010101" pitchFamily="2" charset="-122"/>
              </a:endParaRPr>
            </a:p>
          </p:txBody>
        </p:sp>
        <p:sp>
          <p:nvSpPr>
            <p:cNvPr id="34" name="Line 16"/>
            <p:cNvSpPr>
              <a:spLocks noChangeShapeType="1"/>
            </p:cNvSpPr>
            <p:nvPr/>
          </p:nvSpPr>
          <p:spPr bwMode="auto">
            <a:xfrm flipH="1" flipV="1">
              <a:off x="4572816" y="5018267"/>
              <a:ext cx="6350" cy="117963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b="1">
                <a:solidFill>
                  <a:srgbClr val="000099"/>
                </a:solidFill>
                <a:latin typeface="Calibri" panose="020F0502020204030204" pitchFamily="34" charset="0"/>
                <a:ea typeface="华文楷体" panose="02010600040101010101" pitchFamily="2" charset="-122"/>
              </a:endParaRPr>
            </a:p>
          </p:txBody>
        </p:sp>
        <p:sp>
          <p:nvSpPr>
            <p:cNvPr id="35" name="Line 17"/>
            <p:cNvSpPr>
              <a:spLocks noChangeShapeType="1"/>
            </p:cNvSpPr>
            <p:nvPr/>
          </p:nvSpPr>
          <p:spPr bwMode="auto">
            <a:xfrm flipV="1">
              <a:off x="7530328" y="5194113"/>
              <a:ext cx="103188" cy="1203081"/>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b="1">
                <a:solidFill>
                  <a:srgbClr val="000099"/>
                </a:solidFill>
                <a:latin typeface="Calibri" panose="020F0502020204030204" pitchFamily="34" charset="0"/>
                <a:ea typeface="华文楷体" panose="02010600040101010101" pitchFamily="2" charset="-122"/>
              </a:endParaRPr>
            </a:p>
          </p:txBody>
        </p:sp>
        <p:sp>
          <p:nvSpPr>
            <p:cNvPr id="36" name="Oval 18"/>
            <p:cNvSpPr>
              <a:spLocks noChangeArrowheads="1"/>
            </p:cNvSpPr>
            <p:nvPr/>
          </p:nvSpPr>
          <p:spPr bwMode="auto">
            <a:xfrm>
              <a:off x="1286691" y="4490729"/>
              <a:ext cx="928687" cy="769327"/>
            </a:xfrm>
            <a:prstGeom prst="ellipse">
              <a:avLst/>
            </a:prstGeom>
            <a:solidFill>
              <a:srgbClr val="FFFF99"/>
            </a:solidFill>
            <a:ln w="19050">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客户</a:t>
              </a:r>
            </a:p>
          </p:txBody>
        </p:sp>
        <p:sp>
          <p:nvSpPr>
            <p:cNvPr id="37" name="Oval 19"/>
            <p:cNvSpPr>
              <a:spLocks noChangeArrowheads="1"/>
            </p:cNvSpPr>
            <p:nvPr/>
          </p:nvSpPr>
          <p:spPr bwMode="auto">
            <a:xfrm>
              <a:off x="7128692" y="4490729"/>
              <a:ext cx="1044575" cy="769327"/>
            </a:xfrm>
            <a:prstGeom prst="ellipse">
              <a:avLst/>
            </a:prstGeom>
            <a:solidFill>
              <a:srgbClr val="FFCCCC"/>
            </a:solidFill>
            <a:ln w="19050">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服务器</a:t>
              </a:r>
            </a:p>
          </p:txBody>
        </p:sp>
        <p:sp>
          <p:nvSpPr>
            <p:cNvPr id="38" name="AutoShape 20"/>
            <p:cNvSpPr>
              <a:spLocks noChangeArrowheads="1"/>
            </p:cNvSpPr>
            <p:nvPr/>
          </p:nvSpPr>
          <p:spPr bwMode="auto">
            <a:xfrm>
              <a:off x="2274116" y="4747172"/>
              <a:ext cx="4873625" cy="203689"/>
            </a:xfrm>
            <a:prstGeom prst="leftRightArrow">
              <a:avLst>
                <a:gd name="adj1" fmla="val 61111"/>
                <a:gd name="adj2" fmla="val 202172"/>
              </a:avLst>
            </a:prstGeom>
            <a:solidFill>
              <a:srgbClr val="3333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Tree>
    <p:custDataLst>
      <p:tags r:id="rId2"/>
    </p:custDataLst>
    <p:extLst>
      <p:ext uri="{BB962C8B-B14F-4D97-AF65-F5344CB8AC3E}">
        <p14:creationId xmlns:p14="http://schemas.microsoft.com/office/powerpoint/2010/main" val="34326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up)">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t>6.4  </a:t>
            </a:r>
            <a:r>
              <a:rPr lang="zh-CN" altLang="en-US" dirty="0"/>
              <a:t>电子邮件</a:t>
            </a:r>
            <a:endParaRPr lang="en-US" altLang="zh-CN" dirty="0"/>
          </a:p>
          <a:p>
            <a:r>
              <a:rPr lang="en-US" altLang="zh-CN"/>
              <a:t>6.5  </a:t>
            </a:r>
            <a:r>
              <a:rPr lang="zh-CN" altLang="en-US" dirty="0"/>
              <a:t>文件传送协议</a:t>
            </a:r>
          </a:p>
          <a:p>
            <a:r>
              <a:rPr lang="en-US" altLang="zh-CN"/>
              <a:t>6.6  </a:t>
            </a:r>
            <a:r>
              <a:rPr lang="zh-CN" altLang="en-US" dirty="0"/>
              <a:t>远程终端协议 </a:t>
            </a:r>
            <a:r>
              <a:rPr lang="en-US" altLang="zh-CN" dirty="0"/>
              <a:t>Telnet</a:t>
            </a:r>
            <a:endParaRPr lang="zh-CN" altLang="en-US" dirty="0"/>
          </a:p>
          <a:p>
            <a:r>
              <a:rPr lang="en-US" altLang="zh-CN">
                <a:solidFill>
                  <a:srgbClr val="FF0000"/>
                </a:solidFill>
              </a:rPr>
              <a:t>6.7  </a:t>
            </a:r>
            <a:r>
              <a:rPr lang="zh-CN" altLang="en-US" dirty="0">
                <a:solidFill>
                  <a:srgbClr val="FF0000"/>
                </a:solidFill>
              </a:rPr>
              <a:t>动态主机配置协议</a:t>
            </a:r>
            <a:r>
              <a:rPr lang="en-US" altLang="zh-CN" dirty="0">
                <a:solidFill>
                  <a:srgbClr val="FF0000"/>
                </a:solidFill>
              </a:rPr>
              <a:t>DHCP</a:t>
            </a:r>
          </a:p>
          <a:p>
            <a:r>
              <a:rPr lang="en-US" altLang="zh-CN"/>
              <a:t>6.8  </a:t>
            </a:r>
            <a:r>
              <a:rPr lang="zh-CN" altLang="en-US" dirty="0"/>
              <a:t>简单网络管理协议 </a:t>
            </a:r>
            <a:r>
              <a:rPr lang="en-US" altLang="zh-CN" dirty="0"/>
              <a:t>SNMP</a:t>
            </a:r>
            <a:endParaRPr lang="zh-CN" altLang="en-US" dirty="0"/>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Tree>
    <p:extLst>
      <p:ext uri="{BB962C8B-B14F-4D97-AF65-F5344CB8AC3E}">
        <p14:creationId xmlns:p14="http://schemas.microsoft.com/office/powerpoint/2010/main" val="131350812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网络配置</a:t>
            </a:r>
          </a:p>
        </p:txBody>
      </p:sp>
      <p:sp>
        <p:nvSpPr>
          <p:cNvPr id="3" name="内容占位符 2"/>
          <p:cNvSpPr>
            <a:spLocks noGrp="1"/>
          </p:cNvSpPr>
          <p:nvPr>
            <p:ph idx="1"/>
          </p:nvPr>
        </p:nvSpPr>
        <p:spPr>
          <a:xfrm>
            <a:off x="457200" y="1444978"/>
            <a:ext cx="8229600" cy="4629251"/>
          </a:xfrm>
        </p:spPr>
        <p:txBody>
          <a:bodyPr/>
          <a:lstStyle/>
          <a:p>
            <a:r>
              <a:rPr lang="zh-CN" altLang="en-US" dirty="0"/>
              <a:t>主机接入网络时，需要一些必要的网络配置</a:t>
            </a:r>
            <a:endParaRPr lang="zh-CN" altLang="en-US" sz="1800" dirty="0"/>
          </a:p>
          <a:p>
            <a:pPr lvl="1">
              <a:lnSpc>
                <a:spcPct val="150000"/>
              </a:lnSpc>
            </a:pPr>
            <a:r>
              <a:rPr lang="en-US" altLang="zh-CN" sz="1800" dirty="0"/>
              <a:t>IP </a:t>
            </a:r>
            <a:r>
              <a:rPr lang="zh-CN" altLang="en-US" sz="1800" dirty="0"/>
              <a:t>地址</a:t>
            </a:r>
            <a:endParaRPr lang="en-US" altLang="zh-CN" sz="1800" dirty="0"/>
          </a:p>
          <a:p>
            <a:pPr lvl="2">
              <a:lnSpc>
                <a:spcPct val="150000"/>
              </a:lnSpc>
            </a:pPr>
            <a:r>
              <a:rPr lang="zh-CN" altLang="en-US" sz="1600" dirty="0"/>
              <a:t>标识与位置双重身份：包括网络部分和主机部分，在一个给定的互联网中不仅必须唯一，还必须反应互联网结构 </a:t>
            </a:r>
            <a:r>
              <a:rPr lang="en-US" altLang="zh-CN" sz="1600" dirty="0"/>
              <a:t>(</a:t>
            </a:r>
            <a:r>
              <a:rPr lang="zh-CN" altLang="en-US" sz="1600" dirty="0"/>
              <a:t>结点位置</a:t>
            </a:r>
            <a:r>
              <a:rPr lang="en-US" altLang="zh-CN" sz="1600" dirty="0"/>
              <a:t>)</a:t>
            </a:r>
          </a:p>
          <a:p>
            <a:pPr lvl="2">
              <a:lnSpc>
                <a:spcPct val="150000"/>
              </a:lnSpc>
            </a:pPr>
            <a:r>
              <a:rPr lang="zh-CN" altLang="en-US" sz="1600" dirty="0"/>
              <a:t>不同于</a:t>
            </a:r>
            <a:r>
              <a:rPr lang="en-US" altLang="zh-CN" sz="1600" dirty="0"/>
              <a:t>MAC</a:t>
            </a:r>
            <a:r>
              <a:rPr lang="zh-CN" altLang="en-US" sz="1600" dirty="0"/>
              <a:t>地址，主机的 </a:t>
            </a:r>
            <a:r>
              <a:rPr lang="en-US" altLang="zh-CN" sz="1600" dirty="0"/>
              <a:t>IP </a:t>
            </a:r>
            <a:r>
              <a:rPr lang="zh-CN" altLang="en-US" sz="1600" dirty="0"/>
              <a:t>地址不是固定不变的</a:t>
            </a:r>
            <a:endParaRPr lang="en-US" altLang="zh-CN" sz="1600" dirty="0"/>
          </a:p>
          <a:p>
            <a:pPr lvl="3">
              <a:lnSpc>
                <a:spcPct val="150000"/>
              </a:lnSpc>
            </a:pPr>
            <a:r>
              <a:rPr lang="zh-CN" altLang="en-US" dirty="0"/>
              <a:t>从不同地方接入网络，</a:t>
            </a:r>
            <a:r>
              <a:rPr lang="en-US" altLang="zh-CN" dirty="0"/>
              <a:t>IP</a:t>
            </a:r>
            <a:r>
              <a:rPr lang="zh-CN" altLang="en-US" dirty="0"/>
              <a:t>地址也相应不同</a:t>
            </a:r>
            <a:endParaRPr lang="en-US" altLang="zh-CN" dirty="0"/>
          </a:p>
          <a:p>
            <a:pPr lvl="1">
              <a:lnSpc>
                <a:spcPct val="150000"/>
              </a:lnSpc>
            </a:pPr>
            <a:r>
              <a:rPr lang="zh-CN" altLang="en-US" sz="1800" dirty="0"/>
              <a:t>子网掩码</a:t>
            </a:r>
          </a:p>
          <a:p>
            <a:pPr lvl="1">
              <a:lnSpc>
                <a:spcPct val="150000"/>
              </a:lnSpc>
            </a:pPr>
            <a:r>
              <a:rPr lang="zh-CN" altLang="en-US" sz="1800" dirty="0"/>
              <a:t>默认路由器的 </a:t>
            </a:r>
            <a:r>
              <a:rPr lang="en-US" altLang="zh-CN" sz="1800" dirty="0"/>
              <a:t>IP </a:t>
            </a:r>
            <a:r>
              <a:rPr lang="zh-CN" altLang="en-US" sz="1800" dirty="0"/>
              <a:t>地址</a:t>
            </a:r>
          </a:p>
          <a:p>
            <a:pPr lvl="1">
              <a:lnSpc>
                <a:spcPct val="150000"/>
              </a:lnSpc>
            </a:pPr>
            <a:r>
              <a:rPr lang="zh-CN" altLang="en-US" sz="1800" dirty="0"/>
              <a:t>域名服务器的 </a:t>
            </a:r>
            <a:r>
              <a:rPr lang="en-US" altLang="zh-CN" sz="1800" dirty="0"/>
              <a:t>IP </a:t>
            </a:r>
            <a:r>
              <a:rPr lang="zh-CN" altLang="en-US" sz="1800" dirty="0"/>
              <a:t>地址</a:t>
            </a:r>
            <a:endParaRPr lang="en-US" altLang="zh-CN" sz="1800" dirty="0"/>
          </a:p>
          <a:p>
            <a:r>
              <a:rPr lang="zh-CN" altLang="en-US" dirty="0"/>
              <a:t>一般操作系统允许手工配置</a:t>
            </a:r>
            <a:endParaRPr lang="zh-CN" altLang="en-US" sz="1800" dirty="0"/>
          </a:p>
          <a:p>
            <a:pPr lvl="1">
              <a:lnSpc>
                <a:spcPct val="150000"/>
              </a:lnSpc>
            </a:pPr>
            <a:r>
              <a:rPr lang="zh-CN" altLang="en-US" sz="1800" dirty="0"/>
              <a:t>随着网络规模的增大，工作量加大，且易出错</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Tree>
    <p:custDataLst>
      <p:tags r:id="rId1"/>
    </p:custDataLst>
    <p:extLst>
      <p:ext uri="{BB962C8B-B14F-4D97-AF65-F5344CB8AC3E}">
        <p14:creationId xmlns:p14="http://schemas.microsoft.com/office/powerpoint/2010/main" val="25554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a:t>
            </a:r>
            <a:endParaRPr lang="zh-CN" altLang="en-US" dirty="0"/>
          </a:p>
        </p:txBody>
      </p:sp>
      <p:sp>
        <p:nvSpPr>
          <p:cNvPr id="3" name="内容占位符 2"/>
          <p:cNvSpPr>
            <a:spLocks noGrp="1"/>
          </p:cNvSpPr>
          <p:nvPr>
            <p:ph idx="1"/>
          </p:nvPr>
        </p:nvSpPr>
        <p:spPr>
          <a:xfrm>
            <a:off x="457200" y="1444978"/>
            <a:ext cx="8229600" cy="5047262"/>
          </a:xfrm>
        </p:spPr>
        <p:txBody>
          <a:bodyPr/>
          <a:lstStyle/>
          <a:p>
            <a:r>
              <a:rPr lang="zh-CN" altLang="en-US" dirty="0"/>
              <a:t>动态主机配置协议 </a:t>
            </a:r>
            <a:r>
              <a:rPr lang="en-US" altLang="zh-CN" dirty="0"/>
              <a:t>DHCP </a:t>
            </a:r>
            <a:r>
              <a:rPr lang="en-US" altLang="zh-CN" sz="2000" dirty="0"/>
              <a:t>(Dynamic Host Configuration Protocol)</a:t>
            </a:r>
            <a:endParaRPr lang="zh-CN" altLang="en-US" sz="1800" dirty="0"/>
          </a:p>
          <a:p>
            <a:pPr lvl="1">
              <a:lnSpc>
                <a:spcPct val="150000"/>
              </a:lnSpc>
            </a:pPr>
            <a:r>
              <a:rPr lang="zh-CN" altLang="en-US" sz="1800" dirty="0"/>
              <a:t>提供即插即用连网 </a:t>
            </a:r>
            <a:r>
              <a:rPr lang="en-US" altLang="zh-CN" sz="1800" dirty="0"/>
              <a:t>(plug-and-play networking) </a:t>
            </a:r>
            <a:r>
              <a:rPr lang="zh-CN" altLang="en-US" sz="1800" dirty="0"/>
              <a:t>的配置机制</a:t>
            </a:r>
          </a:p>
          <a:p>
            <a:pPr lvl="1">
              <a:lnSpc>
                <a:spcPct val="150000"/>
              </a:lnSpc>
            </a:pPr>
            <a:r>
              <a:rPr lang="zh-CN" altLang="en-US" sz="1800" dirty="0"/>
              <a:t>允许主机加入新的网络和获取</a:t>
            </a:r>
            <a:r>
              <a:rPr lang="en-US" altLang="zh-CN" sz="1800" dirty="0"/>
              <a:t>IP</a:t>
            </a:r>
            <a:r>
              <a:rPr lang="zh-CN" altLang="en-US" sz="1800" dirty="0"/>
              <a:t>等配置信息，不用手工参与</a:t>
            </a:r>
            <a:endParaRPr lang="en-US" altLang="zh-CN" sz="1800" dirty="0"/>
          </a:p>
          <a:p>
            <a:r>
              <a:rPr lang="zh-CN" altLang="en-US" dirty="0"/>
              <a:t>工作原理</a:t>
            </a:r>
            <a:endParaRPr lang="zh-CN" altLang="en-US" sz="1800" dirty="0"/>
          </a:p>
          <a:p>
            <a:pPr lvl="1">
              <a:lnSpc>
                <a:spcPct val="150000"/>
              </a:lnSpc>
            </a:pPr>
            <a:r>
              <a:rPr lang="zh-CN" altLang="en-US" sz="1800" dirty="0"/>
              <a:t>主机在启动时，作为客户，广播发送</a:t>
            </a:r>
            <a:r>
              <a:rPr lang="en-US" altLang="zh-CN" sz="1800" dirty="0"/>
              <a:t>DHCP</a:t>
            </a:r>
            <a:r>
              <a:rPr lang="zh-CN" altLang="en-US" sz="1800" dirty="0"/>
              <a:t>发现报文 </a:t>
            </a:r>
            <a:r>
              <a:rPr lang="en-US" altLang="zh-CN" sz="1800" dirty="0"/>
              <a:t>(DHCPDISCOVER)</a:t>
            </a:r>
            <a:endParaRPr lang="zh-CN" altLang="en-US" sz="1800" dirty="0"/>
          </a:p>
          <a:p>
            <a:pPr lvl="1">
              <a:lnSpc>
                <a:spcPct val="150000"/>
              </a:lnSpc>
            </a:pPr>
            <a:r>
              <a:rPr lang="en-US" altLang="zh-CN" sz="1800" dirty="0"/>
              <a:t>DHCP </a:t>
            </a:r>
            <a:r>
              <a:rPr lang="zh-CN" altLang="en-US" sz="1800" dirty="0"/>
              <a:t>服务器回答此广播报文，尽管本地网络上所有主机都能收到此广播</a:t>
            </a:r>
            <a:endParaRPr lang="en-US" altLang="zh-CN" sz="1800" dirty="0"/>
          </a:p>
          <a:p>
            <a:pPr lvl="1">
              <a:lnSpc>
                <a:spcPct val="150000"/>
              </a:lnSpc>
            </a:pPr>
            <a:r>
              <a:rPr lang="en-US" altLang="zh-CN" sz="1800" dirty="0"/>
              <a:t>DHCP </a:t>
            </a:r>
            <a:r>
              <a:rPr lang="zh-CN" altLang="en-US" sz="1800" dirty="0"/>
              <a:t>服务器在其数据库中查找该计算机的配置信息，若找到，则返回找到的信息；找不到，则从服务器的 </a:t>
            </a:r>
            <a:r>
              <a:rPr lang="en-US" altLang="zh-CN" sz="1800" dirty="0"/>
              <a:t>IP </a:t>
            </a:r>
            <a:r>
              <a:rPr lang="zh-CN" altLang="en-US" sz="1800" dirty="0"/>
              <a:t>地址池</a:t>
            </a:r>
            <a:r>
              <a:rPr lang="en-US" altLang="zh-CN" sz="1800" dirty="0"/>
              <a:t>(address pool)</a:t>
            </a:r>
            <a:r>
              <a:rPr lang="zh-CN" altLang="en-US" sz="1800" dirty="0"/>
              <a:t>中取一个地址分配给该计算机</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Tree>
    <p:custDataLst>
      <p:tags r:id="rId1"/>
    </p:custDataLst>
    <p:extLst>
      <p:ext uri="{BB962C8B-B14F-4D97-AF65-F5344CB8AC3E}">
        <p14:creationId xmlns:p14="http://schemas.microsoft.com/office/powerpoint/2010/main" val="223931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a:t>
            </a:r>
            <a:endParaRPr lang="zh-CN" altLang="en-US" dirty="0"/>
          </a:p>
        </p:txBody>
      </p:sp>
      <p:sp>
        <p:nvSpPr>
          <p:cNvPr id="3" name="内容占位符 2"/>
          <p:cNvSpPr>
            <a:spLocks noGrp="1"/>
          </p:cNvSpPr>
          <p:nvPr>
            <p:ph idx="1"/>
          </p:nvPr>
        </p:nvSpPr>
        <p:spPr>
          <a:xfrm>
            <a:off x="315682" y="1325232"/>
            <a:ext cx="8579554" cy="5047262"/>
          </a:xfrm>
        </p:spPr>
        <p:txBody>
          <a:bodyPr/>
          <a:lstStyle/>
          <a:p>
            <a:r>
              <a:rPr lang="en-US" altLang="zh-CN" dirty="0"/>
              <a:t>DHCP </a:t>
            </a:r>
            <a:r>
              <a:rPr lang="zh-CN" altLang="en-US" dirty="0"/>
              <a:t>中继代理 </a:t>
            </a:r>
            <a:r>
              <a:rPr lang="en-US" altLang="zh-CN" dirty="0"/>
              <a:t>(relay agent)</a:t>
            </a:r>
            <a:endParaRPr lang="zh-CN" altLang="en-US" sz="1800" dirty="0"/>
          </a:p>
          <a:p>
            <a:pPr lvl="1">
              <a:lnSpc>
                <a:spcPct val="150000"/>
              </a:lnSpc>
            </a:pPr>
            <a:r>
              <a:rPr lang="zh-CN" altLang="en-US" sz="1800" dirty="0"/>
              <a:t>并不是每个网络上都有 </a:t>
            </a:r>
            <a:r>
              <a:rPr lang="en-US" altLang="zh-CN" sz="1800" dirty="0"/>
              <a:t>DHCP </a:t>
            </a:r>
            <a:r>
              <a:rPr lang="zh-CN" altLang="en-US" sz="1800" dirty="0"/>
              <a:t>服务器，避免 </a:t>
            </a:r>
            <a:r>
              <a:rPr lang="en-US" altLang="zh-CN" sz="1800" dirty="0"/>
              <a:t>DHCP </a:t>
            </a:r>
            <a:r>
              <a:rPr lang="zh-CN" altLang="en-US" sz="1800" dirty="0"/>
              <a:t>服务器的数量太多</a:t>
            </a:r>
            <a:endParaRPr lang="en-US" altLang="zh-CN" sz="1800" dirty="0"/>
          </a:p>
          <a:p>
            <a:pPr lvl="1">
              <a:lnSpc>
                <a:spcPct val="150000"/>
              </a:lnSpc>
            </a:pPr>
            <a:r>
              <a:rPr lang="zh-CN" altLang="en-US" sz="1800" dirty="0"/>
              <a:t>每个网络至少有一个 </a:t>
            </a:r>
            <a:r>
              <a:rPr lang="en-US" altLang="zh-CN" sz="1800" dirty="0"/>
              <a:t>DHCP </a:t>
            </a:r>
            <a:r>
              <a:rPr lang="zh-CN" altLang="en-US" sz="1800" dirty="0"/>
              <a:t>中继代理，它配置了 </a:t>
            </a:r>
            <a:r>
              <a:rPr lang="en-US" altLang="zh-CN" sz="1800" dirty="0"/>
              <a:t>DHCP </a:t>
            </a:r>
            <a:r>
              <a:rPr lang="zh-CN" altLang="en-US" sz="1800" dirty="0"/>
              <a:t>服务器的 </a:t>
            </a:r>
            <a:r>
              <a:rPr lang="en-US" altLang="zh-CN" sz="1800" dirty="0"/>
              <a:t>IP </a:t>
            </a:r>
            <a:r>
              <a:rPr lang="zh-CN" altLang="en-US" sz="1800" dirty="0"/>
              <a:t>地址信息</a:t>
            </a:r>
          </a:p>
          <a:p>
            <a:pPr lvl="2">
              <a:lnSpc>
                <a:spcPct val="150000"/>
              </a:lnSpc>
            </a:pPr>
            <a:r>
              <a:rPr lang="zh-CN" altLang="en-US" sz="1600" dirty="0"/>
              <a:t>当 </a:t>
            </a:r>
            <a:r>
              <a:rPr lang="en-US" altLang="zh-CN" sz="1600" dirty="0"/>
              <a:t>DHCP </a:t>
            </a:r>
            <a:r>
              <a:rPr lang="zh-CN" altLang="en-US" sz="1600" dirty="0"/>
              <a:t>中继代理收到主机发送的</a:t>
            </a:r>
            <a:r>
              <a:rPr lang="zh-CN" altLang="en-US" sz="1600" dirty="0">
                <a:solidFill>
                  <a:srgbClr val="FF0000"/>
                </a:solidFill>
              </a:rPr>
              <a:t>发现报文（</a:t>
            </a:r>
            <a:r>
              <a:rPr lang="en-US" altLang="zh-CN" sz="1600" dirty="0">
                <a:solidFill>
                  <a:srgbClr val="FF0000"/>
                </a:solidFill>
              </a:rPr>
              <a:t>DHCPDISCOVER</a:t>
            </a:r>
            <a:r>
              <a:rPr lang="zh-CN" altLang="en-US" sz="1600" dirty="0">
                <a:solidFill>
                  <a:srgbClr val="FF0000"/>
                </a:solidFill>
              </a:rPr>
              <a:t>）</a:t>
            </a:r>
            <a:r>
              <a:rPr lang="zh-CN" altLang="en-US" sz="1600" dirty="0"/>
              <a:t>后，就以单播方式向 </a:t>
            </a:r>
            <a:r>
              <a:rPr lang="en-US" altLang="zh-CN" sz="1600" dirty="0"/>
              <a:t>DHCP </a:t>
            </a:r>
            <a:r>
              <a:rPr lang="zh-CN" altLang="en-US" sz="1600" dirty="0"/>
              <a:t>服务器转发此报文，并等待其回答</a:t>
            </a:r>
            <a:endParaRPr lang="en-US" altLang="zh-CN" sz="1600" dirty="0"/>
          </a:p>
          <a:p>
            <a:pPr lvl="2">
              <a:lnSpc>
                <a:spcPct val="150000"/>
              </a:lnSpc>
            </a:pPr>
            <a:r>
              <a:rPr lang="zh-CN" altLang="en-US" sz="1600" dirty="0"/>
              <a:t>收到 </a:t>
            </a:r>
            <a:r>
              <a:rPr lang="en-US" altLang="zh-CN" sz="1600" dirty="0"/>
              <a:t>DHCP </a:t>
            </a:r>
            <a:r>
              <a:rPr lang="zh-CN" altLang="en-US" sz="1600" dirty="0"/>
              <a:t>服务器的</a:t>
            </a:r>
            <a:r>
              <a:rPr lang="zh-CN" altLang="en-US" sz="1600" dirty="0">
                <a:solidFill>
                  <a:srgbClr val="FF0000"/>
                </a:solidFill>
              </a:rPr>
              <a:t>提供报文（</a:t>
            </a:r>
            <a:r>
              <a:rPr lang="en-US" altLang="zh-CN" sz="1600" dirty="0">
                <a:solidFill>
                  <a:srgbClr val="FF0000"/>
                </a:solidFill>
              </a:rPr>
              <a:t>DHCPOFFER</a:t>
            </a:r>
            <a:r>
              <a:rPr lang="zh-CN" altLang="en-US" sz="1600" dirty="0">
                <a:solidFill>
                  <a:srgbClr val="FF0000"/>
                </a:solidFill>
              </a:rPr>
              <a:t>）</a:t>
            </a:r>
            <a:r>
              <a:rPr lang="zh-CN" altLang="en-US" sz="1600" dirty="0"/>
              <a:t>后，</a:t>
            </a:r>
            <a:r>
              <a:rPr lang="en-US" altLang="zh-CN" sz="1600" dirty="0"/>
              <a:t>DHCP </a:t>
            </a:r>
            <a:r>
              <a:rPr lang="zh-CN" altLang="en-US" sz="1600" dirty="0"/>
              <a:t>中继代理再将此报文发回给主机</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grpSp>
        <p:nvGrpSpPr>
          <p:cNvPr id="43" name="组合 42"/>
          <p:cNvGrpSpPr/>
          <p:nvPr/>
        </p:nvGrpSpPr>
        <p:grpSpPr>
          <a:xfrm>
            <a:off x="831397" y="4468091"/>
            <a:ext cx="7832334" cy="2270699"/>
            <a:chOff x="58806" y="1966684"/>
            <a:chExt cx="9100914" cy="2915103"/>
          </a:xfrm>
        </p:grpSpPr>
        <p:sp>
          <p:nvSpPr>
            <p:cNvPr id="44" name="Line 5"/>
            <p:cNvSpPr>
              <a:spLocks noChangeShapeType="1"/>
            </p:cNvSpPr>
            <p:nvPr/>
          </p:nvSpPr>
          <p:spPr bwMode="auto">
            <a:xfrm>
              <a:off x="1284355" y="3221053"/>
              <a:ext cx="0" cy="3897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5" name="Line 6"/>
            <p:cNvSpPr>
              <a:spLocks noChangeShapeType="1"/>
            </p:cNvSpPr>
            <p:nvPr/>
          </p:nvSpPr>
          <p:spPr bwMode="auto">
            <a:xfrm flipV="1">
              <a:off x="3575120" y="4000637"/>
              <a:ext cx="486568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46"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6819" y="2929441"/>
              <a:ext cx="871537" cy="146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 Box 8"/>
            <p:cNvSpPr txBox="1">
              <a:spLocks noChangeArrowheads="1"/>
            </p:cNvSpPr>
            <p:nvPr/>
          </p:nvSpPr>
          <p:spPr bwMode="auto">
            <a:xfrm>
              <a:off x="58806" y="1966684"/>
              <a:ext cx="691411" cy="43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主机</a:t>
              </a:r>
            </a:p>
          </p:txBody>
        </p:sp>
        <p:sp>
          <p:nvSpPr>
            <p:cNvPr id="48" name="Text Box 9"/>
            <p:cNvSpPr txBox="1">
              <a:spLocks noChangeArrowheads="1"/>
            </p:cNvSpPr>
            <p:nvPr/>
          </p:nvSpPr>
          <p:spPr bwMode="auto">
            <a:xfrm>
              <a:off x="8229891" y="2350614"/>
              <a:ext cx="929829" cy="75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DHCP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服务器</a:t>
              </a:r>
            </a:p>
          </p:txBody>
        </p:sp>
        <p:grpSp>
          <p:nvGrpSpPr>
            <p:cNvPr id="49" name="Group 10"/>
            <p:cNvGrpSpPr>
              <a:grpSpLocks/>
            </p:cNvGrpSpPr>
            <p:nvPr/>
          </p:nvGrpSpPr>
          <p:grpSpPr bwMode="auto">
            <a:xfrm>
              <a:off x="6342131" y="3317768"/>
              <a:ext cx="1465263" cy="1302727"/>
              <a:chOff x="3204" y="2684"/>
              <a:chExt cx="1080" cy="854"/>
            </a:xfrm>
          </p:grpSpPr>
          <p:sp>
            <p:nvSpPr>
              <p:cNvPr id="68" name="Oval 11"/>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9" name="Freeform 12"/>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0" name="Freeform 13"/>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1" name="Freeform 14"/>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2" name="Oval 15"/>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3" name="Freeform 16"/>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4" name="Oval 17"/>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5" name="Freeform 18"/>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6" name="Freeform 19"/>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7" name="Freeform 20"/>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8" name="Freeform 21"/>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50" name="Line 22"/>
            <p:cNvSpPr>
              <a:spLocks noChangeShapeType="1"/>
            </p:cNvSpPr>
            <p:nvPr/>
          </p:nvSpPr>
          <p:spPr bwMode="auto">
            <a:xfrm>
              <a:off x="193744" y="3200538"/>
              <a:ext cx="3570287" cy="205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1" name="Line 23"/>
            <p:cNvSpPr>
              <a:spLocks noChangeShapeType="1"/>
            </p:cNvSpPr>
            <p:nvPr/>
          </p:nvSpPr>
          <p:spPr bwMode="auto">
            <a:xfrm>
              <a:off x="425518" y="2829795"/>
              <a:ext cx="0" cy="39125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2" name="Line 24"/>
            <p:cNvSpPr>
              <a:spLocks noChangeShapeType="1"/>
            </p:cNvSpPr>
            <p:nvPr/>
          </p:nvSpPr>
          <p:spPr bwMode="auto">
            <a:xfrm>
              <a:off x="3383031" y="3221053"/>
              <a:ext cx="0" cy="3897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53"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68" y="2372595"/>
              <a:ext cx="620712" cy="63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 Box 26"/>
            <p:cNvSpPr txBox="1">
              <a:spLocks noChangeArrowheads="1"/>
            </p:cNvSpPr>
            <p:nvPr/>
          </p:nvSpPr>
          <p:spPr bwMode="auto">
            <a:xfrm>
              <a:off x="6707626" y="3574211"/>
              <a:ext cx="691412" cy="75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其他</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网络</a:t>
              </a:r>
            </a:p>
          </p:txBody>
        </p:sp>
        <p:sp>
          <p:nvSpPr>
            <p:cNvPr id="55" name="Text Box 27"/>
            <p:cNvSpPr txBox="1">
              <a:spLocks noChangeArrowheads="1"/>
            </p:cNvSpPr>
            <p:nvPr/>
          </p:nvSpPr>
          <p:spPr bwMode="auto">
            <a:xfrm>
              <a:off x="2837008" y="4131058"/>
              <a:ext cx="1168245" cy="75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noProof="0" dirty="0">
                  <a:ln>
                    <a:noFill/>
                  </a:ln>
                  <a:solidFill>
                    <a:srgbClr val="660033"/>
                  </a:solidFill>
                  <a:effectLst/>
                  <a:uLnTx/>
                  <a:uFillTx/>
                  <a:latin typeface="Calibri" panose="020F0502020204030204" pitchFamily="34" charset="0"/>
                  <a:ea typeface="华文楷体" panose="02010600040101010101" pitchFamily="2" charset="-122"/>
                </a:rPr>
                <a:t>DHCP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dirty="0">
                  <a:ln>
                    <a:noFill/>
                  </a:ln>
                  <a:solidFill>
                    <a:srgbClr val="660033"/>
                  </a:solidFill>
                  <a:effectLst/>
                  <a:uLnTx/>
                  <a:uFillTx/>
                  <a:latin typeface="Calibri" panose="020F0502020204030204" pitchFamily="34" charset="0"/>
                  <a:ea typeface="华文楷体" panose="02010600040101010101" pitchFamily="2" charset="-122"/>
                </a:rPr>
                <a:t>中继代理</a:t>
              </a:r>
            </a:p>
          </p:txBody>
        </p:sp>
        <p:grpSp>
          <p:nvGrpSpPr>
            <p:cNvPr id="56" name="Group 41"/>
            <p:cNvGrpSpPr>
              <a:grpSpLocks/>
            </p:cNvGrpSpPr>
            <p:nvPr/>
          </p:nvGrpSpPr>
          <p:grpSpPr bwMode="auto">
            <a:xfrm>
              <a:off x="965269" y="2233383"/>
              <a:ext cx="2576512" cy="792774"/>
              <a:chOff x="571" y="1480"/>
              <a:chExt cx="1623" cy="541"/>
            </a:xfrm>
          </p:grpSpPr>
          <p:grpSp>
            <p:nvGrpSpPr>
              <p:cNvPr id="64" name="Group 31"/>
              <p:cNvGrpSpPr>
                <a:grpSpLocks/>
              </p:cNvGrpSpPr>
              <p:nvPr/>
            </p:nvGrpSpPr>
            <p:grpSpPr bwMode="auto">
              <a:xfrm>
                <a:off x="571" y="1754"/>
                <a:ext cx="1623" cy="267"/>
                <a:chOff x="1008" y="2400"/>
                <a:chExt cx="1296" cy="192"/>
              </a:xfrm>
            </p:grpSpPr>
            <p:sp>
              <p:nvSpPr>
                <p:cNvPr id="66"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7" name="Rectangle 33"/>
                <p:cNvSpPr>
                  <a:spLocks noChangeArrowheads="1"/>
                </p:cNvSpPr>
                <p:nvPr/>
              </p:nvSpPr>
              <p:spPr bwMode="auto">
                <a:xfrm>
                  <a:off x="1008" y="2400"/>
                  <a:ext cx="1056" cy="192"/>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DHCPDISCOVER</a:t>
                  </a:r>
                </a:p>
              </p:txBody>
            </p:sp>
          </p:grpSp>
          <p:sp>
            <p:nvSpPr>
              <p:cNvPr id="65" name="Text Box 34"/>
              <p:cNvSpPr txBox="1">
                <a:spLocks noChangeArrowheads="1"/>
              </p:cNvSpPr>
              <p:nvPr/>
            </p:nvSpPr>
            <p:spPr bwMode="auto">
              <a:xfrm>
                <a:off x="967" y="1480"/>
                <a:ext cx="43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dirty="0">
                    <a:ln>
                      <a:noFill/>
                    </a:ln>
                    <a:solidFill>
                      <a:srgbClr val="FF0000"/>
                    </a:solidFill>
                    <a:effectLst/>
                    <a:uLnTx/>
                    <a:uFillTx/>
                    <a:latin typeface="Calibri" panose="020F0502020204030204" pitchFamily="34" charset="0"/>
                    <a:ea typeface="华文楷体" panose="02010600040101010101" pitchFamily="2" charset="-122"/>
                  </a:rPr>
                  <a:t>广播</a:t>
                </a:r>
              </a:p>
            </p:txBody>
          </p:sp>
        </p:grpSp>
        <p:grpSp>
          <p:nvGrpSpPr>
            <p:cNvPr id="57" name="Group 42"/>
            <p:cNvGrpSpPr>
              <a:grpSpLocks/>
            </p:cNvGrpSpPr>
            <p:nvPr/>
          </p:nvGrpSpPr>
          <p:grpSpPr bwMode="auto">
            <a:xfrm>
              <a:off x="3764031" y="3032018"/>
              <a:ext cx="2578100" cy="773723"/>
              <a:chOff x="2334" y="2025"/>
              <a:chExt cx="1624" cy="528"/>
            </a:xfrm>
          </p:grpSpPr>
          <p:grpSp>
            <p:nvGrpSpPr>
              <p:cNvPr id="60" name="Group 28"/>
              <p:cNvGrpSpPr>
                <a:grpSpLocks/>
              </p:cNvGrpSpPr>
              <p:nvPr/>
            </p:nvGrpSpPr>
            <p:grpSpPr bwMode="auto">
              <a:xfrm>
                <a:off x="2334" y="2287"/>
                <a:ext cx="1624" cy="266"/>
                <a:chOff x="1008" y="2400"/>
                <a:chExt cx="1296" cy="192"/>
              </a:xfrm>
            </p:grpSpPr>
            <p:sp>
              <p:nvSpPr>
                <p:cNvPr id="62"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3" name="Rectangle 30"/>
                <p:cNvSpPr>
                  <a:spLocks noChangeArrowheads="1"/>
                </p:cNvSpPr>
                <p:nvPr/>
              </p:nvSpPr>
              <p:spPr bwMode="auto">
                <a:xfrm>
                  <a:off x="1008" y="2400"/>
                  <a:ext cx="1056" cy="192"/>
                </a:xfrm>
                <a:prstGeom prst="rect">
                  <a:avLst/>
                </a:prstGeom>
                <a:solidFill>
                  <a:srgbClr val="FFC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DHCPDISCOVER</a:t>
                  </a:r>
                </a:p>
              </p:txBody>
            </p:sp>
          </p:grpSp>
          <p:sp>
            <p:nvSpPr>
              <p:cNvPr id="61" name="Text Box 35"/>
              <p:cNvSpPr txBox="1">
                <a:spLocks noChangeArrowheads="1"/>
              </p:cNvSpPr>
              <p:nvPr/>
            </p:nvSpPr>
            <p:spPr bwMode="auto">
              <a:xfrm>
                <a:off x="2764" y="2025"/>
                <a:ext cx="43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noProof="0" dirty="0">
                    <a:ln>
                      <a:noFill/>
                    </a:ln>
                    <a:solidFill>
                      <a:srgbClr val="FF0000"/>
                    </a:solidFill>
                    <a:effectLst/>
                    <a:uLnTx/>
                    <a:uFillTx/>
                    <a:latin typeface="Calibri" panose="020F0502020204030204" pitchFamily="34" charset="0"/>
                    <a:ea typeface="华文楷体" panose="02010600040101010101" pitchFamily="2" charset="-122"/>
                  </a:rPr>
                  <a:t>单播</a:t>
                </a:r>
              </a:p>
            </p:txBody>
          </p:sp>
        </p:grpSp>
        <p:pic>
          <p:nvPicPr>
            <p:cNvPr id="58" name="Picture 3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3682" y="3503872"/>
              <a:ext cx="620713" cy="63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1881" y="3537575"/>
              <a:ext cx="622300" cy="63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4944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电子邮件概述</a:t>
            </a:r>
          </a:p>
        </p:txBody>
      </p:sp>
      <p:sp>
        <p:nvSpPr>
          <p:cNvPr id="3" name="内容占位符 2"/>
          <p:cNvSpPr>
            <a:spLocks noGrp="1"/>
          </p:cNvSpPr>
          <p:nvPr>
            <p:ph idx="1"/>
          </p:nvPr>
        </p:nvSpPr>
        <p:spPr>
          <a:xfrm>
            <a:off x="457200" y="1444979"/>
            <a:ext cx="8229600" cy="5260620"/>
          </a:xfrm>
        </p:spPr>
        <p:txBody>
          <a:bodyPr/>
          <a:lstStyle/>
          <a:p>
            <a:r>
              <a:rPr lang="zh-CN" altLang="en-US" dirty="0"/>
              <a:t>电子邮件 </a:t>
            </a:r>
            <a:r>
              <a:rPr lang="en-US" altLang="zh-CN" dirty="0"/>
              <a:t>(Email)</a:t>
            </a:r>
            <a:endParaRPr lang="zh-CN" altLang="en-US" dirty="0"/>
          </a:p>
          <a:p>
            <a:pPr lvl="1">
              <a:lnSpc>
                <a:spcPct val="150000"/>
              </a:lnSpc>
            </a:pPr>
            <a:r>
              <a:rPr lang="zh-CN" altLang="en-US" sz="1800" dirty="0"/>
              <a:t>互联网上最早、使用最多、最受用户欢迎的一种网络应用</a:t>
            </a:r>
          </a:p>
          <a:p>
            <a:pPr lvl="1">
              <a:lnSpc>
                <a:spcPct val="150000"/>
              </a:lnSpc>
            </a:pPr>
            <a:r>
              <a:rPr lang="zh-CN" altLang="en-US" sz="1800" dirty="0"/>
              <a:t>电子邮件把邮件发送到收件人使用的邮件服务器，并放在其中的收件人邮箱中，收件人可随时上网到自己使用的邮件服务器进行读取</a:t>
            </a:r>
          </a:p>
          <a:p>
            <a:pPr lvl="1">
              <a:lnSpc>
                <a:spcPct val="150000"/>
              </a:lnSpc>
            </a:pPr>
            <a:r>
              <a:rPr lang="zh-CN" altLang="en-US" sz="1800" dirty="0"/>
              <a:t>方便、传递迅速、费用低廉等优点</a:t>
            </a:r>
          </a:p>
          <a:p>
            <a:pPr lvl="1">
              <a:lnSpc>
                <a:spcPct val="150000"/>
              </a:lnSpc>
            </a:pPr>
            <a:r>
              <a:rPr lang="zh-CN" altLang="en-US" sz="1800" dirty="0"/>
              <a:t>不仅可传送文字信息，而且还可附上声音和图像</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208128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a:t>
            </a:r>
            <a:endParaRPr lang="zh-CN" altLang="en-US" dirty="0"/>
          </a:p>
        </p:txBody>
      </p:sp>
      <p:sp>
        <p:nvSpPr>
          <p:cNvPr id="3" name="内容占位符 2"/>
          <p:cNvSpPr>
            <a:spLocks noGrp="1"/>
          </p:cNvSpPr>
          <p:nvPr>
            <p:ph idx="1"/>
          </p:nvPr>
        </p:nvSpPr>
        <p:spPr>
          <a:xfrm>
            <a:off x="457200" y="1444978"/>
            <a:ext cx="8229600" cy="5047262"/>
          </a:xfrm>
        </p:spPr>
        <p:txBody>
          <a:bodyPr/>
          <a:lstStyle/>
          <a:p>
            <a:r>
              <a:rPr lang="zh-CN" altLang="en-US" dirty="0"/>
              <a:t>租用期 </a:t>
            </a:r>
            <a:r>
              <a:rPr lang="en-US" altLang="zh-CN" dirty="0"/>
              <a:t>(lease period)</a:t>
            </a:r>
            <a:endParaRPr lang="zh-CN" altLang="en-US" sz="1800" dirty="0"/>
          </a:p>
          <a:p>
            <a:pPr lvl="1">
              <a:lnSpc>
                <a:spcPct val="150000"/>
              </a:lnSpc>
            </a:pPr>
            <a:r>
              <a:rPr lang="en-US" altLang="zh-CN" sz="1800" dirty="0"/>
              <a:t>DHCP </a:t>
            </a:r>
            <a:r>
              <a:rPr lang="zh-CN" altLang="en-US" sz="1800" dirty="0"/>
              <a:t>服务器分配给 </a:t>
            </a:r>
            <a:r>
              <a:rPr lang="en-US" altLang="zh-CN" sz="1800" dirty="0"/>
              <a:t>DHCP </a:t>
            </a:r>
            <a:r>
              <a:rPr lang="zh-CN" altLang="en-US" sz="1800" dirty="0"/>
              <a:t>客户的 </a:t>
            </a:r>
            <a:r>
              <a:rPr lang="en-US" altLang="zh-CN" sz="1800" dirty="0"/>
              <a:t>IP </a:t>
            </a:r>
            <a:r>
              <a:rPr lang="zh-CN" altLang="en-US" sz="1800" dirty="0"/>
              <a:t>地址的临时的，只能在一段有限的时间内使用这个分配到的 </a:t>
            </a:r>
            <a:r>
              <a:rPr lang="en-US" altLang="zh-CN" sz="1800" dirty="0"/>
              <a:t>IP </a:t>
            </a:r>
            <a:r>
              <a:rPr lang="zh-CN" altLang="en-US" sz="1800" dirty="0"/>
              <a:t>地址，这段时间称为租用期 </a:t>
            </a:r>
          </a:p>
          <a:p>
            <a:pPr lvl="1">
              <a:lnSpc>
                <a:spcPct val="150000"/>
              </a:lnSpc>
            </a:pPr>
            <a:r>
              <a:rPr lang="zh-CN" altLang="en-US" sz="1800" dirty="0"/>
              <a:t>租用期的数值应由 </a:t>
            </a:r>
            <a:r>
              <a:rPr lang="en-US" altLang="zh-CN" sz="1800" dirty="0"/>
              <a:t>DHCP </a:t>
            </a:r>
            <a:r>
              <a:rPr lang="zh-CN" altLang="en-US" sz="1800" dirty="0"/>
              <a:t>服务器决定</a:t>
            </a:r>
          </a:p>
          <a:p>
            <a:pPr lvl="1">
              <a:lnSpc>
                <a:spcPct val="150000"/>
              </a:lnSpc>
            </a:pPr>
            <a:r>
              <a:rPr lang="en-US" altLang="zh-CN" sz="1800" dirty="0"/>
              <a:t>DHCP </a:t>
            </a:r>
            <a:r>
              <a:rPr lang="zh-CN" altLang="en-US" sz="1800" dirty="0"/>
              <a:t>客户也可在自己发送的报文中提出对租用期的要求</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Tree>
    <p:custDataLst>
      <p:tags r:id="rId1"/>
    </p:custDataLst>
    <p:extLst>
      <p:ext uri="{BB962C8B-B14F-4D97-AF65-F5344CB8AC3E}">
        <p14:creationId xmlns:p14="http://schemas.microsoft.com/office/powerpoint/2010/main" val="319002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637114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服务器被动打开 </a:t>
            </a:r>
            <a:r>
              <a:rPr lang="en-US" altLang="zh-CN" sz="1600" dirty="0">
                <a:solidFill>
                  <a:srgbClr val="FFFFFF"/>
                </a:solidFill>
                <a:latin typeface="Calibri" panose="020F0502020204030204" pitchFamily="34" charset="0"/>
                <a:ea typeface="黑体" panose="02010609060101010101" pitchFamily="49" charset="-122"/>
              </a:rPr>
              <a:t>UDP </a:t>
            </a:r>
            <a:r>
              <a:rPr lang="zh-CN" altLang="en-US" sz="1600" dirty="0">
                <a:solidFill>
                  <a:srgbClr val="FFFFFF"/>
                </a:solidFill>
                <a:latin typeface="Calibri" panose="020F0502020204030204" pitchFamily="34" charset="0"/>
                <a:ea typeface="黑体" panose="02010609060101010101" pitchFamily="49" charset="-122"/>
              </a:rPr>
              <a:t>端口 </a:t>
            </a:r>
            <a:r>
              <a:rPr lang="en-US" altLang="zh-CN" sz="1600" dirty="0">
                <a:solidFill>
                  <a:srgbClr val="FFFFFF"/>
                </a:solidFill>
                <a:latin typeface="Calibri" panose="020F0502020204030204" pitchFamily="34" charset="0"/>
                <a:ea typeface="黑体" panose="02010609060101010101" pitchFamily="49" charset="-122"/>
              </a:rPr>
              <a:t>67</a:t>
            </a:r>
            <a:r>
              <a:rPr lang="zh-CN" altLang="en-US" sz="1600" dirty="0">
                <a:solidFill>
                  <a:srgbClr val="FFFFFF"/>
                </a:solidFill>
                <a:latin typeface="Calibri" panose="020F0502020204030204" pitchFamily="34" charset="0"/>
                <a:ea typeface="黑体" panose="02010609060101010101" pitchFamily="49" charset="-122"/>
              </a:rPr>
              <a:t>，等待客户端发来的报文</a:t>
            </a:r>
          </a:p>
        </p:txBody>
      </p:sp>
    </p:spTree>
    <p:custDataLst>
      <p:tags r:id="rId1"/>
    </p:custDataLst>
    <p:extLst>
      <p:ext uri="{BB962C8B-B14F-4D97-AF65-F5344CB8AC3E}">
        <p14:creationId xmlns:p14="http://schemas.microsoft.com/office/powerpoint/2010/main" val="92288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637114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客户从 </a:t>
            </a:r>
            <a:r>
              <a:rPr lang="en-US" altLang="zh-CN" sz="1600" dirty="0">
                <a:solidFill>
                  <a:srgbClr val="FFFFFF"/>
                </a:solidFill>
                <a:latin typeface="Calibri" panose="020F0502020204030204" pitchFamily="34" charset="0"/>
                <a:ea typeface="黑体" panose="02010609060101010101" pitchFamily="49" charset="-122"/>
              </a:rPr>
              <a:t>UDP </a:t>
            </a:r>
            <a:r>
              <a:rPr lang="zh-CN" altLang="en-US" sz="1600" dirty="0">
                <a:solidFill>
                  <a:srgbClr val="FFFFFF"/>
                </a:solidFill>
                <a:latin typeface="Calibri" panose="020F0502020204030204" pitchFamily="34" charset="0"/>
                <a:ea typeface="黑体" panose="02010609060101010101" pitchFamily="49" charset="-122"/>
              </a:rPr>
              <a:t>端口 </a:t>
            </a:r>
            <a:r>
              <a:rPr lang="en-US" altLang="zh-CN" sz="1600" dirty="0">
                <a:solidFill>
                  <a:srgbClr val="FFFFFF"/>
                </a:solidFill>
                <a:latin typeface="Calibri" panose="020F0502020204030204" pitchFamily="34" charset="0"/>
                <a:ea typeface="黑体" panose="02010609060101010101" pitchFamily="49" charset="-122"/>
              </a:rPr>
              <a:t>68 </a:t>
            </a:r>
            <a:r>
              <a:rPr lang="zh-CN" altLang="en-US" sz="1600" dirty="0">
                <a:solidFill>
                  <a:srgbClr val="FFFFFF"/>
                </a:solidFill>
                <a:latin typeface="Calibri" panose="020F0502020204030204" pitchFamily="34" charset="0"/>
                <a:ea typeface="黑体" panose="02010609060101010101" pitchFamily="49" charset="-122"/>
              </a:rPr>
              <a:t>发送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发现报文</a:t>
            </a:r>
          </a:p>
        </p:txBody>
      </p:sp>
    </p:spTree>
    <p:extLst>
      <p:ext uri="{BB962C8B-B14F-4D97-AF65-F5344CB8AC3E}">
        <p14:creationId xmlns:p14="http://schemas.microsoft.com/office/powerpoint/2010/main" val="323533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6371142" cy="881896"/>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）凡收到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发现报文的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服务器都发出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提供报文</a:t>
            </a:r>
            <a:endParaRPr lang="en-US" altLang="zh-CN" sz="1600" dirty="0">
              <a:solidFill>
                <a:srgbClr val="FFFFFF"/>
              </a:solidFill>
              <a:latin typeface="Calibri" panose="020F0502020204030204" pitchFamily="34" charset="0"/>
              <a:ea typeface="黑体" panose="02010609060101010101" pitchFamily="49" charset="-122"/>
            </a:endParaRPr>
          </a:p>
          <a:p>
            <a:pPr marL="576000"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客户可能收到多个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提供报文</a:t>
            </a:r>
          </a:p>
        </p:txBody>
      </p:sp>
    </p:spTree>
    <p:extLst>
      <p:ext uri="{BB962C8B-B14F-4D97-AF65-F5344CB8AC3E}">
        <p14:creationId xmlns:p14="http://schemas.microsoft.com/office/powerpoint/2010/main" val="170392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7005294"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客户从</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服务器中选择其中的一个，向其发送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请求报文</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spTree>
    <p:extLst>
      <p:ext uri="{BB962C8B-B14F-4D97-AF65-F5344CB8AC3E}">
        <p14:creationId xmlns:p14="http://schemas.microsoft.com/office/powerpoint/2010/main" val="29161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extLst mod="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5</a:t>
            </a:r>
            <a:r>
              <a:rPr lang="zh-CN" altLang="en-US" sz="1600" dirty="0">
                <a:solidFill>
                  <a:srgbClr val="FFFFFF"/>
                </a:solidFill>
                <a:latin typeface="Calibri" panose="020F0502020204030204" pitchFamily="34" charset="0"/>
                <a:ea typeface="黑体" panose="02010609060101010101" pitchFamily="49" charset="-122"/>
              </a:rPr>
              <a:t>）被选择的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服务器发送确认报文</a:t>
            </a:r>
            <a:r>
              <a:rPr lang="en-US" altLang="zh-CN" sz="1600" dirty="0">
                <a:solidFill>
                  <a:srgbClr val="FFFFFF"/>
                </a:solidFill>
                <a:latin typeface="Calibri" panose="020F0502020204030204" pitchFamily="34" charset="0"/>
                <a:ea typeface="黑体" panose="02010609060101010101" pitchFamily="49" charset="-122"/>
              </a:rPr>
              <a:t>DHCPACK</a:t>
            </a:r>
            <a:r>
              <a:rPr lang="zh-CN" altLang="en-US" sz="1600" dirty="0">
                <a:solidFill>
                  <a:srgbClr val="FFFFFF"/>
                </a:solidFill>
                <a:latin typeface="Calibri" panose="020F0502020204030204" pitchFamily="34" charset="0"/>
                <a:ea typeface="黑体" panose="02010609060101010101" pitchFamily="49" charset="-122"/>
              </a:rPr>
              <a:t>，进入已绑定状态，客户可开始使用得到</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的临时 </a:t>
            </a:r>
            <a:r>
              <a:rPr lang="en-US" altLang="zh-CN" sz="1600" dirty="0">
                <a:solidFill>
                  <a:srgbClr val="FFFFFF"/>
                </a:solidFill>
                <a:latin typeface="Calibri" panose="020F0502020204030204" pitchFamily="34" charset="0"/>
                <a:ea typeface="黑体" panose="02010609060101010101" pitchFamily="49" charset="-122"/>
              </a:rPr>
              <a:t>IP </a:t>
            </a:r>
            <a:r>
              <a:rPr lang="zh-CN" altLang="en-US" sz="1600" dirty="0">
                <a:solidFill>
                  <a:srgbClr val="FFFFFF"/>
                </a:solidFill>
                <a:latin typeface="Calibri" panose="020F0502020204030204" pitchFamily="34" charset="0"/>
                <a:ea typeface="黑体" panose="02010609060101010101" pitchFamily="49" charset="-122"/>
              </a:rPr>
              <a:t>地址了</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spTree>
    <p:extLst>
      <p:ext uri="{BB962C8B-B14F-4D97-AF65-F5344CB8AC3E}">
        <p14:creationId xmlns:p14="http://schemas.microsoft.com/office/powerpoint/2010/main" val="33698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6</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客户根据服务器提供的租用期 </a:t>
            </a:r>
            <a:r>
              <a:rPr lang="en-US" altLang="zh-CN" sz="1600" dirty="0">
                <a:solidFill>
                  <a:srgbClr val="FFFFFF"/>
                </a:solidFill>
                <a:latin typeface="Calibri" panose="020F0502020204030204" pitchFamily="34" charset="0"/>
                <a:ea typeface="黑体" panose="02010609060101010101" pitchFamily="49" charset="-122"/>
              </a:rPr>
              <a:t>T </a:t>
            </a:r>
            <a:r>
              <a:rPr lang="zh-CN" altLang="en-US" sz="1600" dirty="0">
                <a:solidFill>
                  <a:srgbClr val="FFFFFF"/>
                </a:solidFill>
                <a:latin typeface="Calibri" panose="020F0502020204030204" pitchFamily="34" charset="0"/>
                <a:ea typeface="黑体" panose="02010609060101010101" pitchFamily="49" charset="-122"/>
              </a:rPr>
              <a:t>设置两个计时器 </a:t>
            </a:r>
            <a:r>
              <a:rPr lang="en-US" altLang="zh-CN" sz="1600" dirty="0">
                <a:solidFill>
                  <a:srgbClr val="FFFFFF"/>
                </a:solidFill>
                <a:latin typeface="Calibri" panose="020F0502020204030204" pitchFamily="34" charset="0"/>
                <a:ea typeface="黑体" panose="02010609060101010101" pitchFamily="49" charset="-122"/>
              </a:rPr>
              <a:t>T1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T2</a:t>
            </a:r>
            <a:r>
              <a:rPr lang="zh-CN" altLang="en-US" sz="1600" dirty="0">
                <a:solidFill>
                  <a:srgbClr val="FFFFFF"/>
                </a:solidFill>
                <a:latin typeface="Calibri" panose="020F0502020204030204" pitchFamily="34" charset="0"/>
                <a:ea typeface="黑体" panose="02010609060101010101" pitchFamily="49" charset="-122"/>
              </a:rPr>
              <a:t>，超时时间分别是 </a:t>
            </a:r>
            <a:r>
              <a:rPr lang="en-US" altLang="zh-CN" sz="1600" dirty="0">
                <a:solidFill>
                  <a:srgbClr val="FFFFFF"/>
                </a:solidFill>
                <a:latin typeface="Calibri" panose="020F0502020204030204" pitchFamily="34" charset="0"/>
                <a:ea typeface="黑体" panose="02010609060101010101" pitchFamily="49" charset="-122"/>
              </a:rPr>
              <a:t>0.5T </a:t>
            </a: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0.875T</a:t>
            </a:r>
            <a:r>
              <a:rPr lang="zh-CN" altLang="en-US" sz="1600" dirty="0">
                <a:solidFill>
                  <a:srgbClr val="FFFFFF"/>
                </a:solidFill>
                <a:latin typeface="Calibri" panose="020F0502020204030204" pitchFamily="34" charset="0"/>
                <a:ea typeface="黑体" panose="02010609060101010101" pitchFamily="49" charset="-122"/>
              </a:rPr>
              <a:t>，当超时时间到就要请求更新租用期</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spTree>
    <p:extLst>
      <p:ext uri="{BB962C8B-B14F-4D97-AF65-F5344CB8AC3E}">
        <p14:creationId xmlns:p14="http://schemas.microsoft.com/office/powerpoint/2010/main" val="418789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7</a:t>
            </a:r>
            <a:r>
              <a:rPr lang="zh-CN" altLang="en-US" sz="1600" dirty="0">
                <a:solidFill>
                  <a:srgbClr val="FFFFFF"/>
                </a:solidFill>
                <a:latin typeface="Calibri" panose="020F0502020204030204" pitchFamily="34" charset="0"/>
                <a:ea typeface="黑体" panose="02010609060101010101" pitchFamily="49" charset="-122"/>
              </a:rPr>
              <a:t>）租用期过了一半 </a:t>
            </a:r>
            <a:r>
              <a:rPr lang="en-US" altLang="zh-CN" sz="1600" dirty="0">
                <a:solidFill>
                  <a:srgbClr val="FFFFFF"/>
                </a:solidFill>
                <a:latin typeface="Calibri" panose="020F0502020204030204" pitchFamily="34" charset="0"/>
                <a:ea typeface="黑体" panose="02010609060101010101" pitchFamily="49" charset="-122"/>
              </a:rPr>
              <a:t>(T1 </a:t>
            </a:r>
            <a:r>
              <a:rPr lang="zh-CN" altLang="en-US" sz="1600" dirty="0">
                <a:solidFill>
                  <a:srgbClr val="FFFFFF"/>
                </a:solidFill>
                <a:latin typeface="Calibri" panose="020F0502020204030204" pitchFamily="34" charset="0"/>
                <a:ea typeface="黑体" panose="02010609060101010101" pitchFamily="49" charset="-122"/>
              </a:rPr>
              <a:t>时间到</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发送请求报文 </a:t>
            </a:r>
            <a:r>
              <a:rPr lang="en-US" altLang="zh-CN" sz="1600" dirty="0">
                <a:solidFill>
                  <a:srgbClr val="FFFFFF"/>
                </a:solidFill>
                <a:latin typeface="Calibri" panose="020F0502020204030204" pitchFamily="34" charset="0"/>
                <a:ea typeface="黑体" panose="02010609060101010101" pitchFamily="49" charset="-122"/>
              </a:rPr>
              <a:t>DHCPREQUEST </a:t>
            </a:r>
            <a:r>
              <a:rPr lang="zh-CN" altLang="en-US" sz="1600" dirty="0">
                <a:solidFill>
                  <a:srgbClr val="FFFFFF"/>
                </a:solidFill>
                <a:latin typeface="Calibri" panose="020F0502020204030204" pitchFamily="34" charset="0"/>
                <a:ea typeface="黑体" panose="02010609060101010101" pitchFamily="49" charset="-122"/>
              </a:rPr>
              <a:t>要求更新租用期</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grpSp>
        <p:nvGrpSpPr>
          <p:cNvPr id="29" name="组合 28"/>
          <p:cNvGrpSpPr/>
          <p:nvPr/>
        </p:nvGrpSpPr>
        <p:grpSpPr>
          <a:xfrm>
            <a:off x="1996388" y="5021018"/>
            <a:ext cx="4956009" cy="207349"/>
            <a:chOff x="1948184" y="4428416"/>
            <a:chExt cx="5381807" cy="234462"/>
          </a:xfrm>
        </p:grpSpPr>
        <p:sp>
          <p:nvSpPr>
            <p:cNvPr id="30" name="Line 6"/>
            <p:cNvSpPr>
              <a:spLocks noChangeShapeType="1"/>
            </p:cNvSpPr>
            <p:nvPr/>
          </p:nvSpPr>
          <p:spPr bwMode="auto">
            <a:xfrm flipV="1">
              <a:off x="1948184" y="4539918"/>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1" name="Rectangle 42"/>
            <p:cNvSpPr>
              <a:spLocks noChangeArrowheads="1"/>
            </p:cNvSpPr>
            <p:nvPr/>
          </p:nvSpPr>
          <p:spPr bwMode="auto">
            <a:xfrm>
              <a:off x="3168196" y="4428416"/>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spTree>
    <p:extLst>
      <p:ext uri="{BB962C8B-B14F-4D97-AF65-F5344CB8AC3E}">
        <p14:creationId xmlns:p14="http://schemas.microsoft.com/office/powerpoint/2010/main" val="250303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38</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8</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服务器若同意，则发回确认报文</a:t>
            </a:r>
            <a:r>
              <a:rPr lang="en-US" altLang="zh-CN" sz="1600" dirty="0">
                <a:solidFill>
                  <a:srgbClr val="FFFFFF"/>
                </a:solidFill>
                <a:latin typeface="Calibri" panose="020F0502020204030204" pitchFamily="34" charset="0"/>
                <a:ea typeface="黑体" panose="02010609060101010101" pitchFamily="49" charset="-122"/>
              </a:rPr>
              <a:t>DHCPACK</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客户得到新的租用期，重新设</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置计时器</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grpSp>
        <p:nvGrpSpPr>
          <p:cNvPr id="29" name="组合 28"/>
          <p:cNvGrpSpPr/>
          <p:nvPr/>
        </p:nvGrpSpPr>
        <p:grpSpPr>
          <a:xfrm>
            <a:off x="1996388" y="5021018"/>
            <a:ext cx="4956009" cy="207349"/>
            <a:chOff x="1948184" y="4428416"/>
            <a:chExt cx="5381807" cy="234462"/>
          </a:xfrm>
        </p:grpSpPr>
        <p:sp>
          <p:nvSpPr>
            <p:cNvPr id="30" name="Line 6"/>
            <p:cNvSpPr>
              <a:spLocks noChangeShapeType="1"/>
            </p:cNvSpPr>
            <p:nvPr/>
          </p:nvSpPr>
          <p:spPr bwMode="auto">
            <a:xfrm flipV="1">
              <a:off x="1948184" y="4539918"/>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1" name="Rectangle 42"/>
            <p:cNvSpPr>
              <a:spLocks noChangeArrowheads="1"/>
            </p:cNvSpPr>
            <p:nvPr/>
          </p:nvSpPr>
          <p:spPr bwMode="auto">
            <a:xfrm>
              <a:off x="3168196" y="4428416"/>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32" name="组合 31"/>
          <p:cNvGrpSpPr/>
          <p:nvPr/>
        </p:nvGrpSpPr>
        <p:grpSpPr>
          <a:xfrm>
            <a:off x="1996388" y="5427535"/>
            <a:ext cx="4956009" cy="208644"/>
            <a:chOff x="1948184" y="4888088"/>
            <a:chExt cx="5381807" cy="235926"/>
          </a:xfrm>
        </p:grpSpPr>
        <p:sp>
          <p:nvSpPr>
            <p:cNvPr id="33" name="Line 14"/>
            <p:cNvSpPr>
              <a:spLocks noChangeShapeType="1"/>
            </p:cNvSpPr>
            <p:nvPr/>
          </p:nvSpPr>
          <p:spPr bwMode="auto">
            <a:xfrm flipH="1">
              <a:off x="1948184" y="5020463"/>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4" name="Rectangle 50"/>
            <p:cNvSpPr>
              <a:spLocks noChangeArrowheads="1"/>
            </p:cNvSpPr>
            <p:nvPr/>
          </p:nvSpPr>
          <p:spPr bwMode="auto">
            <a:xfrm>
              <a:off x="3168196" y="4888088"/>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DHCPNACK</a:t>
              </a:r>
            </a:p>
          </p:txBody>
        </p:sp>
      </p:grpSp>
    </p:spTree>
    <p:extLst>
      <p:ext uri="{BB962C8B-B14F-4D97-AF65-F5344CB8AC3E}">
        <p14:creationId xmlns:p14="http://schemas.microsoft.com/office/powerpoint/2010/main" val="1005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9</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服务器若不同意，则发回否认报文</a:t>
            </a:r>
            <a:r>
              <a:rPr lang="en-US" altLang="zh-CN" sz="1600" dirty="0">
                <a:solidFill>
                  <a:srgbClr val="FFFFFF"/>
                </a:solidFill>
                <a:latin typeface="Calibri" panose="020F0502020204030204" pitchFamily="34" charset="0"/>
                <a:ea typeface="黑体" panose="02010609060101010101" pitchFamily="49" charset="-122"/>
              </a:rPr>
              <a:t>DHCPNACK</a:t>
            </a:r>
            <a:r>
              <a:rPr lang="zh-CN" altLang="en-US" sz="1600" dirty="0">
                <a:solidFill>
                  <a:srgbClr val="FFFFFF"/>
                </a:solidFill>
                <a:latin typeface="Calibri" panose="020F0502020204030204" pitchFamily="34" charset="0"/>
                <a:ea typeface="黑体" panose="02010609060101010101" pitchFamily="49" charset="-122"/>
              </a:rPr>
              <a:t>，这时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客户必须立即停止使  </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用原来的 </a:t>
            </a:r>
            <a:r>
              <a:rPr lang="en-US" altLang="zh-CN" sz="1600" dirty="0">
                <a:solidFill>
                  <a:srgbClr val="FFFFFF"/>
                </a:solidFill>
                <a:latin typeface="Calibri" panose="020F0502020204030204" pitchFamily="34" charset="0"/>
                <a:ea typeface="黑体" panose="02010609060101010101" pitchFamily="49" charset="-122"/>
              </a:rPr>
              <a:t>IP </a:t>
            </a:r>
            <a:r>
              <a:rPr lang="zh-CN" altLang="en-US" sz="1600" dirty="0">
                <a:solidFill>
                  <a:srgbClr val="FFFFFF"/>
                </a:solidFill>
                <a:latin typeface="Calibri" panose="020F0502020204030204" pitchFamily="34" charset="0"/>
                <a:ea typeface="黑体" panose="02010609060101010101" pitchFamily="49" charset="-122"/>
              </a:rPr>
              <a:t>地址，而必须重新申请 </a:t>
            </a:r>
            <a:r>
              <a:rPr lang="en-US" altLang="zh-CN" sz="1600" dirty="0">
                <a:solidFill>
                  <a:srgbClr val="FFFFFF"/>
                </a:solidFill>
                <a:latin typeface="Calibri" panose="020F0502020204030204" pitchFamily="34" charset="0"/>
                <a:ea typeface="黑体" panose="02010609060101010101" pitchFamily="49" charset="-122"/>
              </a:rPr>
              <a:t>IP </a:t>
            </a:r>
            <a:r>
              <a:rPr lang="zh-CN" altLang="en-US" sz="1600" dirty="0">
                <a:solidFill>
                  <a:srgbClr val="FFFFFF"/>
                </a:solidFill>
                <a:latin typeface="Calibri" panose="020F0502020204030204" pitchFamily="34" charset="0"/>
                <a:ea typeface="黑体" panose="02010609060101010101" pitchFamily="49" charset="-122"/>
              </a:rPr>
              <a:t>地址（回到步骤 </a:t>
            </a:r>
            <a:r>
              <a:rPr lang="en-US" altLang="zh-CN" sz="16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grpSp>
        <p:nvGrpSpPr>
          <p:cNvPr id="29" name="组合 28"/>
          <p:cNvGrpSpPr/>
          <p:nvPr/>
        </p:nvGrpSpPr>
        <p:grpSpPr>
          <a:xfrm>
            <a:off x="1996388" y="5021018"/>
            <a:ext cx="4956009" cy="207349"/>
            <a:chOff x="1948184" y="4428416"/>
            <a:chExt cx="5381807" cy="234462"/>
          </a:xfrm>
        </p:grpSpPr>
        <p:sp>
          <p:nvSpPr>
            <p:cNvPr id="30" name="Line 6"/>
            <p:cNvSpPr>
              <a:spLocks noChangeShapeType="1"/>
            </p:cNvSpPr>
            <p:nvPr/>
          </p:nvSpPr>
          <p:spPr bwMode="auto">
            <a:xfrm flipV="1">
              <a:off x="1948184" y="4539918"/>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1" name="Rectangle 42"/>
            <p:cNvSpPr>
              <a:spLocks noChangeArrowheads="1"/>
            </p:cNvSpPr>
            <p:nvPr/>
          </p:nvSpPr>
          <p:spPr bwMode="auto">
            <a:xfrm>
              <a:off x="3168196" y="4428416"/>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32" name="组合 31"/>
          <p:cNvGrpSpPr/>
          <p:nvPr/>
        </p:nvGrpSpPr>
        <p:grpSpPr>
          <a:xfrm>
            <a:off x="1996388" y="5427535"/>
            <a:ext cx="4956009" cy="208644"/>
            <a:chOff x="1948184" y="4888088"/>
            <a:chExt cx="5381807" cy="235926"/>
          </a:xfrm>
        </p:grpSpPr>
        <p:sp>
          <p:nvSpPr>
            <p:cNvPr id="33" name="Line 14"/>
            <p:cNvSpPr>
              <a:spLocks noChangeShapeType="1"/>
            </p:cNvSpPr>
            <p:nvPr/>
          </p:nvSpPr>
          <p:spPr bwMode="auto">
            <a:xfrm flipH="1">
              <a:off x="1948184" y="5020463"/>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4" name="Rectangle 50"/>
            <p:cNvSpPr>
              <a:spLocks noChangeArrowheads="1"/>
            </p:cNvSpPr>
            <p:nvPr/>
          </p:nvSpPr>
          <p:spPr bwMode="auto">
            <a:xfrm>
              <a:off x="3168196" y="4888088"/>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DHCPACK</a:t>
              </a:r>
            </a:p>
          </p:txBody>
        </p:sp>
      </p:grpSp>
      <p:grpSp>
        <p:nvGrpSpPr>
          <p:cNvPr id="35" name="组合 34"/>
          <p:cNvGrpSpPr/>
          <p:nvPr/>
        </p:nvGrpSpPr>
        <p:grpSpPr>
          <a:xfrm>
            <a:off x="1996388" y="5775504"/>
            <a:ext cx="4956009" cy="208644"/>
            <a:chOff x="1948184" y="5346873"/>
            <a:chExt cx="5381807" cy="235926"/>
          </a:xfrm>
        </p:grpSpPr>
        <p:sp>
          <p:nvSpPr>
            <p:cNvPr id="36" name="Line 14"/>
            <p:cNvSpPr>
              <a:spLocks noChangeShapeType="1"/>
            </p:cNvSpPr>
            <p:nvPr/>
          </p:nvSpPr>
          <p:spPr bwMode="auto">
            <a:xfrm flipH="1">
              <a:off x="1948184" y="547924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7" name="Rectangle 50"/>
            <p:cNvSpPr>
              <a:spLocks noChangeArrowheads="1"/>
            </p:cNvSpPr>
            <p:nvPr/>
          </p:nvSpPr>
          <p:spPr bwMode="auto">
            <a:xfrm>
              <a:off x="3168196" y="5346873"/>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DHCPNACK</a:t>
              </a:r>
            </a:p>
          </p:txBody>
        </p:sp>
      </p:grpSp>
      <p:sp>
        <p:nvSpPr>
          <p:cNvPr id="38" name="圆角矩形标注 37"/>
          <p:cNvSpPr/>
          <p:nvPr/>
        </p:nvSpPr>
        <p:spPr>
          <a:xfrm>
            <a:off x="525373" y="3267427"/>
            <a:ext cx="6660195" cy="1168045"/>
          </a:xfrm>
          <a:prstGeom prst="wedgeRoundRectCallout">
            <a:avLst>
              <a:gd name="adj1" fmla="val -5913"/>
              <a:gd name="adj2" fmla="val 104998"/>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若</a:t>
            </a:r>
            <a:r>
              <a:rPr lang="en-US" altLang="zh-CN" sz="1600" dirty="0">
                <a:solidFill>
                  <a:srgbClr val="FFFFFF"/>
                </a:solidFill>
                <a:latin typeface="Calibri" panose="020F0502020204030204" pitchFamily="34" charset="0"/>
                <a:ea typeface="黑体" panose="02010609060101010101" pitchFamily="49" charset="-122"/>
              </a:rPr>
              <a:t>DHCP</a:t>
            </a:r>
            <a:r>
              <a:rPr lang="zh-CN" altLang="en-US" sz="1600" dirty="0">
                <a:solidFill>
                  <a:srgbClr val="FFFFFF"/>
                </a:solidFill>
                <a:latin typeface="Calibri" panose="020F0502020204030204" pitchFamily="34" charset="0"/>
                <a:ea typeface="黑体" panose="02010609060101010101" pitchFamily="49" charset="-122"/>
              </a:rPr>
              <a:t>服务器不响应该步骤的请求报文</a:t>
            </a:r>
            <a:endParaRPr lang="en-US" altLang="zh-CN" sz="1600" dirty="0">
              <a:solidFill>
                <a:srgbClr val="FFFFFF"/>
              </a:solidFill>
              <a:latin typeface="Calibri" panose="020F0502020204030204" pitchFamily="34" charset="0"/>
              <a:ea typeface="黑体" panose="02010609060101010101" pitchFamily="49" charset="-122"/>
            </a:endParaRPr>
          </a:p>
          <a:p>
            <a:pPr marL="576000" lvl="1" indent="-288000">
              <a:spcBef>
                <a:spcPts val="600"/>
              </a:spcBef>
              <a:buClr>
                <a:srgbClr val="FFFFFF"/>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则在租用期过了 </a:t>
            </a:r>
            <a:r>
              <a:rPr lang="en-US" altLang="zh-CN" sz="1600" dirty="0">
                <a:solidFill>
                  <a:srgbClr val="FFFFFF"/>
                </a:solidFill>
                <a:latin typeface="Calibri" panose="020F0502020204030204" pitchFamily="34" charset="0"/>
                <a:ea typeface="黑体" panose="02010609060101010101" pitchFamily="49" charset="-122"/>
              </a:rPr>
              <a:t>87.5% </a:t>
            </a:r>
            <a:r>
              <a:rPr lang="zh-CN" altLang="en-US" sz="1600" dirty="0">
                <a:solidFill>
                  <a:srgbClr val="FFFFFF"/>
                </a:solidFill>
                <a:latin typeface="Calibri" panose="020F0502020204030204" pitchFamily="34" charset="0"/>
                <a:ea typeface="黑体" panose="02010609060101010101" pitchFamily="49" charset="-122"/>
              </a:rPr>
              <a:t>时 </a:t>
            </a:r>
            <a:r>
              <a:rPr lang="en-US" altLang="zh-CN" sz="1600" dirty="0">
                <a:solidFill>
                  <a:srgbClr val="FFFFFF"/>
                </a:solidFill>
                <a:latin typeface="Calibri" panose="020F0502020204030204" pitchFamily="34" charset="0"/>
                <a:ea typeface="黑体" panose="02010609060101010101" pitchFamily="49" charset="-122"/>
              </a:rPr>
              <a:t>(T2 </a:t>
            </a:r>
            <a:r>
              <a:rPr lang="zh-CN" altLang="en-US" sz="1600" dirty="0">
                <a:solidFill>
                  <a:srgbClr val="FFFFFF"/>
                </a:solidFill>
                <a:latin typeface="Calibri" panose="020F0502020204030204" pitchFamily="34" charset="0"/>
                <a:ea typeface="黑体" panose="02010609060101010101" pitchFamily="49" charset="-122"/>
              </a:rPr>
              <a:t>时间到</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客户必须重新发送请求报文 </a:t>
            </a:r>
            <a:r>
              <a:rPr lang="en-US" altLang="zh-CN" sz="1600" dirty="0">
                <a:solidFill>
                  <a:srgbClr val="FFFFFF"/>
                </a:solidFill>
                <a:latin typeface="Calibri" panose="020F0502020204030204" pitchFamily="34" charset="0"/>
                <a:ea typeface="黑体" panose="02010609060101010101" pitchFamily="49" charset="-122"/>
              </a:rPr>
              <a:t>DHCPREQUEST</a:t>
            </a:r>
            <a:r>
              <a:rPr lang="zh-CN" altLang="en-US" sz="1600" dirty="0">
                <a:solidFill>
                  <a:srgbClr val="FFFFFF"/>
                </a:solidFill>
                <a:latin typeface="Calibri" panose="020F0502020204030204" pitchFamily="34" charset="0"/>
                <a:ea typeface="黑体" panose="02010609060101010101" pitchFamily="49" charset="-122"/>
              </a:rPr>
              <a:t>（重复该步骤），然后又继续后面的步骤</a:t>
            </a:r>
          </a:p>
        </p:txBody>
      </p:sp>
    </p:spTree>
    <p:custDataLst>
      <p:tags r:id="rId1"/>
    </p:custDataLst>
    <p:extLst>
      <p:ext uri="{BB962C8B-B14F-4D97-AF65-F5344CB8AC3E}">
        <p14:creationId xmlns:p14="http://schemas.microsoft.com/office/powerpoint/2010/main" val="288408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righ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1" nodeType="clickEffect">
                                  <p:stCondLst>
                                    <p:cond delay="0"/>
                                  </p:stCondLst>
                                  <p:childTnLst>
                                    <p:animEffect transition="out" filter="wipe(up)">
                                      <p:cBhvr>
                                        <p:cTn id="20" dur="500"/>
                                        <p:tgtEl>
                                          <p:spTgt spid="38"/>
                                        </p:tgtEl>
                                      </p:cBhvr>
                                    </p:animEffect>
                                    <p:set>
                                      <p:cBhvr>
                                        <p:cTn id="21"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8" grpId="0" animBg="1"/>
      <p:bldP spid="3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0" name="组合 319"/>
          <p:cNvGrpSpPr/>
          <p:nvPr/>
        </p:nvGrpSpPr>
        <p:grpSpPr>
          <a:xfrm>
            <a:off x="7959878" y="4777039"/>
            <a:ext cx="892096" cy="1557720"/>
            <a:chOff x="7503035" y="4493089"/>
            <a:chExt cx="892096" cy="1557720"/>
          </a:xfrm>
        </p:grpSpPr>
        <p:pic>
          <p:nvPicPr>
            <p:cNvPr id="315" name="Picture 96" descr="女士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3035" y="4757730"/>
              <a:ext cx="892096" cy="1293079"/>
            </a:xfrm>
            <a:prstGeom prst="rect">
              <a:avLst/>
            </a:prstGeom>
            <a:noFill/>
            <a:extLst>
              <a:ext uri="{909E8E84-426E-40DD-AFC4-6F175D3DCCD1}">
                <a14:hiddenFill xmlns:a14="http://schemas.microsoft.com/office/drawing/2010/main">
                  <a:solidFill>
                    <a:srgbClr val="FFFFFF"/>
                  </a:solidFill>
                </a14:hiddenFill>
              </a:ext>
            </a:extLst>
          </p:spPr>
        </p:pic>
        <p:sp>
          <p:nvSpPr>
            <p:cNvPr id="319" name="Text Box 7"/>
            <p:cNvSpPr txBox="1">
              <a:spLocks noChangeArrowheads="1"/>
            </p:cNvSpPr>
            <p:nvPr/>
          </p:nvSpPr>
          <p:spPr bwMode="auto">
            <a:xfrm>
              <a:off x="7548973" y="449308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p>
          </p:txBody>
        </p:sp>
      </p:grpSp>
      <p:grpSp>
        <p:nvGrpSpPr>
          <p:cNvPr id="318" name="组合 317"/>
          <p:cNvGrpSpPr/>
          <p:nvPr/>
        </p:nvGrpSpPr>
        <p:grpSpPr>
          <a:xfrm>
            <a:off x="276482" y="4598725"/>
            <a:ext cx="1234088" cy="1429032"/>
            <a:chOff x="552529" y="4456035"/>
            <a:chExt cx="1234088" cy="1429032"/>
          </a:xfrm>
        </p:grpSpPr>
        <p:grpSp>
          <p:nvGrpSpPr>
            <p:cNvPr id="278" name="组合 277"/>
            <p:cNvGrpSpPr/>
            <p:nvPr/>
          </p:nvGrpSpPr>
          <p:grpSpPr>
            <a:xfrm>
              <a:off x="552529" y="4768697"/>
              <a:ext cx="1234088" cy="1116370"/>
              <a:chOff x="494996" y="4752384"/>
              <a:chExt cx="976859" cy="1032688"/>
            </a:xfrm>
          </p:grpSpPr>
          <p:grpSp>
            <p:nvGrpSpPr>
              <p:cNvPr id="127" name="Group 45"/>
              <p:cNvGrpSpPr>
                <a:grpSpLocks/>
              </p:cNvGrpSpPr>
              <p:nvPr/>
            </p:nvGrpSpPr>
            <p:grpSpPr bwMode="auto">
              <a:xfrm>
                <a:off x="649935" y="4811787"/>
                <a:ext cx="821920" cy="973285"/>
                <a:chOff x="246" y="1767"/>
                <a:chExt cx="557" cy="639"/>
              </a:xfrm>
            </p:grpSpPr>
            <p:grpSp>
              <p:nvGrpSpPr>
                <p:cNvPr id="128" name="Group 46"/>
                <p:cNvGrpSpPr>
                  <a:grpSpLocks/>
                </p:cNvGrpSpPr>
                <p:nvPr/>
              </p:nvGrpSpPr>
              <p:grpSpPr bwMode="auto">
                <a:xfrm>
                  <a:off x="246" y="1943"/>
                  <a:ext cx="557" cy="463"/>
                  <a:chOff x="246" y="1943"/>
                  <a:chExt cx="557" cy="463"/>
                </a:xfrm>
              </p:grpSpPr>
              <p:sp>
                <p:nvSpPr>
                  <p:cNvPr id="181"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82" name="Group 48"/>
                  <p:cNvGrpSpPr>
                    <a:grpSpLocks/>
                  </p:cNvGrpSpPr>
                  <p:nvPr/>
                </p:nvGrpSpPr>
                <p:grpSpPr bwMode="auto">
                  <a:xfrm>
                    <a:off x="246" y="1943"/>
                    <a:ext cx="551" cy="121"/>
                    <a:chOff x="246" y="1943"/>
                    <a:chExt cx="551" cy="121"/>
                  </a:xfrm>
                </p:grpSpPr>
                <p:sp>
                  <p:nvSpPr>
                    <p:cNvPr id="184"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5"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6"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83"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29" name="Group 53"/>
                <p:cNvGrpSpPr>
                  <a:grpSpLocks/>
                </p:cNvGrpSpPr>
                <p:nvPr/>
              </p:nvGrpSpPr>
              <p:grpSpPr bwMode="auto">
                <a:xfrm>
                  <a:off x="325" y="1767"/>
                  <a:ext cx="383" cy="268"/>
                  <a:chOff x="325" y="1767"/>
                  <a:chExt cx="383" cy="268"/>
                </a:xfrm>
              </p:grpSpPr>
              <p:grpSp>
                <p:nvGrpSpPr>
                  <p:cNvPr id="130" name="Group 54"/>
                  <p:cNvGrpSpPr>
                    <a:grpSpLocks/>
                  </p:cNvGrpSpPr>
                  <p:nvPr/>
                </p:nvGrpSpPr>
                <p:grpSpPr bwMode="auto">
                  <a:xfrm>
                    <a:off x="412" y="1767"/>
                    <a:ext cx="296" cy="243"/>
                    <a:chOff x="412" y="1767"/>
                    <a:chExt cx="296" cy="243"/>
                  </a:xfrm>
                </p:grpSpPr>
                <p:grpSp>
                  <p:nvGrpSpPr>
                    <p:cNvPr id="163" name="Group 55"/>
                    <p:cNvGrpSpPr>
                      <a:grpSpLocks/>
                    </p:cNvGrpSpPr>
                    <p:nvPr/>
                  </p:nvGrpSpPr>
                  <p:grpSpPr bwMode="auto">
                    <a:xfrm>
                      <a:off x="412" y="1767"/>
                      <a:ext cx="296" cy="243"/>
                      <a:chOff x="412" y="1767"/>
                      <a:chExt cx="296" cy="243"/>
                    </a:xfrm>
                  </p:grpSpPr>
                  <p:grpSp>
                    <p:nvGrpSpPr>
                      <p:cNvPr id="172" name="Group 56"/>
                      <p:cNvGrpSpPr>
                        <a:grpSpLocks/>
                      </p:cNvGrpSpPr>
                      <p:nvPr/>
                    </p:nvGrpSpPr>
                    <p:grpSpPr bwMode="auto">
                      <a:xfrm>
                        <a:off x="412" y="1904"/>
                        <a:ext cx="296" cy="106"/>
                        <a:chOff x="412" y="1904"/>
                        <a:chExt cx="296" cy="106"/>
                      </a:xfrm>
                    </p:grpSpPr>
                    <p:sp>
                      <p:nvSpPr>
                        <p:cNvPr id="178"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9"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0"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73"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74" name="Group 61"/>
                      <p:cNvGrpSpPr>
                        <a:grpSpLocks/>
                      </p:cNvGrpSpPr>
                      <p:nvPr/>
                    </p:nvGrpSpPr>
                    <p:grpSpPr bwMode="auto">
                      <a:xfrm>
                        <a:off x="446" y="1767"/>
                        <a:ext cx="239" cy="151"/>
                        <a:chOff x="446" y="1767"/>
                        <a:chExt cx="239" cy="151"/>
                      </a:xfrm>
                    </p:grpSpPr>
                    <p:sp>
                      <p:nvSpPr>
                        <p:cNvPr id="175"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6"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7"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64" name="Group 65"/>
                    <p:cNvGrpSpPr>
                      <a:grpSpLocks/>
                    </p:cNvGrpSpPr>
                    <p:nvPr/>
                  </p:nvGrpSpPr>
                  <p:grpSpPr bwMode="auto">
                    <a:xfrm>
                      <a:off x="424" y="1915"/>
                      <a:ext cx="97" cy="69"/>
                      <a:chOff x="424" y="1915"/>
                      <a:chExt cx="97" cy="69"/>
                    </a:xfrm>
                  </p:grpSpPr>
                  <p:sp>
                    <p:nvSpPr>
                      <p:cNvPr id="165"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6"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7"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8"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9"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0"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1"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31" name="Group 73"/>
                  <p:cNvGrpSpPr>
                    <a:grpSpLocks/>
                  </p:cNvGrpSpPr>
                  <p:nvPr/>
                </p:nvGrpSpPr>
                <p:grpSpPr bwMode="auto">
                  <a:xfrm>
                    <a:off x="325" y="1917"/>
                    <a:ext cx="231" cy="118"/>
                    <a:chOff x="325" y="1917"/>
                    <a:chExt cx="231" cy="118"/>
                  </a:xfrm>
                </p:grpSpPr>
                <p:grpSp>
                  <p:nvGrpSpPr>
                    <p:cNvPr id="132" name="Group 74"/>
                    <p:cNvGrpSpPr>
                      <a:grpSpLocks/>
                    </p:cNvGrpSpPr>
                    <p:nvPr/>
                  </p:nvGrpSpPr>
                  <p:grpSpPr bwMode="auto">
                    <a:xfrm>
                      <a:off x="504" y="1981"/>
                      <a:ext cx="37" cy="28"/>
                      <a:chOff x="504" y="1981"/>
                      <a:chExt cx="37" cy="28"/>
                    </a:xfrm>
                  </p:grpSpPr>
                  <p:sp>
                    <p:nvSpPr>
                      <p:cNvPr id="161"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2"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33" name="Group 77"/>
                    <p:cNvGrpSpPr>
                      <a:grpSpLocks/>
                    </p:cNvGrpSpPr>
                    <p:nvPr/>
                  </p:nvGrpSpPr>
                  <p:grpSpPr bwMode="auto">
                    <a:xfrm>
                      <a:off x="325" y="1917"/>
                      <a:ext cx="231" cy="118"/>
                      <a:chOff x="325" y="1917"/>
                      <a:chExt cx="231" cy="118"/>
                    </a:xfrm>
                  </p:grpSpPr>
                  <p:sp>
                    <p:nvSpPr>
                      <p:cNvPr id="134"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5"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6"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7"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8"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9"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0"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1"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2"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3"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4"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5"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6"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7"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8"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9"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0"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1"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2"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3"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4"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5"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6"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7"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8"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9"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0"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grpSp>
          <p:grpSp>
            <p:nvGrpSpPr>
              <p:cNvPr id="187" name="Group 105"/>
              <p:cNvGrpSpPr>
                <a:grpSpLocks/>
              </p:cNvGrpSpPr>
              <p:nvPr/>
            </p:nvGrpSpPr>
            <p:grpSpPr bwMode="auto">
              <a:xfrm>
                <a:off x="710436" y="4971716"/>
                <a:ext cx="81158" cy="164499"/>
                <a:chOff x="287" y="1872"/>
                <a:chExt cx="55" cy="108"/>
              </a:xfrm>
            </p:grpSpPr>
            <p:sp>
              <p:nvSpPr>
                <p:cNvPr id="188" name="Freeform 106"/>
                <p:cNvSpPr>
                  <a:spLocks/>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9" name="Freeform 107"/>
                <p:cNvSpPr>
                  <a:spLocks/>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90" name="Group 108"/>
              <p:cNvGrpSpPr>
                <a:grpSpLocks/>
              </p:cNvGrpSpPr>
              <p:nvPr/>
            </p:nvGrpSpPr>
            <p:grpSpPr bwMode="auto">
              <a:xfrm>
                <a:off x="697156" y="4877281"/>
                <a:ext cx="103293" cy="115759"/>
                <a:chOff x="278" y="1810"/>
                <a:chExt cx="70" cy="76"/>
              </a:xfrm>
            </p:grpSpPr>
            <p:sp>
              <p:nvSpPr>
                <p:cNvPr id="191" name="Freeform 109"/>
                <p:cNvSpPr>
                  <a:spLocks/>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2" name="Freeform 110"/>
                <p:cNvSpPr>
                  <a:spLocks/>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3" name="Freeform 111"/>
                <p:cNvSpPr>
                  <a:spLocks/>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4" name="Freeform 112"/>
                <p:cNvSpPr>
                  <a:spLocks/>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5" name="Freeform 113"/>
                <p:cNvSpPr>
                  <a:spLocks/>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6" name="Freeform 114"/>
                <p:cNvSpPr>
                  <a:spLocks/>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7" name="Freeform 115"/>
                <p:cNvSpPr>
                  <a:spLocks/>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8" name="Freeform 116"/>
                <p:cNvSpPr>
                  <a:spLocks/>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9" name="Freeform 117"/>
                <p:cNvSpPr>
                  <a:spLocks/>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0" name="Freeform 118"/>
                <p:cNvSpPr>
                  <a:spLocks/>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1"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2" name="Freeform 120"/>
                <p:cNvSpPr>
                  <a:spLocks/>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3" name="Freeform 121"/>
                <p:cNvSpPr>
                  <a:spLocks/>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4" name="Freeform 122"/>
                <p:cNvSpPr>
                  <a:spLocks/>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5" name="Freeform 123"/>
                <p:cNvSpPr>
                  <a:spLocks/>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06" name="Group 124"/>
              <p:cNvGrpSpPr>
                <a:grpSpLocks/>
              </p:cNvGrpSpPr>
              <p:nvPr/>
            </p:nvGrpSpPr>
            <p:grpSpPr bwMode="auto">
              <a:xfrm>
                <a:off x="840290" y="5646466"/>
                <a:ext cx="205111" cy="108142"/>
                <a:chOff x="375" y="2315"/>
                <a:chExt cx="139" cy="71"/>
              </a:xfrm>
            </p:grpSpPr>
            <p:sp>
              <p:nvSpPr>
                <p:cNvPr id="207" name="Freeform 125"/>
                <p:cNvSpPr>
                  <a:spLocks/>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8" name="Freeform 126"/>
                <p:cNvSpPr>
                  <a:spLocks/>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9" name="Freeform 127"/>
                <p:cNvSpPr>
                  <a:spLocks/>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0" name="Freeform 128"/>
                <p:cNvSpPr>
                  <a:spLocks/>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1" name="Freeform 129"/>
                <p:cNvSpPr>
                  <a:spLocks/>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2" name="Group 130"/>
              <p:cNvGrpSpPr>
                <a:grpSpLocks/>
              </p:cNvGrpSpPr>
              <p:nvPr/>
            </p:nvGrpSpPr>
            <p:grpSpPr bwMode="auto">
              <a:xfrm>
                <a:off x="844717" y="5457598"/>
                <a:ext cx="85586" cy="216286"/>
                <a:chOff x="378" y="2191"/>
                <a:chExt cx="58" cy="142"/>
              </a:xfrm>
            </p:grpSpPr>
            <p:sp>
              <p:nvSpPr>
                <p:cNvPr id="213" name="Freeform 131"/>
                <p:cNvSpPr>
                  <a:spLocks/>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4" name="Freeform 132"/>
                <p:cNvSpPr>
                  <a:spLocks/>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5" name="Group 133"/>
              <p:cNvGrpSpPr>
                <a:grpSpLocks/>
              </p:cNvGrpSpPr>
              <p:nvPr/>
            </p:nvGrpSpPr>
            <p:grpSpPr bwMode="auto">
              <a:xfrm>
                <a:off x="888985" y="5676929"/>
                <a:ext cx="208062" cy="108142"/>
                <a:chOff x="408" y="2335"/>
                <a:chExt cx="141" cy="71"/>
              </a:xfrm>
            </p:grpSpPr>
            <p:sp>
              <p:nvSpPr>
                <p:cNvPr id="216" name="Freeform 134"/>
                <p:cNvSpPr>
                  <a:spLocks/>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7" name="Freeform 135"/>
                <p:cNvSpPr>
                  <a:spLocks/>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8" name="Freeform 136"/>
                <p:cNvSpPr>
                  <a:spLocks/>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9" name="Freeform 137"/>
                <p:cNvSpPr>
                  <a:spLocks/>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0" name="Freeform 138"/>
                <p:cNvSpPr>
                  <a:spLocks/>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1" name="Oval 139"/>
              <p:cNvSpPr>
                <a:spLocks noChangeArrowheads="1"/>
              </p:cNvSpPr>
              <p:nvPr/>
            </p:nvSpPr>
            <p:spPr bwMode="auto">
              <a:xfrm>
                <a:off x="579106" y="5678452"/>
                <a:ext cx="246429" cy="99004"/>
              </a:xfrm>
              <a:prstGeom prst="ellipse">
                <a:avLst/>
              </a:prstGeom>
              <a:solidFill>
                <a:srgbClr val="606060"/>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2" name="Rectangle 140"/>
              <p:cNvSpPr>
                <a:spLocks noChangeArrowheads="1"/>
              </p:cNvSpPr>
              <p:nvPr/>
            </p:nvSpPr>
            <p:spPr bwMode="auto">
              <a:xfrm>
                <a:off x="669118" y="5481967"/>
                <a:ext cx="64927" cy="225424"/>
              </a:xfrm>
              <a:prstGeom prst="rect">
                <a:avLst/>
              </a:prstGeom>
              <a:solidFill>
                <a:srgbClr val="606060"/>
              </a:solidFill>
              <a:ln w="3175">
                <a:solidFill>
                  <a:srgbClr val="000000"/>
                </a:solidFill>
                <a:miter lim="800000"/>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223" name="Group 141"/>
              <p:cNvGrpSpPr>
                <a:grpSpLocks/>
              </p:cNvGrpSpPr>
              <p:nvPr/>
            </p:nvGrpSpPr>
            <p:grpSpPr bwMode="auto">
              <a:xfrm>
                <a:off x="555496" y="5396673"/>
                <a:ext cx="326112" cy="117281"/>
                <a:chOff x="182" y="2151"/>
                <a:chExt cx="221" cy="77"/>
              </a:xfrm>
            </p:grpSpPr>
            <p:sp>
              <p:nvSpPr>
                <p:cNvPr id="224" name="Freeform 142"/>
                <p:cNvSpPr>
                  <a:spLocks/>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5" name="Freeform 143"/>
                <p:cNvSpPr>
                  <a:spLocks/>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6" name="Freeform 144"/>
              <p:cNvSpPr>
                <a:spLocks/>
              </p:cNvSpPr>
              <p:nvPr/>
            </p:nvSpPr>
            <p:spPr bwMode="auto">
              <a:xfrm>
                <a:off x="545168" y="5273297"/>
                <a:ext cx="445636" cy="426479"/>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7" name="Freeform 145"/>
              <p:cNvSpPr>
                <a:spLocks/>
              </p:cNvSpPr>
              <p:nvPr/>
            </p:nvSpPr>
            <p:spPr bwMode="auto">
              <a:xfrm>
                <a:off x="551069" y="5290053"/>
                <a:ext cx="435307" cy="403631"/>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8" name="Freeform 146"/>
              <p:cNvSpPr>
                <a:spLocks/>
              </p:cNvSpPr>
              <p:nvPr/>
            </p:nvSpPr>
            <p:spPr bwMode="auto">
              <a:xfrm>
                <a:off x="611569" y="5357070"/>
                <a:ext cx="59025" cy="10661"/>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9" name="Freeform 147"/>
              <p:cNvSpPr>
                <a:spLocks/>
              </p:cNvSpPr>
              <p:nvPr/>
            </p:nvSpPr>
            <p:spPr bwMode="auto">
              <a:xfrm>
                <a:off x="552545" y="5340315"/>
                <a:ext cx="36891" cy="12185"/>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0" name="Freeform 148"/>
              <p:cNvSpPr>
                <a:spLocks/>
              </p:cNvSpPr>
              <p:nvPr/>
            </p:nvSpPr>
            <p:spPr bwMode="auto">
              <a:xfrm>
                <a:off x="703058" y="5331176"/>
                <a:ext cx="56073" cy="30463"/>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1" name="Freeform 149"/>
              <p:cNvSpPr>
                <a:spLocks/>
              </p:cNvSpPr>
              <p:nvPr/>
            </p:nvSpPr>
            <p:spPr bwMode="auto">
              <a:xfrm>
                <a:off x="759132" y="5401242"/>
                <a:ext cx="180026" cy="45694"/>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2" name="Freeform 150"/>
              <p:cNvSpPr>
                <a:spLocks/>
              </p:cNvSpPr>
              <p:nvPr/>
            </p:nvSpPr>
            <p:spPr bwMode="auto">
              <a:xfrm>
                <a:off x="579106" y="4776754"/>
                <a:ext cx="156415" cy="176684"/>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3" name="Freeform 151"/>
              <p:cNvSpPr>
                <a:spLocks/>
              </p:cNvSpPr>
              <p:nvPr/>
            </p:nvSpPr>
            <p:spPr bwMode="auto">
              <a:xfrm>
                <a:off x="717814" y="4883374"/>
                <a:ext cx="8854" cy="1524"/>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4" name="Freeform 152"/>
              <p:cNvSpPr>
                <a:spLocks/>
              </p:cNvSpPr>
              <p:nvPr/>
            </p:nvSpPr>
            <p:spPr bwMode="auto">
              <a:xfrm>
                <a:off x="714863" y="4877281"/>
                <a:ext cx="2952" cy="6093"/>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5" name="Freeform 153"/>
              <p:cNvSpPr>
                <a:spLocks/>
              </p:cNvSpPr>
              <p:nvPr/>
            </p:nvSpPr>
            <p:spPr bwMode="auto">
              <a:xfrm>
                <a:off x="707485" y="4855957"/>
                <a:ext cx="4427" cy="12185"/>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6" name="Freeform 154"/>
              <p:cNvSpPr>
                <a:spLocks/>
              </p:cNvSpPr>
              <p:nvPr/>
            </p:nvSpPr>
            <p:spPr bwMode="auto">
              <a:xfrm>
                <a:off x="691253" y="4842249"/>
                <a:ext cx="17708" cy="10661"/>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7" name="Freeform 155"/>
              <p:cNvSpPr>
                <a:spLocks/>
              </p:cNvSpPr>
              <p:nvPr/>
            </p:nvSpPr>
            <p:spPr bwMode="auto">
              <a:xfrm>
                <a:off x="683875" y="4825495"/>
                <a:ext cx="29512" cy="10662"/>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8" name="Freeform 156"/>
              <p:cNvSpPr>
                <a:spLocks/>
              </p:cNvSpPr>
              <p:nvPr/>
            </p:nvSpPr>
            <p:spPr bwMode="auto">
              <a:xfrm>
                <a:off x="632229" y="4840727"/>
                <a:ext cx="16232" cy="33509"/>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9" name="Freeform 157"/>
              <p:cNvSpPr>
                <a:spLocks/>
              </p:cNvSpPr>
              <p:nvPr/>
            </p:nvSpPr>
            <p:spPr bwMode="auto">
              <a:xfrm>
                <a:off x="626326" y="4834634"/>
                <a:ext cx="26561" cy="47218"/>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0" name="Freeform 158"/>
              <p:cNvSpPr>
                <a:spLocks/>
              </p:cNvSpPr>
              <p:nvPr/>
            </p:nvSpPr>
            <p:spPr bwMode="auto">
              <a:xfrm>
                <a:off x="642558" y="4884898"/>
                <a:ext cx="25085" cy="39602"/>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1" name="Freeform 159"/>
              <p:cNvSpPr>
                <a:spLocks/>
              </p:cNvSpPr>
              <p:nvPr/>
            </p:nvSpPr>
            <p:spPr bwMode="auto">
              <a:xfrm>
                <a:off x="567301" y="4752384"/>
                <a:ext cx="140184" cy="146221"/>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2" name="Freeform 160"/>
              <p:cNvSpPr>
                <a:spLocks/>
              </p:cNvSpPr>
              <p:nvPr/>
            </p:nvSpPr>
            <p:spPr bwMode="auto">
              <a:xfrm>
                <a:off x="570252" y="4753907"/>
                <a:ext cx="134282" cy="140129"/>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43" name="Group 161"/>
              <p:cNvGrpSpPr>
                <a:grpSpLocks/>
              </p:cNvGrpSpPr>
              <p:nvPr/>
            </p:nvGrpSpPr>
            <p:grpSpPr bwMode="auto">
              <a:xfrm>
                <a:off x="843242" y="5108798"/>
                <a:ext cx="146086" cy="92912"/>
                <a:chOff x="377" y="1962"/>
                <a:chExt cx="99" cy="61"/>
              </a:xfrm>
            </p:grpSpPr>
            <p:sp>
              <p:nvSpPr>
                <p:cNvPr id="244" name="Freeform 162"/>
                <p:cNvSpPr>
                  <a:spLocks/>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5" name="Freeform 163"/>
                <p:cNvSpPr>
                  <a:spLocks/>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6" name="Freeform 164"/>
                <p:cNvSpPr>
                  <a:spLocks/>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7" name="Freeform 165"/>
                <p:cNvSpPr>
                  <a:spLocks/>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8" name="Freeform 166"/>
                <p:cNvSpPr>
                  <a:spLocks/>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9" name="Freeform 167"/>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0" name="Freeform 168"/>
                <p:cNvSpPr>
                  <a:spLocks/>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1" name="Freeform 169"/>
                <p:cNvSpPr>
                  <a:spLocks/>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2" name="Freeform 170"/>
                <p:cNvSpPr>
                  <a:spLocks/>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3" name="Freeform 171"/>
                <p:cNvSpPr>
                  <a:spLocks/>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54" name="Group 172"/>
              <p:cNvGrpSpPr>
                <a:grpSpLocks/>
              </p:cNvGrpSpPr>
              <p:nvPr/>
            </p:nvGrpSpPr>
            <p:grpSpPr bwMode="auto">
              <a:xfrm>
                <a:off x="525983" y="4904698"/>
                <a:ext cx="337917" cy="399062"/>
                <a:chOff x="162" y="1828"/>
                <a:chExt cx="229" cy="262"/>
              </a:xfrm>
            </p:grpSpPr>
            <p:sp>
              <p:nvSpPr>
                <p:cNvPr id="255" name="Freeform 173"/>
                <p:cNvSpPr>
                  <a:spLocks/>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6" name="Freeform 174"/>
                <p:cNvSpPr>
                  <a:spLocks/>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7" name="Freeform 175"/>
                <p:cNvSpPr>
                  <a:spLocks/>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8" name="Freeform 176"/>
                <p:cNvSpPr>
                  <a:spLocks/>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9" name="Freeform 177"/>
                <p:cNvSpPr>
                  <a:spLocks/>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0" name="Freeform 178"/>
                <p:cNvSpPr>
                  <a:spLocks/>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1" name="Freeform 179"/>
                <p:cNvSpPr>
                  <a:spLocks/>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2" name="Freeform 180"/>
                <p:cNvSpPr>
                  <a:spLocks/>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3" name="Freeform 181"/>
                <p:cNvSpPr>
                  <a:spLocks/>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4" name="Freeform 182"/>
                <p:cNvSpPr>
                  <a:spLocks/>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5" name="Freeform 183"/>
                <p:cNvSpPr>
                  <a:spLocks/>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6" name="Freeform 184"/>
                <p:cNvSpPr>
                  <a:spLocks/>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7" name="Freeform 185"/>
                <p:cNvSpPr>
                  <a:spLocks/>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8" name="Freeform 186"/>
                <p:cNvSpPr>
                  <a:spLocks/>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69" name="Group 187"/>
              <p:cNvGrpSpPr>
                <a:grpSpLocks/>
              </p:cNvGrpSpPr>
              <p:nvPr/>
            </p:nvGrpSpPr>
            <p:grpSpPr bwMode="auto">
              <a:xfrm>
                <a:off x="494996" y="5181910"/>
                <a:ext cx="181501" cy="254365"/>
                <a:chOff x="141" y="2010"/>
                <a:chExt cx="123" cy="167"/>
              </a:xfrm>
            </p:grpSpPr>
            <p:sp>
              <p:nvSpPr>
                <p:cNvPr id="270" name="Freeform 188"/>
                <p:cNvSpPr>
                  <a:spLocks/>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1" name="Freeform 189"/>
                <p:cNvSpPr>
                  <a:spLocks/>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72" name="Freeform 190"/>
              <p:cNvSpPr>
                <a:spLocks/>
              </p:cNvSpPr>
              <p:nvPr/>
            </p:nvSpPr>
            <p:spPr bwMode="auto">
              <a:xfrm>
                <a:off x="940632" y="5471305"/>
                <a:ext cx="13280" cy="214763"/>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3" name="Freeform 191"/>
              <p:cNvSpPr>
                <a:spLocks/>
              </p:cNvSpPr>
              <p:nvPr/>
            </p:nvSpPr>
            <p:spPr bwMode="auto">
              <a:xfrm>
                <a:off x="887510" y="5474352"/>
                <a:ext cx="32463" cy="10662"/>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4" name="Freeform 192"/>
              <p:cNvSpPr>
                <a:spLocks/>
              </p:cNvSpPr>
              <p:nvPr/>
            </p:nvSpPr>
            <p:spPr bwMode="auto">
              <a:xfrm>
                <a:off x="750278" y="4916883"/>
                <a:ext cx="44269" cy="123375"/>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317" name="Text Box 7"/>
            <p:cNvSpPr txBox="1">
              <a:spLocks noChangeArrowheads="1"/>
            </p:cNvSpPr>
            <p:nvPr/>
          </p:nvSpPr>
          <p:spPr bwMode="auto">
            <a:xfrm>
              <a:off x="584908" y="4456035"/>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p>
          </p:txBody>
        </p:sp>
      </p:grpSp>
      <p:sp>
        <p:nvSpPr>
          <p:cNvPr id="2" name="标题 1"/>
          <p:cNvSpPr>
            <a:spLocks noGrp="1"/>
          </p:cNvSpPr>
          <p:nvPr>
            <p:ph type="title"/>
          </p:nvPr>
        </p:nvSpPr>
        <p:spPr/>
        <p:txBody>
          <a:bodyPr/>
          <a:lstStyle/>
          <a:p>
            <a:r>
              <a:rPr lang="zh-CN" altLang="en-US" dirty="0"/>
              <a:t>电子邮件概述</a:t>
            </a:r>
          </a:p>
        </p:txBody>
      </p:sp>
      <p:sp>
        <p:nvSpPr>
          <p:cNvPr id="3" name="内容占位符 2"/>
          <p:cNvSpPr>
            <a:spLocks noGrp="1"/>
          </p:cNvSpPr>
          <p:nvPr>
            <p:ph idx="1"/>
          </p:nvPr>
        </p:nvSpPr>
        <p:spPr>
          <a:xfrm>
            <a:off x="457200" y="1210377"/>
            <a:ext cx="8229600" cy="618952"/>
          </a:xfrm>
        </p:spPr>
        <p:txBody>
          <a:bodyPr/>
          <a:lstStyle/>
          <a:p>
            <a:r>
              <a:rPr lang="zh-CN" altLang="en-US" dirty="0"/>
              <a:t>电子邮件的</a:t>
            </a:r>
            <a:r>
              <a:rPr lang="zh-CN" altLang="en-US"/>
              <a:t>主要构件（以单向发</a:t>
            </a:r>
            <a:r>
              <a:rPr lang="en-US" altLang="zh-CN"/>
              <a:t>-</a:t>
            </a:r>
            <a:r>
              <a:rPr lang="zh-CN" altLang="en-US"/>
              <a:t>收过程为例）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275" name="Oval 194"/>
          <p:cNvSpPr>
            <a:spLocks noChangeArrowheads="1"/>
          </p:cNvSpPr>
          <p:nvPr/>
        </p:nvSpPr>
        <p:spPr bwMode="auto">
          <a:xfrm>
            <a:off x="915737" y="5057419"/>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6" name="Oval 194"/>
          <p:cNvSpPr>
            <a:spLocks noChangeArrowheads="1"/>
          </p:cNvSpPr>
          <p:nvPr/>
        </p:nvSpPr>
        <p:spPr bwMode="auto">
          <a:xfrm>
            <a:off x="8032885" y="5204964"/>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8" name="组合 337"/>
          <p:cNvGrpSpPr/>
          <p:nvPr/>
        </p:nvGrpSpPr>
        <p:grpSpPr>
          <a:xfrm>
            <a:off x="2295853" y="4363674"/>
            <a:ext cx="4627463" cy="2003605"/>
            <a:chOff x="2295853" y="4219981"/>
            <a:chExt cx="4627463" cy="2003605"/>
          </a:xfrm>
        </p:grpSpPr>
        <p:graphicFrame>
          <p:nvGraphicFramePr>
            <p:cNvPr id="66" name="Object 19"/>
            <p:cNvGraphicFramePr>
              <a:graphicFrameLocks noChangeAspect="1"/>
            </p:cNvGraphicFramePr>
            <p:nvPr>
              <p:extLst>
                <p:ext uri="{D42A27DB-BD31-4B8C-83A1-F6EECF244321}">
                  <p14:modId xmlns:p14="http://schemas.microsoft.com/office/powerpoint/2010/main" val="43919833"/>
                </p:ext>
              </p:extLst>
            </p:nvPr>
          </p:nvGraphicFramePr>
          <p:xfrm>
            <a:off x="2295853" y="4219981"/>
            <a:ext cx="4627463" cy="2003605"/>
          </p:xfrm>
          <a:graphic>
            <a:graphicData uri="http://schemas.openxmlformats.org/presentationml/2006/ole">
              <mc:AlternateContent xmlns:mc="http://schemas.openxmlformats.org/markup-compatibility/2006">
                <mc:Choice xmlns:v="urn:schemas-microsoft-com:vml" Requires="v">
                  <p:oleObj spid="_x0000_s17568" name="VISIO" r:id="rId6" imgW="1687068" imgH="964692" progId="Visio.Drawing.11">
                    <p:embed/>
                  </p:oleObj>
                </mc:Choice>
                <mc:Fallback>
                  <p:oleObj name="VISIO" r:id="rId6" imgW="1687068" imgH="964692" progId="Visio.Drawing.11">
                    <p:embed/>
                    <p:pic>
                      <p:nvPicPr>
                        <p:cNvPr id="0" name="Picture 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853" y="4219981"/>
                          <a:ext cx="4627463" cy="200360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 name="Text Box 7"/>
            <p:cNvSpPr txBox="1">
              <a:spLocks noChangeArrowheads="1"/>
            </p:cNvSpPr>
            <p:nvPr/>
          </p:nvSpPr>
          <p:spPr bwMode="auto">
            <a:xfrm>
              <a:off x="4163041" y="488129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00" b="1" dirty="0">
                  <a:solidFill>
                    <a:schemeClr val="accent4">
                      <a:lumMod val="85000"/>
                      <a:lumOff val="15000"/>
                    </a:schemeClr>
                  </a:solidFill>
                  <a:latin typeface="Calibri" panose="020F0502020204030204" pitchFamily="34" charset="0"/>
                  <a:ea typeface="华文楷体" panose="02010600040101010101" pitchFamily="2" charset="-122"/>
                </a:rPr>
                <a:t>互联网</a:t>
              </a:r>
            </a:p>
          </p:txBody>
        </p:sp>
      </p:grpSp>
      <p:grpSp>
        <p:nvGrpSpPr>
          <p:cNvPr id="324" name="组合 323"/>
          <p:cNvGrpSpPr/>
          <p:nvPr/>
        </p:nvGrpSpPr>
        <p:grpSpPr>
          <a:xfrm>
            <a:off x="2157904" y="4753158"/>
            <a:ext cx="1210588" cy="1644644"/>
            <a:chOff x="2157904" y="4609465"/>
            <a:chExt cx="1210588" cy="1644644"/>
          </a:xfrm>
        </p:grpSpPr>
        <p:grpSp>
          <p:nvGrpSpPr>
            <p:cNvPr id="65" name="组合 64"/>
            <p:cNvGrpSpPr/>
            <p:nvPr/>
          </p:nvGrpSpPr>
          <p:grpSpPr>
            <a:xfrm>
              <a:off x="2558098" y="4609465"/>
              <a:ext cx="704951" cy="1046248"/>
              <a:chOff x="5260612" y="3902529"/>
              <a:chExt cx="822325" cy="1114425"/>
            </a:xfrm>
          </p:grpSpPr>
          <p:pic>
            <p:nvPicPr>
              <p:cNvPr id="3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20"/>
              <p:cNvGrpSpPr>
                <a:grpSpLocks/>
              </p:cNvGrpSpPr>
              <p:nvPr/>
            </p:nvGrpSpPr>
            <p:grpSpPr bwMode="auto">
              <a:xfrm>
                <a:off x="5260612" y="4508595"/>
                <a:ext cx="630737" cy="409689"/>
                <a:chOff x="1296" y="768"/>
                <a:chExt cx="556" cy="336"/>
              </a:xfrm>
              <a:effectLst/>
            </p:grpSpPr>
            <p:sp>
              <p:nvSpPr>
                <p:cNvPr id="3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 name="Group 322"/>
                <p:cNvGrpSpPr>
                  <a:grpSpLocks/>
                </p:cNvGrpSpPr>
                <p:nvPr/>
              </p:nvGrpSpPr>
              <p:grpSpPr bwMode="auto">
                <a:xfrm>
                  <a:off x="1367" y="829"/>
                  <a:ext cx="393" cy="214"/>
                  <a:chOff x="2928" y="3744"/>
                  <a:chExt cx="528" cy="336"/>
                </a:xfrm>
              </p:grpSpPr>
              <p:grpSp>
                <p:nvGrpSpPr>
                  <p:cNvPr id="34" name="Group 323"/>
                  <p:cNvGrpSpPr>
                    <a:grpSpLocks/>
                  </p:cNvGrpSpPr>
                  <p:nvPr/>
                </p:nvGrpSpPr>
                <p:grpSpPr bwMode="auto">
                  <a:xfrm>
                    <a:off x="3024" y="3744"/>
                    <a:ext cx="432" cy="240"/>
                    <a:chOff x="2736" y="3648"/>
                    <a:chExt cx="432" cy="240"/>
                  </a:xfrm>
                </p:grpSpPr>
                <p:grpSp>
                  <p:nvGrpSpPr>
                    <p:cNvPr id="49" name="Group 324"/>
                    <p:cNvGrpSpPr>
                      <a:grpSpLocks/>
                    </p:cNvGrpSpPr>
                    <p:nvPr/>
                  </p:nvGrpSpPr>
                  <p:grpSpPr bwMode="auto">
                    <a:xfrm>
                      <a:off x="2736" y="3648"/>
                      <a:ext cx="432" cy="240"/>
                      <a:chOff x="2592" y="3504"/>
                      <a:chExt cx="576" cy="384"/>
                    </a:xfrm>
                  </p:grpSpPr>
                  <p:sp>
                    <p:nvSpPr>
                      <p:cNvPr id="5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5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5" name="Group 330"/>
                  <p:cNvGrpSpPr>
                    <a:grpSpLocks/>
                  </p:cNvGrpSpPr>
                  <p:nvPr/>
                </p:nvGrpSpPr>
                <p:grpSpPr bwMode="auto">
                  <a:xfrm>
                    <a:off x="2976" y="3792"/>
                    <a:ext cx="432" cy="240"/>
                    <a:chOff x="2736" y="3648"/>
                    <a:chExt cx="432" cy="240"/>
                  </a:xfrm>
                </p:grpSpPr>
                <p:grpSp>
                  <p:nvGrpSpPr>
                    <p:cNvPr id="43" name="Group 331"/>
                    <p:cNvGrpSpPr>
                      <a:grpSpLocks/>
                    </p:cNvGrpSpPr>
                    <p:nvPr/>
                  </p:nvGrpSpPr>
                  <p:grpSpPr bwMode="auto">
                    <a:xfrm>
                      <a:off x="2736" y="3648"/>
                      <a:ext cx="432" cy="240"/>
                      <a:chOff x="2592" y="3504"/>
                      <a:chExt cx="576" cy="384"/>
                    </a:xfrm>
                  </p:grpSpPr>
                  <p:sp>
                    <p:nvSpPr>
                      <p:cNvPr id="4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4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6" name="Group 337"/>
                  <p:cNvGrpSpPr>
                    <a:grpSpLocks/>
                  </p:cNvGrpSpPr>
                  <p:nvPr/>
                </p:nvGrpSpPr>
                <p:grpSpPr bwMode="auto">
                  <a:xfrm>
                    <a:off x="2928" y="3840"/>
                    <a:ext cx="432" cy="240"/>
                    <a:chOff x="2736" y="3648"/>
                    <a:chExt cx="432" cy="240"/>
                  </a:xfrm>
                </p:grpSpPr>
                <p:grpSp>
                  <p:nvGrpSpPr>
                    <p:cNvPr id="37" name="Group 338"/>
                    <p:cNvGrpSpPr>
                      <a:grpSpLocks/>
                    </p:cNvGrpSpPr>
                    <p:nvPr/>
                  </p:nvGrpSpPr>
                  <p:grpSpPr bwMode="auto">
                    <a:xfrm>
                      <a:off x="2736" y="3648"/>
                      <a:ext cx="432" cy="240"/>
                      <a:chOff x="2592" y="3504"/>
                      <a:chExt cx="576" cy="384"/>
                    </a:xfrm>
                  </p:grpSpPr>
                  <p:sp>
                    <p:nvSpPr>
                      <p:cNvPr id="3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55" name="Group 310"/>
              <p:cNvGrpSpPr>
                <a:grpSpLocks/>
              </p:cNvGrpSpPr>
              <p:nvPr/>
            </p:nvGrpSpPr>
            <p:grpSpPr bwMode="auto">
              <a:xfrm>
                <a:off x="5414616" y="4074315"/>
                <a:ext cx="341198" cy="343293"/>
                <a:chOff x="2351" y="2975"/>
                <a:chExt cx="481" cy="433"/>
              </a:xfrm>
            </p:grpSpPr>
            <p:sp>
              <p:nvSpPr>
                <p:cNvPr id="56"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7"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8"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9"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0"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1"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2"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3"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4"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2" name="Text Box 7"/>
            <p:cNvSpPr txBox="1">
              <a:spLocks noChangeArrowheads="1"/>
            </p:cNvSpPr>
            <p:nvPr/>
          </p:nvSpPr>
          <p:spPr bwMode="auto">
            <a:xfrm>
              <a:off x="2157904" y="5669334"/>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grpSp>
        <p:nvGrpSpPr>
          <p:cNvPr id="325" name="组合 324"/>
          <p:cNvGrpSpPr/>
          <p:nvPr/>
        </p:nvGrpSpPr>
        <p:grpSpPr>
          <a:xfrm>
            <a:off x="6162724" y="4737729"/>
            <a:ext cx="1210588" cy="1574606"/>
            <a:chOff x="6124036" y="4648980"/>
            <a:chExt cx="1210588" cy="1574606"/>
          </a:xfrm>
        </p:grpSpPr>
        <p:grpSp>
          <p:nvGrpSpPr>
            <p:cNvPr id="279" name="组合 278"/>
            <p:cNvGrpSpPr/>
            <p:nvPr/>
          </p:nvGrpSpPr>
          <p:grpSpPr>
            <a:xfrm>
              <a:off x="6141153" y="4648980"/>
              <a:ext cx="704951" cy="1046248"/>
              <a:chOff x="5260612" y="3902529"/>
              <a:chExt cx="822325" cy="1114425"/>
            </a:xfrm>
          </p:grpSpPr>
          <p:pic>
            <p:nvPicPr>
              <p:cNvPr id="28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281" name="Group 320"/>
              <p:cNvGrpSpPr>
                <a:grpSpLocks/>
              </p:cNvGrpSpPr>
              <p:nvPr/>
            </p:nvGrpSpPr>
            <p:grpSpPr bwMode="auto">
              <a:xfrm>
                <a:off x="5260612" y="4508595"/>
                <a:ext cx="630737" cy="409689"/>
                <a:chOff x="1296" y="768"/>
                <a:chExt cx="556" cy="336"/>
              </a:xfrm>
              <a:effectLst/>
            </p:grpSpPr>
            <p:sp>
              <p:nvSpPr>
                <p:cNvPr id="29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93" name="Group 322"/>
                <p:cNvGrpSpPr>
                  <a:grpSpLocks/>
                </p:cNvGrpSpPr>
                <p:nvPr/>
              </p:nvGrpSpPr>
              <p:grpSpPr bwMode="auto">
                <a:xfrm>
                  <a:off x="1367" y="829"/>
                  <a:ext cx="393" cy="214"/>
                  <a:chOff x="2928" y="3744"/>
                  <a:chExt cx="528" cy="336"/>
                </a:xfrm>
              </p:grpSpPr>
              <p:grpSp>
                <p:nvGrpSpPr>
                  <p:cNvPr id="294" name="Group 323"/>
                  <p:cNvGrpSpPr>
                    <a:grpSpLocks/>
                  </p:cNvGrpSpPr>
                  <p:nvPr/>
                </p:nvGrpSpPr>
                <p:grpSpPr bwMode="auto">
                  <a:xfrm>
                    <a:off x="3024" y="3744"/>
                    <a:ext cx="432" cy="240"/>
                    <a:chOff x="2736" y="3648"/>
                    <a:chExt cx="432" cy="240"/>
                  </a:xfrm>
                </p:grpSpPr>
                <p:grpSp>
                  <p:nvGrpSpPr>
                    <p:cNvPr id="309" name="Group 324"/>
                    <p:cNvGrpSpPr>
                      <a:grpSpLocks/>
                    </p:cNvGrpSpPr>
                    <p:nvPr/>
                  </p:nvGrpSpPr>
                  <p:grpSpPr bwMode="auto">
                    <a:xfrm>
                      <a:off x="2736" y="3648"/>
                      <a:ext cx="432" cy="240"/>
                      <a:chOff x="2592" y="3504"/>
                      <a:chExt cx="576" cy="384"/>
                    </a:xfrm>
                  </p:grpSpPr>
                  <p:sp>
                    <p:nvSpPr>
                      <p:cNvPr id="31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1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5" name="Group 330"/>
                  <p:cNvGrpSpPr>
                    <a:grpSpLocks/>
                  </p:cNvGrpSpPr>
                  <p:nvPr/>
                </p:nvGrpSpPr>
                <p:grpSpPr bwMode="auto">
                  <a:xfrm>
                    <a:off x="2976" y="3792"/>
                    <a:ext cx="432" cy="240"/>
                    <a:chOff x="2736" y="3648"/>
                    <a:chExt cx="432" cy="240"/>
                  </a:xfrm>
                </p:grpSpPr>
                <p:grpSp>
                  <p:nvGrpSpPr>
                    <p:cNvPr id="303" name="Group 331"/>
                    <p:cNvGrpSpPr>
                      <a:grpSpLocks/>
                    </p:cNvGrpSpPr>
                    <p:nvPr/>
                  </p:nvGrpSpPr>
                  <p:grpSpPr bwMode="auto">
                    <a:xfrm>
                      <a:off x="2736" y="3648"/>
                      <a:ext cx="432" cy="240"/>
                      <a:chOff x="2592" y="3504"/>
                      <a:chExt cx="576" cy="384"/>
                    </a:xfrm>
                  </p:grpSpPr>
                  <p:sp>
                    <p:nvSpPr>
                      <p:cNvPr id="30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0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6" name="Group 337"/>
                  <p:cNvGrpSpPr>
                    <a:grpSpLocks/>
                  </p:cNvGrpSpPr>
                  <p:nvPr/>
                </p:nvGrpSpPr>
                <p:grpSpPr bwMode="auto">
                  <a:xfrm>
                    <a:off x="2928" y="3840"/>
                    <a:ext cx="432" cy="240"/>
                    <a:chOff x="2736" y="3648"/>
                    <a:chExt cx="432" cy="240"/>
                  </a:xfrm>
                </p:grpSpPr>
                <p:grpSp>
                  <p:nvGrpSpPr>
                    <p:cNvPr id="297" name="Group 338"/>
                    <p:cNvGrpSpPr>
                      <a:grpSpLocks/>
                    </p:cNvGrpSpPr>
                    <p:nvPr/>
                  </p:nvGrpSpPr>
                  <p:grpSpPr bwMode="auto">
                    <a:xfrm>
                      <a:off x="2736" y="3648"/>
                      <a:ext cx="432" cy="240"/>
                      <a:chOff x="2592" y="3504"/>
                      <a:chExt cx="576" cy="384"/>
                    </a:xfrm>
                  </p:grpSpPr>
                  <p:sp>
                    <p:nvSpPr>
                      <p:cNvPr id="29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29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282" name="Group 310"/>
              <p:cNvGrpSpPr>
                <a:grpSpLocks/>
              </p:cNvGrpSpPr>
              <p:nvPr/>
            </p:nvGrpSpPr>
            <p:grpSpPr bwMode="auto">
              <a:xfrm>
                <a:off x="5414616" y="4074315"/>
                <a:ext cx="341198" cy="343293"/>
                <a:chOff x="2351" y="2975"/>
                <a:chExt cx="481" cy="433"/>
              </a:xfrm>
            </p:grpSpPr>
            <p:sp>
              <p:nvSpPr>
                <p:cNvPr id="283"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4"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5"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6"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7"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8"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9"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0"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1"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3" name="Text Box 7"/>
            <p:cNvSpPr txBox="1">
              <a:spLocks noChangeArrowheads="1"/>
            </p:cNvSpPr>
            <p:nvPr/>
          </p:nvSpPr>
          <p:spPr bwMode="auto">
            <a:xfrm>
              <a:off x="6124036" y="563881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sp>
        <p:nvSpPr>
          <p:cNvPr id="326" name="Text Box 8"/>
          <p:cNvSpPr txBox="1">
            <a:spLocks noChangeArrowheads="1"/>
          </p:cNvSpPr>
          <p:nvPr/>
        </p:nvSpPr>
        <p:spPr bwMode="auto">
          <a:xfrm>
            <a:off x="1272646" y="625928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27" name="Line 352"/>
          <p:cNvSpPr>
            <a:spLocks noChangeShapeType="1"/>
          </p:cNvSpPr>
          <p:nvPr/>
        </p:nvSpPr>
        <p:spPr bwMode="auto">
          <a:xfrm flipV="1">
            <a:off x="1845185" y="5615571"/>
            <a:ext cx="834689" cy="66960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28" name="Text Box 355"/>
          <p:cNvSpPr txBox="1">
            <a:spLocks noChangeArrowheads="1"/>
          </p:cNvSpPr>
          <p:nvPr/>
        </p:nvSpPr>
        <p:spPr bwMode="auto">
          <a:xfrm>
            <a:off x="1970408" y="4314128"/>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29" name="Line 356"/>
          <p:cNvSpPr>
            <a:spLocks noChangeShapeType="1"/>
          </p:cNvSpPr>
          <p:nvPr/>
        </p:nvSpPr>
        <p:spPr bwMode="auto">
          <a:xfrm rot="10800000" flipH="1" flipV="1">
            <a:off x="2373849" y="4605505"/>
            <a:ext cx="408747" cy="42647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0" name="Text Box 355"/>
          <p:cNvSpPr txBox="1">
            <a:spLocks noChangeArrowheads="1"/>
          </p:cNvSpPr>
          <p:nvPr/>
        </p:nvSpPr>
        <p:spPr bwMode="auto">
          <a:xfrm>
            <a:off x="6160970" y="4267259"/>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31" name="Line 356"/>
          <p:cNvSpPr>
            <a:spLocks noChangeShapeType="1"/>
          </p:cNvSpPr>
          <p:nvPr/>
        </p:nvSpPr>
        <p:spPr bwMode="auto">
          <a:xfrm rot="10800000" flipV="1">
            <a:off x="6369632" y="4563427"/>
            <a:ext cx="280058" cy="48829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2" name="Text Box 8"/>
          <p:cNvSpPr txBox="1">
            <a:spLocks noChangeArrowheads="1"/>
          </p:cNvSpPr>
          <p:nvPr/>
        </p:nvSpPr>
        <p:spPr bwMode="auto">
          <a:xfrm>
            <a:off x="6833035" y="6295989"/>
            <a:ext cx="10010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33" name="Line 352"/>
          <p:cNvSpPr>
            <a:spLocks noChangeShapeType="1"/>
          </p:cNvSpPr>
          <p:nvPr/>
        </p:nvSpPr>
        <p:spPr bwMode="auto">
          <a:xfrm flipH="1" flipV="1">
            <a:off x="6590545" y="5542046"/>
            <a:ext cx="815029" cy="75201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34" name="Text Box 193"/>
          <p:cNvSpPr txBox="1">
            <a:spLocks noChangeArrowheads="1"/>
          </p:cNvSpPr>
          <p:nvPr/>
        </p:nvSpPr>
        <p:spPr bwMode="auto">
          <a:xfrm>
            <a:off x="7630419" y="440865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sp>
        <p:nvSpPr>
          <p:cNvPr id="335" name="Line 351"/>
          <p:cNvSpPr>
            <a:spLocks noChangeShapeType="1"/>
          </p:cNvSpPr>
          <p:nvPr/>
        </p:nvSpPr>
        <p:spPr bwMode="auto">
          <a:xfrm>
            <a:off x="7959876" y="4739986"/>
            <a:ext cx="149491" cy="5843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6" name="Line 353"/>
          <p:cNvSpPr>
            <a:spLocks noChangeShapeType="1"/>
          </p:cNvSpPr>
          <p:nvPr/>
        </p:nvSpPr>
        <p:spPr bwMode="auto">
          <a:xfrm flipH="1">
            <a:off x="1077615" y="4562424"/>
            <a:ext cx="119700" cy="56960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7" name="Text Box 354"/>
          <p:cNvSpPr txBox="1">
            <a:spLocks noChangeArrowheads="1"/>
          </p:cNvSpPr>
          <p:nvPr/>
        </p:nvSpPr>
        <p:spPr bwMode="auto">
          <a:xfrm>
            <a:off x="716429" y="426580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nvGrpSpPr>
          <p:cNvPr id="367" name="组合 366"/>
          <p:cNvGrpSpPr/>
          <p:nvPr/>
        </p:nvGrpSpPr>
        <p:grpSpPr>
          <a:xfrm>
            <a:off x="143692" y="1973023"/>
            <a:ext cx="8907190" cy="2079516"/>
            <a:chOff x="143692" y="1829330"/>
            <a:chExt cx="8907190" cy="2079516"/>
          </a:xfrm>
        </p:grpSpPr>
        <p:sp>
          <p:nvSpPr>
            <p:cNvPr id="353" name="圆角矩形 352"/>
            <p:cNvSpPr/>
            <p:nvPr/>
          </p:nvSpPr>
          <p:spPr>
            <a:xfrm>
              <a:off x="143692" y="1829330"/>
              <a:ext cx="8893062" cy="2079516"/>
            </a:xfrm>
            <a:prstGeom prst="roundRect">
              <a:avLst>
                <a:gd name="adj" fmla="val 9757"/>
              </a:avLst>
            </a:prstGeom>
            <a:solidFill>
              <a:srgbClr val="FFFFCC"/>
            </a:solid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1" name="组合 350"/>
            <p:cNvGrpSpPr/>
            <p:nvPr/>
          </p:nvGrpSpPr>
          <p:grpSpPr>
            <a:xfrm>
              <a:off x="388959" y="1844885"/>
              <a:ext cx="1005403" cy="1970920"/>
              <a:chOff x="596030" y="1714521"/>
              <a:chExt cx="1005403" cy="1970920"/>
            </a:xfrm>
          </p:grpSpPr>
          <p:grpSp>
            <p:nvGrpSpPr>
              <p:cNvPr id="348" name="组合 347"/>
              <p:cNvGrpSpPr/>
              <p:nvPr/>
            </p:nvGrpSpPr>
            <p:grpSpPr>
              <a:xfrm>
                <a:off x="671955" y="2016081"/>
                <a:ext cx="802736" cy="1669360"/>
                <a:chOff x="501592" y="2003331"/>
                <a:chExt cx="802736" cy="1669360"/>
              </a:xfrm>
            </p:grpSpPr>
            <p:sp>
              <p:nvSpPr>
                <p:cNvPr id="340" name="Rectangle 387"/>
                <p:cNvSpPr>
                  <a:spLocks noChangeArrowheads="1"/>
                </p:cNvSpPr>
                <p:nvPr/>
              </p:nvSpPr>
              <p:spPr bwMode="auto">
                <a:xfrm>
                  <a:off x="501592"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1" name="Oval 397"/>
                <p:cNvSpPr>
                  <a:spLocks noChangeArrowheads="1"/>
                </p:cNvSpPr>
                <p:nvPr/>
              </p:nvSpPr>
              <p:spPr bwMode="auto">
                <a:xfrm>
                  <a:off x="555069" y="2133018"/>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49" name="Text Box 354"/>
              <p:cNvSpPr txBox="1">
                <a:spLocks noChangeArrowheads="1"/>
              </p:cNvSpPr>
              <p:nvPr/>
            </p:nvSpPr>
            <p:spPr bwMode="auto">
              <a:xfrm>
                <a:off x="596030"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nvGrpSpPr>
            <p:cNvPr id="352" name="组合 351"/>
            <p:cNvGrpSpPr/>
            <p:nvPr/>
          </p:nvGrpSpPr>
          <p:grpSpPr>
            <a:xfrm>
              <a:off x="2370517" y="1849922"/>
              <a:ext cx="1210588" cy="1947461"/>
              <a:chOff x="2370517" y="1723320"/>
              <a:chExt cx="1210588" cy="1947461"/>
            </a:xfrm>
          </p:grpSpPr>
          <p:grpSp>
            <p:nvGrpSpPr>
              <p:cNvPr id="347" name="组合 346"/>
              <p:cNvGrpSpPr/>
              <p:nvPr/>
            </p:nvGrpSpPr>
            <p:grpSpPr>
              <a:xfrm>
                <a:off x="2509205" y="2001421"/>
                <a:ext cx="802736" cy="1669360"/>
                <a:chOff x="2031112" y="1843189"/>
                <a:chExt cx="802736" cy="1669360"/>
              </a:xfrm>
            </p:grpSpPr>
            <p:sp>
              <p:nvSpPr>
                <p:cNvPr id="339"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3"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客户</a:t>
                  </a:r>
                </a:p>
              </p:txBody>
            </p:sp>
            <p:sp>
              <p:nvSpPr>
                <p:cNvPr id="346" name="Oval 398"/>
                <p:cNvSpPr>
                  <a:spLocks noChangeArrowheads="1"/>
                </p:cNvSpPr>
                <p:nvPr/>
              </p:nvSpPr>
              <p:spPr bwMode="auto">
                <a:xfrm>
                  <a:off x="2072717" y="1917739"/>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0"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54" name="组合 353"/>
            <p:cNvGrpSpPr/>
            <p:nvPr/>
          </p:nvGrpSpPr>
          <p:grpSpPr>
            <a:xfrm>
              <a:off x="5962988" y="1870361"/>
              <a:ext cx="1210588" cy="1947461"/>
              <a:chOff x="2370517" y="1723320"/>
              <a:chExt cx="1210588" cy="1947461"/>
            </a:xfrm>
          </p:grpSpPr>
          <p:grpSp>
            <p:nvGrpSpPr>
              <p:cNvPr id="355" name="组合 354"/>
              <p:cNvGrpSpPr/>
              <p:nvPr/>
            </p:nvGrpSpPr>
            <p:grpSpPr>
              <a:xfrm>
                <a:off x="2509205" y="2001421"/>
                <a:ext cx="802736" cy="1669360"/>
                <a:chOff x="2031112" y="1843189"/>
                <a:chExt cx="802736" cy="1669360"/>
              </a:xfrm>
            </p:grpSpPr>
            <p:sp>
              <p:nvSpPr>
                <p:cNvPr id="357"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58"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服务器</a:t>
                  </a:r>
                </a:p>
              </p:txBody>
            </p:sp>
            <p:sp>
              <p:nvSpPr>
                <p:cNvPr id="359" name="Oval 398"/>
                <p:cNvSpPr>
                  <a:spLocks noChangeArrowheads="1"/>
                </p:cNvSpPr>
                <p:nvPr/>
              </p:nvSpPr>
              <p:spPr bwMode="auto">
                <a:xfrm>
                  <a:off x="2092615" y="3017720"/>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6"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61" name="组合 360"/>
            <p:cNvGrpSpPr/>
            <p:nvPr/>
          </p:nvGrpSpPr>
          <p:grpSpPr>
            <a:xfrm>
              <a:off x="8045479" y="1832076"/>
              <a:ext cx="1005403" cy="1970920"/>
              <a:chOff x="831164" y="1714521"/>
              <a:chExt cx="1005403" cy="1970920"/>
            </a:xfrm>
          </p:grpSpPr>
          <p:grpSp>
            <p:nvGrpSpPr>
              <p:cNvPr id="362" name="组合 361"/>
              <p:cNvGrpSpPr/>
              <p:nvPr/>
            </p:nvGrpSpPr>
            <p:grpSpPr>
              <a:xfrm>
                <a:off x="907089" y="2016081"/>
                <a:ext cx="802736" cy="1669360"/>
                <a:chOff x="736726" y="2003331"/>
                <a:chExt cx="802736" cy="1669360"/>
              </a:xfrm>
            </p:grpSpPr>
            <p:sp>
              <p:nvSpPr>
                <p:cNvPr id="364" name="Rectangle 387"/>
                <p:cNvSpPr>
                  <a:spLocks noChangeArrowheads="1"/>
                </p:cNvSpPr>
                <p:nvPr/>
              </p:nvSpPr>
              <p:spPr bwMode="auto">
                <a:xfrm>
                  <a:off x="736726"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66" name="Oval 397"/>
                <p:cNvSpPr>
                  <a:spLocks noChangeArrowheads="1"/>
                </p:cNvSpPr>
                <p:nvPr/>
              </p:nvSpPr>
              <p:spPr bwMode="auto">
                <a:xfrm>
                  <a:off x="812608" y="3162124"/>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63" name="Text Box 354"/>
              <p:cNvSpPr txBox="1">
                <a:spLocks noChangeArrowheads="1"/>
              </p:cNvSpPr>
              <p:nvPr/>
            </p:nvSpPr>
            <p:spPr bwMode="auto">
              <a:xfrm>
                <a:off x="831164"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sp>
        <p:nvSpPr>
          <p:cNvPr id="394" name="圆角矩形标注 393"/>
          <p:cNvSpPr/>
          <p:nvPr/>
        </p:nvSpPr>
        <p:spPr>
          <a:xfrm>
            <a:off x="702927" y="2601166"/>
            <a:ext cx="5545961" cy="1168045"/>
          </a:xfrm>
          <a:prstGeom prst="wedgeRoundRectCallout">
            <a:avLst>
              <a:gd name="adj1" fmla="val -38557"/>
              <a:gd name="adj2" fmla="val 77039"/>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用户代理 </a:t>
            </a:r>
            <a:r>
              <a:rPr lang="en-US" altLang="zh-CN" sz="1600" dirty="0">
                <a:solidFill>
                  <a:srgbClr val="FFFFFF"/>
                </a:solidFill>
                <a:latin typeface="Calibri" panose="020F0502020204030204" pitchFamily="34" charset="0"/>
                <a:ea typeface="黑体" panose="02010609060101010101" pitchFamily="49" charset="-122"/>
              </a:rPr>
              <a:t>UA (User Agent)</a:t>
            </a:r>
          </a:p>
          <a:p>
            <a:pPr marL="576000" lvl="1" indent="-288000">
              <a:spcBef>
                <a:spcPts val="600"/>
              </a:spcBef>
              <a:buClr>
                <a:srgbClr val="FFFFFF"/>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电子邮件客户端软件，用户与电子邮件系统的接口</a:t>
            </a:r>
            <a:endParaRPr lang="en-US" altLang="zh-CN" sz="1600" dirty="0">
              <a:solidFill>
                <a:srgbClr val="FFFFFF"/>
              </a:solidFill>
              <a:latin typeface="Calibri" panose="020F0502020204030204" pitchFamily="34" charset="0"/>
              <a:ea typeface="黑体" panose="02010609060101010101" pitchFamily="49" charset="-122"/>
            </a:endParaRPr>
          </a:p>
          <a:p>
            <a:pPr marL="576000" lvl="1" indent="-288000">
              <a:spcBef>
                <a:spcPts val="600"/>
              </a:spcBef>
              <a:buClr>
                <a:srgbClr val="FFFFFF"/>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功能：撰写、显示、处理和通信</a:t>
            </a:r>
          </a:p>
        </p:txBody>
      </p:sp>
      <p:sp>
        <p:nvSpPr>
          <p:cNvPr id="395" name="圆角矩形标注 394"/>
          <p:cNvSpPr/>
          <p:nvPr/>
        </p:nvSpPr>
        <p:spPr>
          <a:xfrm>
            <a:off x="285755" y="2672620"/>
            <a:ext cx="8647658" cy="1168045"/>
          </a:xfrm>
          <a:prstGeom prst="wedgeRoundRectCallout">
            <a:avLst>
              <a:gd name="adj1" fmla="val -18164"/>
              <a:gd name="adj2" fmla="val 10723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邮件服务器</a:t>
            </a:r>
            <a:endParaRPr lang="en-US" altLang="zh-CN" sz="1600" dirty="0">
              <a:solidFill>
                <a:srgbClr val="FFFFFF"/>
              </a:solidFill>
              <a:latin typeface="Calibri" panose="020F0502020204030204" pitchFamily="34" charset="0"/>
              <a:ea typeface="黑体" panose="02010609060101010101" pitchFamily="49" charset="-122"/>
            </a:endParaRPr>
          </a:p>
          <a:p>
            <a:pPr marL="576000" lvl="1" indent="-288000">
              <a:spcBef>
                <a:spcPts val="600"/>
              </a:spcBef>
              <a:buClr>
                <a:srgbClr val="FFFFFF"/>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功能：发送和接收邮件，同时向发信人报告邮件传送的情况 </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已交付、被拒绝、丢失等</a:t>
            </a:r>
            <a:r>
              <a:rPr lang="en-US" altLang="zh-CN" sz="1600" dirty="0">
                <a:solidFill>
                  <a:srgbClr val="FFFFFF"/>
                </a:solidFill>
                <a:latin typeface="Calibri" panose="020F0502020204030204" pitchFamily="34" charset="0"/>
                <a:ea typeface="黑体" panose="02010609060101010101" pitchFamily="49" charset="-122"/>
              </a:rPr>
              <a:t>)</a:t>
            </a:r>
          </a:p>
          <a:p>
            <a:pPr marL="576000" lvl="1" indent="-288000">
              <a:spcBef>
                <a:spcPts val="600"/>
              </a:spcBef>
              <a:buClr>
                <a:srgbClr val="FFFFFF"/>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以客户</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服务器方式工作，需要使用发送和读取两种不同的协议</a:t>
            </a:r>
          </a:p>
        </p:txBody>
      </p:sp>
    </p:spTree>
    <p:custDataLst>
      <p:tags r:id="rId2"/>
    </p:custDataLst>
    <p:extLst>
      <p:ext uri="{BB962C8B-B14F-4D97-AF65-F5344CB8AC3E}">
        <p14:creationId xmlns:p14="http://schemas.microsoft.com/office/powerpoint/2010/main" val="7283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dissolve">
                                      <p:cBhvr>
                                        <p:cTn id="12" dur="500"/>
                                        <p:tgtEl>
                                          <p:spTgt spid="33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8"/>
                                        </p:tgtEl>
                                        <p:attrNameLst>
                                          <p:attrName>style.visibility</p:attrName>
                                        </p:attrNameLst>
                                      </p:cBhvr>
                                      <p:to>
                                        <p:strVal val="visible"/>
                                      </p:to>
                                    </p:set>
                                    <p:animEffect transition="in" filter="dissolve">
                                      <p:cBhvr>
                                        <p:cTn id="16" dur="500"/>
                                        <p:tgtEl>
                                          <p:spTgt spid="318"/>
                                        </p:tgtEl>
                                      </p:cBhvr>
                                    </p:animEffect>
                                  </p:childTnLst>
                                </p:cTn>
                              </p:par>
                              <p:par>
                                <p:cTn id="17" presetID="9" presetClass="entr" presetSubtype="0" fill="hold" nodeType="withEffect">
                                  <p:stCondLst>
                                    <p:cond delay="0"/>
                                  </p:stCondLst>
                                  <p:childTnLst>
                                    <p:set>
                                      <p:cBhvr>
                                        <p:cTn id="18" dur="1" fill="hold">
                                          <p:stCondLst>
                                            <p:cond delay="0"/>
                                          </p:stCondLst>
                                        </p:cTn>
                                        <p:tgtEl>
                                          <p:spTgt spid="320"/>
                                        </p:tgtEl>
                                        <p:attrNameLst>
                                          <p:attrName>style.visibility</p:attrName>
                                        </p:attrNameLst>
                                      </p:cBhvr>
                                      <p:to>
                                        <p:strVal val="visible"/>
                                      </p:to>
                                    </p:set>
                                    <p:animEffect transition="in" filter="dissolve">
                                      <p:cBhvr>
                                        <p:cTn id="19" dur="500"/>
                                        <p:tgtEl>
                                          <p:spTgt spid="3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24"/>
                                        </p:tgtEl>
                                        <p:attrNameLst>
                                          <p:attrName>style.visibility</p:attrName>
                                        </p:attrNameLst>
                                      </p:cBhvr>
                                      <p:to>
                                        <p:strVal val="visible"/>
                                      </p:to>
                                    </p:set>
                                    <p:animEffect transition="in" filter="wipe(down)">
                                      <p:cBhvr>
                                        <p:cTn id="24" dur="500"/>
                                        <p:tgtEl>
                                          <p:spTgt spid="324"/>
                                        </p:tgtEl>
                                      </p:cBhvr>
                                    </p:animEffect>
                                  </p:childTnLst>
                                </p:cTn>
                              </p:par>
                              <p:par>
                                <p:cTn id="25" presetID="22" presetClass="entr" presetSubtype="4" fill="hold" nodeType="withEffect">
                                  <p:stCondLst>
                                    <p:cond delay="0"/>
                                  </p:stCondLst>
                                  <p:childTnLst>
                                    <p:set>
                                      <p:cBhvr>
                                        <p:cTn id="26" dur="1" fill="hold">
                                          <p:stCondLst>
                                            <p:cond delay="0"/>
                                          </p:stCondLst>
                                        </p:cTn>
                                        <p:tgtEl>
                                          <p:spTgt spid="325"/>
                                        </p:tgtEl>
                                        <p:attrNameLst>
                                          <p:attrName>style.visibility</p:attrName>
                                        </p:attrNameLst>
                                      </p:cBhvr>
                                      <p:to>
                                        <p:strVal val="visible"/>
                                      </p:to>
                                    </p:set>
                                    <p:animEffect transition="in" filter="wipe(down)">
                                      <p:cBhvr>
                                        <p:cTn id="27" dur="500"/>
                                        <p:tgtEl>
                                          <p:spTgt spid="3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95"/>
                                        </p:tgtEl>
                                        <p:attrNameLst>
                                          <p:attrName>style.visibility</p:attrName>
                                        </p:attrNameLst>
                                      </p:cBhvr>
                                      <p:to>
                                        <p:strVal val="visible"/>
                                      </p:to>
                                    </p:set>
                                    <p:animEffect transition="in" filter="wipe(down)">
                                      <p:cBhvr>
                                        <p:cTn id="32" dur="500"/>
                                        <p:tgtEl>
                                          <p:spTgt spid="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grpId="1" nodeType="clickEffect">
                                  <p:stCondLst>
                                    <p:cond delay="0"/>
                                  </p:stCondLst>
                                  <p:childTnLst>
                                    <p:animEffect transition="out" filter="wipe(up)">
                                      <p:cBhvr>
                                        <p:cTn id="36" dur="500"/>
                                        <p:tgtEl>
                                          <p:spTgt spid="395"/>
                                        </p:tgtEl>
                                      </p:cBhvr>
                                    </p:animEffect>
                                    <p:set>
                                      <p:cBhvr>
                                        <p:cTn id="37" dur="1" fill="hold">
                                          <p:stCondLst>
                                            <p:cond delay="499"/>
                                          </p:stCondLst>
                                        </p:cTn>
                                        <p:tgtEl>
                                          <p:spTgt spid="39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6"/>
                                        </p:tgtEl>
                                        <p:attrNameLst>
                                          <p:attrName>style.visibility</p:attrName>
                                        </p:attrNameLst>
                                      </p:cBhvr>
                                      <p:to>
                                        <p:strVal val="visible"/>
                                      </p:to>
                                    </p:set>
                                    <p:animEffect transition="in" filter="wipe(down)">
                                      <p:cBhvr>
                                        <p:cTn id="42" dur="500"/>
                                        <p:tgtEl>
                                          <p:spTgt spid="32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32"/>
                                        </p:tgtEl>
                                        <p:attrNameLst>
                                          <p:attrName>style.visibility</p:attrName>
                                        </p:attrNameLst>
                                      </p:cBhvr>
                                      <p:to>
                                        <p:strVal val="visible"/>
                                      </p:to>
                                    </p:set>
                                    <p:animEffect transition="in" filter="wipe(down)">
                                      <p:cBhvr>
                                        <p:cTn id="45" dur="500"/>
                                        <p:tgtEl>
                                          <p:spTgt spid="332"/>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327"/>
                                        </p:tgtEl>
                                        <p:attrNameLst>
                                          <p:attrName>style.visibility</p:attrName>
                                        </p:attrNameLst>
                                      </p:cBhvr>
                                      <p:to>
                                        <p:strVal val="visible"/>
                                      </p:to>
                                    </p:set>
                                    <p:animEffect transition="in" filter="wipe(down)">
                                      <p:cBhvr>
                                        <p:cTn id="49" dur="500"/>
                                        <p:tgtEl>
                                          <p:spTgt spid="3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3"/>
                                        </p:tgtEl>
                                        <p:attrNameLst>
                                          <p:attrName>style.visibility</p:attrName>
                                        </p:attrNameLst>
                                      </p:cBhvr>
                                      <p:to>
                                        <p:strVal val="visible"/>
                                      </p:to>
                                    </p:set>
                                    <p:animEffect transition="in" filter="wipe(down)">
                                      <p:cBhvr>
                                        <p:cTn id="52" dur="500"/>
                                        <p:tgtEl>
                                          <p:spTgt spid="3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28"/>
                                        </p:tgtEl>
                                        <p:attrNameLst>
                                          <p:attrName>style.visibility</p:attrName>
                                        </p:attrNameLst>
                                      </p:cBhvr>
                                      <p:to>
                                        <p:strVal val="visible"/>
                                      </p:to>
                                    </p:set>
                                    <p:animEffect transition="in" filter="wipe(up)">
                                      <p:cBhvr>
                                        <p:cTn id="57" dur="500"/>
                                        <p:tgtEl>
                                          <p:spTgt spid="328"/>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30"/>
                                        </p:tgtEl>
                                        <p:attrNameLst>
                                          <p:attrName>style.visibility</p:attrName>
                                        </p:attrNameLst>
                                      </p:cBhvr>
                                      <p:to>
                                        <p:strVal val="visible"/>
                                      </p:to>
                                    </p:set>
                                    <p:animEffect transition="in" filter="wipe(up)">
                                      <p:cBhvr>
                                        <p:cTn id="60" dur="500"/>
                                        <p:tgtEl>
                                          <p:spTgt spid="330"/>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329"/>
                                        </p:tgtEl>
                                        <p:attrNameLst>
                                          <p:attrName>style.visibility</p:attrName>
                                        </p:attrNameLst>
                                      </p:cBhvr>
                                      <p:to>
                                        <p:strVal val="visible"/>
                                      </p:to>
                                    </p:set>
                                    <p:animEffect transition="in" filter="wipe(up)">
                                      <p:cBhvr>
                                        <p:cTn id="64" dur="500"/>
                                        <p:tgtEl>
                                          <p:spTgt spid="32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31"/>
                                        </p:tgtEl>
                                        <p:attrNameLst>
                                          <p:attrName>style.visibility</p:attrName>
                                        </p:attrNameLst>
                                      </p:cBhvr>
                                      <p:to>
                                        <p:strVal val="visible"/>
                                      </p:to>
                                    </p:set>
                                    <p:animEffect transition="in" filter="wipe(up)">
                                      <p:cBhvr>
                                        <p:cTn id="67" dur="500"/>
                                        <p:tgtEl>
                                          <p:spTgt spid="3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34"/>
                                        </p:tgtEl>
                                        <p:attrNameLst>
                                          <p:attrName>style.visibility</p:attrName>
                                        </p:attrNameLst>
                                      </p:cBhvr>
                                      <p:to>
                                        <p:strVal val="visible"/>
                                      </p:to>
                                    </p:set>
                                    <p:animEffect transition="in" filter="wipe(up)">
                                      <p:cBhvr>
                                        <p:cTn id="72" dur="500"/>
                                        <p:tgtEl>
                                          <p:spTgt spid="334"/>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37"/>
                                        </p:tgtEl>
                                        <p:attrNameLst>
                                          <p:attrName>style.visibility</p:attrName>
                                        </p:attrNameLst>
                                      </p:cBhvr>
                                      <p:to>
                                        <p:strVal val="visible"/>
                                      </p:to>
                                    </p:set>
                                    <p:animEffect transition="in" filter="wipe(up)">
                                      <p:cBhvr>
                                        <p:cTn id="75" dur="500"/>
                                        <p:tgtEl>
                                          <p:spTgt spid="337"/>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336"/>
                                        </p:tgtEl>
                                        <p:attrNameLst>
                                          <p:attrName>style.visibility</p:attrName>
                                        </p:attrNameLst>
                                      </p:cBhvr>
                                      <p:to>
                                        <p:strVal val="visible"/>
                                      </p:to>
                                    </p:set>
                                    <p:animEffect transition="in" filter="wipe(up)">
                                      <p:cBhvr>
                                        <p:cTn id="79" dur="500"/>
                                        <p:tgtEl>
                                          <p:spTgt spid="33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335"/>
                                        </p:tgtEl>
                                        <p:attrNameLst>
                                          <p:attrName>style.visibility</p:attrName>
                                        </p:attrNameLst>
                                      </p:cBhvr>
                                      <p:to>
                                        <p:strVal val="visible"/>
                                      </p:to>
                                    </p:set>
                                    <p:animEffect transition="in" filter="wipe(up)">
                                      <p:cBhvr>
                                        <p:cTn id="82" dur="500"/>
                                        <p:tgtEl>
                                          <p:spTgt spid="335"/>
                                        </p:tgtEl>
                                      </p:cBhvr>
                                    </p:animEffect>
                                  </p:childTnLst>
                                </p:cTn>
                              </p:par>
                            </p:childTnLst>
                          </p:cTn>
                        </p:par>
                        <p:par>
                          <p:cTn id="83" fill="hold">
                            <p:stCondLst>
                              <p:cond delay="1000"/>
                            </p:stCondLst>
                            <p:childTnLst>
                              <p:par>
                                <p:cTn id="84" presetID="22" presetClass="entr" presetSubtype="1" fill="hold" grpId="0" nodeType="afterEffect">
                                  <p:stCondLst>
                                    <p:cond delay="0"/>
                                  </p:stCondLst>
                                  <p:childTnLst>
                                    <p:set>
                                      <p:cBhvr>
                                        <p:cTn id="85" dur="1" fill="hold">
                                          <p:stCondLst>
                                            <p:cond delay="0"/>
                                          </p:stCondLst>
                                        </p:cTn>
                                        <p:tgtEl>
                                          <p:spTgt spid="275"/>
                                        </p:tgtEl>
                                        <p:attrNameLst>
                                          <p:attrName>style.visibility</p:attrName>
                                        </p:attrNameLst>
                                      </p:cBhvr>
                                      <p:to>
                                        <p:strVal val="visible"/>
                                      </p:to>
                                    </p:set>
                                    <p:animEffect transition="in" filter="wipe(up)">
                                      <p:cBhvr>
                                        <p:cTn id="86" dur="300"/>
                                        <p:tgtEl>
                                          <p:spTgt spid="275"/>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16"/>
                                        </p:tgtEl>
                                        <p:attrNameLst>
                                          <p:attrName>style.visibility</p:attrName>
                                        </p:attrNameLst>
                                      </p:cBhvr>
                                      <p:to>
                                        <p:strVal val="visible"/>
                                      </p:to>
                                    </p:set>
                                    <p:animEffect transition="in" filter="wipe(up)">
                                      <p:cBhvr>
                                        <p:cTn id="89" dur="500"/>
                                        <p:tgtEl>
                                          <p:spTgt spid="31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94"/>
                                        </p:tgtEl>
                                        <p:attrNameLst>
                                          <p:attrName>style.visibility</p:attrName>
                                        </p:attrNameLst>
                                      </p:cBhvr>
                                      <p:to>
                                        <p:strVal val="visible"/>
                                      </p:to>
                                    </p:set>
                                    <p:animEffect transition="in" filter="wipe(down)">
                                      <p:cBhvr>
                                        <p:cTn id="94" dur="500"/>
                                        <p:tgtEl>
                                          <p:spTgt spid="39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1" fill="hold" grpId="1" nodeType="clickEffect">
                                  <p:stCondLst>
                                    <p:cond delay="0"/>
                                  </p:stCondLst>
                                  <p:childTnLst>
                                    <p:animEffect transition="out" filter="wipe(up)">
                                      <p:cBhvr>
                                        <p:cTn id="98" dur="500"/>
                                        <p:tgtEl>
                                          <p:spTgt spid="394"/>
                                        </p:tgtEl>
                                      </p:cBhvr>
                                    </p:animEffect>
                                    <p:set>
                                      <p:cBhvr>
                                        <p:cTn id="99" dur="1" fill="hold">
                                          <p:stCondLst>
                                            <p:cond delay="499"/>
                                          </p:stCondLst>
                                        </p:cTn>
                                        <p:tgtEl>
                                          <p:spTgt spid="394"/>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67"/>
                                        </p:tgtEl>
                                        <p:attrNameLst>
                                          <p:attrName>style.visibility</p:attrName>
                                        </p:attrNameLst>
                                      </p:cBhvr>
                                      <p:to>
                                        <p:strVal val="visible"/>
                                      </p:to>
                                    </p:set>
                                    <p:animEffect transition="in" filter="wipe(down)">
                                      <p:cBhvr>
                                        <p:cTn id="104"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P spid="316" grpId="0" animBg="1"/>
      <p:bldP spid="326" grpId="0"/>
      <p:bldP spid="327" grpId="0" animBg="1"/>
      <p:bldP spid="328" grpId="0"/>
      <p:bldP spid="329" grpId="0" animBg="1"/>
      <p:bldP spid="330" grpId="0"/>
      <p:bldP spid="331" grpId="0" animBg="1"/>
      <p:bldP spid="332" grpId="0"/>
      <p:bldP spid="333" grpId="0" animBg="1"/>
      <p:bldP spid="334" grpId="0"/>
      <p:bldP spid="335" grpId="0" animBg="1"/>
      <p:bldP spid="336" grpId="0" animBg="1"/>
      <p:bldP spid="337" grpId="0"/>
      <p:bldP spid="394" grpId="0" animBg="1"/>
      <p:bldP spid="394" grpId="1" animBg="1"/>
      <p:bldP spid="395" grpId="0" animBg="1"/>
      <p:bldP spid="395" grpId="1" animBg="1"/>
    </p:bldLst>
  </p:timing>
  <p:extLst mod="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动态主机配置协议 </a:t>
            </a:r>
            <a:r>
              <a:rPr lang="en-US" altLang="zh-CN" dirty="0"/>
              <a:t>DHCP – </a:t>
            </a:r>
            <a:r>
              <a:rPr lang="zh-CN" altLang="en-US" dirty="0"/>
              <a:t>工作过程</a:t>
            </a:r>
            <a:r>
              <a:rPr lang="en-US" altLang="zh-CN" dirty="0"/>
              <a:t>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40</a:t>
            </a:fld>
            <a:endParaRPr lang="zh-CN" altLang="en-US" dirty="0"/>
          </a:p>
        </p:txBody>
      </p:sp>
      <p:grpSp>
        <p:nvGrpSpPr>
          <p:cNvPr id="18" name="组合 17"/>
          <p:cNvGrpSpPr/>
          <p:nvPr/>
        </p:nvGrpSpPr>
        <p:grpSpPr>
          <a:xfrm>
            <a:off x="769099" y="2558143"/>
            <a:ext cx="7316810" cy="4223656"/>
            <a:chOff x="615452" y="1957009"/>
            <a:chExt cx="7945437" cy="4775938"/>
          </a:xfrm>
        </p:grpSpPr>
        <p:sp>
          <p:nvSpPr>
            <p:cNvPr id="14" name="Text Box 12"/>
            <p:cNvSpPr txBox="1">
              <a:spLocks noChangeArrowheads="1"/>
            </p:cNvSpPr>
            <p:nvPr/>
          </p:nvSpPr>
          <p:spPr bwMode="auto">
            <a:xfrm>
              <a:off x="1673926" y="1957009"/>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5" name="Text Box 13"/>
            <p:cNvSpPr txBox="1">
              <a:spLocks noChangeArrowheads="1"/>
            </p:cNvSpPr>
            <p:nvPr/>
          </p:nvSpPr>
          <p:spPr bwMode="auto">
            <a:xfrm>
              <a:off x="7034648" y="1957010"/>
              <a:ext cx="548548" cy="36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UDP</a:t>
              </a:r>
            </a:p>
          </p:txBody>
        </p:sp>
        <p:sp>
          <p:nvSpPr>
            <p:cNvPr id="10" name="Rectangle 7"/>
            <p:cNvSpPr>
              <a:spLocks noChangeArrowheads="1"/>
            </p:cNvSpPr>
            <p:nvPr/>
          </p:nvSpPr>
          <p:spPr bwMode="auto">
            <a:xfrm>
              <a:off x="615452" y="2226312"/>
              <a:ext cx="993775" cy="31505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客户</a:t>
              </a:r>
            </a:p>
          </p:txBody>
        </p:sp>
        <p:sp>
          <p:nvSpPr>
            <p:cNvPr id="11" name="Rectangle 9"/>
            <p:cNvSpPr>
              <a:spLocks noChangeArrowheads="1"/>
            </p:cNvSpPr>
            <p:nvPr/>
          </p:nvSpPr>
          <p:spPr bwMode="auto">
            <a:xfrm>
              <a:off x="7567114" y="2226312"/>
              <a:ext cx="993775" cy="31505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服务器</a:t>
              </a:r>
            </a:p>
          </p:txBody>
        </p:sp>
        <p:sp>
          <p:nvSpPr>
            <p:cNvPr id="12" name="Rectangle 10"/>
            <p:cNvSpPr>
              <a:spLocks noChangeArrowheads="1"/>
            </p:cNvSpPr>
            <p:nvPr/>
          </p:nvSpPr>
          <p:spPr bwMode="auto">
            <a:xfrm>
              <a:off x="7071814" y="2264413"/>
              <a:ext cx="495300" cy="23739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67</a:t>
              </a:r>
            </a:p>
          </p:txBody>
        </p:sp>
        <p:sp>
          <p:nvSpPr>
            <p:cNvPr id="13" name="Rectangle 11"/>
            <p:cNvSpPr>
              <a:spLocks noChangeArrowheads="1"/>
            </p:cNvSpPr>
            <p:nvPr/>
          </p:nvSpPr>
          <p:spPr bwMode="auto">
            <a:xfrm>
              <a:off x="1609228" y="2264413"/>
              <a:ext cx="695325" cy="23739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68</a:t>
              </a:r>
            </a:p>
          </p:txBody>
        </p:sp>
        <p:sp>
          <p:nvSpPr>
            <p:cNvPr id="16" name="Line 5"/>
            <p:cNvSpPr>
              <a:spLocks noChangeShapeType="1"/>
            </p:cNvSpPr>
            <p:nvPr/>
          </p:nvSpPr>
          <p:spPr bwMode="auto">
            <a:xfrm flipH="1">
              <a:off x="1956890" y="2501805"/>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17" name="Line 5"/>
            <p:cNvSpPr>
              <a:spLocks noChangeShapeType="1"/>
            </p:cNvSpPr>
            <p:nvPr/>
          </p:nvSpPr>
          <p:spPr bwMode="auto">
            <a:xfrm flipH="1">
              <a:off x="7338697" y="2529153"/>
              <a:ext cx="0" cy="4203794"/>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grpSp>
      <p:grpSp>
        <p:nvGrpSpPr>
          <p:cNvPr id="43" name="组合 42"/>
          <p:cNvGrpSpPr/>
          <p:nvPr/>
        </p:nvGrpSpPr>
        <p:grpSpPr>
          <a:xfrm>
            <a:off x="2004405" y="3419361"/>
            <a:ext cx="4956009" cy="209940"/>
            <a:chOff x="1956890" y="2617327"/>
            <a:chExt cx="5381807" cy="237392"/>
          </a:xfrm>
        </p:grpSpPr>
        <p:sp>
          <p:nvSpPr>
            <p:cNvPr id="19" name="Line 6"/>
            <p:cNvSpPr>
              <a:spLocks noChangeShapeType="1"/>
            </p:cNvSpPr>
            <p:nvPr/>
          </p:nvSpPr>
          <p:spPr bwMode="auto">
            <a:xfrm flipV="1">
              <a:off x="1956890" y="2716611"/>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0" name="Rectangle 8"/>
            <p:cNvSpPr>
              <a:spLocks noChangeArrowheads="1"/>
            </p:cNvSpPr>
            <p:nvPr/>
          </p:nvSpPr>
          <p:spPr bwMode="auto">
            <a:xfrm>
              <a:off x="3168196" y="2617327"/>
              <a:ext cx="2681288" cy="237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DHCPDISCOVER</a:t>
              </a:r>
            </a:p>
          </p:txBody>
        </p:sp>
      </p:grpSp>
      <p:grpSp>
        <p:nvGrpSpPr>
          <p:cNvPr id="44" name="组合 43"/>
          <p:cNvGrpSpPr/>
          <p:nvPr/>
        </p:nvGrpSpPr>
        <p:grpSpPr>
          <a:xfrm>
            <a:off x="2004405" y="3827171"/>
            <a:ext cx="4956009" cy="208644"/>
            <a:chOff x="1956890" y="3078462"/>
            <a:chExt cx="5381807" cy="235926"/>
          </a:xfrm>
        </p:grpSpPr>
        <p:sp>
          <p:nvSpPr>
            <p:cNvPr id="21" name="Line 14"/>
            <p:cNvSpPr>
              <a:spLocks noChangeShapeType="1"/>
            </p:cNvSpPr>
            <p:nvPr/>
          </p:nvSpPr>
          <p:spPr bwMode="auto">
            <a:xfrm flipH="1">
              <a:off x="1956890" y="3197156"/>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2" name="Rectangle 16"/>
            <p:cNvSpPr>
              <a:spLocks noChangeArrowheads="1"/>
            </p:cNvSpPr>
            <p:nvPr/>
          </p:nvSpPr>
          <p:spPr bwMode="auto">
            <a:xfrm>
              <a:off x="3168196" y="3078462"/>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DHCPOFFER</a:t>
              </a:r>
            </a:p>
          </p:txBody>
        </p:sp>
      </p:grpSp>
      <p:sp>
        <p:nvSpPr>
          <p:cNvPr id="51" name="Text Box 76"/>
          <p:cNvSpPr txBox="1">
            <a:spLocks noChangeArrowheads="1"/>
          </p:cNvSpPr>
          <p:nvPr/>
        </p:nvSpPr>
        <p:spPr bwMode="auto">
          <a:xfrm>
            <a:off x="6203026" y="3099988"/>
            <a:ext cx="925858" cy="325611"/>
          </a:xfrm>
          <a:prstGeom prst="rect">
            <a:avLst/>
          </a:prstGeom>
          <a:solidFill>
            <a:schemeClr val="accent5">
              <a:lumMod val="50000"/>
            </a:schemeClr>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chemeClr val="bg1"/>
                </a:solidFill>
                <a:latin typeface="Calibri" panose="020F0502020204030204" pitchFamily="34" charset="0"/>
                <a:ea typeface="华文楷体" panose="02010600040101010101" pitchFamily="2" charset="-122"/>
              </a:rPr>
              <a:t>被动打开</a:t>
            </a:r>
          </a:p>
        </p:txBody>
      </p:sp>
      <p:sp>
        <p:nvSpPr>
          <p:cNvPr id="53" name="圆角矩形 52"/>
          <p:cNvSpPr/>
          <p:nvPr/>
        </p:nvSpPr>
        <p:spPr>
          <a:xfrm>
            <a:off x="597289" y="1406532"/>
            <a:ext cx="8230622"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10</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客户可随时提前终止服务器所提供的租用期，这时只需向 </a:t>
            </a:r>
            <a:r>
              <a:rPr lang="en-US" altLang="zh-CN" sz="1600" dirty="0">
                <a:solidFill>
                  <a:srgbClr val="FFFFFF"/>
                </a:solidFill>
                <a:latin typeface="Calibri" panose="020F0502020204030204" pitchFamily="34" charset="0"/>
                <a:ea typeface="黑体" panose="02010609060101010101" pitchFamily="49" charset="-122"/>
              </a:rPr>
              <a:t>DHCP </a:t>
            </a:r>
            <a:r>
              <a:rPr lang="zh-CN" altLang="en-US" sz="1600" dirty="0">
                <a:solidFill>
                  <a:srgbClr val="FFFFFF"/>
                </a:solidFill>
                <a:latin typeface="Calibri" panose="020F0502020204030204" pitchFamily="34" charset="0"/>
                <a:ea typeface="黑体" panose="02010609060101010101" pitchFamily="49" charset="-122"/>
              </a:rPr>
              <a:t>服务器发送释        </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放报文 </a:t>
            </a:r>
            <a:r>
              <a:rPr lang="en-US" altLang="zh-CN" sz="1600" dirty="0">
                <a:solidFill>
                  <a:srgbClr val="FFFFFF"/>
                </a:solidFill>
                <a:latin typeface="Calibri" panose="020F0502020204030204" pitchFamily="34" charset="0"/>
                <a:ea typeface="黑体" panose="02010609060101010101" pitchFamily="49" charset="-122"/>
              </a:rPr>
              <a:t>DHCPRELEASE </a:t>
            </a:r>
            <a:r>
              <a:rPr lang="zh-CN" altLang="en-US" sz="1600" dirty="0">
                <a:solidFill>
                  <a:srgbClr val="FFFFFF"/>
                </a:solidFill>
                <a:latin typeface="Calibri" panose="020F0502020204030204" pitchFamily="34" charset="0"/>
                <a:ea typeface="黑体" panose="02010609060101010101" pitchFamily="49" charset="-122"/>
              </a:rPr>
              <a:t>即可</a:t>
            </a:r>
          </a:p>
        </p:txBody>
      </p:sp>
      <p:grpSp>
        <p:nvGrpSpPr>
          <p:cNvPr id="23" name="组合 22"/>
          <p:cNvGrpSpPr/>
          <p:nvPr/>
        </p:nvGrpSpPr>
        <p:grpSpPr>
          <a:xfrm>
            <a:off x="2012423" y="4199025"/>
            <a:ext cx="4956009" cy="208645"/>
            <a:chOff x="1965597" y="3498940"/>
            <a:chExt cx="5381807" cy="235927"/>
          </a:xfrm>
        </p:grpSpPr>
        <p:sp>
          <p:nvSpPr>
            <p:cNvPr id="24" name="Line 6"/>
            <p:cNvSpPr>
              <a:spLocks noChangeShapeType="1"/>
            </p:cNvSpPr>
            <p:nvPr/>
          </p:nvSpPr>
          <p:spPr bwMode="auto">
            <a:xfrm flipV="1">
              <a:off x="1965597" y="3600533"/>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5" name="Rectangle 25"/>
            <p:cNvSpPr>
              <a:spLocks noChangeArrowheads="1"/>
            </p:cNvSpPr>
            <p:nvPr/>
          </p:nvSpPr>
          <p:spPr bwMode="auto">
            <a:xfrm>
              <a:off x="3168196" y="3498940"/>
              <a:ext cx="2681288" cy="23592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26" name="组合 25"/>
          <p:cNvGrpSpPr/>
          <p:nvPr/>
        </p:nvGrpSpPr>
        <p:grpSpPr>
          <a:xfrm>
            <a:off x="2012423" y="4605540"/>
            <a:ext cx="4956009" cy="207349"/>
            <a:chOff x="1965597" y="3958610"/>
            <a:chExt cx="5381807" cy="234462"/>
          </a:xfrm>
        </p:grpSpPr>
        <p:sp>
          <p:nvSpPr>
            <p:cNvPr id="27" name="Line 14"/>
            <p:cNvSpPr>
              <a:spLocks noChangeShapeType="1"/>
            </p:cNvSpPr>
            <p:nvPr/>
          </p:nvSpPr>
          <p:spPr bwMode="auto">
            <a:xfrm flipH="1">
              <a:off x="1965597" y="408107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28" name="Rectangle 33"/>
            <p:cNvSpPr>
              <a:spLocks noChangeArrowheads="1"/>
            </p:cNvSpPr>
            <p:nvPr/>
          </p:nvSpPr>
          <p:spPr bwMode="auto">
            <a:xfrm>
              <a:off x="3168196" y="3958610"/>
              <a:ext cx="2681288" cy="2344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DHCPACK</a:t>
              </a:r>
            </a:p>
          </p:txBody>
        </p:sp>
      </p:grpSp>
      <p:grpSp>
        <p:nvGrpSpPr>
          <p:cNvPr id="29" name="组合 28"/>
          <p:cNvGrpSpPr/>
          <p:nvPr/>
        </p:nvGrpSpPr>
        <p:grpSpPr>
          <a:xfrm>
            <a:off x="1996388" y="5021018"/>
            <a:ext cx="4956009" cy="207349"/>
            <a:chOff x="1948184" y="4428416"/>
            <a:chExt cx="5381807" cy="234462"/>
          </a:xfrm>
        </p:grpSpPr>
        <p:sp>
          <p:nvSpPr>
            <p:cNvPr id="30" name="Line 6"/>
            <p:cNvSpPr>
              <a:spLocks noChangeShapeType="1"/>
            </p:cNvSpPr>
            <p:nvPr/>
          </p:nvSpPr>
          <p:spPr bwMode="auto">
            <a:xfrm flipV="1">
              <a:off x="1948184" y="4539918"/>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1" name="Rectangle 42"/>
            <p:cNvSpPr>
              <a:spLocks noChangeArrowheads="1"/>
            </p:cNvSpPr>
            <p:nvPr/>
          </p:nvSpPr>
          <p:spPr bwMode="auto">
            <a:xfrm>
              <a:off x="3168196" y="4428416"/>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DHCPREQUEST</a:t>
              </a:r>
            </a:p>
          </p:txBody>
        </p:sp>
      </p:grpSp>
      <p:grpSp>
        <p:nvGrpSpPr>
          <p:cNvPr id="32" name="组合 31"/>
          <p:cNvGrpSpPr/>
          <p:nvPr/>
        </p:nvGrpSpPr>
        <p:grpSpPr>
          <a:xfrm>
            <a:off x="1996388" y="5427535"/>
            <a:ext cx="4956009" cy="208644"/>
            <a:chOff x="1948184" y="4888088"/>
            <a:chExt cx="5381807" cy="235926"/>
          </a:xfrm>
        </p:grpSpPr>
        <p:sp>
          <p:nvSpPr>
            <p:cNvPr id="33" name="Line 14"/>
            <p:cNvSpPr>
              <a:spLocks noChangeShapeType="1"/>
            </p:cNvSpPr>
            <p:nvPr/>
          </p:nvSpPr>
          <p:spPr bwMode="auto">
            <a:xfrm flipH="1">
              <a:off x="1948184" y="5020463"/>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4" name="Rectangle 50"/>
            <p:cNvSpPr>
              <a:spLocks noChangeArrowheads="1"/>
            </p:cNvSpPr>
            <p:nvPr/>
          </p:nvSpPr>
          <p:spPr bwMode="auto">
            <a:xfrm>
              <a:off x="3168196" y="4888088"/>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dirty="0">
                  <a:solidFill>
                    <a:srgbClr val="000099"/>
                  </a:solidFill>
                  <a:latin typeface="Calibri" panose="020F0502020204030204" pitchFamily="34" charset="0"/>
                  <a:ea typeface="华文楷体" panose="02010600040101010101" pitchFamily="2" charset="-122"/>
                </a:rPr>
                <a:t>DHCPACK</a:t>
              </a:r>
            </a:p>
          </p:txBody>
        </p:sp>
      </p:grpSp>
      <p:grpSp>
        <p:nvGrpSpPr>
          <p:cNvPr id="35" name="组合 34"/>
          <p:cNvGrpSpPr/>
          <p:nvPr/>
        </p:nvGrpSpPr>
        <p:grpSpPr>
          <a:xfrm>
            <a:off x="1996388" y="5775504"/>
            <a:ext cx="4956009" cy="208644"/>
            <a:chOff x="1948184" y="5346873"/>
            <a:chExt cx="5381807" cy="235926"/>
          </a:xfrm>
        </p:grpSpPr>
        <p:sp>
          <p:nvSpPr>
            <p:cNvPr id="36" name="Line 14"/>
            <p:cNvSpPr>
              <a:spLocks noChangeShapeType="1"/>
            </p:cNvSpPr>
            <p:nvPr/>
          </p:nvSpPr>
          <p:spPr bwMode="auto">
            <a:xfrm flipH="1">
              <a:off x="1948184" y="5479248"/>
              <a:ext cx="5381807" cy="0"/>
            </a:xfrm>
            <a:prstGeom prst="line">
              <a:avLst/>
            </a:prstGeom>
            <a:noFill/>
            <a:ln w="349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37" name="Rectangle 50"/>
            <p:cNvSpPr>
              <a:spLocks noChangeArrowheads="1"/>
            </p:cNvSpPr>
            <p:nvPr/>
          </p:nvSpPr>
          <p:spPr bwMode="auto">
            <a:xfrm>
              <a:off x="3168196" y="5346873"/>
              <a:ext cx="2681288" cy="23592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DHCPNACK</a:t>
              </a:r>
            </a:p>
          </p:txBody>
        </p:sp>
      </p:grpSp>
      <p:sp>
        <p:nvSpPr>
          <p:cNvPr id="38" name="Text Box 85"/>
          <p:cNvSpPr txBox="1">
            <a:spLocks noChangeArrowheads="1"/>
          </p:cNvSpPr>
          <p:nvPr/>
        </p:nvSpPr>
        <p:spPr bwMode="auto">
          <a:xfrm rot="16200000">
            <a:off x="3988141" y="5979051"/>
            <a:ext cx="416574" cy="48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800" dirty="0">
                <a:solidFill>
                  <a:srgbClr val="000099"/>
                </a:solidFill>
                <a:latin typeface="Calibri" panose="020F0502020204030204" pitchFamily="34" charset="0"/>
                <a:ea typeface="华文楷体" panose="02010600040101010101" pitchFamily="2" charset="-122"/>
              </a:rPr>
              <a:t>…</a:t>
            </a:r>
          </a:p>
        </p:txBody>
      </p:sp>
      <p:grpSp>
        <p:nvGrpSpPr>
          <p:cNvPr id="39" name="组合 38"/>
          <p:cNvGrpSpPr/>
          <p:nvPr/>
        </p:nvGrpSpPr>
        <p:grpSpPr>
          <a:xfrm>
            <a:off x="2012422" y="6466978"/>
            <a:ext cx="4956009" cy="207349"/>
            <a:chOff x="1948183" y="6245994"/>
            <a:chExt cx="5381807" cy="234462"/>
          </a:xfrm>
        </p:grpSpPr>
        <p:sp>
          <p:nvSpPr>
            <p:cNvPr id="40" name="Line 6"/>
            <p:cNvSpPr>
              <a:spLocks noChangeShapeType="1"/>
            </p:cNvSpPr>
            <p:nvPr/>
          </p:nvSpPr>
          <p:spPr bwMode="auto">
            <a:xfrm flipV="1">
              <a:off x="1948183" y="6341464"/>
              <a:ext cx="5381807" cy="21761"/>
            </a:xfrm>
            <a:prstGeom prst="line">
              <a:avLst/>
            </a:prstGeom>
            <a:noFill/>
            <a:ln w="3492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b="1">
                <a:solidFill>
                  <a:srgbClr val="000099"/>
                </a:solidFill>
                <a:latin typeface="Tahoma" pitchFamily="34" charset="0"/>
                <a:ea typeface="宋体" charset="-122"/>
              </a:endParaRPr>
            </a:p>
          </p:txBody>
        </p:sp>
        <p:sp>
          <p:nvSpPr>
            <p:cNvPr id="41" name="Rectangle 67"/>
            <p:cNvSpPr>
              <a:spLocks noChangeArrowheads="1"/>
            </p:cNvSpPr>
            <p:nvPr/>
          </p:nvSpPr>
          <p:spPr bwMode="auto">
            <a:xfrm>
              <a:off x="3168196" y="6245994"/>
              <a:ext cx="2681288" cy="234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a:solidFill>
                    <a:srgbClr val="000099"/>
                  </a:solidFill>
                  <a:latin typeface="Calibri" panose="020F0502020204030204" pitchFamily="34" charset="0"/>
                  <a:ea typeface="华文楷体" panose="02010600040101010101" pitchFamily="2" charset="-122"/>
                </a:rPr>
                <a:t>DHCPRELEASE</a:t>
              </a:r>
            </a:p>
          </p:txBody>
        </p:sp>
      </p:grpSp>
    </p:spTree>
    <p:extLst>
      <p:ext uri="{BB962C8B-B14F-4D97-AF65-F5344CB8AC3E}">
        <p14:creationId xmlns:p14="http://schemas.microsoft.com/office/powerpoint/2010/main" val="397587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t>6.4  </a:t>
            </a:r>
            <a:r>
              <a:rPr lang="zh-CN" altLang="en-US" dirty="0"/>
              <a:t>电子邮件</a:t>
            </a:r>
            <a:endParaRPr lang="en-US" altLang="zh-CN" dirty="0"/>
          </a:p>
          <a:p>
            <a:r>
              <a:rPr lang="en-US" altLang="zh-CN"/>
              <a:t>6.5  </a:t>
            </a:r>
            <a:r>
              <a:rPr lang="zh-CN" altLang="en-US" dirty="0"/>
              <a:t>文件传送协议</a:t>
            </a:r>
          </a:p>
          <a:p>
            <a:r>
              <a:rPr lang="en-US" altLang="zh-CN"/>
              <a:t>6.6  </a:t>
            </a:r>
            <a:r>
              <a:rPr lang="zh-CN" altLang="en-US" dirty="0"/>
              <a:t>远程终端协议 </a:t>
            </a:r>
            <a:r>
              <a:rPr lang="en-US" altLang="zh-CN" dirty="0"/>
              <a:t>Telnet</a:t>
            </a:r>
            <a:endParaRPr lang="zh-CN" altLang="en-US" dirty="0"/>
          </a:p>
          <a:p>
            <a:r>
              <a:rPr lang="en-US" altLang="zh-CN"/>
              <a:t>6.7  </a:t>
            </a:r>
            <a:r>
              <a:rPr lang="zh-CN" altLang="en-US" dirty="0"/>
              <a:t>动态主机配置协议</a:t>
            </a:r>
            <a:r>
              <a:rPr lang="en-US" altLang="zh-CN" dirty="0"/>
              <a:t>DHCP</a:t>
            </a:r>
          </a:p>
          <a:p>
            <a:r>
              <a:rPr lang="en-US" altLang="zh-CN">
                <a:solidFill>
                  <a:srgbClr val="FF0000"/>
                </a:solidFill>
              </a:rPr>
              <a:t>6.8  </a:t>
            </a:r>
            <a:r>
              <a:rPr lang="zh-CN" altLang="en-US" dirty="0">
                <a:solidFill>
                  <a:srgbClr val="FF0000"/>
                </a:solidFill>
              </a:rPr>
              <a:t>简单网络管理协议 </a:t>
            </a:r>
            <a:r>
              <a:rPr lang="en-US" altLang="zh-CN" dirty="0">
                <a:solidFill>
                  <a:srgbClr val="FF0000"/>
                </a:solidFill>
              </a:rPr>
              <a:t>SNMP</a:t>
            </a:r>
            <a:endParaRPr lang="zh-CN" altLang="en-US" dirty="0">
              <a:solidFill>
                <a:srgbClr val="FF0000"/>
              </a:solidFill>
            </a:endParaRPr>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41</a:t>
            </a:fld>
            <a:endParaRPr lang="zh-CN" altLang="en-US" dirty="0"/>
          </a:p>
        </p:txBody>
      </p:sp>
    </p:spTree>
    <p:extLst>
      <p:ext uri="{BB962C8B-B14F-4D97-AF65-F5344CB8AC3E}">
        <p14:creationId xmlns:p14="http://schemas.microsoft.com/office/powerpoint/2010/main" val="1255488274"/>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网络管理的基本概念</a:t>
            </a:r>
          </a:p>
        </p:txBody>
      </p:sp>
      <p:sp>
        <p:nvSpPr>
          <p:cNvPr id="3" name="内容占位符 2"/>
          <p:cNvSpPr>
            <a:spLocks noGrp="1"/>
          </p:cNvSpPr>
          <p:nvPr>
            <p:ph idx="1"/>
          </p:nvPr>
        </p:nvSpPr>
        <p:spPr>
          <a:xfrm>
            <a:off x="457200" y="1444978"/>
            <a:ext cx="8229600" cy="4629251"/>
          </a:xfrm>
        </p:spPr>
        <p:txBody>
          <a:bodyPr/>
          <a:lstStyle/>
          <a:p>
            <a:r>
              <a:rPr lang="zh-CN" altLang="en-US" dirty="0"/>
              <a:t>网络管理</a:t>
            </a:r>
            <a:endParaRPr lang="en-US" altLang="zh-CN" dirty="0"/>
          </a:p>
          <a:p>
            <a:pPr lvl="1"/>
            <a:r>
              <a:rPr lang="zh-CN" altLang="en-US" dirty="0"/>
              <a:t>常简称为网管</a:t>
            </a:r>
          </a:p>
          <a:p>
            <a:pPr lvl="1"/>
            <a:r>
              <a:rPr lang="zh-CN" altLang="en-US" dirty="0"/>
              <a:t>包括对硬件、软件、人力的使用、综合与协调，以便对网络资源进行监视、测试、配置、分析、评价和控制，从而以合理的价格满足网络的一些需求，如实时运行性能、服务质量等</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42</a:t>
            </a:fld>
            <a:endParaRPr lang="zh-CN" altLang="en-US" dirty="0"/>
          </a:p>
        </p:txBody>
      </p:sp>
    </p:spTree>
    <p:extLst>
      <p:ext uri="{BB962C8B-B14F-4D97-AF65-F5344CB8AC3E}">
        <p14:creationId xmlns:p14="http://schemas.microsoft.com/office/powerpoint/2010/main" val="203750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网络管理的一般模型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43</a:t>
            </a:fld>
            <a:endParaRPr lang="zh-CN" altLang="en-US" dirty="0"/>
          </a:p>
        </p:txBody>
      </p:sp>
      <p:grpSp>
        <p:nvGrpSpPr>
          <p:cNvPr id="194" name="组合 193"/>
          <p:cNvGrpSpPr/>
          <p:nvPr/>
        </p:nvGrpSpPr>
        <p:grpSpPr>
          <a:xfrm>
            <a:off x="310787" y="2279037"/>
            <a:ext cx="8310011" cy="3481683"/>
            <a:chOff x="127907" y="2109220"/>
            <a:chExt cx="8883695" cy="3704492"/>
          </a:xfrm>
        </p:grpSpPr>
        <p:grpSp>
          <p:nvGrpSpPr>
            <p:cNvPr id="7" name="Group 5"/>
            <p:cNvGrpSpPr>
              <a:grpSpLocks/>
            </p:cNvGrpSpPr>
            <p:nvPr/>
          </p:nvGrpSpPr>
          <p:grpSpPr bwMode="auto">
            <a:xfrm>
              <a:off x="5293632" y="3961466"/>
              <a:ext cx="1576388" cy="1852246"/>
              <a:chOff x="3072" y="2208"/>
              <a:chExt cx="1056" cy="1056"/>
            </a:xfrm>
          </p:grpSpPr>
          <p:grpSp>
            <p:nvGrpSpPr>
              <p:cNvPr id="8" name="Group 6"/>
              <p:cNvGrpSpPr>
                <a:grpSpLocks/>
              </p:cNvGrpSpPr>
              <p:nvPr/>
            </p:nvGrpSpPr>
            <p:grpSpPr bwMode="auto">
              <a:xfrm flipH="1">
                <a:off x="3072" y="2543"/>
                <a:ext cx="888" cy="721"/>
                <a:chOff x="2565" y="2202"/>
                <a:chExt cx="355" cy="297"/>
              </a:xfrm>
            </p:grpSpPr>
            <p:sp>
              <p:nvSpPr>
                <p:cNvPr id="148"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9" name="Group 8"/>
                <p:cNvGrpSpPr>
                  <a:grpSpLocks/>
                </p:cNvGrpSpPr>
                <p:nvPr/>
              </p:nvGrpSpPr>
              <p:grpSpPr bwMode="auto">
                <a:xfrm>
                  <a:off x="2565" y="2202"/>
                  <a:ext cx="351" cy="78"/>
                  <a:chOff x="2565" y="2202"/>
                  <a:chExt cx="351" cy="78"/>
                </a:xfrm>
              </p:grpSpPr>
              <p:sp>
                <p:nvSpPr>
                  <p:cNvPr id="151"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2"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3"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0"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9" name="Group 13"/>
              <p:cNvGrpSpPr>
                <a:grpSpLocks/>
              </p:cNvGrpSpPr>
              <p:nvPr/>
            </p:nvGrpSpPr>
            <p:grpSpPr bwMode="auto">
              <a:xfrm flipH="1">
                <a:off x="3225" y="2269"/>
                <a:ext cx="610" cy="417"/>
                <a:chOff x="2615" y="2089"/>
                <a:chExt cx="244" cy="172"/>
              </a:xfrm>
            </p:grpSpPr>
            <p:grpSp>
              <p:nvGrpSpPr>
                <p:cNvPr id="97" name="Group 14"/>
                <p:cNvGrpSpPr>
                  <a:grpSpLocks/>
                </p:cNvGrpSpPr>
                <p:nvPr/>
              </p:nvGrpSpPr>
              <p:grpSpPr bwMode="auto">
                <a:xfrm>
                  <a:off x="2671" y="2089"/>
                  <a:ext cx="188" cy="156"/>
                  <a:chOff x="2671" y="2089"/>
                  <a:chExt cx="188" cy="156"/>
                </a:xfrm>
              </p:grpSpPr>
              <p:grpSp>
                <p:nvGrpSpPr>
                  <p:cNvPr id="130" name="Group 15"/>
                  <p:cNvGrpSpPr>
                    <a:grpSpLocks/>
                  </p:cNvGrpSpPr>
                  <p:nvPr/>
                </p:nvGrpSpPr>
                <p:grpSpPr bwMode="auto">
                  <a:xfrm>
                    <a:off x="2671" y="2089"/>
                    <a:ext cx="188" cy="156"/>
                    <a:chOff x="2671" y="2089"/>
                    <a:chExt cx="188" cy="156"/>
                  </a:xfrm>
                </p:grpSpPr>
                <p:grpSp>
                  <p:nvGrpSpPr>
                    <p:cNvPr id="139" name="Group 16"/>
                    <p:cNvGrpSpPr>
                      <a:grpSpLocks/>
                    </p:cNvGrpSpPr>
                    <p:nvPr/>
                  </p:nvGrpSpPr>
                  <p:grpSpPr bwMode="auto">
                    <a:xfrm>
                      <a:off x="2671" y="2177"/>
                      <a:ext cx="188" cy="68"/>
                      <a:chOff x="2671" y="2177"/>
                      <a:chExt cx="188" cy="68"/>
                    </a:xfrm>
                  </p:grpSpPr>
                  <p:sp>
                    <p:nvSpPr>
                      <p:cNvPr id="145"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6"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7"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40"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1" name="Group 21"/>
                    <p:cNvGrpSpPr>
                      <a:grpSpLocks/>
                    </p:cNvGrpSpPr>
                    <p:nvPr/>
                  </p:nvGrpSpPr>
                  <p:grpSpPr bwMode="auto">
                    <a:xfrm>
                      <a:off x="2692" y="2089"/>
                      <a:ext cx="153" cy="97"/>
                      <a:chOff x="2692" y="2089"/>
                      <a:chExt cx="153" cy="97"/>
                    </a:xfrm>
                  </p:grpSpPr>
                  <p:sp>
                    <p:nvSpPr>
                      <p:cNvPr id="142"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3"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4"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131" name="Group 25"/>
                  <p:cNvGrpSpPr>
                    <a:grpSpLocks/>
                  </p:cNvGrpSpPr>
                  <p:nvPr/>
                </p:nvGrpSpPr>
                <p:grpSpPr bwMode="auto">
                  <a:xfrm>
                    <a:off x="2678" y="2184"/>
                    <a:ext cx="62" cy="44"/>
                    <a:chOff x="2678" y="2184"/>
                    <a:chExt cx="62" cy="44"/>
                  </a:xfrm>
                </p:grpSpPr>
                <p:sp>
                  <p:nvSpPr>
                    <p:cNvPr id="132"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3"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4"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5"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6"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7"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8"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98" name="Group 33"/>
                <p:cNvGrpSpPr>
                  <a:grpSpLocks/>
                </p:cNvGrpSpPr>
                <p:nvPr/>
              </p:nvGrpSpPr>
              <p:grpSpPr bwMode="auto">
                <a:xfrm>
                  <a:off x="2615" y="2185"/>
                  <a:ext cx="147" cy="76"/>
                  <a:chOff x="2615" y="2185"/>
                  <a:chExt cx="147" cy="76"/>
                </a:xfrm>
              </p:grpSpPr>
              <p:grpSp>
                <p:nvGrpSpPr>
                  <p:cNvPr id="99" name="Group 34"/>
                  <p:cNvGrpSpPr>
                    <a:grpSpLocks/>
                  </p:cNvGrpSpPr>
                  <p:nvPr/>
                </p:nvGrpSpPr>
                <p:grpSpPr bwMode="auto">
                  <a:xfrm>
                    <a:off x="2729" y="2226"/>
                    <a:ext cx="24" cy="18"/>
                    <a:chOff x="2729" y="2226"/>
                    <a:chExt cx="24" cy="18"/>
                  </a:xfrm>
                </p:grpSpPr>
                <p:sp>
                  <p:nvSpPr>
                    <p:cNvPr id="128"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9"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00" name="Group 37"/>
                  <p:cNvGrpSpPr>
                    <a:grpSpLocks/>
                  </p:cNvGrpSpPr>
                  <p:nvPr/>
                </p:nvGrpSpPr>
                <p:grpSpPr bwMode="auto">
                  <a:xfrm>
                    <a:off x="2615" y="2185"/>
                    <a:ext cx="147" cy="76"/>
                    <a:chOff x="2615" y="2185"/>
                    <a:chExt cx="147" cy="76"/>
                  </a:xfrm>
                </p:grpSpPr>
                <p:sp>
                  <p:nvSpPr>
                    <p:cNvPr id="101"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2"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3"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4"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5"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6"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7"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8"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9"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0"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1"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2"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3"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4"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5"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6"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7"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8"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9"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0"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1"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2"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3"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4"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5"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6"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7"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grpSp>
            <p:nvGrpSpPr>
              <p:cNvPr id="10" name="Group 65"/>
              <p:cNvGrpSpPr>
                <a:grpSpLocks/>
              </p:cNvGrpSpPr>
              <p:nvPr/>
            </p:nvGrpSpPr>
            <p:grpSpPr bwMode="auto">
              <a:xfrm flipH="1">
                <a:off x="3808" y="2431"/>
                <a:ext cx="87" cy="168"/>
                <a:chOff x="2591" y="2156"/>
                <a:chExt cx="35" cy="69"/>
              </a:xfrm>
            </p:grpSpPr>
            <p:sp>
              <p:nvSpPr>
                <p:cNvPr id="95"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6"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1" name="Group 68"/>
              <p:cNvGrpSpPr>
                <a:grpSpLocks/>
              </p:cNvGrpSpPr>
              <p:nvPr/>
            </p:nvGrpSpPr>
            <p:grpSpPr bwMode="auto">
              <a:xfrm flipH="1">
                <a:off x="3798" y="2334"/>
                <a:ext cx="112" cy="119"/>
                <a:chOff x="2585" y="2116"/>
                <a:chExt cx="45" cy="49"/>
              </a:xfrm>
            </p:grpSpPr>
            <p:sp>
              <p:nvSpPr>
                <p:cNvPr id="80"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1"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2"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3"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4"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5"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6"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7"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8"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9"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0"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1"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2"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3"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4"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2" name="Group 84"/>
              <p:cNvGrpSpPr>
                <a:grpSpLocks/>
              </p:cNvGrpSpPr>
              <p:nvPr/>
            </p:nvGrpSpPr>
            <p:grpSpPr bwMode="auto">
              <a:xfrm flipH="1">
                <a:off x="3535" y="3121"/>
                <a:ext cx="220" cy="111"/>
                <a:chOff x="2647" y="2440"/>
                <a:chExt cx="88" cy="46"/>
              </a:xfrm>
            </p:grpSpPr>
            <p:sp>
              <p:nvSpPr>
                <p:cNvPr id="75"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6"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7"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8"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9"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3" name="Group 90"/>
              <p:cNvGrpSpPr>
                <a:grpSpLocks/>
              </p:cNvGrpSpPr>
              <p:nvPr/>
            </p:nvGrpSpPr>
            <p:grpSpPr bwMode="auto">
              <a:xfrm flipH="1">
                <a:off x="3658" y="2929"/>
                <a:ext cx="92" cy="221"/>
                <a:chOff x="2649" y="2361"/>
                <a:chExt cx="37" cy="91"/>
              </a:xfrm>
            </p:grpSpPr>
            <p:sp>
              <p:nvSpPr>
                <p:cNvPr id="73"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4"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4" name="Group 93"/>
              <p:cNvGrpSpPr>
                <a:grpSpLocks/>
              </p:cNvGrpSpPr>
              <p:nvPr/>
            </p:nvGrpSpPr>
            <p:grpSpPr bwMode="auto">
              <a:xfrm flipH="1">
                <a:off x="3477" y="3152"/>
                <a:ext cx="226" cy="112"/>
                <a:chOff x="2668" y="2453"/>
                <a:chExt cx="90" cy="46"/>
              </a:xfrm>
            </p:grpSpPr>
            <p:sp>
              <p:nvSpPr>
                <p:cNvPr id="68"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9"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0"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1"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2"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6" name="Group 100"/>
              <p:cNvGrpSpPr>
                <a:grpSpLocks/>
              </p:cNvGrpSpPr>
              <p:nvPr/>
            </p:nvGrpSpPr>
            <p:grpSpPr bwMode="auto">
              <a:xfrm flipH="1">
                <a:off x="3710" y="2866"/>
                <a:ext cx="353" cy="121"/>
                <a:chOff x="2524" y="2335"/>
                <a:chExt cx="141" cy="50"/>
              </a:xfrm>
            </p:grpSpPr>
            <p:sp>
              <p:nvSpPr>
                <p:cNvPr id="66"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7"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7" name="Freeform 103"/>
              <p:cNvSpPr>
                <a:spLocks/>
              </p:cNvSpPr>
              <p:nvPr/>
            </p:nvSpPr>
            <p:spPr bwMode="auto">
              <a:xfrm flipH="1">
                <a:off x="3592" y="2740"/>
                <a:ext cx="481" cy="437"/>
              </a:xfrm>
              <a:custGeom>
                <a:avLst/>
                <a:gdLst>
                  <a:gd name="T0" fmla="*/ 3 w 1344"/>
                  <a:gd name="T1" fmla="*/ 1 h 1258"/>
                  <a:gd name="T2" fmla="*/ 3 w 1344"/>
                  <a:gd name="T3" fmla="*/ 1 h 1258"/>
                  <a:gd name="T4" fmla="*/ 3 w 1344"/>
                  <a:gd name="T5" fmla="*/ 1 h 1258"/>
                  <a:gd name="T6" fmla="*/ 3 w 1344"/>
                  <a:gd name="T7" fmla="*/ 1 h 1258"/>
                  <a:gd name="T8" fmla="*/ 3 w 1344"/>
                  <a:gd name="T9" fmla="*/ 0 h 1258"/>
                  <a:gd name="T10" fmla="*/ 3 w 1344"/>
                  <a:gd name="T11" fmla="*/ 0 h 1258"/>
                  <a:gd name="T12" fmla="*/ 2 w 1344"/>
                  <a:gd name="T13" fmla="*/ 0 h 1258"/>
                  <a:gd name="T14" fmla="*/ 2 w 1344"/>
                  <a:gd name="T15" fmla="*/ 0 h 1258"/>
                  <a:gd name="T16" fmla="*/ 2 w 1344"/>
                  <a:gd name="T17" fmla="*/ 0 h 1258"/>
                  <a:gd name="T18" fmla="*/ 1 w 1344"/>
                  <a:gd name="T19" fmla="*/ 0 h 1258"/>
                  <a:gd name="T20" fmla="*/ 1 w 1344"/>
                  <a:gd name="T21" fmla="*/ 0 h 1258"/>
                  <a:gd name="T22" fmla="*/ 1 w 1344"/>
                  <a:gd name="T23" fmla="*/ 0 h 1258"/>
                  <a:gd name="T24" fmla="*/ 1 w 1344"/>
                  <a:gd name="T25" fmla="*/ 0 h 1258"/>
                  <a:gd name="T26" fmla="*/ 1 w 1344"/>
                  <a:gd name="T27" fmla="*/ 0 h 1258"/>
                  <a:gd name="T28" fmla="*/ 1 w 1344"/>
                  <a:gd name="T29" fmla="*/ 0 h 1258"/>
                  <a:gd name="T30" fmla="*/ 1 w 1344"/>
                  <a:gd name="T31" fmla="*/ 0 h 1258"/>
                  <a:gd name="T32" fmla="*/ 1 w 1344"/>
                  <a:gd name="T33" fmla="*/ 0 h 1258"/>
                  <a:gd name="T34" fmla="*/ 1 w 1344"/>
                  <a:gd name="T35" fmla="*/ 0 h 1258"/>
                  <a:gd name="T36" fmla="*/ 1 w 1344"/>
                  <a:gd name="T37" fmla="*/ 0 h 1258"/>
                  <a:gd name="T38" fmla="*/ 1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1 h 1258"/>
                  <a:gd name="T54" fmla="*/ 0 w 1344"/>
                  <a:gd name="T55" fmla="*/ 1 h 1258"/>
                  <a:gd name="T56" fmla="*/ 0 w 1344"/>
                  <a:gd name="T57" fmla="*/ 1 h 1258"/>
                  <a:gd name="T58" fmla="*/ 0 w 1344"/>
                  <a:gd name="T59" fmla="*/ 1 h 1258"/>
                  <a:gd name="T60" fmla="*/ 0 w 1344"/>
                  <a:gd name="T61" fmla="*/ 1 h 1258"/>
                  <a:gd name="T62" fmla="*/ 0 w 1344"/>
                  <a:gd name="T63" fmla="*/ 1 h 1258"/>
                  <a:gd name="T64" fmla="*/ 0 w 1344"/>
                  <a:gd name="T65" fmla="*/ 1 h 1258"/>
                  <a:gd name="T66" fmla="*/ 0 w 1344"/>
                  <a:gd name="T67" fmla="*/ 1 h 1258"/>
                  <a:gd name="T68" fmla="*/ 0 w 1344"/>
                  <a:gd name="T69" fmla="*/ 1 h 1258"/>
                  <a:gd name="T70" fmla="*/ 1 w 1344"/>
                  <a:gd name="T71" fmla="*/ 1 h 1258"/>
                  <a:gd name="T72" fmla="*/ 1 w 1344"/>
                  <a:gd name="T73" fmla="*/ 1 h 1258"/>
                  <a:gd name="T74" fmla="*/ 1 w 1344"/>
                  <a:gd name="T75" fmla="*/ 1 h 1258"/>
                  <a:gd name="T76" fmla="*/ 1 w 1344"/>
                  <a:gd name="T77" fmla="*/ 1 h 1258"/>
                  <a:gd name="T78" fmla="*/ 1 w 1344"/>
                  <a:gd name="T79" fmla="*/ 1 h 1258"/>
                  <a:gd name="T80" fmla="*/ 1 w 1344"/>
                  <a:gd name="T81" fmla="*/ 1 h 1258"/>
                  <a:gd name="T82" fmla="*/ 1 w 1344"/>
                  <a:gd name="T83" fmla="*/ 1 h 1258"/>
                  <a:gd name="T84" fmla="*/ 2 w 1344"/>
                  <a:gd name="T85" fmla="*/ 1 h 1258"/>
                  <a:gd name="T86" fmla="*/ 2 w 1344"/>
                  <a:gd name="T87" fmla="*/ 1 h 1258"/>
                  <a:gd name="T88" fmla="*/ 2 w 1344"/>
                  <a:gd name="T89" fmla="*/ 1 h 1258"/>
                  <a:gd name="T90" fmla="*/ 2 w 1344"/>
                  <a:gd name="T91" fmla="*/ 1 h 1258"/>
                  <a:gd name="T92" fmla="*/ 2 w 1344"/>
                  <a:gd name="T93" fmla="*/ 2 h 1258"/>
                  <a:gd name="T94" fmla="*/ 2 w 1344"/>
                  <a:gd name="T95" fmla="*/ 2 h 1258"/>
                  <a:gd name="T96" fmla="*/ 2 w 1344"/>
                  <a:gd name="T97" fmla="*/ 2 h 1258"/>
                  <a:gd name="T98" fmla="*/ 2 w 1344"/>
                  <a:gd name="T99" fmla="*/ 2 h 1258"/>
                  <a:gd name="T100" fmla="*/ 3 w 1344"/>
                  <a:gd name="T101" fmla="*/ 2 h 1258"/>
                  <a:gd name="T102" fmla="*/ 3 w 1344"/>
                  <a:gd name="T103" fmla="*/ 2 h 1258"/>
                  <a:gd name="T104" fmla="*/ 3 w 1344"/>
                  <a:gd name="T105" fmla="*/ 2 h 1258"/>
                  <a:gd name="T106" fmla="*/ 3 w 1344"/>
                  <a:gd name="T107" fmla="*/ 2 h 1258"/>
                  <a:gd name="T108" fmla="*/ 3 w 1344"/>
                  <a:gd name="T109" fmla="*/ 2 h 1258"/>
                  <a:gd name="T110" fmla="*/ 3 w 1344"/>
                  <a:gd name="T111" fmla="*/ 1 h 1258"/>
                  <a:gd name="T112" fmla="*/ 3 w 1344"/>
                  <a:gd name="T113" fmla="*/ 1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1 h 1188"/>
                  <a:gd name="T10" fmla="*/ 1 w 1314"/>
                  <a:gd name="T11" fmla="*/ 1 h 1188"/>
                  <a:gd name="T12" fmla="*/ 1 w 1314"/>
                  <a:gd name="T13" fmla="*/ 1 h 1188"/>
                  <a:gd name="T14" fmla="*/ 1 w 1314"/>
                  <a:gd name="T15" fmla="*/ 1 h 1188"/>
                  <a:gd name="T16" fmla="*/ 1 w 1314"/>
                  <a:gd name="T17" fmla="*/ 1 h 1188"/>
                  <a:gd name="T18" fmla="*/ 1 w 1314"/>
                  <a:gd name="T19" fmla="*/ 1 h 1188"/>
                  <a:gd name="T20" fmla="*/ 1 w 1314"/>
                  <a:gd name="T21" fmla="*/ 1 h 1188"/>
                  <a:gd name="T22" fmla="*/ 1 w 1314"/>
                  <a:gd name="T23" fmla="*/ 1 h 1188"/>
                  <a:gd name="T24" fmla="*/ 2 w 1314"/>
                  <a:gd name="T25" fmla="*/ 1 h 1188"/>
                  <a:gd name="T26" fmla="*/ 2 w 1314"/>
                  <a:gd name="T27" fmla="*/ 1 h 1188"/>
                  <a:gd name="T28" fmla="*/ 2 w 1314"/>
                  <a:gd name="T29" fmla="*/ 2 h 1188"/>
                  <a:gd name="T30" fmla="*/ 3 w 1314"/>
                  <a:gd name="T31" fmla="*/ 2 h 1188"/>
                  <a:gd name="T32" fmla="*/ 3 w 1314"/>
                  <a:gd name="T33" fmla="*/ 1 h 1188"/>
                  <a:gd name="T34" fmla="*/ 3 w 1314"/>
                  <a:gd name="T35" fmla="*/ 1 h 1188"/>
                  <a:gd name="T36" fmla="*/ 3 w 1314"/>
                  <a:gd name="T37" fmla="*/ 1 h 1188"/>
                  <a:gd name="T38" fmla="*/ 3 w 1314"/>
                  <a:gd name="T39" fmla="*/ 0 h 1188"/>
                  <a:gd name="T40" fmla="*/ 2 w 1314"/>
                  <a:gd name="T41" fmla="*/ 0 h 1188"/>
                  <a:gd name="T42" fmla="*/ 1 w 1314"/>
                  <a:gd name="T43" fmla="*/ 0 h 1188"/>
                  <a:gd name="T44" fmla="*/ 1 w 1314"/>
                  <a:gd name="T45" fmla="*/ 0 h 1188"/>
                  <a:gd name="T46" fmla="*/ 1 w 1314"/>
                  <a:gd name="T47" fmla="*/ 0 h 1188"/>
                  <a:gd name="T48" fmla="*/ 1 w 1314"/>
                  <a:gd name="T49" fmla="*/ 0 h 1188"/>
                  <a:gd name="T50" fmla="*/ 1 w 1314"/>
                  <a:gd name="T51" fmla="*/ 0 h 1188"/>
                  <a:gd name="T52" fmla="*/ 1 w 1314"/>
                  <a:gd name="T53" fmla="*/ 0 h 1188"/>
                  <a:gd name="T54" fmla="*/ 1 w 1314"/>
                  <a:gd name="T55" fmla="*/ 0 h 1188"/>
                  <a:gd name="T56" fmla="*/ 1 w 1314"/>
                  <a:gd name="T57" fmla="*/ 0 h 1188"/>
                  <a:gd name="T58" fmla="*/ 1 w 1314"/>
                  <a:gd name="T59" fmla="*/ 0 h 1188"/>
                  <a:gd name="T60" fmla="*/ 1 w 1314"/>
                  <a:gd name="T61" fmla="*/ 0 h 1188"/>
                  <a:gd name="T62" fmla="*/ 1 w 1314"/>
                  <a:gd name="T63" fmla="*/ 0 h 1188"/>
                  <a:gd name="T64" fmla="*/ 1 w 1314"/>
                  <a:gd name="T65" fmla="*/ 0 h 1188"/>
                  <a:gd name="T66" fmla="*/ 1 w 1314"/>
                  <a:gd name="T67" fmla="*/ 0 h 1188"/>
                  <a:gd name="T68" fmla="*/ 1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0"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1"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2" name="Freeform 108"/>
              <p:cNvSpPr>
                <a:spLocks/>
              </p:cNvSpPr>
              <p:nvPr/>
            </p:nvSpPr>
            <p:spPr bwMode="auto">
              <a:xfrm flipH="1">
                <a:off x="3648" y="2871"/>
                <a:ext cx="195" cy="48"/>
              </a:xfrm>
              <a:custGeom>
                <a:avLst/>
                <a:gdLst>
                  <a:gd name="T0" fmla="*/ 0 w 544"/>
                  <a:gd name="T1" fmla="*/ 0 h 136"/>
                  <a:gd name="T2" fmla="*/ 0 w 544"/>
                  <a:gd name="T3" fmla="*/ 0 h 136"/>
                  <a:gd name="T4" fmla="*/ 1 w 544"/>
                  <a:gd name="T5" fmla="*/ 0 h 136"/>
                  <a:gd name="T6" fmla="*/ 1 w 544"/>
                  <a:gd name="T7" fmla="*/ 0 h 136"/>
                  <a:gd name="T8" fmla="*/ 1 w 544"/>
                  <a:gd name="T9" fmla="*/ 0 h 136"/>
                  <a:gd name="T10" fmla="*/ 1 w 544"/>
                  <a:gd name="T11" fmla="*/ 0 h 136"/>
                  <a:gd name="T12" fmla="*/ 1 w 544"/>
                  <a:gd name="T13" fmla="*/ 0 h 136"/>
                  <a:gd name="T14" fmla="*/ 1 w 544"/>
                  <a:gd name="T15" fmla="*/ 0 h 136"/>
                  <a:gd name="T16" fmla="*/ 1 w 544"/>
                  <a:gd name="T17" fmla="*/ 0 h 136"/>
                  <a:gd name="T18" fmla="*/ 1 w 544"/>
                  <a:gd name="T19" fmla="*/ 0 h 136"/>
                  <a:gd name="T20" fmla="*/ 1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3" name="Freeform 109"/>
              <p:cNvSpPr>
                <a:spLocks/>
              </p:cNvSpPr>
              <p:nvPr/>
            </p:nvSpPr>
            <p:spPr bwMode="auto">
              <a:xfrm flipH="1">
                <a:off x="3868" y="2235"/>
                <a:ext cx="170" cy="179"/>
              </a:xfrm>
              <a:custGeom>
                <a:avLst/>
                <a:gdLst>
                  <a:gd name="T0" fmla="*/ 1 w 472"/>
                  <a:gd name="T1" fmla="*/ 0 h 520"/>
                  <a:gd name="T2" fmla="*/ 1 w 472"/>
                  <a:gd name="T3" fmla="*/ 0 h 520"/>
                  <a:gd name="T4" fmla="*/ 1 w 472"/>
                  <a:gd name="T5" fmla="*/ 0 h 520"/>
                  <a:gd name="T6" fmla="*/ 1 w 472"/>
                  <a:gd name="T7" fmla="*/ 0 h 520"/>
                  <a:gd name="T8" fmla="*/ 1 w 472"/>
                  <a:gd name="T9" fmla="*/ 0 h 520"/>
                  <a:gd name="T10" fmla="*/ 1 w 472"/>
                  <a:gd name="T11" fmla="*/ 0 h 520"/>
                  <a:gd name="T12" fmla="*/ 1 w 472"/>
                  <a:gd name="T13" fmla="*/ 0 h 520"/>
                  <a:gd name="T14" fmla="*/ 1 w 472"/>
                  <a:gd name="T15" fmla="*/ 0 h 520"/>
                  <a:gd name="T16" fmla="*/ 1 w 472"/>
                  <a:gd name="T17" fmla="*/ 0 h 520"/>
                  <a:gd name="T18" fmla="*/ 1 w 472"/>
                  <a:gd name="T19" fmla="*/ 0 h 520"/>
                  <a:gd name="T20" fmla="*/ 1 w 472"/>
                  <a:gd name="T21" fmla="*/ 0 h 520"/>
                  <a:gd name="T22" fmla="*/ 1 w 472"/>
                  <a:gd name="T23" fmla="*/ 0 h 520"/>
                  <a:gd name="T24" fmla="*/ 1 w 472"/>
                  <a:gd name="T25" fmla="*/ 0 h 520"/>
                  <a:gd name="T26" fmla="*/ 1 w 472"/>
                  <a:gd name="T27" fmla="*/ 0 h 520"/>
                  <a:gd name="T28" fmla="*/ 1 w 472"/>
                  <a:gd name="T29" fmla="*/ 0 h 520"/>
                  <a:gd name="T30" fmla="*/ 1 w 472"/>
                  <a:gd name="T31" fmla="*/ 1 h 520"/>
                  <a:gd name="T32" fmla="*/ 1 w 472"/>
                  <a:gd name="T33" fmla="*/ 1 h 520"/>
                  <a:gd name="T34" fmla="*/ 1 w 472"/>
                  <a:gd name="T35" fmla="*/ 1 h 520"/>
                  <a:gd name="T36" fmla="*/ 1 w 472"/>
                  <a:gd name="T37" fmla="*/ 1 h 520"/>
                  <a:gd name="T38" fmla="*/ 1 w 472"/>
                  <a:gd name="T39" fmla="*/ 1 h 520"/>
                  <a:gd name="T40" fmla="*/ 1 w 472"/>
                  <a:gd name="T41" fmla="*/ 1 h 520"/>
                  <a:gd name="T42" fmla="*/ 1 w 472"/>
                  <a:gd name="T43" fmla="*/ 1 h 520"/>
                  <a:gd name="T44" fmla="*/ 1 w 472"/>
                  <a:gd name="T45" fmla="*/ 1 h 520"/>
                  <a:gd name="T46" fmla="*/ 1 w 472"/>
                  <a:gd name="T47" fmla="*/ 1 h 520"/>
                  <a:gd name="T48" fmla="*/ 1 w 472"/>
                  <a:gd name="T49" fmla="*/ 1 h 520"/>
                  <a:gd name="T50" fmla="*/ 1 w 472"/>
                  <a:gd name="T51" fmla="*/ 1 h 520"/>
                  <a:gd name="T52" fmla="*/ 0 w 472"/>
                  <a:gd name="T53" fmla="*/ 1 h 520"/>
                  <a:gd name="T54" fmla="*/ 0 w 472"/>
                  <a:gd name="T55" fmla="*/ 1 h 520"/>
                  <a:gd name="T56" fmla="*/ 0 w 472"/>
                  <a:gd name="T57" fmla="*/ 1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1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4"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5"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6"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7"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8"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9"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0"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1"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2" name="Freeform 118"/>
              <p:cNvSpPr>
                <a:spLocks/>
              </p:cNvSpPr>
              <p:nvPr/>
            </p:nvSpPr>
            <p:spPr bwMode="auto">
              <a:xfrm flipH="1">
                <a:off x="3898" y="2208"/>
                <a:ext cx="152" cy="151"/>
              </a:xfrm>
              <a:custGeom>
                <a:avLst/>
                <a:gdLst>
                  <a:gd name="T0" fmla="*/ 1 w 427"/>
                  <a:gd name="T1" fmla="*/ 0 h 431"/>
                  <a:gd name="T2" fmla="*/ 1 w 427"/>
                  <a:gd name="T3" fmla="*/ 0 h 431"/>
                  <a:gd name="T4" fmla="*/ 1 w 427"/>
                  <a:gd name="T5" fmla="*/ 0 h 431"/>
                  <a:gd name="T6" fmla="*/ 0 w 427"/>
                  <a:gd name="T7" fmla="*/ 0 h 431"/>
                  <a:gd name="T8" fmla="*/ 0 w 427"/>
                  <a:gd name="T9" fmla="*/ 0 h 431"/>
                  <a:gd name="T10" fmla="*/ 1 w 427"/>
                  <a:gd name="T11" fmla="*/ 0 h 431"/>
                  <a:gd name="T12" fmla="*/ 1 w 427"/>
                  <a:gd name="T13" fmla="*/ 0 h 431"/>
                  <a:gd name="T14" fmla="*/ 1 w 427"/>
                  <a:gd name="T15" fmla="*/ 0 h 431"/>
                  <a:gd name="T16" fmla="*/ 1 w 427"/>
                  <a:gd name="T17" fmla="*/ 1 h 431"/>
                  <a:gd name="T18" fmla="*/ 0 w 427"/>
                  <a:gd name="T19" fmla="*/ 1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1 h 431"/>
                  <a:gd name="T32" fmla="*/ 0 w 427"/>
                  <a:gd name="T33" fmla="*/ 1 h 431"/>
                  <a:gd name="T34" fmla="*/ 0 w 427"/>
                  <a:gd name="T35" fmla="*/ 1 h 431"/>
                  <a:gd name="T36" fmla="*/ 0 w 427"/>
                  <a:gd name="T37" fmla="*/ 1 h 431"/>
                  <a:gd name="T38" fmla="*/ 0 w 427"/>
                  <a:gd name="T39" fmla="*/ 1 h 431"/>
                  <a:gd name="T40" fmla="*/ 0 w 427"/>
                  <a:gd name="T41" fmla="*/ 1 h 431"/>
                  <a:gd name="T42" fmla="*/ 0 w 427"/>
                  <a:gd name="T43" fmla="*/ 1 h 431"/>
                  <a:gd name="T44" fmla="*/ 0 w 427"/>
                  <a:gd name="T45" fmla="*/ 1 h 431"/>
                  <a:gd name="T46" fmla="*/ 0 w 427"/>
                  <a:gd name="T47" fmla="*/ 1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1 w 427"/>
                  <a:gd name="T65" fmla="*/ 0 h 431"/>
                  <a:gd name="T66" fmla="*/ 1 w 427"/>
                  <a:gd name="T67" fmla="*/ 0 h 431"/>
                  <a:gd name="T68" fmla="*/ 1 w 427"/>
                  <a:gd name="T69" fmla="*/ 0 h 431"/>
                  <a:gd name="T70" fmla="*/ 1 w 427"/>
                  <a:gd name="T71" fmla="*/ 0 h 431"/>
                  <a:gd name="T72" fmla="*/ 1 w 427"/>
                  <a:gd name="T73" fmla="*/ 0 h 431"/>
                  <a:gd name="T74" fmla="*/ 1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3" name="Freeform 119"/>
              <p:cNvSpPr>
                <a:spLocks/>
              </p:cNvSpPr>
              <p:nvPr/>
            </p:nvSpPr>
            <p:spPr bwMode="auto">
              <a:xfrm flipH="1">
                <a:off x="3903" y="2210"/>
                <a:ext cx="145" cy="144"/>
              </a:xfrm>
              <a:custGeom>
                <a:avLst/>
                <a:gdLst>
                  <a:gd name="T0" fmla="*/ 1 w 405"/>
                  <a:gd name="T1" fmla="*/ 0 h 413"/>
                  <a:gd name="T2" fmla="*/ 1 w 405"/>
                  <a:gd name="T3" fmla="*/ 0 h 413"/>
                  <a:gd name="T4" fmla="*/ 1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1 w 405"/>
                  <a:gd name="T25" fmla="*/ 0 h 413"/>
                  <a:gd name="T26" fmla="*/ 0 w 405"/>
                  <a:gd name="T27" fmla="*/ 0 h 413"/>
                  <a:gd name="T28" fmla="*/ 1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1 h 413"/>
                  <a:gd name="T46" fmla="*/ 0 w 405"/>
                  <a:gd name="T47" fmla="*/ 1 h 413"/>
                  <a:gd name="T48" fmla="*/ 0 w 405"/>
                  <a:gd name="T49" fmla="*/ 1 h 413"/>
                  <a:gd name="T50" fmla="*/ 0 w 405"/>
                  <a:gd name="T51" fmla="*/ 1 h 413"/>
                  <a:gd name="T52" fmla="*/ 0 w 405"/>
                  <a:gd name="T53" fmla="*/ 1 h 413"/>
                  <a:gd name="T54" fmla="*/ 0 w 405"/>
                  <a:gd name="T55" fmla="*/ 1 h 413"/>
                  <a:gd name="T56" fmla="*/ 0 w 405"/>
                  <a:gd name="T57" fmla="*/ 1 h 413"/>
                  <a:gd name="T58" fmla="*/ 0 w 405"/>
                  <a:gd name="T59" fmla="*/ 1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1 w 405"/>
                  <a:gd name="T85" fmla="*/ 0 h 413"/>
                  <a:gd name="T86" fmla="*/ 1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34" name="Group 120"/>
              <p:cNvGrpSpPr>
                <a:grpSpLocks/>
              </p:cNvGrpSpPr>
              <p:nvPr/>
            </p:nvGrpSpPr>
            <p:grpSpPr bwMode="auto">
              <a:xfrm flipH="1">
                <a:off x="3595" y="2572"/>
                <a:ext cx="158" cy="95"/>
                <a:chOff x="2648" y="2214"/>
                <a:chExt cx="63" cy="39"/>
              </a:xfrm>
            </p:grpSpPr>
            <p:sp>
              <p:nvSpPr>
                <p:cNvPr id="56"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7"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8"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9"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0"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1"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2"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3"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4"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5"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5" name="Group 131"/>
              <p:cNvGrpSpPr>
                <a:grpSpLocks/>
              </p:cNvGrpSpPr>
              <p:nvPr/>
            </p:nvGrpSpPr>
            <p:grpSpPr bwMode="auto">
              <a:xfrm flipH="1">
                <a:off x="3730" y="2363"/>
                <a:ext cx="365" cy="408"/>
                <a:chOff x="2511" y="2128"/>
                <a:chExt cx="146" cy="168"/>
              </a:xfrm>
            </p:grpSpPr>
            <p:sp>
              <p:nvSpPr>
                <p:cNvPr id="42"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3"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4"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5"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6"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7"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8"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9"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0"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1"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2"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3"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4"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5"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6" name="Group 146"/>
              <p:cNvGrpSpPr>
                <a:grpSpLocks/>
              </p:cNvGrpSpPr>
              <p:nvPr/>
            </p:nvGrpSpPr>
            <p:grpSpPr bwMode="auto">
              <a:xfrm flipH="1">
                <a:off x="3933" y="2647"/>
                <a:ext cx="195" cy="260"/>
                <a:chOff x="2498" y="2245"/>
                <a:chExt cx="78" cy="107"/>
              </a:xfrm>
            </p:grpSpPr>
            <p:sp>
              <p:nvSpPr>
                <p:cNvPr id="40"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1"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37"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1 h 631"/>
                  <a:gd name="T12" fmla="*/ 0 w 39"/>
                  <a:gd name="T13" fmla="*/ 1 h 631"/>
                  <a:gd name="T14" fmla="*/ 0 w 39"/>
                  <a:gd name="T15" fmla="*/ 1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8"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9"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1 h 366"/>
                  <a:gd name="T48" fmla="*/ 0 w 134"/>
                  <a:gd name="T49" fmla="*/ 1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4" name="Line 152"/>
            <p:cNvSpPr>
              <a:spLocks noChangeShapeType="1"/>
            </p:cNvSpPr>
            <p:nvPr/>
          </p:nvSpPr>
          <p:spPr bwMode="auto">
            <a:xfrm rot="10800000" flipV="1">
              <a:off x="6870020" y="3035343"/>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5" name="Line 153"/>
            <p:cNvSpPr>
              <a:spLocks noChangeShapeType="1"/>
            </p:cNvSpPr>
            <p:nvPr/>
          </p:nvSpPr>
          <p:spPr bwMode="auto">
            <a:xfrm rot="5400000">
              <a:off x="5640563" y="4007625"/>
              <a:ext cx="64916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6" name="Text Box 154"/>
            <p:cNvSpPr txBox="1">
              <a:spLocks noChangeArrowheads="1"/>
            </p:cNvSpPr>
            <p:nvPr/>
          </p:nvSpPr>
          <p:spPr bwMode="auto">
            <a:xfrm>
              <a:off x="4652283" y="4253079"/>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管理站</a:t>
              </a:r>
            </a:p>
          </p:txBody>
        </p:sp>
        <p:sp>
          <p:nvSpPr>
            <p:cNvPr id="157" name="Line 155"/>
            <p:cNvSpPr>
              <a:spLocks noChangeShapeType="1"/>
            </p:cNvSpPr>
            <p:nvPr/>
          </p:nvSpPr>
          <p:spPr bwMode="auto">
            <a:xfrm rot="10800000">
              <a:off x="1878920" y="2758385"/>
              <a:ext cx="1312862" cy="27695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pic>
          <p:nvPicPr>
            <p:cNvPr id="158"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45" y="2109220"/>
              <a:ext cx="1695450" cy="108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15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1696" y="3869146"/>
              <a:ext cx="738187" cy="12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Line 158"/>
            <p:cNvSpPr>
              <a:spLocks noChangeShapeType="1"/>
            </p:cNvSpPr>
            <p:nvPr/>
          </p:nvSpPr>
          <p:spPr bwMode="auto">
            <a:xfrm rot="5400000">
              <a:off x="6505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1" name="Line 159"/>
            <p:cNvSpPr>
              <a:spLocks noChangeShapeType="1"/>
            </p:cNvSpPr>
            <p:nvPr/>
          </p:nvSpPr>
          <p:spPr bwMode="auto">
            <a:xfrm rot="5400000">
              <a:off x="3203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2" name="Line 160"/>
            <p:cNvSpPr>
              <a:spLocks noChangeShapeType="1"/>
            </p:cNvSpPr>
            <p:nvPr/>
          </p:nvSpPr>
          <p:spPr bwMode="auto">
            <a:xfrm rot="5400000">
              <a:off x="4928630"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3" name="Line 161"/>
            <p:cNvSpPr>
              <a:spLocks noChangeShapeType="1"/>
            </p:cNvSpPr>
            <p:nvPr/>
          </p:nvSpPr>
          <p:spPr bwMode="auto">
            <a:xfrm rot="5400000">
              <a:off x="2685737" y="3839839"/>
              <a:ext cx="31359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4" name="Text Box 162"/>
            <p:cNvSpPr txBox="1">
              <a:spLocks noChangeArrowheads="1"/>
            </p:cNvSpPr>
            <p:nvPr/>
          </p:nvSpPr>
          <p:spPr bwMode="auto">
            <a:xfrm>
              <a:off x="915307" y="2393506"/>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互联网</a:t>
              </a:r>
            </a:p>
          </p:txBody>
        </p:sp>
        <p:sp>
          <p:nvSpPr>
            <p:cNvPr id="165" name="Line 163"/>
            <p:cNvSpPr>
              <a:spLocks noChangeShapeType="1"/>
            </p:cNvSpPr>
            <p:nvPr/>
          </p:nvSpPr>
          <p:spPr bwMode="auto">
            <a:xfrm>
              <a:off x="2169433" y="3668389"/>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6" name="Rectangle 164"/>
            <p:cNvSpPr>
              <a:spLocks noChangeArrowheads="1"/>
            </p:cNvSpPr>
            <p:nvPr/>
          </p:nvSpPr>
          <p:spPr bwMode="auto">
            <a:xfrm>
              <a:off x="2102758" y="3624429"/>
              <a:ext cx="85725" cy="9085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7" name="Rectangle 165"/>
            <p:cNvSpPr>
              <a:spLocks noChangeArrowheads="1"/>
            </p:cNvSpPr>
            <p:nvPr/>
          </p:nvSpPr>
          <p:spPr bwMode="auto">
            <a:xfrm>
              <a:off x="8238446" y="3622962"/>
              <a:ext cx="85725" cy="9232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8" name="Text Box 166"/>
            <p:cNvSpPr txBox="1">
              <a:spLocks noChangeArrowheads="1"/>
            </p:cNvSpPr>
            <p:nvPr/>
          </p:nvSpPr>
          <p:spPr bwMode="auto">
            <a:xfrm>
              <a:off x="6870021" y="4131452"/>
              <a:ext cx="962025" cy="70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网络</a:t>
              </a:r>
            </a:p>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管理员      </a:t>
              </a:r>
            </a:p>
          </p:txBody>
        </p:sp>
        <p:sp>
          <p:nvSpPr>
            <p:cNvPr id="169" name="Text Box 167"/>
            <p:cNvSpPr txBox="1">
              <a:spLocks noChangeArrowheads="1"/>
            </p:cNvSpPr>
            <p:nvPr/>
          </p:nvSpPr>
          <p:spPr bwMode="auto">
            <a:xfrm>
              <a:off x="1353458" y="4100679"/>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70" name="Text Box 168"/>
            <p:cNvSpPr txBox="1">
              <a:spLocks noChangeArrowheads="1"/>
            </p:cNvSpPr>
            <p:nvPr/>
          </p:nvSpPr>
          <p:spPr bwMode="auto">
            <a:xfrm>
              <a:off x="566058" y="4949137"/>
              <a:ext cx="4495290"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管理程序（运行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客户程序）</a:t>
              </a:r>
            </a:p>
          </p:txBody>
        </p:sp>
        <p:sp>
          <p:nvSpPr>
            <p:cNvPr id="171" name="Text Box 169"/>
            <p:cNvSpPr txBox="1">
              <a:spLocks noChangeArrowheads="1"/>
            </p:cNvSpPr>
            <p:nvPr/>
          </p:nvSpPr>
          <p:spPr bwMode="auto">
            <a:xfrm>
              <a:off x="566058" y="5397544"/>
              <a:ext cx="4748913"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代理程序（运行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服务器程序）</a:t>
              </a:r>
            </a:p>
          </p:txBody>
        </p:sp>
        <p:pic>
          <p:nvPicPr>
            <p:cNvPr id="172" name="Picture 17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863421" y="2604521"/>
              <a:ext cx="692150" cy="74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17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4470"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4" name="Oval 172"/>
            <p:cNvSpPr>
              <a:spLocks noChangeArrowheads="1"/>
            </p:cNvSpPr>
            <p:nvPr/>
          </p:nvSpPr>
          <p:spPr bwMode="auto">
            <a:xfrm>
              <a:off x="3455308" y="2984054"/>
              <a:ext cx="377825" cy="235927"/>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5" name="Oval 173"/>
            <p:cNvSpPr>
              <a:spLocks noChangeArrowheads="1"/>
            </p:cNvSpPr>
            <p:nvPr/>
          </p:nvSpPr>
          <p:spPr bwMode="auto">
            <a:xfrm>
              <a:off x="2726646" y="4465560"/>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pic>
          <p:nvPicPr>
            <p:cNvPr id="176" name="Picture 17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2021"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7" name="Oval 176"/>
            <p:cNvSpPr>
              <a:spLocks noChangeArrowheads="1"/>
            </p:cNvSpPr>
            <p:nvPr/>
          </p:nvSpPr>
          <p:spPr bwMode="auto">
            <a:xfrm>
              <a:off x="6449333" y="2984055"/>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8" name="Oval 177"/>
            <p:cNvSpPr>
              <a:spLocks noChangeArrowheads="1"/>
            </p:cNvSpPr>
            <p:nvPr/>
          </p:nvSpPr>
          <p:spPr bwMode="auto">
            <a:xfrm>
              <a:off x="5031695" y="3035344"/>
              <a:ext cx="376237"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9" name="Oval 178"/>
            <p:cNvSpPr>
              <a:spLocks noChangeArrowheads="1"/>
            </p:cNvSpPr>
            <p:nvPr/>
          </p:nvSpPr>
          <p:spPr bwMode="auto">
            <a:xfrm>
              <a:off x="5644470" y="4053786"/>
              <a:ext cx="436562"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pic>
          <p:nvPicPr>
            <p:cNvPr id="180" name="Picture 1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008257" y="2479961"/>
              <a:ext cx="692150" cy="74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 name="Text Box 180"/>
            <p:cNvSpPr txBox="1">
              <a:spLocks noChangeArrowheads="1"/>
            </p:cNvSpPr>
            <p:nvPr/>
          </p:nvSpPr>
          <p:spPr bwMode="auto">
            <a:xfrm>
              <a:off x="2885395" y="2491686"/>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2" name="Text Box 181"/>
            <p:cNvSpPr txBox="1">
              <a:spLocks noChangeArrowheads="1"/>
            </p:cNvSpPr>
            <p:nvPr/>
          </p:nvSpPr>
          <p:spPr bwMode="auto">
            <a:xfrm>
              <a:off x="4593545" y="2260155"/>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3" name="Text Box 182"/>
            <p:cNvSpPr txBox="1">
              <a:spLocks noChangeArrowheads="1"/>
            </p:cNvSpPr>
            <p:nvPr/>
          </p:nvSpPr>
          <p:spPr bwMode="auto">
            <a:xfrm>
              <a:off x="6152471" y="2522460"/>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4" name="Oval 183"/>
            <p:cNvSpPr>
              <a:spLocks noChangeArrowheads="1"/>
            </p:cNvSpPr>
            <p:nvPr/>
          </p:nvSpPr>
          <p:spPr bwMode="auto">
            <a:xfrm>
              <a:off x="127907" y="4985771"/>
              <a:ext cx="438150"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sp>
          <p:nvSpPr>
            <p:cNvPr id="185" name="Oval 184"/>
            <p:cNvSpPr>
              <a:spLocks noChangeArrowheads="1"/>
            </p:cNvSpPr>
            <p:nvPr/>
          </p:nvSpPr>
          <p:spPr bwMode="auto">
            <a:xfrm>
              <a:off x="127907" y="5401940"/>
              <a:ext cx="438150" cy="27842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86" name="Freeform 185"/>
            <p:cNvSpPr>
              <a:spLocks/>
            </p:cNvSpPr>
            <p:nvPr/>
          </p:nvSpPr>
          <p:spPr bwMode="auto">
            <a:xfrm>
              <a:off x="3104471" y="4209116"/>
              <a:ext cx="2524125" cy="400050"/>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7" name="Freeform 186"/>
            <p:cNvSpPr>
              <a:spLocks/>
            </p:cNvSpPr>
            <p:nvPr/>
          </p:nvSpPr>
          <p:spPr bwMode="auto">
            <a:xfrm>
              <a:off x="3820433" y="3174554"/>
              <a:ext cx="1838325" cy="956897"/>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8" name="Freeform 187"/>
            <p:cNvSpPr>
              <a:spLocks/>
            </p:cNvSpPr>
            <p:nvPr/>
          </p:nvSpPr>
          <p:spPr bwMode="auto">
            <a:xfrm>
              <a:off x="5234896" y="3282994"/>
              <a:ext cx="539750" cy="81768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9" name="Freeform 188"/>
            <p:cNvSpPr>
              <a:spLocks/>
            </p:cNvSpPr>
            <p:nvPr/>
          </p:nvSpPr>
          <p:spPr bwMode="auto">
            <a:xfrm>
              <a:off x="5906407" y="3219983"/>
              <a:ext cx="642938" cy="833803"/>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0" name="Freeform 189"/>
            <p:cNvSpPr>
              <a:spLocks/>
            </p:cNvSpPr>
            <p:nvPr/>
          </p:nvSpPr>
          <p:spPr bwMode="auto">
            <a:xfrm>
              <a:off x="6081033" y="3096889"/>
              <a:ext cx="1985963" cy="101844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1" name="Oval 190"/>
            <p:cNvSpPr>
              <a:spLocks noChangeArrowheads="1"/>
            </p:cNvSpPr>
            <p:nvPr/>
          </p:nvSpPr>
          <p:spPr bwMode="auto">
            <a:xfrm>
              <a:off x="8008257" y="2890271"/>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92" name="Text Box 191"/>
            <p:cNvSpPr txBox="1">
              <a:spLocks noChangeArrowheads="1"/>
            </p:cNvSpPr>
            <p:nvPr/>
          </p:nvSpPr>
          <p:spPr bwMode="auto">
            <a:xfrm>
              <a:off x="7743146" y="2151717"/>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93" name="Text Box 192"/>
            <p:cNvSpPr txBox="1">
              <a:spLocks noChangeArrowheads="1"/>
            </p:cNvSpPr>
            <p:nvPr/>
          </p:nvSpPr>
          <p:spPr bwMode="auto">
            <a:xfrm rot="21072954">
              <a:off x="3536742" y="3923889"/>
              <a:ext cx="1211905"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网管协议</a:t>
              </a:r>
            </a:p>
          </p:txBody>
        </p:sp>
      </p:grpSp>
      <p:sp>
        <p:nvSpPr>
          <p:cNvPr id="195" name="圆角矩形标注 194"/>
          <p:cNvSpPr/>
          <p:nvPr/>
        </p:nvSpPr>
        <p:spPr>
          <a:xfrm>
            <a:off x="4031551" y="1321312"/>
            <a:ext cx="4711114" cy="1168045"/>
          </a:xfrm>
          <a:prstGeom prst="wedgeRoundRectCallout">
            <a:avLst>
              <a:gd name="adj1" fmla="val -21163"/>
              <a:gd name="adj2" fmla="val 21236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管理站也常称为网络运行中心 </a:t>
            </a:r>
            <a:r>
              <a:rPr lang="en-US" altLang="zh-CN" sz="1600" dirty="0">
                <a:solidFill>
                  <a:srgbClr val="FFFFFF"/>
                </a:solidFill>
                <a:latin typeface="Calibri" panose="020F0502020204030204" pitchFamily="34" charset="0"/>
                <a:ea typeface="黑体" panose="02010609060101010101" pitchFamily="49" charset="-122"/>
              </a:rPr>
              <a:t>NOC (Network Operations Center)</a:t>
            </a:r>
            <a:r>
              <a:rPr lang="zh-CN" altLang="en-US" sz="1600" dirty="0">
                <a:solidFill>
                  <a:srgbClr val="FFFFFF"/>
                </a:solidFill>
                <a:latin typeface="Calibri" panose="020F0502020204030204" pitchFamily="34" charset="0"/>
                <a:ea typeface="黑体" panose="02010609060101010101" pitchFamily="49" charset="-122"/>
              </a:rPr>
              <a:t>，是网络管理系统的核心</a:t>
            </a:r>
          </a:p>
        </p:txBody>
      </p:sp>
      <p:sp>
        <p:nvSpPr>
          <p:cNvPr id="196" name="圆角矩形标注 195"/>
          <p:cNvSpPr/>
          <p:nvPr/>
        </p:nvSpPr>
        <p:spPr>
          <a:xfrm>
            <a:off x="4921216" y="2403596"/>
            <a:ext cx="3600144" cy="642770"/>
          </a:xfrm>
          <a:prstGeom prst="wedgeRoundRectCallout">
            <a:avLst>
              <a:gd name="adj1" fmla="val -27331"/>
              <a:gd name="adj2" fmla="val 22252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管理程序在运行时就成为管理进程</a:t>
            </a:r>
          </a:p>
        </p:txBody>
      </p:sp>
      <p:sp>
        <p:nvSpPr>
          <p:cNvPr id="197" name="圆角矩形标注 196"/>
          <p:cNvSpPr/>
          <p:nvPr/>
        </p:nvSpPr>
        <p:spPr>
          <a:xfrm>
            <a:off x="1939413" y="1381710"/>
            <a:ext cx="6297136" cy="1126595"/>
          </a:xfrm>
          <a:prstGeom prst="wedgeRoundRectCallout">
            <a:avLst>
              <a:gd name="adj1" fmla="val 19758"/>
              <a:gd name="adj2" fmla="val 21324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网络管理员 </a:t>
            </a:r>
            <a:r>
              <a:rPr lang="en-US" altLang="zh-CN" sz="1600" dirty="0">
                <a:solidFill>
                  <a:srgbClr val="FFFFFF"/>
                </a:solidFill>
                <a:latin typeface="Calibri" panose="020F0502020204030204" pitchFamily="34" charset="0"/>
                <a:ea typeface="黑体" panose="02010609060101010101" pitchFamily="49" charset="-122"/>
              </a:rPr>
              <a:t>(administrator) </a:t>
            </a:r>
            <a:r>
              <a:rPr lang="zh-CN" altLang="en-US" sz="1600" dirty="0">
                <a:solidFill>
                  <a:srgbClr val="FFFFFF"/>
                </a:solidFill>
                <a:latin typeface="Calibri" panose="020F0502020204030204" pitchFamily="34" charset="0"/>
                <a:ea typeface="黑体" panose="02010609060101010101" pitchFamily="49" charset="-122"/>
              </a:rPr>
              <a:t>指的是人，大型网络往往实行多级管理，因而有多个管理者，一个管理者一般只管理本地网络的设备</a:t>
            </a:r>
          </a:p>
        </p:txBody>
      </p:sp>
    </p:spTree>
    <p:custDataLst>
      <p:tags r:id="rId1"/>
    </p:custDataLst>
    <p:extLst>
      <p:ext uri="{BB962C8B-B14F-4D97-AF65-F5344CB8AC3E}">
        <p14:creationId xmlns:p14="http://schemas.microsoft.com/office/powerpoint/2010/main" val="36993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wipe(down)">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wipe(down)">
                                      <p:cBhvr>
                                        <p:cTn id="12" dur="5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1" nodeType="clickEffect">
                                  <p:stCondLst>
                                    <p:cond delay="0"/>
                                  </p:stCondLst>
                                  <p:childTnLst>
                                    <p:animEffect transition="out" filter="wipe(up)">
                                      <p:cBhvr>
                                        <p:cTn id="16" dur="500"/>
                                        <p:tgtEl>
                                          <p:spTgt spid="195"/>
                                        </p:tgtEl>
                                      </p:cBhvr>
                                    </p:animEffect>
                                    <p:set>
                                      <p:cBhvr>
                                        <p:cTn id="17" dur="1" fill="hold">
                                          <p:stCondLst>
                                            <p:cond delay="499"/>
                                          </p:stCondLst>
                                        </p:cTn>
                                        <p:tgtEl>
                                          <p:spTgt spid="19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6"/>
                                        </p:tgtEl>
                                        <p:attrNameLst>
                                          <p:attrName>style.visibility</p:attrName>
                                        </p:attrNameLst>
                                      </p:cBhvr>
                                      <p:to>
                                        <p:strVal val="visible"/>
                                      </p:to>
                                    </p:set>
                                    <p:animEffect transition="in" filter="wipe(down)">
                                      <p:cBhvr>
                                        <p:cTn id="22" dur="500"/>
                                        <p:tgtEl>
                                          <p:spTgt spid="1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grpId="1" nodeType="clickEffect">
                                  <p:stCondLst>
                                    <p:cond delay="0"/>
                                  </p:stCondLst>
                                  <p:childTnLst>
                                    <p:animEffect transition="out" filter="wipe(up)">
                                      <p:cBhvr>
                                        <p:cTn id="26" dur="500"/>
                                        <p:tgtEl>
                                          <p:spTgt spid="196"/>
                                        </p:tgtEl>
                                      </p:cBhvr>
                                    </p:animEffect>
                                    <p:set>
                                      <p:cBhvr>
                                        <p:cTn id="27" dur="1" fill="hold">
                                          <p:stCondLst>
                                            <p:cond delay="499"/>
                                          </p:stCondLst>
                                        </p:cTn>
                                        <p:tgtEl>
                                          <p:spTgt spid="19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wipe(down)">
                                      <p:cBhvr>
                                        <p:cTn id="32" dur="500"/>
                                        <p:tgtEl>
                                          <p:spTgt spid="1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grpId="1" nodeType="clickEffect">
                                  <p:stCondLst>
                                    <p:cond delay="0"/>
                                  </p:stCondLst>
                                  <p:childTnLst>
                                    <p:animEffect transition="out" filter="wipe(up)">
                                      <p:cBhvr>
                                        <p:cTn id="36" dur="500"/>
                                        <p:tgtEl>
                                          <p:spTgt spid="197"/>
                                        </p:tgtEl>
                                      </p:cBhvr>
                                    </p:animEffect>
                                    <p:set>
                                      <p:cBhvr>
                                        <p:cTn id="37" dur="1" fill="hold">
                                          <p:stCondLst>
                                            <p:cond delay="499"/>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5" grpId="1" animBg="1"/>
      <p:bldP spid="196" grpId="0" animBg="1"/>
      <p:bldP spid="196" grpId="1" animBg="1"/>
      <p:bldP spid="197" grpId="0" animBg="1"/>
      <p:bldP spid="197" grpId="1" animBg="1"/>
    </p:bldLst>
  </p:timing>
  <p:extLst mod="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网络管理的一般模型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44</a:t>
            </a:fld>
            <a:endParaRPr lang="zh-CN" altLang="en-US" dirty="0"/>
          </a:p>
        </p:txBody>
      </p:sp>
      <p:grpSp>
        <p:nvGrpSpPr>
          <p:cNvPr id="194" name="组合 193"/>
          <p:cNvGrpSpPr/>
          <p:nvPr/>
        </p:nvGrpSpPr>
        <p:grpSpPr>
          <a:xfrm>
            <a:off x="310787" y="2279037"/>
            <a:ext cx="8310011" cy="3481683"/>
            <a:chOff x="127907" y="2109220"/>
            <a:chExt cx="8883695" cy="3704492"/>
          </a:xfrm>
        </p:grpSpPr>
        <p:grpSp>
          <p:nvGrpSpPr>
            <p:cNvPr id="7" name="Group 5"/>
            <p:cNvGrpSpPr>
              <a:grpSpLocks/>
            </p:cNvGrpSpPr>
            <p:nvPr/>
          </p:nvGrpSpPr>
          <p:grpSpPr bwMode="auto">
            <a:xfrm>
              <a:off x="5293632" y="3961466"/>
              <a:ext cx="1576388" cy="1852246"/>
              <a:chOff x="3072" y="2208"/>
              <a:chExt cx="1056" cy="1056"/>
            </a:xfrm>
          </p:grpSpPr>
          <p:grpSp>
            <p:nvGrpSpPr>
              <p:cNvPr id="8" name="Group 6"/>
              <p:cNvGrpSpPr>
                <a:grpSpLocks/>
              </p:cNvGrpSpPr>
              <p:nvPr/>
            </p:nvGrpSpPr>
            <p:grpSpPr bwMode="auto">
              <a:xfrm flipH="1">
                <a:off x="3072" y="2543"/>
                <a:ext cx="888" cy="721"/>
                <a:chOff x="2565" y="2202"/>
                <a:chExt cx="355" cy="297"/>
              </a:xfrm>
            </p:grpSpPr>
            <p:sp>
              <p:nvSpPr>
                <p:cNvPr id="148"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9" name="Group 8"/>
                <p:cNvGrpSpPr>
                  <a:grpSpLocks/>
                </p:cNvGrpSpPr>
                <p:nvPr/>
              </p:nvGrpSpPr>
              <p:grpSpPr bwMode="auto">
                <a:xfrm>
                  <a:off x="2565" y="2202"/>
                  <a:ext cx="351" cy="78"/>
                  <a:chOff x="2565" y="2202"/>
                  <a:chExt cx="351" cy="78"/>
                </a:xfrm>
              </p:grpSpPr>
              <p:sp>
                <p:nvSpPr>
                  <p:cNvPr id="151"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2"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3"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0"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9" name="Group 13"/>
              <p:cNvGrpSpPr>
                <a:grpSpLocks/>
              </p:cNvGrpSpPr>
              <p:nvPr/>
            </p:nvGrpSpPr>
            <p:grpSpPr bwMode="auto">
              <a:xfrm flipH="1">
                <a:off x="3225" y="2269"/>
                <a:ext cx="610" cy="417"/>
                <a:chOff x="2615" y="2089"/>
                <a:chExt cx="244" cy="172"/>
              </a:xfrm>
            </p:grpSpPr>
            <p:grpSp>
              <p:nvGrpSpPr>
                <p:cNvPr id="97" name="Group 14"/>
                <p:cNvGrpSpPr>
                  <a:grpSpLocks/>
                </p:cNvGrpSpPr>
                <p:nvPr/>
              </p:nvGrpSpPr>
              <p:grpSpPr bwMode="auto">
                <a:xfrm>
                  <a:off x="2671" y="2089"/>
                  <a:ext cx="188" cy="156"/>
                  <a:chOff x="2671" y="2089"/>
                  <a:chExt cx="188" cy="156"/>
                </a:xfrm>
              </p:grpSpPr>
              <p:grpSp>
                <p:nvGrpSpPr>
                  <p:cNvPr id="130" name="Group 15"/>
                  <p:cNvGrpSpPr>
                    <a:grpSpLocks/>
                  </p:cNvGrpSpPr>
                  <p:nvPr/>
                </p:nvGrpSpPr>
                <p:grpSpPr bwMode="auto">
                  <a:xfrm>
                    <a:off x="2671" y="2089"/>
                    <a:ext cx="188" cy="156"/>
                    <a:chOff x="2671" y="2089"/>
                    <a:chExt cx="188" cy="156"/>
                  </a:xfrm>
                </p:grpSpPr>
                <p:grpSp>
                  <p:nvGrpSpPr>
                    <p:cNvPr id="139" name="Group 16"/>
                    <p:cNvGrpSpPr>
                      <a:grpSpLocks/>
                    </p:cNvGrpSpPr>
                    <p:nvPr/>
                  </p:nvGrpSpPr>
                  <p:grpSpPr bwMode="auto">
                    <a:xfrm>
                      <a:off x="2671" y="2177"/>
                      <a:ext cx="188" cy="68"/>
                      <a:chOff x="2671" y="2177"/>
                      <a:chExt cx="188" cy="68"/>
                    </a:xfrm>
                  </p:grpSpPr>
                  <p:sp>
                    <p:nvSpPr>
                      <p:cNvPr id="145"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6"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7"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40"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1" name="Group 21"/>
                    <p:cNvGrpSpPr>
                      <a:grpSpLocks/>
                    </p:cNvGrpSpPr>
                    <p:nvPr/>
                  </p:nvGrpSpPr>
                  <p:grpSpPr bwMode="auto">
                    <a:xfrm>
                      <a:off x="2692" y="2089"/>
                      <a:ext cx="153" cy="97"/>
                      <a:chOff x="2692" y="2089"/>
                      <a:chExt cx="153" cy="97"/>
                    </a:xfrm>
                  </p:grpSpPr>
                  <p:sp>
                    <p:nvSpPr>
                      <p:cNvPr id="142"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3"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4"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131" name="Group 25"/>
                  <p:cNvGrpSpPr>
                    <a:grpSpLocks/>
                  </p:cNvGrpSpPr>
                  <p:nvPr/>
                </p:nvGrpSpPr>
                <p:grpSpPr bwMode="auto">
                  <a:xfrm>
                    <a:off x="2678" y="2184"/>
                    <a:ext cx="62" cy="44"/>
                    <a:chOff x="2678" y="2184"/>
                    <a:chExt cx="62" cy="44"/>
                  </a:xfrm>
                </p:grpSpPr>
                <p:sp>
                  <p:nvSpPr>
                    <p:cNvPr id="132"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3"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4"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5"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6"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7"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8"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98" name="Group 33"/>
                <p:cNvGrpSpPr>
                  <a:grpSpLocks/>
                </p:cNvGrpSpPr>
                <p:nvPr/>
              </p:nvGrpSpPr>
              <p:grpSpPr bwMode="auto">
                <a:xfrm>
                  <a:off x="2615" y="2185"/>
                  <a:ext cx="147" cy="76"/>
                  <a:chOff x="2615" y="2185"/>
                  <a:chExt cx="147" cy="76"/>
                </a:xfrm>
              </p:grpSpPr>
              <p:grpSp>
                <p:nvGrpSpPr>
                  <p:cNvPr id="99" name="Group 34"/>
                  <p:cNvGrpSpPr>
                    <a:grpSpLocks/>
                  </p:cNvGrpSpPr>
                  <p:nvPr/>
                </p:nvGrpSpPr>
                <p:grpSpPr bwMode="auto">
                  <a:xfrm>
                    <a:off x="2729" y="2226"/>
                    <a:ext cx="24" cy="18"/>
                    <a:chOff x="2729" y="2226"/>
                    <a:chExt cx="24" cy="18"/>
                  </a:xfrm>
                </p:grpSpPr>
                <p:sp>
                  <p:nvSpPr>
                    <p:cNvPr id="128"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9"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00" name="Group 37"/>
                  <p:cNvGrpSpPr>
                    <a:grpSpLocks/>
                  </p:cNvGrpSpPr>
                  <p:nvPr/>
                </p:nvGrpSpPr>
                <p:grpSpPr bwMode="auto">
                  <a:xfrm>
                    <a:off x="2615" y="2185"/>
                    <a:ext cx="147" cy="76"/>
                    <a:chOff x="2615" y="2185"/>
                    <a:chExt cx="147" cy="76"/>
                  </a:xfrm>
                </p:grpSpPr>
                <p:sp>
                  <p:nvSpPr>
                    <p:cNvPr id="101"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2"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3"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4"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5"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6"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7"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8"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9"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0"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1"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2"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3"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4"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5"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6"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7"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8"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9"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0"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1"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2"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3"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4"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5"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6"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7"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grpSp>
            <p:nvGrpSpPr>
              <p:cNvPr id="10" name="Group 65"/>
              <p:cNvGrpSpPr>
                <a:grpSpLocks/>
              </p:cNvGrpSpPr>
              <p:nvPr/>
            </p:nvGrpSpPr>
            <p:grpSpPr bwMode="auto">
              <a:xfrm flipH="1">
                <a:off x="3808" y="2431"/>
                <a:ext cx="87" cy="168"/>
                <a:chOff x="2591" y="2156"/>
                <a:chExt cx="35" cy="69"/>
              </a:xfrm>
            </p:grpSpPr>
            <p:sp>
              <p:nvSpPr>
                <p:cNvPr id="95"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6"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1" name="Group 68"/>
              <p:cNvGrpSpPr>
                <a:grpSpLocks/>
              </p:cNvGrpSpPr>
              <p:nvPr/>
            </p:nvGrpSpPr>
            <p:grpSpPr bwMode="auto">
              <a:xfrm flipH="1">
                <a:off x="3798" y="2334"/>
                <a:ext cx="112" cy="119"/>
                <a:chOff x="2585" y="2116"/>
                <a:chExt cx="45" cy="49"/>
              </a:xfrm>
            </p:grpSpPr>
            <p:sp>
              <p:nvSpPr>
                <p:cNvPr id="80"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1"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2"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3"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4"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5"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6"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7"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8"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9"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0"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1"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2"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3"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4"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2" name="Group 84"/>
              <p:cNvGrpSpPr>
                <a:grpSpLocks/>
              </p:cNvGrpSpPr>
              <p:nvPr/>
            </p:nvGrpSpPr>
            <p:grpSpPr bwMode="auto">
              <a:xfrm flipH="1">
                <a:off x="3535" y="3121"/>
                <a:ext cx="220" cy="111"/>
                <a:chOff x="2647" y="2440"/>
                <a:chExt cx="88" cy="46"/>
              </a:xfrm>
            </p:grpSpPr>
            <p:sp>
              <p:nvSpPr>
                <p:cNvPr id="75"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6"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7"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8"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9"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3" name="Group 90"/>
              <p:cNvGrpSpPr>
                <a:grpSpLocks/>
              </p:cNvGrpSpPr>
              <p:nvPr/>
            </p:nvGrpSpPr>
            <p:grpSpPr bwMode="auto">
              <a:xfrm flipH="1">
                <a:off x="3658" y="2929"/>
                <a:ext cx="92" cy="221"/>
                <a:chOff x="2649" y="2361"/>
                <a:chExt cx="37" cy="91"/>
              </a:xfrm>
            </p:grpSpPr>
            <p:sp>
              <p:nvSpPr>
                <p:cNvPr id="73"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4"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4" name="Group 93"/>
              <p:cNvGrpSpPr>
                <a:grpSpLocks/>
              </p:cNvGrpSpPr>
              <p:nvPr/>
            </p:nvGrpSpPr>
            <p:grpSpPr bwMode="auto">
              <a:xfrm flipH="1">
                <a:off x="3477" y="3152"/>
                <a:ext cx="226" cy="112"/>
                <a:chOff x="2668" y="2453"/>
                <a:chExt cx="90" cy="46"/>
              </a:xfrm>
            </p:grpSpPr>
            <p:sp>
              <p:nvSpPr>
                <p:cNvPr id="68"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9"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0"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1"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2"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6" name="Group 100"/>
              <p:cNvGrpSpPr>
                <a:grpSpLocks/>
              </p:cNvGrpSpPr>
              <p:nvPr/>
            </p:nvGrpSpPr>
            <p:grpSpPr bwMode="auto">
              <a:xfrm flipH="1">
                <a:off x="3710" y="2866"/>
                <a:ext cx="353" cy="121"/>
                <a:chOff x="2524" y="2335"/>
                <a:chExt cx="141" cy="50"/>
              </a:xfrm>
            </p:grpSpPr>
            <p:sp>
              <p:nvSpPr>
                <p:cNvPr id="66"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7"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7" name="Freeform 103"/>
              <p:cNvSpPr>
                <a:spLocks/>
              </p:cNvSpPr>
              <p:nvPr/>
            </p:nvSpPr>
            <p:spPr bwMode="auto">
              <a:xfrm flipH="1">
                <a:off x="3592" y="2740"/>
                <a:ext cx="481" cy="437"/>
              </a:xfrm>
              <a:custGeom>
                <a:avLst/>
                <a:gdLst>
                  <a:gd name="T0" fmla="*/ 3 w 1344"/>
                  <a:gd name="T1" fmla="*/ 1 h 1258"/>
                  <a:gd name="T2" fmla="*/ 3 w 1344"/>
                  <a:gd name="T3" fmla="*/ 1 h 1258"/>
                  <a:gd name="T4" fmla="*/ 3 w 1344"/>
                  <a:gd name="T5" fmla="*/ 1 h 1258"/>
                  <a:gd name="T6" fmla="*/ 3 w 1344"/>
                  <a:gd name="T7" fmla="*/ 1 h 1258"/>
                  <a:gd name="T8" fmla="*/ 3 w 1344"/>
                  <a:gd name="T9" fmla="*/ 0 h 1258"/>
                  <a:gd name="T10" fmla="*/ 3 w 1344"/>
                  <a:gd name="T11" fmla="*/ 0 h 1258"/>
                  <a:gd name="T12" fmla="*/ 2 w 1344"/>
                  <a:gd name="T13" fmla="*/ 0 h 1258"/>
                  <a:gd name="T14" fmla="*/ 2 w 1344"/>
                  <a:gd name="T15" fmla="*/ 0 h 1258"/>
                  <a:gd name="T16" fmla="*/ 2 w 1344"/>
                  <a:gd name="T17" fmla="*/ 0 h 1258"/>
                  <a:gd name="T18" fmla="*/ 1 w 1344"/>
                  <a:gd name="T19" fmla="*/ 0 h 1258"/>
                  <a:gd name="T20" fmla="*/ 1 w 1344"/>
                  <a:gd name="T21" fmla="*/ 0 h 1258"/>
                  <a:gd name="T22" fmla="*/ 1 w 1344"/>
                  <a:gd name="T23" fmla="*/ 0 h 1258"/>
                  <a:gd name="T24" fmla="*/ 1 w 1344"/>
                  <a:gd name="T25" fmla="*/ 0 h 1258"/>
                  <a:gd name="T26" fmla="*/ 1 w 1344"/>
                  <a:gd name="T27" fmla="*/ 0 h 1258"/>
                  <a:gd name="T28" fmla="*/ 1 w 1344"/>
                  <a:gd name="T29" fmla="*/ 0 h 1258"/>
                  <a:gd name="T30" fmla="*/ 1 w 1344"/>
                  <a:gd name="T31" fmla="*/ 0 h 1258"/>
                  <a:gd name="T32" fmla="*/ 1 w 1344"/>
                  <a:gd name="T33" fmla="*/ 0 h 1258"/>
                  <a:gd name="T34" fmla="*/ 1 w 1344"/>
                  <a:gd name="T35" fmla="*/ 0 h 1258"/>
                  <a:gd name="T36" fmla="*/ 1 w 1344"/>
                  <a:gd name="T37" fmla="*/ 0 h 1258"/>
                  <a:gd name="T38" fmla="*/ 1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1 h 1258"/>
                  <a:gd name="T54" fmla="*/ 0 w 1344"/>
                  <a:gd name="T55" fmla="*/ 1 h 1258"/>
                  <a:gd name="T56" fmla="*/ 0 w 1344"/>
                  <a:gd name="T57" fmla="*/ 1 h 1258"/>
                  <a:gd name="T58" fmla="*/ 0 w 1344"/>
                  <a:gd name="T59" fmla="*/ 1 h 1258"/>
                  <a:gd name="T60" fmla="*/ 0 w 1344"/>
                  <a:gd name="T61" fmla="*/ 1 h 1258"/>
                  <a:gd name="T62" fmla="*/ 0 w 1344"/>
                  <a:gd name="T63" fmla="*/ 1 h 1258"/>
                  <a:gd name="T64" fmla="*/ 0 w 1344"/>
                  <a:gd name="T65" fmla="*/ 1 h 1258"/>
                  <a:gd name="T66" fmla="*/ 0 w 1344"/>
                  <a:gd name="T67" fmla="*/ 1 h 1258"/>
                  <a:gd name="T68" fmla="*/ 0 w 1344"/>
                  <a:gd name="T69" fmla="*/ 1 h 1258"/>
                  <a:gd name="T70" fmla="*/ 1 w 1344"/>
                  <a:gd name="T71" fmla="*/ 1 h 1258"/>
                  <a:gd name="T72" fmla="*/ 1 w 1344"/>
                  <a:gd name="T73" fmla="*/ 1 h 1258"/>
                  <a:gd name="T74" fmla="*/ 1 w 1344"/>
                  <a:gd name="T75" fmla="*/ 1 h 1258"/>
                  <a:gd name="T76" fmla="*/ 1 w 1344"/>
                  <a:gd name="T77" fmla="*/ 1 h 1258"/>
                  <a:gd name="T78" fmla="*/ 1 w 1344"/>
                  <a:gd name="T79" fmla="*/ 1 h 1258"/>
                  <a:gd name="T80" fmla="*/ 1 w 1344"/>
                  <a:gd name="T81" fmla="*/ 1 h 1258"/>
                  <a:gd name="T82" fmla="*/ 1 w 1344"/>
                  <a:gd name="T83" fmla="*/ 1 h 1258"/>
                  <a:gd name="T84" fmla="*/ 2 w 1344"/>
                  <a:gd name="T85" fmla="*/ 1 h 1258"/>
                  <a:gd name="T86" fmla="*/ 2 w 1344"/>
                  <a:gd name="T87" fmla="*/ 1 h 1258"/>
                  <a:gd name="T88" fmla="*/ 2 w 1344"/>
                  <a:gd name="T89" fmla="*/ 1 h 1258"/>
                  <a:gd name="T90" fmla="*/ 2 w 1344"/>
                  <a:gd name="T91" fmla="*/ 1 h 1258"/>
                  <a:gd name="T92" fmla="*/ 2 w 1344"/>
                  <a:gd name="T93" fmla="*/ 2 h 1258"/>
                  <a:gd name="T94" fmla="*/ 2 w 1344"/>
                  <a:gd name="T95" fmla="*/ 2 h 1258"/>
                  <a:gd name="T96" fmla="*/ 2 w 1344"/>
                  <a:gd name="T97" fmla="*/ 2 h 1258"/>
                  <a:gd name="T98" fmla="*/ 2 w 1344"/>
                  <a:gd name="T99" fmla="*/ 2 h 1258"/>
                  <a:gd name="T100" fmla="*/ 3 w 1344"/>
                  <a:gd name="T101" fmla="*/ 2 h 1258"/>
                  <a:gd name="T102" fmla="*/ 3 w 1344"/>
                  <a:gd name="T103" fmla="*/ 2 h 1258"/>
                  <a:gd name="T104" fmla="*/ 3 w 1344"/>
                  <a:gd name="T105" fmla="*/ 2 h 1258"/>
                  <a:gd name="T106" fmla="*/ 3 w 1344"/>
                  <a:gd name="T107" fmla="*/ 2 h 1258"/>
                  <a:gd name="T108" fmla="*/ 3 w 1344"/>
                  <a:gd name="T109" fmla="*/ 2 h 1258"/>
                  <a:gd name="T110" fmla="*/ 3 w 1344"/>
                  <a:gd name="T111" fmla="*/ 1 h 1258"/>
                  <a:gd name="T112" fmla="*/ 3 w 1344"/>
                  <a:gd name="T113" fmla="*/ 1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1 h 1188"/>
                  <a:gd name="T10" fmla="*/ 1 w 1314"/>
                  <a:gd name="T11" fmla="*/ 1 h 1188"/>
                  <a:gd name="T12" fmla="*/ 1 w 1314"/>
                  <a:gd name="T13" fmla="*/ 1 h 1188"/>
                  <a:gd name="T14" fmla="*/ 1 w 1314"/>
                  <a:gd name="T15" fmla="*/ 1 h 1188"/>
                  <a:gd name="T16" fmla="*/ 1 w 1314"/>
                  <a:gd name="T17" fmla="*/ 1 h 1188"/>
                  <a:gd name="T18" fmla="*/ 1 w 1314"/>
                  <a:gd name="T19" fmla="*/ 1 h 1188"/>
                  <a:gd name="T20" fmla="*/ 1 w 1314"/>
                  <a:gd name="T21" fmla="*/ 1 h 1188"/>
                  <a:gd name="T22" fmla="*/ 1 w 1314"/>
                  <a:gd name="T23" fmla="*/ 1 h 1188"/>
                  <a:gd name="T24" fmla="*/ 2 w 1314"/>
                  <a:gd name="T25" fmla="*/ 1 h 1188"/>
                  <a:gd name="T26" fmla="*/ 2 w 1314"/>
                  <a:gd name="T27" fmla="*/ 1 h 1188"/>
                  <a:gd name="T28" fmla="*/ 2 w 1314"/>
                  <a:gd name="T29" fmla="*/ 2 h 1188"/>
                  <a:gd name="T30" fmla="*/ 3 w 1314"/>
                  <a:gd name="T31" fmla="*/ 2 h 1188"/>
                  <a:gd name="T32" fmla="*/ 3 w 1314"/>
                  <a:gd name="T33" fmla="*/ 1 h 1188"/>
                  <a:gd name="T34" fmla="*/ 3 w 1314"/>
                  <a:gd name="T35" fmla="*/ 1 h 1188"/>
                  <a:gd name="T36" fmla="*/ 3 w 1314"/>
                  <a:gd name="T37" fmla="*/ 1 h 1188"/>
                  <a:gd name="T38" fmla="*/ 3 w 1314"/>
                  <a:gd name="T39" fmla="*/ 0 h 1188"/>
                  <a:gd name="T40" fmla="*/ 2 w 1314"/>
                  <a:gd name="T41" fmla="*/ 0 h 1188"/>
                  <a:gd name="T42" fmla="*/ 1 w 1314"/>
                  <a:gd name="T43" fmla="*/ 0 h 1188"/>
                  <a:gd name="T44" fmla="*/ 1 w 1314"/>
                  <a:gd name="T45" fmla="*/ 0 h 1188"/>
                  <a:gd name="T46" fmla="*/ 1 w 1314"/>
                  <a:gd name="T47" fmla="*/ 0 h 1188"/>
                  <a:gd name="T48" fmla="*/ 1 w 1314"/>
                  <a:gd name="T49" fmla="*/ 0 h 1188"/>
                  <a:gd name="T50" fmla="*/ 1 w 1314"/>
                  <a:gd name="T51" fmla="*/ 0 h 1188"/>
                  <a:gd name="T52" fmla="*/ 1 w 1314"/>
                  <a:gd name="T53" fmla="*/ 0 h 1188"/>
                  <a:gd name="T54" fmla="*/ 1 w 1314"/>
                  <a:gd name="T55" fmla="*/ 0 h 1188"/>
                  <a:gd name="T56" fmla="*/ 1 w 1314"/>
                  <a:gd name="T57" fmla="*/ 0 h 1188"/>
                  <a:gd name="T58" fmla="*/ 1 w 1314"/>
                  <a:gd name="T59" fmla="*/ 0 h 1188"/>
                  <a:gd name="T60" fmla="*/ 1 w 1314"/>
                  <a:gd name="T61" fmla="*/ 0 h 1188"/>
                  <a:gd name="T62" fmla="*/ 1 w 1314"/>
                  <a:gd name="T63" fmla="*/ 0 h 1188"/>
                  <a:gd name="T64" fmla="*/ 1 w 1314"/>
                  <a:gd name="T65" fmla="*/ 0 h 1188"/>
                  <a:gd name="T66" fmla="*/ 1 w 1314"/>
                  <a:gd name="T67" fmla="*/ 0 h 1188"/>
                  <a:gd name="T68" fmla="*/ 1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0"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1"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2" name="Freeform 108"/>
              <p:cNvSpPr>
                <a:spLocks/>
              </p:cNvSpPr>
              <p:nvPr/>
            </p:nvSpPr>
            <p:spPr bwMode="auto">
              <a:xfrm flipH="1">
                <a:off x="3648" y="2871"/>
                <a:ext cx="195" cy="48"/>
              </a:xfrm>
              <a:custGeom>
                <a:avLst/>
                <a:gdLst>
                  <a:gd name="T0" fmla="*/ 0 w 544"/>
                  <a:gd name="T1" fmla="*/ 0 h 136"/>
                  <a:gd name="T2" fmla="*/ 0 w 544"/>
                  <a:gd name="T3" fmla="*/ 0 h 136"/>
                  <a:gd name="T4" fmla="*/ 1 w 544"/>
                  <a:gd name="T5" fmla="*/ 0 h 136"/>
                  <a:gd name="T6" fmla="*/ 1 w 544"/>
                  <a:gd name="T7" fmla="*/ 0 h 136"/>
                  <a:gd name="T8" fmla="*/ 1 w 544"/>
                  <a:gd name="T9" fmla="*/ 0 h 136"/>
                  <a:gd name="T10" fmla="*/ 1 w 544"/>
                  <a:gd name="T11" fmla="*/ 0 h 136"/>
                  <a:gd name="T12" fmla="*/ 1 w 544"/>
                  <a:gd name="T13" fmla="*/ 0 h 136"/>
                  <a:gd name="T14" fmla="*/ 1 w 544"/>
                  <a:gd name="T15" fmla="*/ 0 h 136"/>
                  <a:gd name="T16" fmla="*/ 1 w 544"/>
                  <a:gd name="T17" fmla="*/ 0 h 136"/>
                  <a:gd name="T18" fmla="*/ 1 w 544"/>
                  <a:gd name="T19" fmla="*/ 0 h 136"/>
                  <a:gd name="T20" fmla="*/ 1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3" name="Freeform 109"/>
              <p:cNvSpPr>
                <a:spLocks/>
              </p:cNvSpPr>
              <p:nvPr/>
            </p:nvSpPr>
            <p:spPr bwMode="auto">
              <a:xfrm flipH="1">
                <a:off x="3868" y="2235"/>
                <a:ext cx="170" cy="179"/>
              </a:xfrm>
              <a:custGeom>
                <a:avLst/>
                <a:gdLst>
                  <a:gd name="T0" fmla="*/ 1 w 472"/>
                  <a:gd name="T1" fmla="*/ 0 h 520"/>
                  <a:gd name="T2" fmla="*/ 1 w 472"/>
                  <a:gd name="T3" fmla="*/ 0 h 520"/>
                  <a:gd name="T4" fmla="*/ 1 w 472"/>
                  <a:gd name="T5" fmla="*/ 0 h 520"/>
                  <a:gd name="T6" fmla="*/ 1 w 472"/>
                  <a:gd name="T7" fmla="*/ 0 h 520"/>
                  <a:gd name="T8" fmla="*/ 1 w 472"/>
                  <a:gd name="T9" fmla="*/ 0 h 520"/>
                  <a:gd name="T10" fmla="*/ 1 w 472"/>
                  <a:gd name="T11" fmla="*/ 0 h 520"/>
                  <a:gd name="T12" fmla="*/ 1 w 472"/>
                  <a:gd name="T13" fmla="*/ 0 h 520"/>
                  <a:gd name="T14" fmla="*/ 1 w 472"/>
                  <a:gd name="T15" fmla="*/ 0 h 520"/>
                  <a:gd name="T16" fmla="*/ 1 w 472"/>
                  <a:gd name="T17" fmla="*/ 0 h 520"/>
                  <a:gd name="T18" fmla="*/ 1 w 472"/>
                  <a:gd name="T19" fmla="*/ 0 h 520"/>
                  <a:gd name="T20" fmla="*/ 1 w 472"/>
                  <a:gd name="T21" fmla="*/ 0 h 520"/>
                  <a:gd name="T22" fmla="*/ 1 w 472"/>
                  <a:gd name="T23" fmla="*/ 0 h 520"/>
                  <a:gd name="T24" fmla="*/ 1 w 472"/>
                  <a:gd name="T25" fmla="*/ 0 h 520"/>
                  <a:gd name="T26" fmla="*/ 1 w 472"/>
                  <a:gd name="T27" fmla="*/ 0 h 520"/>
                  <a:gd name="T28" fmla="*/ 1 w 472"/>
                  <a:gd name="T29" fmla="*/ 0 h 520"/>
                  <a:gd name="T30" fmla="*/ 1 w 472"/>
                  <a:gd name="T31" fmla="*/ 1 h 520"/>
                  <a:gd name="T32" fmla="*/ 1 w 472"/>
                  <a:gd name="T33" fmla="*/ 1 h 520"/>
                  <a:gd name="T34" fmla="*/ 1 w 472"/>
                  <a:gd name="T35" fmla="*/ 1 h 520"/>
                  <a:gd name="T36" fmla="*/ 1 w 472"/>
                  <a:gd name="T37" fmla="*/ 1 h 520"/>
                  <a:gd name="T38" fmla="*/ 1 w 472"/>
                  <a:gd name="T39" fmla="*/ 1 h 520"/>
                  <a:gd name="T40" fmla="*/ 1 w 472"/>
                  <a:gd name="T41" fmla="*/ 1 h 520"/>
                  <a:gd name="T42" fmla="*/ 1 w 472"/>
                  <a:gd name="T43" fmla="*/ 1 h 520"/>
                  <a:gd name="T44" fmla="*/ 1 w 472"/>
                  <a:gd name="T45" fmla="*/ 1 h 520"/>
                  <a:gd name="T46" fmla="*/ 1 w 472"/>
                  <a:gd name="T47" fmla="*/ 1 h 520"/>
                  <a:gd name="T48" fmla="*/ 1 w 472"/>
                  <a:gd name="T49" fmla="*/ 1 h 520"/>
                  <a:gd name="T50" fmla="*/ 1 w 472"/>
                  <a:gd name="T51" fmla="*/ 1 h 520"/>
                  <a:gd name="T52" fmla="*/ 0 w 472"/>
                  <a:gd name="T53" fmla="*/ 1 h 520"/>
                  <a:gd name="T54" fmla="*/ 0 w 472"/>
                  <a:gd name="T55" fmla="*/ 1 h 520"/>
                  <a:gd name="T56" fmla="*/ 0 w 472"/>
                  <a:gd name="T57" fmla="*/ 1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1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4"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5"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6"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7"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8"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9"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0"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1"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2" name="Freeform 118"/>
              <p:cNvSpPr>
                <a:spLocks/>
              </p:cNvSpPr>
              <p:nvPr/>
            </p:nvSpPr>
            <p:spPr bwMode="auto">
              <a:xfrm flipH="1">
                <a:off x="3898" y="2208"/>
                <a:ext cx="152" cy="151"/>
              </a:xfrm>
              <a:custGeom>
                <a:avLst/>
                <a:gdLst>
                  <a:gd name="T0" fmla="*/ 1 w 427"/>
                  <a:gd name="T1" fmla="*/ 0 h 431"/>
                  <a:gd name="T2" fmla="*/ 1 w 427"/>
                  <a:gd name="T3" fmla="*/ 0 h 431"/>
                  <a:gd name="T4" fmla="*/ 1 w 427"/>
                  <a:gd name="T5" fmla="*/ 0 h 431"/>
                  <a:gd name="T6" fmla="*/ 0 w 427"/>
                  <a:gd name="T7" fmla="*/ 0 h 431"/>
                  <a:gd name="T8" fmla="*/ 0 w 427"/>
                  <a:gd name="T9" fmla="*/ 0 h 431"/>
                  <a:gd name="T10" fmla="*/ 1 w 427"/>
                  <a:gd name="T11" fmla="*/ 0 h 431"/>
                  <a:gd name="T12" fmla="*/ 1 w 427"/>
                  <a:gd name="T13" fmla="*/ 0 h 431"/>
                  <a:gd name="T14" fmla="*/ 1 w 427"/>
                  <a:gd name="T15" fmla="*/ 0 h 431"/>
                  <a:gd name="T16" fmla="*/ 1 w 427"/>
                  <a:gd name="T17" fmla="*/ 1 h 431"/>
                  <a:gd name="T18" fmla="*/ 0 w 427"/>
                  <a:gd name="T19" fmla="*/ 1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1 h 431"/>
                  <a:gd name="T32" fmla="*/ 0 w 427"/>
                  <a:gd name="T33" fmla="*/ 1 h 431"/>
                  <a:gd name="T34" fmla="*/ 0 w 427"/>
                  <a:gd name="T35" fmla="*/ 1 h 431"/>
                  <a:gd name="T36" fmla="*/ 0 w 427"/>
                  <a:gd name="T37" fmla="*/ 1 h 431"/>
                  <a:gd name="T38" fmla="*/ 0 w 427"/>
                  <a:gd name="T39" fmla="*/ 1 h 431"/>
                  <a:gd name="T40" fmla="*/ 0 w 427"/>
                  <a:gd name="T41" fmla="*/ 1 h 431"/>
                  <a:gd name="T42" fmla="*/ 0 w 427"/>
                  <a:gd name="T43" fmla="*/ 1 h 431"/>
                  <a:gd name="T44" fmla="*/ 0 w 427"/>
                  <a:gd name="T45" fmla="*/ 1 h 431"/>
                  <a:gd name="T46" fmla="*/ 0 w 427"/>
                  <a:gd name="T47" fmla="*/ 1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1 w 427"/>
                  <a:gd name="T65" fmla="*/ 0 h 431"/>
                  <a:gd name="T66" fmla="*/ 1 w 427"/>
                  <a:gd name="T67" fmla="*/ 0 h 431"/>
                  <a:gd name="T68" fmla="*/ 1 w 427"/>
                  <a:gd name="T69" fmla="*/ 0 h 431"/>
                  <a:gd name="T70" fmla="*/ 1 w 427"/>
                  <a:gd name="T71" fmla="*/ 0 h 431"/>
                  <a:gd name="T72" fmla="*/ 1 w 427"/>
                  <a:gd name="T73" fmla="*/ 0 h 431"/>
                  <a:gd name="T74" fmla="*/ 1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3" name="Freeform 119"/>
              <p:cNvSpPr>
                <a:spLocks/>
              </p:cNvSpPr>
              <p:nvPr/>
            </p:nvSpPr>
            <p:spPr bwMode="auto">
              <a:xfrm flipH="1">
                <a:off x="3903" y="2210"/>
                <a:ext cx="145" cy="144"/>
              </a:xfrm>
              <a:custGeom>
                <a:avLst/>
                <a:gdLst>
                  <a:gd name="T0" fmla="*/ 1 w 405"/>
                  <a:gd name="T1" fmla="*/ 0 h 413"/>
                  <a:gd name="T2" fmla="*/ 1 w 405"/>
                  <a:gd name="T3" fmla="*/ 0 h 413"/>
                  <a:gd name="T4" fmla="*/ 1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1 w 405"/>
                  <a:gd name="T25" fmla="*/ 0 h 413"/>
                  <a:gd name="T26" fmla="*/ 0 w 405"/>
                  <a:gd name="T27" fmla="*/ 0 h 413"/>
                  <a:gd name="T28" fmla="*/ 1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1 h 413"/>
                  <a:gd name="T46" fmla="*/ 0 w 405"/>
                  <a:gd name="T47" fmla="*/ 1 h 413"/>
                  <a:gd name="T48" fmla="*/ 0 w 405"/>
                  <a:gd name="T49" fmla="*/ 1 h 413"/>
                  <a:gd name="T50" fmla="*/ 0 w 405"/>
                  <a:gd name="T51" fmla="*/ 1 h 413"/>
                  <a:gd name="T52" fmla="*/ 0 w 405"/>
                  <a:gd name="T53" fmla="*/ 1 h 413"/>
                  <a:gd name="T54" fmla="*/ 0 w 405"/>
                  <a:gd name="T55" fmla="*/ 1 h 413"/>
                  <a:gd name="T56" fmla="*/ 0 w 405"/>
                  <a:gd name="T57" fmla="*/ 1 h 413"/>
                  <a:gd name="T58" fmla="*/ 0 w 405"/>
                  <a:gd name="T59" fmla="*/ 1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1 w 405"/>
                  <a:gd name="T85" fmla="*/ 0 h 413"/>
                  <a:gd name="T86" fmla="*/ 1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34" name="Group 120"/>
              <p:cNvGrpSpPr>
                <a:grpSpLocks/>
              </p:cNvGrpSpPr>
              <p:nvPr/>
            </p:nvGrpSpPr>
            <p:grpSpPr bwMode="auto">
              <a:xfrm flipH="1">
                <a:off x="3595" y="2572"/>
                <a:ext cx="158" cy="95"/>
                <a:chOff x="2648" y="2214"/>
                <a:chExt cx="63" cy="39"/>
              </a:xfrm>
            </p:grpSpPr>
            <p:sp>
              <p:nvSpPr>
                <p:cNvPr id="56"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7"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8"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9"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0"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1"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2"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3"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4"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5"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5" name="Group 131"/>
              <p:cNvGrpSpPr>
                <a:grpSpLocks/>
              </p:cNvGrpSpPr>
              <p:nvPr/>
            </p:nvGrpSpPr>
            <p:grpSpPr bwMode="auto">
              <a:xfrm flipH="1">
                <a:off x="3730" y="2363"/>
                <a:ext cx="365" cy="408"/>
                <a:chOff x="2511" y="2128"/>
                <a:chExt cx="146" cy="168"/>
              </a:xfrm>
            </p:grpSpPr>
            <p:sp>
              <p:nvSpPr>
                <p:cNvPr id="42"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3"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4"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5"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6"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7"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8"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9"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0"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1"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2"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3"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4"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5"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6" name="Group 146"/>
              <p:cNvGrpSpPr>
                <a:grpSpLocks/>
              </p:cNvGrpSpPr>
              <p:nvPr/>
            </p:nvGrpSpPr>
            <p:grpSpPr bwMode="auto">
              <a:xfrm flipH="1">
                <a:off x="3933" y="2647"/>
                <a:ext cx="195" cy="260"/>
                <a:chOff x="2498" y="2245"/>
                <a:chExt cx="78" cy="107"/>
              </a:xfrm>
            </p:grpSpPr>
            <p:sp>
              <p:nvSpPr>
                <p:cNvPr id="40"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1"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37"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1 h 631"/>
                  <a:gd name="T12" fmla="*/ 0 w 39"/>
                  <a:gd name="T13" fmla="*/ 1 h 631"/>
                  <a:gd name="T14" fmla="*/ 0 w 39"/>
                  <a:gd name="T15" fmla="*/ 1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8"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9"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1 h 366"/>
                  <a:gd name="T48" fmla="*/ 0 w 134"/>
                  <a:gd name="T49" fmla="*/ 1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4" name="Line 152"/>
            <p:cNvSpPr>
              <a:spLocks noChangeShapeType="1"/>
            </p:cNvSpPr>
            <p:nvPr/>
          </p:nvSpPr>
          <p:spPr bwMode="auto">
            <a:xfrm rot="10800000" flipV="1">
              <a:off x="6870020" y="3035343"/>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5" name="Line 153"/>
            <p:cNvSpPr>
              <a:spLocks noChangeShapeType="1"/>
            </p:cNvSpPr>
            <p:nvPr/>
          </p:nvSpPr>
          <p:spPr bwMode="auto">
            <a:xfrm rot="5400000">
              <a:off x="5640563" y="4007625"/>
              <a:ext cx="64916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6" name="Text Box 154"/>
            <p:cNvSpPr txBox="1">
              <a:spLocks noChangeArrowheads="1"/>
            </p:cNvSpPr>
            <p:nvPr/>
          </p:nvSpPr>
          <p:spPr bwMode="auto">
            <a:xfrm>
              <a:off x="4652283" y="4253079"/>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管理站</a:t>
              </a:r>
            </a:p>
          </p:txBody>
        </p:sp>
        <p:sp>
          <p:nvSpPr>
            <p:cNvPr id="157" name="Line 155"/>
            <p:cNvSpPr>
              <a:spLocks noChangeShapeType="1"/>
            </p:cNvSpPr>
            <p:nvPr/>
          </p:nvSpPr>
          <p:spPr bwMode="auto">
            <a:xfrm rot="10800000">
              <a:off x="1878920" y="2758385"/>
              <a:ext cx="1312862" cy="27695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pic>
          <p:nvPicPr>
            <p:cNvPr id="158"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45" y="2109220"/>
              <a:ext cx="1695450" cy="108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15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1696" y="3869146"/>
              <a:ext cx="738187" cy="12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Line 158"/>
            <p:cNvSpPr>
              <a:spLocks noChangeShapeType="1"/>
            </p:cNvSpPr>
            <p:nvPr/>
          </p:nvSpPr>
          <p:spPr bwMode="auto">
            <a:xfrm rot="5400000">
              <a:off x="6505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1" name="Line 159"/>
            <p:cNvSpPr>
              <a:spLocks noChangeShapeType="1"/>
            </p:cNvSpPr>
            <p:nvPr/>
          </p:nvSpPr>
          <p:spPr bwMode="auto">
            <a:xfrm rot="5400000">
              <a:off x="3203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2" name="Line 160"/>
            <p:cNvSpPr>
              <a:spLocks noChangeShapeType="1"/>
            </p:cNvSpPr>
            <p:nvPr/>
          </p:nvSpPr>
          <p:spPr bwMode="auto">
            <a:xfrm rot="5400000">
              <a:off x="4928630"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3" name="Line 161"/>
            <p:cNvSpPr>
              <a:spLocks noChangeShapeType="1"/>
            </p:cNvSpPr>
            <p:nvPr/>
          </p:nvSpPr>
          <p:spPr bwMode="auto">
            <a:xfrm rot="5400000">
              <a:off x="2685737" y="3839839"/>
              <a:ext cx="31359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4" name="Text Box 162"/>
            <p:cNvSpPr txBox="1">
              <a:spLocks noChangeArrowheads="1"/>
            </p:cNvSpPr>
            <p:nvPr/>
          </p:nvSpPr>
          <p:spPr bwMode="auto">
            <a:xfrm>
              <a:off x="915307" y="2393506"/>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互联网</a:t>
              </a:r>
            </a:p>
          </p:txBody>
        </p:sp>
        <p:sp>
          <p:nvSpPr>
            <p:cNvPr id="165" name="Line 163"/>
            <p:cNvSpPr>
              <a:spLocks noChangeShapeType="1"/>
            </p:cNvSpPr>
            <p:nvPr/>
          </p:nvSpPr>
          <p:spPr bwMode="auto">
            <a:xfrm>
              <a:off x="2169433" y="3668389"/>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6" name="Rectangle 164"/>
            <p:cNvSpPr>
              <a:spLocks noChangeArrowheads="1"/>
            </p:cNvSpPr>
            <p:nvPr/>
          </p:nvSpPr>
          <p:spPr bwMode="auto">
            <a:xfrm>
              <a:off x="2102758" y="3624429"/>
              <a:ext cx="85725" cy="9085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7" name="Rectangle 165"/>
            <p:cNvSpPr>
              <a:spLocks noChangeArrowheads="1"/>
            </p:cNvSpPr>
            <p:nvPr/>
          </p:nvSpPr>
          <p:spPr bwMode="auto">
            <a:xfrm>
              <a:off x="8238446" y="3622962"/>
              <a:ext cx="85725" cy="9232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8" name="Text Box 166"/>
            <p:cNvSpPr txBox="1">
              <a:spLocks noChangeArrowheads="1"/>
            </p:cNvSpPr>
            <p:nvPr/>
          </p:nvSpPr>
          <p:spPr bwMode="auto">
            <a:xfrm>
              <a:off x="6870021" y="4131452"/>
              <a:ext cx="962025" cy="70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网络</a:t>
              </a:r>
            </a:p>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管理员      </a:t>
              </a:r>
            </a:p>
          </p:txBody>
        </p:sp>
        <p:sp>
          <p:nvSpPr>
            <p:cNvPr id="169" name="Text Box 167"/>
            <p:cNvSpPr txBox="1">
              <a:spLocks noChangeArrowheads="1"/>
            </p:cNvSpPr>
            <p:nvPr/>
          </p:nvSpPr>
          <p:spPr bwMode="auto">
            <a:xfrm>
              <a:off x="1353458" y="4100679"/>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70" name="Text Box 168"/>
            <p:cNvSpPr txBox="1">
              <a:spLocks noChangeArrowheads="1"/>
            </p:cNvSpPr>
            <p:nvPr/>
          </p:nvSpPr>
          <p:spPr bwMode="auto">
            <a:xfrm>
              <a:off x="566058" y="4949137"/>
              <a:ext cx="4495290"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管理程序（运行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客户程序）</a:t>
              </a:r>
            </a:p>
          </p:txBody>
        </p:sp>
        <p:sp>
          <p:nvSpPr>
            <p:cNvPr id="171" name="Text Box 169"/>
            <p:cNvSpPr txBox="1">
              <a:spLocks noChangeArrowheads="1"/>
            </p:cNvSpPr>
            <p:nvPr/>
          </p:nvSpPr>
          <p:spPr bwMode="auto">
            <a:xfrm>
              <a:off x="566058" y="5397544"/>
              <a:ext cx="4748913"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代理程序（运行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服务器程序）</a:t>
              </a:r>
            </a:p>
          </p:txBody>
        </p:sp>
        <p:pic>
          <p:nvPicPr>
            <p:cNvPr id="172" name="Picture 17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863421" y="2604521"/>
              <a:ext cx="692150" cy="74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17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4470"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4" name="Oval 172"/>
            <p:cNvSpPr>
              <a:spLocks noChangeArrowheads="1"/>
            </p:cNvSpPr>
            <p:nvPr/>
          </p:nvSpPr>
          <p:spPr bwMode="auto">
            <a:xfrm>
              <a:off x="3455308" y="2984054"/>
              <a:ext cx="377825" cy="235927"/>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5" name="Oval 173"/>
            <p:cNvSpPr>
              <a:spLocks noChangeArrowheads="1"/>
            </p:cNvSpPr>
            <p:nvPr/>
          </p:nvSpPr>
          <p:spPr bwMode="auto">
            <a:xfrm>
              <a:off x="2726646" y="4465560"/>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pic>
          <p:nvPicPr>
            <p:cNvPr id="176" name="Picture 17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2021"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7" name="Oval 176"/>
            <p:cNvSpPr>
              <a:spLocks noChangeArrowheads="1"/>
            </p:cNvSpPr>
            <p:nvPr/>
          </p:nvSpPr>
          <p:spPr bwMode="auto">
            <a:xfrm>
              <a:off x="6449333" y="2984055"/>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8" name="Oval 177"/>
            <p:cNvSpPr>
              <a:spLocks noChangeArrowheads="1"/>
            </p:cNvSpPr>
            <p:nvPr/>
          </p:nvSpPr>
          <p:spPr bwMode="auto">
            <a:xfrm>
              <a:off x="5031695" y="3035344"/>
              <a:ext cx="376237"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9" name="Oval 178"/>
            <p:cNvSpPr>
              <a:spLocks noChangeArrowheads="1"/>
            </p:cNvSpPr>
            <p:nvPr/>
          </p:nvSpPr>
          <p:spPr bwMode="auto">
            <a:xfrm>
              <a:off x="5644470" y="4053786"/>
              <a:ext cx="436562"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pic>
          <p:nvPicPr>
            <p:cNvPr id="180" name="Picture 1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008257" y="2479961"/>
              <a:ext cx="692150" cy="74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 name="Text Box 180"/>
            <p:cNvSpPr txBox="1">
              <a:spLocks noChangeArrowheads="1"/>
            </p:cNvSpPr>
            <p:nvPr/>
          </p:nvSpPr>
          <p:spPr bwMode="auto">
            <a:xfrm>
              <a:off x="2885395" y="2491686"/>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2" name="Text Box 181"/>
            <p:cNvSpPr txBox="1">
              <a:spLocks noChangeArrowheads="1"/>
            </p:cNvSpPr>
            <p:nvPr/>
          </p:nvSpPr>
          <p:spPr bwMode="auto">
            <a:xfrm>
              <a:off x="4593545" y="2260155"/>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3" name="Text Box 182"/>
            <p:cNvSpPr txBox="1">
              <a:spLocks noChangeArrowheads="1"/>
            </p:cNvSpPr>
            <p:nvPr/>
          </p:nvSpPr>
          <p:spPr bwMode="auto">
            <a:xfrm>
              <a:off x="6152471" y="2522460"/>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4" name="Oval 183"/>
            <p:cNvSpPr>
              <a:spLocks noChangeArrowheads="1"/>
            </p:cNvSpPr>
            <p:nvPr/>
          </p:nvSpPr>
          <p:spPr bwMode="auto">
            <a:xfrm>
              <a:off x="127907" y="4985771"/>
              <a:ext cx="438150"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sp>
          <p:nvSpPr>
            <p:cNvPr id="185" name="Oval 184"/>
            <p:cNvSpPr>
              <a:spLocks noChangeArrowheads="1"/>
            </p:cNvSpPr>
            <p:nvPr/>
          </p:nvSpPr>
          <p:spPr bwMode="auto">
            <a:xfrm>
              <a:off x="127907" y="5401940"/>
              <a:ext cx="438150" cy="27842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86" name="Freeform 185"/>
            <p:cNvSpPr>
              <a:spLocks/>
            </p:cNvSpPr>
            <p:nvPr/>
          </p:nvSpPr>
          <p:spPr bwMode="auto">
            <a:xfrm>
              <a:off x="3104471" y="4209116"/>
              <a:ext cx="2524125" cy="400050"/>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7" name="Freeform 186"/>
            <p:cNvSpPr>
              <a:spLocks/>
            </p:cNvSpPr>
            <p:nvPr/>
          </p:nvSpPr>
          <p:spPr bwMode="auto">
            <a:xfrm>
              <a:off x="3820433" y="3174554"/>
              <a:ext cx="1838325" cy="956897"/>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8" name="Freeform 187"/>
            <p:cNvSpPr>
              <a:spLocks/>
            </p:cNvSpPr>
            <p:nvPr/>
          </p:nvSpPr>
          <p:spPr bwMode="auto">
            <a:xfrm>
              <a:off x="5234896" y="3282994"/>
              <a:ext cx="539750" cy="81768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9" name="Freeform 188"/>
            <p:cNvSpPr>
              <a:spLocks/>
            </p:cNvSpPr>
            <p:nvPr/>
          </p:nvSpPr>
          <p:spPr bwMode="auto">
            <a:xfrm>
              <a:off x="5906407" y="3219983"/>
              <a:ext cx="642938" cy="833803"/>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0" name="Freeform 189"/>
            <p:cNvSpPr>
              <a:spLocks/>
            </p:cNvSpPr>
            <p:nvPr/>
          </p:nvSpPr>
          <p:spPr bwMode="auto">
            <a:xfrm>
              <a:off x="6081033" y="3096889"/>
              <a:ext cx="1985963" cy="101844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1" name="Oval 190"/>
            <p:cNvSpPr>
              <a:spLocks noChangeArrowheads="1"/>
            </p:cNvSpPr>
            <p:nvPr/>
          </p:nvSpPr>
          <p:spPr bwMode="auto">
            <a:xfrm>
              <a:off x="8008257" y="2890271"/>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92" name="Text Box 191"/>
            <p:cNvSpPr txBox="1">
              <a:spLocks noChangeArrowheads="1"/>
            </p:cNvSpPr>
            <p:nvPr/>
          </p:nvSpPr>
          <p:spPr bwMode="auto">
            <a:xfrm>
              <a:off x="7743146" y="2151717"/>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93" name="Text Box 192"/>
            <p:cNvSpPr txBox="1">
              <a:spLocks noChangeArrowheads="1"/>
            </p:cNvSpPr>
            <p:nvPr/>
          </p:nvSpPr>
          <p:spPr bwMode="auto">
            <a:xfrm rot="21072954">
              <a:off x="3536742" y="3923889"/>
              <a:ext cx="1211905"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网管协议</a:t>
              </a:r>
            </a:p>
          </p:txBody>
        </p:sp>
      </p:grpSp>
      <p:sp>
        <p:nvSpPr>
          <p:cNvPr id="195" name="圆角矩形标注 194"/>
          <p:cNvSpPr/>
          <p:nvPr/>
        </p:nvSpPr>
        <p:spPr>
          <a:xfrm>
            <a:off x="2158109" y="5188945"/>
            <a:ext cx="6027618" cy="1466364"/>
          </a:xfrm>
          <a:prstGeom prst="wedgeRoundRectCallout">
            <a:avLst>
              <a:gd name="adj1" fmla="val -10358"/>
              <a:gd name="adj2" fmla="val -18538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ea typeface="黑体" pitchFamily="49" charset="-122"/>
              </a:rPr>
              <a:t>被管对象 </a:t>
            </a:r>
            <a:r>
              <a:rPr lang="en-US" altLang="zh-CN" sz="1600" dirty="0">
                <a:ea typeface="黑体" pitchFamily="49" charset="-122"/>
              </a:rPr>
              <a:t>(Managed Object)</a:t>
            </a: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网络的每一个被管设备中可能有多个被管对象</a:t>
            </a: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被管设备有时可称为网络元素或网元</a:t>
            </a: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在被管设备中也会有一些不能被管的对象</a:t>
            </a:r>
          </a:p>
        </p:txBody>
      </p:sp>
      <p:sp>
        <p:nvSpPr>
          <p:cNvPr id="198" name="圆角矩形标注 197"/>
          <p:cNvSpPr/>
          <p:nvPr/>
        </p:nvSpPr>
        <p:spPr>
          <a:xfrm>
            <a:off x="352508" y="5120089"/>
            <a:ext cx="6962691" cy="1466364"/>
          </a:xfrm>
          <a:prstGeom prst="wedgeRoundRectCallout">
            <a:avLst>
              <a:gd name="adj1" fmla="val 17395"/>
              <a:gd name="adj2" fmla="val -16756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ea typeface="黑体" pitchFamily="49" charset="-122"/>
              </a:rPr>
              <a:t>代理 </a:t>
            </a:r>
            <a:r>
              <a:rPr lang="en-US" altLang="zh-CN" sz="1600" dirty="0">
                <a:ea typeface="黑体" pitchFamily="49" charset="-122"/>
              </a:rPr>
              <a:t>(agent)</a:t>
            </a: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每一个被管设备中都要运行一个程序以便和管理站中的管理程序进行通信，这些运行着的程序叫做网络管理代理程序，或简称为代理</a:t>
            </a: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代理程序在管理程序的命令和控制下在被管设备上采取本地的行动</a:t>
            </a:r>
          </a:p>
        </p:txBody>
      </p:sp>
    </p:spTree>
    <p:custDataLst>
      <p:tags r:id="rId1"/>
    </p:custDataLst>
    <p:extLst>
      <p:ext uri="{BB962C8B-B14F-4D97-AF65-F5344CB8AC3E}">
        <p14:creationId xmlns:p14="http://schemas.microsoft.com/office/powerpoint/2010/main" val="2455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wipe(up)">
                                      <p:cBhvr>
                                        <p:cTn id="7" dur="3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95"/>
                                        </p:tgtEl>
                                      </p:cBhvr>
                                    </p:animEffect>
                                    <p:set>
                                      <p:cBhvr>
                                        <p:cTn id="12" dur="1" fill="hold">
                                          <p:stCondLst>
                                            <p:cond delay="499"/>
                                          </p:stCondLst>
                                        </p:cTn>
                                        <p:tgtEl>
                                          <p:spTgt spid="1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wipe(up)">
                                      <p:cBhvr>
                                        <p:cTn id="17" dur="3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98"/>
                                        </p:tgtEl>
                                      </p:cBhvr>
                                    </p:animEffect>
                                    <p:set>
                                      <p:cBhvr>
                                        <p:cTn id="22" dur="1" fill="hold">
                                          <p:stCondLst>
                                            <p:cond delay="499"/>
                                          </p:stCondLst>
                                        </p:cTn>
                                        <p:tgtEl>
                                          <p:spTgt spid="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5" grpId="1" animBg="1"/>
      <p:bldP spid="198" grpId="0" animBg="1"/>
      <p:bldP spid="198" grpId="1" animBg="1"/>
    </p:bldLst>
  </p:timing>
  <p:extLst mod="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网络管理的一般模型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45</a:t>
            </a:fld>
            <a:endParaRPr lang="zh-CN" altLang="en-US" dirty="0"/>
          </a:p>
        </p:txBody>
      </p:sp>
      <p:grpSp>
        <p:nvGrpSpPr>
          <p:cNvPr id="194" name="组合 193"/>
          <p:cNvGrpSpPr/>
          <p:nvPr/>
        </p:nvGrpSpPr>
        <p:grpSpPr>
          <a:xfrm>
            <a:off x="310787" y="2279037"/>
            <a:ext cx="8310011" cy="3481683"/>
            <a:chOff x="127907" y="2109220"/>
            <a:chExt cx="8883695" cy="3704492"/>
          </a:xfrm>
        </p:grpSpPr>
        <p:grpSp>
          <p:nvGrpSpPr>
            <p:cNvPr id="7" name="Group 5"/>
            <p:cNvGrpSpPr>
              <a:grpSpLocks/>
            </p:cNvGrpSpPr>
            <p:nvPr/>
          </p:nvGrpSpPr>
          <p:grpSpPr bwMode="auto">
            <a:xfrm>
              <a:off x="5293632" y="3961466"/>
              <a:ext cx="1576388" cy="1852246"/>
              <a:chOff x="3072" y="2208"/>
              <a:chExt cx="1056" cy="1056"/>
            </a:xfrm>
          </p:grpSpPr>
          <p:grpSp>
            <p:nvGrpSpPr>
              <p:cNvPr id="8" name="Group 6"/>
              <p:cNvGrpSpPr>
                <a:grpSpLocks/>
              </p:cNvGrpSpPr>
              <p:nvPr/>
            </p:nvGrpSpPr>
            <p:grpSpPr bwMode="auto">
              <a:xfrm flipH="1">
                <a:off x="3072" y="2543"/>
                <a:ext cx="888" cy="721"/>
                <a:chOff x="2565" y="2202"/>
                <a:chExt cx="355" cy="297"/>
              </a:xfrm>
            </p:grpSpPr>
            <p:sp>
              <p:nvSpPr>
                <p:cNvPr id="148"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9" name="Group 8"/>
                <p:cNvGrpSpPr>
                  <a:grpSpLocks/>
                </p:cNvGrpSpPr>
                <p:nvPr/>
              </p:nvGrpSpPr>
              <p:grpSpPr bwMode="auto">
                <a:xfrm>
                  <a:off x="2565" y="2202"/>
                  <a:ext cx="351" cy="78"/>
                  <a:chOff x="2565" y="2202"/>
                  <a:chExt cx="351" cy="78"/>
                </a:xfrm>
              </p:grpSpPr>
              <p:sp>
                <p:nvSpPr>
                  <p:cNvPr id="151"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2"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3"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0"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9" name="Group 13"/>
              <p:cNvGrpSpPr>
                <a:grpSpLocks/>
              </p:cNvGrpSpPr>
              <p:nvPr/>
            </p:nvGrpSpPr>
            <p:grpSpPr bwMode="auto">
              <a:xfrm flipH="1">
                <a:off x="3225" y="2269"/>
                <a:ext cx="610" cy="417"/>
                <a:chOff x="2615" y="2089"/>
                <a:chExt cx="244" cy="172"/>
              </a:xfrm>
            </p:grpSpPr>
            <p:grpSp>
              <p:nvGrpSpPr>
                <p:cNvPr id="97" name="Group 14"/>
                <p:cNvGrpSpPr>
                  <a:grpSpLocks/>
                </p:cNvGrpSpPr>
                <p:nvPr/>
              </p:nvGrpSpPr>
              <p:grpSpPr bwMode="auto">
                <a:xfrm>
                  <a:off x="2671" y="2089"/>
                  <a:ext cx="188" cy="156"/>
                  <a:chOff x="2671" y="2089"/>
                  <a:chExt cx="188" cy="156"/>
                </a:xfrm>
              </p:grpSpPr>
              <p:grpSp>
                <p:nvGrpSpPr>
                  <p:cNvPr id="130" name="Group 15"/>
                  <p:cNvGrpSpPr>
                    <a:grpSpLocks/>
                  </p:cNvGrpSpPr>
                  <p:nvPr/>
                </p:nvGrpSpPr>
                <p:grpSpPr bwMode="auto">
                  <a:xfrm>
                    <a:off x="2671" y="2089"/>
                    <a:ext cx="188" cy="156"/>
                    <a:chOff x="2671" y="2089"/>
                    <a:chExt cx="188" cy="156"/>
                  </a:xfrm>
                </p:grpSpPr>
                <p:grpSp>
                  <p:nvGrpSpPr>
                    <p:cNvPr id="139" name="Group 16"/>
                    <p:cNvGrpSpPr>
                      <a:grpSpLocks/>
                    </p:cNvGrpSpPr>
                    <p:nvPr/>
                  </p:nvGrpSpPr>
                  <p:grpSpPr bwMode="auto">
                    <a:xfrm>
                      <a:off x="2671" y="2177"/>
                      <a:ext cx="188" cy="68"/>
                      <a:chOff x="2671" y="2177"/>
                      <a:chExt cx="188" cy="68"/>
                    </a:xfrm>
                  </p:grpSpPr>
                  <p:sp>
                    <p:nvSpPr>
                      <p:cNvPr id="145"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6"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7"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40"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41" name="Group 21"/>
                    <p:cNvGrpSpPr>
                      <a:grpSpLocks/>
                    </p:cNvGrpSpPr>
                    <p:nvPr/>
                  </p:nvGrpSpPr>
                  <p:grpSpPr bwMode="auto">
                    <a:xfrm>
                      <a:off x="2692" y="2089"/>
                      <a:ext cx="153" cy="97"/>
                      <a:chOff x="2692" y="2089"/>
                      <a:chExt cx="153" cy="97"/>
                    </a:xfrm>
                  </p:grpSpPr>
                  <p:sp>
                    <p:nvSpPr>
                      <p:cNvPr id="142"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3"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44"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131" name="Group 25"/>
                  <p:cNvGrpSpPr>
                    <a:grpSpLocks/>
                  </p:cNvGrpSpPr>
                  <p:nvPr/>
                </p:nvGrpSpPr>
                <p:grpSpPr bwMode="auto">
                  <a:xfrm>
                    <a:off x="2678" y="2184"/>
                    <a:ext cx="62" cy="44"/>
                    <a:chOff x="2678" y="2184"/>
                    <a:chExt cx="62" cy="44"/>
                  </a:xfrm>
                </p:grpSpPr>
                <p:sp>
                  <p:nvSpPr>
                    <p:cNvPr id="132"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3"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4"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5"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6"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7"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38"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nvGrpSpPr>
                <p:cNvPr id="98" name="Group 33"/>
                <p:cNvGrpSpPr>
                  <a:grpSpLocks/>
                </p:cNvGrpSpPr>
                <p:nvPr/>
              </p:nvGrpSpPr>
              <p:grpSpPr bwMode="auto">
                <a:xfrm>
                  <a:off x="2615" y="2185"/>
                  <a:ext cx="147" cy="76"/>
                  <a:chOff x="2615" y="2185"/>
                  <a:chExt cx="147" cy="76"/>
                </a:xfrm>
              </p:grpSpPr>
              <p:grpSp>
                <p:nvGrpSpPr>
                  <p:cNvPr id="99" name="Group 34"/>
                  <p:cNvGrpSpPr>
                    <a:grpSpLocks/>
                  </p:cNvGrpSpPr>
                  <p:nvPr/>
                </p:nvGrpSpPr>
                <p:grpSpPr bwMode="auto">
                  <a:xfrm>
                    <a:off x="2729" y="2226"/>
                    <a:ext cx="24" cy="18"/>
                    <a:chOff x="2729" y="2226"/>
                    <a:chExt cx="24" cy="18"/>
                  </a:xfrm>
                </p:grpSpPr>
                <p:sp>
                  <p:nvSpPr>
                    <p:cNvPr id="128"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9"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00" name="Group 37"/>
                  <p:cNvGrpSpPr>
                    <a:grpSpLocks/>
                  </p:cNvGrpSpPr>
                  <p:nvPr/>
                </p:nvGrpSpPr>
                <p:grpSpPr bwMode="auto">
                  <a:xfrm>
                    <a:off x="2615" y="2185"/>
                    <a:ext cx="147" cy="76"/>
                    <a:chOff x="2615" y="2185"/>
                    <a:chExt cx="147" cy="76"/>
                  </a:xfrm>
                </p:grpSpPr>
                <p:sp>
                  <p:nvSpPr>
                    <p:cNvPr id="101"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2"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3"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4"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5"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6"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7"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8"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09"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0"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1"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2"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3"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4"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5"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6"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7"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8"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19"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0"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1"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2"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3"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4"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5"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6"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27"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grpSp>
          <p:grpSp>
            <p:nvGrpSpPr>
              <p:cNvPr id="10" name="Group 65"/>
              <p:cNvGrpSpPr>
                <a:grpSpLocks/>
              </p:cNvGrpSpPr>
              <p:nvPr/>
            </p:nvGrpSpPr>
            <p:grpSpPr bwMode="auto">
              <a:xfrm flipH="1">
                <a:off x="3808" y="2431"/>
                <a:ext cx="87" cy="168"/>
                <a:chOff x="2591" y="2156"/>
                <a:chExt cx="35" cy="69"/>
              </a:xfrm>
            </p:grpSpPr>
            <p:sp>
              <p:nvSpPr>
                <p:cNvPr id="95"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6"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1" name="Group 68"/>
              <p:cNvGrpSpPr>
                <a:grpSpLocks/>
              </p:cNvGrpSpPr>
              <p:nvPr/>
            </p:nvGrpSpPr>
            <p:grpSpPr bwMode="auto">
              <a:xfrm flipH="1">
                <a:off x="3798" y="2334"/>
                <a:ext cx="112" cy="119"/>
                <a:chOff x="2585" y="2116"/>
                <a:chExt cx="45" cy="49"/>
              </a:xfrm>
            </p:grpSpPr>
            <p:sp>
              <p:nvSpPr>
                <p:cNvPr id="80"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1"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2"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3"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4"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5"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6"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7"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8"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89"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0"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1"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2"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3"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94"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2" name="Group 84"/>
              <p:cNvGrpSpPr>
                <a:grpSpLocks/>
              </p:cNvGrpSpPr>
              <p:nvPr/>
            </p:nvGrpSpPr>
            <p:grpSpPr bwMode="auto">
              <a:xfrm flipH="1">
                <a:off x="3535" y="3121"/>
                <a:ext cx="220" cy="111"/>
                <a:chOff x="2647" y="2440"/>
                <a:chExt cx="88" cy="46"/>
              </a:xfrm>
            </p:grpSpPr>
            <p:sp>
              <p:nvSpPr>
                <p:cNvPr id="75"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6"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7"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8"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9"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3" name="Group 90"/>
              <p:cNvGrpSpPr>
                <a:grpSpLocks/>
              </p:cNvGrpSpPr>
              <p:nvPr/>
            </p:nvGrpSpPr>
            <p:grpSpPr bwMode="auto">
              <a:xfrm flipH="1">
                <a:off x="3658" y="2929"/>
                <a:ext cx="92" cy="221"/>
                <a:chOff x="2649" y="2361"/>
                <a:chExt cx="37" cy="91"/>
              </a:xfrm>
            </p:grpSpPr>
            <p:sp>
              <p:nvSpPr>
                <p:cNvPr id="73"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4"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14" name="Group 93"/>
              <p:cNvGrpSpPr>
                <a:grpSpLocks/>
              </p:cNvGrpSpPr>
              <p:nvPr/>
            </p:nvGrpSpPr>
            <p:grpSpPr bwMode="auto">
              <a:xfrm flipH="1">
                <a:off x="3477" y="3152"/>
                <a:ext cx="226" cy="112"/>
                <a:chOff x="2668" y="2453"/>
                <a:chExt cx="90" cy="46"/>
              </a:xfrm>
            </p:grpSpPr>
            <p:sp>
              <p:nvSpPr>
                <p:cNvPr id="68"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9"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0"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1"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72"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16" name="Group 100"/>
              <p:cNvGrpSpPr>
                <a:grpSpLocks/>
              </p:cNvGrpSpPr>
              <p:nvPr/>
            </p:nvGrpSpPr>
            <p:grpSpPr bwMode="auto">
              <a:xfrm flipH="1">
                <a:off x="3710" y="2866"/>
                <a:ext cx="353" cy="121"/>
                <a:chOff x="2524" y="2335"/>
                <a:chExt cx="141" cy="50"/>
              </a:xfrm>
            </p:grpSpPr>
            <p:sp>
              <p:nvSpPr>
                <p:cNvPr id="66"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7"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7" name="Freeform 103"/>
              <p:cNvSpPr>
                <a:spLocks/>
              </p:cNvSpPr>
              <p:nvPr/>
            </p:nvSpPr>
            <p:spPr bwMode="auto">
              <a:xfrm flipH="1">
                <a:off x="3592" y="2740"/>
                <a:ext cx="481" cy="437"/>
              </a:xfrm>
              <a:custGeom>
                <a:avLst/>
                <a:gdLst>
                  <a:gd name="T0" fmla="*/ 3 w 1344"/>
                  <a:gd name="T1" fmla="*/ 1 h 1258"/>
                  <a:gd name="T2" fmla="*/ 3 w 1344"/>
                  <a:gd name="T3" fmla="*/ 1 h 1258"/>
                  <a:gd name="T4" fmla="*/ 3 w 1344"/>
                  <a:gd name="T5" fmla="*/ 1 h 1258"/>
                  <a:gd name="T6" fmla="*/ 3 w 1344"/>
                  <a:gd name="T7" fmla="*/ 1 h 1258"/>
                  <a:gd name="T8" fmla="*/ 3 w 1344"/>
                  <a:gd name="T9" fmla="*/ 0 h 1258"/>
                  <a:gd name="T10" fmla="*/ 3 w 1344"/>
                  <a:gd name="T11" fmla="*/ 0 h 1258"/>
                  <a:gd name="T12" fmla="*/ 2 w 1344"/>
                  <a:gd name="T13" fmla="*/ 0 h 1258"/>
                  <a:gd name="T14" fmla="*/ 2 w 1344"/>
                  <a:gd name="T15" fmla="*/ 0 h 1258"/>
                  <a:gd name="T16" fmla="*/ 2 w 1344"/>
                  <a:gd name="T17" fmla="*/ 0 h 1258"/>
                  <a:gd name="T18" fmla="*/ 1 w 1344"/>
                  <a:gd name="T19" fmla="*/ 0 h 1258"/>
                  <a:gd name="T20" fmla="*/ 1 w 1344"/>
                  <a:gd name="T21" fmla="*/ 0 h 1258"/>
                  <a:gd name="T22" fmla="*/ 1 w 1344"/>
                  <a:gd name="T23" fmla="*/ 0 h 1258"/>
                  <a:gd name="T24" fmla="*/ 1 w 1344"/>
                  <a:gd name="T25" fmla="*/ 0 h 1258"/>
                  <a:gd name="T26" fmla="*/ 1 w 1344"/>
                  <a:gd name="T27" fmla="*/ 0 h 1258"/>
                  <a:gd name="T28" fmla="*/ 1 w 1344"/>
                  <a:gd name="T29" fmla="*/ 0 h 1258"/>
                  <a:gd name="T30" fmla="*/ 1 w 1344"/>
                  <a:gd name="T31" fmla="*/ 0 h 1258"/>
                  <a:gd name="T32" fmla="*/ 1 w 1344"/>
                  <a:gd name="T33" fmla="*/ 0 h 1258"/>
                  <a:gd name="T34" fmla="*/ 1 w 1344"/>
                  <a:gd name="T35" fmla="*/ 0 h 1258"/>
                  <a:gd name="T36" fmla="*/ 1 w 1344"/>
                  <a:gd name="T37" fmla="*/ 0 h 1258"/>
                  <a:gd name="T38" fmla="*/ 1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1 h 1258"/>
                  <a:gd name="T54" fmla="*/ 0 w 1344"/>
                  <a:gd name="T55" fmla="*/ 1 h 1258"/>
                  <a:gd name="T56" fmla="*/ 0 w 1344"/>
                  <a:gd name="T57" fmla="*/ 1 h 1258"/>
                  <a:gd name="T58" fmla="*/ 0 w 1344"/>
                  <a:gd name="T59" fmla="*/ 1 h 1258"/>
                  <a:gd name="T60" fmla="*/ 0 w 1344"/>
                  <a:gd name="T61" fmla="*/ 1 h 1258"/>
                  <a:gd name="T62" fmla="*/ 0 w 1344"/>
                  <a:gd name="T63" fmla="*/ 1 h 1258"/>
                  <a:gd name="T64" fmla="*/ 0 w 1344"/>
                  <a:gd name="T65" fmla="*/ 1 h 1258"/>
                  <a:gd name="T66" fmla="*/ 0 w 1344"/>
                  <a:gd name="T67" fmla="*/ 1 h 1258"/>
                  <a:gd name="T68" fmla="*/ 0 w 1344"/>
                  <a:gd name="T69" fmla="*/ 1 h 1258"/>
                  <a:gd name="T70" fmla="*/ 1 w 1344"/>
                  <a:gd name="T71" fmla="*/ 1 h 1258"/>
                  <a:gd name="T72" fmla="*/ 1 w 1344"/>
                  <a:gd name="T73" fmla="*/ 1 h 1258"/>
                  <a:gd name="T74" fmla="*/ 1 w 1344"/>
                  <a:gd name="T75" fmla="*/ 1 h 1258"/>
                  <a:gd name="T76" fmla="*/ 1 w 1344"/>
                  <a:gd name="T77" fmla="*/ 1 h 1258"/>
                  <a:gd name="T78" fmla="*/ 1 w 1344"/>
                  <a:gd name="T79" fmla="*/ 1 h 1258"/>
                  <a:gd name="T80" fmla="*/ 1 w 1344"/>
                  <a:gd name="T81" fmla="*/ 1 h 1258"/>
                  <a:gd name="T82" fmla="*/ 1 w 1344"/>
                  <a:gd name="T83" fmla="*/ 1 h 1258"/>
                  <a:gd name="T84" fmla="*/ 2 w 1344"/>
                  <a:gd name="T85" fmla="*/ 1 h 1258"/>
                  <a:gd name="T86" fmla="*/ 2 w 1344"/>
                  <a:gd name="T87" fmla="*/ 1 h 1258"/>
                  <a:gd name="T88" fmla="*/ 2 w 1344"/>
                  <a:gd name="T89" fmla="*/ 1 h 1258"/>
                  <a:gd name="T90" fmla="*/ 2 w 1344"/>
                  <a:gd name="T91" fmla="*/ 1 h 1258"/>
                  <a:gd name="T92" fmla="*/ 2 w 1344"/>
                  <a:gd name="T93" fmla="*/ 2 h 1258"/>
                  <a:gd name="T94" fmla="*/ 2 w 1344"/>
                  <a:gd name="T95" fmla="*/ 2 h 1258"/>
                  <a:gd name="T96" fmla="*/ 2 w 1344"/>
                  <a:gd name="T97" fmla="*/ 2 h 1258"/>
                  <a:gd name="T98" fmla="*/ 2 w 1344"/>
                  <a:gd name="T99" fmla="*/ 2 h 1258"/>
                  <a:gd name="T100" fmla="*/ 3 w 1344"/>
                  <a:gd name="T101" fmla="*/ 2 h 1258"/>
                  <a:gd name="T102" fmla="*/ 3 w 1344"/>
                  <a:gd name="T103" fmla="*/ 2 h 1258"/>
                  <a:gd name="T104" fmla="*/ 3 w 1344"/>
                  <a:gd name="T105" fmla="*/ 2 h 1258"/>
                  <a:gd name="T106" fmla="*/ 3 w 1344"/>
                  <a:gd name="T107" fmla="*/ 2 h 1258"/>
                  <a:gd name="T108" fmla="*/ 3 w 1344"/>
                  <a:gd name="T109" fmla="*/ 2 h 1258"/>
                  <a:gd name="T110" fmla="*/ 3 w 1344"/>
                  <a:gd name="T111" fmla="*/ 1 h 1258"/>
                  <a:gd name="T112" fmla="*/ 3 w 1344"/>
                  <a:gd name="T113" fmla="*/ 1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1 h 1188"/>
                  <a:gd name="T10" fmla="*/ 1 w 1314"/>
                  <a:gd name="T11" fmla="*/ 1 h 1188"/>
                  <a:gd name="T12" fmla="*/ 1 w 1314"/>
                  <a:gd name="T13" fmla="*/ 1 h 1188"/>
                  <a:gd name="T14" fmla="*/ 1 w 1314"/>
                  <a:gd name="T15" fmla="*/ 1 h 1188"/>
                  <a:gd name="T16" fmla="*/ 1 w 1314"/>
                  <a:gd name="T17" fmla="*/ 1 h 1188"/>
                  <a:gd name="T18" fmla="*/ 1 w 1314"/>
                  <a:gd name="T19" fmla="*/ 1 h 1188"/>
                  <a:gd name="T20" fmla="*/ 1 w 1314"/>
                  <a:gd name="T21" fmla="*/ 1 h 1188"/>
                  <a:gd name="T22" fmla="*/ 1 w 1314"/>
                  <a:gd name="T23" fmla="*/ 1 h 1188"/>
                  <a:gd name="T24" fmla="*/ 2 w 1314"/>
                  <a:gd name="T25" fmla="*/ 1 h 1188"/>
                  <a:gd name="T26" fmla="*/ 2 w 1314"/>
                  <a:gd name="T27" fmla="*/ 1 h 1188"/>
                  <a:gd name="T28" fmla="*/ 2 w 1314"/>
                  <a:gd name="T29" fmla="*/ 2 h 1188"/>
                  <a:gd name="T30" fmla="*/ 3 w 1314"/>
                  <a:gd name="T31" fmla="*/ 2 h 1188"/>
                  <a:gd name="T32" fmla="*/ 3 w 1314"/>
                  <a:gd name="T33" fmla="*/ 1 h 1188"/>
                  <a:gd name="T34" fmla="*/ 3 w 1314"/>
                  <a:gd name="T35" fmla="*/ 1 h 1188"/>
                  <a:gd name="T36" fmla="*/ 3 w 1314"/>
                  <a:gd name="T37" fmla="*/ 1 h 1188"/>
                  <a:gd name="T38" fmla="*/ 3 w 1314"/>
                  <a:gd name="T39" fmla="*/ 0 h 1188"/>
                  <a:gd name="T40" fmla="*/ 2 w 1314"/>
                  <a:gd name="T41" fmla="*/ 0 h 1188"/>
                  <a:gd name="T42" fmla="*/ 1 w 1314"/>
                  <a:gd name="T43" fmla="*/ 0 h 1188"/>
                  <a:gd name="T44" fmla="*/ 1 w 1314"/>
                  <a:gd name="T45" fmla="*/ 0 h 1188"/>
                  <a:gd name="T46" fmla="*/ 1 w 1314"/>
                  <a:gd name="T47" fmla="*/ 0 h 1188"/>
                  <a:gd name="T48" fmla="*/ 1 w 1314"/>
                  <a:gd name="T49" fmla="*/ 0 h 1188"/>
                  <a:gd name="T50" fmla="*/ 1 w 1314"/>
                  <a:gd name="T51" fmla="*/ 0 h 1188"/>
                  <a:gd name="T52" fmla="*/ 1 w 1314"/>
                  <a:gd name="T53" fmla="*/ 0 h 1188"/>
                  <a:gd name="T54" fmla="*/ 1 w 1314"/>
                  <a:gd name="T55" fmla="*/ 0 h 1188"/>
                  <a:gd name="T56" fmla="*/ 1 w 1314"/>
                  <a:gd name="T57" fmla="*/ 0 h 1188"/>
                  <a:gd name="T58" fmla="*/ 1 w 1314"/>
                  <a:gd name="T59" fmla="*/ 0 h 1188"/>
                  <a:gd name="T60" fmla="*/ 1 w 1314"/>
                  <a:gd name="T61" fmla="*/ 0 h 1188"/>
                  <a:gd name="T62" fmla="*/ 1 w 1314"/>
                  <a:gd name="T63" fmla="*/ 0 h 1188"/>
                  <a:gd name="T64" fmla="*/ 1 w 1314"/>
                  <a:gd name="T65" fmla="*/ 0 h 1188"/>
                  <a:gd name="T66" fmla="*/ 1 w 1314"/>
                  <a:gd name="T67" fmla="*/ 0 h 1188"/>
                  <a:gd name="T68" fmla="*/ 1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0"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1"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2" name="Freeform 108"/>
              <p:cNvSpPr>
                <a:spLocks/>
              </p:cNvSpPr>
              <p:nvPr/>
            </p:nvSpPr>
            <p:spPr bwMode="auto">
              <a:xfrm flipH="1">
                <a:off x="3648" y="2871"/>
                <a:ext cx="195" cy="48"/>
              </a:xfrm>
              <a:custGeom>
                <a:avLst/>
                <a:gdLst>
                  <a:gd name="T0" fmla="*/ 0 w 544"/>
                  <a:gd name="T1" fmla="*/ 0 h 136"/>
                  <a:gd name="T2" fmla="*/ 0 w 544"/>
                  <a:gd name="T3" fmla="*/ 0 h 136"/>
                  <a:gd name="T4" fmla="*/ 1 w 544"/>
                  <a:gd name="T5" fmla="*/ 0 h 136"/>
                  <a:gd name="T6" fmla="*/ 1 w 544"/>
                  <a:gd name="T7" fmla="*/ 0 h 136"/>
                  <a:gd name="T8" fmla="*/ 1 w 544"/>
                  <a:gd name="T9" fmla="*/ 0 h 136"/>
                  <a:gd name="T10" fmla="*/ 1 w 544"/>
                  <a:gd name="T11" fmla="*/ 0 h 136"/>
                  <a:gd name="T12" fmla="*/ 1 w 544"/>
                  <a:gd name="T13" fmla="*/ 0 h 136"/>
                  <a:gd name="T14" fmla="*/ 1 w 544"/>
                  <a:gd name="T15" fmla="*/ 0 h 136"/>
                  <a:gd name="T16" fmla="*/ 1 w 544"/>
                  <a:gd name="T17" fmla="*/ 0 h 136"/>
                  <a:gd name="T18" fmla="*/ 1 w 544"/>
                  <a:gd name="T19" fmla="*/ 0 h 136"/>
                  <a:gd name="T20" fmla="*/ 1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3" name="Freeform 109"/>
              <p:cNvSpPr>
                <a:spLocks/>
              </p:cNvSpPr>
              <p:nvPr/>
            </p:nvSpPr>
            <p:spPr bwMode="auto">
              <a:xfrm flipH="1">
                <a:off x="3868" y="2235"/>
                <a:ext cx="170" cy="179"/>
              </a:xfrm>
              <a:custGeom>
                <a:avLst/>
                <a:gdLst>
                  <a:gd name="T0" fmla="*/ 1 w 472"/>
                  <a:gd name="T1" fmla="*/ 0 h 520"/>
                  <a:gd name="T2" fmla="*/ 1 w 472"/>
                  <a:gd name="T3" fmla="*/ 0 h 520"/>
                  <a:gd name="T4" fmla="*/ 1 w 472"/>
                  <a:gd name="T5" fmla="*/ 0 h 520"/>
                  <a:gd name="T6" fmla="*/ 1 w 472"/>
                  <a:gd name="T7" fmla="*/ 0 h 520"/>
                  <a:gd name="T8" fmla="*/ 1 w 472"/>
                  <a:gd name="T9" fmla="*/ 0 h 520"/>
                  <a:gd name="T10" fmla="*/ 1 w 472"/>
                  <a:gd name="T11" fmla="*/ 0 h 520"/>
                  <a:gd name="T12" fmla="*/ 1 w 472"/>
                  <a:gd name="T13" fmla="*/ 0 h 520"/>
                  <a:gd name="T14" fmla="*/ 1 w 472"/>
                  <a:gd name="T15" fmla="*/ 0 h 520"/>
                  <a:gd name="T16" fmla="*/ 1 w 472"/>
                  <a:gd name="T17" fmla="*/ 0 h 520"/>
                  <a:gd name="T18" fmla="*/ 1 w 472"/>
                  <a:gd name="T19" fmla="*/ 0 h 520"/>
                  <a:gd name="T20" fmla="*/ 1 w 472"/>
                  <a:gd name="T21" fmla="*/ 0 h 520"/>
                  <a:gd name="T22" fmla="*/ 1 w 472"/>
                  <a:gd name="T23" fmla="*/ 0 h 520"/>
                  <a:gd name="T24" fmla="*/ 1 w 472"/>
                  <a:gd name="T25" fmla="*/ 0 h 520"/>
                  <a:gd name="T26" fmla="*/ 1 w 472"/>
                  <a:gd name="T27" fmla="*/ 0 h 520"/>
                  <a:gd name="T28" fmla="*/ 1 w 472"/>
                  <a:gd name="T29" fmla="*/ 0 h 520"/>
                  <a:gd name="T30" fmla="*/ 1 w 472"/>
                  <a:gd name="T31" fmla="*/ 1 h 520"/>
                  <a:gd name="T32" fmla="*/ 1 w 472"/>
                  <a:gd name="T33" fmla="*/ 1 h 520"/>
                  <a:gd name="T34" fmla="*/ 1 w 472"/>
                  <a:gd name="T35" fmla="*/ 1 h 520"/>
                  <a:gd name="T36" fmla="*/ 1 w 472"/>
                  <a:gd name="T37" fmla="*/ 1 h 520"/>
                  <a:gd name="T38" fmla="*/ 1 w 472"/>
                  <a:gd name="T39" fmla="*/ 1 h 520"/>
                  <a:gd name="T40" fmla="*/ 1 w 472"/>
                  <a:gd name="T41" fmla="*/ 1 h 520"/>
                  <a:gd name="T42" fmla="*/ 1 w 472"/>
                  <a:gd name="T43" fmla="*/ 1 h 520"/>
                  <a:gd name="T44" fmla="*/ 1 w 472"/>
                  <a:gd name="T45" fmla="*/ 1 h 520"/>
                  <a:gd name="T46" fmla="*/ 1 w 472"/>
                  <a:gd name="T47" fmla="*/ 1 h 520"/>
                  <a:gd name="T48" fmla="*/ 1 w 472"/>
                  <a:gd name="T49" fmla="*/ 1 h 520"/>
                  <a:gd name="T50" fmla="*/ 1 w 472"/>
                  <a:gd name="T51" fmla="*/ 1 h 520"/>
                  <a:gd name="T52" fmla="*/ 0 w 472"/>
                  <a:gd name="T53" fmla="*/ 1 h 520"/>
                  <a:gd name="T54" fmla="*/ 0 w 472"/>
                  <a:gd name="T55" fmla="*/ 1 h 520"/>
                  <a:gd name="T56" fmla="*/ 0 w 472"/>
                  <a:gd name="T57" fmla="*/ 1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1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4"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5"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6"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7"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8"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29"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0"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1"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2" name="Freeform 118"/>
              <p:cNvSpPr>
                <a:spLocks/>
              </p:cNvSpPr>
              <p:nvPr/>
            </p:nvSpPr>
            <p:spPr bwMode="auto">
              <a:xfrm flipH="1">
                <a:off x="3898" y="2208"/>
                <a:ext cx="152" cy="151"/>
              </a:xfrm>
              <a:custGeom>
                <a:avLst/>
                <a:gdLst>
                  <a:gd name="T0" fmla="*/ 1 w 427"/>
                  <a:gd name="T1" fmla="*/ 0 h 431"/>
                  <a:gd name="T2" fmla="*/ 1 w 427"/>
                  <a:gd name="T3" fmla="*/ 0 h 431"/>
                  <a:gd name="T4" fmla="*/ 1 w 427"/>
                  <a:gd name="T5" fmla="*/ 0 h 431"/>
                  <a:gd name="T6" fmla="*/ 0 w 427"/>
                  <a:gd name="T7" fmla="*/ 0 h 431"/>
                  <a:gd name="T8" fmla="*/ 0 w 427"/>
                  <a:gd name="T9" fmla="*/ 0 h 431"/>
                  <a:gd name="T10" fmla="*/ 1 w 427"/>
                  <a:gd name="T11" fmla="*/ 0 h 431"/>
                  <a:gd name="T12" fmla="*/ 1 w 427"/>
                  <a:gd name="T13" fmla="*/ 0 h 431"/>
                  <a:gd name="T14" fmla="*/ 1 w 427"/>
                  <a:gd name="T15" fmla="*/ 0 h 431"/>
                  <a:gd name="T16" fmla="*/ 1 w 427"/>
                  <a:gd name="T17" fmla="*/ 1 h 431"/>
                  <a:gd name="T18" fmla="*/ 0 w 427"/>
                  <a:gd name="T19" fmla="*/ 1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1 h 431"/>
                  <a:gd name="T32" fmla="*/ 0 w 427"/>
                  <a:gd name="T33" fmla="*/ 1 h 431"/>
                  <a:gd name="T34" fmla="*/ 0 w 427"/>
                  <a:gd name="T35" fmla="*/ 1 h 431"/>
                  <a:gd name="T36" fmla="*/ 0 w 427"/>
                  <a:gd name="T37" fmla="*/ 1 h 431"/>
                  <a:gd name="T38" fmla="*/ 0 w 427"/>
                  <a:gd name="T39" fmla="*/ 1 h 431"/>
                  <a:gd name="T40" fmla="*/ 0 w 427"/>
                  <a:gd name="T41" fmla="*/ 1 h 431"/>
                  <a:gd name="T42" fmla="*/ 0 w 427"/>
                  <a:gd name="T43" fmla="*/ 1 h 431"/>
                  <a:gd name="T44" fmla="*/ 0 w 427"/>
                  <a:gd name="T45" fmla="*/ 1 h 431"/>
                  <a:gd name="T46" fmla="*/ 0 w 427"/>
                  <a:gd name="T47" fmla="*/ 1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1 w 427"/>
                  <a:gd name="T65" fmla="*/ 0 h 431"/>
                  <a:gd name="T66" fmla="*/ 1 w 427"/>
                  <a:gd name="T67" fmla="*/ 0 h 431"/>
                  <a:gd name="T68" fmla="*/ 1 w 427"/>
                  <a:gd name="T69" fmla="*/ 0 h 431"/>
                  <a:gd name="T70" fmla="*/ 1 w 427"/>
                  <a:gd name="T71" fmla="*/ 0 h 431"/>
                  <a:gd name="T72" fmla="*/ 1 w 427"/>
                  <a:gd name="T73" fmla="*/ 0 h 431"/>
                  <a:gd name="T74" fmla="*/ 1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3" name="Freeform 119"/>
              <p:cNvSpPr>
                <a:spLocks/>
              </p:cNvSpPr>
              <p:nvPr/>
            </p:nvSpPr>
            <p:spPr bwMode="auto">
              <a:xfrm flipH="1">
                <a:off x="3903" y="2210"/>
                <a:ext cx="145" cy="144"/>
              </a:xfrm>
              <a:custGeom>
                <a:avLst/>
                <a:gdLst>
                  <a:gd name="T0" fmla="*/ 1 w 405"/>
                  <a:gd name="T1" fmla="*/ 0 h 413"/>
                  <a:gd name="T2" fmla="*/ 1 w 405"/>
                  <a:gd name="T3" fmla="*/ 0 h 413"/>
                  <a:gd name="T4" fmla="*/ 1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1 w 405"/>
                  <a:gd name="T25" fmla="*/ 0 h 413"/>
                  <a:gd name="T26" fmla="*/ 0 w 405"/>
                  <a:gd name="T27" fmla="*/ 0 h 413"/>
                  <a:gd name="T28" fmla="*/ 1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1 h 413"/>
                  <a:gd name="T46" fmla="*/ 0 w 405"/>
                  <a:gd name="T47" fmla="*/ 1 h 413"/>
                  <a:gd name="T48" fmla="*/ 0 w 405"/>
                  <a:gd name="T49" fmla="*/ 1 h 413"/>
                  <a:gd name="T50" fmla="*/ 0 w 405"/>
                  <a:gd name="T51" fmla="*/ 1 h 413"/>
                  <a:gd name="T52" fmla="*/ 0 w 405"/>
                  <a:gd name="T53" fmla="*/ 1 h 413"/>
                  <a:gd name="T54" fmla="*/ 0 w 405"/>
                  <a:gd name="T55" fmla="*/ 1 h 413"/>
                  <a:gd name="T56" fmla="*/ 0 w 405"/>
                  <a:gd name="T57" fmla="*/ 1 h 413"/>
                  <a:gd name="T58" fmla="*/ 0 w 405"/>
                  <a:gd name="T59" fmla="*/ 1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1 w 405"/>
                  <a:gd name="T85" fmla="*/ 0 h 413"/>
                  <a:gd name="T86" fmla="*/ 1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nvGrpSpPr>
              <p:cNvPr id="34" name="Group 120"/>
              <p:cNvGrpSpPr>
                <a:grpSpLocks/>
              </p:cNvGrpSpPr>
              <p:nvPr/>
            </p:nvGrpSpPr>
            <p:grpSpPr bwMode="auto">
              <a:xfrm flipH="1">
                <a:off x="3595" y="2572"/>
                <a:ext cx="158" cy="95"/>
                <a:chOff x="2648" y="2214"/>
                <a:chExt cx="63" cy="39"/>
              </a:xfrm>
            </p:grpSpPr>
            <p:sp>
              <p:nvSpPr>
                <p:cNvPr id="56"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7"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8"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9"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0"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1"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2"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3"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4"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65"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5" name="Group 131"/>
              <p:cNvGrpSpPr>
                <a:grpSpLocks/>
              </p:cNvGrpSpPr>
              <p:nvPr/>
            </p:nvGrpSpPr>
            <p:grpSpPr bwMode="auto">
              <a:xfrm flipH="1">
                <a:off x="3730" y="2363"/>
                <a:ext cx="365" cy="408"/>
                <a:chOff x="2511" y="2128"/>
                <a:chExt cx="146" cy="168"/>
              </a:xfrm>
            </p:grpSpPr>
            <p:sp>
              <p:nvSpPr>
                <p:cNvPr id="42"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3"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4"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5"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6"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7"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8"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9"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0"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1"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2"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3"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4"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55"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grpSp>
            <p:nvGrpSpPr>
              <p:cNvPr id="36" name="Group 146"/>
              <p:cNvGrpSpPr>
                <a:grpSpLocks/>
              </p:cNvGrpSpPr>
              <p:nvPr/>
            </p:nvGrpSpPr>
            <p:grpSpPr bwMode="auto">
              <a:xfrm flipH="1">
                <a:off x="3933" y="2647"/>
                <a:ext cx="195" cy="260"/>
                <a:chOff x="2498" y="2245"/>
                <a:chExt cx="78" cy="107"/>
              </a:xfrm>
            </p:grpSpPr>
            <p:sp>
              <p:nvSpPr>
                <p:cNvPr id="40"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41"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37"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1 h 631"/>
                  <a:gd name="T12" fmla="*/ 0 w 39"/>
                  <a:gd name="T13" fmla="*/ 1 h 631"/>
                  <a:gd name="T14" fmla="*/ 0 w 39"/>
                  <a:gd name="T15" fmla="*/ 1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8"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39"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1 h 366"/>
                  <a:gd name="T48" fmla="*/ 0 w 134"/>
                  <a:gd name="T49" fmla="*/ 1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grpSp>
        <p:sp>
          <p:nvSpPr>
            <p:cNvPr id="154" name="Line 152"/>
            <p:cNvSpPr>
              <a:spLocks noChangeShapeType="1"/>
            </p:cNvSpPr>
            <p:nvPr/>
          </p:nvSpPr>
          <p:spPr bwMode="auto">
            <a:xfrm rot="10800000" flipV="1">
              <a:off x="6870020" y="3035343"/>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5" name="Line 153"/>
            <p:cNvSpPr>
              <a:spLocks noChangeShapeType="1"/>
            </p:cNvSpPr>
            <p:nvPr/>
          </p:nvSpPr>
          <p:spPr bwMode="auto">
            <a:xfrm rot="5400000">
              <a:off x="5640563" y="4007625"/>
              <a:ext cx="64916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56" name="Text Box 154"/>
            <p:cNvSpPr txBox="1">
              <a:spLocks noChangeArrowheads="1"/>
            </p:cNvSpPr>
            <p:nvPr/>
          </p:nvSpPr>
          <p:spPr bwMode="auto">
            <a:xfrm>
              <a:off x="4652283" y="4253079"/>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管理站</a:t>
              </a:r>
            </a:p>
          </p:txBody>
        </p:sp>
        <p:sp>
          <p:nvSpPr>
            <p:cNvPr id="157" name="Line 155"/>
            <p:cNvSpPr>
              <a:spLocks noChangeShapeType="1"/>
            </p:cNvSpPr>
            <p:nvPr/>
          </p:nvSpPr>
          <p:spPr bwMode="auto">
            <a:xfrm rot="10800000">
              <a:off x="1878920" y="2758385"/>
              <a:ext cx="1312862" cy="27695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pic>
          <p:nvPicPr>
            <p:cNvPr id="158"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45" y="2109220"/>
              <a:ext cx="1695450" cy="108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15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1696" y="3869146"/>
              <a:ext cx="738187" cy="12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Line 158"/>
            <p:cNvSpPr>
              <a:spLocks noChangeShapeType="1"/>
            </p:cNvSpPr>
            <p:nvPr/>
          </p:nvSpPr>
          <p:spPr bwMode="auto">
            <a:xfrm rot="5400000">
              <a:off x="6505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1" name="Line 159"/>
            <p:cNvSpPr>
              <a:spLocks noChangeShapeType="1"/>
            </p:cNvSpPr>
            <p:nvPr/>
          </p:nvSpPr>
          <p:spPr bwMode="auto">
            <a:xfrm rot="5400000">
              <a:off x="3203017"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2" name="Line 160"/>
            <p:cNvSpPr>
              <a:spLocks noChangeShapeType="1"/>
            </p:cNvSpPr>
            <p:nvPr/>
          </p:nvSpPr>
          <p:spPr bwMode="auto">
            <a:xfrm rot="5400000">
              <a:off x="4928630" y="3405353"/>
              <a:ext cx="55538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3" name="Line 161"/>
            <p:cNvSpPr>
              <a:spLocks noChangeShapeType="1"/>
            </p:cNvSpPr>
            <p:nvPr/>
          </p:nvSpPr>
          <p:spPr bwMode="auto">
            <a:xfrm rot="5400000">
              <a:off x="2685737" y="3839839"/>
              <a:ext cx="31359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4" name="Text Box 162"/>
            <p:cNvSpPr txBox="1">
              <a:spLocks noChangeArrowheads="1"/>
            </p:cNvSpPr>
            <p:nvPr/>
          </p:nvSpPr>
          <p:spPr bwMode="auto">
            <a:xfrm>
              <a:off x="915307" y="2393506"/>
              <a:ext cx="958282"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互联网</a:t>
              </a:r>
            </a:p>
          </p:txBody>
        </p:sp>
        <p:sp>
          <p:nvSpPr>
            <p:cNvPr id="165" name="Line 163"/>
            <p:cNvSpPr>
              <a:spLocks noChangeShapeType="1"/>
            </p:cNvSpPr>
            <p:nvPr/>
          </p:nvSpPr>
          <p:spPr bwMode="auto">
            <a:xfrm>
              <a:off x="2169433" y="3668389"/>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6" name="Rectangle 164"/>
            <p:cNvSpPr>
              <a:spLocks noChangeArrowheads="1"/>
            </p:cNvSpPr>
            <p:nvPr/>
          </p:nvSpPr>
          <p:spPr bwMode="auto">
            <a:xfrm>
              <a:off x="2102758" y="3624429"/>
              <a:ext cx="85725" cy="9085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7" name="Rectangle 165"/>
            <p:cNvSpPr>
              <a:spLocks noChangeArrowheads="1"/>
            </p:cNvSpPr>
            <p:nvPr/>
          </p:nvSpPr>
          <p:spPr bwMode="auto">
            <a:xfrm>
              <a:off x="8238446" y="3622962"/>
              <a:ext cx="85725" cy="9232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68" name="Text Box 166"/>
            <p:cNvSpPr txBox="1">
              <a:spLocks noChangeArrowheads="1"/>
            </p:cNvSpPr>
            <p:nvPr/>
          </p:nvSpPr>
          <p:spPr bwMode="auto">
            <a:xfrm>
              <a:off x="6870021" y="4131452"/>
              <a:ext cx="962025" cy="70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网络</a:t>
              </a:r>
            </a:p>
            <a:p>
              <a:pPr algn="ct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管理员      </a:t>
              </a:r>
            </a:p>
          </p:txBody>
        </p:sp>
        <p:sp>
          <p:nvSpPr>
            <p:cNvPr id="169" name="Text Box 167"/>
            <p:cNvSpPr txBox="1">
              <a:spLocks noChangeArrowheads="1"/>
            </p:cNvSpPr>
            <p:nvPr/>
          </p:nvSpPr>
          <p:spPr bwMode="auto">
            <a:xfrm>
              <a:off x="1353458" y="4100679"/>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70" name="Text Box 168"/>
            <p:cNvSpPr txBox="1">
              <a:spLocks noChangeArrowheads="1"/>
            </p:cNvSpPr>
            <p:nvPr/>
          </p:nvSpPr>
          <p:spPr bwMode="auto">
            <a:xfrm>
              <a:off x="566058" y="4949137"/>
              <a:ext cx="4495290"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管理程序（运行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客户程序）</a:t>
              </a:r>
            </a:p>
          </p:txBody>
        </p:sp>
        <p:sp>
          <p:nvSpPr>
            <p:cNvPr id="171" name="Text Box 169"/>
            <p:cNvSpPr txBox="1">
              <a:spLocks noChangeArrowheads="1"/>
            </p:cNvSpPr>
            <p:nvPr/>
          </p:nvSpPr>
          <p:spPr bwMode="auto">
            <a:xfrm>
              <a:off x="566058" y="5397544"/>
              <a:ext cx="4748913"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代理程序（运行 </a:t>
              </a:r>
              <a:r>
                <a:rPr kumimoji="1" lang="en-US" altLang="zh-CN" sz="1846">
                  <a:latin typeface="Calibri" panose="020F0502020204030204" pitchFamily="34" charset="0"/>
                  <a:ea typeface="华文楷体" panose="02010600040101010101" pitchFamily="2" charset="-122"/>
                </a:rPr>
                <a:t>SNMP </a:t>
              </a:r>
              <a:r>
                <a:rPr kumimoji="1" lang="zh-CN" altLang="en-US" sz="1846">
                  <a:latin typeface="Calibri" panose="020F0502020204030204" pitchFamily="34" charset="0"/>
                  <a:ea typeface="华文楷体" panose="02010600040101010101" pitchFamily="2" charset="-122"/>
                </a:rPr>
                <a:t>服务器程序）</a:t>
              </a:r>
            </a:p>
          </p:txBody>
        </p:sp>
        <p:pic>
          <p:nvPicPr>
            <p:cNvPr id="172" name="Picture 17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863421" y="2604521"/>
              <a:ext cx="692150" cy="74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17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4470"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4" name="Oval 172"/>
            <p:cNvSpPr>
              <a:spLocks noChangeArrowheads="1"/>
            </p:cNvSpPr>
            <p:nvPr/>
          </p:nvSpPr>
          <p:spPr bwMode="auto">
            <a:xfrm>
              <a:off x="3455308" y="2984054"/>
              <a:ext cx="377825" cy="235927"/>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5" name="Oval 173"/>
            <p:cNvSpPr>
              <a:spLocks noChangeArrowheads="1"/>
            </p:cNvSpPr>
            <p:nvPr/>
          </p:nvSpPr>
          <p:spPr bwMode="auto">
            <a:xfrm>
              <a:off x="2726646" y="4465560"/>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pic>
          <p:nvPicPr>
            <p:cNvPr id="176" name="Picture 17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2021" y="2850704"/>
              <a:ext cx="769937" cy="4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7" name="Oval 176"/>
            <p:cNvSpPr>
              <a:spLocks noChangeArrowheads="1"/>
            </p:cNvSpPr>
            <p:nvPr/>
          </p:nvSpPr>
          <p:spPr bwMode="auto">
            <a:xfrm>
              <a:off x="6449333" y="2984055"/>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8" name="Oval 177"/>
            <p:cNvSpPr>
              <a:spLocks noChangeArrowheads="1"/>
            </p:cNvSpPr>
            <p:nvPr/>
          </p:nvSpPr>
          <p:spPr bwMode="auto">
            <a:xfrm>
              <a:off x="5031695" y="3035344"/>
              <a:ext cx="376237"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79" name="Oval 178"/>
            <p:cNvSpPr>
              <a:spLocks noChangeArrowheads="1"/>
            </p:cNvSpPr>
            <p:nvPr/>
          </p:nvSpPr>
          <p:spPr bwMode="auto">
            <a:xfrm>
              <a:off x="5644470" y="4053786"/>
              <a:ext cx="436562"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pic>
          <p:nvPicPr>
            <p:cNvPr id="180" name="Picture 1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008257" y="2479961"/>
              <a:ext cx="692150" cy="74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 name="Text Box 180"/>
            <p:cNvSpPr txBox="1">
              <a:spLocks noChangeArrowheads="1"/>
            </p:cNvSpPr>
            <p:nvPr/>
          </p:nvSpPr>
          <p:spPr bwMode="auto">
            <a:xfrm>
              <a:off x="2885395" y="2491686"/>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2" name="Text Box 181"/>
            <p:cNvSpPr txBox="1">
              <a:spLocks noChangeArrowheads="1"/>
            </p:cNvSpPr>
            <p:nvPr/>
          </p:nvSpPr>
          <p:spPr bwMode="auto">
            <a:xfrm>
              <a:off x="4593545" y="2260155"/>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3" name="Text Box 182"/>
            <p:cNvSpPr txBox="1">
              <a:spLocks noChangeArrowheads="1"/>
            </p:cNvSpPr>
            <p:nvPr/>
          </p:nvSpPr>
          <p:spPr bwMode="auto">
            <a:xfrm>
              <a:off x="6152471" y="2522460"/>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84" name="Oval 183"/>
            <p:cNvSpPr>
              <a:spLocks noChangeArrowheads="1"/>
            </p:cNvSpPr>
            <p:nvPr/>
          </p:nvSpPr>
          <p:spPr bwMode="auto">
            <a:xfrm>
              <a:off x="127907" y="4985771"/>
              <a:ext cx="438150" cy="278423"/>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M</a:t>
              </a:r>
            </a:p>
          </p:txBody>
        </p:sp>
        <p:sp>
          <p:nvSpPr>
            <p:cNvPr id="185" name="Oval 184"/>
            <p:cNvSpPr>
              <a:spLocks noChangeArrowheads="1"/>
            </p:cNvSpPr>
            <p:nvPr/>
          </p:nvSpPr>
          <p:spPr bwMode="auto">
            <a:xfrm>
              <a:off x="127907" y="5401940"/>
              <a:ext cx="438150" cy="27842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86" name="Freeform 185"/>
            <p:cNvSpPr>
              <a:spLocks/>
            </p:cNvSpPr>
            <p:nvPr/>
          </p:nvSpPr>
          <p:spPr bwMode="auto">
            <a:xfrm>
              <a:off x="3104471" y="4209116"/>
              <a:ext cx="2524125" cy="400050"/>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7" name="Freeform 186"/>
            <p:cNvSpPr>
              <a:spLocks/>
            </p:cNvSpPr>
            <p:nvPr/>
          </p:nvSpPr>
          <p:spPr bwMode="auto">
            <a:xfrm>
              <a:off x="3820433" y="3174554"/>
              <a:ext cx="1838325" cy="956897"/>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8" name="Freeform 187"/>
            <p:cNvSpPr>
              <a:spLocks/>
            </p:cNvSpPr>
            <p:nvPr/>
          </p:nvSpPr>
          <p:spPr bwMode="auto">
            <a:xfrm>
              <a:off x="5234896" y="3282994"/>
              <a:ext cx="539750" cy="81768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89" name="Freeform 188"/>
            <p:cNvSpPr>
              <a:spLocks/>
            </p:cNvSpPr>
            <p:nvPr/>
          </p:nvSpPr>
          <p:spPr bwMode="auto">
            <a:xfrm>
              <a:off x="5906407" y="3219983"/>
              <a:ext cx="642938" cy="833803"/>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0" name="Freeform 189"/>
            <p:cNvSpPr>
              <a:spLocks/>
            </p:cNvSpPr>
            <p:nvPr/>
          </p:nvSpPr>
          <p:spPr bwMode="auto">
            <a:xfrm>
              <a:off x="6081033" y="3096889"/>
              <a:ext cx="1985963" cy="101844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a:latin typeface="Calibri" panose="020F0502020204030204" pitchFamily="34" charset="0"/>
                <a:ea typeface="华文楷体" panose="02010600040101010101" pitchFamily="2" charset="-122"/>
              </a:endParaRPr>
            </a:p>
          </p:txBody>
        </p:sp>
        <p:sp>
          <p:nvSpPr>
            <p:cNvPr id="191" name="Oval 190"/>
            <p:cNvSpPr>
              <a:spLocks noChangeArrowheads="1"/>
            </p:cNvSpPr>
            <p:nvPr/>
          </p:nvSpPr>
          <p:spPr bwMode="auto">
            <a:xfrm>
              <a:off x="8008257" y="2890271"/>
              <a:ext cx="377825" cy="2373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A</a:t>
              </a:r>
            </a:p>
          </p:txBody>
        </p:sp>
        <p:sp>
          <p:nvSpPr>
            <p:cNvPr id="192" name="Text Box 191"/>
            <p:cNvSpPr txBox="1">
              <a:spLocks noChangeArrowheads="1"/>
            </p:cNvSpPr>
            <p:nvPr/>
          </p:nvSpPr>
          <p:spPr bwMode="auto">
            <a:xfrm>
              <a:off x="7743146" y="2151717"/>
              <a:ext cx="1268456"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46">
                  <a:latin typeface="Calibri" panose="020F0502020204030204" pitchFamily="34" charset="0"/>
                  <a:ea typeface="华文楷体" panose="02010600040101010101" pitchFamily="2" charset="-122"/>
                </a:rPr>
                <a:t> </a:t>
              </a:r>
              <a:r>
                <a:rPr kumimoji="1" lang="zh-CN" altLang="en-US" sz="1846">
                  <a:latin typeface="Calibri" panose="020F0502020204030204" pitchFamily="34" charset="0"/>
                  <a:ea typeface="华文楷体" panose="02010600040101010101" pitchFamily="2" charset="-122"/>
                </a:rPr>
                <a:t>被管设备</a:t>
              </a:r>
            </a:p>
          </p:txBody>
        </p:sp>
        <p:sp>
          <p:nvSpPr>
            <p:cNvPr id="193" name="Text Box 192"/>
            <p:cNvSpPr txBox="1">
              <a:spLocks noChangeArrowheads="1"/>
            </p:cNvSpPr>
            <p:nvPr/>
          </p:nvSpPr>
          <p:spPr bwMode="auto">
            <a:xfrm rot="21072954">
              <a:off x="3536742" y="3923889"/>
              <a:ext cx="1211905" cy="4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a:latin typeface="Calibri" panose="020F0502020204030204" pitchFamily="34" charset="0"/>
                  <a:ea typeface="华文楷体" panose="02010600040101010101" pitchFamily="2" charset="-122"/>
                </a:rPr>
                <a:t>网管协议</a:t>
              </a:r>
            </a:p>
          </p:txBody>
        </p:sp>
      </p:grpSp>
      <p:sp>
        <p:nvSpPr>
          <p:cNvPr id="195" name="圆角矩形标注 194"/>
          <p:cNvSpPr/>
          <p:nvPr/>
        </p:nvSpPr>
        <p:spPr>
          <a:xfrm>
            <a:off x="2449900" y="5567693"/>
            <a:ext cx="4896004" cy="1012949"/>
          </a:xfrm>
          <a:prstGeom prst="wedgeRoundRectCallout">
            <a:avLst>
              <a:gd name="adj1" fmla="val -14225"/>
              <a:gd name="adj2" fmla="val -17721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0000">
              <a:lnSpc>
                <a:spcPts val="2500"/>
              </a:lnSpc>
              <a:buFont typeface="Arial" panose="020B0604020202020204" pitchFamily="34" charset="0"/>
              <a:buChar char="•"/>
            </a:pPr>
            <a:r>
              <a:rPr lang="zh-CN" altLang="en-US" sz="1600" dirty="0">
                <a:ea typeface="黑体" pitchFamily="49" charset="-122"/>
              </a:rPr>
              <a:t>网络管理协议，</a:t>
            </a:r>
            <a:r>
              <a:rPr lang="zh-CN" altLang="en-US" sz="1600" dirty="0">
                <a:solidFill>
                  <a:srgbClr val="FFFFFF"/>
                </a:solidFill>
                <a:latin typeface="Calibri" panose="020F0502020204030204" pitchFamily="34" charset="0"/>
                <a:ea typeface="黑体" panose="02010609060101010101" pitchFamily="49" charset="-122"/>
              </a:rPr>
              <a:t>简称网管协议</a:t>
            </a:r>
            <a:endParaRPr lang="en-US" altLang="zh-CN" sz="1600" dirty="0">
              <a:ea typeface="黑体" pitchFamily="49" charset="-122"/>
            </a:endParaRPr>
          </a:p>
          <a:p>
            <a:pPr marL="576000" indent="-285750">
              <a:lnSpc>
                <a:spcPts val="25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管理程序和代理程序之间进行通信的规则</a:t>
            </a:r>
          </a:p>
        </p:txBody>
      </p:sp>
    </p:spTree>
    <p:custDataLst>
      <p:tags r:id="rId1"/>
    </p:custDataLst>
    <p:extLst>
      <p:ext uri="{BB962C8B-B14F-4D97-AF65-F5344CB8AC3E}">
        <p14:creationId xmlns:p14="http://schemas.microsoft.com/office/powerpoint/2010/main" val="5995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wipe(up)">
                                      <p:cBhvr>
                                        <p:cTn id="7" dur="3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95"/>
                                        </p:tgtEl>
                                      </p:cBhvr>
                                    </p:animEffect>
                                    <p:set>
                                      <p:cBhvr>
                                        <p:cTn id="12" dur="1" fill="hold">
                                          <p:stCondLst>
                                            <p:cond delay="4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5" grpId="1" animBg="1"/>
    </p:bldLst>
  </p:timing>
  <p:extLst mod="1"/>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简单网络管理协议 </a:t>
            </a:r>
            <a:r>
              <a:rPr lang="en-US" altLang="zh-CN" dirty="0"/>
              <a:t>SNMP</a:t>
            </a:r>
          </a:p>
        </p:txBody>
      </p:sp>
      <p:sp>
        <p:nvSpPr>
          <p:cNvPr id="3" name="内容占位符 2"/>
          <p:cNvSpPr>
            <a:spLocks noGrp="1"/>
          </p:cNvSpPr>
          <p:nvPr>
            <p:ph idx="1"/>
          </p:nvPr>
        </p:nvSpPr>
        <p:spPr>
          <a:xfrm>
            <a:off x="457200" y="1444978"/>
            <a:ext cx="8579554" cy="4629251"/>
          </a:xfrm>
        </p:spPr>
        <p:txBody>
          <a:bodyPr/>
          <a:lstStyle/>
          <a:p>
            <a:pPr>
              <a:spcBef>
                <a:spcPts val="0"/>
              </a:spcBef>
            </a:pPr>
            <a:r>
              <a:rPr lang="zh-CN" altLang="en-US" dirty="0"/>
              <a:t>简单网络管理协议 </a:t>
            </a:r>
            <a:r>
              <a:rPr lang="en-US" altLang="zh-CN" dirty="0"/>
              <a:t>SNMP </a:t>
            </a:r>
            <a:r>
              <a:rPr lang="en-US" altLang="zh-CN" sz="2000" dirty="0"/>
              <a:t>(Simple Network Management Protocol)</a:t>
            </a:r>
            <a:endParaRPr lang="en-US" altLang="zh-CN" dirty="0"/>
          </a:p>
          <a:p>
            <a:pPr lvl="1">
              <a:lnSpc>
                <a:spcPct val="150000"/>
              </a:lnSpc>
              <a:spcBef>
                <a:spcPts val="0"/>
              </a:spcBef>
            </a:pPr>
            <a:r>
              <a:rPr lang="zh-CN" altLang="en-US" dirty="0"/>
              <a:t>管理程序和代理程序按客户</a:t>
            </a:r>
            <a:r>
              <a:rPr lang="en-US" altLang="zh-CN" dirty="0"/>
              <a:t>/</a:t>
            </a:r>
            <a:r>
              <a:rPr lang="zh-CN" altLang="en-US" dirty="0"/>
              <a:t>服务器方式工作</a:t>
            </a:r>
          </a:p>
          <a:p>
            <a:pPr lvl="2">
              <a:lnSpc>
                <a:spcPct val="150000"/>
              </a:lnSpc>
              <a:spcBef>
                <a:spcPts val="0"/>
              </a:spcBef>
            </a:pPr>
            <a:r>
              <a:rPr lang="en-US" altLang="zh-CN" sz="1600" dirty="0"/>
              <a:t>SNMP</a:t>
            </a:r>
            <a:r>
              <a:rPr lang="zh-CN" altLang="en-US" sz="1600" dirty="0"/>
              <a:t>客户程序：管理程序运行 ，向某个代理程序发出请求 </a:t>
            </a:r>
            <a:r>
              <a:rPr lang="en-US" altLang="zh-CN" sz="1600" dirty="0"/>
              <a:t>(</a:t>
            </a:r>
            <a:r>
              <a:rPr lang="zh-CN" altLang="en-US" sz="1600" dirty="0"/>
              <a:t>或命令</a:t>
            </a:r>
            <a:r>
              <a:rPr lang="en-US" altLang="zh-CN" sz="1600" dirty="0"/>
              <a:t>)</a:t>
            </a:r>
          </a:p>
          <a:p>
            <a:pPr lvl="2">
              <a:lnSpc>
                <a:spcPct val="150000"/>
              </a:lnSpc>
              <a:spcBef>
                <a:spcPts val="0"/>
              </a:spcBef>
            </a:pPr>
            <a:r>
              <a:rPr lang="en-US" altLang="zh-CN" sz="1600" dirty="0"/>
              <a:t>SNMP </a:t>
            </a:r>
            <a:r>
              <a:rPr lang="zh-CN" altLang="en-US" sz="1600" dirty="0"/>
              <a:t>服务器程序：代理程序运行 ，返回响应 </a:t>
            </a:r>
            <a:r>
              <a:rPr lang="en-US" altLang="zh-CN" sz="1600" dirty="0"/>
              <a:t>(</a:t>
            </a:r>
            <a:r>
              <a:rPr lang="zh-CN" altLang="en-US" sz="1600" dirty="0"/>
              <a:t>或执行某个动作</a:t>
            </a:r>
            <a:r>
              <a:rPr lang="en-US" altLang="zh-CN" sz="1600" dirty="0"/>
              <a:t>)</a:t>
            </a:r>
            <a:endParaRPr lang="zh-CN" altLang="en-US" sz="1600" dirty="0"/>
          </a:p>
          <a:p>
            <a:pPr lvl="2">
              <a:lnSpc>
                <a:spcPct val="150000"/>
              </a:lnSpc>
              <a:spcBef>
                <a:spcPts val="0"/>
              </a:spcBef>
            </a:pPr>
            <a:r>
              <a:rPr lang="zh-CN" altLang="en-US" sz="1600" dirty="0"/>
              <a:t>在网管系统中往往是一个</a:t>
            </a:r>
            <a:r>
              <a:rPr lang="en-US" altLang="zh-CN" sz="1600" dirty="0"/>
              <a:t>(</a:t>
            </a:r>
            <a:r>
              <a:rPr lang="zh-CN" altLang="en-US" sz="1600" dirty="0"/>
              <a:t>或少数几个</a:t>
            </a:r>
            <a:r>
              <a:rPr lang="en-US" altLang="zh-CN" sz="1600" dirty="0"/>
              <a:t>) </a:t>
            </a:r>
            <a:r>
              <a:rPr lang="zh-CN" altLang="en-US" sz="1600" dirty="0"/>
              <a:t>客户程序与很多的服务器程序进行交互</a:t>
            </a:r>
            <a:endParaRPr lang="en-US" altLang="zh-CN" sz="1600" dirty="0"/>
          </a:p>
          <a:p>
            <a:pPr lvl="1">
              <a:lnSpc>
                <a:spcPct val="150000"/>
              </a:lnSpc>
              <a:spcBef>
                <a:spcPts val="0"/>
              </a:spcBef>
            </a:pPr>
            <a:r>
              <a:rPr lang="zh-CN" altLang="en-US" dirty="0"/>
              <a:t>基本功能</a:t>
            </a:r>
          </a:p>
          <a:p>
            <a:pPr lvl="2">
              <a:lnSpc>
                <a:spcPct val="150000"/>
              </a:lnSpc>
              <a:spcBef>
                <a:spcPts val="0"/>
              </a:spcBef>
            </a:pPr>
            <a:r>
              <a:rPr lang="zh-CN" altLang="en-US" sz="1600" dirty="0"/>
              <a:t>包括监视网络性能、检测分析网络差错、配置网络设备等</a:t>
            </a:r>
          </a:p>
          <a:p>
            <a:pPr lvl="2">
              <a:lnSpc>
                <a:spcPct val="150000"/>
              </a:lnSpc>
              <a:spcBef>
                <a:spcPts val="0"/>
              </a:spcBef>
            </a:pPr>
            <a:r>
              <a:rPr lang="zh-CN" altLang="en-US" sz="1600" dirty="0"/>
              <a:t>在网络正常工作时，</a:t>
            </a:r>
            <a:r>
              <a:rPr lang="en-US" altLang="zh-CN" sz="1600" dirty="0"/>
              <a:t>SNMP </a:t>
            </a:r>
            <a:r>
              <a:rPr lang="zh-CN" altLang="en-US" sz="1600" dirty="0"/>
              <a:t>可实现统计、配置、和测试等功能；当网络出故障时，可实现各种差错检测和恢复功能</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46</a:t>
            </a:fld>
            <a:endParaRPr lang="zh-CN" altLang="en-US" dirty="0"/>
          </a:p>
        </p:txBody>
      </p:sp>
    </p:spTree>
    <p:custDataLst>
      <p:tags r:id="rId1"/>
    </p:custDataLst>
    <p:extLst>
      <p:ext uri="{BB962C8B-B14F-4D97-AF65-F5344CB8AC3E}">
        <p14:creationId xmlns:p14="http://schemas.microsoft.com/office/powerpoint/2010/main" val="35082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简单网络管理协议 </a:t>
            </a:r>
            <a:r>
              <a:rPr lang="en-US" altLang="zh-CN" dirty="0"/>
              <a:t>SNMP</a:t>
            </a:r>
          </a:p>
        </p:txBody>
      </p:sp>
      <p:sp>
        <p:nvSpPr>
          <p:cNvPr id="3" name="内容占位符 2"/>
          <p:cNvSpPr>
            <a:spLocks noGrp="1"/>
          </p:cNvSpPr>
          <p:nvPr>
            <p:ph idx="1"/>
          </p:nvPr>
        </p:nvSpPr>
        <p:spPr>
          <a:xfrm>
            <a:off x="457200" y="1444978"/>
            <a:ext cx="8579554" cy="4629251"/>
          </a:xfrm>
        </p:spPr>
        <p:txBody>
          <a:bodyPr/>
          <a:lstStyle/>
          <a:p>
            <a:pPr>
              <a:spcBef>
                <a:spcPts val="0"/>
              </a:spcBef>
            </a:pPr>
            <a:r>
              <a:rPr lang="zh-CN" altLang="en-US" dirty="0"/>
              <a:t>三个组成部分</a:t>
            </a:r>
            <a:endParaRPr lang="en-US" altLang="zh-CN" dirty="0"/>
          </a:p>
          <a:p>
            <a:pPr lvl="1">
              <a:lnSpc>
                <a:spcPct val="150000"/>
              </a:lnSpc>
              <a:spcBef>
                <a:spcPts val="0"/>
              </a:spcBef>
            </a:pPr>
            <a:r>
              <a:rPr lang="en-US" altLang="zh-CN" dirty="0"/>
              <a:t>SNMP</a:t>
            </a:r>
            <a:r>
              <a:rPr lang="zh-CN" altLang="en-US" dirty="0"/>
              <a:t>本身</a:t>
            </a:r>
          </a:p>
          <a:p>
            <a:pPr lvl="2">
              <a:lnSpc>
                <a:spcPct val="150000"/>
              </a:lnSpc>
              <a:spcBef>
                <a:spcPts val="0"/>
              </a:spcBef>
            </a:pPr>
            <a:r>
              <a:rPr lang="zh-CN" altLang="en-US" sz="1600" dirty="0"/>
              <a:t>定义了管理站和代理之间所交换的分组格式</a:t>
            </a:r>
            <a:endParaRPr lang="en-US" altLang="zh-CN" sz="1600" dirty="0"/>
          </a:p>
          <a:p>
            <a:pPr lvl="3">
              <a:lnSpc>
                <a:spcPct val="150000"/>
              </a:lnSpc>
              <a:spcBef>
                <a:spcPts val="0"/>
              </a:spcBef>
            </a:pPr>
            <a:r>
              <a:rPr lang="zh-CN" altLang="en-US" dirty="0"/>
              <a:t>所交换的分组包含各代理中的对象 </a:t>
            </a:r>
            <a:r>
              <a:rPr lang="en-US" altLang="zh-CN" dirty="0"/>
              <a:t>(</a:t>
            </a:r>
            <a:r>
              <a:rPr lang="zh-CN" altLang="en-US" dirty="0"/>
              <a:t>变量</a:t>
            </a:r>
            <a:r>
              <a:rPr lang="en-US" altLang="zh-CN" dirty="0"/>
              <a:t>)</a:t>
            </a:r>
            <a:r>
              <a:rPr lang="zh-CN" altLang="en-US" dirty="0"/>
              <a:t>名及其状态 </a:t>
            </a:r>
            <a:r>
              <a:rPr lang="en-US" altLang="zh-CN" dirty="0"/>
              <a:t>(</a:t>
            </a:r>
            <a:r>
              <a:rPr lang="zh-CN" altLang="en-US" dirty="0"/>
              <a:t>值</a:t>
            </a:r>
            <a:r>
              <a:rPr lang="en-US" altLang="zh-CN" dirty="0"/>
              <a:t>)</a:t>
            </a:r>
            <a:endParaRPr lang="zh-CN" altLang="en-US" dirty="0"/>
          </a:p>
          <a:p>
            <a:pPr lvl="1">
              <a:lnSpc>
                <a:spcPct val="150000"/>
              </a:lnSpc>
              <a:spcBef>
                <a:spcPts val="0"/>
              </a:spcBef>
            </a:pPr>
            <a:r>
              <a:rPr lang="zh-CN" altLang="en-US" dirty="0"/>
              <a:t>管理信息结构 </a:t>
            </a:r>
            <a:r>
              <a:rPr lang="en-US" altLang="zh-CN" dirty="0"/>
              <a:t>SMI (Structure of Management Information)</a:t>
            </a:r>
          </a:p>
          <a:p>
            <a:pPr lvl="2">
              <a:lnSpc>
                <a:spcPct val="150000"/>
              </a:lnSpc>
              <a:spcBef>
                <a:spcPts val="0"/>
              </a:spcBef>
            </a:pPr>
            <a:r>
              <a:rPr lang="zh-CN" altLang="en-US" sz="1600" dirty="0"/>
              <a:t>定义了命名对象和定义对象类型的通用规则，以及把对象和对象值进行编码的规则</a:t>
            </a:r>
            <a:endParaRPr lang="en-US" altLang="zh-CN" dirty="0"/>
          </a:p>
          <a:p>
            <a:pPr lvl="1">
              <a:lnSpc>
                <a:spcPct val="150000"/>
              </a:lnSpc>
              <a:spcBef>
                <a:spcPts val="0"/>
              </a:spcBef>
            </a:pPr>
            <a:r>
              <a:rPr lang="zh-CN" altLang="en-US" dirty="0"/>
              <a:t>管理信息库 </a:t>
            </a:r>
            <a:r>
              <a:rPr lang="en-US" altLang="zh-CN" dirty="0"/>
              <a:t>MIB (Management Information Base)</a:t>
            </a:r>
            <a:endParaRPr lang="zh-CN" altLang="en-US" dirty="0"/>
          </a:p>
          <a:p>
            <a:pPr lvl="2">
              <a:lnSpc>
                <a:spcPct val="150000"/>
              </a:lnSpc>
              <a:spcBef>
                <a:spcPts val="0"/>
              </a:spcBef>
            </a:pPr>
            <a:r>
              <a:rPr lang="en-US" altLang="zh-CN" sz="1600" dirty="0"/>
              <a:t>MIB </a:t>
            </a:r>
            <a:r>
              <a:rPr lang="zh-CN" altLang="en-US" sz="1600" dirty="0"/>
              <a:t>在被管理的实体中创建命名对象，并规定其类型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47</a:t>
            </a:fld>
            <a:endParaRPr lang="zh-CN" altLang="en-US" dirty="0"/>
          </a:p>
        </p:txBody>
      </p:sp>
    </p:spTree>
    <p:custDataLst>
      <p:tags r:id="rId1"/>
    </p:custDataLst>
    <p:extLst>
      <p:ext uri="{BB962C8B-B14F-4D97-AF65-F5344CB8AC3E}">
        <p14:creationId xmlns:p14="http://schemas.microsoft.com/office/powerpoint/2010/main" val="65486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管理信息结构 </a:t>
            </a:r>
            <a:r>
              <a:rPr lang="en-US" altLang="zh-CN" dirty="0"/>
              <a:t>SMI</a:t>
            </a:r>
          </a:p>
        </p:txBody>
      </p:sp>
      <p:sp>
        <p:nvSpPr>
          <p:cNvPr id="3" name="内容占位符 2"/>
          <p:cNvSpPr>
            <a:spLocks noGrp="1"/>
          </p:cNvSpPr>
          <p:nvPr>
            <p:ph idx="1"/>
          </p:nvPr>
        </p:nvSpPr>
        <p:spPr>
          <a:xfrm>
            <a:off x="457200" y="1444978"/>
            <a:ext cx="8579554" cy="4629251"/>
          </a:xfrm>
        </p:spPr>
        <p:txBody>
          <a:bodyPr/>
          <a:lstStyle/>
          <a:p>
            <a:pPr>
              <a:spcBef>
                <a:spcPts val="0"/>
              </a:spcBef>
            </a:pPr>
            <a:r>
              <a:rPr lang="en-US" altLang="zh-CN" dirty="0"/>
              <a:t>SMI </a:t>
            </a:r>
            <a:r>
              <a:rPr lang="zh-CN" altLang="en-US" dirty="0"/>
              <a:t>的功能</a:t>
            </a:r>
            <a:endParaRPr lang="en-US" altLang="zh-CN" dirty="0"/>
          </a:p>
          <a:p>
            <a:pPr lvl="1">
              <a:lnSpc>
                <a:spcPct val="150000"/>
              </a:lnSpc>
              <a:spcBef>
                <a:spcPts val="0"/>
              </a:spcBef>
            </a:pPr>
            <a:r>
              <a:rPr lang="zh-CN" altLang="en-US" dirty="0"/>
              <a:t>被管对象应怎样命名</a:t>
            </a:r>
          </a:p>
          <a:p>
            <a:pPr lvl="1">
              <a:lnSpc>
                <a:spcPct val="150000"/>
              </a:lnSpc>
              <a:spcBef>
                <a:spcPts val="0"/>
              </a:spcBef>
            </a:pPr>
            <a:r>
              <a:rPr lang="zh-CN" altLang="en-US" dirty="0"/>
              <a:t>用来存储被管对象的数据类型有哪些种</a:t>
            </a:r>
          </a:p>
          <a:p>
            <a:pPr lvl="1">
              <a:lnSpc>
                <a:spcPct val="150000"/>
              </a:lnSpc>
              <a:spcBef>
                <a:spcPts val="0"/>
              </a:spcBef>
            </a:pPr>
            <a:r>
              <a:rPr lang="zh-CN" altLang="en-US" dirty="0"/>
              <a:t>在网络上传送的管理数据应如何编码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48</a:t>
            </a:fld>
            <a:endParaRPr lang="zh-CN" altLang="en-US" dirty="0"/>
          </a:p>
        </p:txBody>
      </p:sp>
    </p:spTree>
    <p:extLst>
      <p:ext uri="{BB962C8B-B14F-4D97-AF65-F5344CB8AC3E}">
        <p14:creationId xmlns:p14="http://schemas.microsoft.com/office/powerpoint/2010/main" val="269143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管理信息结构 </a:t>
            </a:r>
            <a:r>
              <a:rPr lang="en-US" altLang="zh-CN" dirty="0"/>
              <a:t>SMI</a:t>
            </a:r>
          </a:p>
        </p:txBody>
      </p:sp>
      <p:sp>
        <p:nvSpPr>
          <p:cNvPr id="3" name="内容占位符 2"/>
          <p:cNvSpPr>
            <a:spLocks noGrp="1"/>
          </p:cNvSpPr>
          <p:nvPr>
            <p:ph idx="1"/>
          </p:nvPr>
        </p:nvSpPr>
        <p:spPr>
          <a:xfrm>
            <a:off x="457200" y="1444979"/>
            <a:ext cx="8579554" cy="814896"/>
          </a:xfrm>
        </p:spPr>
        <p:txBody>
          <a:bodyPr/>
          <a:lstStyle/>
          <a:p>
            <a:pPr>
              <a:spcBef>
                <a:spcPts val="0"/>
              </a:spcBef>
            </a:pPr>
            <a:r>
              <a:rPr lang="en-US" altLang="zh-CN" dirty="0"/>
              <a:t>SMI </a:t>
            </a:r>
            <a:r>
              <a:rPr lang="zh-CN" altLang="en-US" dirty="0"/>
              <a:t>规定所有被管对象必须在命名树上</a:t>
            </a:r>
            <a:endParaRPr lang="en-US" altLang="zh-CN" dirty="0"/>
          </a:p>
        </p:txBody>
      </p:sp>
      <p:sp>
        <p:nvSpPr>
          <p:cNvPr id="4" name="灯片编号占位符 3"/>
          <p:cNvSpPr>
            <a:spLocks noGrp="1"/>
          </p:cNvSpPr>
          <p:nvPr>
            <p:ph type="sldNum" sz="quarter" idx="11"/>
          </p:nvPr>
        </p:nvSpPr>
        <p:spPr>
          <a:xfrm>
            <a:off x="8797869" y="6748360"/>
            <a:ext cx="238885" cy="109640"/>
          </a:xfrm>
        </p:spPr>
        <p:txBody>
          <a:bodyPr/>
          <a:lstStyle/>
          <a:p>
            <a:fld id="{1A7A0873-376A-4A4E-91BA-7081C35D808C}" type="slidenum">
              <a:rPr lang="zh-CN" altLang="en-US" smtClean="0"/>
              <a:pPr/>
              <a:t>49</a:t>
            </a:fld>
            <a:endParaRPr lang="zh-CN" altLang="en-US" dirty="0"/>
          </a:p>
        </p:txBody>
      </p:sp>
      <p:grpSp>
        <p:nvGrpSpPr>
          <p:cNvPr id="171" name="组合 170"/>
          <p:cNvGrpSpPr/>
          <p:nvPr/>
        </p:nvGrpSpPr>
        <p:grpSpPr>
          <a:xfrm>
            <a:off x="283030" y="2024743"/>
            <a:ext cx="8272136" cy="4749933"/>
            <a:chOff x="52113" y="1280729"/>
            <a:chExt cx="8898676" cy="5380378"/>
          </a:xfrm>
        </p:grpSpPr>
        <p:sp>
          <p:nvSpPr>
            <p:cNvPr id="172" name="Text Box 105"/>
            <p:cNvSpPr txBox="1">
              <a:spLocks noChangeArrowheads="1"/>
            </p:cNvSpPr>
            <p:nvPr/>
          </p:nvSpPr>
          <p:spPr bwMode="auto">
            <a:xfrm>
              <a:off x="3868463" y="1280729"/>
              <a:ext cx="450404" cy="42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根</a:t>
              </a:r>
            </a:p>
          </p:txBody>
        </p:sp>
        <p:sp>
          <p:nvSpPr>
            <p:cNvPr id="173" name="Text Box 106"/>
            <p:cNvSpPr txBox="1">
              <a:spLocks noChangeArrowheads="1"/>
            </p:cNvSpPr>
            <p:nvPr/>
          </p:nvSpPr>
          <p:spPr bwMode="auto">
            <a:xfrm>
              <a:off x="3847826" y="1742324"/>
              <a:ext cx="695416"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iso (1)</a:t>
              </a:r>
            </a:p>
          </p:txBody>
        </p:sp>
        <p:sp>
          <p:nvSpPr>
            <p:cNvPr id="174" name="Text Box 107"/>
            <p:cNvSpPr txBox="1">
              <a:spLocks noChangeArrowheads="1"/>
            </p:cNvSpPr>
            <p:nvPr/>
          </p:nvSpPr>
          <p:spPr bwMode="auto">
            <a:xfrm>
              <a:off x="2787377" y="1742324"/>
              <a:ext cx="811840"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itu-t (0)</a:t>
              </a:r>
            </a:p>
          </p:txBody>
        </p:sp>
        <p:sp>
          <p:nvSpPr>
            <p:cNvPr id="175" name="Text Box 108"/>
            <p:cNvSpPr txBox="1">
              <a:spLocks noChangeArrowheads="1"/>
            </p:cNvSpPr>
            <p:nvPr/>
          </p:nvSpPr>
          <p:spPr bwMode="auto">
            <a:xfrm>
              <a:off x="4803501" y="1742324"/>
              <a:ext cx="1126359"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iso/itu-t (2)</a:t>
              </a:r>
            </a:p>
          </p:txBody>
        </p:sp>
        <p:sp>
          <p:nvSpPr>
            <p:cNvPr id="176" name="Text Box 109"/>
            <p:cNvSpPr txBox="1">
              <a:spLocks noChangeArrowheads="1"/>
            </p:cNvSpPr>
            <p:nvPr/>
          </p:nvSpPr>
          <p:spPr bwMode="auto">
            <a:xfrm>
              <a:off x="3697014" y="2543890"/>
              <a:ext cx="777087"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dod (6)</a:t>
              </a:r>
            </a:p>
          </p:txBody>
        </p:sp>
        <p:sp>
          <p:nvSpPr>
            <p:cNvPr id="177" name="Text Box 110"/>
            <p:cNvSpPr txBox="1">
              <a:spLocks noChangeArrowheads="1"/>
            </p:cNvSpPr>
            <p:nvPr/>
          </p:nvSpPr>
          <p:spPr bwMode="auto">
            <a:xfrm>
              <a:off x="3487476" y="2952732"/>
              <a:ext cx="418702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internet (1)        </a:t>
              </a:r>
              <a:r>
                <a:rPr kumimoji="1" lang="zh-CN" altLang="en-US"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      </a:t>
              </a: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   </a:t>
              </a: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1.3.6.1 (iso.org.dod.internet)</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78" name="Text Box 111"/>
            <p:cNvSpPr txBox="1">
              <a:spLocks noChangeArrowheads="1"/>
            </p:cNvSpPr>
            <p:nvPr/>
          </p:nvSpPr>
          <p:spPr bwMode="auto">
            <a:xfrm>
              <a:off x="3668439" y="3363039"/>
              <a:ext cx="938620"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mgmt (2)</a:t>
              </a:r>
            </a:p>
          </p:txBody>
        </p:sp>
        <p:sp>
          <p:nvSpPr>
            <p:cNvPr id="179" name="Text Box 112"/>
            <p:cNvSpPr txBox="1">
              <a:spLocks noChangeArrowheads="1"/>
            </p:cNvSpPr>
            <p:nvPr/>
          </p:nvSpPr>
          <p:spPr bwMode="auto">
            <a:xfrm>
              <a:off x="3682726" y="3846616"/>
              <a:ext cx="526806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dirty="0">
                  <a:ln>
                    <a:noFill/>
                  </a:ln>
                  <a:solidFill>
                    <a:srgbClr val="000099"/>
                  </a:solidFill>
                  <a:effectLst/>
                  <a:uLnTx/>
                  <a:uFillTx/>
                  <a:latin typeface="Calibri" panose="020F0502020204030204" pitchFamily="34" charset="0"/>
                  <a:ea typeface="华文楷体" panose="02010600040101010101" pitchFamily="2" charset="-122"/>
                  <a:cs typeface="+mn-cs"/>
                </a:rPr>
                <a:t>mib-2 (1)     </a:t>
              </a:r>
              <a:r>
                <a:rPr kumimoji="1" lang="zh-CN" altLang="en-US" sz="1400" b="1" i="0" u="none" strike="noStrike" kern="1200" cap="none" spc="0" normalizeH="0" noProof="0" dirty="0">
                  <a:ln>
                    <a:noFill/>
                  </a:ln>
                  <a:solidFill>
                    <a:srgbClr val="000099"/>
                  </a:solidFill>
                  <a:effectLst/>
                  <a:uLnTx/>
                  <a:uFillTx/>
                  <a:latin typeface="Calibri" panose="020F0502020204030204" pitchFamily="34" charset="0"/>
                  <a:ea typeface="华文楷体" panose="02010600040101010101" pitchFamily="2" charset="-122"/>
                  <a:cs typeface="+mn-cs"/>
                </a:rPr>
                <a:t>     </a:t>
              </a:r>
              <a:r>
                <a:rPr kumimoji="1" lang="en-US" altLang="zh-CN" sz="1400" b="1" i="0" u="none" strike="noStrike" kern="1200" cap="none" spc="0" normalizeH="0" noProof="0" dirty="0">
                  <a:ln>
                    <a:noFill/>
                  </a:ln>
                  <a:solidFill>
                    <a:srgbClr val="000099"/>
                  </a:solidFill>
                  <a:effectLst/>
                  <a:uLnTx/>
                  <a:uFillTx/>
                  <a:latin typeface="Calibri" panose="020F0502020204030204" pitchFamily="34" charset="0"/>
                  <a:ea typeface="华文楷体" panose="02010600040101010101" pitchFamily="2" charset="-122"/>
                  <a:cs typeface="+mn-cs"/>
                </a:rPr>
                <a:t>      </a:t>
              </a:r>
              <a:r>
                <a:rPr kumimoji="1" lang="en-US" altLang="zh-CN" sz="1400" b="1" i="0" u="none" strike="noStrike" kern="1200" cap="none" spc="0" normalizeH="0" noProof="0" dirty="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1.3.6.1.2.1 (iso.org.dod.internet.mgmt.mib-2)</a:t>
              </a:r>
            </a:p>
          </p:txBody>
        </p:sp>
        <p:sp>
          <p:nvSpPr>
            <p:cNvPr id="180" name="Line 113"/>
            <p:cNvSpPr>
              <a:spLocks noChangeShapeType="1"/>
            </p:cNvSpPr>
            <p:nvPr/>
          </p:nvSpPr>
          <p:spPr bwMode="auto">
            <a:xfrm>
              <a:off x="4101826" y="1616300"/>
              <a:ext cx="0" cy="183174"/>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1" name="Line 114"/>
            <p:cNvSpPr>
              <a:spLocks noChangeShapeType="1"/>
            </p:cNvSpPr>
            <p:nvPr/>
          </p:nvSpPr>
          <p:spPr bwMode="auto">
            <a:xfrm flipH="1">
              <a:off x="4101827" y="2794471"/>
              <a:ext cx="1587" cy="238858"/>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2" name="Line 115"/>
            <p:cNvSpPr>
              <a:spLocks noChangeShapeType="1"/>
            </p:cNvSpPr>
            <p:nvPr/>
          </p:nvSpPr>
          <p:spPr bwMode="auto">
            <a:xfrm flipH="1">
              <a:off x="4101826" y="3226760"/>
              <a:ext cx="0" cy="235926"/>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3" name="Line 116"/>
            <p:cNvSpPr>
              <a:spLocks noChangeShapeType="1"/>
            </p:cNvSpPr>
            <p:nvPr/>
          </p:nvSpPr>
          <p:spPr bwMode="auto">
            <a:xfrm flipV="1">
              <a:off x="3663677" y="3226760"/>
              <a:ext cx="431800" cy="200757"/>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4" name="Line 117"/>
            <p:cNvSpPr>
              <a:spLocks noChangeShapeType="1"/>
            </p:cNvSpPr>
            <p:nvPr/>
          </p:nvSpPr>
          <p:spPr bwMode="auto">
            <a:xfrm>
              <a:off x="4103414" y="3229689"/>
              <a:ext cx="406400" cy="139211"/>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5" name="Text Box 118"/>
            <p:cNvSpPr txBox="1">
              <a:spLocks noChangeArrowheads="1"/>
            </p:cNvSpPr>
            <p:nvPr/>
          </p:nvSpPr>
          <p:spPr bwMode="auto">
            <a:xfrm>
              <a:off x="3730352" y="2114532"/>
              <a:ext cx="727876"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org (3)</a:t>
              </a:r>
            </a:p>
          </p:txBody>
        </p:sp>
        <p:sp>
          <p:nvSpPr>
            <p:cNvPr id="186" name="Line 119"/>
            <p:cNvSpPr>
              <a:spLocks noChangeShapeType="1"/>
            </p:cNvSpPr>
            <p:nvPr/>
          </p:nvSpPr>
          <p:spPr bwMode="auto">
            <a:xfrm>
              <a:off x="4109763" y="1623629"/>
              <a:ext cx="990600" cy="165588"/>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7" name="Line 120"/>
            <p:cNvSpPr>
              <a:spLocks noChangeShapeType="1"/>
            </p:cNvSpPr>
            <p:nvPr/>
          </p:nvSpPr>
          <p:spPr bwMode="auto">
            <a:xfrm flipV="1">
              <a:off x="3166789" y="1620697"/>
              <a:ext cx="931863" cy="197826"/>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8" name="Line 121"/>
            <p:cNvSpPr>
              <a:spLocks noChangeShapeType="1"/>
            </p:cNvSpPr>
            <p:nvPr/>
          </p:nvSpPr>
          <p:spPr bwMode="auto">
            <a:xfrm flipH="1">
              <a:off x="3754164" y="1992906"/>
              <a:ext cx="331788" cy="102577"/>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89" name="Line 122"/>
            <p:cNvSpPr>
              <a:spLocks noChangeShapeType="1"/>
            </p:cNvSpPr>
            <p:nvPr/>
          </p:nvSpPr>
          <p:spPr bwMode="auto">
            <a:xfrm>
              <a:off x="4098652" y="1989974"/>
              <a:ext cx="376237" cy="105508"/>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0" name="Line 123"/>
            <p:cNvSpPr>
              <a:spLocks noChangeShapeType="1"/>
            </p:cNvSpPr>
            <p:nvPr/>
          </p:nvSpPr>
          <p:spPr bwMode="auto">
            <a:xfrm flipH="1">
              <a:off x="4101826" y="1988508"/>
              <a:ext cx="0" cy="164123"/>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1" name="Line 124"/>
            <p:cNvSpPr>
              <a:spLocks noChangeShapeType="1"/>
            </p:cNvSpPr>
            <p:nvPr/>
          </p:nvSpPr>
          <p:spPr bwMode="auto">
            <a:xfrm>
              <a:off x="4101826" y="2438383"/>
              <a:ext cx="0" cy="17145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2" name="Line 125"/>
            <p:cNvSpPr>
              <a:spLocks noChangeShapeType="1"/>
            </p:cNvSpPr>
            <p:nvPr/>
          </p:nvSpPr>
          <p:spPr bwMode="auto">
            <a:xfrm>
              <a:off x="4109764" y="2441312"/>
              <a:ext cx="360363" cy="1333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3" name="Line 126"/>
            <p:cNvSpPr>
              <a:spLocks noChangeShapeType="1"/>
            </p:cNvSpPr>
            <p:nvPr/>
          </p:nvSpPr>
          <p:spPr bwMode="auto">
            <a:xfrm flipH="1">
              <a:off x="3674788" y="2442779"/>
              <a:ext cx="419100" cy="1333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4" name="AutoShape 127"/>
            <p:cNvSpPr>
              <a:spLocks noChangeArrowheads="1"/>
            </p:cNvSpPr>
            <p:nvPr/>
          </p:nvSpPr>
          <p:spPr bwMode="auto">
            <a:xfrm>
              <a:off x="4520926" y="3011347"/>
              <a:ext cx="457200" cy="211015"/>
            </a:xfrm>
            <a:prstGeom prst="leftArrow">
              <a:avLst>
                <a:gd name="adj1" fmla="val 33333"/>
                <a:gd name="adj2" fmla="val 98148"/>
              </a:avLst>
            </a:prstGeom>
            <a:solidFill>
              <a:srgbClr val="C00000"/>
            </a:solidFill>
            <a:ln w="9525">
              <a:solidFill>
                <a:srgbClr val="000000"/>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5" name="AutoShape 128"/>
            <p:cNvSpPr>
              <a:spLocks noChangeArrowheads="1"/>
            </p:cNvSpPr>
            <p:nvPr/>
          </p:nvSpPr>
          <p:spPr bwMode="auto">
            <a:xfrm>
              <a:off x="4592363" y="3905231"/>
              <a:ext cx="457200" cy="211015"/>
            </a:xfrm>
            <a:prstGeom prst="leftArrow">
              <a:avLst>
                <a:gd name="adj1" fmla="val 33333"/>
                <a:gd name="adj2" fmla="val 98148"/>
              </a:avLst>
            </a:prstGeom>
            <a:solidFill>
              <a:srgbClr val="C00000"/>
            </a:solidFill>
            <a:ln w="9525">
              <a:solidFill>
                <a:srgbClr val="000000"/>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6" name="Line 129"/>
            <p:cNvSpPr>
              <a:spLocks noChangeShapeType="1"/>
            </p:cNvSpPr>
            <p:nvPr/>
          </p:nvSpPr>
          <p:spPr bwMode="auto">
            <a:xfrm>
              <a:off x="4106588" y="3641463"/>
              <a:ext cx="1588" cy="254977"/>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7" name="Rectangle 130"/>
            <p:cNvSpPr>
              <a:spLocks noChangeArrowheads="1"/>
            </p:cNvSpPr>
            <p:nvPr/>
          </p:nvSpPr>
          <p:spPr bwMode="auto">
            <a:xfrm>
              <a:off x="52113" y="4227616"/>
              <a:ext cx="8534400" cy="1572358"/>
            </a:xfrm>
            <a:prstGeom prst="rect">
              <a:avLst/>
            </a:prstGeom>
            <a:solidFill>
              <a:srgbClr val="EAEAEA"/>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98" name="Text Box 131"/>
            <p:cNvSpPr txBox="1">
              <a:spLocks noChangeArrowheads="1"/>
            </p:cNvSpPr>
            <p:nvPr/>
          </p:nvSpPr>
          <p:spPr bwMode="auto">
            <a:xfrm>
              <a:off x="204513" y="5014528"/>
              <a:ext cx="983870"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system(1)</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199" name="Text Box 132"/>
            <p:cNvSpPr txBox="1">
              <a:spLocks noChangeArrowheads="1"/>
            </p:cNvSpPr>
            <p:nvPr/>
          </p:nvSpPr>
          <p:spPr bwMode="auto">
            <a:xfrm>
              <a:off x="1328464" y="4996944"/>
              <a:ext cx="1136437"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interface(2)</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0" name="Text Box 133"/>
            <p:cNvSpPr txBox="1">
              <a:spLocks noChangeArrowheads="1"/>
            </p:cNvSpPr>
            <p:nvPr/>
          </p:nvSpPr>
          <p:spPr bwMode="auto">
            <a:xfrm>
              <a:off x="2636564" y="4996944"/>
              <a:ext cx="582399"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at(3)</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1" name="Text Box 134"/>
            <p:cNvSpPr txBox="1">
              <a:spLocks noChangeArrowheads="1"/>
            </p:cNvSpPr>
            <p:nvPr/>
          </p:nvSpPr>
          <p:spPr bwMode="auto">
            <a:xfrm>
              <a:off x="3385862" y="4996944"/>
              <a:ext cx="573780"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ip(4)</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2" name="Text Box 135"/>
            <p:cNvSpPr txBox="1">
              <a:spLocks noChangeArrowheads="1"/>
            </p:cNvSpPr>
            <p:nvPr/>
          </p:nvSpPr>
          <p:spPr bwMode="auto">
            <a:xfrm>
              <a:off x="4097063" y="4996944"/>
              <a:ext cx="813578"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icmp(5)</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3" name="Text Box 136"/>
            <p:cNvSpPr txBox="1">
              <a:spLocks noChangeArrowheads="1"/>
            </p:cNvSpPr>
            <p:nvPr/>
          </p:nvSpPr>
          <p:spPr bwMode="auto">
            <a:xfrm>
              <a:off x="5113063" y="4996944"/>
              <a:ext cx="671992"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tcp(6)</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4" name="Text Box 137"/>
            <p:cNvSpPr txBox="1">
              <a:spLocks noChangeArrowheads="1"/>
            </p:cNvSpPr>
            <p:nvPr/>
          </p:nvSpPr>
          <p:spPr bwMode="auto">
            <a:xfrm>
              <a:off x="5887764" y="4996944"/>
              <a:ext cx="733645"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udp(7)</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5" name="Text Box 138"/>
            <p:cNvSpPr txBox="1">
              <a:spLocks noChangeArrowheads="1"/>
            </p:cNvSpPr>
            <p:nvPr/>
          </p:nvSpPr>
          <p:spPr bwMode="auto">
            <a:xfrm>
              <a:off x="6802164" y="4996944"/>
              <a:ext cx="714531"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egp(8)</a:t>
              </a:r>
              <a:endPar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endParaRPr>
            </a:p>
          </p:txBody>
        </p:sp>
        <p:sp>
          <p:nvSpPr>
            <p:cNvPr id="206" name="Line 139"/>
            <p:cNvSpPr>
              <a:spLocks noChangeShapeType="1"/>
            </p:cNvSpPr>
            <p:nvPr/>
          </p:nvSpPr>
          <p:spPr bwMode="auto">
            <a:xfrm flipH="1">
              <a:off x="3633513" y="4374154"/>
              <a:ext cx="465138"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07" name="Line 140"/>
            <p:cNvSpPr>
              <a:spLocks noChangeShapeType="1"/>
            </p:cNvSpPr>
            <p:nvPr/>
          </p:nvSpPr>
          <p:spPr bwMode="auto">
            <a:xfrm flipV="1">
              <a:off x="661713" y="4374154"/>
              <a:ext cx="3436938"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08" name="Line 141"/>
            <p:cNvSpPr>
              <a:spLocks noChangeShapeType="1"/>
            </p:cNvSpPr>
            <p:nvPr/>
          </p:nvSpPr>
          <p:spPr bwMode="auto">
            <a:xfrm flipV="1">
              <a:off x="1880913" y="4374154"/>
              <a:ext cx="2217738"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09" name="Line 142"/>
            <p:cNvSpPr>
              <a:spLocks noChangeShapeType="1"/>
            </p:cNvSpPr>
            <p:nvPr/>
          </p:nvSpPr>
          <p:spPr bwMode="auto">
            <a:xfrm flipV="1">
              <a:off x="2947713" y="4374154"/>
              <a:ext cx="1150938"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0" name="Line 143"/>
            <p:cNvSpPr>
              <a:spLocks noChangeShapeType="1"/>
            </p:cNvSpPr>
            <p:nvPr/>
          </p:nvSpPr>
          <p:spPr bwMode="auto">
            <a:xfrm flipH="1" flipV="1">
              <a:off x="4098651" y="4374154"/>
              <a:ext cx="373062"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1" name="Line 144"/>
            <p:cNvSpPr>
              <a:spLocks noChangeShapeType="1"/>
            </p:cNvSpPr>
            <p:nvPr/>
          </p:nvSpPr>
          <p:spPr bwMode="auto">
            <a:xfrm flipH="1" flipV="1">
              <a:off x="4098651" y="4374154"/>
              <a:ext cx="1287462"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2" name="Line 145"/>
            <p:cNvSpPr>
              <a:spLocks noChangeShapeType="1"/>
            </p:cNvSpPr>
            <p:nvPr/>
          </p:nvSpPr>
          <p:spPr bwMode="auto">
            <a:xfrm flipH="1" flipV="1">
              <a:off x="4098651" y="4374154"/>
              <a:ext cx="2125662"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3" name="Line 146"/>
            <p:cNvSpPr>
              <a:spLocks noChangeShapeType="1"/>
            </p:cNvSpPr>
            <p:nvPr/>
          </p:nvSpPr>
          <p:spPr bwMode="auto">
            <a:xfrm flipH="1" flipV="1">
              <a:off x="4098651" y="4374154"/>
              <a:ext cx="3040062" cy="67554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4" name="Line 147"/>
            <p:cNvSpPr>
              <a:spLocks noChangeShapeType="1"/>
            </p:cNvSpPr>
            <p:nvPr/>
          </p:nvSpPr>
          <p:spPr bwMode="auto">
            <a:xfrm>
              <a:off x="5855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5" name="Line 148"/>
            <p:cNvSpPr>
              <a:spLocks noChangeShapeType="1"/>
            </p:cNvSpPr>
            <p:nvPr/>
          </p:nvSpPr>
          <p:spPr bwMode="auto">
            <a:xfrm>
              <a:off x="6617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6" name="Line 149"/>
            <p:cNvSpPr>
              <a:spLocks noChangeShapeType="1"/>
            </p:cNvSpPr>
            <p:nvPr/>
          </p:nvSpPr>
          <p:spPr bwMode="auto">
            <a:xfrm flipH="1">
              <a:off x="3569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7" name="Text Box 150"/>
            <p:cNvSpPr txBox="1">
              <a:spLocks noChangeArrowheads="1"/>
            </p:cNvSpPr>
            <p:nvPr/>
          </p:nvSpPr>
          <p:spPr bwMode="auto">
            <a:xfrm>
              <a:off x="3442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18" name="Line 151"/>
            <p:cNvSpPr>
              <a:spLocks noChangeShapeType="1"/>
            </p:cNvSpPr>
            <p:nvPr/>
          </p:nvSpPr>
          <p:spPr bwMode="auto">
            <a:xfrm>
              <a:off x="170946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19" name="Line 152"/>
            <p:cNvSpPr>
              <a:spLocks noChangeShapeType="1"/>
            </p:cNvSpPr>
            <p:nvPr/>
          </p:nvSpPr>
          <p:spPr bwMode="auto">
            <a:xfrm>
              <a:off x="178566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0" name="Line 153"/>
            <p:cNvSpPr>
              <a:spLocks noChangeShapeType="1"/>
            </p:cNvSpPr>
            <p:nvPr/>
          </p:nvSpPr>
          <p:spPr bwMode="auto">
            <a:xfrm flipH="1">
              <a:off x="148086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1" name="Text Box 154"/>
            <p:cNvSpPr txBox="1">
              <a:spLocks noChangeArrowheads="1"/>
            </p:cNvSpPr>
            <p:nvPr/>
          </p:nvSpPr>
          <p:spPr bwMode="auto">
            <a:xfrm>
              <a:off x="146816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22" name="Line 155"/>
            <p:cNvSpPr>
              <a:spLocks noChangeShapeType="1"/>
            </p:cNvSpPr>
            <p:nvPr/>
          </p:nvSpPr>
          <p:spPr bwMode="auto">
            <a:xfrm>
              <a:off x="28334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3" name="Line 156"/>
            <p:cNvSpPr>
              <a:spLocks noChangeShapeType="1"/>
            </p:cNvSpPr>
            <p:nvPr/>
          </p:nvSpPr>
          <p:spPr bwMode="auto">
            <a:xfrm>
              <a:off x="29096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4" name="Line 157"/>
            <p:cNvSpPr>
              <a:spLocks noChangeShapeType="1"/>
            </p:cNvSpPr>
            <p:nvPr/>
          </p:nvSpPr>
          <p:spPr bwMode="auto">
            <a:xfrm flipH="1">
              <a:off x="26048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5" name="Text Box 158"/>
            <p:cNvSpPr txBox="1">
              <a:spLocks noChangeArrowheads="1"/>
            </p:cNvSpPr>
            <p:nvPr/>
          </p:nvSpPr>
          <p:spPr bwMode="auto">
            <a:xfrm>
              <a:off x="25921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26" name="Line 159"/>
            <p:cNvSpPr>
              <a:spLocks noChangeShapeType="1"/>
            </p:cNvSpPr>
            <p:nvPr/>
          </p:nvSpPr>
          <p:spPr bwMode="auto">
            <a:xfrm>
              <a:off x="37224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7" name="Line 160"/>
            <p:cNvSpPr>
              <a:spLocks noChangeShapeType="1"/>
            </p:cNvSpPr>
            <p:nvPr/>
          </p:nvSpPr>
          <p:spPr bwMode="auto">
            <a:xfrm flipH="1">
              <a:off x="34176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28" name="Text Box 161"/>
            <p:cNvSpPr txBox="1">
              <a:spLocks noChangeArrowheads="1"/>
            </p:cNvSpPr>
            <p:nvPr/>
          </p:nvSpPr>
          <p:spPr bwMode="auto">
            <a:xfrm>
              <a:off x="3552551"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29" name="Line 162"/>
            <p:cNvSpPr>
              <a:spLocks noChangeShapeType="1"/>
            </p:cNvSpPr>
            <p:nvPr/>
          </p:nvSpPr>
          <p:spPr bwMode="auto">
            <a:xfrm>
              <a:off x="44844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0" name="Line 163"/>
            <p:cNvSpPr>
              <a:spLocks noChangeShapeType="1"/>
            </p:cNvSpPr>
            <p:nvPr/>
          </p:nvSpPr>
          <p:spPr bwMode="auto">
            <a:xfrm>
              <a:off x="45606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1" name="Line 164"/>
            <p:cNvSpPr>
              <a:spLocks noChangeShapeType="1"/>
            </p:cNvSpPr>
            <p:nvPr/>
          </p:nvSpPr>
          <p:spPr bwMode="auto">
            <a:xfrm flipH="1">
              <a:off x="42558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2" name="Text Box 165"/>
            <p:cNvSpPr txBox="1">
              <a:spLocks noChangeArrowheads="1"/>
            </p:cNvSpPr>
            <p:nvPr/>
          </p:nvSpPr>
          <p:spPr bwMode="auto">
            <a:xfrm>
              <a:off x="42431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33" name="Line 166"/>
            <p:cNvSpPr>
              <a:spLocks noChangeShapeType="1"/>
            </p:cNvSpPr>
            <p:nvPr/>
          </p:nvSpPr>
          <p:spPr bwMode="auto">
            <a:xfrm>
              <a:off x="53988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4" name="Line 167"/>
            <p:cNvSpPr>
              <a:spLocks noChangeShapeType="1"/>
            </p:cNvSpPr>
            <p:nvPr/>
          </p:nvSpPr>
          <p:spPr bwMode="auto">
            <a:xfrm>
              <a:off x="54750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5" name="Line 168"/>
            <p:cNvSpPr>
              <a:spLocks noChangeShapeType="1"/>
            </p:cNvSpPr>
            <p:nvPr/>
          </p:nvSpPr>
          <p:spPr bwMode="auto">
            <a:xfrm flipH="1">
              <a:off x="51702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6" name="Text Box 169"/>
            <p:cNvSpPr txBox="1">
              <a:spLocks noChangeArrowheads="1"/>
            </p:cNvSpPr>
            <p:nvPr/>
          </p:nvSpPr>
          <p:spPr bwMode="auto">
            <a:xfrm>
              <a:off x="51575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37" name="Line 170"/>
            <p:cNvSpPr>
              <a:spLocks noChangeShapeType="1"/>
            </p:cNvSpPr>
            <p:nvPr/>
          </p:nvSpPr>
          <p:spPr bwMode="auto">
            <a:xfrm>
              <a:off x="71514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8" name="Line 171"/>
            <p:cNvSpPr>
              <a:spLocks noChangeShapeType="1"/>
            </p:cNvSpPr>
            <p:nvPr/>
          </p:nvSpPr>
          <p:spPr bwMode="auto">
            <a:xfrm>
              <a:off x="72276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39" name="Line 172"/>
            <p:cNvSpPr>
              <a:spLocks noChangeShapeType="1"/>
            </p:cNvSpPr>
            <p:nvPr/>
          </p:nvSpPr>
          <p:spPr bwMode="auto">
            <a:xfrm flipH="1">
              <a:off x="69228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0" name="Text Box 173"/>
            <p:cNvSpPr txBox="1">
              <a:spLocks noChangeArrowheads="1"/>
            </p:cNvSpPr>
            <p:nvPr/>
          </p:nvSpPr>
          <p:spPr bwMode="auto">
            <a:xfrm>
              <a:off x="69101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41" name="Line 174"/>
            <p:cNvSpPr>
              <a:spLocks noChangeShapeType="1"/>
            </p:cNvSpPr>
            <p:nvPr/>
          </p:nvSpPr>
          <p:spPr bwMode="auto">
            <a:xfrm>
              <a:off x="6237013" y="5331051"/>
              <a:ext cx="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2" name="Line 175"/>
            <p:cNvSpPr>
              <a:spLocks noChangeShapeType="1"/>
            </p:cNvSpPr>
            <p:nvPr/>
          </p:nvSpPr>
          <p:spPr bwMode="auto">
            <a:xfrm>
              <a:off x="63132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3" name="Line 176"/>
            <p:cNvSpPr>
              <a:spLocks noChangeShapeType="1"/>
            </p:cNvSpPr>
            <p:nvPr/>
          </p:nvSpPr>
          <p:spPr bwMode="auto">
            <a:xfrm flipH="1">
              <a:off x="6008413" y="5331051"/>
              <a:ext cx="152400" cy="281354"/>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4" name="Text Box 177"/>
            <p:cNvSpPr txBox="1">
              <a:spLocks noChangeArrowheads="1"/>
            </p:cNvSpPr>
            <p:nvPr/>
          </p:nvSpPr>
          <p:spPr bwMode="auto">
            <a:xfrm>
              <a:off x="5995713" y="5490778"/>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45" name="Text Box 178"/>
            <p:cNvSpPr txBox="1">
              <a:spLocks noChangeArrowheads="1"/>
            </p:cNvSpPr>
            <p:nvPr/>
          </p:nvSpPr>
          <p:spPr bwMode="auto">
            <a:xfrm>
              <a:off x="7748314" y="4998409"/>
              <a:ext cx="339193"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246" name="Line 179"/>
            <p:cNvSpPr>
              <a:spLocks noChangeShapeType="1"/>
            </p:cNvSpPr>
            <p:nvPr/>
          </p:nvSpPr>
          <p:spPr bwMode="auto">
            <a:xfrm flipH="1">
              <a:off x="4100239" y="4095733"/>
              <a:ext cx="3175" cy="28575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7" name="Line 180"/>
            <p:cNvSpPr>
              <a:spLocks noChangeShapeType="1"/>
            </p:cNvSpPr>
            <p:nvPr/>
          </p:nvSpPr>
          <p:spPr bwMode="auto">
            <a:xfrm flipH="1">
              <a:off x="3457301" y="5335448"/>
              <a:ext cx="195262" cy="5905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48" name="Text Box 181"/>
            <p:cNvSpPr txBox="1">
              <a:spLocks noChangeArrowheads="1"/>
            </p:cNvSpPr>
            <p:nvPr/>
          </p:nvSpPr>
          <p:spPr bwMode="auto">
            <a:xfrm>
              <a:off x="2571477" y="5821956"/>
              <a:ext cx="1470975"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rPr>
                <a:t>ipInReceives(3) </a:t>
              </a:r>
            </a:p>
          </p:txBody>
        </p:sp>
        <p:sp>
          <p:nvSpPr>
            <p:cNvPr id="249" name="AutoShape 182"/>
            <p:cNvSpPr>
              <a:spLocks noChangeArrowheads="1"/>
            </p:cNvSpPr>
            <p:nvPr/>
          </p:nvSpPr>
          <p:spPr bwMode="auto">
            <a:xfrm>
              <a:off x="4025626" y="5877639"/>
              <a:ext cx="457200" cy="211015"/>
            </a:xfrm>
            <a:prstGeom prst="leftArrow">
              <a:avLst>
                <a:gd name="adj1" fmla="val 33333"/>
                <a:gd name="adj2" fmla="val 98148"/>
              </a:avLst>
            </a:prstGeom>
            <a:solidFill>
              <a:srgbClr val="C00000"/>
            </a:solidFill>
            <a:ln w="9525">
              <a:solidFill>
                <a:srgbClr val="000000"/>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250" name="Text Box 183"/>
            <p:cNvSpPr txBox="1">
              <a:spLocks noChangeArrowheads="1"/>
            </p:cNvSpPr>
            <p:nvPr/>
          </p:nvSpPr>
          <p:spPr bwMode="auto">
            <a:xfrm>
              <a:off x="4470125" y="5821956"/>
              <a:ext cx="1357469"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1.3.6.1.2.1.4.3</a:t>
              </a:r>
            </a:p>
          </p:txBody>
        </p:sp>
        <p:sp>
          <p:nvSpPr>
            <p:cNvPr id="251" name="Text Box 184"/>
            <p:cNvSpPr txBox="1">
              <a:spLocks noChangeArrowheads="1"/>
            </p:cNvSpPr>
            <p:nvPr/>
          </p:nvSpPr>
          <p:spPr bwMode="auto">
            <a:xfrm>
              <a:off x="2879451" y="6306998"/>
              <a:ext cx="4205859" cy="35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(iso.org.dod.internet.mgmt.mib-2.ip.ipinreceives)</a:t>
              </a:r>
            </a:p>
          </p:txBody>
        </p:sp>
        <p:sp>
          <p:nvSpPr>
            <p:cNvPr id="252" name="Line 185"/>
            <p:cNvSpPr>
              <a:spLocks noChangeShapeType="1"/>
            </p:cNvSpPr>
            <p:nvPr/>
          </p:nvSpPr>
          <p:spPr bwMode="auto">
            <a:xfrm flipH="1" flipV="1">
              <a:off x="5163864" y="6122360"/>
              <a:ext cx="73025" cy="276957"/>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grpSp>
    </p:spTree>
    <p:extLst>
      <p:ext uri="{BB962C8B-B14F-4D97-AF65-F5344CB8AC3E}">
        <p14:creationId xmlns:p14="http://schemas.microsoft.com/office/powerpoint/2010/main" val="1518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1"/>
                                        </p:tgtEl>
                                        <p:attrNameLst>
                                          <p:attrName>style.visibility</p:attrName>
                                        </p:attrNameLst>
                                      </p:cBhvr>
                                      <p:to>
                                        <p:strVal val="visible"/>
                                      </p:to>
                                    </p:set>
                                    <p:animEffect transition="in" filter="wipe(up)">
                                      <p:cBhvr>
                                        <p:cTn id="11"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0" name="组合 319"/>
          <p:cNvGrpSpPr/>
          <p:nvPr/>
        </p:nvGrpSpPr>
        <p:grpSpPr>
          <a:xfrm>
            <a:off x="7959878" y="4777039"/>
            <a:ext cx="892096" cy="1557720"/>
            <a:chOff x="7503035" y="4493089"/>
            <a:chExt cx="892096" cy="1557720"/>
          </a:xfrm>
        </p:grpSpPr>
        <p:pic>
          <p:nvPicPr>
            <p:cNvPr id="315" name="Picture 96" descr="女士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3035" y="4757730"/>
              <a:ext cx="892096" cy="1293079"/>
            </a:xfrm>
            <a:prstGeom prst="rect">
              <a:avLst/>
            </a:prstGeom>
            <a:noFill/>
            <a:extLst>
              <a:ext uri="{909E8E84-426E-40DD-AFC4-6F175D3DCCD1}">
                <a14:hiddenFill xmlns:a14="http://schemas.microsoft.com/office/drawing/2010/main">
                  <a:solidFill>
                    <a:srgbClr val="FFFFFF"/>
                  </a:solidFill>
                </a14:hiddenFill>
              </a:ext>
            </a:extLst>
          </p:spPr>
        </p:pic>
        <p:sp>
          <p:nvSpPr>
            <p:cNvPr id="319" name="Text Box 7"/>
            <p:cNvSpPr txBox="1">
              <a:spLocks noChangeArrowheads="1"/>
            </p:cNvSpPr>
            <p:nvPr/>
          </p:nvSpPr>
          <p:spPr bwMode="auto">
            <a:xfrm>
              <a:off x="7548973" y="449308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p>
          </p:txBody>
        </p:sp>
      </p:grpSp>
      <p:grpSp>
        <p:nvGrpSpPr>
          <p:cNvPr id="318" name="组合 317"/>
          <p:cNvGrpSpPr/>
          <p:nvPr/>
        </p:nvGrpSpPr>
        <p:grpSpPr>
          <a:xfrm>
            <a:off x="276482" y="4598725"/>
            <a:ext cx="1234088" cy="1429032"/>
            <a:chOff x="552529" y="4456035"/>
            <a:chExt cx="1234088" cy="1429032"/>
          </a:xfrm>
        </p:grpSpPr>
        <p:grpSp>
          <p:nvGrpSpPr>
            <p:cNvPr id="278" name="组合 277"/>
            <p:cNvGrpSpPr/>
            <p:nvPr/>
          </p:nvGrpSpPr>
          <p:grpSpPr>
            <a:xfrm>
              <a:off x="552529" y="4768697"/>
              <a:ext cx="1234088" cy="1116370"/>
              <a:chOff x="494996" y="4752384"/>
              <a:chExt cx="976859" cy="1032688"/>
            </a:xfrm>
          </p:grpSpPr>
          <p:grpSp>
            <p:nvGrpSpPr>
              <p:cNvPr id="127" name="Group 45"/>
              <p:cNvGrpSpPr>
                <a:grpSpLocks/>
              </p:cNvGrpSpPr>
              <p:nvPr/>
            </p:nvGrpSpPr>
            <p:grpSpPr bwMode="auto">
              <a:xfrm>
                <a:off x="649935" y="4811787"/>
                <a:ext cx="821920" cy="973285"/>
                <a:chOff x="246" y="1767"/>
                <a:chExt cx="557" cy="639"/>
              </a:xfrm>
            </p:grpSpPr>
            <p:grpSp>
              <p:nvGrpSpPr>
                <p:cNvPr id="128" name="Group 46"/>
                <p:cNvGrpSpPr>
                  <a:grpSpLocks/>
                </p:cNvGrpSpPr>
                <p:nvPr/>
              </p:nvGrpSpPr>
              <p:grpSpPr bwMode="auto">
                <a:xfrm>
                  <a:off x="246" y="1943"/>
                  <a:ext cx="557" cy="463"/>
                  <a:chOff x="246" y="1943"/>
                  <a:chExt cx="557" cy="463"/>
                </a:xfrm>
              </p:grpSpPr>
              <p:sp>
                <p:nvSpPr>
                  <p:cNvPr id="181"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82" name="Group 48"/>
                  <p:cNvGrpSpPr>
                    <a:grpSpLocks/>
                  </p:cNvGrpSpPr>
                  <p:nvPr/>
                </p:nvGrpSpPr>
                <p:grpSpPr bwMode="auto">
                  <a:xfrm>
                    <a:off x="246" y="1943"/>
                    <a:ext cx="551" cy="121"/>
                    <a:chOff x="246" y="1943"/>
                    <a:chExt cx="551" cy="121"/>
                  </a:xfrm>
                </p:grpSpPr>
                <p:sp>
                  <p:nvSpPr>
                    <p:cNvPr id="184"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5"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6"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83"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29" name="Group 53"/>
                <p:cNvGrpSpPr>
                  <a:grpSpLocks/>
                </p:cNvGrpSpPr>
                <p:nvPr/>
              </p:nvGrpSpPr>
              <p:grpSpPr bwMode="auto">
                <a:xfrm>
                  <a:off x="325" y="1767"/>
                  <a:ext cx="383" cy="268"/>
                  <a:chOff x="325" y="1767"/>
                  <a:chExt cx="383" cy="268"/>
                </a:xfrm>
              </p:grpSpPr>
              <p:grpSp>
                <p:nvGrpSpPr>
                  <p:cNvPr id="130" name="Group 54"/>
                  <p:cNvGrpSpPr>
                    <a:grpSpLocks/>
                  </p:cNvGrpSpPr>
                  <p:nvPr/>
                </p:nvGrpSpPr>
                <p:grpSpPr bwMode="auto">
                  <a:xfrm>
                    <a:off x="412" y="1767"/>
                    <a:ext cx="296" cy="243"/>
                    <a:chOff x="412" y="1767"/>
                    <a:chExt cx="296" cy="243"/>
                  </a:xfrm>
                </p:grpSpPr>
                <p:grpSp>
                  <p:nvGrpSpPr>
                    <p:cNvPr id="163" name="Group 55"/>
                    <p:cNvGrpSpPr>
                      <a:grpSpLocks/>
                    </p:cNvGrpSpPr>
                    <p:nvPr/>
                  </p:nvGrpSpPr>
                  <p:grpSpPr bwMode="auto">
                    <a:xfrm>
                      <a:off x="412" y="1767"/>
                      <a:ext cx="296" cy="243"/>
                      <a:chOff x="412" y="1767"/>
                      <a:chExt cx="296" cy="243"/>
                    </a:xfrm>
                  </p:grpSpPr>
                  <p:grpSp>
                    <p:nvGrpSpPr>
                      <p:cNvPr id="172" name="Group 56"/>
                      <p:cNvGrpSpPr>
                        <a:grpSpLocks/>
                      </p:cNvGrpSpPr>
                      <p:nvPr/>
                    </p:nvGrpSpPr>
                    <p:grpSpPr bwMode="auto">
                      <a:xfrm>
                        <a:off x="412" y="1904"/>
                        <a:ext cx="296" cy="106"/>
                        <a:chOff x="412" y="1904"/>
                        <a:chExt cx="296" cy="106"/>
                      </a:xfrm>
                    </p:grpSpPr>
                    <p:sp>
                      <p:nvSpPr>
                        <p:cNvPr id="178"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9"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0"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73"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74" name="Group 61"/>
                      <p:cNvGrpSpPr>
                        <a:grpSpLocks/>
                      </p:cNvGrpSpPr>
                      <p:nvPr/>
                    </p:nvGrpSpPr>
                    <p:grpSpPr bwMode="auto">
                      <a:xfrm>
                        <a:off x="446" y="1767"/>
                        <a:ext cx="239" cy="151"/>
                        <a:chOff x="446" y="1767"/>
                        <a:chExt cx="239" cy="151"/>
                      </a:xfrm>
                    </p:grpSpPr>
                    <p:sp>
                      <p:nvSpPr>
                        <p:cNvPr id="175"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6"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7"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64" name="Group 65"/>
                    <p:cNvGrpSpPr>
                      <a:grpSpLocks/>
                    </p:cNvGrpSpPr>
                    <p:nvPr/>
                  </p:nvGrpSpPr>
                  <p:grpSpPr bwMode="auto">
                    <a:xfrm>
                      <a:off x="424" y="1915"/>
                      <a:ext cx="97" cy="69"/>
                      <a:chOff x="424" y="1915"/>
                      <a:chExt cx="97" cy="69"/>
                    </a:xfrm>
                  </p:grpSpPr>
                  <p:sp>
                    <p:nvSpPr>
                      <p:cNvPr id="165"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6"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7"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8"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9"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0"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1"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31" name="Group 73"/>
                  <p:cNvGrpSpPr>
                    <a:grpSpLocks/>
                  </p:cNvGrpSpPr>
                  <p:nvPr/>
                </p:nvGrpSpPr>
                <p:grpSpPr bwMode="auto">
                  <a:xfrm>
                    <a:off x="325" y="1917"/>
                    <a:ext cx="231" cy="118"/>
                    <a:chOff x="325" y="1917"/>
                    <a:chExt cx="231" cy="118"/>
                  </a:xfrm>
                </p:grpSpPr>
                <p:grpSp>
                  <p:nvGrpSpPr>
                    <p:cNvPr id="132" name="Group 74"/>
                    <p:cNvGrpSpPr>
                      <a:grpSpLocks/>
                    </p:cNvGrpSpPr>
                    <p:nvPr/>
                  </p:nvGrpSpPr>
                  <p:grpSpPr bwMode="auto">
                    <a:xfrm>
                      <a:off x="504" y="1981"/>
                      <a:ext cx="37" cy="28"/>
                      <a:chOff x="504" y="1981"/>
                      <a:chExt cx="37" cy="28"/>
                    </a:xfrm>
                  </p:grpSpPr>
                  <p:sp>
                    <p:nvSpPr>
                      <p:cNvPr id="161"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2"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33" name="Group 77"/>
                    <p:cNvGrpSpPr>
                      <a:grpSpLocks/>
                    </p:cNvGrpSpPr>
                    <p:nvPr/>
                  </p:nvGrpSpPr>
                  <p:grpSpPr bwMode="auto">
                    <a:xfrm>
                      <a:off x="325" y="1917"/>
                      <a:ext cx="231" cy="118"/>
                      <a:chOff x="325" y="1917"/>
                      <a:chExt cx="231" cy="118"/>
                    </a:xfrm>
                  </p:grpSpPr>
                  <p:sp>
                    <p:nvSpPr>
                      <p:cNvPr id="134"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5"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6"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7"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8"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9"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0"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1"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2"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3"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4"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5"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6"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7"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8"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9"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0"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1"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2"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3"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4"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5"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6"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7"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8"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9"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0"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grpSp>
          <p:grpSp>
            <p:nvGrpSpPr>
              <p:cNvPr id="187" name="Group 105"/>
              <p:cNvGrpSpPr>
                <a:grpSpLocks/>
              </p:cNvGrpSpPr>
              <p:nvPr/>
            </p:nvGrpSpPr>
            <p:grpSpPr bwMode="auto">
              <a:xfrm>
                <a:off x="710436" y="4971716"/>
                <a:ext cx="81158" cy="164499"/>
                <a:chOff x="287" y="1872"/>
                <a:chExt cx="55" cy="108"/>
              </a:xfrm>
            </p:grpSpPr>
            <p:sp>
              <p:nvSpPr>
                <p:cNvPr id="188" name="Freeform 106"/>
                <p:cNvSpPr>
                  <a:spLocks/>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9" name="Freeform 107"/>
                <p:cNvSpPr>
                  <a:spLocks/>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90" name="Group 108"/>
              <p:cNvGrpSpPr>
                <a:grpSpLocks/>
              </p:cNvGrpSpPr>
              <p:nvPr/>
            </p:nvGrpSpPr>
            <p:grpSpPr bwMode="auto">
              <a:xfrm>
                <a:off x="697156" y="4877281"/>
                <a:ext cx="103293" cy="115759"/>
                <a:chOff x="278" y="1810"/>
                <a:chExt cx="70" cy="76"/>
              </a:xfrm>
            </p:grpSpPr>
            <p:sp>
              <p:nvSpPr>
                <p:cNvPr id="191" name="Freeform 109"/>
                <p:cNvSpPr>
                  <a:spLocks/>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2" name="Freeform 110"/>
                <p:cNvSpPr>
                  <a:spLocks/>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3" name="Freeform 111"/>
                <p:cNvSpPr>
                  <a:spLocks/>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4" name="Freeform 112"/>
                <p:cNvSpPr>
                  <a:spLocks/>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5" name="Freeform 113"/>
                <p:cNvSpPr>
                  <a:spLocks/>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6" name="Freeform 114"/>
                <p:cNvSpPr>
                  <a:spLocks/>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7" name="Freeform 115"/>
                <p:cNvSpPr>
                  <a:spLocks/>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8" name="Freeform 116"/>
                <p:cNvSpPr>
                  <a:spLocks/>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9" name="Freeform 117"/>
                <p:cNvSpPr>
                  <a:spLocks/>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0" name="Freeform 118"/>
                <p:cNvSpPr>
                  <a:spLocks/>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1"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2" name="Freeform 120"/>
                <p:cNvSpPr>
                  <a:spLocks/>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3" name="Freeform 121"/>
                <p:cNvSpPr>
                  <a:spLocks/>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4" name="Freeform 122"/>
                <p:cNvSpPr>
                  <a:spLocks/>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5" name="Freeform 123"/>
                <p:cNvSpPr>
                  <a:spLocks/>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06" name="Group 124"/>
              <p:cNvGrpSpPr>
                <a:grpSpLocks/>
              </p:cNvGrpSpPr>
              <p:nvPr/>
            </p:nvGrpSpPr>
            <p:grpSpPr bwMode="auto">
              <a:xfrm>
                <a:off x="840290" y="5646466"/>
                <a:ext cx="205111" cy="108142"/>
                <a:chOff x="375" y="2315"/>
                <a:chExt cx="139" cy="71"/>
              </a:xfrm>
            </p:grpSpPr>
            <p:sp>
              <p:nvSpPr>
                <p:cNvPr id="207" name="Freeform 125"/>
                <p:cNvSpPr>
                  <a:spLocks/>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8" name="Freeform 126"/>
                <p:cNvSpPr>
                  <a:spLocks/>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9" name="Freeform 127"/>
                <p:cNvSpPr>
                  <a:spLocks/>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0" name="Freeform 128"/>
                <p:cNvSpPr>
                  <a:spLocks/>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1" name="Freeform 129"/>
                <p:cNvSpPr>
                  <a:spLocks/>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2" name="Group 130"/>
              <p:cNvGrpSpPr>
                <a:grpSpLocks/>
              </p:cNvGrpSpPr>
              <p:nvPr/>
            </p:nvGrpSpPr>
            <p:grpSpPr bwMode="auto">
              <a:xfrm>
                <a:off x="844717" y="5457598"/>
                <a:ext cx="85586" cy="216286"/>
                <a:chOff x="378" y="2191"/>
                <a:chExt cx="58" cy="142"/>
              </a:xfrm>
            </p:grpSpPr>
            <p:sp>
              <p:nvSpPr>
                <p:cNvPr id="213" name="Freeform 131"/>
                <p:cNvSpPr>
                  <a:spLocks/>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4" name="Freeform 132"/>
                <p:cNvSpPr>
                  <a:spLocks/>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5" name="Group 133"/>
              <p:cNvGrpSpPr>
                <a:grpSpLocks/>
              </p:cNvGrpSpPr>
              <p:nvPr/>
            </p:nvGrpSpPr>
            <p:grpSpPr bwMode="auto">
              <a:xfrm>
                <a:off x="888985" y="5676929"/>
                <a:ext cx="208062" cy="108142"/>
                <a:chOff x="408" y="2335"/>
                <a:chExt cx="141" cy="71"/>
              </a:xfrm>
            </p:grpSpPr>
            <p:sp>
              <p:nvSpPr>
                <p:cNvPr id="216" name="Freeform 134"/>
                <p:cNvSpPr>
                  <a:spLocks/>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7" name="Freeform 135"/>
                <p:cNvSpPr>
                  <a:spLocks/>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8" name="Freeform 136"/>
                <p:cNvSpPr>
                  <a:spLocks/>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9" name="Freeform 137"/>
                <p:cNvSpPr>
                  <a:spLocks/>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0" name="Freeform 138"/>
                <p:cNvSpPr>
                  <a:spLocks/>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1" name="Oval 139"/>
              <p:cNvSpPr>
                <a:spLocks noChangeArrowheads="1"/>
              </p:cNvSpPr>
              <p:nvPr/>
            </p:nvSpPr>
            <p:spPr bwMode="auto">
              <a:xfrm>
                <a:off x="579106" y="5678452"/>
                <a:ext cx="246429" cy="99004"/>
              </a:xfrm>
              <a:prstGeom prst="ellipse">
                <a:avLst/>
              </a:prstGeom>
              <a:solidFill>
                <a:srgbClr val="606060"/>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2" name="Rectangle 140"/>
              <p:cNvSpPr>
                <a:spLocks noChangeArrowheads="1"/>
              </p:cNvSpPr>
              <p:nvPr/>
            </p:nvSpPr>
            <p:spPr bwMode="auto">
              <a:xfrm>
                <a:off x="669118" y="5481967"/>
                <a:ext cx="64927" cy="225424"/>
              </a:xfrm>
              <a:prstGeom prst="rect">
                <a:avLst/>
              </a:prstGeom>
              <a:solidFill>
                <a:srgbClr val="606060"/>
              </a:solidFill>
              <a:ln w="3175">
                <a:solidFill>
                  <a:srgbClr val="000000"/>
                </a:solidFill>
                <a:miter lim="800000"/>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223" name="Group 141"/>
              <p:cNvGrpSpPr>
                <a:grpSpLocks/>
              </p:cNvGrpSpPr>
              <p:nvPr/>
            </p:nvGrpSpPr>
            <p:grpSpPr bwMode="auto">
              <a:xfrm>
                <a:off x="555496" y="5396673"/>
                <a:ext cx="326112" cy="117281"/>
                <a:chOff x="182" y="2151"/>
                <a:chExt cx="221" cy="77"/>
              </a:xfrm>
            </p:grpSpPr>
            <p:sp>
              <p:nvSpPr>
                <p:cNvPr id="224" name="Freeform 142"/>
                <p:cNvSpPr>
                  <a:spLocks/>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5" name="Freeform 143"/>
                <p:cNvSpPr>
                  <a:spLocks/>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6" name="Freeform 144"/>
              <p:cNvSpPr>
                <a:spLocks/>
              </p:cNvSpPr>
              <p:nvPr/>
            </p:nvSpPr>
            <p:spPr bwMode="auto">
              <a:xfrm>
                <a:off x="545168" y="5273297"/>
                <a:ext cx="445636" cy="426479"/>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7" name="Freeform 145"/>
              <p:cNvSpPr>
                <a:spLocks/>
              </p:cNvSpPr>
              <p:nvPr/>
            </p:nvSpPr>
            <p:spPr bwMode="auto">
              <a:xfrm>
                <a:off x="551069" y="5290053"/>
                <a:ext cx="435307" cy="403631"/>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8" name="Freeform 146"/>
              <p:cNvSpPr>
                <a:spLocks/>
              </p:cNvSpPr>
              <p:nvPr/>
            </p:nvSpPr>
            <p:spPr bwMode="auto">
              <a:xfrm>
                <a:off x="611569" y="5357070"/>
                <a:ext cx="59025" cy="10661"/>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9" name="Freeform 147"/>
              <p:cNvSpPr>
                <a:spLocks/>
              </p:cNvSpPr>
              <p:nvPr/>
            </p:nvSpPr>
            <p:spPr bwMode="auto">
              <a:xfrm>
                <a:off x="552545" y="5340315"/>
                <a:ext cx="36891" cy="12185"/>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0" name="Freeform 148"/>
              <p:cNvSpPr>
                <a:spLocks/>
              </p:cNvSpPr>
              <p:nvPr/>
            </p:nvSpPr>
            <p:spPr bwMode="auto">
              <a:xfrm>
                <a:off x="703058" y="5331176"/>
                <a:ext cx="56073" cy="30463"/>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1" name="Freeform 149"/>
              <p:cNvSpPr>
                <a:spLocks/>
              </p:cNvSpPr>
              <p:nvPr/>
            </p:nvSpPr>
            <p:spPr bwMode="auto">
              <a:xfrm>
                <a:off x="759132" y="5401242"/>
                <a:ext cx="180026" cy="45694"/>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2" name="Freeform 150"/>
              <p:cNvSpPr>
                <a:spLocks/>
              </p:cNvSpPr>
              <p:nvPr/>
            </p:nvSpPr>
            <p:spPr bwMode="auto">
              <a:xfrm>
                <a:off x="579106" y="4776754"/>
                <a:ext cx="156415" cy="176684"/>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3" name="Freeform 151"/>
              <p:cNvSpPr>
                <a:spLocks/>
              </p:cNvSpPr>
              <p:nvPr/>
            </p:nvSpPr>
            <p:spPr bwMode="auto">
              <a:xfrm>
                <a:off x="717814" y="4883374"/>
                <a:ext cx="8854" cy="1524"/>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4" name="Freeform 152"/>
              <p:cNvSpPr>
                <a:spLocks/>
              </p:cNvSpPr>
              <p:nvPr/>
            </p:nvSpPr>
            <p:spPr bwMode="auto">
              <a:xfrm>
                <a:off x="714863" y="4877281"/>
                <a:ext cx="2952" cy="6093"/>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5" name="Freeform 153"/>
              <p:cNvSpPr>
                <a:spLocks/>
              </p:cNvSpPr>
              <p:nvPr/>
            </p:nvSpPr>
            <p:spPr bwMode="auto">
              <a:xfrm>
                <a:off x="707485" y="4855957"/>
                <a:ext cx="4427" cy="12185"/>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6" name="Freeform 154"/>
              <p:cNvSpPr>
                <a:spLocks/>
              </p:cNvSpPr>
              <p:nvPr/>
            </p:nvSpPr>
            <p:spPr bwMode="auto">
              <a:xfrm>
                <a:off x="691253" y="4842249"/>
                <a:ext cx="17708" cy="10661"/>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7" name="Freeform 155"/>
              <p:cNvSpPr>
                <a:spLocks/>
              </p:cNvSpPr>
              <p:nvPr/>
            </p:nvSpPr>
            <p:spPr bwMode="auto">
              <a:xfrm>
                <a:off x="683875" y="4825495"/>
                <a:ext cx="29512" cy="10662"/>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8" name="Freeform 156"/>
              <p:cNvSpPr>
                <a:spLocks/>
              </p:cNvSpPr>
              <p:nvPr/>
            </p:nvSpPr>
            <p:spPr bwMode="auto">
              <a:xfrm>
                <a:off x="632229" y="4840727"/>
                <a:ext cx="16232" cy="33509"/>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9" name="Freeform 157"/>
              <p:cNvSpPr>
                <a:spLocks/>
              </p:cNvSpPr>
              <p:nvPr/>
            </p:nvSpPr>
            <p:spPr bwMode="auto">
              <a:xfrm>
                <a:off x="626326" y="4834634"/>
                <a:ext cx="26561" cy="47218"/>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0" name="Freeform 158"/>
              <p:cNvSpPr>
                <a:spLocks/>
              </p:cNvSpPr>
              <p:nvPr/>
            </p:nvSpPr>
            <p:spPr bwMode="auto">
              <a:xfrm>
                <a:off x="642558" y="4884898"/>
                <a:ext cx="25085" cy="39602"/>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1" name="Freeform 159"/>
              <p:cNvSpPr>
                <a:spLocks/>
              </p:cNvSpPr>
              <p:nvPr/>
            </p:nvSpPr>
            <p:spPr bwMode="auto">
              <a:xfrm>
                <a:off x="567301" y="4752384"/>
                <a:ext cx="140184" cy="146221"/>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2" name="Freeform 160"/>
              <p:cNvSpPr>
                <a:spLocks/>
              </p:cNvSpPr>
              <p:nvPr/>
            </p:nvSpPr>
            <p:spPr bwMode="auto">
              <a:xfrm>
                <a:off x="570252" y="4753907"/>
                <a:ext cx="134282" cy="140129"/>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43" name="Group 161"/>
              <p:cNvGrpSpPr>
                <a:grpSpLocks/>
              </p:cNvGrpSpPr>
              <p:nvPr/>
            </p:nvGrpSpPr>
            <p:grpSpPr bwMode="auto">
              <a:xfrm>
                <a:off x="843242" y="5108798"/>
                <a:ext cx="146086" cy="92912"/>
                <a:chOff x="377" y="1962"/>
                <a:chExt cx="99" cy="61"/>
              </a:xfrm>
            </p:grpSpPr>
            <p:sp>
              <p:nvSpPr>
                <p:cNvPr id="244" name="Freeform 162"/>
                <p:cNvSpPr>
                  <a:spLocks/>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5" name="Freeform 163"/>
                <p:cNvSpPr>
                  <a:spLocks/>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6" name="Freeform 164"/>
                <p:cNvSpPr>
                  <a:spLocks/>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7" name="Freeform 165"/>
                <p:cNvSpPr>
                  <a:spLocks/>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8" name="Freeform 166"/>
                <p:cNvSpPr>
                  <a:spLocks/>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9" name="Freeform 167"/>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0" name="Freeform 168"/>
                <p:cNvSpPr>
                  <a:spLocks/>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1" name="Freeform 169"/>
                <p:cNvSpPr>
                  <a:spLocks/>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2" name="Freeform 170"/>
                <p:cNvSpPr>
                  <a:spLocks/>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3" name="Freeform 171"/>
                <p:cNvSpPr>
                  <a:spLocks/>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54" name="Group 172"/>
              <p:cNvGrpSpPr>
                <a:grpSpLocks/>
              </p:cNvGrpSpPr>
              <p:nvPr/>
            </p:nvGrpSpPr>
            <p:grpSpPr bwMode="auto">
              <a:xfrm>
                <a:off x="525983" y="4904698"/>
                <a:ext cx="337917" cy="399062"/>
                <a:chOff x="162" y="1828"/>
                <a:chExt cx="229" cy="262"/>
              </a:xfrm>
            </p:grpSpPr>
            <p:sp>
              <p:nvSpPr>
                <p:cNvPr id="255" name="Freeform 173"/>
                <p:cNvSpPr>
                  <a:spLocks/>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6" name="Freeform 174"/>
                <p:cNvSpPr>
                  <a:spLocks/>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7" name="Freeform 175"/>
                <p:cNvSpPr>
                  <a:spLocks/>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8" name="Freeform 176"/>
                <p:cNvSpPr>
                  <a:spLocks/>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9" name="Freeform 177"/>
                <p:cNvSpPr>
                  <a:spLocks/>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0" name="Freeform 178"/>
                <p:cNvSpPr>
                  <a:spLocks/>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1" name="Freeform 179"/>
                <p:cNvSpPr>
                  <a:spLocks/>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2" name="Freeform 180"/>
                <p:cNvSpPr>
                  <a:spLocks/>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3" name="Freeform 181"/>
                <p:cNvSpPr>
                  <a:spLocks/>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4" name="Freeform 182"/>
                <p:cNvSpPr>
                  <a:spLocks/>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5" name="Freeform 183"/>
                <p:cNvSpPr>
                  <a:spLocks/>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6" name="Freeform 184"/>
                <p:cNvSpPr>
                  <a:spLocks/>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7" name="Freeform 185"/>
                <p:cNvSpPr>
                  <a:spLocks/>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8" name="Freeform 186"/>
                <p:cNvSpPr>
                  <a:spLocks/>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69" name="Group 187"/>
              <p:cNvGrpSpPr>
                <a:grpSpLocks/>
              </p:cNvGrpSpPr>
              <p:nvPr/>
            </p:nvGrpSpPr>
            <p:grpSpPr bwMode="auto">
              <a:xfrm>
                <a:off x="494996" y="5181910"/>
                <a:ext cx="181501" cy="254365"/>
                <a:chOff x="141" y="2010"/>
                <a:chExt cx="123" cy="167"/>
              </a:xfrm>
            </p:grpSpPr>
            <p:sp>
              <p:nvSpPr>
                <p:cNvPr id="270" name="Freeform 188"/>
                <p:cNvSpPr>
                  <a:spLocks/>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1" name="Freeform 189"/>
                <p:cNvSpPr>
                  <a:spLocks/>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72" name="Freeform 190"/>
              <p:cNvSpPr>
                <a:spLocks/>
              </p:cNvSpPr>
              <p:nvPr/>
            </p:nvSpPr>
            <p:spPr bwMode="auto">
              <a:xfrm>
                <a:off x="940632" y="5471305"/>
                <a:ext cx="13280" cy="214763"/>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3" name="Freeform 191"/>
              <p:cNvSpPr>
                <a:spLocks/>
              </p:cNvSpPr>
              <p:nvPr/>
            </p:nvSpPr>
            <p:spPr bwMode="auto">
              <a:xfrm>
                <a:off x="887510" y="5474352"/>
                <a:ext cx="32463" cy="10662"/>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4" name="Freeform 192"/>
              <p:cNvSpPr>
                <a:spLocks/>
              </p:cNvSpPr>
              <p:nvPr/>
            </p:nvSpPr>
            <p:spPr bwMode="auto">
              <a:xfrm>
                <a:off x="750278" y="4916883"/>
                <a:ext cx="44269" cy="123375"/>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317" name="Text Box 7"/>
            <p:cNvSpPr txBox="1">
              <a:spLocks noChangeArrowheads="1"/>
            </p:cNvSpPr>
            <p:nvPr/>
          </p:nvSpPr>
          <p:spPr bwMode="auto">
            <a:xfrm>
              <a:off x="584908" y="4456035"/>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p>
          </p:txBody>
        </p:sp>
      </p:grpSp>
      <p:sp>
        <p:nvSpPr>
          <p:cNvPr id="2" name="标题 1"/>
          <p:cNvSpPr>
            <a:spLocks noGrp="1"/>
          </p:cNvSpPr>
          <p:nvPr>
            <p:ph type="title"/>
          </p:nvPr>
        </p:nvSpPr>
        <p:spPr/>
        <p:txBody>
          <a:bodyPr/>
          <a:lstStyle/>
          <a:p>
            <a:r>
              <a:rPr lang="zh-CN" altLang="en-US" dirty="0"/>
              <a:t>电子邮件概述</a:t>
            </a:r>
          </a:p>
        </p:txBody>
      </p:sp>
      <p:sp>
        <p:nvSpPr>
          <p:cNvPr id="3" name="内容占位符 2"/>
          <p:cNvSpPr>
            <a:spLocks noGrp="1"/>
          </p:cNvSpPr>
          <p:nvPr>
            <p:ph idx="1"/>
          </p:nvPr>
        </p:nvSpPr>
        <p:spPr>
          <a:xfrm>
            <a:off x="457200" y="1210377"/>
            <a:ext cx="8229600" cy="618952"/>
          </a:xfrm>
        </p:spPr>
        <p:txBody>
          <a:bodyPr/>
          <a:lstStyle/>
          <a:p>
            <a:r>
              <a:rPr lang="zh-CN" altLang="en-US" dirty="0"/>
              <a:t>电子邮件的</a:t>
            </a:r>
            <a:r>
              <a:rPr lang="zh-CN" altLang="en-US"/>
              <a:t>主要构件（以单向发</a:t>
            </a:r>
            <a:r>
              <a:rPr lang="en-US" altLang="zh-CN"/>
              <a:t>-</a:t>
            </a:r>
            <a:r>
              <a:rPr lang="zh-CN" altLang="en-US"/>
              <a:t>收过程为例）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275" name="Oval 194"/>
          <p:cNvSpPr>
            <a:spLocks noChangeArrowheads="1"/>
          </p:cNvSpPr>
          <p:nvPr/>
        </p:nvSpPr>
        <p:spPr bwMode="auto">
          <a:xfrm>
            <a:off x="915737" y="5057419"/>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6" name="Oval 194"/>
          <p:cNvSpPr>
            <a:spLocks noChangeArrowheads="1"/>
          </p:cNvSpPr>
          <p:nvPr/>
        </p:nvSpPr>
        <p:spPr bwMode="auto">
          <a:xfrm>
            <a:off x="8032885" y="5204964"/>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8" name="组合 337"/>
          <p:cNvGrpSpPr/>
          <p:nvPr/>
        </p:nvGrpSpPr>
        <p:grpSpPr>
          <a:xfrm>
            <a:off x="2295853" y="4363674"/>
            <a:ext cx="4627463" cy="2003605"/>
            <a:chOff x="2295853" y="4219981"/>
            <a:chExt cx="4627463" cy="2003605"/>
          </a:xfrm>
        </p:grpSpPr>
        <p:graphicFrame>
          <p:nvGraphicFramePr>
            <p:cNvPr id="66" name="Object 19"/>
            <p:cNvGraphicFramePr>
              <a:graphicFrameLocks noChangeAspect="1"/>
            </p:cNvGraphicFramePr>
            <p:nvPr>
              <p:extLst/>
            </p:nvPr>
          </p:nvGraphicFramePr>
          <p:xfrm>
            <a:off x="2295853" y="4219981"/>
            <a:ext cx="4627463" cy="2003605"/>
          </p:xfrm>
          <a:graphic>
            <a:graphicData uri="http://schemas.openxmlformats.org/presentationml/2006/ole">
              <mc:AlternateContent xmlns:mc="http://schemas.openxmlformats.org/markup-compatibility/2006">
                <mc:Choice xmlns:v="urn:schemas-microsoft-com:vml" Requires="v">
                  <p:oleObj spid="_x0000_s18578" name="VISIO" r:id="rId6" imgW="1687068" imgH="964692" progId="Visio.Drawing.11">
                    <p:embed/>
                  </p:oleObj>
                </mc:Choice>
                <mc:Fallback>
                  <p:oleObj name="VISIO" r:id="rId6" imgW="1687068" imgH="964692" progId="Visio.Drawing.11">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853" y="4219981"/>
                          <a:ext cx="4627463" cy="200360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 name="Text Box 7"/>
            <p:cNvSpPr txBox="1">
              <a:spLocks noChangeArrowheads="1"/>
            </p:cNvSpPr>
            <p:nvPr/>
          </p:nvSpPr>
          <p:spPr bwMode="auto">
            <a:xfrm>
              <a:off x="4163041" y="488129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00" b="1" dirty="0">
                  <a:solidFill>
                    <a:schemeClr val="accent4">
                      <a:lumMod val="85000"/>
                      <a:lumOff val="15000"/>
                    </a:schemeClr>
                  </a:solidFill>
                  <a:latin typeface="Calibri" panose="020F0502020204030204" pitchFamily="34" charset="0"/>
                  <a:ea typeface="华文楷体" panose="02010600040101010101" pitchFamily="2" charset="-122"/>
                </a:rPr>
                <a:t>互联网</a:t>
              </a:r>
            </a:p>
          </p:txBody>
        </p:sp>
      </p:grpSp>
      <p:grpSp>
        <p:nvGrpSpPr>
          <p:cNvPr id="324" name="组合 323"/>
          <p:cNvGrpSpPr/>
          <p:nvPr/>
        </p:nvGrpSpPr>
        <p:grpSpPr>
          <a:xfrm>
            <a:off x="2157904" y="4753158"/>
            <a:ext cx="1210588" cy="1644644"/>
            <a:chOff x="2157904" y="4609465"/>
            <a:chExt cx="1210588" cy="1644644"/>
          </a:xfrm>
        </p:grpSpPr>
        <p:grpSp>
          <p:nvGrpSpPr>
            <p:cNvPr id="65" name="组合 64"/>
            <p:cNvGrpSpPr/>
            <p:nvPr/>
          </p:nvGrpSpPr>
          <p:grpSpPr>
            <a:xfrm>
              <a:off x="2558098" y="4609465"/>
              <a:ext cx="704951" cy="1046248"/>
              <a:chOff x="5260612" y="3902529"/>
              <a:chExt cx="822325" cy="1114425"/>
            </a:xfrm>
          </p:grpSpPr>
          <p:pic>
            <p:nvPicPr>
              <p:cNvPr id="3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20"/>
              <p:cNvGrpSpPr>
                <a:grpSpLocks/>
              </p:cNvGrpSpPr>
              <p:nvPr/>
            </p:nvGrpSpPr>
            <p:grpSpPr bwMode="auto">
              <a:xfrm>
                <a:off x="5260612" y="4508595"/>
                <a:ext cx="630737" cy="409689"/>
                <a:chOff x="1296" y="768"/>
                <a:chExt cx="556" cy="336"/>
              </a:xfrm>
              <a:effectLst/>
            </p:grpSpPr>
            <p:sp>
              <p:nvSpPr>
                <p:cNvPr id="3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 name="Group 322"/>
                <p:cNvGrpSpPr>
                  <a:grpSpLocks/>
                </p:cNvGrpSpPr>
                <p:nvPr/>
              </p:nvGrpSpPr>
              <p:grpSpPr bwMode="auto">
                <a:xfrm>
                  <a:off x="1367" y="829"/>
                  <a:ext cx="393" cy="214"/>
                  <a:chOff x="2928" y="3744"/>
                  <a:chExt cx="528" cy="336"/>
                </a:xfrm>
              </p:grpSpPr>
              <p:grpSp>
                <p:nvGrpSpPr>
                  <p:cNvPr id="34" name="Group 323"/>
                  <p:cNvGrpSpPr>
                    <a:grpSpLocks/>
                  </p:cNvGrpSpPr>
                  <p:nvPr/>
                </p:nvGrpSpPr>
                <p:grpSpPr bwMode="auto">
                  <a:xfrm>
                    <a:off x="3024" y="3744"/>
                    <a:ext cx="432" cy="240"/>
                    <a:chOff x="2736" y="3648"/>
                    <a:chExt cx="432" cy="240"/>
                  </a:xfrm>
                </p:grpSpPr>
                <p:grpSp>
                  <p:nvGrpSpPr>
                    <p:cNvPr id="49" name="Group 324"/>
                    <p:cNvGrpSpPr>
                      <a:grpSpLocks/>
                    </p:cNvGrpSpPr>
                    <p:nvPr/>
                  </p:nvGrpSpPr>
                  <p:grpSpPr bwMode="auto">
                    <a:xfrm>
                      <a:off x="2736" y="3648"/>
                      <a:ext cx="432" cy="240"/>
                      <a:chOff x="2592" y="3504"/>
                      <a:chExt cx="576" cy="384"/>
                    </a:xfrm>
                  </p:grpSpPr>
                  <p:sp>
                    <p:nvSpPr>
                      <p:cNvPr id="5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5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5" name="Group 330"/>
                  <p:cNvGrpSpPr>
                    <a:grpSpLocks/>
                  </p:cNvGrpSpPr>
                  <p:nvPr/>
                </p:nvGrpSpPr>
                <p:grpSpPr bwMode="auto">
                  <a:xfrm>
                    <a:off x="2976" y="3792"/>
                    <a:ext cx="432" cy="240"/>
                    <a:chOff x="2736" y="3648"/>
                    <a:chExt cx="432" cy="240"/>
                  </a:xfrm>
                </p:grpSpPr>
                <p:grpSp>
                  <p:nvGrpSpPr>
                    <p:cNvPr id="43" name="Group 331"/>
                    <p:cNvGrpSpPr>
                      <a:grpSpLocks/>
                    </p:cNvGrpSpPr>
                    <p:nvPr/>
                  </p:nvGrpSpPr>
                  <p:grpSpPr bwMode="auto">
                    <a:xfrm>
                      <a:off x="2736" y="3648"/>
                      <a:ext cx="432" cy="240"/>
                      <a:chOff x="2592" y="3504"/>
                      <a:chExt cx="576" cy="384"/>
                    </a:xfrm>
                  </p:grpSpPr>
                  <p:sp>
                    <p:nvSpPr>
                      <p:cNvPr id="4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4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6" name="Group 337"/>
                  <p:cNvGrpSpPr>
                    <a:grpSpLocks/>
                  </p:cNvGrpSpPr>
                  <p:nvPr/>
                </p:nvGrpSpPr>
                <p:grpSpPr bwMode="auto">
                  <a:xfrm>
                    <a:off x="2928" y="3840"/>
                    <a:ext cx="432" cy="240"/>
                    <a:chOff x="2736" y="3648"/>
                    <a:chExt cx="432" cy="240"/>
                  </a:xfrm>
                </p:grpSpPr>
                <p:grpSp>
                  <p:nvGrpSpPr>
                    <p:cNvPr id="37" name="Group 338"/>
                    <p:cNvGrpSpPr>
                      <a:grpSpLocks/>
                    </p:cNvGrpSpPr>
                    <p:nvPr/>
                  </p:nvGrpSpPr>
                  <p:grpSpPr bwMode="auto">
                    <a:xfrm>
                      <a:off x="2736" y="3648"/>
                      <a:ext cx="432" cy="240"/>
                      <a:chOff x="2592" y="3504"/>
                      <a:chExt cx="576" cy="384"/>
                    </a:xfrm>
                  </p:grpSpPr>
                  <p:sp>
                    <p:nvSpPr>
                      <p:cNvPr id="3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55" name="Group 310"/>
              <p:cNvGrpSpPr>
                <a:grpSpLocks/>
              </p:cNvGrpSpPr>
              <p:nvPr/>
            </p:nvGrpSpPr>
            <p:grpSpPr bwMode="auto">
              <a:xfrm>
                <a:off x="5414616" y="4074315"/>
                <a:ext cx="341198" cy="343293"/>
                <a:chOff x="2351" y="2975"/>
                <a:chExt cx="481" cy="433"/>
              </a:xfrm>
            </p:grpSpPr>
            <p:sp>
              <p:nvSpPr>
                <p:cNvPr id="56"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7"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8"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9"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0"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1"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2"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3"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4"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2" name="Text Box 7"/>
            <p:cNvSpPr txBox="1">
              <a:spLocks noChangeArrowheads="1"/>
            </p:cNvSpPr>
            <p:nvPr/>
          </p:nvSpPr>
          <p:spPr bwMode="auto">
            <a:xfrm>
              <a:off x="2157904" y="5669334"/>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grpSp>
        <p:nvGrpSpPr>
          <p:cNvPr id="325" name="组合 324"/>
          <p:cNvGrpSpPr/>
          <p:nvPr/>
        </p:nvGrpSpPr>
        <p:grpSpPr>
          <a:xfrm>
            <a:off x="6162724" y="4737729"/>
            <a:ext cx="1210588" cy="1574606"/>
            <a:chOff x="6124036" y="4648980"/>
            <a:chExt cx="1210588" cy="1574606"/>
          </a:xfrm>
        </p:grpSpPr>
        <p:grpSp>
          <p:nvGrpSpPr>
            <p:cNvPr id="279" name="组合 278"/>
            <p:cNvGrpSpPr/>
            <p:nvPr/>
          </p:nvGrpSpPr>
          <p:grpSpPr>
            <a:xfrm>
              <a:off x="6141153" y="4648980"/>
              <a:ext cx="704951" cy="1046248"/>
              <a:chOff x="5260612" y="3902529"/>
              <a:chExt cx="822325" cy="1114425"/>
            </a:xfrm>
          </p:grpSpPr>
          <p:pic>
            <p:nvPicPr>
              <p:cNvPr id="28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281" name="Group 320"/>
              <p:cNvGrpSpPr>
                <a:grpSpLocks/>
              </p:cNvGrpSpPr>
              <p:nvPr/>
            </p:nvGrpSpPr>
            <p:grpSpPr bwMode="auto">
              <a:xfrm>
                <a:off x="5260612" y="4508595"/>
                <a:ext cx="630737" cy="409689"/>
                <a:chOff x="1296" y="768"/>
                <a:chExt cx="556" cy="336"/>
              </a:xfrm>
              <a:effectLst/>
            </p:grpSpPr>
            <p:sp>
              <p:nvSpPr>
                <p:cNvPr id="29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93" name="Group 322"/>
                <p:cNvGrpSpPr>
                  <a:grpSpLocks/>
                </p:cNvGrpSpPr>
                <p:nvPr/>
              </p:nvGrpSpPr>
              <p:grpSpPr bwMode="auto">
                <a:xfrm>
                  <a:off x="1367" y="829"/>
                  <a:ext cx="393" cy="214"/>
                  <a:chOff x="2928" y="3744"/>
                  <a:chExt cx="528" cy="336"/>
                </a:xfrm>
              </p:grpSpPr>
              <p:grpSp>
                <p:nvGrpSpPr>
                  <p:cNvPr id="294" name="Group 323"/>
                  <p:cNvGrpSpPr>
                    <a:grpSpLocks/>
                  </p:cNvGrpSpPr>
                  <p:nvPr/>
                </p:nvGrpSpPr>
                <p:grpSpPr bwMode="auto">
                  <a:xfrm>
                    <a:off x="3024" y="3744"/>
                    <a:ext cx="432" cy="240"/>
                    <a:chOff x="2736" y="3648"/>
                    <a:chExt cx="432" cy="240"/>
                  </a:xfrm>
                </p:grpSpPr>
                <p:grpSp>
                  <p:nvGrpSpPr>
                    <p:cNvPr id="309" name="Group 324"/>
                    <p:cNvGrpSpPr>
                      <a:grpSpLocks/>
                    </p:cNvGrpSpPr>
                    <p:nvPr/>
                  </p:nvGrpSpPr>
                  <p:grpSpPr bwMode="auto">
                    <a:xfrm>
                      <a:off x="2736" y="3648"/>
                      <a:ext cx="432" cy="240"/>
                      <a:chOff x="2592" y="3504"/>
                      <a:chExt cx="576" cy="384"/>
                    </a:xfrm>
                  </p:grpSpPr>
                  <p:sp>
                    <p:nvSpPr>
                      <p:cNvPr id="31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1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5" name="Group 330"/>
                  <p:cNvGrpSpPr>
                    <a:grpSpLocks/>
                  </p:cNvGrpSpPr>
                  <p:nvPr/>
                </p:nvGrpSpPr>
                <p:grpSpPr bwMode="auto">
                  <a:xfrm>
                    <a:off x="2976" y="3792"/>
                    <a:ext cx="432" cy="240"/>
                    <a:chOff x="2736" y="3648"/>
                    <a:chExt cx="432" cy="240"/>
                  </a:xfrm>
                </p:grpSpPr>
                <p:grpSp>
                  <p:nvGrpSpPr>
                    <p:cNvPr id="303" name="Group 331"/>
                    <p:cNvGrpSpPr>
                      <a:grpSpLocks/>
                    </p:cNvGrpSpPr>
                    <p:nvPr/>
                  </p:nvGrpSpPr>
                  <p:grpSpPr bwMode="auto">
                    <a:xfrm>
                      <a:off x="2736" y="3648"/>
                      <a:ext cx="432" cy="240"/>
                      <a:chOff x="2592" y="3504"/>
                      <a:chExt cx="576" cy="384"/>
                    </a:xfrm>
                  </p:grpSpPr>
                  <p:sp>
                    <p:nvSpPr>
                      <p:cNvPr id="30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0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6" name="Group 337"/>
                  <p:cNvGrpSpPr>
                    <a:grpSpLocks/>
                  </p:cNvGrpSpPr>
                  <p:nvPr/>
                </p:nvGrpSpPr>
                <p:grpSpPr bwMode="auto">
                  <a:xfrm>
                    <a:off x="2928" y="3840"/>
                    <a:ext cx="432" cy="240"/>
                    <a:chOff x="2736" y="3648"/>
                    <a:chExt cx="432" cy="240"/>
                  </a:xfrm>
                </p:grpSpPr>
                <p:grpSp>
                  <p:nvGrpSpPr>
                    <p:cNvPr id="297" name="Group 338"/>
                    <p:cNvGrpSpPr>
                      <a:grpSpLocks/>
                    </p:cNvGrpSpPr>
                    <p:nvPr/>
                  </p:nvGrpSpPr>
                  <p:grpSpPr bwMode="auto">
                    <a:xfrm>
                      <a:off x="2736" y="3648"/>
                      <a:ext cx="432" cy="240"/>
                      <a:chOff x="2592" y="3504"/>
                      <a:chExt cx="576" cy="384"/>
                    </a:xfrm>
                  </p:grpSpPr>
                  <p:sp>
                    <p:nvSpPr>
                      <p:cNvPr id="29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29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282" name="Group 310"/>
              <p:cNvGrpSpPr>
                <a:grpSpLocks/>
              </p:cNvGrpSpPr>
              <p:nvPr/>
            </p:nvGrpSpPr>
            <p:grpSpPr bwMode="auto">
              <a:xfrm>
                <a:off x="5414616" y="4074315"/>
                <a:ext cx="341198" cy="343293"/>
                <a:chOff x="2351" y="2975"/>
                <a:chExt cx="481" cy="433"/>
              </a:xfrm>
            </p:grpSpPr>
            <p:sp>
              <p:nvSpPr>
                <p:cNvPr id="283"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4"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5"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6"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7"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8"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9"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0"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1"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3" name="Text Box 7"/>
            <p:cNvSpPr txBox="1">
              <a:spLocks noChangeArrowheads="1"/>
            </p:cNvSpPr>
            <p:nvPr/>
          </p:nvSpPr>
          <p:spPr bwMode="auto">
            <a:xfrm>
              <a:off x="6124036" y="563881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sp>
        <p:nvSpPr>
          <p:cNvPr id="326" name="Text Box 8"/>
          <p:cNvSpPr txBox="1">
            <a:spLocks noChangeArrowheads="1"/>
          </p:cNvSpPr>
          <p:nvPr/>
        </p:nvSpPr>
        <p:spPr bwMode="auto">
          <a:xfrm>
            <a:off x="1272646" y="625928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27" name="Line 352"/>
          <p:cNvSpPr>
            <a:spLocks noChangeShapeType="1"/>
          </p:cNvSpPr>
          <p:nvPr/>
        </p:nvSpPr>
        <p:spPr bwMode="auto">
          <a:xfrm flipV="1">
            <a:off x="1845185" y="5615571"/>
            <a:ext cx="834689" cy="66960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28" name="Text Box 355"/>
          <p:cNvSpPr txBox="1">
            <a:spLocks noChangeArrowheads="1"/>
          </p:cNvSpPr>
          <p:nvPr/>
        </p:nvSpPr>
        <p:spPr bwMode="auto">
          <a:xfrm>
            <a:off x="1970408" y="4314128"/>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29" name="Line 356"/>
          <p:cNvSpPr>
            <a:spLocks noChangeShapeType="1"/>
          </p:cNvSpPr>
          <p:nvPr/>
        </p:nvSpPr>
        <p:spPr bwMode="auto">
          <a:xfrm rot="10800000" flipH="1" flipV="1">
            <a:off x="2373849" y="4605505"/>
            <a:ext cx="408747" cy="42647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0" name="Text Box 355"/>
          <p:cNvSpPr txBox="1">
            <a:spLocks noChangeArrowheads="1"/>
          </p:cNvSpPr>
          <p:nvPr/>
        </p:nvSpPr>
        <p:spPr bwMode="auto">
          <a:xfrm>
            <a:off x="6160970" y="4267259"/>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31" name="Line 356"/>
          <p:cNvSpPr>
            <a:spLocks noChangeShapeType="1"/>
          </p:cNvSpPr>
          <p:nvPr/>
        </p:nvSpPr>
        <p:spPr bwMode="auto">
          <a:xfrm rot="10800000" flipV="1">
            <a:off x="6369632" y="4563427"/>
            <a:ext cx="280058" cy="48829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2" name="Text Box 8"/>
          <p:cNvSpPr txBox="1">
            <a:spLocks noChangeArrowheads="1"/>
          </p:cNvSpPr>
          <p:nvPr/>
        </p:nvSpPr>
        <p:spPr bwMode="auto">
          <a:xfrm>
            <a:off x="6833035" y="6295989"/>
            <a:ext cx="10010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33" name="Line 352"/>
          <p:cNvSpPr>
            <a:spLocks noChangeShapeType="1"/>
          </p:cNvSpPr>
          <p:nvPr/>
        </p:nvSpPr>
        <p:spPr bwMode="auto">
          <a:xfrm flipH="1" flipV="1">
            <a:off x="6590545" y="5542046"/>
            <a:ext cx="815029" cy="75201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34" name="Text Box 193"/>
          <p:cNvSpPr txBox="1">
            <a:spLocks noChangeArrowheads="1"/>
          </p:cNvSpPr>
          <p:nvPr/>
        </p:nvSpPr>
        <p:spPr bwMode="auto">
          <a:xfrm>
            <a:off x="7630419" y="440865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sp>
        <p:nvSpPr>
          <p:cNvPr id="335" name="Line 351"/>
          <p:cNvSpPr>
            <a:spLocks noChangeShapeType="1"/>
          </p:cNvSpPr>
          <p:nvPr/>
        </p:nvSpPr>
        <p:spPr bwMode="auto">
          <a:xfrm>
            <a:off x="7959876" y="4739986"/>
            <a:ext cx="149491" cy="5843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6" name="Line 353"/>
          <p:cNvSpPr>
            <a:spLocks noChangeShapeType="1"/>
          </p:cNvSpPr>
          <p:nvPr/>
        </p:nvSpPr>
        <p:spPr bwMode="auto">
          <a:xfrm flipH="1">
            <a:off x="1077615" y="4562424"/>
            <a:ext cx="119700" cy="56960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7" name="Text Box 354"/>
          <p:cNvSpPr txBox="1">
            <a:spLocks noChangeArrowheads="1"/>
          </p:cNvSpPr>
          <p:nvPr/>
        </p:nvSpPr>
        <p:spPr bwMode="auto">
          <a:xfrm>
            <a:off x="716429" y="426580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nvGrpSpPr>
          <p:cNvPr id="367" name="组合 366"/>
          <p:cNvGrpSpPr/>
          <p:nvPr/>
        </p:nvGrpSpPr>
        <p:grpSpPr>
          <a:xfrm>
            <a:off x="143692" y="1973023"/>
            <a:ext cx="8907190" cy="2079516"/>
            <a:chOff x="143692" y="1829330"/>
            <a:chExt cx="8907190" cy="2079516"/>
          </a:xfrm>
        </p:grpSpPr>
        <p:sp>
          <p:nvSpPr>
            <p:cNvPr id="353" name="圆角矩形 352"/>
            <p:cNvSpPr/>
            <p:nvPr/>
          </p:nvSpPr>
          <p:spPr>
            <a:xfrm>
              <a:off x="143692" y="1829330"/>
              <a:ext cx="8893062" cy="2079516"/>
            </a:xfrm>
            <a:prstGeom prst="roundRect">
              <a:avLst>
                <a:gd name="adj" fmla="val 9757"/>
              </a:avLst>
            </a:prstGeom>
            <a:solidFill>
              <a:srgbClr val="FFFFCC"/>
            </a:solid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1" name="组合 350"/>
            <p:cNvGrpSpPr/>
            <p:nvPr/>
          </p:nvGrpSpPr>
          <p:grpSpPr>
            <a:xfrm>
              <a:off x="388959" y="1844885"/>
              <a:ext cx="1005403" cy="1970920"/>
              <a:chOff x="596030" y="1714521"/>
              <a:chExt cx="1005403" cy="1970920"/>
            </a:xfrm>
          </p:grpSpPr>
          <p:grpSp>
            <p:nvGrpSpPr>
              <p:cNvPr id="348" name="组合 347"/>
              <p:cNvGrpSpPr/>
              <p:nvPr/>
            </p:nvGrpSpPr>
            <p:grpSpPr>
              <a:xfrm>
                <a:off x="671955" y="2016081"/>
                <a:ext cx="802736" cy="1669360"/>
                <a:chOff x="501592" y="2003331"/>
                <a:chExt cx="802736" cy="1669360"/>
              </a:xfrm>
            </p:grpSpPr>
            <p:sp>
              <p:nvSpPr>
                <p:cNvPr id="340" name="Rectangle 387"/>
                <p:cNvSpPr>
                  <a:spLocks noChangeArrowheads="1"/>
                </p:cNvSpPr>
                <p:nvPr/>
              </p:nvSpPr>
              <p:spPr bwMode="auto">
                <a:xfrm>
                  <a:off x="501592"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1" name="Oval 397"/>
                <p:cNvSpPr>
                  <a:spLocks noChangeArrowheads="1"/>
                </p:cNvSpPr>
                <p:nvPr/>
              </p:nvSpPr>
              <p:spPr bwMode="auto">
                <a:xfrm>
                  <a:off x="555069" y="2133018"/>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49" name="Text Box 354"/>
              <p:cNvSpPr txBox="1">
                <a:spLocks noChangeArrowheads="1"/>
              </p:cNvSpPr>
              <p:nvPr/>
            </p:nvSpPr>
            <p:spPr bwMode="auto">
              <a:xfrm>
                <a:off x="596030"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nvGrpSpPr>
            <p:cNvPr id="352" name="组合 351"/>
            <p:cNvGrpSpPr/>
            <p:nvPr/>
          </p:nvGrpSpPr>
          <p:grpSpPr>
            <a:xfrm>
              <a:off x="2370517" y="1849922"/>
              <a:ext cx="1210588" cy="1947461"/>
              <a:chOff x="2370517" y="1723320"/>
              <a:chExt cx="1210588" cy="1947461"/>
            </a:xfrm>
          </p:grpSpPr>
          <p:grpSp>
            <p:nvGrpSpPr>
              <p:cNvPr id="347" name="组合 346"/>
              <p:cNvGrpSpPr/>
              <p:nvPr/>
            </p:nvGrpSpPr>
            <p:grpSpPr>
              <a:xfrm>
                <a:off x="2509205" y="2001421"/>
                <a:ext cx="802736" cy="1669360"/>
                <a:chOff x="2031112" y="1843189"/>
                <a:chExt cx="802736" cy="1669360"/>
              </a:xfrm>
            </p:grpSpPr>
            <p:sp>
              <p:nvSpPr>
                <p:cNvPr id="339"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3"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客户</a:t>
                  </a:r>
                </a:p>
              </p:txBody>
            </p:sp>
            <p:sp>
              <p:nvSpPr>
                <p:cNvPr id="346" name="Oval 398"/>
                <p:cNvSpPr>
                  <a:spLocks noChangeArrowheads="1"/>
                </p:cNvSpPr>
                <p:nvPr/>
              </p:nvSpPr>
              <p:spPr bwMode="auto">
                <a:xfrm>
                  <a:off x="2072717" y="1917739"/>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0"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54" name="组合 353"/>
            <p:cNvGrpSpPr/>
            <p:nvPr/>
          </p:nvGrpSpPr>
          <p:grpSpPr>
            <a:xfrm>
              <a:off x="5962988" y="1870361"/>
              <a:ext cx="1210588" cy="1947461"/>
              <a:chOff x="2370517" y="1723320"/>
              <a:chExt cx="1210588" cy="1947461"/>
            </a:xfrm>
          </p:grpSpPr>
          <p:grpSp>
            <p:nvGrpSpPr>
              <p:cNvPr id="355" name="组合 354"/>
              <p:cNvGrpSpPr/>
              <p:nvPr/>
            </p:nvGrpSpPr>
            <p:grpSpPr>
              <a:xfrm>
                <a:off x="2509205" y="2001421"/>
                <a:ext cx="802736" cy="1669360"/>
                <a:chOff x="2031112" y="1843189"/>
                <a:chExt cx="802736" cy="1669360"/>
              </a:xfrm>
            </p:grpSpPr>
            <p:sp>
              <p:nvSpPr>
                <p:cNvPr id="357"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58"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服务器</a:t>
                  </a:r>
                </a:p>
              </p:txBody>
            </p:sp>
            <p:sp>
              <p:nvSpPr>
                <p:cNvPr id="359" name="Oval 398"/>
                <p:cNvSpPr>
                  <a:spLocks noChangeArrowheads="1"/>
                </p:cNvSpPr>
                <p:nvPr/>
              </p:nvSpPr>
              <p:spPr bwMode="auto">
                <a:xfrm>
                  <a:off x="2092615" y="3017720"/>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6"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61" name="组合 360"/>
            <p:cNvGrpSpPr/>
            <p:nvPr/>
          </p:nvGrpSpPr>
          <p:grpSpPr>
            <a:xfrm>
              <a:off x="8045479" y="1832076"/>
              <a:ext cx="1005403" cy="1970920"/>
              <a:chOff x="831164" y="1714521"/>
              <a:chExt cx="1005403" cy="1970920"/>
            </a:xfrm>
          </p:grpSpPr>
          <p:grpSp>
            <p:nvGrpSpPr>
              <p:cNvPr id="362" name="组合 361"/>
              <p:cNvGrpSpPr/>
              <p:nvPr/>
            </p:nvGrpSpPr>
            <p:grpSpPr>
              <a:xfrm>
                <a:off x="907089" y="2016081"/>
                <a:ext cx="802736" cy="1669360"/>
                <a:chOff x="736726" y="2003331"/>
                <a:chExt cx="802736" cy="1669360"/>
              </a:xfrm>
            </p:grpSpPr>
            <p:sp>
              <p:nvSpPr>
                <p:cNvPr id="364" name="Rectangle 387"/>
                <p:cNvSpPr>
                  <a:spLocks noChangeArrowheads="1"/>
                </p:cNvSpPr>
                <p:nvPr/>
              </p:nvSpPr>
              <p:spPr bwMode="auto">
                <a:xfrm>
                  <a:off x="736726"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66" name="Oval 397"/>
                <p:cNvSpPr>
                  <a:spLocks noChangeArrowheads="1"/>
                </p:cNvSpPr>
                <p:nvPr/>
              </p:nvSpPr>
              <p:spPr bwMode="auto">
                <a:xfrm>
                  <a:off x="812608" y="3162124"/>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63" name="Text Box 354"/>
              <p:cNvSpPr txBox="1">
                <a:spLocks noChangeArrowheads="1"/>
              </p:cNvSpPr>
              <p:nvPr/>
            </p:nvSpPr>
            <p:spPr bwMode="auto">
              <a:xfrm>
                <a:off x="831164"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grpSp>
        <p:nvGrpSpPr>
          <p:cNvPr id="371" name="组合 370"/>
          <p:cNvGrpSpPr/>
          <p:nvPr/>
        </p:nvGrpSpPr>
        <p:grpSpPr>
          <a:xfrm>
            <a:off x="1130659" y="4730472"/>
            <a:ext cx="1545517" cy="810731"/>
            <a:chOff x="1130659" y="4586779"/>
            <a:chExt cx="1545517" cy="810731"/>
          </a:xfrm>
        </p:grpSpPr>
        <p:sp>
          <p:nvSpPr>
            <p:cNvPr id="368" name="Freeform 344"/>
            <p:cNvSpPr>
              <a:spLocks/>
            </p:cNvSpPr>
            <p:nvPr/>
          </p:nvSpPr>
          <p:spPr bwMode="auto">
            <a:xfrm rot="458501">
              <a:off x="1130659" y="4920768"/>
              <a:ext cx="1545517" cy="476742"/>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60325" cap="flat" cmpd="sng">
              <a:solidFill>
                <a:srgbClr val="CC0099"/>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69" name="Text Box 348"/>
            <p:cNvSpPr txBox="1">
              <a:spLocks noChangeArrowheads="1"/>
            </p:cNvSpPr>
            <p:nvPr/>
          </p:nvSpPr>
          <p:spPr bwMode="auto">
            <a:xfrm>
              <a:off x="1523981" y="4922791"/>
              <a:ext cx="6719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p>
          </p:txBody>
        </p:sp>
        <p:sp>
          <p:nvSpPr>
            <p:cNvPr id="370" name="Text Box 375"/>
            <p:cNvSpPr txBox="1">
              <a:spLocks noChangeArrowheads="1"/>
            </p:cNvSpPr>
            <p:nvPr/>
          </p:nvSpPr>
          <p:spPr bwMode="auto">
            <a:xfrm>
              <a:off x="1288527" y="458677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p:txBody>
        </p:sp>
      </p:grpSp>
      <p:grpSp>
        <p:nvGrpSpPr>
          <p:cNvPr id="375" name="组合 374"/>
          <p:cNvGrpSpPr/>
          <p:nvPr/>
        </p:nvGrpSpPr>
        <p:grpSpPr>
          <a:xfrm>
            <a:off x="3036614" y="4607762"/>
            <a:ext cx="3360752" cy="912412"/>
            <a:chOff x="3036614" y="4464069"/>
            <a:chExt cx="3360752" cy="912412"/>
          </a:xfrm>
        </p:grpSpPr>
        <p:sp>
          <p:nvSpPr>
            <p:cNvPr id="372" name="Freeform 345"/>
            <p:cNvSpPr>
              <a:spLocks/>
            </p:cNvSpPr>
            <p:nvPr/>
          </p:nvSpPr>
          <p:spPr bwMode="auto">
            <a:xfrm>
              <a:off x="3036614" y="4787214"/>
              <a:ext cx="3360752" cy="589267"/>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60325" cap="flat" cmpd="sng">
              <a:solidFill>
                <a:srgbClr val="CC0099"/>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73" name="Text Box 375"/>
            <p:cNvSpPr txBox="1">
              <a:spLocks noChangeArrowheads="1"/>
            </p:cNvSpPr>
            <p:nvPr/>
          </p:nvSpPr>
          <p:spPr bwMode="auto">
            <a:xfrm>
              <a:off x="4361422" y="446406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p:txBody>
        </p:sp>
        <p:sp>
          <p:nvSpPr>
            <p:cNvPr id="374" name="Text Box 348"/>
            <p:cNvSpPr txBox="1">
              <a:spLocks noChangeArrowheads="1"/>
            </p:cNvSpPr>
            <p:nvPr/>
          </p:nvSpPr>
          <p:spPr bwMode="auto">
            <a:xfrm>
              <a:off x="4891340" y="4799738"/>
              <a:ext cx="6719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p>
          </p:txBody>
        </p:sp>
      </p:grpSp>
      <p:grpSp>
        <p:nvGrpSpPr>
          <p:cNvPr id="384" name="组合 383"/>
          <p:cNvGrpSpPr/>
          <p:nvPr/>
        </p:nvGrpSpPr>
        <p:grpSpPr>
          <a:xfrm>
            <a:off x="1154511" y="2058598"/>
            <a:ext cx="1472634" cy="898814"/>
            <a:chOff x="1154511" y="1914905"/>
            <a:chExt cx="1472634" cy="898814"/>
          </a:xfrm>
        </p:grpSpPr>
        <p:sp>
          <p:nvSpPr>
            <p:cNvPr id="381" name="Line 388"/>
            <p:cNvSpPr>
              <a:spLocks noChangeShapeType="1"/>
            </p:cNvSpPr>
            <p:nvPr/>
          </p:nvSpPr>
          <p:spPr bwMode="auto">
            <a:xfrm>
              <a:off x="1154511" y="2437962"/>
              <a:ext cx="1472634" cy="0"/>
            </a:xfrm>
            <a:prstGeom prst="line">
              <a:avLst/>
            </a:prstGeom>
            <a:noFill/>
            <a:ln w="444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82" name="Text Box 391"/>
            <p:cNvSpPr txBox="1">
              <a:spLocks noChangeArrowheads="1"/>
            </p:cNvSpPr>
            <p:nvPr/>
          </p:nvSpPr>
          <p:spPr bwMode="auto">
            <a:xfrm>
              <a:off x="1388659" y="1914905"/>
              <a:ext cx="9965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endParaRPr kumimoji="1" lang="zh-CN" altLang="en-US" sz="1600" dirty="0">
                <a:solidFill>
                  <a:srgbClr val="CC0099"/>
                </a:solidFill>
                <a:latin typeface="Calibri" panose="020F0502020204030204" pitchFamily="34" charset="0"/>
                <a:ea typeface="华文楷体" panose="02010600040101010101" pitchFamily="2" charset="-122"/>
              </a:endParaRPr>
            </a:p>
          </p:txBody>
        </p:sp>
        <p:sp>
          <p:nvSpPr>
            <p:cNvPr id="383" name="Text Box 394"/>
            <p:cNvSpPr txBox="1">
              <a:spLocks noChangeArrowheads="1"/>
            </p:cNvSpPr>
            <p:nvPr/>
          </p:nvSpPr>
          <p:spPr bwMode="auto">
            <a:xfrm>
              <a:off x="1395440" y="2475165"/>
              <a:ext cx="1026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TCP</a:t>
              </a:r>
              <a:r>
                <a:rPr kumimoji="1" lang="zh-CN" altLang="en-US" sz="1600" dirty="0">
                  <a:solidFill>
                    <a:srgbClr val="CC0099"/>
                  </a:solidFill>
                  <a:latin typeface="Calibri" panose="020F0502020204030204" pitchFamily="34" charset="0"/>
                  <a:ea typeface="华文楷体" panose="02010600040101010101" pitchFamily="2" charset="-122"/>
                </a:rPr>
                <a:t>连接</a:t>
              </a:r>
            </a:p>
          </p:txBody>
        </p:sp>
      </p:grpSp>
      <p:grpSp>
        <p:nvGrpSpPr>
          <p:cNvPr id="385" name="组合 384"/>
          <p:cNvGrpSpPr/>
          <p:nvPr/>
        </p:nvGrpSpPr>
        <p:grpSpPr>
          <a:xfrm>
            <a:off x="3265933" y="2612833"/>
            <a:ext cx="2877348" cy="911877"/>
            <a:chOff x="427717" y="1901842"/>
            <a:chExt cx="2877348" cy="911877"/>
          </a:xfrm>
        </p:grpSpPr>
        <p:sp>
          <p:nvSpPr>
            <p:cNvPr id="386" name="Line 388"/>
            <p:cNvSpPr>
              <a:spLocks noChangeShapeType="1"/>
            </p:cNvSpPr>
            <p:nvPr/>
          </p:nvSpPr>
          <p:spPr bwMode="auto">
            <a:xfrm>
              <a:off x="427717" y="2437962"/>
              <a:ext cx="2877348" cy="0"/>
            </a:xfrm>
            <a:prstGeom prst="line">
              <a:avLst/>
            </a:prstGeom>
            <a:noFill/>
            <a:ln w="444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87" name="Text Box 391"/>
            <p:cNvSpPr txBox="1">
              <a:spLocks noChangeArrowheads="1"/>
            </p:cNvSpPr>
            <p:nvPr/>
          </p:nvSpPr>
          <p:spPr bwMode="auto">
            <a:xfrm>
              <a:off x="1388659" y="1901842"/>
              <a:ext cx="9965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endParaRPr kumimoji="1" lang="zh-CN" altLang="en-US" sz="1600" dirty="0">
                <a:solidFill>
                  <a:srgbClr val="CC0099"/>
                </a:solidFill>
                <a:latin typeface="Calibri" panose="020F0502020204030204" pitchFamily="34" charset="0"/>
                <a:ea typeface="华文楷体" panose="02010600040101010101" pitchFamily="2" charset="-122"/>
              </a:endParaRPr>
            </a:p>
          </p:txBody>
        </p:sp>
        <p:sp>
          <p:nvSpPr>
            <p:cNvPr id="388" name="Text Box 394"/>
            <p:cNvSpPr txBox="1">
              <a:spLocks noChangeArrowheads="1"/>
            </p:cNvSpPr>
            <p:nvPr/>
          </p:nvSpPr>
          <p:spPr bwMode="auto">
            <a:xfrm>
              <a:off x="1395440" y="2475165"/>
              <a:ext cx="1026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TCP</a:t>
              </a:r>
              <a:r>
                <a:rPr kumimoji="1" lang="zh-CN" altLang="en-US" sz="1600" dirty="0">
                  <a:solidFill>
                    <a:srgbClr val="CC0099"/>
                  </a:solidFill>
                  <a:latin typeface="Calibri" panose="020F0502020204030204" pitchFamily="34" charset="0"/>
                  <a:ea typeface="华文楷体" panose="02010600040101010101" pitchFamily="2" charset="-122"/>
                </a:rPr>
                <a:t>连接</a:t>
              </a:r>
            </a:p>
          </p:txBody>
        </p:sp>
      </p:grpSp>
      <p:sp>
        <p:nvSpPr>
          <p:cNvPr id="342" name="圆角矩形标注 341"/>
          <p:cNvSpPr/>
          <p:nvPr/>
        </p:nvSpPr>
        <p:spPr>
          <a:xfrm>
            <a:off x="232857" y="5930369"/>
            <a:ext cx="6567916" cy="682630"/>
          </a:xfrm>
          <a:prstGeom prst="wedgeRoundRectCallout">
            <a:avLst>
              <a:gd name="adj1" fmla="val -33722"/>
              <a:gd name="adj2" fmla="val -149969"/>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）发件人调用 </a:t>
            </a:r>
            <a:r>
              <a:rPr lang="en-US" altLang="zh-CN" sz="1600" dirty="0">
                <a:solidFill>
                  <a:srgbClr val="FFFFFF"/>
                </a:solidFill>
                <a:latin typeface="Calibri" panose="020F0502020204030204" pitchFamily="34" charset="0"/>
                <a:ea typeface="黑体" panose="02010609060101010101" pitchFamily="49" charset="-122"/>
              </a:rPr>
              <a:t>PC </a:t>
            </a:r>
            <a:r>
              <a:rPr lang="zh-CN" altLang="en-US" sz="1600" dirty="0">
                <a:solidFill>
                  <a:srgbClr val="FFFFFF"/>
                </a:solidFill>
                <a:latin typeface="Calibri" panose="020F0502020204030204" pitchFamily="34" charset="0"/>
                <a:ea typeface="黑体" panose="02010609060101010101" pitchFamily="49" charset="-122"/>
              </a:rPr>
              <a:t>中的用户代理撰写和编辑要发送的邮件</a:t>
            </a:r>
            <a:endParaRPr lang="en-US" altLang="zh-CN" sz="1600" dirty="0">
              <a:solidFill>
                <a:srgbClr val="FFFFFF"/>
              </a:solidFill>
              <a:latin typeface="Calibri" panose="020F0502020204030204" pitchFamily="34" charset="0"/>
              <a:ea typeface="黑体" panose="02010609060101010101" pitchFamily="49" charset="-122"/>
            </a:endParaRPr>
          </a:p>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）发件人的用户代理把邮件用 </a:t>
            </a:r>
            <a:r>
              <a:rPr lang="en-US" altLang="zh-CN" sz="1600" dirty="0">
                <a:solidFill>
                  <a:srgbClr val="FFFFFF"/>
                </a:solidFill>
                <a:latin typeface="Calibri" panose="020F0502020204030204" pitchFamily="34" charset="0"/>
                <a:ea typeface="黑体" panose="02010609060101010101" pitchFamily="49" charset="-122"/>
              </a:rPr>
              <a:t>SMTP </a:t>
            </a:r>
            <a:r>
              <a:rPr lang="zh-CN" altLang="en-US" sz="1600" dirty="0">
                <a:solidFill>
                  <a:srgbClr val="FFFFFF"/>
                </a:solidFill>
                <a:latin typeface="Calibri" panose="020F0502020204030204" pitchFamily="34" charset="0"/>
                <a:ea typeface="黑体" panose="02010609060101010101" pitchFamily="49" charset="-122"/>
              </a:rPr>
              <a:t>协议发给发送方邮件服务器</a:t>
            </a:r>
          </a:p>
        </p:txBody>
      </p:sp>
      <p:sp>
        <p:nvSpPr>
          <p:cNvPr id="393" name="圆角矩形标注 392"/>
          <p:cNvSpPr/>
          <p:nvPr/>
        </p:nvSpPr>
        <p:spPr>
          <a:xfrm>
            <a:off x="442395" y="5958046"/>
            <a:ext cx="8193428" cy="829768"/>
          </a:xfrm>
          <a:prstGeom prst="wedgeRoundRectCallout">
            <a:avLst>
              <a:gd name="adj1" fmla="val -20845"/>
              <a:gd name="adj2" fmla="val -7204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SMTP </a:t>
            </a:r>
            <a:r>
              <a:rPr lang="zh-CN" altLang="en-US" sz="1600" dirty="0">
                <a:solidFill>
                  <a:srgbClr val="FFFFFF"/>
                </a:solidFill>
                <a:latin typeface="Calibri" panose="020F0502020204030204" pitchFamily="34" charset="0"/>
                <a:ea typeface="黑体" panose="02010609060101010101" pitchFamily="49" charset="-122"/>
              </a:rPr>
              <a:t>服务器把邮件临时存放在邮件缓存队列中，等待发送</a:t>
            </a:r>
          </a:p>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）发送方邮件服务器的 </a:t>
            </a:r>
            <a:r>
              <a:rPr lang="en-US" altLang="zh-CN" sz="1600" dirty="0">
                <a:solidFill>
                  <a:srgbClr val="FFFFFF"/>
                </a:solidFill>
                <a:latin typeface="Calibri" panose="020F0502020204030204" pitchFamily="34" charset="0"/>
                <a:ea typeface="黑体" panose="02010609060101010101" pitchFamily="49" charset="-122"/>
              </a:rPr>
              <a:t>SMTP </a:t>
            </a:r>
            <a:r>
              <a:rPr lang="zh-CN" altLang="en-US" sz="1600" dirty="0">
                <a:solidFill>
                  <a:srgbClr val="FFFFFF"/>
                </a:solidFill>
                <a:latin typeface="Calibri" panose="020F0502020204030204" pitchFamily="34" charset="0"/>
                <a:ea typeface="黑体" panose="02010609060101010101" pitchFamily="49" charset="-122"/>
              </a:rPr>
              <a:t>客户与接收方邮件服务器的 </a:t>
            </a:r>
            <a:r>
              <a:rPr lang="en-US" altLang="zh-CN" sz="1600" dirty="0">
                <a:solidFill>
                  <a:srgbClr val="FFFFFF"/>
                </a:solidFill>
                <a:latin typeface="Calibri" panose="020F0502020204030204" pitchFamily="34" charset="0"/>
                <a:ea typeface="黑体" panose="02010609060101010101" pitchFamily="49" charset="-122"/>
              </a:rPr>
              <a:t>SMTP </a:t>
            </a:r>
            <a:r>
              <a:rPr lang="zh-CN" altLang="en-US" sz="1600" dirty="0">
                <a:solidFill>
                  <a:srgbClr val="FFFFFF"/>
                </a:solidFill>
                <a:latin typeface="Calibri" panose="020F0502020204030204" pitchFamily="34" charset="0"/>
                <a:ea typeface="黑体" panose="02010609060101010101" pitchFamily="49" charset="-122"/>
              </a:rPr>
              <a:t>服务器建立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连接，然</a:t>
            </a:r>
            <a:endParaRPr lang="en-US" altLang="zh-CN" sz="1600" dirty="0">
              <a:solidFill>
                <a:srgbClr val="FFFFFF"/>
              </a:solidFill>
              <a:latin typeface="Calibri" panose="020F0502020204030204" pitchFamily="34" charset="0"/>
              <a:ea typeface="黑体" panose="02010609060101010101" pitchFamily="49" charset="-122"/>
            </a:endParaRPr>
          </a:p>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后把邮件缓存队列中的邮件依次发送出去</a:t>
            </a:r>
          </a:p>
        </p:txBody>
      </p:sp>
    </p:spTree>
    <p:custDataLst>
      <p:tags r:id="rId2"/>
    </p:custDataLst>
    <p:extLst>
      <p:ext uri="{BB962C8B-B14F-4D97-AF65-F5344CB8AC3E}">
        <p14:creationId xmlns:p14="http://schemas.microsoft.com/office/powerpoint/2010/main" val="9541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up)">
                                      <p:cBhvr>
                                        <p:cTn id="7" dur="5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wipe(left)">
                                      <p:cBhvr>
                                        <p:cTn id="12" dur="500"/>
                                        <p:tgtEl>
                                          <p:spTgt spid="371"/>
                                        </p:tgtEl>
                                      </p:cBhvr>
                                    </p:animEffect>
                                  </p:childTnLst>
                                </p:cTn>
                              </p:par>
                              <p:par>
                                <p:cTn id="13" presetID="22" presetClass="entr" presetSubtype="8" fill="hold" nodeType="withEffect">
                                  <p:stCondLst>
                                    <p:cond delay="0"/>
                                  </p:stCondLst>
                                  <p:childTnLst>
                                    <p:set>
                                      <p:cBhvr>
                                        <p:cTn id="14" dur="1" fill="hold">
                                          <p:stCondLst>
                                            <p:cond delay="0"/>
                                          </p:stCondLst>
                                        </p:cTn>
                                        <p:tgtEl>
                                          <p:spTgt spid="384"/>
                                        </p:tgtEl>
                                        <p:attrNameLst>
                                          <p:attrName>style.visibility</p:attrName>
                                        </p:attrNameLst>
                                      </p:cBhvr>
                                      <p:to>
                                        <p:strVal val="visible"/>
                                      </p:to>
                                    </p:set>
                                    <p:animEffect transition="in" filter="wipe(left)">
                                      <p:cBhvr>
                                        <p:cTn id="15" dur="500"/>
                                        <p:tgtEl>
                                          <p:spTgt spid="3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1" nodeType="clickEffect">
                                  <p:stCondLst>
                                    <p:cond delay="0"/>
                                  </p:stCondLst>
                                  <p:childTnLst>
                                    <p:animEffect transition="out" filter="wipe(down)">
                                      <p:cBhvr>
                                        <p:cTn id="19" dur="500"/>
                                        <p:tgtEl>
                                          <p:spTgt spid="342"/>
                                        </p:tgtEl>
                                      </p:cBhvr>
                                    </p:animEffect>
                                    <p:set>
                                      <p:cBhvr>
                                        <p:cTn id="20" dur="1" fill="hold">
                                          <p:stCondLst>
                                            <p:cond delay="499"/>
                                          </p:stCondLst>
                                        </p:cTn>
                                        <p:tgtEl>
                                          <p:spTgt spid="34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3"/>
                                        </p:tgtEl>
                                        <p:attrNameLst>
                                          <p:attrName>style.visibility</p:attrName>
                                        </p:attrNameLst>
                                      </p:cBhvr>
                                      <p:to>
                                        <p:strVal val="visible"/>
                                      </p:to>
                                    </p:set>
                                    <p:animEffect transition="in" filter="wipe(up)">
                                      <p:cBhvr>
                                        <p:cTn id="25" dur="500"/>
                                        <p:tgtEl>
                                          <p:spTgt spid="39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75"/>
                                        </p:tgtEl>
                                        <p:attrNameLst>
                                          <p:attrName>style.visibility</p:attrName>
                                        </p:attrNameLst>
                                      </p:cBhvr>
                                      <p:to>
                                        <p:strVal val="visible"/>
                                      </p:to>
                                    </p:set>
                                    <p:animEffect transition="in" filter="wipe(left)">
                                      <p:cBhvr>
                                        <p:cTn id="30" dur="500"/>
                                        <p:tgtEl>
                                          <p:spTgt spid="375"/>
                                        </p:tgtEl>
                                      </p:cBhvr>
                                    </p:animEffect>
                                  </p:childTnLst>
                                </p:cTn>
                              </p:par>
                              <p:par>
                                <p:cTn id="31" presetID="22" presetClass="entr" presetSubtype="8" fill="hold" nodeType="withEffect">
                                  <p:stCondLst>
                                    <p:cond delay="0"/>
                                  </p:stCondLst>
                                  <p:childTnLst>
                                    <p:set>
                                      <p:cBhvr>
                                        <p:cTn id="32" dur="1" fill="hold">
                                          <p:stCondLst>
                                            <p:cond delay="0"/>
                                          </p:stCondLst>
                                        </p:cTn>
                                        <p:tgtEl>
                                          <p:spTgt spid="385"/>
                                        </p:tgtEl>
                                        <p:attrNameLst>
                                          <p:attrName>style.visibility</p:attrName>
                                        </p:attrNameLst>
                                      </p:cBhvr>
                                      <p:to>
                                        <p:strVal val="visible"/>
                                      </p:to>
                                    </p:set>
                                    <p:animEffect transition="in" filter="wipe(left)">
                                      <p:cBhvr>
                                        <p:cTn id="33" dur="500"/>
                                        <p:tgtEl>
                                          <p:spTgt spid="38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393"/>
                                        </p:tgtEl>
                                      </p:cBhvr>
                                    </p:animEffect>
                                    <p:set>
                                      <p:cBhvr>
                                        <p:cTn id="38" dur="1" fill="hold">
                                          <p:stCondLst>
                                            <p:cond delay="499"/>
                                          </p:stCondLst>
                                        </p:cTn>
                                        <p:tgtEl>
                                          <p:spTgt spid="3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p:bldP spid="342" grpId="1" animBg="1"/>
      <p:bldP spid="393" grpId="0" animBg="1"/>
      <p:bldP spid="393" grpId="1" animBg="1"/>
    </p:bldLst>
  </p:timing>
  <p:extLst mod="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管理信息库 </a:t>
            </a:r>
            <a:r>
              <a:rPr lang="en-US" altLang="zh-CN" dirty="0"/>
              <a:t>MIB</a:t>
            </a:r>
          </a:p>
        </p:txBody>
      </p:sp>
      <p:sp>
        <p:nvSpPr>
          <p:cNvPr id="3" name="内容占位符 2"/>
          <p:cNvSpPr>
            <a:spLocks noGrp="1"/>
          </p:cNvSpPr>
          <p:nvPr>
            <p:ph idx="1"/>
          </p:nvPr>
        </p:nvSpPr>
        <p:spPr>
          <a:xfrm>
            <a:off x="457200" y="1444978"/>
            <a:ext cx="8579554" cy="4629251"/>
          </a:xfrm>
        </p:spPr>
        <p:txBody>
          <a:bodyPr/>
          <a:lstStyle/>
          <a:p>
            <a:pPr>
              <a:spcBef>
                <a:spcPts val="0"/>
              </a:spcBef>
            </a:pPr>
            <a:r>
              <a:rPr lang="zh-CN" altLang="en-US" dirty="0"/>
              <a:t>管理信息库  </a:t>
            </a:r>
            <a:r>
              <a:rPr lang="en-US" altLang="zh-CN" dirty="0"/>
              <a:t>MIB (Management Information Base)</a:t>
            </a:r>
          </a:p>
          <a:p>
            <a:pPr lvl="1">
              <a:lnSpc>
                <a:spcPct val="150000"/>
              </a:lnSpc>
              <a:spcBef>
                <a:spcPts val="0"/>
              </a:spcBef>
            </a:pPr>
            <a:r>
              <a:rPr lang="zh-CN" altLang="en-US" dirty="0"/>
              <a:t>被管对象必须维持可供管理程序读写的若干控制和状态信息，这些信息总称为 </a:t>
            </a:r>
            <a:r>
              <a:rPr lang="en-US" altLang="zh-CN" dirty="0"/>
              <a:t>MBI</a:t>
            </a:r>
            <a:r>
              <a:rPr lang="zh-CN" altLang="en-US" dirty="0"/>
              <a:t> </a:t>
            </a:r>
          </a:p>
          <a:p>
            <a:pPr lvl="1">
              <a:lnSpc>
                <a:spcPct val="150000"/>
              </a:lnSpc>
              <a:spcBef>
                <a:spcPts val="0"/>
              </a:spcBef>
            </a:pPr>
            <a:r>
              <a:rPr lang="zh-CN" altLang="en-US" dirty="0"/>
              <a:t>管理程序使用 </a:t>
            </a:r>
            <a:r>
              <a:rPr lang="en-US" altLang="zh-CN" dirty="0"/>
              <a:t>MIB </a:t>
            </a:r>
            <a:r>
              <a:rPr lang="zh-CN" altLang="en-US" dirty="0"/>
              <a:t>中这些信息的值对网络进行管理 </a:t>
            </a:r>
            <a:r>
              <a:rPr lang="en-US" altLang="zh-CN" dirty="0"/>
              <a:t>(</a:t>
            </a:r>
            <a:r>
              <a:rPr lang="zh-CN" altLang="en-US" dirty="0"/>
              <a:t>如读取或重新设置这些</a:t>
            </a:r>
            <a:r>
              <a:rPr lang="zh-CN" altLang="en-US"/>
              <a:t>值</a:t>
            </a:r>
            <a:r>
              <a:rPr lang="en-US" altLang="zh-CN"/>
              <a:t>)</a:t>
            </a:r>
          </a:p>
          <a:p>
            <a:pPr lvl="1">
              <a:lnSpc>
                <a:spcPct val="150000"/>
              </a:lnSpc>
              <a:spcBef>
                <a:spcPts val="0"/>
              </a:spcBef>
            </a:pP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50</a:t>
            </a:fld>
            <a:endParaRPr lang="zh-CN" altLang="en-US" dirty="0"/>
          </a:p>
        </p:txBody>
      </p:sp>
    </p:spTree>
    <p:custDataLst>
      <p:tags r:id="rId1"/>
    </p:custDataLst>
    <p:extLst>
      <p:ext uri="{BB962C8B-B14F-4D97-AF65-F5344CB8AC3E}">
        <p14:creationId xmlns:p14="http://schemas.microsoft.com/office/powerpoint/2010/main" val="202938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管理信息库 </a:t>
            </a:r>
            <a:r>
              <a:rPr lang="en-US" altLang="zh-CN" dirty="0"/>
              <a:t>MIB</a:t>
            </a:r>
          </a:p>
        </p:txBody>
      </p:sp>
      <p:sp>
        <p:nvSpPr>
          <p:cNvPr id="3" name="内容占位符 2"/>
          <p:cNvSpPr>
            <a:spLocks noGrp="1"/>
          </p:cNvSpPr>
          <p:nvPr>
            <p:ph idx="1"/>
          </p:nvPr>
        </p:nvSpPr>
        <p:spPr>
          <a:xfrm>
            <a:off x="457200" y="1444979"/>
            <a:ext cx="3167743" cy="997776"/>
          </a:xfrm>
        </p:spPr>
        <p:txBody>
          <a:bodyPr/>
          <a:lstStyle/>
          <a:p>
            <a:pPr>
              <a:spcBef>
                <a:spcPts val="0"/>
              </a:spcBef>
            </a:pPr>
            <a:r>
              <a:rPr lang="zh-CN" altLang="en-US" sz="2000" dirty="0"/>
              <a:t>节点 </a:t>
            </a:r>
            <a:r>
              <a:rPr lang="en-US" altLang="zh-CN" sz="2000" dirty="0"/>
              <a:t>mib-2 </a:t>
            </a:r>
            <a:r>
              <a:rPr lang="zh-CN" altLang="en-US" sz="2000" dirty="0"/>
              <a:t>所包含的信息类别举例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51</a:t>
            </a:fld>
            <a:endParaRPr lang="zh-CN" altLang="en-US" dirty="0"/>
          </a:p>
        </p:txBody>
      </p:sp>
      <p:graphicFrame>
        <p:nvGraphicFramePr>
          <p:cNvPr id="5" name="表格 4"/>
          <p:cNvGraphicFramePr>
            <a:graphicFrameLocks noGrp="1"/>
          </p:cNvGraphicFramePr>
          <p:nvPr>
            <p:extLst/>
          </p:nvPr>
        </p:nvGraphicFramePr>
        <p:xfrm>
          <a:off x="340439" y="3236253"/>
          <a:ext cx="6096000" cy="3332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263389">
                  <a:extLst>
                    <a:ext uri="{9D8B030D-6E8A-4147-A177-3AD203B41FA5}">
                      <a16:colId xmlns:a16="http://schemas.microsoft.com/office/drawing/2014/main" val="20001"/>
                    </a:ext>
                  </a:extLst>
                </a:gridCol>
                <a:gridCol w="2800611">
                  <a:extLst>
                    <a:ext uri="{9D8B030D-6E8A-4147-A177-3AD203B41FA5}">
                      <a16:colId xmlns:a16="http://schemas.microsoft.com/office/drawing/2014/main" val="20002"/>
                    </a:ext>
                  </a:extLst>
                </a:gridCol>
              </a:tblGrid>
              <a:tr h="0">
                <a:tc>
                  <a:txBody>
                    <a:bodyPr/>
                    <a:lstStyle/>
                    <a:p>
                      <a:pPr algn="ctr"/>
                      <a:r>
                        <a:rPr lang="zh-CN" altLang="en-US" baseline="0">
                          <a:latin typeface="Calibri" panose="020F0502020204030204" pitchFamily="34" charset="0"/>
                          <a:ea typeface="华文楷体" panose="02010600040101010101" pitchFamily="2" charset="-122"/>
                        </a:rPr>
                        <a:t>类别</a:t>
                      </a:r>
                      <a:endParaRPr lang="zh-CN" altLang="en-US" baseline="0" dirty="0">
                        <a:latin typeface="Calibri" panose="020F0502020204030204" pitchFamily="34" charset="0"/>
                        <a:ea typeface="华文楷体" panose="02010600040101010101" pitchFamily="2" charset="-122"/>
                      </a:endParaRPr>
                    </a:p>
                  </a:txBody>
                  <a:tcPr/>
                </a:tc>
                <a:tc>
                  <a:txBody>
                    <a:bodyPr/>
                    <a:lstStyle/>
                    <a:p>
                      <a:pPr algn="ctr"/>
                      <a:r>
                        <a:rPr lang="zh-CN" altLang="en-US" baseline="0" dirty="0">
                          <a:latin typeface="Calibri" panose="020F0502020204030204" pitchFamily="34" charset="0"/>
                          <a:ea typeface="华文楷体" panose="02010600040101010101" pitchFamily="2" charset="-122"/>
                        </a:rPr>
                        <a:t>标号</a:t>
                      </a:r>
                    </a:p>
                  </a:txBody>
                  <a:tcPr/>
                </a:tc>
                <a:tc>
                  <a:txBody>
                    <a:bodyPr/>
                    <a:lstStyle/>
                    <a:p>
                      <a:pPr algn="ctr"/>
                      <a:r>
                        <a:rPr lang="zh-CN" altLang="en-US" baseline="0">
                          <a:latin typeface="Calibri" panose="020F0502020204030204" pitchFamily="34" charset="0"/>
                          <a:ea typeface="华文楷体" panose="02010600040101010101" pitchFamily="2" charset="-122"/>
                        </a:rPr>
                        <a:t>所 包 含 的 信 息</a:t>
                      </a:r>
                    </a:p>
                  </a:txBody>
                  <a:tcPr/>
                </a:tc>
                <a:extLst>
                  <a:ext uri="{0D108BD9-81ED-4DB2-BD59-A6C34878D82A}">
                    <a16:rowId xmlns:a16="http://schemas.microsoft.com/office/drawing/2014/main" val="10000"/>
                  </a:ext>
                </a:extLst>
              </a:tr>
              <a:tr h="370840">
                <a:tc>
                  <a:txBody>
                    <a:bodyPr/>
                    <a:lstStyle/>
                    <a:p>
                      <a:r>
                        <a:rPr lang="en-US" altLang="zh-CN" baseline="0" dirty="0">
                          <a:latin typeface="Calibri" panose="020F0502020204030204" pitchFamily="34" charset="0"/>
                          <a:ea typeface="华文楷体" panose="02010600040101010101" pitchFamily="2" charset="-122"/>
                        </a:rPr>
                        <a:t>System</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(1)</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主机或路由器的操作系统</a:t>
                      </a:r>
                    </a:p>
                  </a:txBody>
                  <a:tcPr/>
                </a:tc>
                <a:extLst>
                  <a:ext uri="{0D108BD9-81ED-4DB2-BD59-A6C34878D82A}">
                    <a16:rowId xmlns:a16="http://schemas.microsoft.com/office/drawing/2014/main" val="10001"/>
                  </a:ext>
                </a:extLst>
              </a:tr>
              <a:tr h="370840">
                <a:tc>
                  <a:txBody>
                    <a:bodyPr/>
                    <a:lstStyle/>
                    <a:p>
                      <a:r>
                        <a:rPr lang="en-US" altLang="zh-CN" baseline="0" dirty="0">
                          <a:latin typeface="Calibri" panose="020F0502020204030204" pitchFamily="34" charset="0"/>
                          <a:ea typeface="华文楷体" panose="02010600040101010101" pitchFamily="2" charset="-122"/>
                        </a:rPr>
                        <a:t>interfaces</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(2)</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主机或路由器的操作系统</a:t>
                      </a:r>
                    </a:p>
                  </a:txBody>
                  <a:tcPr/>
                </a:tc>
                <a:extLst>
                  <a:ext uri="{0D108BD9-81ED-4DB2-BD59-A6C34878D82A}">
                    <a16:rowId xmlns:a16="http://schemas.microsoft.com/office/drawing/2014/main" val="10002"/>
                  </a:ext>
                </a:extLst>
              </a:tr>
              <a:tr h="370840">
                <a:tc>
                  <a:txBody>
                    <a:bodyPr/>
                    <a:lstStyle/>
                    <a:p>
                      <a:r>
                        <a:rPr lang="en-US" altLang="zh-CN" baseline="0" dirty="0">
                          <a:latin typeface="Calibri" panose="020F0502020204030204" pitchFamily="34" charset="0"/>
                          <a:ea typeface="华文楷体" panose="02010600040101010101" pitchFamily="2" charset="-122"/>
                        </a:rPr>
                        <a:t>address translation</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(3)</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地址转换</a:t>
                      </a:r>
                    </a:p>
                  </a:txBody>
                  <a:tcPr/>
                </a:tc>
                <a:extLst>
                  <a:ext uri="{0D108BD9-81ED-4DB2-BD59-A6C34878D82A}">
                    <a16:rowId xmlns:a16="http://schemas.microsoft.com/office/drawing/2014/main" val="10003"/>
                  </a:ext>
                </a:extLst>
              </a:tr>
              <a:tr h="370840">
                <a:tc>
                  <a:txBody>
                    <a:bodyPr/>
                    <a:lstStyle/>
                    <a:p>
                      <a:r>
                        <a:rPr lang="en-US" altLang="zh-CN" baseline="0" dirty="0">
                          <a:latin typeface="Calibri" panose="020F0502020204030204" pitchFamily="34" charset="0"/>
                          <a:ea typeface="华文楷体" panose="02010600040101010101" pitchFamily="2" charset="-122"/>
                        </a:rPr>
                        <a:t>IP</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(4)</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IP</a:t>
                      </a:r>
                      <a:r>
                        <a:rPr lang="zh-CN" altLang="en-US" baseline="0" dirty="0">
                          <a:latin typeface="Calibri" panose="020F0502020204030204" pitchFamily="34" charset="0"/>
                          <a:ea typeface="华文楷体" panose="02010600040101010101" pitchFamily="2" charset="-122"/>
                        </a:rPr>
                        <a:t>软件</a:t>
                      </a:r>
                    </a:p>
                  </a:txBody>
                  <a:tcPr/>
                </a:tc>
                <a:extLst>
                  <a:ext uri="{0D108BD9-81ED-4DB2-BD59-A6C34878D82A}">
                    <a16:rowId xmlns:a16="http://schemas.microsoft.com/office/drawing/2014/main" val="10004"/>
                  </a:ext>
                </a:extLst>
              </a:tr>
              <a:tr h="370840">
                <a:tc>
                  <a:txBody>
                    <a:bodyPr/>
                    <a:lstStyle/>
                    <a:p>
                      <a:r>
                        <a:rPr lang="en-US" altLang="zh-CN" baseline="0" dirty="0">
                          <a:latin typeface="Calibri" panose="020F0502020204030204" pitchFamily="34" charset="0"/>
                          <a:ea typeface="华文楷体" panose="02010600040101010101" pitchFamily="2" charset="-122"/>
                        </a:rPr>
                        <a:t>ICMP</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(5)</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ICMP</a:t>
                      </a:r>
                      <a:r>
                        <a:rPr lang="zh-CN" altLang="en-US" baseline="0" dirty="0">
                          <a:latin typeface="Calibri" panose="020F0502020204030204" pitchFamily="34" charset="0"/>
                          <a:ea typeface="华文楷体" panose="02010600040101010101" pitchFamily="2" charset="-122"/>
                        </a:rPr>
                        <a:t>软件</a:t>
                      </a:r>
                    </a:p>
                  </a:txBody>
                  <a:tcPr/>
                </a:tc>
                <a:extLst>
                  <a:ext uri="{0D108BD9-81ED-4DB2-BD59-A6C34878D82A}">
                    <a16:rowId xmlns:a16="http://schemas.microsoft.com/office/drawing/2014/main" val="10005"/>
                  </a:ext>
                </a:extLst>
              </a:tr>
              <a:tr h="370840">
                <a:tc>
                  <a:txBody>
                    <a:bodyPr/>
                    <a:lstStyle/>
                    <a:p>
                      <a:r>
                        <a:rPr lang="en-US" altLang="zh-CN" baseline="0" dirty="0">
                          <a:latin typeface="Calibri" panose="020F0502020204030204" pitchFamily="34" charset="0"/>
                          <a:ea typeface="华文楷体" panose="02010600040101010101" pitchFamily="2" charset="-122"/>
                        </a:rPr>
                        <a:t>TCP</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(6)</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TCP</a:t>
                      </a:r>
                      <a:r>
                        <a:rPr lang="zh-CN" altLang="en-US" baseline="0" dirty="0">
                          <a:latin typeface="Calibri" panose="020F0502020204030204" pitchFamily="34" charset="0"/>
                          <a:ea typeface="华文楷体" panose="02010600040101010101" pitchFamily="2" charset="-122"/>
                        </a:rPr>
                        <a:t>软件</a:t>
                      </a:r>
                    </a:p>
                  </a:txBody>
                  <a:tcPr/>
                </a:tc>
                <a:extLst>
                  <a:ext uri="{0D108BD9-81ED-4DB2-BD59-A6C34878D82A}">
                    <a16:rowId xmlns:a16="http://schemas.microsoft.com/office/drawing/2014/main" val="10006"/>
                  </a:ext>
                </a:extLst>
              </a:tr>
              <a:tr h="370840">
                <a:tc>
                  <a:txBody>
                    <a:bodyPr/>
                    <a:lstStyle/>
                    <a:p>
                      <a:r>
                        <a:rPr lang="en-US" altLang="zh-CN" baseline="0" dirty="0">
                          <a:latin typeface="Calibri" panose="020F0502020204030204" pitchFamily="34" charset="0"/>
                          <a:ea typeface="华文楷体" panose="02010600040101010101" pitchFamily="2" charset="-122"/>
                        </a:rPr>
                        <a:t>UDP</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(7)</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UDP</a:t>
                      </a:r>
                      <a:r>
                        <a:rPr lang="zh-CN" altLang="en-US" baseline="0" dirty="0">
                          <a:latin typeface="Calibri" panose="020F0502020204030204" pitchFamily="34" charset="0"/>
                          <a:ea typeface="华文楷体" panose="02010600040101010101" pitchFamily="2" charset="-122"/>
                        </a:rPr>
                        <a:t>软件</a:t>
                      </a:r>
                    </a:p>
                  </a:txBody>
                  <a:tcPr/>
                </a:tc>
                <a:extLst>
                  <a:ext uri="{0D108BD9-81ED-4DB2-BD59-A6C34878D82A}">
                    <a16:rowId xmlns:a16="http://schemas.microsoft.com/office/drawing/2014/main" val="10007"/>
                  </a:ext>
                </a:extLst>
              </a:tr>
              <a:tr h="370840">
                <a:tc>
                  <a:txBody>
                    <a:bodyPr/>
                    <a:lstStyle/>
                    <a:p>
                      <a:r>
                        <a:rPr lang="en-US" altLang="zh-CN" baseline="0" dirty="0">
                          <a:latin typeface="Calibri" panose="020F0502020204030204" pitchFamily="34" charset="0"/>
                          <a:ea typeface="华文楷体" panose="02010600040101010101" pitchFamily="2" charset="-122"/>
                        </a:rPr>
                        <a:t>EGP</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(8)</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en-US" altLang="zh-CN" baseline="0" dirty="0">
                          <a:latin typeface="Calibri" panose="020F0502020204030204" pitchFamily="34" charset="0"/>
                          <a:ea typeface="华文楷体" panose="02010600040101010101" pitchFamily="2" charset="-122"/>
                        </a:rPr>
                        <a:t>EGP</a:t>
                      </a:r>
                      <a:r>
                        <a:rPr lang="zh-CN" altLang="en-US" baseline="0" dirty="0">
                          <a:latin typeface="Calibri" panose="020F0502020204030204" pitchFamily="34" charset="0"/>
                          <a:ea typeface="华文楷体" panose="02010600040101010101" pitchFamily="2" charset="-122"/>
                        </a:rPr>
                        <a:t>软件</a:t>
                      </a:r>
                    </a:p>
                  </a:txBody>
                  <a:tcPr/>
                </a:tc>
                <a:extLst>
                  <a:ext uri="{0D108BD9-81ED-4DB2-BD59-A6C34878D82A}">
                    <a16:rowId xmlns:a16="http://schemas.microsoft.com/office/drawing/2014/main" val="10008"/>
                  </a:ext>
                </a:extLst>
              </a:tr>
            </a:tbl>
          </a:graphicData>
        </a:graphic>
      </p:graphicFrame>
      <p:pic>
        <p:nvPicPr>
          <p:cNvPr id="6" name="图片 5"/>
          <p:cNvPicPr>
            <a:picLocks noChangeAspect="1"/>
          </p:cNvPicPr>
          <p:nvPr/>
        </p:nvPicPr>
        <p:blipFill>
          <a:blip r:embed="rId3"/>
          <a:stretch>
            <a:fillRect/>
          </a:stretch>
        </p:blipFill>
        <p:spPr>
          <a:xfrm>
            <a:off x="4889358" y="135083"/>
            <a:ext cx="3993385" cy="2804060"/>
          </a:xfrm>
          <a:prstGeom prst="rect">
            <a:avLst/>
          </a:prstGeom>
        </p:spPr>
      </p:pic>
    </p:spTree>
    <p:extLst>
      <p:ext uri="{BB962C8B-B14F-4D97-AF65-F5344CB8AC3E}">
        <p14:creationId xmlns:p14="http://schemas.microsoft.com/office/powerpoint/2010/main" val="41697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SNMP </a:t>
            </a:r>
            <a:r>
              <a:rPr lang="zh-CN" altLang="en-US" dirty="0"/>
              <a:t>的协议数据单元和报文</a:t>
            </a:r>
            <a:endParaRPr lang="en-US" altLang="zh-CN" dirty="0"/>
          </a:p>
        </p:txBody>
      </p:sp>
      <p:sp>
        <p:nvSpPr>
          <p:cNvPr id="3" name="内容占位符 2"/>
          <p:cNvSpPr>
            <a:spLocks noGrp="1"/>
          </p:cNvSpPr>
          <p:nvPr>
            <p:ph idx="1"/>
          </p:nvPr>
        </p:nvSpPr>
        <p:spPr>
          <a:xfrm>
            <a:off x="457200" y="1444978"/>
            <a:ext cx="8579554" cy="4629251"/>
          </a:xfrm>
        </p:spPr>
        <p:txBody>
          <a:bodyPr/>
          <a:lstStyle/>
          <a:p>
            <a:pPr>
              <a:spcBef>
                <a:spcPts val="0"/>
              </a:spcBef>
            </a:pPr>
            <a:r>
              <a:rPr lang="en-US" altLang="zh-CN" dirty="0"/>
              <a:t>SNMP </a:t>
            </a:r>
            <a:r>
              <a:rPr lang="zh-CN" altLang="en-US" dirty="0"/>
              <a:t>的操作只有两种基本管理功能</a:t>
            </a:r>
          </a:p>
          <a:p>
            <a:pPr lvl="1">
              <a:lnSpc>
                <a:spcPct val="150000"/>
              </a:lnSpc>
              <a:spcBef>
                <a:spcPts val="0"/>
              </a:spcBef>
            </a:pPr>
            <a:r>
              <a:rPr lang="zh-CN" altLang="en-US" sz="1800" dirty="0"/>
              <a:t>“读”操作，用 </a:t>
            </a:r>
            <a:r>
              <a:rPr lang="en-US" altLang="zh-CN" sz="1800" dirty="0"/>
              <a:t>get </a:t>
            </a:r>
            <a:r>
              <a:rPr lang="zh-CN" altLang="en-US" sz="1800" dirty="0"/>
              <a:t>报文来检测各被管对象的状况</a:t>
            </a:r>
          </a:p>
          <a:p>
            <a:pPr lvl="1">
              <a:lnSpc>
                <a:spcPct val="150000"/>
              </a:lnSpc>
              <a:spcBef>
                <a:spcPts val="0"/>
              </a:spcBef>
            </a:pPr>
            <a:r>
              <a:rPr lang="zh-CN" altLang="en-US" sz="1800" dirty="0"/>
              <a:t>“写”操作，用 </a:t>
            </a:r>
            <a:r>
              <a:rPr lang="en-US" altLang="zh-CN" sz="1800" dirty="0"/>
              <a:t>set </a:t>
            </a:r>
            <a:r>
              <a:rPr lang="zh-CN" altLang="en-US" sz="1800" dirty="0"/>
              <a:t>报文来改变各被管对象的状况</a:t>
            </a:r>
          </a:p>
          <a:p>
            <a:pPr>
              <a:spcBef>
                <a:spcPts val="0"/>
              </a:spcBef>
            </a:pPr>
            <a:r>
              <a:rPr lang="en-US" altLang="zh-CN" dirty="0"/>
              <a:t>SNMP </a:t>
            </a:r>
            <a:r>
              <a:rPr lang="zh-CN" altLang="en-US" dirty="0"/>
              <a:t>的这些功能通过探询操作实现</a:t>
            </a:r>
            <a:endParaRPr lang="en-US" altLang="zh-CN" dirty="0"/>
          </a:p>
          <a:p>
            <a:pPr lvl="1">
              <a:lnSpc>
                <a:spcPct val="150000"/>
              </a:lnSpc>
              <a:spcBef>
                <a:spcPts val="0"/>
              </a:spcBef>
            </a:pPr>
            <a:r>
              <a:rPr lang="zh-CN" altLang="en-US" sz="1800" dirty="0"/>
              <a:t>探寻：</a:t>
            </a:r>
            <a:r>
              <a:rPr lang="en-US" altLang="zh-CN" sz="1800" dirty="0"/>
              <a:t>SNMP </a:t>
            </a:r>
            <a:r>
              <a:rPr lang="zh-CN" altLang="en-US" sz="1800" dirty="0"/>
              <a:t>管理进程定时向被管理设备周期性地发送探询信息</a:t>
            </a:r>
          </a:p>
          <a:p>
            <a:pPr lvl="1">
              <a:lnSpc>
                <a:spcPct val="150000"/>
              </a:lnSpc>
              <a:spcBef>
                <a:spcPts val="0"/>
              </a:spcBef>
            </a:pPr>
            <a:r>
              <a:rPr lang="zh-CN" altLang="en-US" sz="1800" dirty="0"/>
              <a:t>好处：使系统相对简单，能限制通过网络所产生的管理信息的通信量。</a:t>
            </a:r>
          </a:p>
          <a:p>
            <a:pPr lvl="1">
              <a:lnSpc>
                <a:spcPct val="150000"/>
              </a:lnSpc>
              <a:spcBef>
                <a:spcPts val="0"/>
              </a:spcBef>
            </a:pPr>
            <a:r>
              <a:rPr lang="zh-CN" altLang="en-US" sz="1800" dirty="0"/>
              <a:t>缺点：探询管理协议不够灵活，且所能管理的设备数目不能太多；探询系统的开销也较大，如探询频繁而并未得到有用的报告，则通信线路和计算机的 </a:t>
            </a:r>
            <a:r>
              <a:rPr lang="en-US" altLang="zh-CN" sz="1800" dirty="0"/>
              <a:t>CPU </a:t>
            </a:r>
            <a:r>
              <a:rPr lang="zh-CN" altLang="en-US" sz="1800" dirty="0"/>
              <a:t>周期就被浪费了</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52</a:t>
            </a:fld>
            <a:endParaRPr lang="zh-CN" altLang="en-US" dirty="0"/>
          </a:p>
        </p:txBody>
      </p:sp>
    </p:spTree>
    <p:custDataLst>
      <p:tags r:id="rId1"/>
    </p:custDataLst>
    <p:extLst>
      <p:ext uri="{BB962C8B-B14F-4D97-AF65-F5344CB8AC3E}">
        <p14:creationId xmlns:p14="http://schemas.microsoft.com/office/powerpoint/2010/main" val="7394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SNMP </a:t>
            </a:r>
            <a:r>
              <a:rPr lang="zh-CN" altLang="en-US" dirty="0"/>
              <a:t>的协议数据单元和报文</a:t>
            </a:r>
            <a:endParaRPr lang="en-US" altLang="zh-CN" dirty="0"/>
          </a:p>
        </p:txBody>
      </p:sp>
      <p:sp>
        <p:nvSpPr>
          <p:cNvPr id="3" name="内容占位符 2"/>
          <p:cNvSpPr>
            <a:spLocks noGrp="1"/>
          </p:cNvSpPr>
          <p:nvPr>
            <p:ph idx="1"/>
          </p:nvPr>
        </p:nvSpPr>
        <p:spPr>
          <a:xfrm>
            <a:off x="457200" y="1444978"/>
            <a:ext cx="8579554" cy="4629251"/>
          </a:xfrm>
        </p:spPr>
        <p:txBody>
          <a:bodyPr/>
          <a:lstStyle/>
          <a:p>
            <a:pPr>
              <a:spcBef>
                <a:spcPts val="0"/>
              </a:spcBef>
            </a:pPr>
            <a:r>
              <a:rPr lang="zh-CN" altLang="en-US" dirty="0"/>
              <a:t>陷阱 </a:t>
            </a:r>
            <a:r>
              <a:rPr lang="en-US" altLang="zh-CN" dirty="0"/>
              <a:t>(trap)</a:t>
            </a:r>
            <a:endParaRPr lang="zh-CN" altLang="en-US" dirty="0"/>
          </a:p>
          <a:p>
            <a:pPr lvl="1">
              <a:lnSpc>
                <a:spcPct val="150000"/>
              </a:lnSpc>
              <a:spcBef>
                <a:spcPts val="0"/>
              </a:spcBef>
            </a:pPr>
            <a:r>
              <a:rPr lang="en-US" altLang="zh-CN" sz="1800" dirty="0"/>
              <a:t>SNMP </a:t>
            </a:r>
            <a:r>
              <a:rPr lang="zh-CN" altLang="en-US" sz="1800" dirty="0"/>
              <a:t>不是完全的探询协议，它允许不经过询问就能发送某些信息，这种信息称为陷阱，表示它能够捕捉“事件”</a:t>
            </a:r>
          </a:p>
          <a:p>
            <a:pPr lvl="1">
              <a:lnSpc>
                <a:spcPct val="150000"/>
              </a:lnSpc>
              <a:spcBef>
                <a:spcPts val="0"/>
              </a:spcBef>
            </a:pPr>
            <a:r>
              <a:rPr lang="zh-CN" altLang="en-US" sz="1800" dirty="0"/>
              <a:t>陷阱信息的参数是受限制的</a:t>
            </a:r>
          </a:p>
          <a:p>
            <a:pPr lvl="1">
              <a:lnSpc>
                <a:spcPct val="150000"/>
              </a:lnSpc>
              <a:spcBef>
                <a:spcPts val="0"/>
              </a:spcBef>
            </a:pPr>
            <a:r>
              <a:rPr lang="zh-CN" altLang="en-US" sz="1800" dirty="0"/>
              <a:t>当被管对象的代理检测到有事件发生时，就检查其门限值，代理只向管理进程报告达到某些门限值的事件（即过滤），过滤的好处是</a:t>
            </a:r>
          </a:p>
          <a:p>
            <a:pPr lvl="2">
              <a:lnSpc>
                <a:spcPct val="150000"/>
              </a:lnSpc>
              <a:spcBef>
                <a:spcPts val="0"/>
              </a:spcBef>
            </a:pPr>
            <a:r>
              <a:rPr lang="zh-CN" altLang="en-US" sz="1600" dirty="0"/>
              <a:t>仅在严重事件发生时才发送陷阱</a:t>
            </a:r>
          </a:p>
          <a:p>
            <a:pPr lvl="2">
              <a:lnSpc>
                <a:spcPct val="150000"/>
              </a:lnSpc>
              <a:spcBef>
                <a:spcPts val="0"/>
              </a:spcBef>
            </a:pPr>
            <a:r>
              <a:rPr lang="zh-CN" altLang="en-US" sz="1600" dirty="0"/>
              <a:t>陷阱信息很简单且所需字节数很少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53</a:t>
            </a:fld>
            <a:endParaRPr lang="zh-CN" altLang="en-US" dirty="0"/>
          </a:p>
        </p:txBody>
      </p:sp>
    </p:spTree>
    <p:custDataLst>
      <p:tags r:id="rId1"/>
    </p:custDataLst>
    <p:extLst>
      <p:ext uri="{BB962C8B-B14F-4D97-AF65-F5344CB8AC3E}">
        <p14:creationId xmlns:p14="http://schemas.microsoft.com/office/powerpoint/2010/main" val="6949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SNMP </a:t>
            </a:r>
            <a:r>
              <a:rPr lang="zh-CN" altLang="en-US" dirty="0"/>
              <a:t>的协议数据单元和报文</a:t>
            </a:r>
            <a:endParaRPr lang="en-US" altLang="zh-CN" dirty="0"/>
          </a:p>
        </p:txBody>
      </p:sp>
      <p:sp>
        <p:nvSpPr>
          <p:cNvPr id="3" name="内容占位符 2"/>
          <p:cNvSpPr>
            <a:spLocks noGrp="1"/>
          </p:cNvSpPr>
          <p:nvPr>
            <p:ph idx="1"/>
          </p:nvPr>
        </p:nvSpPr>
        <p:spPr>
          <a:xfrm>
            <a:off x="457200" y="1444978"/>
            <a:ext cx="8579554" cy="4629251"/>
          </a:xfrm>
        </p:spPr>
        <p:txBody>
          <a:bodyPr/>
          <a:lstStyle/>
          <a:p>
            <a:pPr>
              <a:spcBef>
                <a:spcPts val="0"/>
              </a:spcBef>
            </a:pPr>
            <a:r>
              <a:rPr lang="en-US" altLang="zh-CN" dirty="0"/>
              <a:t>SNMP </a:t>
            </a:r>
            <a:r>
              <a:rPr lang="zh-CN" altLang="en-US" dirty="0"/>
              <a:t>基于</a:t>
            </a:r>
            <a:r>
              <a:rPr lang="en-US" altLang="zh-CN" dirty="0"/>
              <a:t>UDP</a:t>
            </a:r>
            <a:endParaRPr lang="zh-CN" altLang="en-US" dirty="0"/>
          </a:p>
          <a:p>
            <a:pPr lvl="1">
              <a:lnSpc>
                <a:spcPct val="150000"/>
              </a:lnSpc>
              <a:spcBef>
                <a:spcPts val="0"/>
              </a:spcBef>
            </a:pPr>
            <a:r>
              <a:rPr lang="zh-CN" altLang="en-US" sz="1800" dirty="0"/>
              <a:t>在网络上传送 </a:t>
            </a:r>
            <a:r>
              <a:rPr lang="en-US" altLang="zh-CN" sz="1800" dirty="0"/>
              <a:t>SNMP </a:t>
            </a:r>
            <a:r>
              <a:rPr lang="zh-CN" altLang="en-US" sz="1800" dirty="0"/>
              <a:t>报文的开销较小，但不保证可靠交付</a:t>
            </a:r>
          </a:p>
          <a:p>
            <a:pPr lvl="1">
              <a:lnSpc>
                <a:spcPct val="150000"/>
              </a:lnSpc>
              <a:spcBef>
                <a:spcPts val="0"/>
              </a:spcBef>
            </a:pPr>
            <a:r>
              <a:rPr lang="zh-CN" altLang="en-US" sz="1800" dirty="0"/>
              <a:t>在运行代理程序的服务器端，用熟知端口 </a:t>
            </a:r>
            <a:r>
              <a:rPr lang="en-US" altLang="zh-CN" sz="1800" dirty="0"/>
              <a:t>161</a:t>
            </a:r>
            <a:r>
              <a:rPr lang="zh-CN" altLang="en-US" sz="1800" dirty="0"/>
              <a:t>，接收 </a:t>
            </a:r>
            <a:r>
              <a:rPr lang="en-US" altLang="zh-CN" sz="1800" dirty="0"/>
              <a:t>get </a:t>
            </a:r>
            <a:r>
              <a:rPr lang="zh-CN" altLang="en-US" sz="1800" dirty="0"/>
              <a:t>或 </a:t>
            </a:r>
            <a:r>
              <a:rPr lang="en-US" altLang="zh-CN" sz="1800" dirty="0"/>
              <a:t>set </a:t>
            </a:r>
            <a:r>
              <a:rPr lang="zh-CN" altLang="en-US" sz="1800" dirty="0"/>
              <a:t>报文和发送响应报文（与熟知端口通信的客户端使用临时端口）</a:t>
            </a:r>
          </a:p>
          <a:p>
            <a:pPr lvl="1">
              <a:lnSpc>
                <a:spcPct val="150000"/>
              </a:lnSpc>
              <a:spcBef>
                <a:spcPts val="0"/>
              </a:spcBef>
            </a:pPr>
            <a:r>
              <a:rPr lang="zh-CN" altLang="en-US" sz="1800" dirty="0"/>
              <a:t>运行管理程序的客户端，使用熟知端口 </a:t>
            </a:r>
            <a:r>
              <a:rPr lang="en-US" altLang="zh-CN" sz="1800" dirty="0"/>
              <a:t>162</a:t>
            </a:r>
            <a:r>
              <a:rPr lang="zh-CN" altLang="en-US" sz="1800" dirty="0"/>
              <a:t>，接收来自各代理的 </a:t>
            </a:r>
            <a:r>
              <a:rPr lang="en-US" altLang="zh-CN" sz="1800" dirty="0"/>
              <a:t>trap </a:t>
            </a:r>
            <a:r>
              <a:rPr lang="zh-CN" altLang="en-US" sz="1800" dirty="0"/>
              <a:t>报文</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54</a:t>
            </a:fld>
            <a:endParaRPr lang="zh-CN" altLang="en-US" dirty="0"/>
          </a:p>
        </p:txBody>
      </p:sp>
      <p:sp>
        <p:nvSpPr>
          <p:cNvPr id="5" name="圆角矩形 4"/>
          <p:cNvSpPr/>
          <p:nvPr/>
        </p:nvSpPr>
        <p:spPr>
          <a:xfrm>
            <a:off x="3771900" y="3257550"/>
            <a:ext cx="1885950" cy="495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699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t>6.3  </a:t>
            </a:r>
            <a:r>
              <a:rPr lang="zh-CN" altLang="en-US" dirty="0"/>
              <a:t>万维网</a:t>
            </a:r>
            <a:endParaRPr lang="en-US" altLang="zh-CN" dirty="0"/>
          </a:p>
          <a:p>
            <a:pPr>
              <a:lnSpc>
                <a:spcPct val="150000"/>
              </a:lnSpc>
            </a:pPr>
            <a:r>
              <a:rPr lang="en-US" altLang="zh-CN"/>
              <a:t>6.4  </a:t>
            </a:r>
            <a:r>
              <a:rPr lang="zh-CN" altLang="en-US" dirty="0"/>
              <a:t>电子邮件</a:t>
            </a:r>
            <a:endParaRPr lang="en-US" altLang="zh-CN" dirty="0"/>
          </a:p>
          <a:p>
            <a:r>
              <a:rPr lang="en-US" altLang="zh-CN"/>
              <a:t>6.5  </a:t>
            </a:r>
            <a:r>
              <a:rPr lang="zh-CN" altLang="en-US" dirty="0"/>
              <a:t>文件传送协议</a:t>
            </a:r>
          </a:p>
          <a:p>
            <a:r>
              <a:rPr lang="en-US" altLang="zh-CN"/>
              <a:t>6.6  </a:t>
            </a:r>
            <a:r>
              <a:rPr lang="zh-CN" altLang="en-US" dirty="0"/>
              <a:t>远程终端协议 </a:t>
            </a:r>
            <a:r>
              <a:rPr lang="en-US" altLang="zh-CN" dirty="0"/>
              <a:t>Telnet</a:t>
            </a:r>
            <a:endParaRPr lang="zh-CN" altLang="en-US" dirty="0"/>
          </a:p>
          <a:p>
            <a:r>
              <a:rPr lang="en-US" altLang="zh-CN"/>
              <a:t>6.7  </a:t>
            </a:r>
            <a:r>
              <a:rPr lang="zh-CN" altLang="en-US" dirty="0"/>
              <a:t>动态主机配置协议</a:t>
            </a:r>
            <a:r>
              <a:rPr lang="en-US" altLang="zh-CN" dirty="0"/>
              <a:t>DHCP</a:t>
            </a:r>
          </a:p>
          <a:p>
            <a:r>
              <a:rPr lang="en-US" altLang="zh-CN"/>
              <a:t>6.8  </a:t>
            </a:r>
            <a:r>
              <a:rPr lang="zh-CN" altLang="en-US" dirty="0"/>
              <a:t>简单网络管理协议 </a:t>
            </a:r>
            <a:r>
              <a:rPr lang="en-US" altLang="zh-CN" dirty="0"/>
              <a:t>SNMP</a:t>
            </a:r>
            <a:endParaRPr lang="zh-CN" altLang="en-US" dirty="0"/>
          </a:p>
          <a:p>
            <a:r>
              <a:rPr lang="en-US" altLang="zh-CN">
                <a:solidFill>
                  <a:srgbClr val="FF0000"/>
                </a:solidFill>
              </a:rPr>
              <a:t>6.9  </a:t>
            </a:r>
            <a:r>
              <a:rPr lang="zh-CN" altLang="en-US" dirty="0">
                <a:solidFill>
                  <a:srgbClr val="FF0000"/>
                </a:solidFill>
              </a:rPr>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55</a:t>
            </a:fld>
            <a:endParaRPr lang="zh-CN" altLang="en-US" dirty="0"/>
          </a:p>
        </p:txBody>
      </p:sp>
    </p:spTree>
    <p:extLst>
      <p:ext uri="{BB962C8B-B14F-4D97-AF65-F5344CB8AC3E}">
        <p14:creationId xmlns:p14="http://schemas.microsoft.com/office/powerpoint/2010/main" val="2904336610"/>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系统调用和应用编程接口</a:t>
            </a:r>
            <a:endParaRPr lang="en-US" altLang="zh-CN" dirty="0"/>
          </a:p>
        </p:txBody>
      </p:sp>
      <p:sp>
        <p:nvSpPr>
          <p:cNvPr id="3" name="内容占位符 2"/>
          <p:cNvSpPr>
            <a:spLocks noGrp="1"/>
          </p:cNvSpPr>
          <p:nvPr>
            <p:ph idx="1"/>
          </p:nvPr>
        </p:nvSpPr>
        <p:spPr>
          <a:xfrm>
            <a:off x="457200" y="1444979"/>
            <a:ext cx="8579554" cy="1771080"/>
          </a:xfrm>
        </p:spPr>
        <p:txBody>
          <a:bodyPr/>
          <a:lstStyle/>
          <a:p>
            <a:pPr>
              <a:spcBef>
                <a:spcPts val="0"/>
              </a:spcBef>
            </a:pPr>
            <a:r>
              <a:rPr lang="zh-CN" altLang="en-US" dirty="0"/>
              <a:t>系统调用 </a:t>
            </a:r>
            <a:r>
              <a:rPr lang="en-US" altLang="zh-CN" dirty="0"/>
              <a:t>(system call)</a:t>
            </a:r>
          </a:p>
          <a:p>
            <a:pPr lvl="1">
              <a:lnSpc>
                <a:spcPct val="150000"/>
              </a:lnSpc>
              <a:spcBef>
                <a:spcPts val="0"/>
              </a:spcBef>
            </a:pPr>
            <a:r>
              <a:rPr lang="zh-CN" altLang="en-US" sz="1800" dirty="0"/>
              <a:t>大多数操作系统使用系统调用机制在应用程序和操作系统之间传递控制权</a:t>
            </a:r>
          </a:p>
          <a:p>
            <a:pPr lvl="1">
              <a:lnSpc>
                <a:spcPct val="150000"/>
              </a:lnSpc>
              <a:spcBef>
                <a:spcPts val="0"/>
              </a:spcBef>
            </a:pPr>
            <a:r>
              <a:rPr lang="zh-CN" altLang="en-US" sz="1800" dirty="0"/>
              <a:t>对程序员来说，系统调用和一般程序设计中的函数调用非常相似，只是系统调用是将控制权传递给了操作系统</a:t>
            </a:r>
            <a:endParaRPr lang="zh-CN" altLang="en-US" sz="12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56</a:t>
            </a:fld>
            <a:endParaRPr lang="zh-CN" altLang="en-US" dirty="0"/>
          </a:p>
        </p:txBody>
      </p:sp>
      <p:grpSp>
        <p:nvGrpSpPr>
          <p:cNvPr id="50" name="Group 26"/>
          <p:cNvGrpSpPr>
            <a:grpSpLocks/>
          </p:cNvGrpSpPr>
          <p:nvPr/>
        </p:nvGrpSpPr>
        <p:grpSpPr bwMode="auto">
          <a:xfrm>
            <a:off x="6397625" y="3865224"/>
            <a:ext cx="2182812" cy="603738"/>
            <a:chOff x="4004" y="1563"/>
            <a:chExt cx="1375" cy="412"/>
          </a:xfrm>
        </p:grpSpPr>
        <p:sp>
          <p:nvSpPr>
            <p:cNvPr id="58" name="Text Box 19"/>
            <p:cNvSpPr txBox="1">
              <a:spLocks noChangeArrowheads="1"/>
            </p:cNvSpPr>
            <p:nvPr/>
          </p:nvSpPr>
          <p:spPr bwMode="auto">
            <a:xfrm>
              <a:off x="4366" y="1563"/>
              <a:ext cx="101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90000"/>
                </a:lnSpc>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用户地址空间</a:t>
              </a:r>
            </a:p>
            <a:p>
              <a:pPr fontAlgn="base">
                <a:lnSpc>
                  <a:spcPct val="90000"/>
                </a:lnSpc>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中的应用程序</a:t>
              </a:r>
            </a:p>
          </p:txBody>
        </p:sp>
        <p:sp>
          <p:nvSpPr>
            <p:cNvPr id="59" name="Line 20"/>
            <p:cNvSpPr>
              <a:spLocks noChangeShapeType="1"/>
            </p:cNvSpPr>
            <p:nvPr/>
          </p:nvSpPr>
          <p:spPr bwMode="auto">
            <a:xfrm rot="5400000">
              <a:off x="4201" y="1551"/>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grpSp>
      <p:grpSp>
        <p:nvGrpSpPr>
          <p:cNvPr id="51" name="Group 27"/>
          <p:cNvGrpSpPr>
            <a:grpSpLocks/>
          </p:cNvGrpSpPr>
          <p:nvPr/>
        </p:nvGrpSpPr>
        <p:grpSpPr bwMode="auto">
          <a:xfrm>
            <a:off x="6397625" y="5107878"/>
            <a:ext cx="2182812" cy="376605"/>
            <a:chOff x="4004" y="2411"/>
            <a:chExt cx="1375" cy="257"/>
          </a:xfrm>
        </p:grpSpPr>
        <p:sp>
          <p:nvSpPr>
            <p:cNvPr id="56" name="Line 21"/>
            <p:cNvSpPr>
              <a:spLocks noChangeShapeType="1"/>
            </p:cNvSpPr>
            <p:nvPr/>
          </p:nvSpPr>
          <p:spPr bwMode="auto">
            <a:xfrm rot="5400000">
              <a:off x="4201" y="2348"/>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57" name="Text Box 23"/>
            <p:cNvSpPr txBox="1">
              <a:spLocks noChangeArrowheads="1"/>
            </p:cNvSpPr>
            <p:nvPr/>
          </p:nvSpPr>
          <p:spPr bwMode="auto">
            <a:xfrm>
              <a:off x="4366" y="2411"/>
              <a:ext cx="1013"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系统调用接口</a:t>
              </a:r>
            </a:p>
          </p:txBody>
        </p:sp>
      </p:grpSp>
      <p:grpSp>
        <p:nvGrpSpPr>
          <p:cNvPr id="52" name="Group 28"/>
          <p:cNvGrpSpPr>
            <a:grpSpLocks/>
          </p:cNvGrpSpPr>
          <p:nvPr/>
        </p:nvGrpSpPr>
        <p:grpSpPr bwMode="auto">
          <a:xfrm>
            <a:off x="6397625" y="5743846"/>
            <a:ext cx="2182812" cy="603738"/>
            <a:chOff x="4004" y="2845"/>
            <a:chExt cx="1375" cy="412"/>
          </a:xfrm>
        </p:grpSpPr>
        <p:sp>
          <p:nvSpPr>
            <p:cNvPr id="54" name="Line 22"/>
            <p:cNvSpPr>
              <a:spLocks noChangeShapeType="1"/>
            </p:cNvSpPr>
            <p:nvPr/>
          </p:nvSpPr>
          <p:spPr bwMode="auto">
            <a:xfrm rot="5400000">
              <a:off x="4201" y="2845"/>
              <a:ext cx="0" cy="39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55" name="Text Box 24"/>
            <p:cNvSpPr txBox="1">
              <a:spLocks noChangeArrowheads="1"/>
            </p:cNvSpPr>
            <p:nvPr/>
          </p:nvSpPr>
          <p:spPr bwMode="auto">
            <a:xfrm>
              <a:off x="4366" y="2845"/>
              <a:ext cx="101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90000"/>
                </a:lnSpc>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系统地址空间</a:t>
              </a:r>
            </a:p>
            <a:p>
              <a:pPr fontAlgn="base">
                <a:lnSpc>
                  <a:spcPct val="90000"/>
                </a:lnSpc>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中的协议软件</a:t>
              </a:r>
            </a:p>
          </p:txBody>
        </p:sp>
      </p:grpSp>
      <p:grpSp>
        <p:nvGrpSpPr>
          <p:cNvPr id="5" name="组合 4"/>
          <p:cNvGrpSpPr/>
          <p:nvPr/>
        </p:nvGrpSpPr>
        <p:grpSpPr>
          <a:xfrm>
            <a:off x="563563" y="3553097"/>
            <a:ext cx="5810250" cy="3113943"/>
            <a:chOff x="563563" y="3553097"/>
            <a:chExt cx="5810250" cy="3113943"/>
          </a:xfrm>
        </p:grpSpPr>
        <p:sp>
          <p:nvSpPr>
            <p:cNvPr id="34" name="Rectangle 3"/>
            <p:cNvSpPr>
              <a:spLocks noChangeArrowheads="1"/>
            </p:cNvSpPr>
            <p:nvPr/>
          </p:nvSpPr>
          <p:spPr bwMode="auto">
            <a:xfrm>
              <a:off x="563563" y="3553097"/>
              <a:ext cx="5810250" cy="3113943"/>
            </a:xfrm>
            <a:prstGeom prst="rect">
              <a:avLst/>
            </a:prstGeom>
            <a:solidFill>
              <a:srgbClr val="CCE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35" name="Oval 4"/>
            <p:cNvSpPr>
              <a:spLocks noChangeArrowheads="1"/>
            </p:cNvSpPr>
            <p:nvPr/>
          </p:nvSpPr>
          <p:spPr bwMode="auto">
            <a:xfrm>
              <a:off x="831851" y="3747996"/>
              <a:ext cx="1430338"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应用程序 </a:t>
              </a:r>
              <a:r>
                <a:rPr kumimoji="1" lang="en-US" altLang="zh-CN" sz="1846" b="1">
                  <a:solidFill>
                    <a:srgbClr val="000099"/>
                  </a:solidFill>
                  <a:latin typeface="Calibri" panose="020F0502020204030204" pitchFamily="34" charset="0"/>
                  <a:ea typeface="华文楷体" panose="02010600040101010101" pitchFamily="2" charset="-122"/>
                </a:rPr>
                <a:t>1</a:t>
              </a:r>
            </a:p>
          </p:txBody>
        </p:sp>
        <p:sp>
          <p:nvSpPr>
            <p:cNvPr id="36" name="Oval 5"/>
            <p:cNvSpPr>
              <a:spLocks noChangeArrowheads="1"/>
            </p:cNvSpPr>
            <p:nvPr/>
          </p:nvSpPr>
          <p:spPr bwMode="auto">
            <a:xfrm>
              <a:off x="2530475" y="3747996"/>
              <a:ext cx="1430338"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应用程序 </a:t>
              </a:r>
              <a:r>
                <a:rPr kumimoji="1" lang="en-US" altLang="zh-CN" sz="1846" b="1">
                  <a:solidFill>
                    <a:srgbClr val="000099"/>
                  </a:solidFill>
                  <a:latin typeface="Calibri" panose="020F0502020204030204" pitchFamily="34" charset="0"/>
                  <a:ea typeface="华文楷体" panose="02010600040101010101" pitchFamily="2" charset="-122"/>
                </a:rPr>
                <a:t>2</a:t>
              </a:r>
            </a:p>
          </p:txBody>
        </p:sp>
        <p:sp>
          <p:nvSpPr>
            <p:cNvPr id="37" name="Oval 6"/>
            <p:cNvSpPr>
              <a:spLocks noChangeArrowheads="1"/>
            </p:cNvSpPr>
            <p:nvPr/>
          </p:nvSpPr>
          <p:spPr bwMode="auto">
            <a:xfrm>
              <a:off x="4675188" y="3747996"/>
              <a:ext cx="1430337" cy="681403"/>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应用程序 </a:t>
              </a:r>
              <a:r>
                <a:rPr kumimoji="1" lang="en-US" altLang="zh-CN" sz="1846" b="1">
                  <a:solidFill>
                    <a:srgbClr val="000099"/>
                  </a:solidFill>
                  <a:latin typeface="Calibri" panose="020F0502020204030204" pitchFamily="34" charset="0"/>
                  <a:ea typeface="华文楷体" panose="02010600040101010101" pitchFamily="2" charset="-122"/>
                </a:rPr>
                <a:t>n</a:t>
              </a:r>
            </a:p>
          </p:txBody>
        </p:sp>
        <p:sp>
          <p:nvSpPr>
            <p:cNvPr id="38" name="Text Box 7"/>
            <p:cNvSpPr txBox="1">
              <a:spLocks noChangeArrowheads="1"/>
            </p:cNvSpPr>
            <p:nvPr/>
          </p:nvSpPr>
          <p:spPr bwMode="auto">
            <a:xfrm>
              <a:off x="4049713" y="3739203"/>
              <a:ext cx="453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2954" b="1">
                  <a:solidFill>
                    <a:srgbClr val="000099"/>
                  </a:solidFill>
                  <a:latin typeface="Calibri" panose="020F0502020204030204" pitchFamily="34" charset="0"/>
                  <a:ea typeface="华文楷体" panose="02010600040101010101" pitchFamily="2" charset="-122"/>
                </a:rPr>
                <a:t>…</a:t>
              </a:r>
            </a:p>
          </p:txBody>
        </p:sp>
        <p:sp>
          <p:nvSpPr>
            <p:cNvPr id="39" name="Line 8"/>
            <p:cNvSpPr>
              <a:spLocks noChangeShapeType="1"/>
            </p:cNvSpPr>
            <p:nvPr/>
          </p:nvSpPr>
          <p:spPr bwMode="auto">
            <a:xfrm>
              <a:off x="563563" y="5110802"/>
              <a:ext cx="5810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0" name="Rectangle 9"/>
            <p:cNvSpPr>
              <a:spLocks noChangeArrowheads="1"/>
            </p:cNvSpPr>
            <p:nvPr/>
          </p:nvSpPr>
          <p:spPr bwMode="auto">
            <a:xfrm>
              <a:off x="585788" y="5128388"/>
              <a:ext cx="5770562" cy="359019"/>
            </a:xfrm>
            <a:prstGeom prst="rect">
              <a:avLst/>
            </a:prstGeom>
            <a:solidFill>
              <a:srgbClr val="FF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1" name="Line 10"/>
            <p:cNvSpPr>
              <a:spLocks noChangeShapeType="1"/>
            </p:cNvSpPr>
            <p:nvPr/>
          </p:nvSpPr>
          <p:spPr bwMode="auto">
            <a:xfrm>
              <a:off x="563563" y="5499128"/>
              <a:ext cx="5810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2" name="Text Box 11"/>
            <p:cNvSpPr txBox="1">
              <a:spLocks noChangeArrowheads="1"/>
            </p:cNvSpPr>
            <p:nvPr/>
          </p:nvSpPr>
          <p:spPr bwMode="auto">
            <a:xfrm>
              <a:off x="1860551" y="5138644"/>
              <a:ext cx="30315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由应用程序调用的系统函数</a:t>
              </a:r>
            </a:p>
          </p:txBody>
        </p:sp>
        <p:sp>
          <p:nvSpPr>
            <p:cNvPr id="43" name="Line 12"/>
            <p:cNvSpPr>
              <a:spLocks noChangeShapeType="1"/>
            </p:cNvSpPr>
            <p:nvPr/>
          </p:nvSpPr>
          <p:spPr bwMode="auto">
            <a:xfrm>
              <a:off x="1546225" y="4429398"/>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4" name="Line 13"/>
            <p:cNvSpPr>
              <a:spLocks noChangeShapeType="1"/>
            </p:cNvSpPr>
            <p:nvPr/>
          </p:nvSpPr>
          <p:spPr bwMode="auto">
            <a:xfrm>
              <a:off x="3244850" y="4429398"/>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5" name="Line 14"/>
            <p:cNvSpPr>
              <a:spLocks noChangeShapeType="1"/>
            </p:cNvSpPr>
            <p:nvPr/>
          </p:nvSpPr>
          <p:spPr bwMode="auto">
            <a:xfrm>
              <a:off x="5391149" y="4429398"/>
              <a:ext cx="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6" name="Line 15"/>
            <p:cNvSpPr>
              <a:spLocks noChangeShapeType="1"/>
            </p:cNvSpPr>
            <p:nvPr/>
          </p:nvSpPr>
          <p:spPr bwMode="auto">
            <a:xfrm>
              <a:off x="1905000" y="4429398"/>
              <a:ext cx="1339850" cy="6814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7" name="Line 16"/>
            <p:cNvSpPr>
              <a:spLocks noChangeShapeType="1"/>
            </p:cNvSpPr>
            <p:nvPr/>
          </p:nvSpPr>
          <p:spPr bwMode="auto">
            <a:xfrm flipH="1">
              <a:off x="3355975" y="4397160"/>
              <a:ext cx="1595438" cy="719504"/>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8" name="Line 17"/>
            <p:cNvSpPr>
              <a:spLocks noChangeShapeType="1"/>
            </p:cNvSpPr>
            <p:nvPr/>
          </p:nvSpPr>
          <p:spPr bwMode="auto">
            <a:xfrm flipH="1">
              <a:off x="1587500" y="4230107"/>
              <a:ext cx="3140075" cy="8601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49" name="Line 18"/>
            <p:cNvSpPr>
              <a:spLocks noChangeShapeType="1"/>
            </p:cNvSpPr>
            <p:nvPr/>
          </p:nvSpPr>
          <p:spPr bwMode="auto">
            <a:xfrm>
              <a:off x="3635375" y="4410348"/>
              <a:ext cx="701675" cy="69019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Calibri" panose="020F0502020204030204" pitchFamily="34" charset="0"/>
                <a:ea typeface="华文楷体" panose="02010600040101010101" pitchFamily="2" charset="-122"/>
              </a:endParaRPr>
            </a:p>
          </p:txBody>
        </p:sp>
        <p:sp>
          <p:nvSpPr>
            <p:cNvPr id="53" name="Text Box 25"/>
            <p:cNvSpPr txBox="1">
              <a:spLocks noChangeArrowheads="1"/>
            </p:cNvSpPr>
            <p:nvPr/>
          </p:nvSpPr>
          <p:spPr bwMode="auto">
            <a:xfrm>
              <a:off x="1284288" y="5836168"/>
              <a:ext cx="416062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包括 </a:t>
              </a:r>
              <a:r>
                <a:rPr kumimoji="1" lang="en-US" altLang="zh-CN" sz="1846" b="1">
                  <a:solidFill>
                    <a:srgbClr val="000099"/>
                  </a:solidFill>
                  <a:latin typeface="Calibri" panose="020F0502020204030204" pitchFamily="34" charset="0"/>
                  <a:ea typeface="华文楷体" panose="02010600040101010101" pitchFamily="2" charset="-122"/>
                </a:rPr>
                <a:t>TCP/IP </a:t>
              </a:r>
              <a:r>
                <a:rPr kumimoji="1" lang="zh-CN" altLang="en-US" sz="1846" b="1">
                  <a:solidFill>
                    <a:srgbClr val="000099"/>
                  </a:solidFill>
                  <a:latin typeface="Calibri" panose="020F0502020204030204" pitchFamily="34" charset="0"/>
                  <a:ea typeface="华文楷体" panose="02010600040101010101" pitchFamily="2" charset="-122"/>
                </a:rPr>
                <a:t>协议软件的操作系统内核</a:t>
              </a:r>
            </a:p>
          </p:txBody>
        </p:sp>
      </p:grpSp>
    </p:spTree>
    <p:custDataLst>
      <p:tags r:id="rId1"/>
    </p:custDataLst>
    <p:extLst>
      <p:ext uri="{BB962C8B-B14F-4D97-AF65-F5344CB8AC3E}">
        <p14:creationId xmlns:p14="http://schemas.microsoft.com/office/powerpoint/2010/main" val="345452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righ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right)">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系统调用和应用编程接口</a:t>
            </a:r>
            <a:endParaRPr lang="en-US" altLang="zh-CN" dirty="0"/>
          </a:p>
        </p:txBody>
      </p:sp>
      <p:sp>
        <p:nvSpPr>
          <p:cNvPr id="3" name="内容占位符 2"/>
          <p:cNvSpPr>
            <a:spLocks noGrp="1"/>
          </p:cNvSpPr>
          <p:nvPr>
            <p:ph idx="1"/>
          </p:nvPr>
        </p:nvSpPr>
        <p:spPr>
          <a:xfrm>
            <a:off x="457200" y="1444979"/>
            <a:ext cx="8579554" cy="4916632"/>
          </a:xfrm>
        </p:spPr>
        <p:txBody>
          <a:bodyPr/>
          <a:lstStyle/>
          <a:p>
            <a:pPr>
              <a:spcBef>
                <a:spcPts val="0"/>
              </a:spcBef>
            </a:pPr>
            <a:r>
              <a:rPr lang="zh-CN" altLang="en-US" dirty="0"/>
              <a:t>应用编程接口 </a:t>
            </a:r>
            <a:r>
              <a:rPr lang="en-US" altLang="zh-CN" dirty="0"/>
              <a:t>API (Application Programming Interface)</a:t>
            </a:r>
            <a:endParaRPr lang="zh-CN" altLang="en-US" dirty="0"/>
          </a:p>
          <a:p>
            <a:pPr lvl="1">
              <a:lnSpc>
                <a:spcPct val="150000"/>
              </a:lnSpc>
              <a:spcBef>
                <a:spcPts val="0"/>
              </a:spcBef>
            </a:pPr>
            <a:r>
              <a:rPr lang="zh-CN" altLang="en-US" sz="1800" dirty="0"/>
              <a:t>应用进程的控制权和操作系统的控制权进行转换的接口</a:t>
            </a:r>
            <a:endParaRPr lang="en-US" altLang="zh-CN" sz="1800" dirty="0"/>
          </a:p>
          <a:p>
            <a:pPr lvl="2">
              <a:lnSpc>
                <a:spcPct val="150000"/>
              </a:lnSpc>
              <a:spcBef>
                <a:spcPts val="0"/>
              </a:spcBef>
            </a:pPr>
            <a:r>
              <a:rPr lang="zh-CN" altLang="en-US" sz="1600" dirty="0"/>
              <a:t>当某个应用进程启动系统调用时，控制权就从应用进程传递给了系统调用接口</a:t>
            </a:r>
          </a:p>
          <a:p>
            <a:pPr lvl="2">
              <a:lnSpc>
                <a:spcPct val="150000"/>
              </a:lnSpc>
              <a:spcBef>
                <a:spcPts val="0"/>
              </a:spcBef>
            </a:pPr>
            <a:r>
              <a:rPr lang="zh-CN" altLang="en-US" sz="1600" dirty="0"/>
              <a:t>此接口再将控制权传递给计算机的操作系统，操作系统将此调用转给某个内部过程，并执行所请求的操作</a:t>
            </a:r>
          </a:p>
          <a:p>
            <a:pPr lvl="2">
              <a:lnSpc>
                <a:spcPct val="150000"/>
              </a:lnSpc>
              <a:spcBef>
                <a:spcPts val="0"/>
              </a:spcBef>
            </a:pPr>
            <a:r>
              <a:rPr lang="zh-CN" altLang="en-US" sz="1600" dirty="0"/>
              <a:t>内部过程一旦执行完毕，控制权就又通过系统调用接口返回给应用进程</a:t>
            </a:r>
            <a:endParaRPr lang="en-US" altLang="zh-CN" sz="1600" dirty="0"/>
          </a:p>
          <a:p>
            <a:pPr>
              <a:spcBef>
                <a:spcPts val="0"/>
              </a:spcBef>
            </a:pPr>
            <a:r>
              <a:rPr lang="zh-CN" altLang="en-US" dirty="0"/>
              <a:t>几种应用编程接口 </a:t>
            </a:r>
            <a:r>
              <a:rPr lang="en-US" altLang="zh-CN" dirty="0"/>
              <a:t>API </a:t>
            </a:r>
          </a:p>
          <a:p>
            <a:pPr lvl="1">
              <a:lnSpc>
                <a:spcPct val="150000"/>
              </a:lnSpc>
              <a:spcBef>
                <a:spcPts val="0"/>
              </a:spcBef>
            </a:pPr>
            <a:r>
              <a:rPr lang="zh-CN" altLang="en-US" sz="1800" dirty="0"/>
              <a:t>套接字接口 </a:t>
            </a:r>
            <a:r>
              <a:rPr lang="en-US" altLang="zh-CN" sz="1800" dirty="0"/>
              <a:t>(socket interface)</a:t>
            </a:r>
            <a:r>
              <a:rPr lang="zh-CN" altLang="en-US" sz="1800" dirty="0"/>
              <a:t>：</a:t>
            </a:r>
            <a:r>
              <a:rPr lang="en-US" altLang="zh-CN" sz="1800" dirty="0"/>
              <a:t>Berkeley UNIX </a:t>
            </a:r>
            <a:r>
              <a:rPr lang="zh-CN" altLang="en-US" sz="1800" dirty="0"/>
              <a:t>操作系统定义的一种 </a:t>
            </a:r>
            <a:r>
              <a:rPr lang="en-US" altLang="zh-CN" sz="1800" dirty="0"/>
              <a:t>API</a:t>
            </a:r>
            <a:endParaRPr lang="zh-CN" altLang="en-US" sz="1800" dirty="0"/>
          </a:p>
          <a:p>
            <a:pPr lvl="1">
              <a:lnSpc>
                <a:spcPct val="150000"/>
              </a:lnSpc>
              <a:spcBef>
                <a:spcPts val="0"/>
              </a:spcBef>
            </a:pPr>
            <a:r>
              <a:rPr lang="en-US" altLang="zh-CN" sz="1800" dirty="0"/>
              <a:t>Windows Socket</a:t>
            </a:r>
            <a:r>
              <a:rPr lang="zh-CN" altLang="en-US" sz="1800" dirty="0"/>
              <a:t>：微软在其操作系统中采用了套接字接口</a:t>
            </a:r>
            <a:r>
              <a:rPr lang="en-US" altLang="zh-CN" sz="1800" dirty="0"/>
              <a:t>API</a:t>
            </a:r>
            <a:r>
              <a:rPr lang="zh-CN" altLang="en-US" sz="1800" dirty="0"/>
              <a:t>，形成了一个稍有不同的 </a:t>
            </a:r>
            <a:r>
              <a:rPr lang="en-US" altLang="zh-CN" sz="1800" dirty="0"/>
              <a:t>API</a:t>
            </a:r>
            <a:endParaRPr lang="zh-CN" altLang="en-US" sz="1800" dirty="0"/>
          </a:p>
          <a:p>
            <a:pPr lvl="1">
              <a:lnSpc>
                <a:spcPct val="150000"/>
              </a:lnSpc>
              <a:spcBef>
                <a:spcPts val="0"/>
              </a:spcBef>
            </a:pPr>
            <a:r>
              <a:rPr lang="en-US" altLang="zh-CN" sz="1800" dirty="0"/>
              <a:t>TLI (Transport Layer Interface) </a:t>
            </a:r>
            <a:r>
              <a:rPr lang="zh-CN" altLang="en-US" sz="1800" dirty="0"/>
              <a:t>：</a:t>
            </a:r>
            <a:r>
              <a:rPr lang="en-US" altLang="zh-CN" sz="1800" dirty="0"/>
              <a:t>AT&amp;T </a:t>
            </a:r>
            <a:r>
              <a:rPr lang="zh-CN" altLang="en-US" sz="1800" dirty="0"/>
              <a:t>为其 </a:t>
            </a:r>
            <a:r>
              <a:rPr lang="en-US" altLang="zh-CN" sz="1800" dirty="0"/>
              <a:t>UNIX </a:t>
            </a:r>
            <a:r>
              <a:rPr lang="zh-CN" altLang="en-US" sz="1800" dirty="0"/>
              <a:t>系统 </a:t>
            </a:r>
            <a:r>
              <a:rPr lang="en-US" altLang="zh-CN" sz="1800" dirty="0"/>
              <a:t>V </a:t>
            </a:r>
            <a:r>
              <a:rPr lang="zh-CN" altLang="en-US" sz="1800" dirty="0"/>
              <a:t>定义的一种 </a:t>
            </a:r>
            <a:r>
              <a:rPr lang="en-US" altLang="zh-CN" sz="1800" dirty="0"/>
              <a:t>API</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57</a:t>
            </a:fld>
            <a:endParaRPr lang="zh-CN" altLang="en-US" dirty="0"/>
          </a:p>
        </p:txBody>
      </p:sp>
    </p:spTree>
    <p:custDataLst>
      <p:tags r:id="rId1"/>
    </p:custDataLst>
    <p:extLst>
      <p:ext uri="{BB962C8B-B14F-4D97-AF65-F5344CB8AC3E}">
        <p14:creationId xmlns:p14="http://schemas.microsoft.com/office/powerpoint/2010/main" val="268699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系统调用和应用编程接口</a:t>
            </a:r>
            <a:endParaRPr lang="en-US" altLang="zh-CN" dirty="0"/>
          </a:p>
        </p:txBody>
      </p:sp>
      <p:sp>
        <p:nvSpPr>
          <p:cNvPr id="3" name="内容占位符 2"/>
          <p:cNvSpPr>
            <a:spLocks noGrp="1"/>
          </p:cNvSpPr>
          <p:nvPr>
            <p:ph idx="1"/>
          </p:nvPr>
        </p:nvSpPr>
        <p:spPr>
          <a:xfrm>
            <a:off x="457200" y="1444979"/>
            <a:ext cx="8579554" cy="697330"/>
          </a:xfrm>
        </p:spPr>
        <p:txBody>
          <a:bodyPr/>
          <a:lstStyle/>
          <a:p>
            <a:pPr>
              <a:spcBef>
                <a:spcPts val="0"/>
              </a:spcBef>
            </a:pPr>
            <a:r>
              <a:rPr lang="zh-CN" altLang="en-US" dirty="0"/>
              <a:t>应用进程通过套接字接入到网络</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58</a:t>
            </a:fld>
            <a:endParaRPr lang="zh-CN" altLang="en-US" dirty="0"/>
          </a:p>
        </p:txBody>
      </p:sp>
      <p:grpSp>
        <p:nvGrpSpPr>
          <p:cNvPr id="79" name="组合 78"/>
          <p:cNvGrpSpPr/>
          <p:nvPr/>
        </p:nvGrpSpPr>
        <p:grpSpPr>
          <a:xfrm>
            <a:off x="227159" y="2513014"/>
            <a:ext cx="8459641" cy="2960323"/>
            <a:chOff x="39019" y="1833746"/>
            <a:chExt cx="9052868" cy="3159369"/>
          </a:xfrm>
        </p:grpSpPr>
        <p:sp>
          <p:nvSpPr>
            <p:cNvPr id="80" name="AutoShape 71"/>
            <p:cNvSpPr>
              <a:spLocks noChangeArrowheads="1"/>
            </p:cNvSpPr>
            <p:nvPr/>
          </p:nvSpPr>
          <p:spPr bwMode="auto">
            <a:xfrm>
              <a:off x="1413150" y="2066743"/>
              <a:ext cx="468312" cy="1222131"/>
            </a:xfrm>
            <a:prstGeom prst="upArrow">
              <a:avLst>
                <a:gd name="adj1" fmla="val 50000"/>
                <a:gd name="adj2" fmla="val 70678"/>
              </a:avLst>
            </a:prstGeom>
            <a:solidFill>
              <a:srgbClr val="CCE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aphicFrame>
          <p:nvGraphicFramePr>
            <p:cNvPr id="81" name="Object 72"/>
            <p:cNvGraphicFramePr>
              <a:graphicFrameLocks noChangeAspect="1"/>
            </p:cNvGraphicFramePr>
            <p:nvPr>
              <p:extLst/>
            </p:nvPr>
          </p:nvGraphicFramePr>
          <p:xfrm>
            <a:off x="4153175" y="2918130"/>
            <a:ext cx="3076575" cy="2074985"/>
          </p:xfrm>
          <a:graphic>
            <a:graphicData uri="http://schemas.openxmlformats.org/presentationml/2006/ole">
              <mc:AlternateContent xmlns:mc="http://schemas.openxmlformats.org/markup-compatibility/2006">
                <mc:Choice xmlns:v="urn:schemas-microsoft-com:vml" Requires="v">
                  <p:oleObj spid="_x0000_s24582" name="VISIO" r:id="rId4" imgW="1687068" imgH="964692" progId="Visio.Drawing.11">
                    <p:embed/>
                  </p:oleObj>
                </mc:Choice>
                <mc:Fallback>
                  <p:oleObj name="VISIO" r:id="rId4" imgW="1687068" imgH="964692" progId="Visio.Drawing.11">
                    <p:embed/>
                    <p:pic>
                      <p:nvPicPr>
                        <p:cNvPr id="81"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3175" y="2918130"/>
                          <a:ext cx="3076575" cy="207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 name="Rectangle 73"/>
            <p:cNvSpPr>
              <a:spLocks noChangeArrowheads="1"/>
            </p:cNvSpPr>
            <p:nvPr/>
          </p:nvSpPr>
          <p:spPr bwMode="auto">
            <a:xfrm>
              <a:off x="2287862" y="2677809"/>
              <a:ext cx="1752600" cy="671146"/>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应用进程</a:t>
              </a:r>
            </a:p>
          </p:txBody>
        </p:sp>
        <p:sp>
          <p:nvSpPr>
            <p:cNvPr id="83" name="Rectangle 74"/>
            <p:cNvSpPr>
              <a:spLocks noChangeArrowheads="1"/>
            </p:cNvSpPr>
            <p:nvPr/>
          </p:nvSpPr>
          <p:spPr bwMode="auto">
            <a:xfrm>
              <a:off x="2287862" y="3779777"/>
              <a:ext cx="1752600" cy="1037492"/>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30000"/>
                </a:spcAft>
                <a:buClrTx/>
                <a:buSzTx/>
                <a:buFontTx/>
                <a:buNone/>
                <a:tabLst/>
                <a:defRPr/>
              </a:pPr>
              <a:endPar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30000"/>
                </a:spcAft>
                <a:buClrTx/>
                <a:buSzTx/>
                <a:buFontTx/>
                <a:buNone/>
                <a:tabLst/>
                <a:defRPr/>
              </a:pPr>
              <a:r>
                <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TCP</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4" name="Line 75"/>
            <p:cNvSpPr>
              <a:spLocks noChangeShapeType="1"/>
            </p:cNvSpPr>
            <p:nvPr/>
          </p:nvSpPr>
          <p:spPr bwMode="auto">
            <a:xfrm>
              <a:off x="4040462" y="4204740"/>
              <a:ext cx="3309938" cy="7326"/>
            </a:xfrm>
            <a:prstGeom prst="line">
              <a:avLst/>
            </a:prstGeom>
            <a:noFill/>
            <a:ln w="76200">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85" name="Group 76"/>
            <p:cNvGrpSpPr>
              <a:grpSpLocks/>
            </p:cNvGrpSpPr>
            <p:nvPr/>
          </p:nvGrpSpPr>
          <p:grpSpPr bwMode="auto">
            <a:xfrm>
              <a:off x="2870476" y="2230866"/>
              <a:ext cx="587375" cy="594946"/>
              <a:chOff x="921" y="2412"/>
              <a:chExt cx="284" cy="265"/>
            </a:xfrm>
          </p:grpSpPr>
          <p:grpSp>
            <p:nvGrpSpPr>
              <p:cNvPr id="125" name="Group 77"/>
              <p:cNvGrpSpPr>
                <a:grpSpLocks/>
              </p:cNvGrpSpPr>
              <p:nvPr/>
            </p:nvGrpSpPr>
            <p:grpSpPr bwMode="auto">
              <a:xfrm>
                <a:off x="928" y="2417"/>
                <a:ext cx="277" cy="260"/>
                <a:chOff x="928" y="2417"/>
                <a:chExt cx="277" cy="260"/>
              </a:xfrm>
            </p:grpSpPr>
            <p:sp>
              <p:nvSpPr>
                <p:cNvPr id="139" name="Freeform 7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0" name="Freeform 7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1" name="Freeform 8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2" name="Freeform 8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3" name="Rectangle 8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4" name="Rectangle 8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5" name="Rectangle 8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6" name="Line 8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47" name="Group 86"/>
                <p:cNvGrpSpPr>
                  <a:grpSpLocks/>
                </p:cNvGrpSpPr>
                <p:nvPr/>
              </p:nvGrpSpPr>
              <p:grpSpPr bwMode="auto">
                <a:xfrm>
                  <a:off x="928" y="2639"/>
                  <a:ext cx="277" cy="38"/>
                  <a:chOff x="928" y="2639"/>
                  <a:chExt cx="277" cy="38"/>
                </a:xfrm>
              </p:grpSpPr>
              <p:sp>
                <p:nvSpPr>
                  <p:cNvPr id="148" name="Freeform 8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9" name="Freeform 8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0" name="Rectangle 8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26" name="Group 90"/>
              <p:cNvGrpSpPr>
                <a:grpSpLocks/>
              </p:cNvGrpSpPr>
              <p:nvPr/>
            </p:nvGrpSpPr>
            <p:grpSpPr bwMode="auto">
              <a:xfrm>
                <a:off x="921" y="2412"/>
                <a:ext cx="277" cy="261"/>
                <a:chOff x="921" y="2412"/>
                <a:chExt cx="277" cy="261"/>
              </a:xfrm>
            </p:grpSpPr>
            <p:sp>
              <p:nvSpPr>
                <p:cNvPr id="127" name="Freeform 9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8" name="Freeform 9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9" name="Freeform 9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0" name="Freeform 9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1" name="Rectangle 9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2" name="Rectangle 9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3" name="Rectangle 9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4" name="Line 9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35" name="Group 99"/>
                <p:cNvGrpSpPr>
                  <a:grpSpLocks/>
                </p:cNvGrpSpPr>
                <p:nvPr/>
              </p:nvGrpSpPr>
              <p:grpSpPr bwMode="auto">
                <a:xfrm>
                  <a:off x="921" y="2635"/>
                  <a:ext cx="277" cy="38"/>
                  <a:chOff x="921" y="2635"/>
                  <a:chExt cx="277" cy="38"/>
                </a:xfrm>
              </p:grpSpPr>
              <p:sp>
                <p:nvSpPr>
                  <p:cNvPr id="136" name="Freeform 10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7" name="Freeform 10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8" name="Rectangle 10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86" name="Text Box 103"/>
            <p:cNvSpPr txBox="1">
              <a:spLocks noChangeArrowheads="1"/>
            </p:cNvSpPr>
            <p:nvPr/>
          </p:nvSpPr>
          <p:spPr bwMode="auto">
            <a:xfrm>
              <a:off x="39019" y="2315858"/>
              <a:ext cx="1433812" cy="7048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由应用程序</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控制</a:t>
              </a:r>
            </a:p>
          </p:txBody>
        </p:sp>
        <p:sp>
          <p:nvSpPr>
            <p:cNvPr id="87" name="Text Box 104"/>
            <p:cNvSpPr txBox="1">
              <a:spLocks noChangeArrowheads="1"/>
            </p:cNvSpPr>
            <p:nvPr/>
          </p:nvSpPr>
          <p:spPr bwMode="auto">
            <a:xfrm>
              <a:off x="5104086" y="3331369"/>
              <a:ext cx="1234298" cy="52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58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互联网</a:t>
              </a:r>
            </a:p>
          </p:txBody>
        </p:sp>
        <p:sp>
          <p:nvSpPr>
            <p:cNvPr id="88" name="Text Box 105"/>
            <p:cNvSpPr txBox="1">
              <a:spLocks noChangeArrowheads="1"/>
            </p:cNvSpPr>
            <p:nvPr/>
          </p:nvSpPr>
          <p:spPr bwMode="auto">
            <a:xfrm>
              <a:off x="39019" y="3842789"/>
              <a:ext cx="1433812" cy="70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由操作系统</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控制</a:t>
              </a:r>
            </a:p>
          </p:txBody>
        </p:sp>
        <p:sp>
          <p:nvSpPr>
            <p:cNvPr id="89" name="Text Box 106"/>
            <p:cNvSpPr txBox="1">
              <a:spLocks noChangeArrowheads="1"/>
            </p:cNvSpPr>
            <p:nvPr/>
          </p:nvSpPr>
          <p:spPr bwMode="auto">
            <a:xfrm>
              <a:off x="2802212" y="1836678"/>
              <a:ext cx="689410" cy="40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客户</a:t>
              </a:r>
            </a:p>
          </p:txBody>
        </p:sp>
        <p:sp>
          <p:nvSpPr>
            <p:cNvPr id="90" name="Text Box 107"/>
            <p:cNvSpPr txBox="1">
              <a:spLocks noChangeArrowheads="1"/>
            </p:cNvSpPr>
            <p:nvPr/>
          </p:nvSpPr>
          <p:spPr bwMode="auto">
            <a:xfrm>
              <a:off x="7698062" y="1833746"/>
              <a:ext cx="937543" cy="40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服务器</a:t>
              </a:r>
            </a:p>
          </p:txBody>
        </p:sp>
        <p:sp>
          <p:nvSpPr>
            <p:cNvPr id="91" name="Rectangle 108"/>
            <p:cNvSpPr>
              <a:spLocks noChangeArrowheads="1"/>
            </p:cNvSpPr>
            <p:nvPr/>
          </p:nvSpPr>
          <p:spPr bwMode="auto">
            <a:xfrm>
              <a:off x="2694262" y="3299130"/>
              <a:ext cx="939800" cy="539262"/>
            </a:xfrm>
            <a:prstGeom prst="rect">
              <a:avLst/>
            </a:prstGeom>
            <a:solidFill>
              <a:srgbClr val="FF99CC"/>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套接字</a:t>
              </a:r>
            </a:p>
          </p:txBody>
        </p:sp>
        <p:sp>
          <p:nvSpPr>
            <p:cNvPr id="92" name="Rectangle 109"/>
            <p:cNvSpPr>
              <a:spLocks noChangeArrowheads="1"/>
            </p:cNvSpPr>
            <p:nvPr/>
          </p:nvSpPr>
          <p:spPr bwMode="auto">
            <a:xfrm>
              <a:off x="7337700" y="3798826"/>
              <a:ext cx="1754187" cy="1037492"/>
            </a:xfrm>
            <a:prstGeom prst="rect">
              <a:avLst/>
            </a:prstGeom>
            <a:solidFill>
              <a:srgbClr val="FFFF99"/>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30000"/>
                </a:spcAft>
                <a:buClrTx/>
                <a:buSzTx/>
                <a:buFontTx/>
                <a:buNone/>
                <a:tabLst/>
                <a:defRPr/>
              </a:pPr>
              <a:endPar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30000"/>
                </a:spcAft>
                <a:buClrTx/>
                <a:buSzTx/>
                <a:buFontTx/>
                <a:buNone/>
                <a:tabLst/>
                <a:defRPr/>
              </a:pPr>
              <a:r>
                <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TCP</a:t>
              </a:r>
            </a:p>
            <a:p>
              <a:pPr marL="0" marR="0" lvl="0" indent="0" algn="ctr" defTabSz="914400" eaLnBrk="1" fontAlgn="base" latinLnBrk="0" hangingPunct="1">
                <a:lnSpc>
                  <a:spcPct val="100000"/>
                </a:lnSpc>
                <a:spcBef>
                  <a:spcPct val="0"/>
                </a:spcBef>
                <a:spcAft>
                  <a:spcPct val="30000"/>
                </a:spcAft>
                <a:buClrTx/>
                <a:buSzTx/>
                <a:buFontTx/>
                <a:buNone/>
                <a:tabLst/>
                <a:defRPr/>
              </a:pPr>
              <a:endParaRPr kumimoji="1" lang="en-US" altLang="zh-CN"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3" name="Rectangle 110"/>
            <p:cNvSpPr>
              <a:spLocks noChangeArrowheads="1"/>
            </p:cNvSpPr>
            <p:nvPr/>
          </p:nvSpPr>
          <p:spPr bwMode="auto">
            <a:xfrm>
              <a:off x="7337700" y="2677809"/>
              <a:ext cx="1754187" cy="671146"/>
            </a:xfrm>
            <a:prstGeom prst="rect">
              <a:avLst/>
            </a:prstGeom>
            <a:solidFill>
              <a:srgbClr val="CCECFF"/>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应用进程</a:t>
              </a:r>
            </a:p>
          </p:txBody>
        </p:sp>
        <p:sp>
          <p:nvSpPr>
            <p:cNvPr id="94" name="Rectangle 111"/>
            <p:cNvSpPr>
              <a:spLocks noChangeArrowheads="1"/>
            </p:cNvSpPr>
            <p:nvPr/>
          </p:nvSpPr>
          <p:spPr bwMode="auto">
            <a:xfrm>
              <a:off x="7745687" y="3299130"/>
              <a:ext cx="938213" cy="539262"/>
            </a:xfrm>
            <a:prstGeom prst="rect">
              <a:avLst/>
            </a:prstGeom>
            <a:solidFill>
              <a:srgbClr val="FF99CC"/>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46"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套接字</a:t>
              </a:r>
            </a:p>
          </p:txBody>
        </p:sp>
        <p:grpSp>
          <p:nvGrpSpPr>
            <p:cNvPr id="95" name="Group 112"/>
            <p:cNvGrpSpPr>
              <a:grpSpLocks/>
            </p:cNvGrpSpPr>
            <p:nvPr/>
          </p:nvGrpSpPr>
          <p:grpSpPr bwMode="auto">
            <a:xfrm>
              <a:off x="7921901" y="2230866"/>
              <a:ext cx="587375" cy="594946"/>
              <a:chOff x="921" y="2412"/>
              <a:chExt cx="284" cy="265"/>
            </a:xfrm>
          </p:grpSpPr>
          <p:grpSp>
            <p:nvGrpSpPr>
              <p:cNvPr id="99" name="Group 113"/>
              <p:cNvGrpSpPr>
                <a:grpSpLocks/>
              </p:cNvGrpSpPr>
              <p:nvPr/>
            </p:nvGrpSpPr>
            <p:grpSpPr bwMode="auto">
              <a:xfrm>
                <a:off x="928" y="2417"/>
                <a:ext cx="277" cy="260"/>
                <a:chOff x="928" y="2417"/>
                <a:chExt cx="277" cy="260"/>
              </a:xfrm>
            </p:grpSpPr>
            <p:sp>
              <p:nvSpPr>
                <p:cNvPr id="113" name="Freeform 11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4" name="Freeform 11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5" name="Freeform 11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6" name="Freeform 11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7" name="Rectangle 11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8" name="Rectangle 11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9" name="Rectangle 12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0" name="Line 12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21" name="Group 122"/>
                <p:cNvGrpSpPr>
                  <a:grpSpLocks/>
                </p:cNvGrpSpPr>
                <p:nvPr/>
              </p:nvGrpSpPr>
              <p:grpSpPr bwMode="auto">
                <a:xfrm>
                  <a:off x="928" y="2639"/>
                  <a:ext cx="277" cy="38"/>
                  <a:chOff x="928" y="2639"/>
                  <a:chExt cx="277" cy="38"/>
                </a:xfrm>
              </p:grpSpPr>
              <p:sp>
                <p:nvSpPr>
                  <p:cNvPr id="122" name="Freeform 12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3" name="Freeform 12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4" name="Rectangle 12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00" name="Group 126"/>
              <p:cNvGrpSpPr>
                <a:grpSpLocks/>
              </p:cNvGrpSpPr>
              <p:nvPr/>
            </p:nvGrpSpPr>
            <p:grpSpPr bwMode="auto">
              <a:xfrm>
                <a:off x="921" y="2412"/>
                <a:ext cx="277" cy="261"/>
                <a:chOff x="921" y="2412"/>
                <a:chExt cx="277" cy="261"/>
              </a:xfrm>
            </p:grpSpPr>
            <p:sp>
              <p:nvSpPr>
                <p:cNvPr id="101" name="Freeform 12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2" name="Freeform 12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3" name="Freeform 12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4" name="Freeform 13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5" name="Rectangle 13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6" name="Rectangle 13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7" name="Rectangle 13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8" name="Line 13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09" name="Group 135"/>
                <p:cNvGrpSpPr>
                  <a:grpSpLocks/>
                </p:cNvGrpSpPr>
                <p:nvPr/>
              </p:nvGrpSpPr>
              <p:grpSpPr bwMode="auto">
                <a:xfrm>
                  <a:off x="921" y="2635"/>
                  <a:ext cx="277" cy="38"/>
                  <a:chOff x="921" y="2635"/>
                  <a:chExt cx="277" cy="38"/>
                </a:xfrm>
              </p:grpSpPr>
              <p:sp>
                <p:nvSpPr>
                  <p:cNvPr id="110" name="Freeform 13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1" name="Freeform 13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2" name="Rectangle 13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96" name="Line 139"/>
            <p:cNvSpPr>
              <a:spLocks noChangeShapeType="1"/>
            </p:cNvSpPr>
            <p:nvPr/>
          </p:nvSpPr>
          <p:spPr bwMode="auto">
            <a:xfrm>
              <a:off x="101875" y="3798826"/>
              <a:ext cx="2249487" cy="0"/>
            </a:xfrm>
            <a:prstGeom prst="line">
              <a:avLst/>
            </a:prstGeom>
            <a:noFill/>
            <a:ln w="952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7" name="AutoShape 140"/>
            <p:cNvSpPr>
              <a:spLocks noChangeArrowheads="1"/>
            </p:cNvSpPr>
            <p:nvPr/>
          </p:nvSpPr>
          <p:spPr bwMode="auto">
            <a:xfrm flipV="1">
              <a:off x="1414737" y="3800292"/>
              <a:ext cx="469900" cy="1118088"/>
            </a:xfrm>
            <a:prstGeom prst="upArrow">
              <a:avLst>
                <a:gd name="adj1" fmla="val 50000"/>
                <a:gd name="adj2" fmla="val 64443"/>
              </a:avLst>
            </a:prstGeom>
            <a:solidFill>
              <a:srgbClr val="FFFF99"/>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8" name="Line 141"/>
            <p:cNvSpPr>
              <a:spLocks noChangeShapeType="1"/>
            </p:cNvSpPr>
            <p:nvPr/>
          </p:nvSpPr>
          <p:spPr bwMode="auto">
            <a:xfrm>
              <a:off x="101876" y="3288872"/>
              <a:ext cx="2155825" cy="0"/>
            </a:xfrm>
            <a:prstGeom prst="line">
              <a:avLst/>
            </a:prstGeom>
            <a:noFill/>
            <a:ln w="952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Tree>
    <p:extLst>
      <p:ext uri="{BB962C8B-B14F-4D97-AF65-F5344CB8AC3E}">
        <p14:creationId xmlns:p14="http://schemas.microsoft.com/office/powerpoint/2010/main" val="13223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系统调用和应用编程接口</a:t>
            </a:r>
            <a:endParaRPr lang="en-US" altLang="zh-CN" dirty="0"/>
          </a:p>
        </p:txBody>
      </p:sp>
      <p:sp>
        <p:nvSpPr>
          <p:cNvPr id="3" name="内容占位符 2"/>
          <p:cNvSpPr>
            <a:spLocks noGrp="1"/>
          </p:cNvSpPr>
          <p:nvPr>
            <p:ph idx="1"/>
          </p:nvPr>
        </p:nvSpPr>
        <p:spPr>
          <a:xfrm>
            <a:off x="457200" y="1444979"/>
            <a:ext cx="8579554" cy="4916632"/>
          </a:xfrm>
        </p:spPr>
        <p:txBody>
          <a:bodyPr/>
          <a:lstStyle/>
          <a:p>
            <a:pPr>
              <a:spcBef>
                <a:spcPts val="0"/>
              </a:spcBef>
            </a:pPr>
            <a:r>
              <a:rPr lang="zh-CN" altLang="en-US" dirty="0"/>
              <a:t>套接字的作用</a:t>
            </a:r>
          </a:p>
          <a:p>
            <a:pPr lvl="1">
              <a:lnSpc>
                <a:spcPct val="150000"/>
              </a:lnSpc>
              <a:spcBef>
                <a:spcPts val="0"/>
              </a:spcBef>
            </a:pPr>
            <a:r>
              <a:rPr lang="zh-CN" altLang="en-US" sz="1800" dirty="0"/>
              <a:t>当应用进程需要使用网络进行通信时就发出系统调用，请求操作系统为其创建“套接字”，以便把网络通信所需要的系统资源分配给该应用进程</a:t>
            </a:r>
          </a:p>
          <a:p>
            <a:pPr lvl="1">
              <a:lnSpc>
                <a:spcPct val="150000"/>
              </a:lnSpc>
              <a:spcBef>
                <a:spcPts val="0"/>
              </a:spcBef>
            </a:pPr>
            <a:r>
              <a:rPr lang="zh-CN" altLang="en-US" sz="1800" dirty="0"/>
              <a:t>操作系统为这些资源的总和用一个叫做套接字描述符的号码来表示，并把此号码返回给应用进程，应用进程所进行的网络操作都必须使用这个号码</a:t>
            </a:r>
          </a:p>
          <a:p>
            <a:pPr lvl="1">
              <a:lnSpc>
                <a:spcPct val="150000"/>
              </a:lnSpc>
              <a:spcBef>
                <a:spcPts val="0"/>
              </a:spcBef>
            </a:pPr>
            <a:r>
              <a:rPr lang="zh-CN" altLang="en-US" sz="1800" dirty="0"/>
              <a:t>通信完毕后，应用进程通过一个关闭套接字的系统调用通知操作系统回收与该“号码”相关的所有资源</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59</a:t>
            </a:fld>
            <a:endParaRPr lang="zh-CN" altLang="en-US" dirty="0"/>
          </a:p>
        </p:txBody>
      </p:sp>
    </p:spTree>
    <p:custDataLst>
      <p:tags r:id="rId1"/>
    </p:custDataLst>
    <p:extLst>
      <p:ext uri="{BB962C8B-B14F-4D97-AF65-F5344CB8AC3E}">
        <p14:creationId xmlns:p14="http://schemas.microsoft.com/office/powerpoint/2010/main" val="427390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0" name="组合 319"/>
          <p:cNvGrpSpPr/>
          <p:nvPr/>
        </p:nvGrpSpPr>
        <p:grpSpPr>
          <a:xfrm>
            <a:off x="7959878" y="4777039"/>
            <a:ext cx="892096" cy="1557720"/>
            <a:chOff x="7503035" y="4493089"/>
            <a:chExt cx="892096" cy="1557720"/>
          </a:xfrm>
        </p:grpSpPr>
        <p:pic>
          <p:nvPicPr>
            <p:cNvPr id="315" name="Picture 96" descr="女士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3035" y="4757730"/>
              <a:ext cx="892096" cy="1293079"/>
            </a:xfrm>
            <a:prstGeom prst="rect">
              <a:avLst/>
            </a:prstGeom>
            <a:noFill/>
            <a:extLst>
              <a:ext uri="{909E8E84-426E-40DD-AFC4-6F175D3DCCD1}">
                <a14:hiddenFill xmlns:a14="http://schemas.microsoft.com/office/drawing/2010/main">
                  <a:solidFill>
                    <a:srgbClr val="FFFFFF"/>
                  </a:solidFill>
                </a14:hiddenFill>
              </a:ext>
            </a:extLst>
          </p:spPr>
        </p:pic>
        <p:sp>
          <p:nvSpPr>
            <p:cNvPr id="319" name="Text Box 7"/>
            <p:cNvSpPr txBox="1">
              <a:spLocks noChangeArrowheads="1"/>
            </p:cNvSpPr>
            <p:nvPr/>
          </p:nvSpPr>
          <p:spPr bwMode="auto">
            <a:xfrm>
              <a:off x="7548973" y="449308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p>
          </p:txBody>
        </p:sp>
      </p:grpSp>
      <p:grpSp>
        <p:nvGrpSpPr>
          <p:cNvPr id="318" name="组合 317"/>
          <p:cNvGrpSpPr/>
          <p:nvPr/>
        </p:nvGrpSpPr>
        <p:grpSpPr>
          <a:xfrm>
            <a:off x="276482" y="4598725"/>
            <a:ext cx="1234088" cy="1429032"/>
            <a:chOff x="552529" y="4456035"/>
            <a:chExt cx="1234088" cy="1429032"/>
          </a:xfrm>
        </p:grpSpPr>
        <p:grpSp>
          <p:nvGrpSpPr>
            <p:cNvPr id="278" name="组合 277"/>
            <p:cNvGrpSpPr/>
            <p:nvPr/>
          </p:nvGrpSpPr>
          <p:grpSpPr>
            <a:xfrm>
              <a:off x="552529" y="4768697"/>
              <a:ext cx="1234088" cy="1116370"/>
              <a:chOff x="494996" y="4752384"/>
              <a:chExt cx="976859" cy="1032688"/>
            </a:xfrm>
          </p:grpSpPr>
          <p:grpSp>
            <p:nvGrpSpPr>
              <p:cNvPr id="127" name="Group 45"/>
              <p:cNvGrpSpPr>
                <a:grpSpLocks/>
              </p:cNvGrpSpPr>
              <p:nvPr/>
            </p:nvGrpSpPr>
            <p:grpSpPr bwMode="auto">
              <a:xfrm>
                <a:off x="649935" y="4811787"/>
                <a:ext cx="821920" cy="973285"/>
                <a:chOff x="246" y="1767"/>
                <a:chExt cx="557" cy="639"/>
              </a:xfrm>
            </p:grpSpPr>
            <p:grpSp>
              <p:nvGrpSpPr>
                <p:cNvPr id="128" name="Group 46"/>
                <p:cNvGrpSpPr>
                  <a:grpSpLocks/>
                </p:cNvGrpSpPr>
                <p:nvPr/>
              </p:nvGrpSpPr>
              <p:grpSpPr bwMode="auto">
                <a:xfrm>
                  <a:off x="246" y="1943"/>
                  <a:ext cx="557" cy="463"/>
                  <a:chOff x="246" y="1943"/>
                  <a:chExt cx="557" cy="463"/>
                </a:xfrm>
              </p:grpSpPr>
              <p:sp>
                <p:nvSpPr>
                  <p:cNvPr id="181"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82" name="Group 48"/>
                  <p:cNvGrpSpPr>
                    <a:grpSpLocks/>
                  </p:cNvGrpSpPr>
                  <p:nvPr/>
                </p:nvGrpSpPr>
                <p:grpSpPr bwMode="auto">
                  <a:xfrm>
                    <a:off x="246" y="1943"/>
                    <a:ext cx="551" cy="121"/>
                    <a:chOff x="246" y="1943"/>
                    <a:chExt cx="551" cy="121"/>
                  </a:xfrm>
                </p:grpSpPr>
                <p:sp>
                  <p:nvSpPr>
                    <p:cNvPr id="184"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5"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6"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83"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29" name="Group 53"/>
                <p:cNvGrpSpPr>
                  <a:grpSpLocks/>
                </p:cNvGrpSpPr>
                <p:nvPr/>
              </p:nvGrpSpPr>
              <p:grpSpPr bwMode="auto">
                <a:xfrm>
                  <a:off x="325" y="1767"/>
                  <a:ext cx="383" cy="268"/>
                  <a:chOff x="325" y="1767"/>
                  <a:chExt cx="383" cy="268"/>
                </a:xfrm>
              </p:grpSpPr>
              <p:grpSp>
                <p:nvGrpSpPr>
                  <p:cNvPr id="130" name="Group 54"/>
                  <p:cNvGrpSpPr>
                    <a:grpSpLocks/>
                  </p:cNvGrpSpPr>
                  <p:nvPr/>
                </p:nvGrpSpPr>
                <p:grpSpPr bwMode="auto">
                  <a:xfrm>
                    <a:off x="412" y="1767"/>
                    <a:ext cx="296" cy="243"/>
                    <a:chOff x="412" y="1767"/>
                    <a:chExt cx="296" cy="243"/>
                  </a:xfrm>
                </p:grpSpPr>
                <p:grpSp>
                  <p:nvGrpSpPr>
                    <p:cNvPr id="163" name="Group 55"/>
                    <p:cNvGrpSpPr>
                      <a:grpSpLocks/>
                    </p:cNvGrpSpPr>
                    <p:nvPr/>
                  </p:nvGrpSpPr>
                  <p:grpSpPr bwMode="auto">
                    <a:xfrm>
                      <a:off x="412" y="1767"/>
                      <a:ext cx="296" cy="243"/>
                      <a:chOff x="412" y="1767"/>
                      <a:chExt cx="296" cy="243"/>
                    </a:xfrm>
                  </p:grpSpPr>
                  <p:grpSp>
                    <p:nvGrpSpPr>
                      <p:cNvPr id="172" name="Group 56"/>
                      <p:cNvGrpSpPr>
                        <a:grpSpLocks/>
                      </p:cNvGrpSpPr>
                      <p:nvPr/>
                    </p:nvGrpSpPr>
                    <p:grpSpPr bwMode="auto">
                      <a:xfrm>
                        <a:off x="412" y="1904"/>
                        <a:ext cx="296" cy="106"/>
                        <a:chOff x="412" y="1904"/>
                        <a:chExt cx="296" cy="106"/>
                      </a:xfrm>
                    </p:grpSpPr>
                    <p:sp>
                      <p:nvSpPr>
                        <p:cNvPr id="178"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9"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0"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173"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174" name="Group 61"/>
                      <p:cNvGrpSpPr>
                        <a:grpSpLocks/>
                      </p:cNvGrpSpPr>
                      <p:nvPr/>
                    </p:nvGrpSpPr>
                    <p:grpSpPr bwMode="auto">
                      <a:xfrm>
                        <a:off x="446" y="1767"/>
                        <a:ext cx="239" cy="151"/>
                        <a:chOff x="446" y="1767"/>
                        <a:chExt cx="239" cy="151"/>
                      </a:xfrm>
                    </p:grpSpPr>
                    <p:sp>
                      <p:nvSpPr>
                        <p:cNvPr id="175"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6"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7"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64" name="Group 65"/>
                    <p:cNvGrpSpPr>
                      <a:grpSpLocks/>
                    </p:cNvGrpSpPr>
                    <p:nvPr/>
                  </p:nvGrpSpPr>
                  <p:grpSpPr bwMode="auto">
                    <a:xfrm>
                      <a:off x="424" y="1915"/>
                      <a:ext cx="97" cy="69"/>
                      <a:chOff x="424" y="1915"/>
                      <a:chExt cx="97" cy="69"/>
                    </a:xfrm>
                  </p:grpSpPr>
                  <p:sp>
                    <p:nvSpPr>
                      <p:cNvPr id="165"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6"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7"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8"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9"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0"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71"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nvGrpSpPr>
                  <p:cNvPr id="131" name="Group 73"/>
                  <p:cNvGrpSpPr>
                    <a:grpSpLocks/>
                  </p:cNvGrpSpPr>
                  <p:nvPr/>
                </p:nvGrpSpPr>
                <p:grpSpPr bwMode="auto">
                  <a:xfrm>
                    <a:off x="325" y="1917"/>
                    <a:ext cx="231" cy="118"/>
                    <a:chOff x="325" y="1917"/>
                    <a:chExt cx="231" cy="118"/>
                  </a:xfrm>
                </p:grpSpPr>
                <p:grpSp>
                  <p:nvGrpSpPr>
                    <p:cNvPr id="132" name="Group 74"/>
                    <p:cNvGrpSpPr>
                      <a:grpSpLocks/>
                    </p:cNvGrpSpPr>
                    <p:nvPr/>
                  </p:nvGrpSpPr>
                  <p:grpSpPr bwMode="auto">
                    <a:xfrm>
                      <a:off x="504" y="1981"/>
                      <a:ext cx="37" cy="28"/>
                      <a:chOff x="504" y="1981"/>
                      <a:chExt cx="37" cy="28"/>
                    </a:xfrm>
                  </p:grpSpPr>
                  <p:sp>
                    <p:nvSpPr>
                      <p:cNvPr id="161"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2"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33" name="Group 77"/>
                    <p:cNvGrpSpPr>
                      <a:grpSpLocks/>
                    </p:cNvGrpSpPr>
                    <p:nvPr/>
                  </p:nvGrpSpPr>
                  <p:grpSpPr bwMode="auto">
                    <a:xfrm>
                      <a:off x="325" y="1917"/>
                      <a:ext cx="231" cy="118"/>
                      <a:chOff x="325" y="1917"/>
                      <a:chExt cx="231" cy="118"/>
                    </a:xfrm>
                  </p:grpSpPr>
                  <p:sp>
                    <p:nvSpPr>
                      <p:cNvPr id="134"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5"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6"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7"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8"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39"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0"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1"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2"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3"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4"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5"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6"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7"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8"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49"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0"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1"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2"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3"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4"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5"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6"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7"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8"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59"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60"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grpSp>
          </p:grpSp>
          <p:grpSp>
            <p:nvGrpSpPr>
              <p:cNvPr id="187" name="Group 105"/>
              <p:cNvGrpSpPr>
                <a:grpSpLocks/>
              </p:cNvGrpSpPr>
              <p:nvPr/>
            </p:nvGrpSpPr>
            <p:grpSpPr bwMode="auto">
              <a:xfrm>
                <a:off x="710436" y="4971716"/>
                <a:ext cx="81158" cy="164499"/>
                <a:chOff x="287" y="1872"/>
                <a:chExt cx="55" cy="108"/>
              </a:xfrm>
            </p:grpSpPr>
            <p:sp>
              <p:nvSpPr>
                <p:cNvPr id="188" name="Freeform 106"/>
                <p:cNvSpPr>
                  <a:spLocks/>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89" name="Freeform 107"/>
                <p:cNvSpPr>
                  <a:spLocks/>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190" name="Group 108"/>
              <p:cNvGrpSpPr>
                <a:grpSpLocks/>
              </p:cNvGrpSpPr>
              <p:nvPr/>
            </p:nvGrpSpPr>
            <p:grpSpPr bwMode="auto">
              <a:xfrm>
                <a:off x="697156" y="4877281"/>
                <a:ext cx="103293" cy="115759"/>
                <a:chOff x="278" y="1810"/>
                <a:chExt cx="70" cy="76"/>
              </a:xfrm>
            </p:grpSpPr>
            <p:sp>
              <p:nvSpPr>
                <p:cNvPr id="191" name="Freeform 109"/>
                <p:cNvSpPr>
                  <a:spLocks/>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2" name="Freeform 110"/>
                <p:cNvSpPr>
                  <a:spLocks/>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3" name="Freeform 111"/>
                <p:cNvSpPr>
                  <a:spLocks/>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4" name="Freeform 112"/>
                <p:cNvSpPr>
                  <a:spLocks/>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5" name="Freeform 113"/>
                <p:cNvSpPr>
                  <a:spLocks/>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6" name="Freeform 114"/>
                <p:cNvSpPr>
                  <a:spLocks/>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7" name="Freeform 115"/>
                <p:cNvSpPr>
                  <a:spLocks/>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8" name="Freeform 116"/>
                <p:cNvSpPr>
                  <a:spLocks/>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199" name="Freeform 117"/>
                <p:cNvSpPr>
                  <a:spLocks/>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0" name="Freeform 118"/>
                <p:cNvSpPr>
                  <a:spLocks/>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1"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2" name="Freeform 120"/>
                <p:cNvSpPr>
                  <a:spLocks/>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3" name="Freeform 121"/>
                <p:cNvSpPr>
                  <a:spLocks/>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4" name="Freeform 122"/>
                <p:cNvSpPr>
                  <a:spLocks/>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5" name="Freeform 123"/>
                <p:cNvSpPr>
                  <a:spLocks/>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06" name="Group 124"/>
              <p:cNvGrpSpPr>
                <a:grpSpLocks/>
              </p:cNvGrpSpPr>
              <p:nvPr/>
            </p:nvGrpSpPr>
            <p:grpSpPr bwMode="auto">
              <a:xfrm>
                <a:off x="840290" y="5646466"/>
                <a:ext cx="205111" cy="108142"/>
                <a:chOff x="375" y="2315"/>
                <a:chExt cx="139" cy="71"/>
              </a:xfrm>
            </p:grpSpPr>
            <p:sp>
              <p:nvSpPr>
                <p:cNvPr id="207" name="Freeform 125"/>
                <p:cNvSpPr>
                  <a:spLocks/>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8" name="Freeform 126"/>
                <p:cNvSpPr>
                  <a:spLocks/>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09" name="Freeform 127"/>
                <p:cNvSpPr>
                  <a:spLocks/>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0" name="Freeform 128"/>
                <p:cNvSpPr>
                  <a:spLocks/>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1" name="Freeform 129"/>
                <p:cNvSpPr>
                  <a:spLocks/>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2" name="Group 130"/>
              <p:cNvGrpSpPr>
                <a:grpSpLocks/>
              </p:cNvGrpSpPr>
              <p:nvPr/>
            </p:nvGrpSpPr>
            <p:grpSpPr bwMode="auto">
              <a:xfrm>
                <a:off x="844717" y="5457598"/>
                <a:ext cx="85586" cy="216286"/>
                <a:chOff x="378" y="2191"/>
                <a:chExt cx="58" cy="142"/>
              </a:xfrm>
            </p:grpSpPr>
            <p:sp>
              <p:nvSpPr>
                <p:cNvPr id="213" name="Freeform 131"/>
                <p:cNvSpPr>
                  <a:spLocks/>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4" name="Freeform 132"/>
                <p:cNvSpPr>
                  <a:spLocks/>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15" name="Group 133"/>
              <p:cNvGrpSpPr>
                <a:grpSpLocks/>
              </p:cNvGrpSpPr>
              <p:nvPr/>
            </p:nvGrpSpPr>
            <p:grpSpPr bwMode="auto">
              <a:xfrm>
                <a:off x="888985" y="5676929"/>
                <a:ext cx="208062" cy="108142"/>
                <a:chOff x="408" y="2335"/>
                <a:chExt cx="141" cy="71"/>
              </a:xfrm>
            </p:grpSpPr>
            <p:sp>
              <p:nvSpPr>
                <p:cNvPr id="216" name="Freeform 134"/>
                <p:cNvSpPr>
                  <a:spLocks/>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7" name="Freeform 135"/>
                <p:cNvSpPr>
                  <a:spLocks/>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8" name="Freeform 136"/>
                <p:cNvSpPr>
                  <a:spLocks/>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19" name="Freeform 137"/>
                <p:cNvSpPr>
                  <a:spLocks/>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0" name="Freeform 138"/>
                <p:cNvSpPr>
                  <a:spLocks/>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1" name="Oval 139"/>
              <p:cNvSpPr>
                <a:spLocks noChangeArrowheads="1"/>
              </p:cNvSpPr>
              <p:nvPr/>
            </p:nvSpPr>
            <p:spPr bwMode="auto">
              <a:xfrm>
                <a:off x="579106" y="5678452"/>
                <a:ext cx="246429" cy="99004"/>
              </a:xfrm>
              <a:prstGeom prst="ellipse">
                <a:avLst/>
              </a:prstGeom>
              <a:solidFill>
                <a:srgbClr val="606060"/>
              </a:solidFill>
              <a:ln w="3175">
                <a:solidFill>
                  <a:srgbClr val="000000"/>
                </a:solidFill>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2" name="Rectangle 140"/>
              <p:cNvSpPr>
                <a:spLocks noChangeArrowheads="1"/>
              </p:cNvSpPr>
              <p:nvPr/>
            </p:nvSpPr>
            <p:spPr bwMode="auto">
              <a:xfrm>
                <a:off x="669118" y="5481967"/>
                <a:ext cx="64927" cy="225424"/>
              </a:xfrm>
              <a:prstGeom prst="rect">
                <a:avLst/>
              </a:prstGeom>
              <a:solidFill>
                <a:srgbClr val="606060"/>
              </a:solidFill>
              <a:ln w="3175">
                <a:solidFill>
                  <a:srgbClr val="000000"/>
                </a:solidFill>
                <a:miter lim="800000"/>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223" name="Group 141"/>
              <p:cNvGrpSpPr>
                <a:grpSpLocks/>
              </p:cNvGrpSpPr>
              <p:nvPr/>
            </p:nvGrpSpPr>
            <p:grpSpPr bwMode="auto">
              <a:xfrm>
                <a:off x="555496" y="5396673"/>
                <a:ext cx="326112" cy="117281"/>
                <a:chOff x="182" y="2151"/>
                <a:chExt cx="221" cy="77"/>
              </a:xfrm>
            </p:grpSpPr>
            <p:sp>
              <p:nvSpPr>
                <p:cNvPr id="224" name="Freeform 142"/>
                <p:cNvSpPr>
                  <a:spLocks/>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5" name="Freeform 143"/>
                <p:cNvSpPr>
                  <a:spLocks/>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26" name="Freeform 144"/>
              <p:cNvSpPr>
                <a:spLocks/>
              </p:cNvSpPr>
              <p:nvPr/>
            </p:nvSpPr>
            <p:spPr bwMode="auto">
              <a:xfrm>
                <a:off x="545168" y="5273297"/>
                <a:ext cx="445636" cy="426479"/>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7" name="Freeform 145"/>
              <p:cNvSpPr>
                <a:spLocks/>
              </p:cNvSpPr>
              <p:nvPr/>
            </p:nvSpPr>
            <p:spPr bwMode="auto">
              <a:xfrm>
                <a:off x="551069" y="5290053"/>
                <a:ext cx="435307" cy="403631"/>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8" name="Freeform 146"/>
              <p:cNvSpPr>
                <a:spLocks/>
              </p:cNvSpPr>
              <p:nvPr/>
            </p:nvSpPr>
            <p:spPr bwMode="auto">
              <a:xfrm>
                <a:off x="611569" y="5357070"/>
                <a:ext cx="59025" cy="10661"/>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29" name="Freeform 147"/>
              <p:cNvSpPr>
                <a:spLocks/>
              </p:cNvSpPr>
              <p:nvPr/>
            </p:nvSpPr>
            <p:spPr bwMode="auto">
              <a:xfrm>
                <a:off x="552545" y="5340315"/>
                <a:ext cx="36891" cy="12185"/>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0" name="Freeform 148"/>
              <p:cNvSpPr>
                <a:spLocks/>
              </p:cNvSpPr>
              <p:nvPr/>
            </p:nvSpPr>
            <p:spPr bwMode="auto">
              <a:xfrm>
                <a:off x="703058" y="5331176"/>
                <a:ext cx="56073" cy="30463"/>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1" name="Freeform 149"/>
              <p:cNvSpPr>
                <a:spLocks/>
              </p:cNvSpPr>
              <p:nvPr/>
            </p:nvSpPr>
            <p:spPr bwMode="auto">
              <a:xfrm>
                <a:off x="759132" y="5401242"/>
                <a:ext cx="180026" cy="45694"/>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2" name="Freeform 150"/>
              <p:cNvSpPr>
                <a:spLocks/>
              </p:cNvSpPr>
              <p:nvPr/>
            </p:nvSpPr>
            <p:spPr bwMode="auto">
              <a:xfrm>
                <a:off x="579106" y="4776754"/>
                <a:ext cx="156415" cy="176684"/>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3" name="Freeform 151"/>
              <p:cNvSpPr>
                <a:spLocks/>
              </p:cNvSpPr>
              <p:nvPr/>
            </p:nvSpPr>
            <p:spPr bwMode="auto">
              <a:xfrm>
                <a:off x="717814" y="4883374"/>
                <a:ext cx="8854" cy="1524"/>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4" name="Freeform 152"/>
              <p:cNvSpPr>
                <a:spLocks/>
              </p:cNvSpPr>
              <p:nvPr/>
            </p:nvSpPr>
            <p:spPr bwMode="auto">
              <a:xfrm>
                <a:off x="714863" y="4877281"/>
                <a:ext cx="2952" cy="6093"/>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5" name="Freeform 153"/>
              <p:cNvSpPr>
                <a:spLocks/>
              </p:cNvSpPr>
              <p:nvPr/>
            </p:nvSpPr>
            <p:spPr bwMode="auto">
              <a:xfrm>
                <a:off x="707485" y="4855957"/>
                <a:ext cx="4427" cy="12185"/>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6" name="Freeform 154"/>
              <p:cNvSpPr>
                <a:spLocks/>
              </p:cNvSpPr>
              <p:nvPr/>
            </p:nvSpPr>
            <p:spPr bwMode="auto">
              <a:xfrm>
                <a:off x="691253" y="4842249"/>
                <a:ext cx="17708" cy="10661"/>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7" name="Freeform 155"/>
              <p:cNvSpPr>
                <a:spLocks/>
              </p:cNvSpPr>
              <p:nvPr/>
            </p:nvSpPr>
            <p:spPr bwMode="auto">
              <a:xfrm>
                <a:off x="683875" y="4825495"/>
                <a:ext cx="29512" cy="10662"/>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8" name="Freeform 156"/>
              <p:cNvSpPr>
                <a:spLocks/>
              </p:cNvSpPr>
              <p:nvPr/>
            </p:nvSpPr>
            <p:spPr bwMode="auto">
              <a:xfrm>
                <a:off x="632229" y="4840727"/>
                <a:ext cx="16232" cy="33509"/>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39" name="Freeform 157"/>
              <p:cNvSpPr>
                <a:spLocks/>
              </p:cNvSpPr>
              <p:nvPr/>
            </p:nvSpPr>
            <p:spPr bwMode="auto">
              <a:xfrm>
                <a:off x="626326" y="4834634"/>
                <a:ext cx="26561" cy="47218"/>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0" name="Freeform 158"/>
              <p:cNvSpPr>
                <a:spLocks/>
              </p:cNvSpPr>
              <p:nvPr/>
            </p:nvSpPr>
            <p:spPr bwMode="auto">
              <a:xfrm>
                <a:off x="642558" y="4884898"/>
                <a:ext cx="25085" cy="39602"/>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1" name="Freeform 159"/>
              <p:cNvSpPr>
                <a:spLocks/>
              </p:cNvSpPr>
              <p:nvPr/>
            </p:nvSpPr>
            <p:spPr bwMode="auto">
              <a:xfrm>
                <a:off x="567301" y="4752384"/>
                <a:ext cx="140184" cy="146221"/>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2" name="Freeform 160"/>
              <p:cNvSpPr>
                <a:spLocks/>
              </p:cNvSpPr>
              <p:nvPr/>
            </p:nvSpPr>
            <p:spPr bwMode="auto">
              <a:xfrm>
                <a:off x="570252" y="4753907"/>
                <a:ext cx="134282" cy="140129"/>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43" name="Group 161"/>
              <p:cNvGrpSpPr>
                <a:grpSpLocks/>
              </p:cNvGrpSpPr>
              <p:nvPr/>
            </p:nvGrpSpPr>
            <p:grpSpPr bwMode="auto">
              <a:xfrm>
                <a:off x="843242" y="5108798"/>
                <a:ext cx="146086" cy="92912"/>
                <a:chOff x="377" y="1962"/>
                <a:chExt cx="99" cy="61"/>
              </a:xfrm>
            </p:grpSpPr>
            <p:sp>
              <p:nvSpPr>
                <p:cNvPr id="244" name="Freeform 162"/>
                <p:cNvSpPr>
                  <a:spLocks/>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5" name="Freeform 163"/>
                <p:cNvSpPr>
                  <a:spLocks/>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6" name="Freeform 164"/>
                <p:cNvSpPr>
                  <a:spLocks/>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7" name="Freeform 165"/>
                <p:cNvSpPr>
                  <a:spLocks/>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8" name="Freeform 166"/>
                <p:cNvSpPr>
                  <a:spLocks/>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49" name="Freeform 167"/>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0" name="Freeform 168"/>
                <p:cNvSpPr>
                  <a:spLocks/>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1" name="Freeform 169"/>
                <p:cNvSpPr>
                  <a:spLocks/>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2" name="Freeform 170"/>
                <p:cNvSpPr>
                  <a:spLocks/>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3" name="Freeform 171"/>
                <p:cNvSpPr>
                  <a:spLocks/>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54" name="Group 172"/>
              <p:cNvGrpSpPr>
                <a:grpSpLocks/>
              </p:cNvGrpSpPr>
              <p:nvPr/>
            </p:nvGrpSpPr>
            <p:grpSpPr bwMode="auto">
              <a:xfrm>
                <a:off x="525983" y="4904698"/>
                <a:ext cx="337917" cy="399062"/>
                <a:chOff x="162" y="1828"/>
                <a:chExt cx="229" cy="262"/>
              </a:xfrm>
            </p:grpSpPr>
            <p:sp>
              <p:nvSpPr>
                <p:cNvPr id="255" name="Freeform 173"/>
                <p:cNvSpPr>
                  <a:spLocks/>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6" name="Freeform 174"/>
                <p:cNvSpPr>
                  <a:spLocks/>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7" name="Freeform 175"/>
                <p:cNvSpPr>
                  <a:spLocks/>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8" name="Freeform 176"/>
                <p:cNvSpPr>
                  <a:spLocks/>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59" name="Freeform 177"/>
                <p:cNvSpPr>
                  <a:spLocks/>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0" name="Freeform 178"/>
                <p:cNvSpPr>
                  <a:spLocks/>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1" name="Freeform 179"/>
                <p:cNvSpPr>
                  <a:spLocks/>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2" name="Freeform 180"/>
                <p:cNvSpPr>
                  <a:spLocks/>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3" name="Freeform 181"/>
                <p:cNvSpPr>
                  <a:spLocks/>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4" name="Freeform 182"/>
                <p:cNvSpPr>
                  <a:spLocks/>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5" name="Freeform 183"/>
                <p:cNvSpPr>
                  <a:spLocks/>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6" name="Freeform 184"/>
                <p:cNvSpPr>
                  <a:spLocks/>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7" name="Freeform 185"/>
                <p:cNvSpPr>
                  <a:spLocks/>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68" name="Freeform 186"/>
                <p:cNvSpPr>
                  <a:spLocks/>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269" name="Group 187"/>
              <p:cNvGrpSpPr>
                <a:grpSpLocks/>
              </p:cNvGrpSpPr>
              <p:nvPr/>
            </p:nvGrpSpPr>
            <p:grpSpPr bwMode="auto">
              <a:xfrm>
                <a:off x="494996" y="5181910"/>
                <a:ext cx="181501" cy="254365"/>
                <a:chOff x="141" y="2010"/>
                <a:chExt cx="123" cy="167"/>
              </a:xfrm>
            </p:grpSpPr>
            <p:sp>
              <p:nvSpPr>
                <p:cNvPr id="270" name="Freeform 188"/>
                <p:cNvSpPr>
                  <a:spLocks/>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1" name="Freeform 189"/>
                <p:cNvSpPr>
                  <a:spLocks/>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272" name="Freeform 190"/>
              <p:cNvSpPr>
                <a:spLocks/>
              </p:cNvSpPr>
              <p:nvPr/>
            </p:nvSpPr>
            <p:spPr bwMode="auto">
              <a:xfrm>
                <a:off x="940632" y="5471305"/>
                <a:ext cx="13280" cy="214763"/>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3" name="Freeform 191"/>
              <p:cNvSpPr>
                <a:spLocks/>
              </p:cNvSpPr>
              <p:nvPr/>
            </p:nvSpPr>
            <p:spPr bwMode="auto">
              <a:xfrm>
                <a:off x="887510" y="5474352"/>
                <a:ext cx="32463" cy="10662"/>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274" name="Freeform 192"/>
              <p:cNvSpPr>
                <a:spLocks/>
              </p:cNvSpPr>
              <p:nvPr/>
            </p:nvSpPr>
            <p:spPr bwMode="auto">
              <a:xfrm>
                <a:off x="750278" y="4916883"/>
                <a:ext cx="44269" cy="123375"/>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sp>
          <p:nvSpPr>
            <p:cNvPr id="317" name="Text Box 7"/>
            <p:cNvSpPr txBox="1">
              <a:spLocks noChangeArrowheads="1"/>
            </p:cNvSpPr>
            <p:nvPr/>
          </p:nvSpPr>
          <p:spPr bwMode="auto">
            <a:xfrm>
              <a:off x="584908" y="4456035"/>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p>
          </p:txBody>
        </p:sp>
      </p:grpSp>
      <p:sp>
        <p:nvSpPr>
          <p:cNvPr id="2" name="标题 1"/>
          <p:cNvSpPr>
            <a:spLocks noGrp="1"/>
          </p:cNvSpPr>
          <p:nvPr>
            <p:ph type="title"/>
          </p:nvPr>
        </p:nvSpPr>
        <p:spPr/>
        <p:txBody>
          <a:bodyPr/>
          <a:lstStyle/>
          <a:p>
            <a:r>
              <a:rPr lang="zh-CN" altLang="en-US" dirty="0"/>
              <a:t>电子邮件概述</a:t>
            </a:r>
          </a:p>
        </p:txBody>
      </p:sp>
      <p:sp>
        <p:nvSpPr>
          <p:cNvPr id="3" name="内容占位符 2"/>
          <p:cNvSpPr>
            <a:spLocks noGrp="1"/>
          </p:cNvSpPr>
          <p:nvPr>
            <p:ph idx="1"/>
          </p:nvPr>
        </p:nvSpPr>
        <p:spPr>
          <a:xfrm>
            <a:off x="457200" y="1210377"/>
            <a:ext cx="8229600" cy="618952"/>
          </a:xfrm>
        </p:spPr>
        <p:txBody>
          <a:bodyPr/>
          <a:lstStyle/>
          <a:p>
            <a:r>
              <a:rPr lang="zh-CN" altLang="en-US" dirty="0"/>
              <a:t>电子邮件的</a:t>
            </a:r>
            <a:r>
              <a:rPr lang="zh-CN" altLang="en-US"/>
              <a:t>主要构件（以单向发</a:t>
            </a:r>
            <a:r>
              <a:rPr lang="en-US" altLang="zh-CN"/>
              <a:t>-</a:t>
            </a:r>
            <a:r>
              <a:rPr lang="zh-CN" altLang="en-US"/>
              <a:t>收过程为例）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275" name="Oval 194"/>
          <p:cNvSpPr>
            <a:spLocks noChangeArrowheads="1"/>
          </p:cNvSpPr>
          <p:nvPr/>
        </p:nvSpPr>
        <p:spPr bwMode="auto">
          <a:xfrm>
            <a:off x="915737" y="5057419"/>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6" name="Oval 194"/>
          <p:cNvSpPr>
            <a:spLocks noChangeArrowheads="1"/>
          </p:cNvSpPr>
          <p:nvPr/>
        </p:nvSpPr>
        <p:spPr bwMode="auto">
          <a:xfrm>
            <a:off x="8032885" y="5204964"/>
            <a:ext cx="247249" cy="169576"/>
          </a:xfrm>
          <a:prstGeom prst="ellipse">
            <a:avLst/>
          </a:prstGeom>
          <a:solidFill>
            <a:srgbClr val="FFFF00"/>
          </a:solidFill>
          <a:ln w="9525">
            <a:solidFill>
              <a:srgbClr val="FFFF00"/>
            </a:solidFill>
            <a:round/>
            <a:headEnd/>
            <a:tailEnd/>
          </a:ln>
          <a:effectLs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8" name="组合 337"/>
          <p:cNvGrpSpPr/>
          <p:nvPr/>
        </p:nvGrpSpPr>
        <p:grpSpPr>
          <a:xfrm>
            <a:off x="2295853" y="4363674"/>
            <a:ext cx="4627463" cy="2003605"/>
            <a:chOff x="2295853" y="4219981"/>
            <a:chExt cx="4627463" cy="2003605"/>
          </a:xfrm>
        </p:grpSpPr>
        <p:graphicFrame>
          <p:nvGraphicFramePr>
            <p:cNvPr id="66" name="Object 19"/>
            <p:cNvGraphicFramePr>
              <a:graphicFrameLocks noChangeAspect="1"/>
            </p:cNvGraphicFramePr>
            <p:nvPr>
              <p:extLst/>
            </p:nvPr>
          </p:nvGraphicFramePr>
          <p:xfrm>
            <a:off x="2295853" y="4219981"/>
            <a:ext cx="4627463" cy="2003605"/>
          </p:xfrm>
          <a:graphic>
            <a:graphicData uri="http://schemas.openxmlformats.org/presentationml/2006/ole">
              <mc:AlternateContent xmlns:mc="http://schemas.openxmlformats.org/markup-compatibility/2006">
                <mc:Choice xmlns:v="urn:schemas-microsoft-com:vml" Requires="v">
                  <p:oleObj spid="_x0000_s19599" name="VISIO" r:id="rId6" imgW="1687068" imgH="964692" progId="Visio.Drawing.11">
                    <p:embed/>
                  </p:oleObj>
                </mc:Choice>
                <mc:Fallback>
                  <p:oleObj name="VISIO" r:id="rId6" imgW="1687068" imgH="964692" progId="Visio.Drawing.11">
                    <p:embed/>
                    <p:pic>
                      <p:nvPicPr>
                        <p:cNvPr id="0" name="Picture 1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853" y="4219981"/>
                          <a:ext cx="4627463" cy="200360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 name="Text Box 7"/>
            <p:cNvSpPr txBox="1">
              <a:spLocks noChangeArrowheads="1"/>
            </p:cNvSpPr>
            <p:nvPr/>
          </p:nvSpPr>
          <p:spPr bwMode="auto">
            <a:xfrm>
              <a:off x="4163041" y="488129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800" b="1" dirty="0">
                  <a:solidFill>
                    <a:schemeClr val="accent4">
                      <a:lumMod val="85000"/>
                      <a:lumOff val="15000"/>
                    </a:schemeClr>
                  </a:solidFill>
                  <a:latin typeface="Calibri" panose="020F0502020204030204" pitchFamily="34" charset="0"/>
                  <a:ea typeface="华文楷体" panose="02010600040101010101" pitchFamily="2" charset="-122"/>
                </a:rPr>
                <a:t>互联网</a:t>
              </a:r>
            </a:p>
          </p:txBody>
        </p:sp>
      </p:grpSp>
      <p:grpSp>
        <p:nvGrpSpPr>
          <p:cNvPr id="324" name="组合 323"/>
          <p:cNvGrpSpPr/>
          <p:nvPr/>
        </p:nvGrpSpPr>
        <p:grpSpPr>
          <a:xfrm>
            <a:off x="2157904" y="4753158"/>
            <a:ext cx="1210588" cy="1644644"/>
            <a:chOff x="2157904" y="4609465"/>
            <a:chExt cx="1210588" cy="1644644"/>
          </a:xfrm>
        </p:grpSpPr>
        <p:grpSp>
          <p:nvGrpSpPr>
            <p:cNvPr id="65" name="组合 64"/>
            <p:cNvGrpSpPr/>
            <p:nvPr/>
          </p:nvGrpSpPr>
          <p:grpSpPr>
            <a:xfrm>
              <a:off x="2558098" y="4609465"/>
              <a:ext cx="704951" cy="1046248"/>
              <a:chOff x="5260612" y="3902529"/>
              <a:chExt cx="822325" cy="1114425"/>
            </a:xfrm>
          </p:grpSpPr>
          <p:pic>
            <p:nvPicPr>
              <p:cNvPr id="3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20"/>
              <p:cNvGrpSpPr>
                <a:grpSpLocks/>
              </p:cNvGrpSpPr>
              <p:nvPr/>
            </p:nvGrpSpPr>
            <p:grpSpPr bwMode="auto">
              <a:xfrm>
                <a:off x="5260612" y="4508595"/>
                <a:ext cx="630737" cy="409689"/>
                <a:chOff x="1296" y="768"/>
                <a:chExt cx="556" cy="336"/>
              </a:xfrm>
              <a:effectLst/>
            </p:grpSpPr>
            <p:sp>
              <p:nvSpPr>
                <p:cNvPr id="3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33" name="Group 322"/>
                <p:cNvGrpSpPr>
                  <a:grpSpLocks/>
                </p:cNvGrpSpPr>
                <p:nvPr/>
              </p:nvGrpSpPr>
              <p:grpSpPr bwMode="auto">
                <a:xfrm>
                  <a:off x="1367" y="829"/>
                  <a:ext cx="393" cy="214"/>
                  <a:chOff x="2928" y="3744"/>
                  <a:chExt cx="528" cy="336"/>
                </a:xfrm>
              </p:grpSpPr>
              <p:grpSp>
                <p:nvGrpSpPr>
                  <p:cNvPr id="34" name="Group 323"/>
                  <p:cNvGrpSpPr>
                    <a:grpSpLocks/>
                  </p:cNvGrpSpPr>
                  <p:nvPr/>
                </p:nvGrpSpPr>
                <p:grpSpPr bwMode="auto">
                  <a:xfrm>
                    <a:off x="3024" y="3744"/>
                    <a:ext cx="432" cy="240"/>
                    <a:chOff x="2736" y="3648"/>
                    <a:chExt cx="432" cy="240"/>
                  </a:xfrm>
                </p:grpSpPr>
                <p:grpSp>
                  <p:nvGrpSpPr>
                    <p:cNvPr id="49" name="Group 324"/>
                    <p:cNvGrpSpPr>
                      <a:grpSpLocks/>
                    </p:cNvGrpSpPr>
                    <p:nvPr/>
                  </p:nvGrpSpPr>
                  <p:grpSpPr bwMode="auto">
                    <a:xfrm>
                      <a:off x="2736" y="3648"/>
                      <a:ext cx="432" cy="240"/>
                      <a:chOff x="2592" y="3504"/>
                      <a:chExt cx="576" cy="384"/>
                    </a:xfrm>
                  </p:grpSpPr>
                  <p:sp>
                    <p:nvSpPr>
                      <p:cNvPr id="5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5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5" name="Group 330"/>
                  <p:cNvGrpSpPr>
                    <a:grpSpLocks/>
                  </p:cNvGrpSpPr>
                  <p:nvPr/>
                </p:nvGrpSpPr>
                <p:grpSpPr bwMode="auto">
                  <a:xfrm>
                    <a:off x="2976" y="3792"/>
                    <a:ext cx="432" cy="240"/>
                    <a:chOff x="2736" y="3648"/>
                    <a:chExt cx="432" cy="240"/>
                  </a:xfrm>
                </p:grpSpPr>
                <p:grpSp>
                  <p:nvGrpSpPr>
                    <p:cNvPr id="43" name="Group 331"/>
                    <p:cNvGrpSpPr>
                      <a:grpSpLocks/>
                    </p:cNvGrpSpPr>
                    <p:nvPr/>
                  </p:nvGrpSpPr>
                  <p:grpSpPr bwMode="auto">
                    <a:xfrm>
                      <a:off x="2736" y="3648"/>
                      <a:ext cx="432" cy="240"/>
                      <a:chOff x="2592" y="3504"/>
                      <a:chExt cx="576" cy="384"/>
                    </a:xfrm>
                  </p:grpSpPr>
                  <p:sp>
                    <p:nvSpPr>
                      <p:cNvPr id="4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4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36" name="Group 337"/>
                  <p:cNvGrpSpPr>
                    <a:grpSpLocks/>
                  </p:cNvGrpSpPr>
                  <p:nvPr/>
                </p:nvGrpSpPr>
                <p:grpSpPr bwMode="auto">
                  <a:xfrm>
                    <a:off x="2928" y="3840"/>
                    <a:ext cx="432" cy="240"/>
                    <a:chOff x="2736" y="3648"/>
                    <a:chExt cx="432" cy="240"/>
                  </a:xfrm>
                </p:grpSpPr>
                <p:grpSp>
                  <p:nvGrpSpPr>
                    <p:cNvPr id="37" name="Group 338"/>
                    <p:cNvGrpSpPr>
                      <a:grpSpLocks/>
                    </p:cNvGrpSpPr>
                    <p:nvPr/>
                  </p:nvGrpSpPr>
                  <p:grpSpPr bwMode="auto">
                    <a:xfrm>
                      <a:off x="2736" y="3648"/>
                      <a:ext cx="432" cy="240"/>
                      <a:chOff x="2592" y="3504"/>
                      <a:chExt cx="576" cy="384"/>
                    </a:xfrm>
                  </p:grpSpPr>
                  <p:sp>
                    <p:nvSpPr>
                      <p:cNvPr id="3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4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55" name="Group 310"/>
              <p:cNvGrpSpPr>
                <a:grpSpLocks/>
              </p:cNvGrpSpPr>
              <p:nvPr/>
            </p:nvGrpSpPr>
            <p:grpSpPr bwMode="auto">
              <a:xfrm>
                <a:off x="5414616" y="4074315"/>
                <a:ext cx="341198" cy="343293"/>
                <a:chOff x="2351" y="2975"/>
                <a:chExt cx="481" cy="433"/>
              </a:xfrm>
            </p:grpSpPr>
            <p:sp>
              <p:nvSpPr>
                <p:cNvPr id="56"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7"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8"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59"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0"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1"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2"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3"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64"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2" name="Text Box 7"/>
            <p:cNvSpPr txBox="1">
              <a:spLocks noChangeArrowheads="1"/>
            </p:cNvSpPr>
            <p:nvPr/>
          </p:nvSpPr>
          <p:spPr bwMode="auto">
            <a:xfrm>
              <a:off x="2157904" y="5669334"/>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发送方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grpSp>
        <p:nvGrpSpPr>
          <p:cNvPr id="325" name="组合 324"/>
          <p:cNvGrpSpPr/>
          <p:nvPr/>
        </p:nvGrpSpPr>
        <p:grpSpPr>
          <a:xfrm>
            <a:off x="6162724" y="4737729"/>
            <a:ext cx="1210588" cy="1574606"/>
            <a:chOff x="6124036" y="4648980"/>
            <a:chExt cx="1210588" cy="1574606"/>
          </a:xfrm>
        </p:grpSpPr>
        <p:grpSp>
          <p:nvGrpSpPr>
            <p:cNvPr id="279" name="组合 278"/>
            <p:cNvGrpSpPr/>
            <p:nvPr/>
          </p:nvGrpSpPr>
          <p:grpSpPr>
            <a:xfrm>
              <a:off x="6141153" y="4648980"/>
              <a:ext cx="704951" cy="1046248"/>
              <a:chOff x="5260612" y="3902529"/>
              <a:chExt cx="822325" cy="1114425"/>
            </a:xfrm>
          </p:grpSpPr>
          <p:pic>
            <p:nvPicPr>
              <p:cNvPr id="280" name="Picture 36" descr="Class4_5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60612" y="3902529"/>
                <a:ext cx="822325"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281" name="Group 320"/>
              <p:cNvGrpSpPr>
                <a:grpSpLocks/>
              </p:cNvGrpSpPr>
              <p:nvPr/>
            </p:nvGrpSpPr>
            <p:grpSpPr bwMode="auto">
              <a:xfrm>
                <a:off x="5260612" y="4508595"/>
                <a:ext cx="630737" cy="409689"/>
                <a:chOff x="1296" y="768"/>
                <a:chExt cx="556" cy="336"/>
              </a:xfrm>
              <a:effectLst/>
            </p:grpSpPr>
            <p:sp>
              <p:nvSpPr>
                <p:cNvPr id="292" name="Rectangle 321"/>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16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293" name="Group 322"/>
                <p:cNvGrpSpPr>
                  <a:grpSpLocks/>
                </p:cNvGrpSpPr>
                <p:nvPr/>
              </p:nvGrpSpPr>
              <p:grpSpPr bwMode="auto">
                <a:xfrm>
                  <a:off x="1367" y="829"/>
                  <a:ext cx="393" cy="214"/>
                  <a:chOff x="2928" y="3744"/>
                  <a:chExt cx="528" cy="336"/>
                </a:xfrm>
              </p:grpSpPr>
              <p:grpSp>
                <p:nvGrpSpPr>
                  <p:cNvPr id="294" name="Group 323"/>
                  <p:cNvGrpSpPr>
                    <a:grpSpLocks/>
                  </p:cNvGrpSpPr>
                  <p:nvPr/>
                </p:nvGrpSpPr>
                <p:grpSpPr bwMode="auto">
                  <a:xfrm>
                    <a:off x="3024" y="3744"/>
                    <a:ext cx="432" cy="240"/>
                    <a:chOff x="2736" y="3648"/>
                    <a:chExt cx="432" cy="240"/>
                  </a:xfrm>
                </p:grpSpPr>
                <p:grpSp>
                  <p:nvGrpSpPr>
                    <p:cNvPr id="309" name="Group 324"/>
                    <p:cNvGrpSpPr>
                      <a:grpSpLocks/>
                    </p:cNvGrpSpPr>
                    <p:nvPr/>
                  </p:nvGrpSpPr>
                  <p:grpSpPr bwMode="auto">
                    <a:xfrm>
                      <a:off x="2736" y="3648"/>
                      <a:ext cx="432" cy="240"/>
                      <a:chOff x="2592" y="3504"/>
                      <a:chExt cx="576" cy="384"/>
                    </a:xfrm>
                  </p:grpSpPr>
                  <p:sp>
                    <p:nvSpPr>
                      <p:cNvPr id="311" name="Rectangle 325"/>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2"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3" name="Line 327"/>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14" name="Line 328"/>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10" name="Line 329"/>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5" name="Group 330"/>
                  <p:cNvGrpSpPr>
                    <a:grpSpLocks/>
                  </p:cNvGrpSpPr>
                  <p:nvPr/>
                </p:nvGrpSpPr>
                <p:grpSpPr bwMode="auto">
                  <a:xfrm>
                    <a:off x="2976" y="3792"/>
                    <a:ext cx="432" cy="240"/>
                    <a:chOff x="2736" y="3648"/>
                    <a:chExt cx="432" cy="240"/>
                  </a:xfrm>
                </p:grpSpPr>
                <p:grpSp>
                  <p:nvGrpSpPr>
                    <p:cNvPr id="303" name="Group 331"/>
                    <p:cNvGrpSpPr>
                      <a:grpSpLocks/>
                    </p:cNvGrpSpPr>
                    <p:nvPr/>
                  </p:nvGrpSpPr>
                  <p:grpSpPr bwMode="auto">
                    <a:xfrm>
                      <a:off x="2736" y="3648"/>
                      <a:ext cx="432" cy="240"/>
                      <a:chOff x="2592" y="3504"/>
                      <a:chExt cx="576" cy="384"/>
                    </a:xfrm>
                  </p:grpSpPr>
                  <p:sp>
                    <p:nvSpPr>
                      <p:cNvPr id="305" name="Rectangle 332"/>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6"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7" name="Line 334"/>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8" name="Line 335"/>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04" name="Line 336"/>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296" name="Group 337"/>
                  <p:cNvGrpSpPr>
                    <a:grpSpLocks/>
                  </p:cNvGrpSpPr>
                  <p:nvPr/>
                </p:nvGrpSpPr>
                <p:grpSpPr bwMode="auto">
                  <a:xfrm>
                    <a:off x="2928" y="3840"/>
                    <a:ext cx="432" cy="240"/>
                    <a:chOff x="2736" y="3648"/>
                    <a:chExt cx="432" cy="240"/>
                  </a:xfrm>
                </p:grpSpPr>
                <p:grpSp>
                  <p:nvGrpSpPr>
                    <p:cNvPr id="297" name="Group 338"/>
                    <p:cNvGrpSpPr>
                      <a:grpSpLocks/>
                    </p:cNvGrpSpPr>
                    <p:nvPr/>
                  </p:nvGrpSpPr>
                  <p:grpSpPr bwMode="auto">
                    <a:xfrm>
                      <a:off x="2736" y="3648"/>
                      <a:ext cx="432" cy="240"/>
                      <a:chOff x="2592" y="3504"/>
                      <a:chExt cx="576" cy="384"/>
                    </a:xfrm>
                  </p:grpSpPr>
                  <p:sp>
                    <p:nvSpPr>
                      <p:cNvPr id="299" name="Rectangle 339"/>
                      <p:cNvSpPr>
                        <a:spLocks noChangeArrowheads="1"/>
                      </p:cNvSpPr>
                      <p:nvPr/>
                    </p:nvSpPr>
                    <p:spPr bwMode="auto">
                      <a:xfrm>
                        <a:off x="2592" y="3504"/>
                        <a:ext cx="576"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0"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1" name="Line 341"/>
                      <p:cNvSpPr>
                        <a:spLocks noChangeShapeType="1"/>
                      </p:cNvSpPr>
                      <p:nvPr/>
                    </p:nvSpPr>
                    <p:spPr bwMode="auto">
                      <a:xfrm flipV="1">
                        <a:off x="2592"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02" name="Line 342"/>
                      <p:cNvSpPr>
                        <a:spLocks noChangeShapeType="1"/>
                      </p:cNvSpPr>
                      <p:nvPr/>
                    </p:nvSpPr>
                    <p:spPr bwMode="auto">
                      <a:xfrm flipH="1" flipV="1">
                        <a:off x="2936" y="3704"/>
                        <a:ext cx="232" cy="1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298" name="Line 343"/>
                    <p:cNvSpPr>
                      <a:spLocks noChangeShapeType="1"/>
                    </p:cNvSpPr>
                    <p:nvPr/>
                  </p:nvSpPr>
                  <p:spPr bwMode="auto">
                    <a:xfrm>
                      <a:off x="2736" y="3648"/>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grpSp>
            <p:nvGrpSpPr>
              <p:cNvPr id="282" name="Group 310"/>
              <p:cNvGrpSpPr>
                <a:grpSpLocks/>
              </p:cNvGrpSpPr>
              <p:nvPr/>
            </p:nvGrpSpPr>
            <p:grpSpPr bwMode="auto">
              <a:xfrm>
                <a:off x="5414616" y="4074315"/>
                <a:ext cx="341198" cy="343293"/>
                <a:chOff x="2351" y="2975"/>
                <a:chExt cx="481" cy="433"/>
              </a:xfrm>
            </p:grpSpPr>
            <p:sp>
              <p:nvSpPr>
                <p:cNvPr id="283" name="Rectangle 311"/>
                <p:cNvSpPr>
                  <a:spLocks noChangeArrowheads="1"/>
                </p:cNvSpPr>
                <p:nvPr/>
              </p:nvSpPr>
              <p:spPr bwMode="auto">
                <a:xfrm rot="-5400000">
                  <a:off x="2376" y="2952"/>
                  <a:ext cx="432" cy="480"/>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4" name="Line 312"/>
                <p:cNvSpPr>
                  <a:spLocks noChangeShapeType="1"/>
                </p:cNvSpPr>
                <p:nvPr/>
              </p:nvSpPr>
              <p:spPr bwMode="auto">
                <a:xfrm rot="10800000">
                  <a:off x="2351" y="332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5" name="Line 313"/>
                <p:cNvSpPr>
                  <a:spLocks noChangeShapeType="1"/>
                </p:cNvSpPr>
                <p:nvPr/>
              </p:nvSpPr>
              <p:spPr bwMode="auto">
                <a:xfrm rot="10800000">
                  <a:off x="2351" y="323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6" name="Line 314"/>
                <p:cNvSpPr>
                  <a:spLocks noChangeShapeType="1"/>
                </p:cNvSpPr>
                <p:nvPr/>
              </p:nvSpPr>
              <p:spPr bwMode="auto">
                <a:xfrm rot="10800000">
                  <a:off x="2351" y="3148"/>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7" name="Line 315"/>
                <p:cNvSpPr>
                  <a:spLocks noChangeShapeType="1"/>
                </p:cNvSpPr>
                <p:nvPr/>
              </p:nvSpPr>
              <p:spPr bwMode="auto">
                <a:xfrm rot="10800000">
                  <a:off x="2351" y="3061"/>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8" name="Line 316"/>
                <p:cNvSpPr>
                  <a:spLocks noChangeShapeType="1"/>
                </p:cNvSpPr>
                <p:nvPr/>
              </p:nvSpPr>
              <p:spPr bwMode="auto">
                <a:xfrm rot="5400000">
                  <a:off x="2519"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89" name="Line 317"/>
                <p:cNvSpPr>
                  <a:spLocks noChangeShapeType="1"/>
                </p:cNvSpPr>
                <p:nvPr/>
              </p:nvSpPr>
              <p:spPr bwMode="auto">
                <a:xfrm rot="5400000">
                  <a:off x="2423"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0" name="Line 318"/>
                <p:cNvSpPr>
                  <a:spLocks noChangeShapeType="1"/>
                </p:cNvSpPr>
                <p:nvPr/>
              </p:nvSpPr>
              <p:spPr bwMode="auto">
                <a:xfrm rot="5400000">
                  <a:off x="2327"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91" name="Line 319"/>
                <p:cNvSpPr>
                  <a:spLocks noChangeShapeType="1"/>
                </p:cNvSpPr>
                <p:nvPr/>
              </p:nvSpPr>
              <p:spPr bwMode="auto">
                <a:xfrm rot="5400000">
                  <a:off x="2231" y="3191"/>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sp>
          <p:nvSpPr>
            <p:cNvPr id="323" name="Text Box 7"/>
            <p:cNvSpPr txBox="1">
              <a:spLocks noChangeArrowheads="1"/>
            </p:cNvSpPr>
            <p:nvPr/>
          </p:nvSpPr>
          <p:spPr bwMode="auto">
            <a:xfrm>
              <a:off x="6124036" y="563881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邮件服务器</a:t>
              </a:r>
              <a:endPar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r>
                <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rPr>
                <a:t>接收方</a:t>
              </a:r>
              <a:r>
                <a:rPr kumimoji="1" lang="en-US" altLang="zh-CN" sz="1600" b="1" dirty="0">
                  <a:solidFill>
                    <a:schemeClr val="accent4">
                      <a:lumMod val="85000"/>
                      <a:lumOff val="15000"/>
                    </a:schemeClr>
                  </a:solidFill>
                  <a:latin typeface="Calibri" panose="020F0502020204030204" pitchFamily="34" charset="0"/>
                  <a:ea typeface="华文楷体" panose="02010600040101010101" pitchFamily="2" charset="-122"/>
                </a:rPr>
                <a:t>)</a:t>
              </a:r>
              <a:endParaRPr kumimoji="1" lang="zh-CN" altLang="en-US" sz="1600" b="1" dirty="0">
                <a:solidFill>
                  <a:schemeClr val="accent4">
                    <a:lumMod val="85000"/>
                    <a:lumOff val="15000"/>
                  </a:schemeClr>
                </a:solidFill>
                <a:latin typeface="Calibri" panose="020F0502020204030204" pitchFamily="34" charset="0"/>
                <a:ea typeface="华文楷体" panose="02010600040101010101" pitchFamily="2" charset="-122"/>
              </a:endParaRPr>
            </a:p>
          </p:txBody>
        </p:sp>
      </p:grpSp>
      <p:sp>
        <p:nvSpPr>
          <p:cNvPr id="326" name="Text Box 8"/>
          <p:cNvSpPr txBox="1">
            <a:spLocks noChangeArrowheads="1"/>
          </p:cNvSpPr>
          <p:nvPr/>
        </p:nvSpPr>
        <p:spPr bwMode="auto">
          <a:xfrm>
            <a:off x="1272646" y="625928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27" name="Line 352"/>
          <p:cNvSpPr>
            <a:spLocks noChangeShapeType="1"/>
          </p:cNvSpPr>
          <p:nvPr/>
        </p:nvSpPr>
        <p:spPr bwMode="auto">
          <a:xfrm flipV="1">
            <a:off x="1845185" y="5615571"/>
            <a:ext cx="834689" cy="66960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28" name="Text Box 355"/>
          <p:cNvSpPr txBox="1">
            <a:spLocks noChangeArrowheads="1"/>
          </p:cNvSpPr>
          <p:nvPr/>
        </p:nvSpPr>
        <p:spPr bwMode="auto">
          <a:xfrm>
            <a:off x="1970408" y="4314128"/>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29" name="Line 356"/>
          <p:cNvSpPr>
            <a:spLocks noChangeShapeType="1"/>
          </p:cNvSpPr>
          <p:nvPr/>
        </p:nvSpPr>
        <p:spPr bwMode="auto">
          <a:xfrm rot="10800000" flipH="1" flipV="1">
            <a:off x="2373849" y="4605505"/>
            <a:ext cx="408747" cy="426479"/>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0" name="Text Box 355"/>
          <p:cNvSpPr txBox="1">
            <a:spLocks noChangeArrowheads="1"/>
          </p:cNvSpPr>
          <p:nvPr/>
        </p:nvSpPr>
        <p:spPr bwMode="auto">
          <a:xfrm>
            <a:off x="6160970" y="4267259"/>
            <a:ext cx="10054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用户邮箱</a:t>
            </a:r>
          </a:p>
        </p:txBody>
      </p:sp>
      <p:sp>
        <p:nvSpPr>
          <p:cNvPr id="331" name="Line 356"/>
          <p:cNvSpPr>
            <a:spLocks noChangeShapeType="1"/>
          </p:cNvSpPr>
          <p:nvPr/>
        </p:nvSpPr>
        <p:spPr bwMode="auto">
          <a:xfrm rot="10800000" flipV="1">
            <a:off x="6369632" y="4563427"/>
            <a:ext cx="280058" cy="48829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2" name="Text Box 8"/>
          <p:cNvSpPr txBox="1">
            <a:spLocks noChangeArrowheads="1"/>
          </p:cNvSpPr>
          <p:nvPr/>
        </p:nvSpPr>
        <p:spPr bwMode="auto">
          <a:xfrm>
            <a:off x="6833035" y="6295989"/>
            <a:ext cx="10010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邮件缓存</a:t>
            </a:r>
          </a:p>
        </p:txBody>
      </p:sp>
      <p:sp>
        <p:nvSpPr>
          <p:cNvPr id="333" name="Line 352"/>
          <p:cNvSpPr>
            <a:spLocks noChangeShapeType="1"/>
          </p:cNvSpPr>
          <p:nvPr/>
        </p:nvSpPr>
        <p:spPr bwMode="auto">
          <a:xfrm flipH="1" flipV="1">
            <a:off x="6590545" y="5542046"/>
            <a:ext cx="815029" cy="752018"/>
          </a:xfrm>
          <a:prstGeom prst="line">
            <a:avLst/>
          </a:prstGeom>
          <a:noFill/>
          <a:ln w="12700">
            <a:solidFill>
              <a:schemeClr val="accent5">
                <a:lumMod val="5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34" name="Text Box 193"/>
          <p:cNvSpPr txBox="1">
            <a:spLocks noChangeArrowheads="1"/>
          </p:cNvSpPr>
          <p:nvPr/>
        </p:nvSpPr>
        <p:spPr bwMode="auto">
          <a:xfrm>
            <a:off x="7630419" y="440865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sp>
        <p:nvSpPr>
          <p:cNvPr id="335" name="Line 351"/>
          <p:cNvSpPr>
            <a:spLocks noChangeShapeType="1"/>
          </p:cNvSpPr>
          <p:nvPr/>
        </p:nvSpPr>
        <p:spPr bwMode="auto">
          <a:xfrm>
            <a:off x="7959876" y="4739986"/>
            <a:ext cx="149491" cy="5843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6" name="Line 353"/>
          <p:cNvSpPr>
            <a:spLocks noChangeShapeType="1"/>
          </p:cNvSpPr>
          <p:nvPr/>
        </p:nvSpPr>
        <p:spPr bwMode="auto">
          <a:xfrm flipH="1">
            <a:off x="1077615" y="4562424"/>
            <a:ext cx="119700" cy="56960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37" name="Text Box 354"/>
          <p:cNvSpPr txBox="1">
            <a:spLocks noChangeArrowheads="1"/>
          </p:cNvSpPr>
          <p:nvPr/>
        </p:nvSpPr>
        <p:spPr bwMode="auto">
          <a:xfrm>
            <a:off x="716429" y="426580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nvGrpSpPr>
          <p:cNvPr id="367" name="组合 366"/>
          <p:cNvGrpSpPr/>
          <p:nvPr/>
        </p:nvGrpSpPr>
        <p:grpSpPr>
          <a:xfrm>
            <a:off x="143692" y="1973023"/>
            <a:ext cx="8907190" cy="2079516"/>
            <a:chOff x="143692" y="1829330"/>
            <a:chExt cx="8907190" cy="2079516"/>
          </a:xfrm>
        </p:grpSpPr>
        <p:sp>
          <p:nvSpPr>
            <p:cNvPr id="353" name="圆角矩形 352"/>
            <p:cNvSpPr/>
            <p:nvPr/>
          </p:nvSpPr>
          <p:spPr>
            <a:xfrm>
              <a:off x="143692" y="1829330"/>
              <a:ext cx="8893062" cy="2079516"/>
            </a:xfrm>
            <a:prstGeom prst="roundRect">
              <a:avLst>
                <a:gd name="adj" fmla="val 9757"/>
              </a:avLst>
            </a:prstGeom>
            <a:solidFill>
              <a:srgbClr val="FFFFCC"/>
            </a:solid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1" name="组合 350"/>
            <p:cNvGrpSpPr/>
            <p:nvPr/>
          </p:nvGrpSpPr>
          <p:grpSpPr>
            <a:xfrm>
              <a:off x="388959" y="1844885"/>
              <a:ext cx="1005403" cy="1970920"/>
              <a:chOff x="596030" y="1714521"/>
              <a:chExt cx="1005403" cy="1970920"/>
            </a:xfrm>
          </p:grpSpPr>
          <p:grpSp>
            <p:nvGrpSpPr>
              <p:cNvPr id="348" name="组合 347"/>
              <p:cNvGrpSpPr/>
              <p:nvPr/>
            </p:nvGrpSpPr>
            <p:grpSpPr>
              <a:xfrm>
                <a:off x="671955" y="2016081"/>
                <a:ext cx="802736" cy="1669360"/>
                <a:chOff x="501592" y="2003331"/>
                <a:chExt cx="802736" cy="1669360"/>
              </a:xfrm>
            </p:grpSpPr>
            <p:sp>
              <p:nvSpPr>
                <p:cNvPr id="340" name="Rectangle 387"/>
                <p:cNvSpPr>
                  <a:spLocks noChangeArrowheads="1"/>
                </p:cNvSpPr>
                <p:nvPr/>
              </p:nvSpPr>
              <p:spPr bwMode="auto">
                <a:xfrm>
                  <a:off x="501592"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1" name="Oval 397"/>
                <p:cNvSpPr>
                  <a:spLocks noChangeArrowheads="1"/>
                </p:cNvSpPr>
                <p:nvPr/>
              </p:nvSpPr>
              <p:spPr bwMode="auto">
                <a:xfrm>
                  <a:off x="555069" y="2133018"/>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49" name="Text Box 354"/>
              <p:cNvSpPr txBox="1">
                <a:spLocks noChangeArrowheads="1"/>
              </p:cNvSpPr>
              <p:nvPr/>
            </p:nvSpPr>
            <p:spPr bwMode="auto">
              <a:xfrm>
                <a:off x="596030"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nvGrpSpPr>
            <p:cNvPr id="352" name="组合 351"/>
            <p:cNvGrpSpPr/>
            <p:nvPr/>
          </p:nvGrpSpPr>
          <p:grpSpPr>
            <a:xfrm>
              <a:off x="2370517" y="1849922"/>
              <a:ext cx="1210588" cy="1947461"/>
              <a:chOff x="2370517" y="1723320"/>
              <a:chExt cx="1210588" cy="1947461"/>
            </a:xfrm>
          </p:grpSpPr>
          <p:grpSp>
            <p:nvGrpSpPr>
              <p:cNvPr id="347" name="组合 346"/>
              <p:cNvGrpSpPr/>
              <p:nvPr/>
            </p:nvGrpSpPr>
            <p:grpSpPr>
              <a:xfrm>
                <a:off x="2509205" y="2001421"/>
                <a:ext cx="802736" cy="1669360"/>
                <a:chOff x="2031112" y="1843189"/>
                <a:chExt cx="802736" cy="1669360"/>
              </a:xfrm>
            </p:grpSpPr>
            <p:sp>
              <p:nvSpPr>
                <p:cNvPr id="339"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43"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客户</a:t>
                  </a:r>
                </a:p>
              </p:txBody>
            </p:sp>
            <p:sp>
              <p:nvSpPr>
                <p:cNvPr id="346" name="Oval 398"/>
                <p:cNvSpPr>
                  <a:spLocks noChangeArrowheads="1"/>
                </p:cNvSpPr>
                <p:nvPr/>
              </p:nvSpPr>
              <p:spPr bwMode="auto">
                <a:xfrm>
                  <a:off x="2072717" y="1917739"/>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0"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54" name="组合 353"/>
            <p:cNvGrpSpPr/>
            <p:nvPr/>
          </p:nvGrpSpPr>
          <p:grpSpPr>
            <a:xfrm>
              <a:off x="5962988" y="1870361"/>
              <a:ext cx="1210588" cy="1947461"/>
              <a:chOff x="2370517" y="1723320"/>
              <a:chExt cx="1210588" cy="1947461"/>
            </a:xfrm>
          </p:grpSpPr>
          <p:grpSp>
            <p:nvGrpSpPr>
              <p:cNvPr id="355" name="组合 354"/>
              <p:cNvGrpSpPr/>
              <p:nvPr/>
            </p:nvGrpSpPr>
            <p:grpSpPr>
              <a:xfrm>
                <a:off x="2509205" y="2001421"/>
                <a:ext cx="802736" cy="1669360"/>
                <a:chOff x="2031112" y="1843189"/>
                <a:chExt cx="802736" cy="1669360"/>
              </a:xfrm>
            </p:grpSpPr>
            <p:sp>
              <p:nvSpPr>
                <p:cNvPr id="357" name="Rectangle 386"/>
                <p:cNvSpPr>
                  <a:spLocks noChangeArrowheads="1"/>
                </p:cNvSpPr>
                <p:nvPr/>
              </p:nvSpPr>
              <p:spPr bwMode="auto">
                <a:xfrm>
                  <a:off x="2031112" y="1843189"/>
                  <a:ext cx="802736" cy="1669360"/>
                </a:xfrm>
                <a:prstGeom prst="rect">
                  <a:avLst/>
                </a:prstGeom>
                <a:solidFill>
                  <a:schemeClr val="accent6">
                    <a:lumMod val="20000"/>
                    <a:lumOff val="80000"/>
                  </a:schemeClr>
                </a:solidFill>
                <a:ln w="9525" algn="ctr">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58" name="Oval 406"/>
                <p:cNvSpPr>
                  <a:spLocks noChangeArrowheads="1"/>
                </p:cNvSpPr>
                <p:nvPr/>
              </p:nvSpPr>
              <p:spPr bwMode="auto">
                <a:xfrm>
                  <a:off x="2072717" y="2473130"/>
                  <a:ext cx="707884" cy="469360"/>
                </a:xfrm>
                <a:prstGeom prst="ellipse">
                  <a:avLst/>
                </a:prstGeom>
                <a:solidFill>
                  <a:srgbClr val="FFFF99"/>
                </a:solidFill>
                <a:ln w="9525" algn="ctr">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SMTP</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服务器</a:t>
                  </a:r>
                </a:p>
              </p:txBody>
            </p:sp>
            <p:sp>
              <p:nvSpPr>
                <p:cNvPr id="359" name="Oval 398"/>
                <p:cNvSpPr>
                  <a:spLocks noChangeArrowheads="1"/>
                </p:cNvSpPr>
                <p:nvPr/>
              </p:nvSpPr>
              <p:spPr bwMode="auto">
                <a:xfrm>
                  <a:off x="2092615" y="3017720"/>
                  <a:ext cx="695225" cy="45666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kern="0" dirty="0">
                      <a:solidFill>
                        <a:srgbClr val="000099"/>
                      </a:solidFill>
                      <a:latin typeface="Calibri" panose="020F0502020204030204" pitchFamily="34" charset="0"/>
                      <a:ea typeface="华文楷体" panose="02010600040101010101" pitchFamily="2" charset="-122"/>
                    </a:rPr>
                    <a:t>服务器</a:t>
                  </a:r>
                  <a:endPar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356" name="Text Box 354"/>
              <p:cNvSpPr txBox="1">
                <a:spLocks noChangeArrowheads="1"/>
              </p:cNvSpPr>
              <p:nvPr/>
            </p:nvSpPr>
            <p:spPr bwMode="auto">
              <a:xfrm>
                <a:off x="2370517" y="172332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邮件服务器</a:t>
                </a:r>
              </a:p>
            </p:txBody>
          </p:sp>
        </p:grpSp>
        <p:grpSp>
          <p:nvGrpSpPr>
            <p:cNvPr id="361" name="组合 360"/>
            <p:cNvGrpSpPr/>
            <p:nvPr/>
          </p:nvGrpSpPr>
          <p:grpSpPr>
            <a:xfrm>
              <a:off x="8045479" y="1832076"/>
              <a:ext cx="1005403" cy="1970920"/>
              <a:chOff x="831164" y="1714521"/>
              <a:chExt cx="1005403" cy="1970920"/>
            </a:xfrm>
          </p:grpSpPr>
          <p:grpSp>
            <p:nvGrpSpPr>
              <p:cNvPr id="362" name="组合 361"/>
              <p:cNvGrpSpPr/>
              <p:nvPr/>
            </p:nvGrpSpPr>
            <p:grpSpPr>
              <a:xfrm>
                <a:off x="907089" y="2016081"/>
                <a:ext cx="802736" cy="1669360"/>
                <a:chOff x="736726" y="2003331"/>
                <a:chExt cx="802736" cy="1669360"/>
              </a:xfrm>
            </p:grpSpPr>
            <p:sp>
              <p:nvSpPr>
                <p:cNvPr id="364" name="Rectangle 387"/>
                <p:cNvSpPr>
                  <a:spLocks noChangeArrowheads="1"/>
                </p:cNvSpPr>
                <p:nvPr/>
              </p:nvSpPr>
              <p:spPr bwMode="auto">
                <a:xfrm>
                  <a:off x="736726" y="2003331"/>
                  <a:ext cx="802736" cy="166936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66" name="Oval 397"/>
                <p:cNvSpPr>
                  <a:spLocks noChangeArrowheads="1"/>
                </p:cNvSpPr>
                <p:nvPr/>
              </p:nvSpPr>
              <p:spPr bwMode="auto">
                <a:xfrm>
                  <a:off x="812608" y="3162124"/>
                  <a:ext cx="662226" cy="481366"/>
                </a:xfrm>
                <a:prstGeom prst="ellipse">
                  <a:avLst/>
                </a:prstGeom>
                <a:solidFill>
                  <a:srgbClr val="FFFF99"/>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PoP3</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400" i="0" u="none" strike="noStrike" kern="0" cap="none" spc="0" normalizeH="0" noProof="0" dirty="0">
                      <a:ln>
                        <a:noFill/>
                      </a:ln>
                      <a:solidFill>
                        <a:srgbClr val="000099"/>
                      </a:solidFill>
                      <a:effectLst/>
                      <a:uLnTx/>
                      <a:uFillTx/>
                      <a:latin typeface="Calibri" panose="020F0502020204030204" pitchFamily="34" charset="0"/>
                      <a:ea typeface="华文楷体" panose="02010600040101010101" pitchFamily="2" charset="-122"/>
                    </a:rPr>
                    <a:t>客户</a:t>
                  </a:r>
                </a:p>
              </p:txBody>
            </p:sp>
          </p:grpSp>
          <p:sp>
            <p:nvSpPr>
              <p:cNvPr id="363" name="Text Box 354"/>
              <p:cNvSpPr txBox="1">
                <a:spLocks noChangeArrowheads="1"/>
              </p:cNvSpPr>
              <p:nvPr/>
            </p:nvSpPr>
            <p:spPr bwMode="auto">
              <a:xfrm>
                <a:off x="831164" y="1714521"/>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000099"/>
                    </a:solidFill>
                    <a:latin typeface="Calibri" panose="020F0502020204030204" pitchFamily="34" charset="0"/>
                    <a:ea typeface="华文楷体" panose="02010600040101010101" pitchFamily="2" charset="-122"/>
                  </a:rPr>
                  <a:t>用户代理</a:t>
                </a:r>
              </a:p>
            </p:txBody>
          </p:sp>
        </p:grpSp>
      </p:grpSp>
      <p:grpSp>
        <p:nvGrpSpPr>
          <p:cNvPr id="371" name="组合 370"/>
          <p:cNvGrpSpPr/>
          <p:nvPr/>
        </p:nvGrpSpPr>
        <p:grpSpPr>
          <a:xfrm>
            <a:off x="1130659" y="4730472"/>
            <a:ext cx="1545517" cy="810731"/>
            <a:chOff x="1130659" y="4586779"/>
            <a:chExt cx="1545517" cy="810731"/>
          </a:xfrm>
        </p:grpSpPr>
        <p:sp>
          <p:nvSpPr>
            <p:cNvPr id="368" name="Freeform 344"/>
            <p:cNvSpPr>
              <a:spLocks/>
            </p:cNvSpPr>
            <p:nvPr/>
          </p:nvSpPr>
          <p:spPr bwMode="auto">
            <a:xfrm rot="458501">
              <a:off x="1130659" y="4920768"/>
              <a:ext cx="1545517" cy="476742"/>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60325" cap="flat" cmpd="sng">
              <a:solidFill>
                <a:srgbClr val="CC0099"/>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69" name="Text Box 348"/>
            <p:cNvSpPr txBox="1">
              <a:spLocks noChangeArrowheads="1"/>
            </p:cNvSpPr>
            <p:nvPr/>
          </p:nvSpPr>
          <p:spPr bwMode="auto">
            <a:xfrm>
              <a:off x="1523981" y="4922791"/>
              <a:ext cx="6719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p>
          </p:txBody>
        </p:sp>
        <p:sp>
          <p:nvSpPr>
            <p:cNvPr id="370" name="Text Box 375"/>
            <p:cNvSpPr txBox="1">
              <a:spLocks noChangeArrowheads="1"/>
            </p:cNvSpPr>
            <p:nvPr/>
          </p:nvSpPr>
          <p:spPr bwMode="auto">
            <a:xfrm>
              <a:off x="1288527" y="458677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p:txBody>
        </p:sp>
      </p:grpSp>
      <p:grpSp>
        <p:nvGrpSpPr>
          <p:cNvPr id="375" name="组合 374"/>
          <p:cNvGrpSpPr/>
          <p:nvPr/>
        </p:nvGrpSpPr>
        <p:grpSpPr>
          <a:xfrm>
            <a:off x="3036614" y="4607762"/>
            <a:ext cx="3360752" cy="912412"/>
            <a:chOff x="3036614" y="4464069"/>
            <a:chExt cx="3360752" cy="912412"/>
          </a:xfrm>
        </p:grpSpPr>
        <p:sp>
          <p:nvSpPr>
            <p:cNvPr id="372" name="Freeform 345"/>
            <p:cNvSpPr>
              <a:spLocks/>
            </p:cNvSpPr>
            <p:nvPr/>
          </p:nvSpPr>
          <p:spPr bwMode="auto">
            <a:xfrm>
              <a:off x="3036614" y="4787214"/>
              <a:ext cx="3360752" cy="589267"/>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60325" cap="flat" cmpd="sng">
              <a:solidFill>
                <a:srgbClr val="CC0099"/>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73" name="Text Box 375"/>
            <p:cNvSpPr txBox="1">
              <a:spLocks noChangeArrowheads="1"/>
            </p:cNvSpPr>
            <p:nvPr/>
          </p:nvSpPr>
          <p:spPr bwMode="auto">
            <a:xfrm>
              <a:off x="4361422" y="446406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p:txBody>
        </p:sp>
        <p:sp>
          <p:nvSpPr>
            <p:cNvPr id="374" name="Text Box 348"/>
            <p:cNvSpPr txBox="1">
              <a:spLocks noChangeArrowheads="1"/>
            </p:cNvSpPr>
            <p:nvPr/>
          </p:nvSpPr>
          <p:spPr bwMode="auto">
            <a:xfrm>
              <a:off x="4891340" y="4799738"/>
              <a:ext cx="6719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p>
          </p:txBody>
        </p:sp>
      </p:grpSp>
      <p:grpSp>
        <p:nvGrpSpPr>
          <p:cNvPr id="380" name="组合 379"/>
          <p:cNvGrpSpPr/>
          <p:nvPr/>
        </p:nvGrpSpPr>
        <p:grpSpPr>
          <a:xfrm>
            <a:off x="6467576" y="4657852"/>
            <a:ext cx="1641792" cy="773211"/>
            <a:chOff x="6467576" y="4514159"/>
            <a:chExt cx="1641792" cy="773211"/>
          </a:xfrm>
        </p:grpSpPr>
        <p:sp>
          <p:nvSpPr>
            <p:cNvPr id="377" name="Freeform 344"/>
            <p:cNvSpPr>
              <a:spLocks/>
            </p:cNvSpPr>
            <p:nvPr/>
          </p:nvSpPr>
          <p:spPr bwMode="auto">
            <a:xfrm>
              <a:off x="6467576" y="4814209"/>
              <a:ext cx="1641792" cy="447449"/>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60325" cap="flat" cmpd="sng">
              <a:solidFill>
                <a:srgbClr val="CC0099"/>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78" name="Text Box 348"/>
            <p:cNvSpPr txBox="1">
              <a:spLocks noChangeArrowheads="1"/>
            </p:cNvSpPr>
            <p:nvPr/>
          </p:nvSpPr>
          <p:spPr bwMode="auto">
            <a:xfrm>
              <a:off x="6755137" y="4948816"/>
              <a:ext cx="1170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PoP3/IMAP</a:t>
              </a:r>
            </a:p>
          </p:txBody>
        </p:sp>
        <p:sp>
          <p:nvSpPr>
            <p:cNvPr id="379" name="Text Box 375"/>
            <p:cNvSpPr txBox="1">
              <a:spLocks noChangeArrowheads="1"/>
            </p:cNvSpPr>
            <p:nvPr/>
          </p:nvSpPr>
          <p:spPr bwMode="auto">
            <a:xfrm>
              <a:off x="6846136" y="451415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读取邮件</a:t>
              </a:r>
              <a:endParaRPr kumimoji="1" lang="en-US" altLang="zh-CN" sz="1600" dirty="0">
                <a:solidFill>
                  <a:srgbClr val="CC0099"/>
                </a:solidFill>
                <a:latin typeface="Calibri" panose="020F0502020204030204" pitchFamily="34" charset="0"/>
                <a:ea typeface="华文楷体" panose="02010600040101010101" pitchFamily="2" charset="-122"/>
              </a:endParaRPr>
            </a:p>
          </p:txBody>
        </p:sp>
      </p:grpSp>
      <p:grpSp>
        <p:nvGrpSpPr>
          <p:cNvPr id="384" name="组合 383"/>
          <p:cNvGrpSpPr/>
          <p:nvPr/>
        </p:nvGrpSpPr>
        <p:grpSpPr>
          <a:xfrm>
            <a:off x="1154511" y="2058598"/>
            <a:ext cx="1472634" cy="898814"/>
            <a:chOff x="1154511" y="1914905"/>
            <a:chExt cx="1472634" cy="898814"/>
          </a:xfrm>
        </p:grpSpPr>
        <p:sp>
          <p:nvSpPr>
            <p:cNvPr id="381" name="Line 388"/>
            <p:cNvSpPr>
              <a:spLocks noChangeShapeType="1"/>
            </p:cNvSpPr>
            <p:nvPr/>
          </p:nvSpPr>
          <p:spPr bwMode="auto">
            <a:xfrm>
              <a:off x="1154511" y="2437962"/>
              <a:ext cx="1472634" cy="0"/>
            </a:xfrm>
            <a:prstGeom prst="line">
              <a:avLst/>
            </a:prstGeom>
            <a:noFill/>
            <a:ln w="444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82" name="Text Box 391"/>
            <p:cNvSpPr txBox="1">
              <a:spLocks noChangeArrowheads="1"/>
            </p:cNvSpPr>
            <p:nvPr/>
          </p:nvSpPr>
          <p:spPr bwMode="auto">
            <a:xfrm>
              <a:off x="1388659" y="1914905"/>
              <a:ext cx="9965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endParaRPr kumimoji="1" lang="zh-CN" altLang="en-US" sz="1600" dirty="0">
                <a:solidFill>
                  <a:srgbClr val="CC0099"/>
                </a:solidFill>
                <a:latin typeface="Calibri" panose="020F0502020204030204" pitchFamily="34" charset="0"/>
                <a:ea typeface="华文楷体" panose="02010600040101010101" pitchFamily="2" charset="-122"/>
              </a:endParaRPr>
            </a:p>
          </p:txBody>
        </p:sp>
        <p:sp>
          <p:nvSpPr>
            <p:cNvPr id="383" name="Text Box 394"/>
            <p:cNvSpPr txBox="1">
              <a:spLocks noChangeArrowheads="1"/>
            </p:cNvSpPr>
            <p:nvPr/>
          </p:nvSpPr>
          <p:spPr bwMode="auto">
            <a:xfrm>
              <a:off x="1395440" y="2475165"/>
              <a:ext cx="1026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TCP</a:t>
              </a:r>
              <a:r>
                <a:rPr kumimoji="1" lang="zh-CN" altLang="en-US" sz="1600" dirty="0">
                  <a:solidFill>
                    <a:srgbClr val="CC0099"/>
                  </a:solidFill>
                  <a:latin typeface="Calibri" panose="020F0502020204030204" pitchFamily="34" charset="0"/>
                  <a:ea typeface="华文楷体" panose="02010600040101010101" pitchFamily="2" charset="-122"/>
                </a:rPr>
                <a:t>连接</a:t>
              </a:r>
            </a:p>
          </p:txBody>
        </p:sp>
      </p:grpSp>
      <p:grpSp>
        <p:nvGrpSpPr>
          <p:cNvPr id="385" name="组合 384"/>
          <p:cNvGrpSpPr/>
          <p:nvPr/>
        </p:nvGrpSpPr>
        <p:grpSpPr>
          <a:xfrm>
            <a:off x="3265933" y="2612833"/>
            <a:ext cx="2877348" cy="911877"/>
            <a:chOff x="427717" y="1901842"/>
            <a:chExt cx="2877348" cy="911877"/>
          </a:xfrm>
        </p:grpSpPr>
        <p:sp>
          <p:nvSpPr>
            <p:cNvPr id="386" name="Line 388"/>
            <p:cNvSpPr>
              <a:spLocks noChangeShapeType="1"/>
            </p:cNvSpPr>
            <p:nvPr/>
          </p:nvSpPr>
          <p:spPr bwMode="auto">
            <a:xfrm>
              <a:off x="427717" y="2437962"/>
              <a:ext cx="2877348" cy="0"/>
            </a:xfrm>
            <a:prstGeom prst="line">
              <a:avLst/>
            </a:prstGeom>
            <a:noFill/>
            <a:ln w="444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87" name="Text Box 391"/>
            <p:cNvSpPr txBox="1">
              <a:spLocks noChangeArrowheads="1"/>
            </p:cNvSpPr>
            <p:nvPr/>
          </p:nvSpPr>
          <p:spPr bwMode="auto">
            <a:xfrm>
              <a:off x="1388659" y="1901842"/>
              <a:ext cx="9965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发送邮件</a:t>
              </a:r>
              <a:endParaRPr kumimoji="1" lang="en-US" altLang="zh-CN" sz="1600" dirty="0">
                <a:solidFill>
                  <a:srgbClr val="CC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SMTP</a:t>
              </a:r>
              <a:endParaRPr kumimoji="1" lang="zh-CN" altLang="en-US" sz="1600" dirty="0">
                <a:solidFill>
                  <a:srgbClr val="CC0099"/>
                </a:solidFill>
                <a:latin typeface="Calibri" panose="020F0502020204030204" pitchFamily="34" charset="0"/>
                <a:ea typeface="华文楷体" panose="02010600040101010101" pitchFamily="2" charset="-122"/>
              </a:endParaRPr>
            </a:p>
          </p:txBody>
        </p:sp>
        <p:sp>
          <p:nvSpPr>
            <p:cNvPr id="388" name="Text Box 394"/>
            <p:cNvSpPr txBox="1">
              <a:spLocks noChangeArrowheads="1"/>
            </p:cNvSpPr>
            <p:nvPr/>
          </p:nvSpPr>
          <p:spPr bwMode="auto">
            <a:xfrm>
              <a:off x="1395440" y="2475165"/>
              <a:ext cx="1026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TCP</a:t>
              </a:r>
              <a:r>
                <a:rPr kumimoji="1" lang="zh-CN" altLang="en-US" sz="1600" dirty="0">
                  <a:solidFill>
                    <a:srgbClr val="CC0099"/>
                  </a:solidFill>
                  <a:latin typeface="Calibri" panose="020F0502020204030204" pitchFamily="34" charset="0"/>
                  <a:ea typeface="华文楷体" panose="02010600040101010101" pitchFamily="2" charset="-122"/>
                </a:rPr>
                <a:t>连接</a:t>
              </a:r>
            </a:p>
          </p:txBody>
        </p:sp>
      </p:grpSp>
      <p:grpSp>
        <p:nvGrpSpPr>
          <p:cNvPr id="389" name="组合 388"/>
          <p:cNvGrpSpPr/>
          <p:nvPr/>
        </p:nvGrpSpPr>
        <p:grpSpPr>
          <a:xfrm>
            <a:off x="6846137" y="3152072"/>
            <a:ext cx="1433998" cy="898814"/>
            <a:chOff x="1103051" y="1914905"/>
            <a:chExt cx="1433998" cy="898814"/>
          </a:xfrm>
        </p:grpSpPr>
        <p:sp>
          <p:nvSpPr>
            <p:cNvPr id="390" name="Line 388"/>
            <p:cNvSpPr>
              <a:spLocks noChangeShapeType="1"/>
            </p:cNvSpPr>
            <p:nvPr/>
          </p:nvSpPr>
          <p:spPr bwMode="auto">
            <a:xfrm>
              <a:off x="1103051" y="2437962"/>
              <a:ext cx="1433998" cy="0"/>
            </a:xfrm>
            <a:prstGeom prst="line">
              <a:avLst/>
            </a:prstGeom>
            <a:noFill/>
            <a:ln w="444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391" name="Text Box 391"/>
            <p:cNvSpPr txBox="1">
              <a:spLocks noChangeArrowheads="1"/>
            </p:cNvSpPr>
            <p:nvPr/>
          </p:nvSpPr>
          <p:spPr bwMode="auto">
            <a:xfrm>
              <a:off x="1119467" y="1914905"/>
              <a:ext cx="11873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zh-CN" altLang="en-US" sz="1600" dirty="0">
                  <a:solidFill>
                    <a:srgbClr val="CC0099"/>
                  </a:solidFill>
                  <a:latin typeface="Calibri" panose="020F0502020204030204" pitchFamily="34" charset="0"/>
                  <a:ea typeface="华文楷体" panose="02010600040101010101" pitchFamily="2" charset="-122"/>
                </a:rPr>
                <a:t>读取邮件</a:t>
              </a:r>
              <a:endParaRPr kumimoji="1" lang="en-US" altLang="zh-CN" sz="1600" dirty="0">
                <a:solidFill>
                  <a:srgbClr val="CC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POP3/IMAP</a:t>
              </a:r>
              <a:endParaRPr kumimoji="1" lang="zh-CN" altLang="en-US" sz="1600" dirty="0">
                <a:solidFill>
                  <a:srgbClr val="CC0099"/>
                </a:solidFill>
                <a:latin typeface="Calibri" panose="020F0502020204030204" pitchFamily="34" charset="0"/>
                <a:ea typeface="华文楷体" panose="02010600040101010101" pitchFamily="2" charset="-122"/>
              </a:endParaRPr>
            </a:p>
          </p:txBody>
        </p:sp>
        <p:sp>
          <p:nvSpPr>
            <p:cNvPr id="392" name="Text Box 394"/>
            <p:cNvSpPr txBox="1">
              <a:spLocks noChangeArrowheads="1"/>
            </p:cNvSpPr>
            <p:nvPr/>
          </p:nvSpPr>
          <p:spPr bwMode="auto">
            <a:xfrm>
              <a:off x="1356251" y="2475165"/>
              <a:ext cx="1026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600" dirty="0">
                  <a:solidFill>
                    <a:srgbClr val="CC0099"/>
                  </a:solidFill>
                  <a:latin typeface="Calibri" panose="020F0502020204030204" pitchFamily="34" charset="0"/>
                  <a:ea typeface="华文楷体" panose="02010600040101010101" pitchFamily="2" charset="-122"/>
                </a:rPr>
                <a:t>TCP</a:t>
              </a:r>
              <a:r>
                <a:rPr kumimoji="1" lang="zh-CN" altLang="en-US" sz="1600" dirty="0">
                  <a:solidFill>
                    <a:srgbClr val="CC0099"/>
                  </a:solidFill>
                  <a:latin typeface="Calibri" panose="020F0502020204030204" pitchFamily="34" charset="0"/>
                  <a:ea typeface="华文楷体" panose="02010600040101010101" pitchFamily="2" charset="-122"/>
                </a:rPr>
                <a:t>连接</a:t>
              </a:r>
            </a:p>
          </p:txBody>
        </p:sp>
      </p:grpSp>
      <p:sp>
        <p:nvSpPr>
          <p:cNvPr id="393" name="圆角矩形标注 392"/>
          <p:cNvSpPr/>
          <p:nvPr/>
        </p:nvSpPr>
        <p:spPr>
          <a:xfrm>
            <a:off x="442395" y="5958046"/>
            <a:ext cx="8193428" cy="829768"/>
          </a:xfrm>
          <a:prstGeom prst="wedgeRoundRectCallout">
            <a:avLst>
              <a:gd name="adj1" fmla="val 23477"/>
              <a:gd name="adj2" fmla="val -76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5</a:t>
            </a:r>
            <a:r>
              <a:rPr lang="zh-CN" altLang="en-US" sz="1600" dirty="0">
                <a:solidFill>
                  <a:srgbClr val="FFFFFF"/>
                </a:solidFill>
                <a:latin typeface="Calibri" panose="020F0502020204030204" pitchFamily="34" charset="0"/>
                <a:ea typeface="黑体" panose="02010609060101010101" pitchFamily="49" charset="-122"/>
              </a:rPr>
              <a:t>）运行在接收方邮件服务器中的</a:t>
            </a:r>
            <a:r>
              <a:rPr lang="en-US" altLang="zh-CN" sz="1600" dirty="0">
                <a:solidFill>
                  <a:srgbClr val="FFFFFF"/>
                </a:solidFill>
                <a:latin typeface="Calibri" panose="020F0502020204030204" pitchFamily="34" charset="0"/>
                <a:ea typeface="黑体" panose="02010609060101010101" pitchFamily="49" charset="-122"/>
              </a:rPr>
              <a:t>SMTP</a:t>
            </a:r>
            <a:r>
              <a:rPr lang="zh-CN" altLang="en-US" sz="1600" dirty="0">
                <a:solidFill>
                  <a:srgbClr val="FFFFFF"/>
                </a:solidFill>
                <a:latin typeface="Calibri" panose="020F0502020204030204" pitchFamily="34" charset="0"/>
                <a:ea typeface="黑体" panose="02010609060101010101" pitchFamily="49" charset="-122"/>
              </a:rPr>
              <a:t>服务器进程收到邮件后，把邮件放入收件人的用户</a:t>
            </a:r>
            <a:endParaRPr lang="en-US" altLang="zh-CN" sz="1600" dirty="0">
              <a:solidFill>
                <a:srgbClr val="FFFFFF"/>
              </a:solidFill>
              <a:latin typeface="Calibri" panose="020F0502020204030204" pitchFamily="34" charset="0"/>
              <a:ea typeface="黑体" panose="02010609060101010101" pitchFamily="49" charset="-122"/>
            </a:endParaRPr>
          </a:p>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邮箱中，等待收件人进行读取</a:t>
            </a:r>
          </a:p>
        </p:txBody>
      </p:sp>
      <p:sp>
        <p:nvSpPr>
          <p:cNvPr id="376" name="圆角矩形标注 375"/>
          <p:cNvSpPr/>
          <p:nvPr/>
        </p:nvSpPr>
        <p:spPr>
          <a:xfrm>
            <a:off x="3680838" y="5913322"/>
            <a:ext cx="5277485" cy="829768"/>
          </a:xfrm>
          <a:prstGeom prst="wedgeRoundRectCallout">
            <a:avLst>
              <a:gd name="adj1" fmla="val 39580"/>
              <a:gd name="adj2" fmla="val -11140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6</a:t>
            </a:r>
            <a:r>
              <a:rPr lang="zh-CN" altLang="en-US" sz="1600" dirty="0">
                <a:solidFill>
                  <a:srgbClr val="FFFFFF"/>
                </a:solidFill>
                <a:latin typeface="Calibri" panose="020F0502020204030204" pitchFamily="34" charset="0"/>
                <a:ea typeface="黑体" panose="02010609060101010101" pitchFamily="49" charset="-122"/>
              </a:rPr>
              <a:t>）收件人在打算收信时，运行 </a:t>
            </a:r>
            <a:r>
              <a:rPr lang="en-US" altLang="zh-CN" sz="1600" dirty="0">
                <a:solidFill>
                  <a:srgbClr val="FFFFFF"/>
                </a:solidFill>
                <a:latin typeface="Calibri" panose="020F0502020204030204" pitchFamily="34" charset="0"/>
                <a:ea typeface="黑体" panose="02010609060101010101" pitchFamily="49" charset="-122"/>
              </a:rPr>
              <a:t>PC </a:t>
            </a:r>
            <a:r>
              <a:rPr lang="zh-CN" altLang="en-US" sz="1600" dirty="0">
                <a:solidFill>
                  <a:srgbClr val="FFFFFF"/>
                </a:solidFill>
                <a:latin typeface="Calibri" panose="020F0502020204030204" pitchFamily="34" charset="0"/>
                <a:ea typeface="黑体" panose="02010609060101010101" pitchFamily="49" charset="-122"/>
              </a:rPr>
              <a:t>机中的用户代理，使用 </a:t>
            </a:r>
            <a:endParaRPr lang="en-US" altLang="zh-CN" sz="1600" dirty="0">
              <a:solidFill>
                <a:srgbClr val="FFFFFF"/>
              </a:solidFill>
              <a:latin typeface="Calibri" panose="020F0502020204030204" pitchFamily="34" charset="0"/>
              <a:ea typeface="黑体" panose="02010609060101010101" pitchFamily="49" charset="-122"/>
            </a:endParaRPr>
          </a:p>
          <a:p>
            <a:pPr marL="105750">
              <a:lnSpc>
                <a:spcPts val="2300"/>
              </a:lnSpc>
            </a:pPr>
            <a:r>
              <a:rPr lang="en-US" altLang="zh-CN" sz="1600" dirty="0">
                <a:solidFill>
                  <a:srgbClr val="FFFFFF"/>
                </a:solidFill>
                <a:latin typeface="Calibri" panose="020F0502020204030204" pitchFamily="34" charset="0"/>
                <a:ea typeface="黑体" panose="02010609060101010101" pitchFamily="49" charset="-122"/>
              </a:rPr>
              <a:t>       POP3</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或 </a:t>
            </a:r>
            <a:r>
              <a:rPr lang="en-US" altLang="zh-CN" sz="1600" dirty="0">
                <a:solidFill>
                  <a:srgbClr val="FFFFFF"/>
                </a:solidFill>
                <a:latin typeface="Calibri" panose="020F0502020204030204" pitchFamily="34" charset="0"/>
                <a:ea typeface="黑体" panose="02010609060101010101" pitchFamily="49" charset="-122"/>
              </a:rPr>
              <a:t>IMAP)</a:t>
            </a:r>
            <a:r>
              <a:rPr lang="zh-CN" altLang="en-US" sz="1600" dirty="0">
                <a:solidFill>
                  <a:srgbClr val="FFFFFF"/>
                </a:solidFill>
                <a:latin typeface="Calibri" panose="020F0502020204030204" pitchFamily="34" charset="0"/>
                <a:ea typeface="黑体" panose="02010609060101010101" pitchFamily="49" charset="-122"/>
              </a:rPr>
              <a:t>协议读取发送给自己的邮件</a:t>
            </a:r>
          </a:p>
        </p:txBody>
      </p:sp>
    </p:spTree>
    <p:custDataLst>
      <p:tags r:id="rId2"/>
    </p:custDataLst>
    <p:extLst>
      <p:ext uri="{BB962C8B-B14F-4D97-AF65-F5344CB8AC3E}">
        <p14:creationId xmlns:p14="http://schemas.microsoft.com/office/powerpoint/2010/main" val="22170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wipe(up)">
                                      <p:cBhvr>
                                        <p:cTn id="7" dur="500"/>
                                        <p:tgtEl>
                                          <p:spTgt spid="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393"/>
                                        </p:tgtEl>
                                      </p:cBhvr>
                                    </p:animEffect>
                                    <p:set>
                                      <p:cBhvr>
                                        <p:cTn id="12" dur="1" fill="hold">
                                          <p:stCondLst>
                                            <p:cond delay="499"/>
                                          </p:stCondLst>
                                        </p:cTn>
                                        <p:tgtEl>
                                          <p:spTgt spid="39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6"/>
                                        </p:tgtEl>
                                        <p:attrNameLst>
                                          <p:attrName>style.visibility</p:attrName>
                                        </p:attrNameLst>
                                      </p:cBhvr>
                                      <p:to>
                                        <p:strVal val="visible"/>
                                      </p:to>
                                    </p:set>
                                    <p:animEffect transition="in" filter="wipe(up)">
                                      <p:cBhvr>
                                        <p:cTn id="17" dur="500"/>
                                        <p:tgtEl>
                                          <p:spTgt spid="3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0"/>
                                        </p:tgtEl>
                                        <p:attrNameLst>
                                          <p:attrName>style.visibility</p:attrName>
                                        </p:attrNameLst>
                                      </p:cBhvr>
                                      <p:to>
                                        <p:strVal val="visible"/>
                                      </p:to>
                                    </p:set>
                                    <p:animEffect transition="in" filter="wipe(left)">
                                      <p:cBhvr>
                                        <p:cTn id="22" dur="500"/>
                                        <p:tgtEl>
                                          <p:spTgt spid="380"/>
                                        </p:tgtEl>
                                      </p:cBhvr>
                                    </p:animEffect>
                                  </p:childTnLst>
                                </p:cTn>
                              </p:par>
                              <p:par>
                                <p:cTn id="23" presetID="22" presetClass="entr" presetSubtype="8" fill="hold" nodeType="withEffect">
                                  <p:stCondLst>
                                    <p:cond delay="0"/>
                                  </p:stCondLst>
                                  <p:childTnLst>
                                    <p:set>
                                      <p:cBhvr>
                                        <p:cTn id="24" dur="1" fill="hold">
                                          <p:stCondLst>
                                            <p:cond delay="0"/>
                                          </p:stCondLst>
                                        </p:cTn>
                                        <p:tgtEl>
                                          <p:spTgt spid="389"/>
                                        </p:tgtEl>
                                        <p:attrNameLst>
                                          <p:attrName>style.visibility</p:attrName>
                                        </p:attrNameLst>
                                      </p:cBhvr>
                                      <p:to>
                                        <p:strVal val="visible"/>
                                      </p:to>
                                    </p:set>
                                    <p:animEffect transition="in" filter="wipe(left)">
                                      <p:cBhvr>
                                        <p:cTn id="25" dur="500"/>
                                        <p:tgtEl>
                                          <p:spTgt spid="38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376"/>
                                        </p:tgtEl>
                                      </p:cBhvr>
                                    </p:animEffect>
                                    <p:set>
                                      <p:cBhvr>
                                        <p:cTn id="30" dur="1" fill="hold">
                                          <p:stCondLst>
                                            <p:cond delay="499"/>
                                          </p:stCondLst>
                                        </p:cTn>
                                        <p:tgtEl>
                                          <p:spTgt spid="3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393" grpId="1" animBg="1"/>
      <p:bldP spid="376" grpId="0" animBg="1"/>
      <p:bldP spid="376" grpId="1" animBg="1"/>
    </p:bldLst>
  </p:timing>
  <p:extLst mod="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系统调用和应用编程接口</a:t>
            </a:r>
            <a:endParaRPr lang="en-US" altLang="zh-CN" dirty="0"/>
          </a:p>
        </p:txBody>
      </p:sp>
      <p:sp>
        <p:nvSpPr>
          <p:cNvPr id="3" name="内容占位符 2"/>
          <p:cNvSpPr>
            <a:spLocks noGrp="1"/>
          </p:cNvSpPr>
          <p:nvPr>
            <p:ph idx="1"/>
          </p:nvPr>
        </p:nvSpPr>
        <p:spPr>
          <a:xfrm>
            <a:off x="457200" y="1444979"/>
            <a:ext cx="8579554" cy="671204"/>
          </a:xfrm>
        </p:spPr>
        <p:txBody>
          <a:bodyPr/>
          <a:lstStyle/>
          <a:p>
            <a:pPr>
              <a:spcBef>
                <a:spcPts val="0"/>
              </a:spcBef>
            </a:pPr>
            <a:r>
              <a:rPr lang="zh-CN" altLang="en-US" dirty="0"/>
              <a:t>调用 </a:t>
            </a:r>
            <a:r>
              <a:rPr lang="en-US" altLang="zh-CN" dirty="0"/>
              <a:t>socket </a:t>
            </a:r>
            <a:r>
              <a:rPr lang="zh-CN" altLang="en-US" dirty="0"/>
              <a:t>创建套接字</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60</a:t>
            </a:fld>
            <a:endParaRPr lang="zh-CN" altLang="en-US" dirty="0"/>
          </a:p>
        </p:txBody>
      </p:sp>
      <p:grpSp>
        <p:nvGrpSpPr>
          <p:cNvPr id="83" name="组合 82"/>
          <p:cNvGrpSpPr/>
          <p:nvPr/>
        </p:nvGrpSpPr>
        <p:grpSpPr>
          <a:xfrm>
            <a:off x="701587" y="2256539"/>
            <a:ext cx="7740825" cy="4064529"/>
            <a:chOff x="462649" y="1434933"/>
            <a:chExt cx="8496300" cy="4574931"/>
          </a:xfrm>
        </p:grpSpPr>
        <p:sp>
          <p:nvSpPr>
            <p:cNvPr id="84" name="Rectangle 32"/>
            <p:cNvSpPr>
              <a:spLocks noChangeArrowheads="1"/>
            </p:cNvSpPr>
            <p:nvPr/>
          </p:nvSpPr>
          <p:spPr bwMode="auto">
            <a:xfrm>
              <a:off x="462649" y="1448122"/>
              <a:ext cx="8496300" cy="4561742"/>
            </a:xfrm>
            <a:prstGeom prst="rect">
              <a:avLst/>
            </a:prstGeom>
            <a:solidFill>
              <a:srgbClr val="CCE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85" name="Rectangle 4"/>
            <p:cNvSpPr>
              <a:spLocks noChangeArrowheads="1"/>
            </p:cNvSpPr>
            <p:nvPr/>
          </p:nvSpPr>
          <p:spPr bwMode="auto">
            <a:xfrm>
              <a:off x="997636" y="2531040"/>
              <a:ext cx="2679700" cy="278276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86" name="Text Box 5"/>
            <p:cNvSpPr txBox="1">
              <a:spLocks noChangeArrowheads="1"/>
            </p:cNvSpPr>
            <p:nvPr/>
          </p:nvSpPr>
          <p:spPr bwMode="auto">
            <a:xfrm>
              <a:off x="798668" y="1919975"/>
              <a:ext cx="3031599" cy="660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46"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套接字描述符表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46"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（每一个进程一个描述符）</a:t>
              </a:r>
            </a:p>
          </p:txBody>
        </p:sp>
        <p:sp>
          <p:nvSpPr>
            <p:cNvPr id="87" name="Line 6"/>
            <p:cNvSpPr>
              <a:spLocks noChangeShapeType="1"/>
            </p:cNvSpPr>
            <p:nvPr/>
          </p:nvSpPr>
          <p:spPr bwMode="auto">
            <a:xfrm>
              <a:off x="997636" y="2917901"/>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88" name="Line 7"/>
            <p:cNvSpPr>
              <a:spLocks noChangeShapeType="1"/>
            </p:cNvSpPr>
            <p:nvPr/>
          </p:nvSpPr>
          <p:spPr bwMode="auto">
            <a:xfrm>
              <a:off x="997636" y="3304762"/>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89" name="Line 8"/>
            <p:cNvSpPr>
              <a:spLocks noChangeShapeType="1"/>
            </p:cNvSpPr>
            <p:nvPr/>
          </p:nvSpPr>
          <p:spPr bwMode="auto">
            <a:xfrm>
              <a:off x="997636" y="3691624"/>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0" name="Line 9"/>
            <p:cNvSpPr>
              <a:spLocks noChangeShapeType="1"/>
            </p:cNvSpPr>
            <p:nvPr/>
          </p:nvSpPr>
          <p:spPr bwMode="auto">
            <a:xfrm>
              <a:off x="997636" y="4078485"/>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1" name="Line 10"/>
            <p:cNvSpPr>
              <a:spLocks noChangeShapeType="1"/>
            </p:cNvSpPr>
            <p:nvPr/>
          </p:nvSpPr>
          <p:spPr bwMode="auto">
            <a:xfrm>
              <a:off x="997636" y="4465347"/>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2" name="Text Box 11"/>
            <p:cNvSpPr txBox="1">
              <a:spLocks noChangeArrowheads="1"/>
            </p:cNvSpPr>
            <p:nvPr/>
          </p:nvSpPr>
          <p:spPr bwMode="auto">
            <a:xfrm>
              <a:off x="591238" y="2498435"/>
              <a:ext cx="553357" cy="19386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0</a:t>
              </a: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1</a:t>
              </a: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2</a:t>
              </a: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3</a:t>
              </a: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4</a:t>
              </a: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a:t>
              </a:r>
            </a:p>
          </p:txBody>
        </p:sp>
        <p:sp>
          <p:nvSpPr>
            <p:cNvPr id="93" name="Line 13"/>
            <p:cNvSpPr>
              <a:spLocks noChangeShapeType="1"/>
            </p:cNvSpPr>
            <p:nvPr/>
          </p:nvSpPr>
          <p:spPr bwMode="auto">
            <a:xfrm>
              <a:off x="2300974" y="2731797"/>
              <a:ext cx="1682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4" name="Oval 14"/>
            <p:cNvSpPr>
              <a:spLocks noChangeArrowheads="1"/>
            </p:cNvSpPr>
            <p:nvPr/>
          </p:nvSpPr>
          <p:spPr bwMode="auto">
            <a:xfrm>
              <a:off x="2232712" y="2649737"/>
              <a:ext cx="152400" cy="153865"/>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5" name="Rectangle 15"/>
            <p:cNvSpPr>
              <a:spLocks noChangeArrowheads="1"/>
            </p:cNvSpPr>
            <p:nvPr/>
          </p:nvSpPr>
          <p:spPr bwMode="auto">
            <a:xfrm>
              <a:off x="5896661" y="2531039"/>
              <a:ext cx="2679700" cy="3247292"/>
            </a:xfrm>
            <a:prstGeom prst="rect">
              <a:avLst/>
            </a:prstGeom>
            <a:solidFill>
              <a:srgbClr val="FFCCFF"/>
            </a:solidFill>
            <a:ln w="9525">
              <a:solidFill>
                <a:srgbClr val="3333CC"/>
              </a:solidFill>
              <a:miter lim="800000"/>
              <a:headEnd/>
              <a:tailEnd/>
            </a:ln>
            <a:effectLst>
              <a:outerShdw dist="35921" dir="2700000" algn="ctr" rotWithShape="0">
                <a:srgbClr val="1C1C1C"/>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6" name="Rectangle 16"/>
            <p:cNvSpPr>
              <a:spLocks noChangeArrowheads="1"/>
            </p:cNvSpPr>
            <p:nvPr/>
          </p:nvSpPr>
          <p:spPr bwMode="auto">
            <a:xfrm>
              <a:off x="5906187" y="3304763"/>
              <a:ext cx="2667000" cy="153865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7" name="Line 17"/>
            <p:cNvSpPr>
              <a:spLocks noChangeShapeType="1"/>
            </p:cNvSpPr>
            <p:nvPr/>
          </p:nvSpPr>
          <p:spPr bwMode="auto">
            <a:xfrm>
              <a:off x="5896661" y="2917901"/>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8" name="Line 18"/>
            <p:cNvSpPr>
              <a:spLocks noChangeShapeType="1"/>
            </p:cNvSpPr>
            <p:nvPr/>
          </p:nvSpPr>
          <p:spPr bwMode="auto">
            <a:xfrm>
              <a:off x="5896661" y="3304762"/>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99" name="Line 19"/>
            <p:cNvSpPr>
              <a:spLocks noChangeShapeType="1"/>
            </p:cNvSpPr>
            <p:nvPr/>
          </p:nvSpPr>
          <p:spPr bwMode="auto">
            <a:xfrm>
              <a:off x="5896661" y="3691624"/>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0" name="Line 20"/>
            <p:cNvSpPr>
              <a:spLocks noChangeShapeType="1"/>
            </p:cNvSpPr>
            <p:nvPr/>
          </p:nvSpPr>
          <p:spPr bwMode="auto">
            <a:xfrm>
              <a:off x="5896661" y="4078485"/>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1" name="Line 21"/>
            <p:cNvSpPr>
              <a:spLocks noChangeShapeType="1"/>
            </p:cNvSpPr>
            <p:nvPr/>
          </p:nvSpPr>
          <p:spPr bwMode="auto">
            <a:xfrm>
              <a:off x="5896661" y="4465347"/>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2" name="Line 22"/>
            <p:cNvSpPr>
              <a:spLocks noChangeShapeType="1"/>
            </p:cNvSpPr>
            <p:nvPr/>
          </p:nvSpPr>
          <p:spPr bwMode="auto">
            <a:xfrm>
              <a:off x="5896661" y="4850743"/>
              <a:ext cx="2679700" cy="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3" name="Line 24"/>
            <p:cNvSpPr>
              <a:spLocks noChangeShapeType="1"/>
            </p:cNvSpPr>
            <p:nvPr/>
          </p:nvSpPr>
          <p:spPr bwMode="auto">
            <a:xfrm>
              <a:off x="2300974" y="3120124"/>
              <a:ext cx="1682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4" name="Oval 25"/>
            <p:cNvSpPr>
              <a:spLocks noChangeArrowheads="1"/>
            </p:cNvSpPr>
            <p:nvPr/>
          </p:nvSpPr>
          <p:spPr bwMode="auto">
            <a:xfrm>
              <a:off x="2232712" y="3039528"/>
              <a:ext cx="152400" cy="152400"/>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5" name="Line 27"/>
            <p:cNvSpPr>
              <a:spLocks noChangeShapeType="1"/>
            </p:cNvSpPr>
            <p:nvPr/>
          </p:nvSpPr>
          <p:spPr bwMode="auto">
            <a:xfrm>
              <a:off x="2300974" y="3511382"/>
              <a:ext cx="1682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6" name="Oval 28"/>
            <p:cNvSpPr>
              <a:spLocks noChangeArrowheads="1"/>
            </p:cNvSpPr>
            <p:nvPr/>
          </p:nvSpPr>
          <p:spPr bwMode="auto">
            <a:xfrm>
              <a:off x="2232712" y="3429321"/>
              <a:ext cx="152400" cy="153865"/>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7" name="Line 30"/>
            <p:cNvSpPr>
              <a:spLocks noChangeShapeType="1"/>
            </p:cNvSpPr>
            <p:nvPr/>
          </p:nvSpPr>
          <p:spPr bwMode="auto">
            <a:xfrm>
              <a:off x="2300974" y="3901174"/>
              <a:ext cx="16827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8" name="Oval 31"/>
            <p:cNvSpPr>
              <a:spLocks noChangeArrowheads="1"/>
            </p:cNvSpPr>
            <p:nvPr/>
          </p:nvSpPr>
          <p:spPr bwMode="auto">
            <a:xfrm>
              <a:off x="2232712" y="3819114"/>
              <a:ext cx="152400" cy="153865"/>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09" name="Text Box 33"/>
            <p:cNvSpPr txBox="1">
              <a:spLocks noChangeArrowheads="1"/>
            </p:cNvSpPr>
            <p:nvPr/>
          </p:nvSpPr>
          <p:spPr bwMode="auto">
            <a:xfrm>
              <a:off x="4004004" y="1434933"/>
              <a:ext cx="1518364" cy="49013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58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操作系统</a:t>
              </a:r>
            </a:p>
          </p:txBody>
        </p:sp>
        <p:sp>
          <p:nvSpPr>
            <p:cNvPr id="110" name="Text Box 34"/>
            <p:cNvSpPr txBox="1">
              <a:spLocks noChangeArrowheads="1"/>
            </p:cNvSpPr>
            <p:nvPr/>
          </p:nvSpPr>
          <p:spPr bwMode="auto">
            <a:xfrm>
              <a:off x="6122970" y="2119267"/>
              <a:ext cx="2082621" cy="37638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46"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套接字的数据结构</a:t>
              </a:r>
            </a:p>
          </p:txBody>
        </p:sp>
        <p:sp>
          <p:nvSpPr>
            <p:cNvPr id="111" name="Text Box 35"/>
            <p:cNvSpPr txBox="1">
              <a:spLocks noChangeArrowheads="1"/>
            </p:cNvSpPr>
            <p:nvPr/>
          </p:nvSpPr>
          <p:spPr bwMode="auto">
            <a:xfrm>
              <a:off x="6050702" y="2547160"/>
              <a:ext cx="1762021"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协议族：</a:t>
              </a:r>
              <a:r>
                <a:rPr kumimoji="0" lang="en-US" altLang="zh-CN"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PF_INET</a:t>
              </a:r>
            </a:p>
          </p:txBody>
        </p:sp>
        <p:sp>
          <p:nvSpPr>
            <p:cNvPr id="112" name="Text Box 36"/>
            <p:cNvSpPr txBox="1">
              <a:spLocks noChangeArrowheads="1"/>
            </p:cNvSpPr>
            <p:nvPr/>
          </p:nvSpPr>
          <p:spPr bwMode="auto">
            <a:xfrm>
              <a:off x="6098644" y="2925229"/>
              <a:ext cx="2146870"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服务：</a:t>
              </a:r>
              <a:r>
                <a:rPr kumimoji="0" lang="en-US" altLang="zh-CN" sz="1662"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SOCK_STREAM</a:t>
              </a:r>
            </a:p>
          </p:txBody>
        </p:sp>
        <p:sp>
          <p:nvSpPr>
            <p:cNvPr id="113" name="Text Box 37"/>
            <p:cNvSpPr txBox="1">
              <a:spLocks noChangeArrowheads="1"/>
            </p:cNvSpPr>
            <p:nvPr/>
          </p:nvSpPr>
          <p:spPr bwMode="auto">
            <a:xfrm>
              <a:off x="6011494" y="3303298"/>
              <a:ext cx="1567417"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本地 </a:t>
              </a:r>
              <a:r>
                <a:rPr kumimoji="0" lang="en-US" altLang="zh-CN" sz="1662"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IP </a:t>
              </a:r>
              <a:r>
                <a:rPr kumimoji="0" lang="zh-CN" altLang="en-US" sz="1662" b="1" i="0" u="none" strike="noStrike" kern="120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cs typeface="+mn-cs"/>
                </a:rPr>
                <a:t>地址：</a:t>
              </a:r>
            </a:p>
          </p:txBody>
        </p:sp>
        <p:sp>
          <p:nvSpPr>
            <p:cNvPr id="114" name="Text Box 38"/>
            <p:cNvSpPr txBox="1">
              <a:spLocks noChangeArrowheads="1"/>
            </p:cNvSpPr>
            <p:nvPr/>
          </p:nvSpPr>
          <p:spPr bwMode="auto">
            <a:xfrm>
              <a:off x="6011494" y="3681368"/>
              <a:ext cx="1567417"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远地 </a:t>
              </a:r>
              <a:r>
                <a:rPr kumimoji="0" lang="en-US" altLang="zh-CN"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IP </a:t>
              </a:r>
              <a:r>
                <a:rPr kumimoji="0" lang="zh-CN" altLang="en-US"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地址：</a:t>
              </a:r>
            </a:p>
          </p:txBody>
        </p:sp>
        <p:sp>
          <p:nvSpPr>
            <p:cNvPr id="115" name="Text Box 39"/>
            <p:cNvSpPr txBox="1">
              <a:spLocks noChangeArrowheads="1"/>
            </p:cNvSpPr>
            <p:nvPr/>
          </p:nvSpPr>
          <p:spPr bwMode="auto">
            <a:xfrm>
              <a:off x="6011494" y="4057971"/>
              <a:ext cx="1250663"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本地端口：</a:t>
              </a:r>
            </a:p>
          </p:txBody>
        </p:sp>
        <p:sp>
          <p:nvSpPr>
            <p:cNvPr id="116" name="Text Box 40"/>
            <p:cNvSpPr txBox="1">
              <a:spLocks noChangeArrowheads="1"/>
            </p:cNvSpPr>
            <p:nvPr/>
          </p:nvSpPr>
          <p:spPr bwMode="auto">
            <a:xfrm>
              <a:off x="6011494" y="4438971"/>
              <a:ext cx="1250663" cy="34810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62"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rPr>
                <a:t>远地端口：</a:t>
              </a:r>
            </a:p>
          </p:txBody>
        </p:sp>
        <p:sp>
          <p:nvSpPr>
            <p:cNvPr id="117" name="Text Box 41"/>
            <p:cNvSpPr txBox="1">
              <a:spLocks noChangeArrowheads="1"/>
            </p:cNvSpPr>
            <p:nvPr/>
          </p:nvSpPr>
          <p:spPr bwMode="auto">
            <a:xfrm rot="5400000">
              <a:off x="2184354" y="4619969"/>
              <a:ext cx="611066" cy="60369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323"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a:t>
              </a:r>
            </a:p>
          </p:txBody>
        </p:sp>
        <p:sp>
          <p:nvSpPr>
            <p:cNvPr id="118" name="Text Box 42"/>
            <p:cNvSpPr txBox="1">
              <a:spLocks noChangeArrowheads="1"/>
            </p:cNvSpPr>
            <p:nvPr/>
          </p:nvSpPr>
          <p:spPr bwMode="auto">
            <a:xfrm rot="5400000">
              <a:off x="7157991" y="5083031"/>
              <a:ext cx="611066" cy="60369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323"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sym typeface="Symbol" pitchFamily="18" charset="2"/>
                </a:rPr>
                <a:t></a:t>
              </a:r>
            </a:p>
          </p:txBody>
        </p:sp>
        <p:sp>
          <p:nvSpPr>
            <p:cNvPr id="119" name="Freeform 43"/>
            <p:cNvSpPr>
              <a:spLocks/>
            </p:cNvSpPr>
            <p:nvPr/>
          </p:nvSpPr>
          <p:spPr bwMode="auto">
            <a:xfrm>
              <a:off x="2300974" y="2730332"/>
              <a:ext cx="3598863" cy="1559169"/>
            </a:xfrm>
            <a:custGeom>
              <a:avLst/>
              <a:gdLst>
                <a:gd name="T0" fmla="*/ 0 w 2133"/>
                <a:gd name="T1" fmla="*/ 2147483646 h 915"/>
                <a:gd name="T2" fmla="*/ 2147483646 w 2133"/>
                <a:gd name="T3" fmla="*/ 2147483646 h 915"/>
                <a:gd name="T4" fmla="*/ 2147483646 w 2133"/>
                <a:gd name="T5" fmla="*/ 2147483646 h 915"/>
                <a:gd name="T6" fmla="*/ 2147483646 w 2133"/>
                <a:gd name="T7" fmla="*/ 2147483646 h 915"/>
                <a:gd name="T8" fmla="*/ 2147483646 w 2133"/>
                <a:gd name="T9" fmla="*/ 2147483646 h 915"/>
                <a:gd name="T10" fmla="*/ 2147483646 w 2133"/>
                <a:gd name="T11" fmla="*/ 2147483646 h 915"/>
                <a:gd name="T12" fmla="*/ 2147483646 w 2133"/>
                <a:gd name="T13" fmla="*/ 2147483646 h 915"/>
                <a:gd name="T14" fmla="*/ 2147483646 w 2133"/>
                <a:gd name="T15" fmla="*/ 2147483646 h 9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3" h="915">
                  <a:moveTo>
                    <a:pt x="0" y="899"/>
                  </a:moveTo>
                  <a:lnTo>
                    <a:pt x="724" y="899"/>
                  </a:lnTo>
                  <a:cubicBezTo>
                    <a:pt x="912" y="899"/>
                    <a:pt x="1019" y="915"/>
                    <a:pt x="1131" y="901"/>
                  </a:cubicBezTo>
                  <a:cubicBezTo>
                    <a:pt x="1243" y="887"/>
                    <a:pt x="1341" y="890"/>
                    <a:pt x="1395" y="817"/>
                  </a:cubicBezTo>
                  <a:cubicBezTo>
                    <a:pt x="1449" y="744"/>
                    <a:pt x="1438" y="568"/>
                    <a:pt x="1455" y="463"/>
                  </a:cubicBezTo>
                  <a:cubicBezTo>
                    <a:pt x="1472" y="358"/>
                    <a:pt x="1468" y="259"/>
                    <a:pt x="1497" y="187"/>
                  </a:cubicBezTo>
                  <a:cubicBezTo>
                    <a:pt x="1526" y="115"/>
                    <a:pt x="1523" y="62"/>
                    <a:pt x="1629" y="31"/>
                  </a:cubicBezTo>
                  <a:cubicBezTo>
                    <a:pt x="1735" y="0"/>
                    <a:pt x="2028" y="7"/>
                    <a:pt x="2133" y="1"/>
                  </a:cubicBezTo>
                </a:path>
              </a:pathLst>
            </a:custGeom>
            <a:noFill/>
            <a:ln w="38100" cmpd="sng">
              <a:solidFill>
                <a:srgbClr val="FF0000"/>
              </a:solidFill>
              <a:round/>
              <a:headEnd type="none" w="med" len="med"/>
              <a:tailEnd type="triangle" w="med" len="lg"/>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sp>
          <p:nvSpPr>
            <p:cNvPr id="120" name="Oval 44"/>
            <p:cNvSpPr>
              <a:spLocks noChangeArrowheads="1"/>
            </p:cNvSpPr>
            <p:nvPr/>
          </p:nvSpPr>
          <p:spPr bwMode="auto">
            <a:xfrm>
              <a:off x="2232712" y="4181062"/>
              <a:ext cx="152400" cy="153866"/>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215" b="1" i="0" u="none" strike="noStrike" kern="120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cs typeface="+mn-cs"/>
              </a:endParaRPr>
            </a:p>
          </p:txBody>
        </p:sp>
      </p:grpSp>
    </p:spTree>
    <p:extLst>
      <p:ext uri="{BB962C8B-B14F-4D97-AF65-F5344CB8AC3E}">
        <p14:creationId xmlns:p14="http://schemas.microsoft.com/office/powerpoint/2010/main" val="39115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up)">
                                      <p:cBhvr>
                                        <p:cTn id="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几种常用的系统调用</a:t>
            </a:r>
            <a:endParaRPr lang="en-US" altLang="zh-CN" dirty="0"/>
          </a:p>
        </p:txBody>
      </p:sp>
      <p:sp>
        <p:nvSpPr>
          <p:cNvPr id="3" name="内容占位符 2"/>
          <p:cNvSpPr>
            <a:spLocks noGrp="1"/>
          </p:cNvSpPr>
          <p:nvPr>
            <p:ph idx="1"/>
          </p:nvPr>
        </p:nvSpPr>
        <p:spPr>
          <a:xfrm>
            <a:off x="457200" y="1444979"/>
            <a:ext cx="8579554" cy="4916632"/>
          </a:xfrm>
        </p:spPr>
        <p:txBody>
          <a:bodyPr/>
          <a:lstStyle/>
          <a:p>
            <a:pPr>
              <a:spcBef>
                <a:spcPts val="0"/>
              </a:spcBef>
            </a:pPr>
            <a:r>
              <a:rPr lang="zh-CN" altLang="en-US" dirty="0"/>
              <a:t>连接建立阶段</a:t>
            </a:r>
          </a:p>
          <a:p>
            <a:pPr lvl="1">
              <a:lnSpc>
                <a:spcPct val="150000"/>
              </a:lnSpc>
              <a:spcBef>
                <a:spcPts val="0"/>
              </a:spcBef>
            </a:pPr>
            <a:r>
              <a:rPr lang="zh-CN" altLang="en-US" sz="1800" dirty="0"/>
              <a:t>套接字被创建后，其端口号和 </a:t>
            </a:r>
            <a:r>
              <a:rPr lang="en-US" altLang="zh-CN" sz="1800" dirty="0"/>
              <a:t>IP </a:t>
            </a:r>
            <a:r>
              <a:rPr lang="zh-CN" altLang="en-US" sz="1800" dirty="0"/>
              <a:t>地址都是空的，应用进程要调用 </a:t>
            </a:r>
            <a:r>
              <a:rPr lang="en-US" altLang="zh-CN" sz="1800" dirty="0"/>
              <a:t>bind</a:t>
            </a:r>
            <a:r>
              <a:rPr lang="zh-CN" altLang="en-US" sz="1800" dirty="0"/>
              <a:t> </a:t>
            </a:r>
            <a:r>
              <a:rPr lang="en-US" altLang="zh-CN" sz="1800" dirty="0"/>
              <a:t>(</a:t>
            </a:r>
            <a:r>
              <a:rPr lang="zh-CN" altLang="en-US" sz="1800" dirty="0"/>
              <a:t>绑定</a:t>
            </a:r>
            <a:r>
              <a:rPr lang="en-US" altLang="zh-CN" sz="1800" dirty="0"/>
              <a:t>)</a:t>
            </a:r>
            <a:r>
              <a:rPr lang="zh-CN" altLang="en-US" sz="1800" dirty="0"/>
              <a:t>来指明套接字的本地地址</a:t>
            </a:r>
            <a:endParaRPr lang="en-US" altLang="zh-CN" sz="1800" dirty="0"/>
          </a:p>
          <a:p>
            <a:pPr lvl="2">
              <a:lnSpc>
                <a:spcPct val="150000"/>
              </a:lnSpc>
              <a:spcBef>
                <a:spcPts val="0"/>
              </a:spcBef>
            </a:pPr>
            <a:r>
              <a:rPr lang="zh-CN" altLang="en-US" sz="1600" dirty="0"/>
              <a:t>在服务器端调用 </a:t>
            </a:r>
            <a:r>
              <a:rPr lang="en-US" altLang="zh-CN" sz="1600" dirty="0"/>
              <a:t>bind </a:t>
            </a:r>
            <a:r>
              <a:rPr lang="zh-CN" altLang="en-US" sz="1600" dirty="0"/>
              <a:t>时就是把熟知端口号和本地</a:t>
            </a:r>
            <a:r>
              <a:rPr lang="en-US" altLang="zh-CN" sz="1600" dirty="0"/>
              <a:t>IP</a:t>
            </a:r>
            <a:r>
              <a:rPr lang="zh-CN" altLang="en-US" sz="1600" dirty="0"/>
              <a:t>地址填写到已创建的套接字中</a:t>
            </a:r>
          </a:p>
          <a:p>
            <a:pPr lvl="1">
              <a:lnSpc>
                <a:spcPct val="150000"/>
              </a:lnSpc>
              <a:spcBef>
                <a:spcPts val="0"/>
              </a:spcBef>
            </a:pPr>
            <a:r>
              <a:rPr lang="zh-CN" altLang="en-US" sz="1800" dirty="0"/>
              <a:t>服务器调用 </a:t>
            </a:r>
            <a:r>
              <a:rPr lang="en-US" altLang="zh-CN" sz="1800" dirty="0"/>
              <a:t>bind </a:t>
            </a:r>
            <a:r>
              <a:rPr lang="zh-CN" altLang="en-US" sz="1800" dirty="0"/>
              <a:t>后，还必须调用 </a:t>
            </a:r>
            <a:r>
              <a:rPr lang="en-US" altLang="zh-CN" sz="1800" dirty="0"/>
              <a:t>listen</a:t>
            </a:r>
            <a:r>
              <a:rPr lang="zh-CN" altLang="en-US" sz="1800" dirty="0"/>
              <a:t> </a:t>
            </a:r>
            <a:r>
              <a:rPr lang="en-US" altLang="zh-CN" sz="1800" dirty="0"/>
              <a:t>(</a:t>
            </a:r>
            <a:r>
              <a:rPr lang="zh-CN" altLang="en-US" sz="1800" dirty="0"/>
              <a:t>收听</a:t>
            </a:r>
            <a:r>
              <a:rPr lang="en-US" altLang="zh-CN" sz="1800" dirty="0"/>
              <a:t>) </a:t>
            </a:r>
            <a:r>
              <a:rPr lang="zh-CN" altLang="en-US" sz="1800" dirty="0"/>
              <a:t>把套接字设置为被动方式，以便随时接受客户的服务请求</a:t>
            </a:r>
            <a:endParaRPr lang="en-US" altLang="zh-CN" sz="1800" dirty="0"/>
          </a:p>
          <a:p>
            <a:pPr lvl="2">
              <a:lnSpc>
                <a:spcPct val="150000"/>
              </a:lnSpc>
              <a:spcBef>
                <a:spcPts val="0"/>
              </a:spcBef>
            </a:pPr>
            <a:r>
              <a:rPr lang="en-US" altLang="zh-CN" sz="1600" dirty="0"/>
              <a:t>UDP </a:t>
            </a:r>
            <a:r>
              <a:rPr lang="zh-CN" altLang="en-US" sz="1600" dirty="0"/>
              <a:t>服务器由于只提供无连接服务，不使用 </a:t>
            </a:r>
            <a:r>
              <a:rPr lang="en-US" altLang="zh-CN" sz="1600" dirty="0"/>
              <a:t>listen </a:t>
            </a:r>
            <a:r>
              <a:rPr lang="zh-CN" altLang="en-US" sz="1600" dirty="0"/>
              <a:t>系统调用</a:t>
            </a:r>
          </a:p>
          <a:p>
            <a:pPr lvl="1">
              <a:lnSpc>
                <a:spcPct val="150000"/>
              </a:lnSpc>
              <a:spcBef>
                <a:spcPts val="0"/>
              </a:spcBef>
            </a:pPr>
            <a:r>
              <a:rPr lang="zh-CN" altLang="en-US" sz="1800" dirty="0"/>
              <a:t>服务器紧接着调用 </a:t>
            </a:r>
            <a:r>
              <a:rPr lang="en-US" altLang="zh-CN" sz="1800" dirty="0"/>
              <a:t>accept</a:t>
            </a:r>
            <a:r>
              <a:rPr lang="zh-CN" altLang="en-US" sz="1800" dirty="0"/>
              <a:t> </a:t>
            </a:r>
            <a:r>
              <a:rPr lang="en-US" altLang="zh-CN" sz="1800" dirty="0"/>
              <a:t>(</a:t>
            </a:r>
            <a:r>
              <a:rPr lang="zh-CN" altLang="en-US" sz="1800" dirty="0"/>
              <a:t>接受</a:t>
            </a:r>
            <a:r>
              <a:rPr lang="en-US" altLang="zh-CN" sz="1800" dirty="0"/>
              <a:t>)</a:t>
            </a:r>
            <a:r>
              <a:rPr lang="zh-CN" altLang="en-US" sz="1800" dirty="0"/>
              <a:t>，以把客户进程发来的连接请求提取出来</a:t>
            </a:r>
            <a:endParaRPr lang="en-US" altLang="zh-CN" sz="1800" dirty="0"/>
          </a:p>
          <a:p>
            <a:pPr lvl="2">
              <a:lnSpc>
                <a:spcPct val="150000"/>
              </a:lnSpc>
              <a:spcBef>
                <a:spcPts val="0"/>
              </a:spcBef>
            </a:pPr>
            <a:r>
              <a:rPr lang="zh-CN" altLang="en-US" sz="1600" dirty="0"/>
              <a:t>系统调用 </a:t>
            </a:r>
            <a:r>
              <a:rPr lang="en-US" altLang="zh-CN" sz="1600" dirty="0"/>
              <a:t>accept </a:t>
            </a:r>
            <a:r>
              <a:rPr lang="zh-CN" altLang="en-US" sz="1600" dirty="0"/>
              <a:t>的一个变量就是要指明从哪一个套接字发起的连接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61</a:t>
            </a:fld>
            <a:endParaRPr lang="zh-CN" altLang="en-US" dirty="0"/>
          </a:p>
        </p:txBody>
      </p:sp>
    </p:spTree>
    <p:custDataLst>
      <p:tags r:id="rId1"/>
    </p:custDataLst>
    <p:extLst>
      <p:ext uri="{BB962C8B-B14F-4D97-AF65-F5344CB8AC3E}">
        <p14:creationId xmlns:p14="http://schemas.microsoft.com/office/powerpoint/2010/main" val="413038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几种常用的系统调用</a:t>
            </a:r>
            <a:endParaRPr lang="en-US" altLang="zh-CN" dirty="0"/>
          </a:p>
        </p:txBody>
      </p:sp>
      <p:sp>
        <p:nvSpPr>
          <p:cNvPr id="3" name="内容占位符 2"/>
          <p:cNvSpPr>
            <a:spLocks noGrp="1"/>
          </p:cNvSpPr>
          <p:nvPr>
            <p:ph idx="1"/>
          </p:nvPr>
        </p:nvSpPr>
        <p:spPr>
          <a:xfrm>
            <a:off x="457200" y="1444979"/>
            <a:ext cx="8059783" cy="4916632"/>
          </a:xfrm>
        </p:spPr>
        <p:txBody>
          <a:bodyPr/>
          <a:lstStyle/>
          <a:p>
            <a:pPr>
              <a:spcBef>
                <a:spcPts val="0"/>
              </a:spcBef>
            </a:pPr>
            <a:r>
              <a:rPr lang="zh-CN" altLang="en-US" dirty="0"/>
              <a:t>传送阶段</a:t>
            </a:r>
          </a:p>
          <a:p>
            <a:pPr lvl="1">
              <a:lnSpc>
                <a:spcPct val="150000"/>
              </a:lnSpc>
              <a:spcBef>
                <a:spcPts val="0"/>
              </a:spcBef>
            </a:pPr>
            <a:r>
              <a:rPr lang="zh-CN" altLang="en-US" sz="1800" dirty="0"/>
              <a:t>客户和服务器都在 </a:t>
            </a:r>
            <a:r>
              <a:rPr lang="en-US" altLang="zh-CN" sz="1800" dirty="0"/>
              <a:t>TCP </a:t>
            </a:r>
            <a:r>
              <a:rPr lang="zh-CN" altLang="en-US" sz="1800" dirty="0"/>
              <a:t>连接上使用 </a:t>
            </a:r>
            <a:r>
              <a:rPr lang="en-US" altLang="zh-CN" sz="1800" dirty="0"/>
              <a:t>send </a:t>
            </a:r>
            <a:r>
              <a:rPr lang="zh-CN" altLang="en-US" sz="1800" dirty="0"/>
              <a:t>系统调用传送数据，使用 </a:t>
            </a:r>
            <a:r>
              <a:rPr lang="en-US" altLang="zh-CN" sz="1800" dirty="0" err="1"/>
              <a:t>recv</a:t>
            </a:r>
            <a:r>
              <a:rPr lang="en-US" altLang="zh-CN" sz="1800" dirty="0"/>
              <a:t> </a:t>
            </a:r>
            <a:r>
              <a:rPr lang="zh-CN" altLang="en-US" sz="1800" dirty="0"/>
              <a:t>系统调用接收数据</a:t>
            </a:r>
          </a:p>
          <a:p>
            <a:pPr lvl="2">
              <a:lnSpc>
                <a:spcPct val="150000"/>
              </a:lnSpc>
              <a:spcBef>
                <a:spcPts val="0"/>
              </a:spcBef>
            </a:pPr>
            <a:r>
              <a:rPr lang="zh-CN" altLang="en-US" sz="1600" dirty="0"/>
              <a:t>通常客户使用 </a:t>
            </a:r>
            <a:r>
              <a:rPr lang="en-US" altLang="zh-CN" sz="1600" dirty="0"/>
              <a:t>send </a:t>
            </a:r>
            <a:r>
              <a:rPr lang="zh-CN" altLang="en-US" sz="1600" dirty="0"/>
              <a:t>发送请求，而服务器使用 </a:t>
            </a:r>
            <a:r>
              <a:rPr lang="en-US" altLang="zh-CN" sz="1600" dirty="0"/>
              <a:t>send </a:t>
            </a:r>
            <a:r>
              <a:rPr lang="zh-CN" altLang="en-US" sz="1600" dirty="0"/>
              <a:t>发送回答</a:t>
            </a:r>
          </a:p>
          <a:p>
            <a:pPr lvl="2">
              <a:lnSpc>
                <a:spcPct val="150000"/>
              </a:lnSpc>
              <a:spcBef>
                <a:spcPts val="0"/>
              </a:spcBef>
            </a:pPr>
            <a:r>
              <a:rPr lang="zh-CN" altLang="en-US" sz="1600" dirty="0"/>
              <a:t>服务器使用 </a:t>
            </a:r>
            <a:r>
              <a:rPr lang="en-US" altLang="zh-CN" sz="1600" dirty="0" err="1"/>
              <a:t>recv</a:t>
            </a:r>
            <a:r>
              <a:rPr lang="en-US" altLang="zh-CN" sz="1600" dirty="0"/>
              <a:t> </a:t>
            </a:r>
            <a:r>
              <a:rPr lang="zh-CN" altLang="en-US" sz="1600" dirty="0"/>
              <a:t>接收客户用 </a:t>
            </a:r>
            <a:r>
              <a:rPr lang="en-US" altLang="zh-CN" sz="1600" dirty="0"/>
              <a:t>send </a:t>
            </a:r>
            <a:r>
              <a:rPr lang="zh-CN" altLang="en-US" sz="1600" dirty="0"/>
              <a:t>调用发送的请求，客户在发完请求后用 </a:t>
            </a:r>
            <a:r>
              <a:rPr lang="en-US" altLang="zh-CN" sz="1600" dirty="0" err="1"/>
              <a:t>recv</a:t>
            </a:r>
            <a:r>
              <a:rPr lang="en-US" altLang="zh-CN" sz="1600" dirty="0"/>
              <a:t> </a:t>
            </a:r>
            <a:r>
              <a:rPr lang="zh-CN" altLang="en-US" sz="1600" dirty="0"/>
              <a:t>接收回答</a:t>
            </a:r>
            <a:endParaRPr lang="en-US" altLang="zh-CN" sz="1600" dirty="0"/>
          </a:p>
          <a:p>
            <a:pPr>
              <a:spcBef>
                <a:spcPts val="0"/>
              </a:spcBef>
            </a:pPr>
            <a:r>
              <a:rPr lang="zh-CN" altLang="en-US" dirty="0"/>
              <a:t>连接释放阶段</a:t>
            </a:r>
          </a:p>
          <a:p>
            <a:pPr lvl="1">
              <a:lnSpc>
                <a:spcPct val="150000"/>
              </a:lnSpc>
              <a:spcBef>
                <a:spcPts val="0"/>
              </a:spcBef>
            </a:pPr>
            <a:r>
              <a:rPr lang="zh-CN" altLang="en-US" sz="1800" dirty="0"/>
              <a:t>一旦客户或服务器结束使用套接字，就把套接字撤消，此时调用 </a:t>
            </a:r>
            <a:r>
              <a:rPr lang="en-US" altLang="zh-CN" sz="1800" dirty="0"/>
              <a:t>close </a:t>
            </a:r>
            <a:r>
              <a:rPr lang="zh-CN" altLang="en-US" sz="1800" dirty="0"/>
              <a:t>释放连接和撤销套接字</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62</a:t>
            </a:fld>
            <a:endParaRPr lang="zh-CN" altLang="en-US" dirty="0"/>
          </a:p>
        </p:txBody>
      </p:sp>
    </p:spTree>
    <p:custDataLst>
      <p:tags r:id="rId1"/>
    </p:custDataLst>
    <p:extLst>
      <p:ext uri="{BB962C8B-B14F-4D97-AF65-F5344CB8AC3E}">
        <p14:creationId xmlns:p14="http://schemas.microsoft.com/office/powerpoint/2010/main" val="19024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系统调用使用顺序的例子</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63</a:t>
            </a:fld>
            <a:endParaRPr lang="zh-CN" altLang="en-US" dirty="0"/>
          </a:p>
        </p:txBody>
      </p:sp>
      <p:grpSp>
        <p:nvGrpSpPr>
          <p:cNvPr id="39" name="组合 38"/>
          <p:cNvGrpSpPr/>
          <p:nvPr/>
        </p:nvGrpSpPr>
        <p:grpSpPr>
          <a:xfrm>
            <a:off x="1097576" y="1839769"/>
            <a:ext cx="6478589" cy="4294821"/>
            <a:chOff x="1084513" y="1450303"/>
            <a:chExt cx="6478589" cy="4294821"/>
          </a:xfrm>
        </p:grpSpPr>
        <p:sp>
          <p:nvSpPr>
            <p:cNvPr id="40" name="Text Box 4"/>
            <p:cNvSpPr txBox="1">
              <a:spLocks noChangeArrowheads="1"/>
            </p:cNvSpPr>
            <p:nvPr/>
          </p:nvSpPr>
          <p:spPr bwMode="auto">
            <a:xfrm>
              <a:off x="5419975" y="1450303"/>
              <a:ext cx="1326004"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15" b="1"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服务器端</a:t>
              </a:r>
            </a:p>
          </p:txBody>
        </p:sp>
        <p:sp>
          <p:nvSpPr>
            <p:cNvPr id="41" name="Text Box 5"/>
            <p:cNvSpPr txBox="1">
              <a:spLocks noChangeArrowheads="1"/>
            </p:cNvSpPr>
            <p:nvPr/>
          </p:nvSpPr>
          <p:spPr bwMode="auto">
            <a:xfrm>
              <a:off x="5588359" y="1970852"/>
              <a:ext cx="93641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socket</a:t>
              </a:r>
            </a:p>
          </p:txBody>
        </p:sp>
        <p:sp>
          <p:nvSpPr>
            <p:cNvPr id="42" name="Text Box 6"/>
            <p:cNvSpPr txBox="1">
              <a:spLocks noChangeArrowheads="1"/>
            </p:cNvSpPr>
            <p:nvPr/>
          </p:nvSpPr>
          <p:spPr bwMode="auto">
            <a:xfrm>
              <a:off x="5695773" y="2527698"/>
              <a:ext cx="712054"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bind</a:t>
              </a:r>
            </a:p>
          </p:txBody>
        </p:sp>
        <p:sp>
          <p:nvSpPr>
            <p:cNvPr id="43" name="Text Box 7"/>
            <p:cNvSpPr txBox="1">
              <a:spLocks noChangeArrowheads="1"/>
            </p:cNvSpPr>
            <p:nvPr/>
          </p:nvSpPr>
          <p:spPr bwMode="auto">
            <a:xfrm>
              <a:off x="5634233" y="3084544"/>
              <a:ext cx="82561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listen</a:t>
              </a:r>
            </a:p>
          </p:txBody>
        </p:sp>
        <p:sp>
          <p:nvSpPr>
            <p:cNvPr id="44" name="Text Box 8"/>
            <p:cNvSpPr txBox="1">
              <a:spLocks noChangeArrowheads="1"/>
            </p:cNvSpPr>
            <p:nvPr/>
          </p:nvSpPr>
          <p:spPr bwMode="auto">
            <a:xfrm>
              <a:off x="5565768" y="3641390"/>
              <a:ext cx="953018"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accept</a:t>
              </a:r>
            </a:p>
          </p:txBody>
        </p:sp>
        <p:sp>
          <p:nvSpPr>
            <p:cNvPr id="45" name="Text Box 9"/>
            <p:cNvSpPr txBox="1">
              <a:spLocks noChangeArrowheads="1"/>
            </p:cNvSpPr>
            <p:nvPr/>
          </p:nvSpPr>
          <p:spPr bwMode="auto">
            <a:xfrm>
              <a:off x="5698318" y="4198236"/>
              <a:ext cx="67839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recv</a:t>
              </a:r>
            </a:p>
          </p:txBody>
        </p:sp>
        <p:sp>
          <p:nvSpPr>
            <p:cNvPr id="46" name="Text Box 10"/>
            <p:cNvSpPr txBox="1">
              <a:spLocks noChangeArrowheads="1"/>
            </p:cNvSpPr>
            <p:nvPr/>
          </p:nvSpPr>
          <p:spPr bwMode="auto">
            <a:xfrm>
              <a:off x="5659892" y="4755082"/>
              <a:ext cx="745717"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send</a:t>
              </a:r>
            </a:p>
          </p:txBody>
        </p:sp>
        <p:sp>
          <p:nvSpPr>
            <p:cNvPr id="47" name="Text Box 11"/>
            <p:cNvSpPr txBox="1">
              <a:spLocks noChangeArrowheads="1"/>
            </p:cNvSpPr>
            <p:nvPr/>
          </p:nvSpPr>
          <p:spPr bwMode="auto">
            <a:xfrm>
              <a:off x="5637489" y="5311928"/>
              <a:ext cx="78258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close</a:t>
              </a:r>
            </a:p>
          </p:txBody>
        </p:sp>
        <p:sp>
          <p:nvSpPr>
            <p:cNvPr id="48" name="Line 12"/>
            <p:cNvSpPr>
              <a:spLocks noChangeShapeType="1"/>
            </p:cNvSpPr>
            <p:nvPr/>
          </p:nvSpPr>
          <p:spPr bwMode="auto">
            <a:xfrm>
              <a:off x="6053389" y="2329871"/>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 name="Line 13"/>
            <p:cNvSpPr>
              <a:spLocks noChangeShapeType="1"/>
            </p:cNvSpPr>
            <p:nvPr/>
          </p:nvSpPr>
          <p:spPr bwMode="auto">
            <a:xfrm>
              <a:off x="6053389" y="2861805"/>
              <a:ext cx="0" cy="332642"/>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Line 14"/>
            <p:cNvSpPr>
              <a:spLocks noChangeShapeType="1"/>
            </p:cNvSpPr>
            <p:nvPr/>
          </p:nvSpPr>
          <p:spPr bwMode="auto">
            <a:xfrm>
              <a:off x="6053389" y="3393741"/>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 name="Line 15"/>
            <p:cNvSpPr>
              <a:spLocks noChangeShapeType="1"/>
            </p:cNvSpPr>
            <p:nvPr/>
          </p:nvSpPr>
          <p:spPr bwMode="auto">
            <a:xfrm>
              <a:off x="6053389" y="3991618"/>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16"/>
            <p:cNvSpPr>
              <a:spLocks noChangeShapeType="1"/>
            </p:cNvSpPr>
            <p:nvPr/>
          </p:nvSpPr>
          <p:spPr bwMode="auto">
            <a:xfrm>
              <a:off x="6053389" y="4589495"/>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 name="Line 17"/>
            <p:cNvSpPr>
              <a:spLocks noChangeShapeType="1"/>
            </p:cNvSpPr>
            <p:nvPr/>
          </p:nvSpPr>
          <p:spPr bwMode="auto">
            <a:xfrm>
              <a:off x="6053389" y="5121428"/>
              <a:ext cx="0" cy="332642"/>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 name="Text Box 18"/>
            <p:cNvSpPr txBox="1">
              <a:spLocks noChangeArrowheads="1"/>
            </p:cNvSpPr>
            <p:nvPr/>
          </p:nvSpPr>
          <p:spPr bwMode="auto">
            <a:xfrm>
              <a:off x="1876676" y="14503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客户端</a:t>
              </a:r>
            </a:p>
          </p:txBody>
        </p:sp>
        <p:sp>
          <p:nvSpPr>
            <p:cNvPr id="55" name="Text Box 19"/>
            <p:cNvSpPr txBox="1">
              <a:spLocks noChangeArrowheads="1"/>
            </p:cNvSpPr>
            <p:nvPr/>
          </p:nvSpPr>
          <p:spPr bwMode="auto">
            <a:xfrm>
              <a:off x="1918059" y="3091870"/>
              <a:ext cx="93641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socket</a:t>
              </a:r>
            </a:p>
          </p:txBody>
        </p:sp>
        <p:sp>
          <p:nvSpPr>
            <p:cNvPr id="56" name="Text Box 20"/>
            <p:cNvSpPr txBox="1">
              <a:spLocks noChangeArrowheads="1"/>
            </p:cNvSpPr>
            <p:nvPr/>
          </p:nvSpPr>
          <p:spPr bwMode="auto">
            <a:xfrm>
              <a:off x="2047068" y="4755082"/>
              <a:ext cx="67839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recv</a:t>
              </a:r>
            </a:p>
          </p:txBody>
        </p:sp>
        <p:sp>
          <p:nvSpPr>
            <p:cNvPr id="57" name="Text Box 21"/>
            <p:cNvSpPr txBox="1">
              <a:spLocks noChangeArrowheads="1"/>
            </p:cNvSpPr>
            <p:nvPr/>
          </p:nvSpPr>
          <p:spPr bwMode="auto">
            <a:xfrm>
              <a:off x="2013405" y="4198236"/>
              <a:ext cx="745717"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send</a:t>
              </a:r>
            </a:p>
          </p:txBody>
        </p:sp>
        <p:sp>
          <p:nvSpPr>
            <p:cNvPr id="58" name="Text Box 22"/>
            <p:cNvSpPr txBox="1">
              <a:spLocks noChangeArrowheads="1"/>
            </p:cNvSpPr>
            <p:nvPr/>
          </p:nvSpPr>
          <p:spPr bwMode="auto">
            <a:xfrm>
              <a:off x="1995764" y="5311928"/>
              <a:ext cx="782586"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close</a:t>
              </a:r>
            </a:p>
          </p:txBody>
        </p:sp>
        <p:sp>
          <p:nvSpPr>
            <p:cNvPr id="59" name="Text Box 23"/>
            <p:cNvSpPr txBox="1">
              <a:spLocks noChangeArrowheads="1"/>
            </p:cNvSpPr>
            <p:nvPr/>
          </p:nvSpPr>
          <p:spPr bwMode="auto">
            <a:xfrm>
              <a:off x="1828155" y="3647252"/>
              <a:ext cx="1117807"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connect</a:t>
              </a:r>
            </a:p>
          </p:txBody>
        </p:sp>
        <p:sp>
          <p:nvSpPr>
            <p:cNvPr id="60" name="Line 24"/>
            <p:cNvSpPr>
              <a:spLocks noChangeShapeType="1"/>
            </p:cNvSpPr>
            <p:nvPr/>
          </p:nvSpPr>
          <p:spPr bwMode="auto">
            <a:xfrm>
              <a:off x="2386264" y="3443564"/>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Line 25"/>
            <p:cNvSpPr>
              <a:spLocks noChangeShapeType="1"/>
            </p:cNvSpPr>
            <p:nvPr/>
          </p:nvSpPr>
          <p:spPr bwMode="auto">
            <a:xfrm>
              <a:off x="2386264" y="3975497"/>
              <a:ext cx="0" cy="332642"/>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Line 26"/>
            <p:cNvSpPr>
              <a:spLocks noChangeShapeType="1"/>
            </p:cNvSpPr>
            <p:nvPr/>
          </p:nvSpPr>
          <p:spPr bwMode="auto">
            <a:xfrm>
              <a:off x="2386264" y="4507433"/>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3" name="Line 27"/>
            <p:cNvSpPr>
              <a:spLocks noChangeShapeType="1"/>
            </p:cNvSpPr>
            <p:nvPr/>
          </p:nvSpPr>
          <p:spPr bwMode="auto">
            <a:xfrm>
              <a:off x="2386264" y="5105310"/>
              <a:ext cx="0" cy="332643"/>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Freeform 28"/>
            <p:cNvSpPr>
              <a:spLocks/>
            </p:cNvSpPr>
            <p:nvPr/>
          </p:nvSpPr>
          <p:spPr bwMode="auto">
            <a:xfrm flipH="1">
              <a:off x="1084513" y="4451748"/>
              <a:ext cx="857250" cy="549520"/>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3333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Freeform 29"/>
            <p:cNvSpPr>
              <a:spLocks/>
            </p:cNvSpPr>
            <p:nvPr/>
          </p:nvSpPr>
          <p:spPr bwMode="auto">
            <a:xfrm>
              <a:off x="6701089" y="4441490"/>
              <a:ext cx="493712" cy="572965"/>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3333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6" name="Freeform 30"/>
            <p:cNvSpPr>
              <a:spLocks/>
            </p:cNvSpPr>
            <p:nvPr/>
          </p:nvSpPr>
          <p:spPr bwMode="auto">
            <a:xfrm>
              <a:off x="6709027" y="3843614"/>
              <a:ext cx="854075" cy="1714500"/>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3333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Line 31"/>
            <p:cNvSpPr>
              <a:spLocks noChangeShapeType="1"/>
            </p:cNvSpPr>
            <p:nvPr/>
          </p:nvSpPr>
          <p:spPr bwMode="auto">
            <a:xfrm>
              <a:off x="2711701" y="4529414"/>
              <a:ext cx="3240088" cy="131885"/>
            </a:xfrm>
            <a:prstGeom prst="line">
              <a:avLst/>
            </a:prstGeom>
            <a:noFill/>
            <a:ln w="38100">
              <a:solidFill>
                <a:srgbClr val="3333CC"/>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8" name="Line 32"/>
            <p:cNvSpPr>
              <a:spLocks noChangeShapeType="1"/>
            </p:cNvSpPr>
            <p:nvPr/>
          </p:nvSpPr>
          <p:spPr bwMode="auto">
            <a:xfrm flipH="1">
              <a:off x="2556126" y="5089191"/>
              <a:ext cx="3240088" cy="131885"/>
            </a:xfrm>
            <a:prstGeom prst="line">
              <a:avLst/>
            </a:prstGeom>
            <a:noFill/>
            <a:ln w="38100">
              <a:solidFill>
                <a:srgbClr val="3333CC"/>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9" name="Line 34"/>
            <p:cNvSpPr>
              <a:spLocks noChangeShapeType="1"/>
            </p:cNvSpPr>
            <p:nvPr/>
          </p:nvSpPr>
          <p:spPr bwMode="auto">
            <a:xfrm rot="186387" flipV="1">
              <a:off x="2910139" y="3969638"/>
              <a:ext cx="2976562" cy="7326"/>
            </a:xfrm>
            <a:prstGeom prst="line">
              <a:avLst/>
            </a:prstGeom>
            <a:noFill/>
            <a:ln w="38100">
              <a:solidFill>
                <a:srgbClr val="3333CC"/>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0" name="Text Box 35"/>
            <p:cNvSpPr txBox="1">
              <a:spLocks noChangeArrowheads="1"/>
            </p:cNvSpPr>
            <p:nvPr/>
          </p:nvSpPr>
          <p:spPr bwMode="auto">
            <a:xfrm rot="186387">
              <a:off x="3420714" y="3489269"/>
              <a:ext cx="1896673"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15" b="1"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连接建立请求</a:t>
              </a:r>
            </a:p>
          </p:txBody>
        </p:sp>
      </p:grpSp>
    </p:spTree>
    <p:extLst>
      <p:ext uri="{BB962C8B-B14F-4D97-AF65-F5344CB8AC3E}">
        <p14:creationId xmlns:p14="http://schemas.microsoft.com/office/powerpoint/2010/main" val="25436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64</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11" name="图片 1" descr="问号32.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917620" y="1054865"/>
            <a:ext cx="2597876" cy="34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39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9"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22960" y="2093252"/>
            <a:ext cx="5003073" cy="649947"/>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57199" y="1444979"/>
            <a:ext cx="8370711" cy="5260620"/>
          </a:xfrm>
        </p:spPr>
        <p:txBody>
          <a:bodyPr/>
          <a:lstStyle/>
          <a:p>
            <a:r>
              <a:rPr lang="zh-CN" altLang="en-US" dirty="0"/>
              <a:t>电子邮件地址的格式</a:t>
            </a:r>
          </a:p>
          <a:p>
            <a:pPr marL="457188" lvl="1" indent="0">
              <a:lnSpc>
                <a:spcPct val="150000"/>
              </a:lnSpc>
              <a:spcBef>
                <a:spcPts val="1200"/>
              </a:spcBef>
              <a:buNone/>
            </a:pPr>
            <a:r>
              <a:rPr lang="zh-CN" altLang="en-US" sz="1800" dirty="0"/>
              <a:t>收件人邮箱名 </a:t>
            </a:r>
            <a:r>
              <a:rPr lang="en-US" altLang="zh-CN" sz="1800" dirty="0"/>
              <a:t>@ </a:t>
            </a:r>
            <a:r>
              <a:rPr lang="zh-CN" altLang="en-US" sz="1800" dirty="0"/>
              <a:t>邮箱所在主机的域名</a:t>
            </a:r>
            <a:endParaRPr lang="en-US" altLang="zh-CN" sz="1800" dirty="0"/>
          </a:p>
          <a:p>
            <a:pPr lvl="1">
              <a:lnSpc>
                <a:spcPct val="150000"/>
              </a:lnSpc>
              <a:spcBef>
                <a:spcPts val="1200"/>
              </a:spcBef>
            </a:pPr>
            <a:r>
              <a:rPr lang="zh-CN" altLang="en-US" sz="1800" dirty="0"/>
              <a:t>例如： </a:t>
            </a:r>
            <a:r>
              <a:rPr lang="en-US" altLang="zh-CN" sz="1800" dirty="0"/>
              <a:t>network @ ict.ac.cn</a:t>
            </a:r>
            <a:endParaRPr lang="en-US" altLang="zh-CN" sz="1600" dirty="0"/>
          </a:p>
        </p:txBody>
      </p:sp>
      <p:sp>
        <p:nvSpPr>
          <p:cNvPr id="2" name="标题 1"/>
          <p:cNvSpPr>
            <a:spLocks noGrp="1"/>
          </p:cNvSpPr>
          <p:nvPr>
            <p:ph type="title"/>
          </p:nvPr>
        </p:nvSpPr>
        <p:spPr/>
        <p:txBody>
          <a:bodyPr/>
          <a:lstStyle/>
          <a:p>
            <a:r>
              <a:rPr lang="zh-CN" altLang="en-US" dirty="0"/>
              <a:t>电子邮件概述</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13" name="Line 11"/>
          <p:cNvSpPr>
            <a:spLocks noChangeShapeType="1"/>
          </p:cNvSpPr>
          <p:nvPr/>
        </p:nvSpPr>
        <p:spPr bwMode="auto">
          <a:xfrm>
            <a:off x="1961519" y="3157783"/>
            <a:ext cx="977623" cy="0"/>
          </a:xfrm>
          <a:prstGeom prst="line">
            <a:avLst/>
          </a:prstGeom>
          <a:noFill/>
          <a:ln w="38100">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圆角矩形标注 16"/>
          <p:cNvSpPr/>
          <p:nvPr/>
        </p:nvSpPr>
        <p:spPr>
          <a:xfrm>
            <a:off x="457198" y="4143307"/>
            <a:ext cx="2366962" cy="583415"/>
          </a:xfrm>
          <a:prstGeom prst="wedgeRoundRectCallout">
            <a:avLst>
              <a:gd name="adj1" fmla="val 26915"/>
              <a:gd name="adj2" fmla="val -20570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用户名在该域名的范围内是唯一的</a:t>
            </a:r>
          </a:p>
        </p:txBody>
      </p:sp>
      <p:sp>
        <p:nvSpPr>
          <p:cNvPr id="19" name="圆角矩形标注 18"/>
          <p:cNvSpPr/>
          <p:nvPr/>
        </p:nvSpPr>
        <p:spPr>
          <a:xfrm>
            <a:off x="3132091" y="4140983"/>
            <a:ext cx="2798445" cy="583415"/>
          </a:xfrm>
          <a:prstGeom prst="wedgeRoundRectCallout">
            <a:avLst>
              <a:gd name="adj1" fmla="val -30481"/>
              <a:gd name="adj2" fmla="val -21242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邮箱所在的主机的域名在全世界必须是唯一的 </a:t>
            </a:r>
          </a:p>
        </p:txBody>
      </p:sp>
      <p:sp>
        <p:nvSpPr>
          <p:cNvPr id="20" name="Line 11"/>
          <p:cNvSpPr>
            <a:spLocks noChangeShapeType="1"/>
          </p:cNvSpPr>
          <p:nvPr/>
        </p:nvSpPr>
        <p:spPr bwMode="auto">
          <a:xfrm>
            <a:off x="3201723" y="3157783"/>
            <a:ext cx="977623" cy="0"/>
          </a:xfrm>
          <a:prstGeom prst="line">
            <a:avLst/>
          </a:prstGeom>
          <a:noFill/>
          <a:ln w="38100">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Tree>
    <p:custDataLst>
      <p:tags r:id="rId1"/>
    </p:custDataLst>
    <p:extLst>
      <p:ext uri="{BB962C8B-B14F-4D97-AF65-F5344CB8AC3E}">
        <p14:creationId xmlns:p14="http://schemas.microsoft.com/office/powerpoint/2010/main" val="17016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7"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电子邮件概述</a:t>
            </a:r>
          </a:p>
        </p:txBody>
      </p:sp>
      <p:sp>
        <p:nvSpPr>
          <p:cNvPr id="3" name="内容占位符 2"/>
          <p:cNvSpPr>
            <a:spLocks noGrp="1"/>
          </p:cNvSpPr>
          <p:nvPr>
            <p:ph idx="1"/>
          </p:nvPr>
        </p:nvSpPr>
        <p:spPr>
          <a:xfrm>
            <a:off x="457199" y="1444979"/>
            <a:ext cx="8370711" cy="5260620"/>
          </a:xfrm>
        </p:spPr>
        <p:txBody>
          <a:bodyPr/>
          <a:lstStyle/>
          <a:p>
            <a:r>
              <a:rPr lang="zh-CN" altLang="en-US" dirty="0"/>
              <a:t>电子邮件使用的协议</a:t>
            </a:r>
          </a:p>
          <a:p>
            <a:pPr lvl="1">
              <a:lnSpc>
                <a:spcPct val="150000"/>
              </a:lnSpc>
            </a:pPr>
            <a:r>
              <a:rPr lang="zh-CN" altLang="en-US" sz="1800" dirty="0"/>
              <a:t>发送邮件的协议</a:t>
            </a:r>
            <a:endParaRPr lang="en-US" altLang="zh-CN" sz="1800" dirty="0"/>
          </a:p>
          <a:p>
            <a:pPr lvl="2">
              <a:lnSpc>
                <a:spcPct val="150000"/>
              </a:lnSpc>
            </a:pPr>
            <a:r>
              <a:rPr lang="zh-CN" altLang="en-US" sz="1600" dirty="0"/>
              <a:t>简单邮件传送协议 </a:t>
            </a:r>
            <a:r>
              <a:rPr lang="en-US" altLang="zh-CN" sz="1600" dirty="0"/>
              <a:t>(SMTP, Simple Mail Transfer Protocol) [RFC 5321]</a:t>
            </a:r>
          </a:p>
          <a:p>
            <a:pPr lvl="1">
              <a:lnSpc>
                <a:spcPct val="150000"/>
              </a:lnSpc>
            </a:pPr>
            <a:r>
              <a:rPr lang="zh-CN" altLang="en-US" sz="1800" dirty="0"/>
              <a:t>读取邮件的协议</a:t>
            </a:r>
            <a:endParaRPr lang="en-US" altLang="zh-CN" sz="1800" dirty="0"/>
          </a:p>
          <a:p>
            <a:pPr lvl="2">
              <a:lnSpc>
                <a:spcPct val="150000"/>
              </a:lnSpc>
            </a:pPr>
            <a:r>
              <a:rPr lang="zh-CN" altLang="en-US" sz="1600" dirty="0"/>
              <a:t>邮局协议版本</a:t>
            </a:r>
            <a:r>
              <a:rPr lang="en-US" altLang="zh-CN" sz="1600" dirty="0"/>
              <a:t>3 (POP3, Post Office Protocol ) [RFC 1939]</a:t>
            </a:r>
          </a:p>
          <a:p>
            <a:pPr lvl="2">
              <a:lnSpc>
                <a:spcPct val="150000"/>
              </a:lnSpc>
            </a:pPr>
            <a:r>
              <a:rPr lang="zh-CN" altLang="en-US" sz="1600" dirty="0"/>
              <a:t>互联网报文存取协议 </a:t>
            </a:r>
            <a:r>
              <a:rPr lang="en-US" altLang="zh-CN" sz="1600" dirty="0"/>
              <a:t>(IMAP, Internet Message Access Protocol) [RFC 3501]</a:t>
            </a:r>
          </a:p>
          <a:p>
            <a:pPr lvl="1">
              <a:lnSpc>
                <a:spcPct val="150000"/>
              </a:lnSpc>
            </a:pPr>
            <a:r>
              <a:rPr lang="zh-CN" altLang="en-US" sz="1800" dirty="0"/>
              <a:t>邮件信息格式</a:t>
            </a:r>
            <a:endParaRPr lang="en-US" altLang="zh-CN" sz="1800" dirty="0"/>
          </a:p>
          <a:p>
            <a:pPr lvl="2">
              <a:lnSpc>
                <a:spcPct val="150000"/>
              </a:lnSpc>
            </a:pPr>
            <a:r>
              <a:rPr lang="zh-CN" altLang="en-US" sz="1600" dirty="0"/>
              <a:t>互联网文本报文格式 </a:t>
            </a:r>
            <a:r>
              <a:rPr lang="en-US" altLang="zh-CN" sz="1600" dirty="0"/>
              <a:t>[RFC 5322]</a:t>
            </a:r>
          </a:p>
          <a:p>
            <a:pPr lvl="2">
              <a:lnSpc>
                <a:spcPct val="150000"/>
              </a:lnSpc>
            </a:pPr>
            <a:r>
              <a:rPr lang="zh-CN" altLang="en-US" sz="1600" dirty="0"/>
              <a:t>通用互联网邮件扩充 </a:t>
            </a:r>
            <a:r>
              <a:rPr lang="en-US" altLang="zh-CN" sz="1600" dirty="0"/>
              <a:t>(MIME, Multipurpose Internet Mail Extensions) [RFC 2045~2049]</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custDataLst>
      <p:tags r:id="rId1"/>
    </p:custDataLst>
    <p:extLst>
      <p:ext uri="{BB962C8B-B14F-4D97-AF65-F5344CB8AC3E}">
        <p14:creationId xmlns:p14="http://schemas.microsoft.com/office/powerpoint/2010/main" val="23750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简单邮件传送协议 </a:t>
            </a:r>
            <a:r>
              <a:rPr lang="en-US" altLang="zh-CN" dirty="0"/>
              <a:t>SMTP </a:t>
            </a:r>
            <a:endParaRPr lang="zh-CN" altLang="en-US" dirty="0"/>
          </a:p>
        </p:txBody>
      </p:sp>
      <p:sp>
        <p:nvSpPr>
          <p:cNvPr id="3" name="内容占位符 2"/>
          <p:cNvSpPr>
            <a:spLocks noGrp="1"/>
          </p:cNvSpPr>
          <p:nvPr>
            <p:ph idx="1"/>
          </p:nvPr>
        </p:nvSpPr>
        <p:spPr>
          <a:xfrm>
            <a:off x="457199" y="1444979"/>
            <a:ext cx="8370711" cy="5260620"/>
          </a:xfrm>
        </p:spPr>
        <p:txBody>
          <a:bodyPr/>
          <a:lstStyle/>
          <a:p>
            <a:pPr>
              <a:lnSpc>
                <a:spcPct val="100000"/>
              </a:lnSpc>
            </a:pPr>
            <a:r>
              <a:rPr lang="en-US" altLang="zh-CN" sz="2000" dirty="0"/>
              <a:t>SMTP </a:t>
            </a:r>
            <a:r>
              <a:rPr lang="zh-CN" altLang="en-US" sz="2000" dirty="0"/>
              <a:t>定义在两个相互通信的 </a:t>
            </a:r>
            <a:r>
              <a:rPr lang="en-US" altLang="zh-CN" sz="2000" dirty="0"/>
              <a:t>SMTP </a:t>
            </a:r>
            <a:r>
              <a:rPr lang="zh-CN" altLang="en-US" sz="2000" dirty="0"/>
              <a:t>进程之间如何交换信息</a:t>
            </a:r>
          </a:p>
          <a:p>
            <a:pPr>
              <a:lnSpc>
                <a:spcPct val="100000"/>
              </a:lnSpc>
              <a:spcBef>
                <a:spcPts val="1800"/>
              </a:spcBef>
            </a:pPr>
            <a:r>
              <a:rPr lang="en-US" altLang="zh-CN" sz="2000" dirty="0"/>
              <a:t>SMTP </a:t>
            </a:r>
            <a:r>
              <a:rPr lang="zh-CN" altLang="en-US" sz="2000" dirty="0"/>
              <a:t>使用客户</a:t>
            </a:r>
            <a:r>
              <a:rPr lang="en-US" altLang="zh-CN" sz="2000" dirty="0"/>
              <a:t>/</a:t>
            </a:r>
            <a:r>
              <a:rPr lang="zh-CN" altLang="en-US" sz="2000" dirty="0"/>
              <a:t>服务器方式</a:t>
            </a:r>
            <a:endParaRPr lang="en-US" altLang="zh-CN" sz="2000" dirty="0"/>
          </a:p>
          <a:p>
            <a:pPr lvl="1">
              <a:spcBef>
                <a:spcPts val="1200"/>
              </a:spcBef>
            </a:pPr>
            <a:r>
              <a:rPr lang="en-US" altLang="zh-CN" sz="1800" dirty="0"/>
              <a:t>SMTP </a:t>
            </a:r>
            <a:r>
              <a:rPr lang="zh-CN" altLang="en-US" sz="1800" dirty="0"/>
              <a:t>客户：负责发送邮件的 </a:t>
            </a:r>
            <a:r>
              <a:rPr lang="en-US" altLang="zh-CN" sz="1800" dirty="0"/>
              <a:t>SMTP </a:t>
            </a:r>
            <a:r>
              <a:rPr lang="zh-CN" altLang="en-US" sz="1800" dirty="0"/>
              <a:t>进程 </a:t>
            </a:r>
            <a:endParaRPr lang="en-US" altLang="zh-CN" sz="1800" dirty="0"/>
          </a:p>
          <a:p>
            <a:pPr lvl="1">
              <a:spcBef>
                <a:spcPts val="1200"/>
              </a:spcBef>
            </a:pPr>
            <a:r>
              <a:rPr lang="en-US" altLang="zh-CN" sz="1800" dirty="0"/>
              <a:t>SMTP </a:t>
            </a:r>
            <a:r>
              <a:rPr lang="zh-CN" altLang="en-US" sz="1800" dirty="0"/>
              <a:t>服务器：负责接收邮件的 </a:t>
            </a:r>
            <a:r>
              <a:rPr lang="en-US" altLang="zh-CN" sz="1800" dirty="0"/>
              <a:t>SMTP </a:t>
            </a:r>
            <a:r>
              <a:rPr lang="zh-CN" altLang="en-US" sz="1800" dirty="0"/>
              <a:t>进程</a:t>
            </a:r>
          </a:p>
          <a:p>
            <a:pPr>
              <a:lnSpc>
                <a:spcPct val="100000"/>
              </a:lnSpc>
              <a:spcBef>
                <a:spcPts val="1800"/>
              </a:spcBef>
            </a:pPr>
            <a:r>
              <a:rPr lang="en-US" altLang="zh-CN" sz="2000" dirty="0"/>
              <a:t>SMTP </a:t>
            </a:r>
            <a:r>
              <a:rPr lang="zh-CN" altLang="en-US" sz="2000" dirty="0"/>
              <a:t>定义了 </a:t>
            </a:r>
            <a:r>
              <a:rPr lang="en-US" altLang="zh-CN" sz="2000" dirty="0"/>
              <a:t>14 </a:t>
            </a:r>
            <a:r>
              <a:rPr lang="zh-CN" altLang="en-US" sz="2000" dirty="0"/>
              <a:t>条命令和 </a:t>
            </a:r>
            <a:r>
              <a:rPr lang="en-US" altLang="zh-CN" sz="2000" dirty="0"/>
              <a:t>21 </a:t>
            </a:r>
            <a:r>
              <a:rPr lang="zh-CN" altLang="en-US" sz="2000" dirty="0"/>
              <a:t>种应答信息</a:t>
            </a:r>
            <a:endParaRPr lang="en-US" altLang="zh-CN" sz="2000" dirty="0"/>
          </a:p>
          <a:p>
            <a:pPr lvl="1">
              <a:spcBef>
                <a:spcPts val="1200"/>
              </a:spcBef>
            </a:pPr>
            <a:r>
              <a:rPr lang="zh-CN" altLang="en-US" sz="1800" dirty="0"/>
              <a:t>每条命令用 </a:t>
            </a:r>
            <a:r>
              <a:rPr lang="en-US" altLang="zh-CN" sz="1800" dirty="0"/>
              <a:t>4 </a:t>
            </a:r>
            <a:r>
              <a:rPr lang="zh-CN" altLang="en-US" sz="1800" dirty="0"/>
              <a:t>个字母组成</a:t>
            </a:r>
            <a:endParaRPr lang="en-US" altLang="zh-CN" sz="1800" dirty="0"/>
          </a:p>
          <a:p>
            <a:pPr lvl="2">
              <a:spcBef>
                <a:spcPts val="600"/>
              </a:spcBef>
            </a:pPr>
            <a:r>
              <a:rPr lang="zh-CN" altLang="en-US" sz="1600" dirty="0"/>
              <a:t>例如：</a:t>
            </a:r>
            <a:r>
              <a:rPr lang="en-US" altLang="zh-CN" sz="1600" dirty="0"/>
              <a:t>MAIL FROM &lt;zhangsan@ict.ac.cn&gt;</a:t>
            </a:r>
          </a:p>
          <a:p>
            <a:pPr lvl="1">
              <a:spcBef>
                <a:spcPts val="1200"/>
              </a:spcBef>
            </a:pPr>
            <a:r>
              <a:rPr lang="zh-CN" altLang="en-US" sz="1800" dirty="0"/>
              <a:t>每一种应答信息一般只有一行信息，由一个 </a:t>
            </a:r>
            <a:r>
              <a:rPr lang="en-US" altLang="zh-CN" sz="1800" dirty="0"/>
              <a:t>3 </a:t>
            </a:r>
            <a:r>
              <a:rPr lang="zh-CN" altLang="en-US" sz="1800" dirty="0"/>
              <a:t>位数字的代码开始，后面附上（也可不附上）很简单的文字说明</a:t>
            </a:r>
            <a:endParaRPr lang="en-US" altLang="zh-CN" sz="1800" dirty="0"/>
          </a:p>
          <a:p>
            <a:pPr lvl="2">
              <a:spcBef>
                <a:spcPts val="600"/>
              </a:spcBef>
            </a:pPr>
            <a:r>
              <a:rPr lang="zh-CN" altLang="en-US" sz="1600" dirty="0"/>
              <a:t>例如：</a:t>
            </a:r>
            <a:r>
              <a:rPr lang="en-US" altLang="zh-CN" sz="1600" dirty="0"/>
              <a:t>250 OK</a:t>
            </a:r>
            <a:r>
              <a:rPr lang="zh-CN" altLang="en-US" sz="1600" dirty="0"/>
              <a:t>；</a:t>
            </a:r>
            <a:r>
              <a:rPr lang="en-US" altLang="zh-CN" sz="1600" dirty="0"/>
              <a:t>451 (</a:t>
            </a:r>
            <a:r>
              <a:rPr lang="zh-CN" altLang="en-US" sz="1600" dirty="0"/>
              <a:t>处理时出错</a:t>
            </a:r>
            <a:r>
              <a:rPr lang="en-US" altLang="zh-CN" sz="1600" dirty="0"/>
              <a:t>)</a:t>
            </a:r>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custDataLst>
      <p:tags r:id="rId1"/>
    </p:custDataLst>
    <p:extLst>
      <p:ext uri="{BB962C8B-B14F-4D97-AF65-F5344CB8AC3E}">
        <p14:creationId xmlns:p14="http://schemas.microsoft.com/office/powerpoint/2010/main" val="139050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2.2|13.9|25.9|63.9"/>
</p:tagLst>
</file>

<file path=ppt/tags/tag10.xml><?xml version="1.0" encoding="utf-8"?>
<p:tagLst xmlns:a="http://schemas.openxmlformats.org/drawingml/2006/main" xmlns:r="http://schemas.openxmlformats.org/officeDocument/2006/relationships" xmlns:p="http://schemas.openxmlformats.org/presentationml/2006/main">
  <p:tag name="TIMING" val="|6.7|4.7|109.4|45.1"/>
</p:tagLst>
</file>

<file path=ppt/tags/tag11.xml><?xml version="1.0" encoding="utf-8"?>
<p:tagLst xmlns:a="http://schemas.openxmlformats.org/drawingml/2006/main" xmlns:r="http://schemas.openxmlformats.org/officeDocument/2006/relationships" xmlns:p="http://schemas.openxmlformats.org/presentationml/2006/main">
  <p:tag name="TIMING" val="|7.4|34.8|20.9"/>
</p:tagLst>
</file>

<file path=ppt/tags/tag12.xml><?xml version="1.0" encoding="utf-8"?>
<p:tagLst xmlns:a="http://schemas.openxmlformats.org/drawingml/2006/main" xmlns:r="http://schemas.openxmlformats.org/officeDocument/2006/relationships" xmlns:p="http://schemas.openxmlformats.org/presentationml/2006/main">
  <p:tag name="TIMING" val="|75.9"/>
</p:tagLst>
</file>

<file path=ppt/tags/tag13.xml><?xml version="1.0" encoding="utf-8"?>
<p:tagLst xmlns:a="http://schemas.openxmlformats.org/drawingml/2006/main" xmlns:r="http://schemas.openxmlformats.org/officeDocument/2006/relationships" xmlns:p="http://schemas.openxmlformats.org/presentationml/2006/main">
  <p:tag name="TIMING" val="|11.4|16.2|15.7"/>
</p:tagLst>
</file>

<file path=ppt/tags/tag14.xml><?xml version="1.0" encoding="utf-8"?>
<p:tagLst xmlns:a="http://schemas.openxmlformats.org/drawingml/2006/main" xmlns:r="http://schemas.openxmlformats.org/officeDocument/2006/relationships" xmlns:p="http://schemas.openxmlformats.org/presentationml/2006/main">
  <p:tag name="TIMING" val="|3.1|1.3|9.5|29.6"/>
</p:tagLst>
</file>

<file path=ppt/tags/tag15.xml><?xml version="1.0" encoding="utf-8"?>
<p:tagLst xmlns:a="http://schemas.openxmlformats.org/drawingml/2006/main" xmlns:r="http://schemas.openxmlformats.org/officeDocument/2006/relationships" xmlns:p="http://schemas.openxmlformats.org/presentationml/2006/main">
  <p:tag name="TIMING" val="|1|7.5|3.1|5.6|19|9.7|7.1"/>
</p:tagLst>
</file>

<file path=ppt/tags/tag16.xml><?xml version="1.0" encoding="utf-8"?>
<p:tagLst xmlns:a="http://schemas.openxmlformats.org/drawingml/2006/main" xmlns:r="http://schemas.openxmlformats.org/officeDocument/2006/relationships" xmlns:p="http://schemas.openxmlformats.org/presentationml/2006/main">
  <p:tag name="TIMING" val="|11.5|1.8|5.9|5.1|68|8"/>
</p:tagLst>
</file>

<file path=ppt/tags/tag17.xml><?xml version="1.0" encoding="utf-8"?>
<p:tagLst xmlns:a="http://schemas.openxmlformats.org/drawingml/2006/main" xmlns:r="http://schemas.openxmlformats.org/officeDocument/2006/relationships" xmlns:p="http://schemas.openxmlformats.org/presentationml/2006/main">
  <p:tag name="TIMING" val="|1.2|8.5|11.5|77.5"/>
</p:tagLst>
</file>

<file path=ppt/tags/tag18.xml><?xml version="1.0" encoding="utf-8"?>
<p:tagLst xmlns:a="http://schemas.openxmlformats.org/drawingml/2006/main" xmlns:r="http://schemas.openxmlformats.org/officeDocument/2006/relationships" xmlns:p="http://schemas.openxmlformats.org/presentationml/2006/main">
  <p:tag name="TIMING" val="|8.7|2.2|1.9|54.7|21.6"/>
</p:tagLst>
</file>

<file path=ppt/tags/tag19.xml><?xml version="1.0" encoding="utf-8"?>
<p:tagLst xmlns:a="http://schemas.openxmlformats.org/drawingml/2006/main" xmlns:r="http://schemas.openxmlformats.org/officeDocument/2006/relationships" xmlns:p="http://schemas.openxmlformats.org/presentationml/2006/main">
  <p:tag name="TIMING" val="|1|2.2|7.7"/>
</p:tagLst>
</file>

<file path=ppt/tags/tag2.xml><?xml version="1.0" encoding="utf-8"?>
<p:tagLst xmlns:a="http://schemas.openxmlformats.org/drawingml/2006/main" xmlns:r="http://schemas.openxmlformats.org/officeDocument/2006/relationships" xmlns:p="http://schemas.openxmlformats.org/presentationml/2006/main">
  <p:tag name="TIMING" val="|50.8|75.7|51.1|156.3|15|39|23.1|4.1|31.7|1.1"/>
</p:tagLst>
</file>

<file path=ppt/tags/tag20.xml><?xml version="1.0" encoding="utf-8"?>
<p:tagLst xmlns:a="http://schemas.openxmlformats.org/drawingml/2006/main" xmlns:r="http://schemas.openxmlformats.org/officeDocument/2006/relationships" xmlns:p="http://schemas.openxmlformats.org/presentationml/2006/main">
  <p:tag name="TIMING" val="|1.1"/>
</p:tagLst>
</file>

<file path=ppt/tags/tag21.xml><?xml version="1.0" encoding="utf-8"?>
<p:tagLst xmlns:a="http://schemas.openxmlformats.org/drawingml/2006/main" xmlns:r="http://schemas.openxmlformats.org/officeDocument/2006/relationships" xmlns:p="http://schemas.openxmlformats.org/presentationml/2006/main">
  <p:tag name="TIMING" val="|22.5|7.2|52.8|45.5|13|29.7|51.7"/>
</p:tagLst>
</file>

<file path=ppt/tags/tag22.xml><?xml version="1.0" encoding="utf-8"?>
<p:tagLst xmlns:a="http://schemas.openxmlformats.org/drawingml/2006/main" xmlns:r="http://schemas.openxmlformats.org/officeDocument/2006/relationships" xmlns:p="http://schemas.openxmlformats.org/presentationml/2006/main">
  <p:tag name="TIMING" val="|6.6|18.9|14.2|3.6|47.9|8.4"/>
</p:tagLst>
</file>

<file path=ppt/tags/tag23.xml><?xml version="1.0" encoding="utf-8"?>
<p:tagLst xmlns:a="http://schemas.openxmlformats.org/drawingml/2006/main" xmlns:r="http://schemas.openxmlformats.org/officeDocument/2006/relationships" xmlns:p="http://schemas.openxmlformats.org/presentationml/2006/main">
  <p:tag name="TIMING" val="|53.9|25.7|170.2"/>
</p:tagLst>
</file>

<file path=ppt/tags/tag24.xml><?xml version="1.0" encoding="utf-8"?>
<p:tagLst xmlns:a="http://schemas.openxmlformats.org/drawingml/2006/main" xmlns:r="http://schemas.openxmlformats.org/officeDocument/2006/relationships" xmlns:p="http://schemas.openxmlformats.org/presentationml/2006/main">
  <p:tag name="TIMING" val="|41.9|12.5"/>
</p:tagLst>
</file>

<file path=ppt/tags/tag25.xml><?xml version="1.0" encoding="utf-8"?>
<p:tagLst xmlns:a="http://schemas.openxmlformats.org/drawingml/2006/main" xmlns:r="http://schemas.openxmlformats.org/officeDocument/2006/relationships" xmlns:p="http://schemas.openxmlformats.org/presentationml/2006/main">
  <p:tag name="TIMING" val="|9.6|22.5"/>
</p:tagLst>
</file>

<file path=ppt/tags/tag26.xml><?xml version="1.0" encoding="utf-8"?>
<p:tagLst xmlns:a="http://schemas.openxmlformats.org/drawingml/2006/main" xmlns:r="http://schemas.openxmlformats.org/officeDocument/2006/relationships" xmlns:p="http://schemas.openxmlformats.org/presentationml/2006/main">
  <p:tag name="TIMING" val="|20.2|36.7"/>
</p:tagLst>
</file>

<file path=ppt/tags/tag27.xml><?xml version="1.0" encoding="utf-8"?>
<p:tagLst xmlns:a="http://schemas.openxmlformats.org/drawingml/2006/main" xmlns:r="http://schemas.openxmlformats.org/officeDocument/2006/relationships" xmlns:p="http://schemas.openxmlformats.org/presentationml/2006/main">
  <p:tag name="TIMING" val="|29.5|7.9|1|6.6|1|20.1"/>
</p:tagLst>
</file>

<file path=ppt/tags/tag28.xml><?xml version="1.0" encoding="utf-8"?>
<p:tagLst xmlns:a="http://schemas.openxmlformats.org/drawingml/2006/main" xmlns:r="http://schemas.openxmlformats.org/officeDocument/2006/relationships" xmlns:p="http://schemas.openxmlformats.org/presentationml/2006/main">
  <p:tag name="TIMING" val="|29|1.3|49.4"/>
</p:tagLst>
</file>

<file path=ppt/tags/tag29.xml><?xml version="1.0" encoding="utf-8"?>
<p:tagLst xmlns:a="http://schemas.openxmlformats.org/drawingml/2006/main" xmlns:r="http://schemas.openxmlformats.org/officeDocument/2006/relationships" xmlns:p="http://schemas.openxmlformats.org/presentationml/2006/main">
  <p:tag name="TIMING" val="|15.3"/>
</p:tagLst>
</file>

<file path=ppt/tags/tag3.xml><?xml version="1.0" encoding="utf-8"?>
<p:tagLst xmlns:a="http://schemas.openxmlformats.org/drawingml/2006/main" xmlns:r="http://schemas.openxmlformats.org/officeDocument/2006/relationships" xmlns:p="http://schemas.openxmlformats.org/presentationml/2006/main">
  <p:tag name="TIMING" val="|31.1|35|0.9|42.4|18.3"/>
</p:tagLst>
</file>

<file path=ppt/tags/tag30.xml><?xml version="1.0" encoding="utf-8"?>
<p:tagLst xmlns:a="http://schemas.openxmlformats.org/drawingml/2006/main" xmlns:r="http://schemas.openxmlformats.org/officeDocument/2006/relationships" xmlns:p="http://schemas.openxmlformats.org/presentationml/2006/main">
  <p:tag name="TIMING" val="|18.5|6.8|11.7|13.7|19|5.3|31.5"/>
</p:tagLst>
</file>

<file path=ppt/tags/tag31.xml><?xml version="1.0" encoding="utf-8"?>
<p:tagLst xmlns:a="http://schemas.openxmlformats.org/drawingml/2006/main" xmlns:r="http://schemas.openxmlformats.org/officeDocument/2006/relationships" xmlns:p="http://schemas.openxmlformats.org/presentationml/2006/main">
  <p:tag name="TIMING" val="|10.1|26.1|23.3"/>
</p:tagLst>
</file>

<file path=ppt/tags/tag32.xml><?xml version="1.0" encoding="utf-8"?>
<p:tagLst xmlns:a="http://schemas.openxmlformats.org/drawingml/2006/main" xmlns:r="http://schemas.openxmlformats.org/officeDocument/2006/relationships" xmlns:p="http://schemas.openxmlformats.org/presentationml/2006/main">
  <p:tag name="TIMING" val="|14.2|11.3"/>
</p:tagLst>
</file>

<file path=ppt/tags/tag33.xml><?xml version="1.0" encoding="utf-8"?>
<p:tagLst xmlns:a="http://schemas.openxmlformats.org/drawingml/2006/main" xmlns:r="http://schemas.openxmlformats.org/officeDocument/2006/relationships" xmlns:p="http://schemas.openxmlformats.org/presentationml/2006/main">
  <p:tag name="TIMING" val="|19|8.6|15.9|22.9"/>
</p:tagLst>
</file>

<file path=ppt/tags/tag34.xml><?xml version="1.0" encoding="utf-8"?>
<p:tagLst xmlns:a="http://schemas.openxmlformats.org/drawingml/2006/main" xmlns:r="http://schemas.openxmlformats.org/officeDocument/2006/relationships" xmlns:p="http://schemas.openxmlformats.org/presentationml/2006/main">
  <p:tag name="TIMING" val="|5|14.9|10.4"/>
</p:tagLst>
</file>

<file path=ppt/tags/tag35.xml><?xml version="1.0" encoding="utf-8"?>
<p:tagLst xmlns:a="http://schemas.openxmlformats.org/drawingml/2006/main" xmlns:r="http://schemas.openxmlformats.org/officeDocument/2006/relationships" xmlns:p="http://schemas.openxmlformats.org/presentationml/2006/main">
  <p:tag name="TIMING" val="|2.3|13.6|12.1|37.2|6.5|1.9"/>
</p:tagLst>
</file>

<file path=ppt/tags/tag36.xml><?xml version="1.0" encoding="utf-8"?>
<p:tagLst xmlns:a="http://schemas.openxmlformats.org/drawingml/2006/main" xmlns:r="http://schemas.openxmlformats.org/officeDocument/2006/relationships" xmlns:p="http://schemas.openxmlformats.org/presentationml/2006/main">
  <p:tag name="TIMING" val="|3.2|41.8"/>
</p:tagLst>
</file>

<file path=ppt/tags/tag37.xml><?xml version="1.0" encoding="utf-8"?>
<p:tagLst xmlns:a="http://schemas.openxmlformats.org/drawingml/2006/main" xmlns:r="http://schemas.openxmlformats.org/officeDocument/2006/relationships" xmlns:p="http://schemas.openxmlformats.org/presentationml/2006/main">
  <p:tag name="TIMING" val="|3|26|28"/>
</p:tagLst>
</file>

<file path=ppt/tags/tag38.xml><?xml version="1.0" encoding="utf-8"?>
<p:tagLst xmlns:a="http://schemas.openxmlformats.org/drawingml/2006/main" xmlns:r="http://schemas.openxmlformats.org/officeDocument/2006/relationships" xmlns:p="http://schemas.openxmlformats.org/presentationml/2006/main">
  <p:tag name="TIMING" val="|3.1|20.6|31.7"/>
</p:tagLst>
</file>

<file path=ppt/tags/tag39.xml><?xml version="1.0" encoding="utf-8"?>
<p:tagLst xmlns:a="http://schemas.openxmlformats.org/drawingml/2006/main" xmlns:r="http://schemas.openxmlformats.org/officeDocument/2006/relationships" xmlns:p="http://schemas.openxmlformats.org/presentationml/2006/main">
  <p:tag name="TIMING" val="|1.7|8.2|5.3|12.7"/>
</p:tagLst>
</file>

<file path=ppt/tags/tag4.xml><?xml version="1.0" encoding="utf-8"?>
<p:tagLst xmlns:a="http://schemas.openxmlformats.org/drawingml/2006/main" xmlns:r="http://schemas.openxmlformats.org/officeDocument/2006/relationships" xmlns:p="http://schemas.openxmlformats.org/presentationml/2006/main">
  <p:tag name="TIMING" val="|27.2|1.4|20.2|115.5"/>
</p:tagLst>
</file>

<file path=ppt/tags/tag5.xml><?xml version="1.0" encoding="utf-8"?>
<p:tagLst xmlns:a="http://schemas.openxmlformats.org/drawingml/2006/main" xmlns:r="http://schemas.openxmlformats.org/officeDocument/2006/relationships" xmlns:p="http://schemas.openxmlformats.org/presentationml/2006/main">
  <p:tag name="TIMING" val="|10.3|32.8|6|9.4"/>
</p:tagLst>
</file>

<file path=ppt/tags/tag6.xml><?xml version="1.0" encoding="utf-8"?>
<p:tagLst xmlns:a="http://schemas.openxmlformats.org/drawingml/2006/main" xmlns:r="http://schemas.openxmlformats.org/officeDocument/2006/relationships" xmlns:p="http://schemas.openxmlformats.org/presentationml/2006/main">
  <p:tag name="TIMING" val="|10.1|8.9|12.2"/>
</p:tagLst>
</file>

<file path=ppt/tags/tag7.xml><?xml version="1.0" encoding="utf-8"?>
<p:tagLst xmlns:a="http://schemas.openxmlformats.org/drawingml/2006/main" xmlns:r="http://schemas.openxmlformats.org/officeDocument/2006/relationships" xmlns:p="http://schemas.openxmlformats.org/presentationml/2006/main">
  <p:tag name="TIMING" val="|45.5|19.2|6.5|14.9"/>
</p:tagLst>
</file>

<file path=ppt/tags/tag8.xml><?xml version="1.0" encoding="utf-8"?>
<p:tagLst xmlns:a="http://schemas.openxmlformats.org/drawingml/2006/main" xmlns:r="http://schemas.openxmlformats.org/officeDocument/2006/relationships" xmlns:p="http://schemas.openxmlformats.org/presentationml/2006/main">
  <p:tag name="TIMING" val="|2.8|10.1|2.3"/>
</p:tagLst>
</file>

<file path=ppt/tags/tag9.xml><?xml version="1.0" encoding="utf-8"?>
<p:tagLst xmlns:a="http://schemas.openxmlformats.org/drawingml/2006/main" xmlns:r="http://schemas.openxmlformats.org/officeDocument/2006/relationships" xmlns:p="http://schemas.openxmlformats.org/presentationml/2006/main">
  <p:tag name="TIMING" val="|3.2|8.6"/>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39674</TotalTime>
  <Words>5207</Words>
  <Application>Microsoft Office PowerPoint</Application>
  <PresentationFormat>全屏显示(4:3)</PresentationFormat>
  <Paragraphs>938</Paragraphs>
  <Slides>64</Slides>
  <Notes>63</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1</vt:i4>
      </vt:variant>
      <vt:variant>
        <vt:lpstr>幻灯片标题</vt:lpstr>
      </vt:variant>
      <vt:variant>
        <vt:i4>64</vt:i4>
      </vt:variant>
    </vt:vector>
  </HeadingPairs>
  <TitlesOfParts>
    <vt:vector size="85" baseType="lpstr">
      <vt:lpstr>方正舒体</vt:lpstr>
      <vt:lpstr>黑体</vt:lpstr>
      <vt:lpstr>华文楷体</vt:lpstr>
      <vt:lpstr>华文新魏</vt:lpstr>
      <vt:lpstr>宋体</vt:lpstr>
      <vt:lpstr>微软雅黑</vt:lpstr>
      <vt:lpstr>Arial</vt:lpstr>
      <vt:lpstr>Arial Black</vt:lpstr>
      <vt:lpstr>Calibri</vt:lpstr>
      <vt:lpstr>Comic Sans MS</vt:lpstr>
      <vt:lpstr>Symbol</vt:lpstr>
      <vt:lpstr>Tahoma</vt:lpstr>
      <vt:lpstr>Times New Roman</vt:lpstr>
      <vt:lpstr>Wingdings</vt:lpstr>
      <vt:lpstr>Wingdings 3</vt:lpstr>
      <vt:lpstr>Pixel</vt:lpstr>
      <vt:lpstr>自定义设计方案</vt:lpstr>
      <vt:lpstr>3_自定义设计方案</vt:lpstr>
      <vt:lpstr>4_自定义设计方案</vt:lpstr>
      <vt:lpstr>9_自定义设计方案</vt:lpstr>
      <vt:lpstr>VISIO</vt:lpstr>
      <vt:lpstr>第六章 网络应用（3） </vt:lpstr>
      <vt:lpstr>提纲</vt:lpstr>
      <vt:lpstr>电子邮件概述</vt:lpstr>
      <vt:lpstr>电子邮件概述</vt:lpstr>
      <vt:lpstr>电子邮件概述</vt:lpstr>
      <vt:lpstr>电子邮件概述</vt:lpstr>
      <vt:lpstr>电子邮件概述</vt:lpstr>
      <vt:lpstr>电子邮件概述</vt:lpstr>
      <vt:lpstr>简单邮件传送协议 SMTP </vt:lpstr>
      <vt:lpstr>简单邮件传送协议 SMTP </vt:lpstr>
      <vt:lpstr>邮件读取协议</vt:lpstr>
      <vt:lpstr>邮件读取协议</vt:lpstr>
      <vt:lpstr>提纲</vt:lpstr>
      <vt:lpstr>文件传送协议概述</vt:lpstr>
      <vt:lpstr>文件传送协议FTP</vt:lpstr>
      <vt:lpstr>文件传送协议FTP</vt:lpstr>
      <vt:lpstr>文件传送协议FTP</vt:lpstr>
      <vt:lpstr>文件传送协议FTP</vt:lpstr>
      <vt:lpstr>文件传送协议FTP</vt:lpstr>
      <vt:lpstr>简单文件传送协议 TFTP</vt:lpstr>
      <vt:lpstr>简单文件传送协议 TFTP</vt:lpstr>
      <vt:lpstr>提纲</vt:lpstr>
      <vt:lpstr>远程终端协议</vt:lpstr>
      <vt:lpstr>远程终端协议</vt:lpstr>
      <vt:lpstr>远程终端协议</vt:lpstr>
      <vt:lpstr>提纲</vt:lpstr>
      <vt:lpstr>网络配置</vt:lpstr>
      <vt:lpstr>动态主机配置协议 DHCP </vt:lpstr>
      <vt:lpstr>动态主机配置协议 DHCP </vt:lpstr>
      <vt:lpstr>动态主机配置协议 DHCP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动态主机配置协议 DHCP – 工作过程 </vt:lpstr>
      <vt:lpstr>提纲</vt:lpstr>
      <vt:lpstr>网络管理的基本概念</vt:lpstr>
      <vt:lpstr>网络管理的一般模型</vt:lpstr>
      <vt:lpstr>网络管理的一般模型</vt:lpstr>
      <vt:lpstr>网络管理的一般模型</vt:lpstr>
      <vt:lpstr>简单网络管理协议 SNMP</vt:lpstr>
      <vt:lpstr>简单网络管理协议 SNMP</vt:lpstr>
      <vt:lpstr>管理信息结构 SMI</vt:lpstr>
      <vt:lpstr>管理信息结构 SMI</vt:lpstr>
      <vt:lpstr>管理信息库 MIB</vt:lpstr>
      <vt:lpstr>管理信息库 MIB</vt:lpstr>
      <vt:lpstr>SNMP 的协议数据单元和报文</vt:lpstr>
      <vt:lpstr>SNMP 的协议数据单元和报文</vt:lpstr>
      <vt:lpstr>SNMP 的协议数据单元和报文</vt:lpstr>
      <vt:lpstr>提纲</vt:lpstr>
      <vt:lpstr>系统调用和应用编程接口</vt:lpstr>
      <vt:lpstr>系统调用和应用编程接口</vt:lpstr>
      <vt:lpstr>系统调用和应用编程接口</vt:lpstr>
      <vt:lpstr>系统调用和应用编程接口</vt:lpstr>
      <vt:lpstr>系统调用和应用编程接口</vt:lpstr>
      <vt:lpstr>几种常用的系统调用</vt:lpstr>
      <vt:lpstr>几种常用的系统调用</vt:lpstr>
      <vt:lpstr>系统调用使用顺序的例子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2019</cp:revision>
  <dcterms:created xsi:type="dcterms:W3CDTF">2017-02-02T15:53:23Z</dcterms:created>
  <dcterms:modified xsi:type="dcterms:W3CDTF">2022-05-24T11:41:16Z</dcterms:modified>
</cp:coreProperties>
</file>