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3.xml" ContentType="application/vnd.openxmlformats-officedocument.presentationml.tags+xml"/>
  <Override PartName="/ppt/notesSlides/notesSlide44.xml" ContentType="application/vnd.openxmlformats-officedocument.presentationml.notesSlide+xml"/>
  <Override PartName="/ppt/tags/tag24.xml" ContentType="application/vnd.openxmlformats-officedocument.presentationml.tags+xml"/>
  <Override PartName="/ppt/notesSlides/notesSlide45.xml" ContentType="application/vnd.openxmlformats-officedocument.presentationml.notesSlide+xml"/>
  <Override PartName="/ppt/tags/tag2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6.xml" ContentType="application/vnd.openxmlformats-officedocument.presentationml.tags+xml"/>
  <Override PartName="/ppt/notesSlides/notesSlide49.xml" ContentType="application/vnd.openxmlformats-officedocument.presentationml.notesSlide+xml"/>
  <Override PartName="/ppt/tags/tag2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8.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 id="2147483930" r:id="rId6"/>
    <p:sldMasterId id="2147483942" r:id="rId7"/>
    <p:sldMasterId id="2147483967" r:id="rId8"/>
    <p:sldMasterId id="2147483993" r:id="rId9"/>
  </p:sldMasterIdLst>
  <p:notesMasterIdLst>
    <p:notesMasterId r:id="rId65"/>
  </p:notesMasterIdLst>
  <p:sldIdLst>
    <p:sldId id="620" r:id="rId10"/>
    <p:sldId id="932" r:id="rId11"/>
    <p:sldId id="468" r:id="rId12"/>
    <p:sldId id="651" r:id="rId13"/>
    <p:sldId id="653" r:id="rId14"/>
    <p:sldId id="654" r:id="rId15"/>
    <p:sldId id="655" r:id="rId16"/>
    <p:sldId id="657" r:id="rId17"/>
    <p:sldId id="658" r:id="rId18"/>
    <p:sldId id="706" r:id="rId19"/>
    <p:sldId id="707" r:id="rId20"/>
    <p:sldId id="708" r:id="rId21"/>
    <p:sldId id="709" r:id="rId22"/>
    <p:sldId id="710" r:id="rId23"/>
    <p:sldId id="711" r:id="rId24"/>
    <p:sldId id="720" r:id="rId25"/>
    <p:sldId id="721" r:id="rId26"/>
    <p:sldId id="723" r:id="rId27"/>
    <p:sldId id="724" r:id="rId28"/>
    <p:sldId id="745" r:id="rId29"/>
    <p:sldId id="746" r:id="rId30"/>
    <p:sldId id="769" r:id="rId31"/>
    <p:sldId id="771" r:id="rId32"/>
    <p:sldId id="773" r:id="rId33"/>
    <p:sldId id="775" r:id="rId34"/>
    <p:sldId id="780" r:id="rId35"/>
    <p:sldId id="781" r:id="rId36"/>
    <p:sldId id="783" r:id="rId37"/>
    <p:sldId id="784" r:id="rId38"/>
    <p:sldId id="794" r:id="rId39"/>
    <p:sldId id="795" r:id="rId40"/>
    <p:sldId id="798" r:id="rId41"/>
    <p:sldId id="799" r:id="rId42"/>
    <p:sldId id="855" r:id="rId43"/>
    <p:sldId id="857" r:id="rId44"/>
    <p:sldId id="870" r:id="rId45"/>
    <p:sldId id="871" r:id="rId46"/>
    <p:sldId id="872" r:id="rId47"/>
    <p:sldId id="873" r:id="rId48"/>
    <p:sldId id="874" r:id="rId49"/>
    <p:sldId id="933" r:id="rId50"/>
    <p:sldId id="805" r:id="rId51"/>
    <p:sldId id="806" r:id="rId52"/>
    <p:sldId id="807" r:id="rId53"/>
    <p:sldId id="808" r:id="rId54"/>
    <p:sldId id="812" r:id="rId55"/>
    <p:sldId id="919" r:id="rId56"/>
    <p:sldId id="920" r:id="rId57"/>
    <p:sldId id="921" r:id="rId58"/>
    <p:sldId id="926" r:id="rId59"/>
    <p:sldId id="927" r:id="rId60"/>
    <p:sldId id="928" r:id="rId61"/>
    <p:sldId id="929" r:id="rId62"/>
    <p:sldId id="930" r:id="rId63"/>
    <p:sldId id="93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0066"/>
    <a:srgbClr val="D5D5FF"/>
    <a:srgbClr val="B3B3FF"/>
    <a:srgbClr val="CC0099"/>
    <a:srgbClr val="990099"/>
    <a:srgbClr val="4B7000"/>
    <a:srgbClr val="334C00"/>
    <a:srgbClr val="E7FFB7"/>
    <a:srgbClr val="7B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242" autoAdjust="0"/>
  </p:normalViewPr>
  <p:slideViewPr>
    <p:cSldViewPr snapToGrid="0">
      <p:cViewPr varScale="1">
        <p:scale>
          <a:sx n="55" d="100"/>
          <a:sy n="55" d="100"/>
        </p:scale>
        <p:origin x="162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2022/6/14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171585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3886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35615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3111025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401249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363031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2409426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1297537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1564880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2856402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361077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585757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2994405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4183117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1266315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57645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079494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651895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63960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291430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3909367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227426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1280548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33136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3325519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3250819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2046566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251251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35</a:t>
            </a:fld>
            <a:endParaRPr lang="zh-CN" altLang="en-US"/>
          </a:p>
        </p:txBody>
      </p:sp>
    </p:spTree>
    <p:extLst>
      <p:ext uri="{BB962C8B-B14F-4D97-AF65-F5344CB8AC3E}">
        <p14:creationId xmlns:p14="http://schemas.microsoft.com/office/powerpoint/2010/main" val="4112816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36</a:t>
            </a:fld>
            <a:endParaRPr lang="zh-CN" altLang="en-US"/>
          </a:p>
        </p:txBody>
      </p:sp>
    </p:spTree>
    <p:extLst>
      <p:ext uri="{BB962C8B-B14F-4D97-AF65-F5344CB8AC3E}">
        <p14:creationId xmlns:p14="http://schemas.microsoft.com/office/powerpoint/2010/main" val="2255425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37</a:t>
            </a:fld>
            <a:endParaRPr lang="zh-CN" altLang="en-US"/>
          </a:p>
        </p:txBody>
      </p:sp>
    </p:spTree>
    <p:extLst>
      <p:ext uri="{BB962C8B-B14F-4D97-AF65-F5344CB8AC3E}">
        <p14:creationId xmlns:p14="http://schemas.microsoft.com/office/powerpoint/2010/main" val="3822811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1898913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39</a:t>
            </a:fld>
            <a:endParaRPr lang="zh-CN" altLang="en-US"/>
          </a:p>
        </p:txBody>
      </p:sp>
    </p:spTree>
    <p:extLst>
      <p:ext uri="{BB962C8B-B14F-4D97-AF65-F5344CB8AC3E}">
        <p14:creationId xmlns:p14="http://schemas.microsoft.com/office/powerpoint/2010/main" val="301616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2584210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40</a:t>
            </a:fld>
            <a:endParaRPr lang="zh-CN" altLang="en-US"/>
          </a:p>
        </p:txBody>
      </p:sp>
    </p:spTree>
    <p:extLst>
      <p:ext uri="{BB962C8B-B14F-4D97-AF65-F5344CB8AC3E}">
        <p14:creationId xmlns:p14="http://schemas.microsoft.com/office/powerpoint/2010/main" val="435829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41</a:t>
            </a:fld>
            <a:endParaRPr lang="zh-CN" altLang="en-US"/>
          </a:p>
        </p:txBody>
      </p:sp>
    </p:spTree>
    <p:extLst>
      <p:ext uri="{BB962C8B-B14F-4D97-AF65-F5344CB8AC3E}">
        <p14:creationId xmlns:p14="http://schemas.microsoft.com/office/powerpoint/2010/main" val="3175467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42</a:t>
            </a:fld>
            <a:endParaRPr lang="zh-CN" altLang="en-US"/>
          </a:p>
        </p:txBody>
      </p:sp>
    </p:spTree>
    <p:extLst>
      <p:ext uri="{BB962C8B-B14F-4D97-AF65-F5344CB8AC3E}">
        <p14:creationId xmlns:p14="http://schemas.microsoft.com/office/powerpoint/2010/main" val="1106272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43</a:t>
            </a:fld>
            <a:endParaRPr lang="zh-CN" altLang="en-US"/>
          </a:p>
        </p:txBody>
      </p:sp>
    </p:spTree>
    <p:extLst>
      <p:ext uri="{BB962C8B-B14F-4D97-AF65-F5344CB8AC3E}">
        <p14:creationId xmlns:p14="http://schemas.microsoft.com/office/powerpoint/2010/main" val="3046667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44</a:t>
            </a:fld>
            <a:endParaRPr lang="zh-CN" altLang="en-US"/>
          </a:p>
        </p:txBody>
      </p:sp>
    </p:spTree>
    <p:extLst>
      <p:ext uri="{BB962C8B-B14F-4D97-AF65-F5344CB8AC3E}">
        <p14:creationId xmlns:p14="http://schemas.microsoft.com/office/powerpoint/2010/main" val="3752242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45</a:t>
            </a:fld>
            <a:endParaRPr lang="zh-CN" altLang="en-US"/>
          </a:p>
        </p:txBody>
      </p:sp>
    </p:spTree>
    <p:extLst>
      <p:ext uri="{BB962C8B-B14F-4D97-AF65-F5344CB8AC3E}">
        <p14:creationId xmlns:p14="http://schemas.microsoft.com/office/powerpoint/2010/main" val="1118546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46</a:t>
            </a:fld>
            <a:endParaRPr lang="zh-CN" altLang="en-US"/>
          </a:p>
        </p:txBody>
      </p:sp>
    </p:spTree>
    <p:extLst>
      <p:ext uri="{BB962C8B-B14F-4D97-AF65-F5344CB8AC3E}">
        <p14:creationId xmlns:p14="http://schemas.microsoft.com/office/powerpoint/2010/main" val="1181509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47</a:t>
            </a:fld>
            <a:endParaRPr lang="zh-CN" altLang="en-US"/>
          </a:p>
        </p:txBody>
      </p:sp>
    </p:spTree>
    <p:extLst>
      <p:ext uri="{BB962C8B-B14F-4D97-AF65-F5344CB8AC3E}">
        <p14:creationId xmlns:p14="http://schemas.microsoft.com/office/powerpoint/2010/main" val="22264412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48</a:t>
            </a:fld>
            <a:endParaRPr lang="zh-CN" altLang="en-US"/>
          </a:p>
        </p:txBody>
      </p:sp>
    </p:spTree>
    <p:extLst>
      <p:ext uri="{BB962C8B-B14F-4D97-AF65-F5344CB8AC3E}">
        <p14:creationId xmlns:p14="http://schemas.microsoft.com/office/powerpoint/2010/main" val="6242861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49</a:t>
            </a:fld>
            <a:endParaRPr lang="zh-CN" altLang="en-US"/>
          </a:p>
        </p:txBody>
      </p:sp>
    </p:spTree>
    <p:extLst>
      <p:ext uri="{BB962C8B-B14F-4D97-AF65-F5344CB8AC3E}">
        <p14:creationId xmlns:p14="http://schemas.microsoft.com/office/powerpoint/2010/main" val="110092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8573575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50</a:t>
            </a:fld>
            <a:endParaRPr lang="zh-CN" altLang="en-US"/>
          </a:p>
        </p:txBody>
      </p:sp>
    </p:spTree>
    <p:extLst>
      <p:ext uri="{BB962C8B-B14F-4D97-AF65-F5344CB8AC3E}">
        <p14:creationId xmlns:p14="http://schemas.microsoft.com/office/powerpoint/2010/main" val="2137392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51</a:t>
            </a:fld>
            <a:endParaRPr lang="zh-CN" altLang="en-US"/>
          </a:p>
        </p:txBody>
      </p:sp>
    </p:spTree>
    <p:extLst>
      <p:ext uri="{BB962C8B-B14F-4D97-AF65-F5344CB8AC3E}">
        <p14:creationId xmlns:p14="http://schemas.microsoft.com/office/powerpoint/2010/main" val="546860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52</a:t>
            </a:fld>
            <a:endParaRPr lang="zh-CN" altLang="en-US"/>
          </a:p>
        </p:txBody>
      </p:sp>
    </p:spTree>
    <p:extLst>
      <p:ext uri="{BB962C8B-B14F-4D97-AF65-F5344CB8AC3E}">
        <p14:creationId xmlns:p14="http://schemas.microsoft.com/office/powerpoint/2010/main" val="2959553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53</a:t>
            </a:fld>
            <a:endParaRPr lang="zh-CN" altLang="en-US"/>
          </a:p>
        </p:txBody>
      </p:sp>
    </p:spTree>
    <p:extLst>
      <p:ext uri="{BB962C8B-B14F-4D97-AF65-F5344CB8AC3E}">
        <p14:creationId xmlns:p14="http://schemas.microsoft.com/office/powerpoint/2010/main" val="3874679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54</a:t>
            </a:fld>
            <a:endParaRPr lang="zh-CN" altLang="en-US"/>
          </a:p>
        </p:txBody>
      </p:sp>
    </p:spTree>
    <p:extLst>
      <p:ext uri="{BB962C8B-B14F-4D97-AF65-F5344CB8AC3E}">
        <p14:creationId xmlns:p14="http://schemas.microsoft.com/office/powerpoint/2010/main" val="135053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327766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159565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08593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0" hangingPunct="0">
              <a:lnSpc>
                <a:spcPct val="100000"/>
              </a:lnSpc>
              <a:spcBef>
                <a:spcPct val="0"/>
              </a:spcBef>
              <a:buClrTx/>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812088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2022/6/14</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2022/6/14</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1097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5252160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0760084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44131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769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2022/6/14</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686801" y="6705600"/>
            <a:ext cx="349954" cy="152400"/>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2022/6/14</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2022/6/14</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2022/6/14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2022/6/14</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2022/6/14</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2022/6/14</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2022/6/14</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9"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22642627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88074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00" cy="2852737"/>
          </a:xfrm>
        </p:spPr>
        <p:txBody>
          <a:bodyPr/>
          <a:lstStyle>
            <a:lvl1pPr>
              <a:defRPr sz="5539"/>
            </a:lvl1pPr>
          </a:lstStyle>
          <a:p>
            <a:r>
              <a:rPr lang="zh-CN" altLang="en-US"/>
              <a:t>单击此处编辑母版标题样式</a:t>
            </a:r>
          </a:p>
        </p:txBody>
      </p:sp>
      <p:sp>
        <p:nvSpPr>
          <p:cNvPr id="3" name="文本占位符 2"/>
          <p:cNvSpPr>
            <a:spLocks noGrp="1"/>
          </p:cNvSpPr>
          <p:nvPr>
            <p:ph type="body" idx="1"/>
          </p:nvPr>
        </p:nvSpPr>
        <p:spPr>
          <a:xfrm>
            <a:off x="623889" y="4589465"/>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zh-CN" altLang="en-US"/>
              <a:t>编辑母版文本样式</a:t>
            </a:r>
          </a:p>
        </p:txBody>
      </p:sp>
    </p:spTree>
    <p:extLst>
      <p:ext uri="{BB962C8B-B14F-4D97-AF65-F5344CB8AC3E}">
        <p14:creationId xmlns:p14="http://schemas.microsoft.com/office/powerpoint/2010/main" val="3260246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9" y="1125540"/>
            <a:ext cx="4100512"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40"/>
            <a:ext cx="4102100"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17714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10281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3856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1047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6824297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428496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18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2022/6/14</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75478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30642640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394313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571499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25538"/>
            <a:ext cx="4100512"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102100"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01103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57983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446892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344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044352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39180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2022/6/14</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77771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04904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33971772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18700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1147126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25538"/>
            <a:ext cx="4100512"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102100"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76660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97514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321185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122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2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2022/6/14</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1694216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71631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24716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355012"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25538"/>
            <a:ext cx="4100512"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102100"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7584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8"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38689390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953985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9773531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25538"/>
            <a:ext cx="4100512"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102100" cy="5399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08261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26825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4662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theme" Target="../theme/theme8.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9.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2022/6/14</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2022/6/14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9"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02179" name="Rectangle 3"/>
          <p:cNvSpPr>
            <a:spLocks noGrp="1" noChangeArrowheads="1"/>
          </p:cNvSpPr>
          <p:nvPr>
            <p:ph type="body" idx="1"/>
          </p:nvPr>
        </p:nvSpPr>
        <p:spPr bwMode="auto">
          <a:xfrm>
            <a:off x="395289" y="1125540"/>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15763636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rtl="0" fontAlgn="base">
        <a:lnSpc>
          <a:spcPct val="90000"/>
        </a:lnSpc>
        <a:spcBef>
          <a:spcPct val="0"/>
        </a:spcBef>
        <a:spcAft>
          <a:spcPct val="0"/>
        </a:spcAft>
        <a:defRPr kumimoji="1" sz="3692" b="1" kern="1200">
          <a:solidFill>
            <a:srgbClr val="000000"/>
          </a:solidFill>
          <a:latin typeface="+mj-lt"/>
          <a:ea typeface="+mj-ea"/>
          <a:cs typeface="+mj-cs"/>
        </a:defRPr>
      </a:lvl1pPr>
      <a:lvl2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5pPr>
      <a:lvl6pPr marL="422041"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6pPr>
      <a:lvl7pPr marL="844083"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7pPr>
      <a:lvl8pPr marL="1266124"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8pPr>
      <a:lvl9pPr marL="1688165"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9pPr>
    </p:titleStyle>
    <p:bodyStyle>
      <a:lvl1pPr marL="316531" indent="-316531" algn="l" rtl="0" fontAlgn="base">
        <a:lnSpc>
          <a:spcPct val="130000"/>
        </a:lnSpc>
        <a:spcBef>
          <a:spcPct val="20000"/>
        </a:spcBef>
        <a:spcAft>
          <a:spcPct val="0"/>
        </a:spcAft>
        <a:buClr>
          <a:srgbClr val="000000"/>
        </a:buClr>
        <a:buFont typeface="Wingdings" panose="05000000000000000000" pitchFamily="2" charset="2"/>
        <a:buChar char="l"/>
        <a:defRPr kumimoji="1" sz="2585" b="1" kern="1200">
          <a:solidFill>
            <a:srgbClr val="000000"/>
          </a:solidFill>
          <a:latin typeface="+mn-lt"/>
          <a:ea typeface="+mn-ea"/>
          <a:cs typeface="+mn-cs"/>
        </a:defRPr>
      </a:lvl1pPr>
      <a:lvl2pPr marL="685817" indent="-263776" algn="l" rtl="0" fontAlgn="base">
        <a:lnSpc>
          <a:spcPct val="130000"/>
        </a:lnSpc>
        <a:spcBef>
          <a:spcPct val="20000"/>
        </a:spcBef>
        <a:spcAft>
          <a:spcPct val="0"/>
        </a:spcAft>
        <a:buClr>
          <a:srgbClr val="000000"/>
        </a:buClr>
        <a:buChar char="–"/>
        <a:defRPr kumimoji="1" sz="2215" b="1" kern="1200">
          <a:solidFill>
            <a:srgbClr val="000000"/>
          </a:solidFill>
          <a:latin typeface="+mn-lt"/>
          <a:ea typeface="+mn-ea"/>
          <a:cs typeface="+mn-cs"/>
        </a:defRPr>
      </a:lvl2pPr>
      <a:lvl3pPr marL="1055103" indent="-211021" algn="l" rtl="0" fontAlgn="base">
        <a:lnSpc>
          <a:spcPct val="130000"/>
        </a:lnSpc>
        <a:spcBef>
          <a:spcPct val="20000"/>
        </a:spcBef>
        <a:spcAft>
          <a:spcPct val="0"/>
        </a:spcAft>
        <a:buClr>
          <a:srgbClr val="000000"/>
        </a:buClr>
        <a:buFont typeface="Wingdings" panose="05000000000000000000" pitchFamily="2" charset="2"/>
        <a:buChar char="Ø"/>
        <a:defRPr kumimoji="1" sz="1846" b="1" kern="1200">
          <a:solidFill>
            <a:srgbClr val="000000"/>
          </a:solidFill>
          <a:latin typeface="+mn-lt"/>
          <a:ea typeface="+mn-ea"/>
          <a:cs typeface="+mn-cs"/>
        </a:defRPr>
      </a:lvl3pPr>
      <a:lvl4pPr marL="1477145" indent="-211021"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1899186" indent="-211021"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122061998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rtl="0" eaLnBrk="0" fontAlgn="base" hangingPunct="0">
        <a:lnSpc>
          <a:spcPct val="90000"/>
        </a:lnSpc>
        <a:spcBef>
          <a:spcPct val="0"/>
        </a:spcBef>
        <a:spcAft>
          <a:spcPct val="0"/>
        </a:spcAft>
        <a:defRPr kumimoji="1" sz="4000" b="1" kern="1200">
          <a:solidFill>
            <a:srgbClr val="000000"/>
          </a:solidFill>
          <a:latin typeface="+mj-lt"/>
          <a:ea typeface="+mj-ea"/>
          <a:cs typeface="+mj-cs"/>
        </a:defRPr>
      </a:lvl1pPr>
      <a:lvl2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eaLnBrk="0" fontAlgn="base" hangingPunct="0">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eaLnBrk="0" fontAlgn="base" hangingPunct="0">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eaLnBrk="0" fontAlgn="base" hangingPunct="0">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eaLnBrk="0" fontAlgn="base" hangingPunct="0">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eaLnBrk="0" fontAlgn="base" hangingPunct="0">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02179"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85548724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Lst>
  <p:txStyles>
    <p:titleStyle>
      <a:lvl1pPr algn="ctr" rtl="0" fontAlgn="base">
        <a:lnSpc>
          <a:spcPct val="90000"/>
        </a:lnSpc>
        <a:spcBef>
          <a:spcPct val="0"/>
        </a:spcBef>
        <a:spcAft>
          <a:spcPct val="0"/>
        </a:spcAft>
        <a:defRPr kumimoji="1" sz="4000" b="1" kern="1200">
          <a:solidFill>
            <a:srgbClr val="000000"/>
          </a:solidFill>
          <a:latin typeface="+mj-lt"/>
          <a:ea typeface="+mj-ea"/>
          <a:cs typeface="+mj-cs"/>
        </a:defRPr>
      </a:lvl1pPr>
      <a:lvl2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fontAlgn="base">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fontAlgn="base">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fontAlgn="base">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8"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02179" name="Rectangle 3"/>
          <p:cNvSpPr>
            <a:spLocks noGrp="1" noChangeArrowheads="1"/>
          </p:cNvSpPr>
          <p:nvPr>
            <p:ph type="body" idx="1"/>
          </p:nvPr>
        </p:nvSpPr>
        <p:spPr bwMode="auto">
          <a:xfrm>
            <a:off x="395288" y="1125538"/>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49597608"/>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ctr" rtl="0" fontAlgn="base">
        <a:lnSpc>
          <a:spcPct val="90000"/>
        </a:lnSpc>
        <a:spcBef>
          <a:spcPct val="0"/>
        </a:spcBef>
        <a:spcAft>
          <a:spcPct val="0"/>
        </a:spcAft>
        <a:defRPr kumimoji="1" sz="4000" b="1" kern="1200">
          <a:solidFill>
            <a:srgbClr val="000000"/>
          </a:solidFill>
          <a:latin typeface="+mj-lt"/>
          <a:ea typeface="+mj-ea"/>
          <a:cs typeface="+mj-cs"/>
        </a:defRPr>
      </a:lvl1pPr>
      <a:lvl2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5pPr>
      <a:lvl6pPr marL="4572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6pPr>
      <a:lvl7pPr marL="9144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7pPr>
      <a:lvl8pPr marL="13716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8pPr>
      <a:lvl9pPr marL="1828800" algn="ctr" rtl="0" fontAlgn="base">
        <a:lnSpc>
          <a:spcPct val="90000"/>
        </a:lnSpc>
        <a:spcBef>
          <a:spcPct val="0"/>
        </a:spcBef>
        <a:spcAft>
          <a:spcPct val="0"/>
        </a:spcAft>
        <a:defRPr kumimoji="1" sz="4000" b="1">
          <a:solidFill>
            <a:srgbClr val="000000"/>
          </a:solidFill>
          <a:latin typeface="Arial" panose="020B0604020202020204" pitchFamily="34" charset="0"/>
          <a:ea typeface="隶书" panose="02010509060101010101" pitchFamily="49" charset="-122"/>
        </a:defRPr>
      </a:lvl9pPr>
    </p:titleStyle>
    <p:bodyStyle>
      <a:lvl1pPr marL="342900" indent="-342900" algn="l" rtl="0" fontAlgn="base">
        <a:lnSpc>
          <a:spcPct val="130000"/>
        </a:lnSpc>
        <a:spcBef>
          <a:spcPct val="20000"/>
        </a:spcBef>
        <a:spcAft>
          <a:spcPct val="0"/>
        </a:spcAft>
        <a:buClr>
          <a:srgbClr val="000000"/>
        </a:buClr>
        <a:buFont typeface="Wingdings" panose="05000000000000000000" pitchFamily="2" charset="2"/>
        <a:buChar char="l"/>
        <a:defRPr kumimoji="1" sz="2800" b="1" kern="1200">
          <a:solidFill>
            <a:srgbClr val="000000"/>
          </a:solidFill>
          <a:latin typeface="+mn-lt"/>
          <a:ea typeface="+mn-ea"/>
          <a:cs typeface="+mn-cs"/>
        </a:defRPr>
      </a:lvl1pPr>
      <a:lvl2pPr marL="742950" indent="-285750" algn="l" rtl="0" fontAlgn="base">
        <a:lnSpc>
          <a:spcPct val="130000"/>
        </a:lnSpc>
        <a:spcBef>
          <a:spcPct val="20000"/>
        </a:spcBef>
        <a:spcAft>
          <a:spcPct val="0"/>
        </a:spcAft>
        <a:buClr>
          <a:srgbClr val="000000"/>
        </a:buClr>
        <a:buChar char="–"/>
        <a:defRPr kumimoji="1" sz="2400" b="1" kern="1200">
          <a:solidFill>
            <a:srgbClr val="000000"/>
          </a:solidFill>
          <a:latin typeface="+mn-lt"/>
          <a:ea typeface="+mn-ea"/>
          <a:cs typeface="+mn-cs"/>
        </a:defRPr>
      </a:lvl2pPr>
      <a:lvl3pPr marL="1143000" indent="-228600" algn="l" rtl="0" fontAlgn="base">
        <a:lnSpc>
          <a:spcPct val="130000"/>
        </a:lnSpc>
        <a:spcBef>
          <a:spcPct val="20000"/>
        </a:spcBef>
        <a:spcAft>
          <a:spcPct val="0"/>
        </a:spcAft>
        <a:buClr>
          <a:srgbClr val="000000"/>
        </a:buClr>
        <a:buFont typeface="Wingdings" panose="05000000000000000000" pitchFamily="2" charset="2"/>
        <a:buChar char="Ø"/>
        <a:defRPr kumimoji="1" sz="2000" b="1" kern="1200">
          <a:solidFill>
            <a:srgbClr val="000000"/>
          </a:solidFill>
          <a:latin typeface="+mn-lt"/>
          <a:ea typeface="+mn-ea"/>
          <a:cs typeface="+mn-cs"/>
        </a:defRPr>
      </a:lvl3pPr>
      <a:lvl4pPr marL="1600200" indent="-228600"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2057400" indent="-228600"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5.jpeg"/></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3200" dirty="0"/>
              <a:t>第八章</a:t>
            </a:r>
            <a:br>
              <a:rPr lang="en-US" altLang="zh-CN" sz="3200" dirty="0"/>
            </a:br>
            <a:r>
              <a:rPr lang="zh-CN" altLang="en-US" sz="3200" dirty="0"/>
              <a:t>下一代互联网协议（</a:t>
            </a:r>
            <a:r>
              <a:rPr lang="en-US" altLang="zh-CN" sz="3200" dirty="0"/>
              <a:t>IPv6</a:t>
            </a:r>
            <a:r>
              <a:rPr lang="zh-CN" altLang="en-US" sz="3200"/>
              <a:t>） </a:t>
            </a:r>
            <a:endParaRPr lang="zh-CN" altLang="en-US" sz="3200" dirty="0"/>
          </a:p>
        </p:txBody>
      </p:sp>
    </p:spTree>
    <p:extLst>
      <p:ext uri="{BB962C8B-B14F-4D97-AF65-F5344CB8AC3E}">
        <p14:creationId xmlns:p14="http://schemas.microsoft.com/office/powerpoint/2010/main" val="6390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7"/>
          <p:cNvSpPr>
            <a:spLocks noChangeArrowheads="1"/>
          </p:cNvSpPr>
          <p:nvPr/>
        </p:nvSpPr>
        <p:spPr bwMode="auto">
          <a:xfrm>
            <a:off x="1036952" y="5227638"/>
            <a:ext cx="1490663" cy="539750"/>
          </a:xfrm>
          <a:prstGeom prst="rect">
            <a:avLst/>
          </a:prstGeom>
          <a:solidFill>
            <a:schemeClr val="hlink"/>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fontAlgn="base" hangingPunct="0">
              <a:lnSpc>
                <a:spcPct val="150000"/>
              </a:lnSpc>
              <a:spcBef>
                <a:spcPct val="0"/>
              </a:spcBef>
              <a:spcAft>
                <a:spcPct val="0"/>
              </a:spcAft>
              <a:buClr>
                <a:srgbClr val="000000"/>
              </a:buClr>
            </a:pPr>
            <a:r>
              <a:rPr kumimoji="1" lang="en-US" altLang="zh-CN" dirty="0">
                <a:solidFill>
                  <a:schemeClr val="bg1"/>
                </a:solidFill>
                <a:latin typeface="Calibri" panose="020F0502020204030204" pitchFamily="34" charset="0"/>
                <a:ea typeface="標楷體" panose="03000509000000000000" pitchFamily="65" charset="-120"/>
              </a:rPr>
              <a:t>IPv6 Header</a:t>
            </a:r>
            <a:endParaRPr kumimoji="1" lang="zh-CN" altLang="en-US" dirty="0">
              <a:solidFill>
                <a:schemeClr val="bg1"/>
              </a:solidFill>
              <a:latin typeface="Calibri" panose="020F0502020204030204" pitchFamily="34" charset="0"/>
              <a:ea typeface="標楷體" panose="03000509000000000000" pitchFamily="65" charset="-120"/>
            </a:endParaRPr>
          </a:p>
        </p:txBody>
      </p:sp>
      <p:sp>
        <p:nvSpPr>
          <p:cNvPr id="2" name="标题 1"/>
          <p:cNvSpPr>
            <a:spLocks noGrp="1"/>
          </p:cNvSpPr>
          <p:nvPr>
            <p:ph type="title"/>
          </p:nvPr>
        </p:nvSpPr>
        <p:spPr/>
        <p:txBody>
          <a:bodyPr/>
          <a:lstStyle/>
          <a:p>
            <a:r>
              <a:rPr lang="en-US" altLang="zh-CN" dirty="0"/>
              <a:t>IPv6 vs IPv4 </a:t>
            </a:r>
            <a:r>
              <a:rPr lang="zh-CN" altLang="en-US" dirty="0"/>
              <a:t>分组结构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7" name="Line 3"/>
          <p:cNvSpPr>
            <a:spLocks noChangeShapeType="1"/>
          </p:cNvSpPr>
          <p:nvPr/>
        </p:nvSpPr>
        <p:spPr bwMode="auto">
          <a:xfrm>
            <a:off x="1356518" y="1504950"/>
            <a:ext cx="0" cy="862013"/>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8" name="Line 4"/>
          <p:cNvSpPr>
            <a:spLocks noChangeShapeType="1"/>
          </p:cNvSpPr>
          <p:nvPr/>
        </p:nvSpPr>
        <p:spPr bwMode="auto">
          <a:xfrm>
            <a:off x="2871788" y="2055813"/>
            <a:ext cx="0" cy="31115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52" name="组合 51"/>
          <p:cNvGrpSpPr/>
          <p:nvPr/>
        </p:nvGrpSpPr>
        <p:grpSpPr>
          <a:xfrm>
            <a:off x="1371600" y="1914525"/>
            <a:ext cx="1493992" cy="523862"/>
            <a:chOff x="1371600" y="1914525"/>
            <a:chExt cx="1325563" cy="523862"/>
          </a:xfrm>
        </p:grpSpPr>
        <p:sp>
          <p:nvSpPr>
            <p:cNvPr id="9" name="Rectangle 5"/>
            <p:cNvSpPr>
              <a:spLocks noChangeArrowheads="1"/>
            </p:cNvSpPr>
            <p:nvPr/>
          </p:nvSpPr>
          <p:spPr bwMode="auto">
            <a:xfrm>
              <a:off x="1587183" y="1914525"/>
              <a:ext cx="88646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en-US" altLang="zh-TW" sz="1400">
                  <a:solidFill>
                    <a:srgbClr val="000000"/>
                  </a:solidFill>
                  <a:latin typeface="Calibri" panose="020F0502020204030204" pitchFamily="34" charset="0"/>
                  <a:ea typeface="標楷體" panose="03000509000000000000" pitchFamily="65" charset="-120"/>
                </a:rPr>
                <a:t>minimum</a:t>
              </a:r>
            </a:p>
            <a:p>
              <a:pPr algn="ctr" eaLnBrk="0" fontAlgn="base" hangingPunct="0">
                <a:spcBef>
                  <a:spcPct val="0"/>
                </a:spcBef>
                <a:spcAft>
                  <a:spcPct val="0"/>
                </a:spcAft>
              </a:pPr>
              <a:r>
                <a:rPr kumimoji="1" lang="en-US" altLang="zh-TW" sz="1400">
                  <a:solidFill>
                    <a:srgbClr val="000000"/>
                  </a:solidFill>
                  <a:latin typeface="Calibri" panose="020F0502020204030204" pitchFamily="34" charset="0"/>
                  <a:ea typeface="標楷體" panose="03000509000000000000" pitchFamily="65" charset="-120"/>
                </a:rPr>
                <a:t>20 octets</a:t>
              </a:r>
            </a:p>
          </p:txBody>
        </p:sp>
        <p:sp>
          <p:nvSpPr>
            <p:cNvPr id="10" name="Line 6"/>
            <p:cNvSpPr>
              <a:spLocks noChangeShapeType="1"/>
            </p:cNvSpPr>
            <p:nvPr/>
          </p:nvSpPr>
          <p:spPr bwMode="auto">
            <a:xfrm>
              <a:off x="1371600" y="2197100"/>
              <a:ext cx="220663"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11" name="Line 7"/>
            <p:cNvSpPr>
              <a:spLocks noChangeShapeType="1"/>
            </p:cNvSpPr>
            <p:nvPr/>
          </p:nvSpPr>
          <p:spPr bwMode="auto">
            <a:xfrm>
              <a:off x="2476500" y="2197100"/>
              <a:ext cx="220663"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14" name="Line 10"/>
          <p:cNvSpPr>
            <a:spLocks noChangeShapeType="1"/>
          </p:cNvSpPr>
          <p:nvPr/>
        </p:nvSpPr>
        <p:spPr bwMode="auto">
          <a:xfrm>
            <a:off x="8015288" y="1630527"/>
            <a:ext cx="1588" cy="766763"/>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49" name="组合 48"/>
          <p:cNvGrpSpPr/>
          <p:nvPr/>
        </p:nvGrpSpPr>
        <p:grpSpPr>
          <a:xfrm>
            <a:off x="1367630" y="1444625"/>
            <a:ext cx="6647658" cy="523862"/>
            <a:chOff x="1367630" y="1444625"/>
            <a:chExt cx="6647658" cy="523862"/>
          </a:xfrm>
        </p:grpSpPr>
        <p:sp>
          <p:nvSpPr>
            <p:cNvPr id="12" name="Line 8"/>
            <p:cNvSpPr>
              <a:spLocks noChangeShapeType="1"/>
            </p:cNvSpPr>
            <p:nvPr/>
          </p:nvSpPr>
          <p:spPr bwMode="auto">
            <a:xfrm>
              <a:off x="1367630" y="1701800"/>
              <a:ext cx="2543969"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13" name="Rectangle 9"/>
            <p:cNvSpPr>
              <a:spLocks noChangeArrowheads="1"/>
            </p:cNvSpPr>
            <p:nvPr/>
          </p:nvSpPr>
          <p:spPr bwMode="auto">
            <a:xfrm>
              <a:off x="4030663" y="1444625"/>
              <a:ext cx="113204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en-US" altLang="zh-TW" sz="1400" dirty="0">
                  <a:solidFill>
                    <a:srgbClr val="000000"/>
                  </a:solidFill>
                  <a:latin typeface="Calibri" panose="020F0502020204030204" pitchFamily="34" charset="0"/>
                  <a:ea typeface="標楷體" panose="03000509000000000000" pitchFamily="65" charset="-120"/>
                </a:rPr>
                <a:t>maximum</a:t>
              </a:r>
            </a:p>
            <a:p>
              <a:pPr algn="ctr" eaLnBrk="0" fontAlgn="base" hangingPunct="0">
                <a:spcBef>
                  <a:spcPct val="0"/>
                </a:spcBef>
                <a:spcAft>
                  <a:spcPct val="0"/>
                </a:spcAft>
              </a:pPr>
              <a:r>
                <a:rPr kumimoji="1" lang="en-US" altLang="zh-TW" sz="1400" dirty="0">
                  <a:solidFill>
                    <a:srgbClr val="000000"/>
                  </a:solidFill>
                  <a:latin typeface="Calibri" panose="020F0502020204030204" pitchFamily="34" charset="0"/>
                  <a:ea typeface="標楷體" panose="03000509000000000000" pitchFamily="65" charset="-120"/>
                </a:rPr>
                <a:t>65535 octets</a:t>
              </a:r>
            </a:p>
          </p:txBody>
        </p:sp>
        <p:sp>
          <p:nvSpPr>
            <p:cNvPr id="15" name="Line 11"/>
            <p:cNvSpPr>
              <a:spLocks noChangeShapeType="1"/>
            </p:cNvSpPr>
            <p:nvPr/>
          </p:nvSpPr>
          <p:spPr bwMode="auto">
            <a:xfrm>
              <a:off x="5168900" y="1714500"/>
              <a:ext cx="2846388"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16" name="Rectangle 12"/>
          <p:cNvSpPr>
            <a:spLocks noChangeArrowheads="1"/>
          </p:cNvSpPr>
          <p:nvPr/>
        </p:nvSpPr>
        <p:spPr bwMode="auto">
          <a:xfrm>
            <a:off x="4695909" y="3381031"/>
            <a:ext cx="133049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en-US" altLang="zh-TW" sz="2400" dirty="0">
                <a:solidFill>
                  <a:srgbClr val="000000"/>
                </a:solidFill>
                <a:latin typeface="Calibri" panose="020F0502020204030204" pitchFamily="34" charset="0"/>
                <a:ea typeface="標楷體" panose="03000509000000000000" pitchFamily="65" charset="-120"/>
              </a:rPr>
              <a:t>IPv4 PDU</a:t>
            </a:r>
          </a:p>
        </p:txBody>
      </p:sp>
      <p:sp>
        <p:nvSpPr>
          <p:cNvPr id="17" name="Line 13"/>
          <p:cNvSpPr>
            <a:spLocks noChangeShapeType="1"/>
          </p:cNvSpPr>
          <p:nvPr/>
        </p:nvSpPr>
        <p:spPr bwMode="auto">
          <a:xfrm>
            <a:off x="1219200" y="4102100"/>
            <a:ext cx="0" cy="952487"/>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18" name="Line 14"/>
          <p:cNvSpPr>
            <a:spLocks noChangeShapeType="1"/>
          </p:cNvSpPr>
          <p:nvPr/>
        </p:nvSpPr>
        <p:spPr bwMode="auto">
          <a:xfrm>
            <a:off x="2706688" y="4692650"/>
            <a:ext cx="0" cy="31115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50" name="组合 49"/>
          <p:cNvGrpSpPr/>
          <p:nvPr/>
        </p:nvGrpSpPr>
        <p:grpSpPr>
          <a:xfrm>
            <a:off x="1219200" y="4551363"/>
            <a:ext cx="1477963" cy="523862"/>
            <a:chOff x="1219200" y="4081463"/>
            <a:chExt cx="1477963" cy="523862"/>
          </a:xfrm>
        </p:grpSpPr>
        <p:sp>
          <p:nvSpPr>
            <p:cNvPr id="19" name="Rectangle 15"/>
            <p:cNvSpPr>
              <a:spLocks noChangeArrowheads="1"/>
            </p:cNvSpPr>
            <p:nvPr/>
          </p:nvSpPr>
          <p:spPr bwMode="auto">
            <a:xfrm>
              <a:off x="1573668" y="4081463"/>
              <a:ext cx="85792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en-US" altLang="zh-TW" sz="1400">
                  <a:solidFill>
                    <a:srgbClr val="000000"/>
                  </a:solidFill>
                  <a:latin typeface="Calibri" panose="020F0502020204030204" pitchFamily="34" charset="0"/>
                  <a:ea typeface="標楷體" panose="03000509000000000000" pitchFamily="65" charset="-120"/>
                </a:rPr>
                <a:t>Fixed</a:t>
              </a:r>
            </a:p>
            <a:p>
              <a:pPr algn="ctr" eaLnBrk="0" fontAlgn="base" hangingPunct="0">
                <a:spcBef>
                  <a:spcPct val="0"/>
                </a:spcBef>
                <a:spcAft>
                  <a:spcPct val="0"/>
                </a:spcAft>
              </a:pPr>
              <a:r>
                <a:rPr kumimoji="1" lang="en-US" altLang="zh-TW" sz="1400">
                  <a:solidFill>
                    <a:srgbClr val="000000"/>
                  </a:solidFill>
                  <a:latin typeface="Calibri" panose="020F0502020204030204" pitchFamily="34" charset="0"/>
                  <a:ea typeface="標楷體" panose="03000509000000000000" pitchFamily="65" charset="-120"/>
                </a:rPr>
                <a:t>40 octets</a:t>
              </a:r>
            </a:p>
          </p:txBody>
        </p:sp>
        <p:sp>
          <p:nvSpPr>
            <p:cNvPr id="20" name="Line 16"/>
            <p:cNvSpPr>
              <a:spLocks noChangeShapeType="1"/>
            </p:cNvSpPr>
            <p:nvPr/>
          </p:nvSpPr>
          <p:spPr bwMode="auto">
            <a:xfrm>
              <a:off x="1219200" y="4338632"/>
              <a:ext cx="329883"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1" name="Line 17"/>
            <p:cNvSpPr>
              <a:spLocks noChangeShapeType="1"/>
            </p:cNvSpPr>
            <p:nvPr/>
          </p:nvSpPr>
          <p:spPr bwMode="auto">
            <a:xfrm>
              <a:off x="2298700" y="4364038"/>
              <a:ext cx="398463"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24" name="Line 20"/>
          <p:cNvSpPr>
            <a:spLocks noChangeShapeType="1"/>
          </p:cNvSpPr>
          <p:nvPr/>
        </p:nvSpPr>
        <p:spPr bwMode="auto">
          <a:xfrm>
            <a:off x="8015288" y="4127493"/>
            <a:ext cx="0" cy="90170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48" name="组合 47"/>
          <p:cNvGrpSpPr/>
          <p:nvPr/>
        </p:nvGrpSpPr>
        <p:grpSpPr>
          <a:xfrm>
            <a:off x="1219200" y="4081463"/>
            <a:ext cx="6796088" cy="523862"/>
            <a:chOff x="1219200" y="3611563"/>
            <a:chExt cx="6796088" cy="523862"/>
          </a:xfrm>
        </p:grpSpPr>
        <p:sp>
          <p:nvSpPr>
            <p:cNvPr id="22" name="Line 18"/>
            <p:cNvSpPr>
              <a:spLocks noChangeShapeType="1"/>
            </p:cNvSpPr>
            <p:nvPr/>
          </p:nvSpPr>
          <p:spPr bwMode="auto">
            <a:xfrm>
              <a:off x="1219200" y="3868738"/>
              <a:ext cx="2692400"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3" name="Rectangle 19"/>
            <p:cNvSpPr>
              <a:spLocks noChangeArrowheads="1"/>
            </p:cNvSpPr>
            <p:nvPr/>
          </p:nvSpPr>
          <p:spPr bwMode="auto">
            <a:xfrm>
              <a:off x="4030663" y="3611563"/>
              <a:ext cx="113204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en-US" altLang="zh-TW" sz="1400" dirty="0">
                  <a:solidFill>
                    <a:srgbClr val="000000"/>
                  </a:solidFill>
                  <a:latin typeface="Calibri" panose="020F0502020204030204" pitchFamily="34" charset="0"/>
                  <a:ea typeface="標楷體" panose="03000509000000000000" pitchFamily="65" charset="-120"/>
                </a:rPr>
                <a:t>maximum</a:t>
              </a:r>
            </a:p>
            <a:p>
              <a:pPr algn="ctr" eaLnBrk="0" fontAlgn="base" hangingPunct="0">
                <a:spcBef>
                  <a:spcPct val="0"/>
                </a:spcBef>
                <a:spcAft>
                  <a:spcPct val="0"/>
                </a:spcAft>
              </a:pPr>
              <a:r>
                <a:rPr kumimoji="1" lang="en-US" altLang="zh-CN" sz="1400" dirty="0">
                  <a:solidFill>
                    <a:srgbClr val="000000"/>
                  </a:solidFill>
                  <a:latin typeface="Calibri" panose="020F0502020204030204" pitchFamily="34" charset="0"/>
                  <a:ea typeface="標楷體" panose="03000509000000000000" pitchFamily="65" charset="-120"/>
                </a:rPr>
                <a:t>65575</a:t>
              </a:r>
              <a:r>
                <a:rPr kumimoji="1" lang="en-US" altLang="zh-TW" sz="1400" dirty="0">
                  <a:solidFill>
                    <a:srgbClr val="000000"/>
                  </a:solidFill>
                  <a:latin typeface="Calibri" panose="020F0502020204030204" pitchFamily="34" charset="0"/>
                  <a:ea typeface="標楷體" panose="03000509000000000000" pitchFamily="65" charset="-120"/>
                </a:rPr>
                <a:t> octets</a:t>
              </a:r>
            </a:p>
          </p:txBody>
        </p:sp>
        <p:sp>
          <p:nvSpPr>
            <p:cNvPr id="25" name="Line 21"/>
            <p:cNvSpPr>
              <a:spLocks noChangeShapeType="1"/>
            </p:cNvSpPr>
            <p:nvPr/>
          </p:nvSpPr>
          <p:spPr bwMode="auto">
            <a:xfrm>
              <a:off x="5168900" y="3881438"/>
              <a:ext cx="2846388"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26" name="Rectangle 22"/>
          <p:cNvSpPr>
            <a:spLocks noChangeArrowheads="1"/>
          </p:cNvSpPr>
          <p:nvPr/>
        </p:nvSpPr>
        <p:spPr bwMode="auto">
          <a:xfrm>
            <a:off x="4497458" y="6139441"/>
            <a:ext cx="133049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en-US" altLang="zh-TW" sz="2400" dirty="0">
                <a:solidFill>
                  <a:srgbClr val="000000"/>
                </a:solidFill>
                <a:latin typeface="Calibri" panose="020F0502020204030204" pitchFamily="34" charset="0"/>
                <a:ea typeface="標楷體" panose="03000509000000000000" pitchFamily="65" charset="-120"/>
              </a:rPr>
              <a:t>IPv6 PDU</a:t>
            </a:r>
          </a:p>
        </p:txBody>
      </p:sp>
      <p:sp>
        <p:nvSpPr>
          <p:cNvPr id="27" name="Line 23"/>
          <p:cNvSpPr>
            <a:spLocks noChangeShapeType="1"/>
          </p:cNvSpPr>
          <p:nvPr/>
        </p:nvSpPr>
        <p:spPr bwMode="auto">
          <a:xfrm>
            <a:off x="5214938" y="4687888"/>
            <a:ext cx="0" cy="31115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51" name="组合 50"/>
          <p:cNvGrpSpPr/>
          <p:nvPr/>
        </p:nvGrpSpPr>
        <p:grpSpPr>
          <a:xfrm>
            <a:off x="2717872" y="4689475"/>
            <a:ext cx="2487539" cy="308419"/>
            <a:chOff x="2717873" y="4219575"/>
            <a:chExt cx="2141464" cy="308419"/>
          </a:xfrm>
        </p:grpSpPr>
        <p:sp>
          <p:nvSpPr>
            <p:cNvPr id="28" name="Rectangle 24"/>
            <p:cNvSpPr>
              <a:spLocks noChangeArrowheads="1"/>
            </p:cNvSpPr>
            <p:nvPr/>
          </p:nvSpPr>
          <p:spPr bwMode="auto">
            <a:xfrm>
              <a:off x="3361521" y="4219575"/>
              <a:ext cx="90172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zh-TW" altLang="en-US" sz="1400">
                  <a:solidFill>
                    <a:srgbClr val="000000"/>
                  </a:solidFill>
                  <a:latin typeface="Calibri" panose="020F0502020204030204" pitchFamily="34" charset="0"/>
                  <a:ea typeface="標楷體" panose="03000509000000000000" pitchFamily="65" charset="-120"/>
                </a:rPr>
                <a:t>0 </a:t>
              </a:r>
              <a:r>
                <a:rPr kumimoji="1" lang="en-US" altLang="zh-TW" sz="1400">
                  <a:solidFill>
                    <a:srgbClr val="000000"/>
                  </a:solidFill>
                  <a:latin typeface="Calibri" panose="020F0502020204030204" pitchFamily="34" charset="0"/>
                  <a:ea typeface="標楷體" panose="03000509000000000000" pitchFamily="65" charset="-120"/>
                </a:rPr>
                <a:t>or more</a:t>
              </a:r>
            </a:p>
          </p:txBody>
        </p:sp>
        <p:sp>
          <p:nvSpPr>
            <p:cNvPr id="29" name="Line 25"/>
            <p:cNvSpPr>
              <a:spLocks noChangeShapeType="1"/>
            </p:cNvSpPr>
            <p:nvPr/>
          </p:nvSpPr>
          <p:spPr bwMode="auto">
            <a:xfrm>
              <a:off x="2717873" y="4370388"/>
              <a:ext cx="653977"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30" name="Line 26"/>
            <p:cNvSpPr>
              <a:spLocks noChangeShapeType="1"/>
            </p:cNvSpPr>
            <p:nvPr/>
          </p:nvSpPr>
          <p:spPr bwMode="auto">
            <a:xfrm flipV="1">
              <a:off x="4240212" y="4364037"/>
              <a:ext cx="619125"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31" name="Rectangle 27"/>
          <p:cNvSpPr>
            <a:spLocks noChangeArrowheads="1"/>
          </p:cNvSpPr>
          <p:nvPr/>
        </p:nvSpPr>
        <p:spPr bwMode="auto">
          <a:xfrm>
            <a:off x="1219200" y="2549525"/>
            <a:ext cx="1490663" cy="581026"/>
          </a:xfrm>
          <a:prstGeom prst="rect">
            <a:avLst/>
          </a:prstGeom>
          <a:solidFill>
            <a:schemeClr val="hlink"/>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fontAlgn="base" hangingPunct="0">
              <a:lnSpc>
                <a:spcPct val="150000"/>
              </a:lnSpc>
              <a:spcBef>
                <a:spcPct val="0"/>
              </a:spcBef>
              <a:spcAft>
                <a:spcPct val="0"/>
              </a:spcAft>
              <a:buClr>
                <a:srgbClr val="000000"/>
              </a:buClr>
            </a:pPr>
            <a:r>
              <a:rPr kumimoji="1" lang="en-US" altLang="zh-CN" dirty="0">
                <a:solidFill>
                  <a:schemeClr val="bg1"/>
                </a:solidFill>
                <a:latin typeface="Calibri" panose="020F0502020204030204" pitchFamily="34" charset="0"/>
                <a:ea typeface="標楷體" panose="03000509000000000000" pitchFamily="65" charset="-120"/>
              </a:rPr>
              <a:t>IPv4 Header</a:t>
            </a:r>
            <a:endParaRPr kumimoji="1" lang="zh-CN" altLang="en-US" dirty="0">
              <a:solidFill>
                <a:schemeClr val="bg1"/>
              </a:solidFill>
              <a:latin typeface="Calibri" panose="020F0502020204030204" pitchFamily="34" charset="0"/>
              <a:ea typeface="標楷體" panose="03000509000000000000" pitchFamily="65" charset="-120"/>
            </a:endParaRPr>
          </a:p>
        </p:txBody>
      </p:sp>
      <p:sp>
        <p:nvSpPr>
          <p:cNvPr id="33" name="Rectangle 29"/>
          <p:cNvSpPr>
            <a:spLocks noChangeArrowheads="1"/>
          </p:cNvSpPr>
          <p:nvPr/>
        </p:nvSpPr>
        <p:spPr bwMode="auto">
          <a:xfrm>
            <a:off x="2781300" y="2539999"/>
            <a:ext cx="5118100" cy="581027"/>
          </a:xfrm>
          <a:prstGeom prst="rect">
            <a:avLst/>
          </a:prstGeom>
          <a:solidFill>
            <a:srgbClr val="FFFFCC"/>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r>
              <a:rPr kumimoji="1" lang="en-US" altLang="zh-TW" sz="2000" dirty="0">
                <a:solidFill>
                  <a:schemeClr val="bg1"/>
                </a:solidFill>
                <a:latin typeface="Calibri" panose="020F0502020204030204" pitchFamily="34" charset="0"/>
                <a:ea typeface="標楷體" panose="03000509000000000000" pitchFamily="65" charset="-120"/>
              </a:rPr>
              <a:t>Data Field</a:t>
            </a:r>
          </a:p>
        </p:txBody>
      </p:sp>
      <p:grpSp>
        <p:nvGrpSpPr>
          <p:cNvPr id="55" name="组合 54"/>
          <p:cNvGrpSpPr/>
          <p:nvPr/>
        </p:nvGrpSpPr>
        <p:grpSpPr>
          <a:xfrm>
            <a:off x="2609850" y="5213350"/>
            <a:ext cx="2438400" cy="554038"/>
            <a:chOff x="2609850" y="5213350"/>
            <a:chExt cx="2438400" cy="554038"/>
          </a:xfrm>
        </p:grpSpPr>
        <p:sp>
          <p:nvSpPr>
            <p:cNvPr id="36" name="Rectangle 32"/>
            <p:cNvSpPr>
              <a:spLocks noChangeArrowheads="1"/>
            </p:cNvSpPr>
            <p:nvPr/>
          </p:nvSpPr>
          <p:spPr bwMode="auto">
            <a:xfrm>
              <a:off x="2609850" y="5213350"/>
              <a:ext cx="2438400" cy="554038"/>
            </a:xfrm>
            <a:prstGeom prst="rect">
              <a:avLst/>
            </a:prstGeom>
            <a:solidFill>
              <a:srgbClr val="CC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40" name="Rectangle 36"/>
            <p:cNvSpPr>
              <a:spLocks noChangeArrowheads="1"/>
            </p:cNvSpPr>
            <p:nvPr/>
          </p:nvSpPr>
          <p:spPr bwMode="auto">
            <a:xfrm>
              <a:off x="2616668" y="5213350"/>
              <a:ext cx="840583" cy="5466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Extension</a:t>
              </a:r>
            </a:p>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Header</a:t>
              </a:r>
            </a:p>
          </p:txBody>
        </p:sp>
        <p:sp>
          <p:nvSpPr>
            <p:cNvPr id="45" name="Rectangle 36"/>
            <p:cNvSpPr>
              <a:spLocks noChangeArrowheads="1"/>
            </p:cNvSpPr>
            <p:nvPr/>
          </p:nvSpPr>
          <p:spPr bwMode="auto">
            <a:xfrm>
              <a:off x="4176391" y="5213350"/>
              <a:ext cx="840583" cy="5466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Extension</a:t>
              </a:r>
            </a:p>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Header</a:t>
              </a:r>
            </a:p>
          </p:txBody>
        </p:sp>
        <p:sp>
          <p:nvSpPr>
            <p:cNvPr id="46" name="Rectangle 36"/>
            <p:cNvSpPr>
              <a:spLocks noChangeArrowheads="1"/>
            </p:cNvSpPr>
            <p:nvPr/>
          </p:nvSpPr>
          <p:spPr bwMode="auto">
            <a:xfrm>
              <a:off x="3419629" y="5213350"/>
              <a:ext cx="840583" cy="3774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CN" b="1" dirty="0">
                  <a:solidFill>
                    <a:schemeClr val="bg1"/>
                  </a:solidFill>
                  <a:latin typeface="Calibri" panose="020F0502020204030204" pitchFamily="34" charset="0"/>
                  <a:ea typeface="標楷體" panose="03000509000000000000" pitchFamily="65" charset="-120"/>
                </a:rPr>
                <a:t>……</a:t>
              </a:r>
              <a:endParaRPr kumimoji="1" lang="en-US" altLang="zh-TW" b="1" dirty="0">
                <a:solidFill>
                  <a:schemeClr val="bg1"/>
                </a:solidFill>
                <a:latin typeface="Calibri" panose="020F0502020204030204" pitchFamily="34" charset="0"/>
                <a:ea typeface="標楷體" panose="03000509000000000000" pitchFamily="65" charset="-120"/>
              </a:endParaRPr>
            </a:p>
          </p:txBody>
        </p:sp>
      </p:grpSp>
      <p:sp>
        <p:nvSpPr>
          <p:cNvPr id="53" name="右大括号 52"/>
          <p:cNvSpPr/>
          <p:nvPr/>
        </p:nvSpPr>
        <p:spPr>
          <a:xfrm rot="5400000">
            <a:off x="5168437" y="783763"/>
            <a:ext cx="316838" cy="5043489"/>
          </a:xfrm>
          <a:prstGeom prst="rightBrace">
            <a:avLst>
              <a:gd name="adj1" fmla="val 20892"/>
              <a:gd name="adj2" fmla="val 50000"/>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54" name="右大括号 53"/>
          <p:cNvSpPr/>
          <p:nvPr/>
        </p:nvSpPr>
        <p:spPr>
          <a:xfrm rot="5400000">
            <a:off x="5086360" y="3388973"/>
            <a:ext cx="316838" cy="5207641"/>
          </a:xfrm>
          <a:prstGeom prst="rightBrace">
            <a:avLst>
              <a:gd name="adj1" fmla="val 20892"/>
              <a:gd name="adj2" fmla="val 50000"/>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37" name="Rectangle 33"/>
          <p:cNvSpPr>
            <a:spLocks noChangeArrowheads="1"/>
          </p:cNvSpPr>
          <p:nvPr/>
        </p:nvSpPr>
        <p:spPr bwMode="auto">
          <a:xfrm>
            <a:off x="5124450" y="5213350"/>
            <a:ext cx="2724150" cy="550862"/>
          </a:xfrm>
          <a:prstGeom prst="rect">
            <a:avLst/>
          </a:prstGeom>
          <a:solidFill>
            <a:srgbClr val="FFFFCC"/>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r>
              <a:rPr kumimoji="1" lang="en-US" altLang="zh-TW" sz="2000" dirty="0">
                <a:solidFill>
                  <a:schemeClr val="bg1"/>
                </a:solidFill>
                <a:latin typeface="Calibri" panose="020F0502020204030204" pitchFamily="34" charset="0"/>
                <a:ea typeface="標楷體" panose="03000509000000000000" pitchFamily="65" charset="-120"/>
              </a:rPr>
              <a:t>Transport-level PDU</a:t>
            </a:r>
          </a:p>
        </p:txBody>
      </p:sp>
    </p:spTree>
    <p:custDataLst>
      <p:tags r:id="rId1"/>
    </p:custDataLst>
    <p:extLst>
      <p:ext uri="{BB962C8B-B14F-4D97-AF65-F5344CB8AC3E}">
        <p14:creationId xmlns:p14="http://schemas.microsoft.com/office/powerpoint/2010/main" val="743306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par>
                                <p:cTn id="15" presetID="22" presetClass="entr" presetSubtype="8"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up)">
                                      <p:cBhvr>
                                        <p:cTn id="35" dur="500"/>
                                        <p:tgtEl>
                                          <p:spTgt spid="54"/>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par>
                          <p:cTn id="48" fill="hold">
                            <p:stCondLst>
                              <p:cond delay="500"/>
                            </p:stCondLst>
                            <p:childTnLst>
                              <p:par>
                                <p:cTn id="49" presetID="16" presetClass="entr" presetSubtype="21"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barn(inVertical)">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down)">
                                      <p:cBhvr>
                                        <p:cTn id="56" dur="500"/>
                                        <p:tgtEl>
                                          <p:spTgt spid="8"/>
                                        </p:tgtEl>
                                      </p:cBhvr>
                                    </p:animEffect>
                                  </p:childTnLst>
                                </p:cTn>
                              </p:par>
                            </p:childTnLst>
                          </p:cTn>
                        </p:par>
                        <p:par>
                          <p:cTn id="57" fill="hold">
                            <p:stCondLst>
                              <p:cond delay="500"/>
                            </p:stCondLst>
                            <p:childTnLst>
                              <p:par>
                                <p:cTn id="58" presetID="16" presetClass="entr" presetSubtype="21"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barn(inVertical)">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par>
                          <p:cTn id="69" fill="hold">
                            <p:stCondLst>
                              <p:cond delay="500"/>
                            </p:stCondLst>
                            <p:childTnLst>
                              <p:par>
                                <p:cTn id="70" presetID="16" presetClass="entr" presetSubtype="21" fill="hold" nodeType="after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barn(inVertical)">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500"/>
                            </p:stCondLst>
                            <p:childTnLst>
                              <p:par>
                                <p:cTn id="79" presetID="16" presetClass="entr" presetSubtype="21" fill="hold"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barn(inVertical)">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down)">
                                      <p:cBhvr>
                                        <p:cTn id="86" dur="500"/>
                                        <p:tgtEl>
                                          <p:spTgt spid="27"/>
                                        </p:tgtEl>
                                      </p:cBhvr>
                                    </p:animEffect>
                                  </p:childTnLst>
                                </p:cTn>
                              </p:par>
                            </p:childTnLst>
                          </p:cTn>
                        </p:par>
                        <p:par>
                          <p:cTn id="87" fill="hold">
                            <p:stCondLst>
                              <p:cond delay="500"/>
                            </p:stCondLst>
                            <p:childTnLst>
                              <p:par>
                                <p:cTn id="88" presetID="16" presetClass="entr" presetSubtype="21" fill="hold" nodeType="after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barn(inVertical)">
                                      <p:cBhvr>
                                        <p:cTn id="9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7" grpId="0" animBg="1"/>
      <p:bldP spid="8" grpId="0" animBg="1"/>
      <p:bldP spid="14" grpId="0" animBg="1"/>
      <p:bldP spid="16" grpId="0"/>
      <p:bldP spid="17" grpId="0" animBg="1"/>
      <p:bldP spid="18" grpId="0" animBg="1"/>
      <p:bldP spid="24" grpId="0" animBg="1"/>
      <p:bldP spid="26" grpId="0"/>
      <p:bldP spid="27" grpId="0" animBg="1"/>
      <p:bldP spid="31" grpId="0" animBg="1"/>
      <p:bldP spid="33" grpId="0" animBg="1"/>
      <p:bldP spid="53" grpId="0" animBg="1"/>
      <p:bldP spid="54" grpId="0" animBg="1"/>
      <p:bldP spid="37" grpId="0" animBg="1"/>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vs IPv4 </a:t>
            </a:r>
            <a:r>
              <a:rPr lang="zh-CN" altLang="en-US" dirty="0"/>
              <a:t>分组首部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grpSp>
        <p:nvGrpSpPr>
          <p:cNvPr id="56" name="组合 55"/>
          <p:cNvGrpSpPr/>
          <p:nvPr/>
        </p:nvGrpSpPr>
        <p:grpSpPr>
          <a:xfrm>
            <a:off x="4800600" y="2173288"/>
            <a:ext cx="4038600" cy="4495800"/>
            <a:chOff x="4800600" y="2173288"/>
            <a:chExt cx="4038600" cy="4495800"/>
          </a:xfrm>
        </p:grpSpPr>
        <p:grpSp>
          <p:nvGrpSpPr>
            <p:cNvPr id="57" name="组合 56"/>
            <p:cNvGrpSpPr/>
            <p:nvPr/>
          </p:nvGrpSpPr>
          <p:grpSpPr>
            <a:xfrm>
              <a:off x="4800600" y="4916488"/>
              <a:ext cx="4038600" cy="1752600"/>
              <a:chOff x="4800600" y="4916488"/>
              <a:chExt cx="4038600" cy="1752600"/>
            </a:xfrm>
          </p:grpSpPr>
          <p:sp>
            <p:nvSpPr>
              <p:cNvPr id="73" name="Rectangle 2"/>
              <p:cNvSpPr>
                <a:spLocks noChangeArrowheads="1"/>
              </p:cNvSpPr>
              <p:nvPr/>
            </p:nvSpPr>
            <p:spPr bwMode="auto">
              <a:xfrm>
                <a:off x="4800600" y="4916488"/>
                <a:ext cx="3886200" cy="1752600"/>
              </a:xfrm>
              <a:prstGeom prst="rect">
                <a:avLst/>
              </a:prstGeom>
              <a:solidFill>
                <a:srgbClr val="CC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flatTx/>
              </a:bodyPr>
              <a:lstStyle/>
              <a:p>
                <a:pPr lvl="0" algn="ctr" fontAlgn="base">
                  <a:spcAft>
                    <a:spcPct val="0"/>
                  </a:spcAft>
                </a:pPr>
                <a:r>
                  <a:rPr lang="en-US" altLang="zh-TW" sz="2000">
                    <a:solidFill>
                      <a:srgbClr val="FFFFFF"/>
                    </a:solidFill>
                    <a:latin typeface="Calibri" panose="020F0502020204030204" pitchFamily="34" charset="0"/>
                    <a:ea typeface="PMingLiU" panose="02020500000000000000" pitchFamily="18" charset="-120"/>
                  </a:rPr>
                  <a:t>Destination Address</a:t>
                </a:r>
                <a:endParaRPr lang="en-US" altLang="zh-TW" sz="2000" dirty="0">
                  <a:solidFill>
                    <a:srgbClr val="FFFFFF"/>
                  </a:solidFill>
                  <a:latin typeface="Calibri" panose="020F0502020204030204" pitchFamily="34" charset="0"/>
                  <a:ea typeface="PMingLiU" panose="02020500000000000000" pitchFamily="18" charset="-120"/>
                </a:endParaRPr>
              </a:p>
            </p:txBody>
          </p:sp>
          <p:sp>
            <p:nvSpPr>
              <p:cNvPr id="74" name="Line 4"/>
              <p:cNvSpPr>
                <a:spLocks noChangeShapeType="1"/>
              </p:cNvSpPr>
              <p:nvPr/>
            </p:nvSpPr>
            <p:spPr bwMode="auto">
              <a:xfrm>
                <a:off x="4800600" y="5373688"/>
                <a:ext cx="38862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5" name="Line 5"/>
              <p:cNvSpPr>
                <a:spLocks noChangeShapeType="1"/>
              </p:cNvSpPr>
              <p:nvPr/>
            </p:nvSpPr>
            <p:spPr bwMode="auto">
              <a:xfrm flipV="1">
                <a:off x="8686800" y="52212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6" name="Line 6"/>
              <p:cNvSpPr>
                <a:spLocks noChangeShapeType="1"/>
              </p:cNvSpPr>
              <p:nvPr/>
            </p:nvSpPr>
            <p:spPr bwMode="auto">
              <a:xfrm>
                <a:off x="4800600" y="5754688"/>
                <a:ext cx="6096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7" name="Line 7"/>
              <p:cNvSpPr>
                <a:spLocks noChangeShapeType="1"/>
              </p:cNvSpPr>
              <p:nvPr/>
            </p:nvSpPr>
            <p:spPr bwMode="auto">
              <a:xfrm flipV="1">
                <a:off x="8686800" y="56022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8" name="Line 8"/>
              <p:cNvSpPr>
                <a:spLocks noChangeShapeType="1"/>
              </p:cNvSpPr>
              <p:nvPr/>
            </p:nvSpPr>
            <p:spPr bwMode="auto">
              <a:xfrm>
                <a:off x="4800600" y="6211888"/>
                <a:ext cx="38862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9" name="Line 9"/>
              <p:cNvSpPr>
                <a:spLocks noChangeShapeType="1"/>
              </p:cNvSpPr>
              <p:nvPr/>
            </p:nvSpPr>
            <p:spPr bwMode="auto">
              <a:xfrm flipV="1">
                <a:off x="8686800" y="60594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80" name="Line 10"/>
              <p:cNvSpPr>
                <a:spLocks noChangeShapeType="1"/>
              </p:cNvSpPr>
              <p:nvPr/>
            </p:nvSpPr>
            <p:spPr bwMode="auto">
              <a:xfrm>
                <a:off x="8077200" y="5754688"/>
                <a:ext cx="6096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grpSp>
        <p:grpSp>
          <p:nvGrpSpPr>
            <p:cNvPr id="58" name="组合 57"/>
            <p:cNvGrpSpPr/>
            <p:nvPr/>
          </p:nvGrpSpPr>
          <p:grpSpPr>
            <a:xfrm>
              <a:off x="4800600" y="3087688"/>
              <a:ext cx="4038600" cy="1752600"/>
              <a:chOff x="4800600" y="3087688"/>
              <a:chExt cx="4038600" cy="1752600"/>
            </a:xfrm>
          </p:grpSpPr>
          <p:sp>
            <p:nvSpPr>
              <p:cNvPr id="65" name="Rectangle 11"/>
              <p:cNvSpPr>
                <a:spLocks noChangeArrowheads="1"/>
              </p:cNvSpPr>
              <p:nvPr/>
            </p:nvSpPr>
            <p:spPr bwMode="auto">
              <a:xfrm>
                <a:off x="4800600" y="3087688"/>
                <a:ext cx="3886200" cy="1752600"/>
              </a:xfrm>
              <a:prstGeom prst="rect">
                <a:avLst/>
              </a:prstGeom>
              <a:solidFill>
                <a:schemeClr va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fontAlgn="base">
                  <a:spcAft>
                    <a:spcPct val="0"/>
                  </a:spcAft>
                </a:pPr>
                <a:r>
                  <a:rPr lang="en-US" altLang="zh-TW" sz="2000">
                    <a:solidFill>
                      <a:srgbClr val="FFFFFF"/>
                    </a:solidFill>
                    <a:latin typeface="Calibri" panose="020F0502020204030204" pitchFamily="34" charset="0"/>
                    <a:ea typeface="PMingLiU" panose="02020500000000000000" pitchFamily="18" charset="-120"/>
                  </a:rPr>
                  <a:t>Source Address</a:t>
                </a:r>
                <a:endParaRPr lang="en-US" altLang="zh-TW" sz="2000" dirty="0">
                  <a:solidFill>
                    <a:srgbClr val="FFFFFF"/>
                  </a:solidFill>
                  <a:latin typeface="Calibri" panose="020F0502020204030204" pitchFamily="34" charset="0"/>
                  <a:ea typeface="PMingLiU" panose="02020500000000000000" pitchFamily="18" charset="-120"/>
                </a:endParaRPr>
              </a:p>
            </p:txBody>
          </p:sp>
          <p:sp>
            <p:nvSpPr>
              <p:cNvPr id="66" name="Line 13"/>
              <p:cNvSpPr>
                <a:spLocks noChangeShapeType="1"/>
              </p:cNvSpPr>
              <p:nvPr/>
            </p:nvSpPr>
            <p:spPr bwMode="auto">
              <a:xfrm>
                <a:off x="4800600" y="3544888"/>
                <a:ext cx="38862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67" name="Line 14"/>
              <p:cNvSpPr>
                <a:spLocks noChangeShapeType="1"/>
              </p:cNvSpPr>
              <p:nvPr/>
            </p:nvSpPr>
            <p:spPr bwMode="auto">
              <a:xfrm flipV="1">
                <a:off x="8686800" y="33924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68" name="Line 15"/>
              <p:cNvSpPr>
                <a:spLocks noChangeShapeType="1"/>
              </p:cNvSpPr>
              <p:nvPr/>
            </p:nvSpPr>
            <p:spPr bwMode="auto">
              <a:xfrm>
                <a:off x="4800600" y="3925888"/>
                <a:ext cx="6096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69" name="Line 16"/>
              <p:cNvSpPr>
                <a:spLocks noChangeShapeType="1"/>
              </p:cNvSpPr>
              <p:nvPr/>
            </p:nvSpPr>
            <p:spPr bwMode="auto">
              <a:xfrm flipV="1">
                <a:off x="8686800" y="37734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0" name="Line 17"/>
              <p:cNvSpPr>
                <a:spLocks noChangeShapeType="1"/>
              </p:cNvSpPr>
              <p:nvPr/>
            </p:nvSpPr>
            <p:spPr bwMode="auto">
              <a:xfrm>
                <a:off x="4800600" y="4383088"/>
                <a:ext cx="38862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1" name="Line 18"/>
              <p:cNvSpPr>
                <a:spLocks noChangeShapeType="1"/>
              </p:cNvSpPr>
              <p:nvPr/>
            </p:nvSpPr>
            <p:spPr bwMode="auto">
              <a:xfrm flipV="1">
                <a:off x="8686800" y="4230688"/>
                <a:ext cx="152400" cy="15240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72" name="Line 19"/>
              <p:cNvSpPr>
                <a:spLocks noChangeShapeType="1"/>
              </p:cNvSpPr>
              <p:nvPr/>
            </p:nvSpPr>
            <p:spPr bwMode="auto">
              <a:xfrm>
                <a:off x="8077200" y="3925888"/>
                <a:ext cx="609600"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grpSp>
        <p:sp>
          <p:nvSpPr>
            <p:cNvPr id="59" name="Rectangle 31"/>
            <p:cNvSpPr>
              <a:spLocks noChangeArrowheads="1"/>
            </p:cNvSpPr>
            <p:nvPr/>
          </p:nvSpPr>
          <p:spPr bwMode="auto">
            <a:xfrm>
              <a:off x="4800600" y="2630488"/>
              <a:ext cx="19050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Payload Length</a:t>
              </a:r>
              <a:endParaRPr kumimoji="1" lang="en-US" altLang="zh-TW" sz="1600" dirty="0">
                <a:solidFill>
                  <a:srgbClr val="FFFFFF"/>
                </a:solidFill>
                <a:latin typeface="Calibri" panose="020F0502020204030204" pitchFamily="34" charset="0"/>
                <a:ea typeface="PMingLiU" panose="02020500000000000000" pitchFamily="18" charset="-120"/>
              </a:endParaRPr>
            </a:p>
          </p:txBody>
        </p:sp>
        <p:sp>
          <p:nvSpPr>
            <p:cNvPr id="60" name="Rectangle 32"/>
            <p:cNvSpPr>
              <a:spLocks noChangeArrowheads="1"/>
            </p:cNvSpPr>
            <p:nvPr/>
          </p:nvSpPr>
          <p:spPr bwMode="auto">
            <a:xfrm>
              <a:off x="6743700" y="2630488"/>
              <a:ext cx="9906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400">
                  <a:solidFill>
                    <a:srgbClr val="FFFFFF"/>
                  </a:solidFill>
                  <a:latin typeface="Calibri" panose="020F0502020204030204" pitchFamily="34" charset="0"/>
                  <a:ea typeface="標楷體" panose="03000509000000000000" pitchFamily="65" charset="-120"/>
                </a:rPr>
                <a:t>Next Header</a:t>
              </a:r>
              <a:endParaRPr kumimoji="1" lang="en-US" altLang="zh-TW" sz="1600" dirty="0">
                <a:solidFill>
                  <a:srgbClr val="FFFFFF"/>
                </a:solidFill>
                <a:latin typeface="Calibri" panose="020F0502020204030204" pitchFamily="34" charset="0"/>
                <a:ea typeface="標楷體" panose="03000509000000000000" pitchFamily="65" charset="-120"/>
              </a:endParaRPr>
            </a:p>
          </p:txBody>
        </p:sp>
        <p:sp>
          <p:nvSpPr>
            <p:cNvPr id="61" name="Rectangle 33"/>
            <p:cNvSpPr>
              <a:spLocks noChangeArrowheads="1"/>
            </p:cNvSpPr>
            <p:nvPr/>
          </p:nvSpPr>
          <p:spPr bwMode="auto">
            <a:xfrm>
              <a:off x="7772400" y="2630488"/>
              <a:ext cx="9144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400">
                  <a:solidFill>
                    <a:srgbClr val="FFFFFF"/>
                  </a:solidFill>
                  <a:latin typeface="Calibri" panose="020F0502020204030204" pitchFamily="34" charset="0"/>
                  <a:ea typeface="PMingLiU" panose="02020500000000000000" pitchFamily="18" charset="-120"/>
                </a:rPr>
                <a:t>Hop Limit</a:t>
              </a:r>
              <a:endParaRPr kumimoji="1" lang="en-US" altLang="zh-TW" sz="1400" dirty="0">
                <a:solidFill>
                  <a:srgbClr val="FFFFFF"/>
                </a:solidFill>
                <a:latin typeface="Calibri" panose="020F0502020204030204" pitchFamily="34" charset="0"/>
                <a:ea typeface="PMingLiU" panose="02020500000000000000" pitchFamily="18" charset="-120"/>
              </a:endParaRPr>
            </a:p>
          </p:txBody>
        </p:sp>
        <p:sp>
          <p:nvSpPr>
            <p:cNvPr id="62" name="Rectangle 34"/>
            <p:cNvSpPr>
              <a:spLocks noChangeArrowheads="1"/>
            </p:cNvSpPr>
            <p:nvPr/>
          </p:nvSpPr>
          <p:spPr bwMode="auto">
            <a:xfrm>
              <a:off x="4800600" y="2173288"/>
              <a:ext cx="6096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標楷體" panose="03000509000000000000" pitchFamily="65" charset="-120"/>
                </a:rPr>
                <a:t>Ver</a:t>
              </a:r>
              <a:endParaRPr kumimoji="1" lang="en-US" altLang="zh-TW" sz="1600" dirty="0">
                <a:solidFill>
                  <a:srgbClr val="FFFFFF"/>
                </a:solidFill>
                <a:latin typeface="Calibri" panose="020F0502020204030204" pitchFamily="34" charset="0"/>
                <a:ea typeface="標楷體" panose="03000509000000000000" pitchFamily="65" charset="-120"/>
              </a:endParaRPr>
            </a:p>
          </p:txBody>
        </p:sp>
        <p:sp>
          <p:nvSpPr>
            <p:cNvPr id="63" name="Rectangle 35"/>
            <p:cNvSpPr>
              <a:spLocks noChangeArrowheads="1"/>
            </p:cNvSpPr>
            <p:nvPr/>
          </p:nvSpPr>
          <p:spPr bwMode="auto">
            <a:xfrm>
              <a:off x="5448300" y="2173288"/>
              <a:ext cx="9906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72000" anchor="ctr" anchorCtr="1">
              <a:flatTx/>
            </a:bodyPr>
            <a:lstStyle/>
            <a:p>
              <a:pPr lvl="0" algn="ctr" eaLnBrk="0" fontAlgn="base" hangingPunct="0">
                <a:lnSpc>
                  <a:spcPts val="1500"/>
                </a:lnSpc>
                <a:spcBef>
                  <a:spcPct val="0"/>
                </a:spcBef>
                <a:spcAft>
                  <a:spcPct val="0"/>
                </a:spcAft>
              </a:pPr>
              <a:r>
                <a:rPr kumimoji="1" lang="en-US" altLang="zh-TW" sz="1400" dirty="0">
                  <a:solidFill>
                    <a:srgbClr val="FFFFFF"/>
                  </a:solidFill>
                  <a:latin typeface="Calibri" panose="020F0502020204030204" pitchFamily="34" charset="0"/>
                  <a:ea typeface="標楷體" panose="03000509000000000000" pitchFamily="65" charset="-120"/>
                </a:rPr>
                <a:t>Traffic Class</a:t>
              </a:r>
            </a:p>
          </p:txBody>
        </p:sp>
        <p:sp>
          <p:nvSpPr>
            <p:cNvPr id="64" name="Rectangle 36"/>
            <p:cNvSpPr>
              <a:spLocks noChangeArrowheads="1"/>
            </p:cNvSpPr>
            <p:nvPr/>
          </p:nvSpPr>
          <p:spPr bwMode="auto">
            <a:xfrm>
              <a:off x="6477000" y="2173288"/>
              <a:ext cx="22098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dirty="0">
                  <a:solidFill>
                    <a:srgbClr val="FFFFFF"/>
                  </a:solidFill>
                  <a:latin typeface="Calibri" panose="020F0502020204030204" pitchFamily="34" charset="0"/>
                  <a:ea typeface="PMingLiU" panose="02020500000000000000" pitchFamily="18" charset="-120"/>
                </a:rPr>
                <a:t>Flow Label</a:t>
              </a:r>
            </a:p>
          </p:txBody>
        </p:sp>
      </p:grpSp>
      <p:grpSp>
        <p:nvGrpSpPr>
          <p:cNvPr id="81" name="组合 80"/>
          <p:cNvGrpSpPr/>
          <p:nvPr/>
        </p:nvGrpSpPr>
        <p:grpSpPr>
          <a:xfrm>
            <a:off x="381000" y="2173288"/>
            <a:ext cx="3886200" cy="2667000"/>
            <a:chOff x="381000" y="2173288"/>
            <a:chExt cx="3886200" cy="2667000"/>
          </a:xfrm>
        </p:grpSpPr>
        <p:sp>
          <p:nvSpPr>
            <p:cNvPr id="82" name="Rectangle 20"/>
            <p:cNvSpPr>
              <a:spLocks noChangeArrowheads="1"/>
            </p:cNvSpPr>
            <p:nvPr/>
          </p:nvSpPr>
          <p:spPr bwMode="auto">
            <a:xfrm>
              <a:off x="381000" y="4459288"/>
              <a:ext cx="3886200" cy="381000"/>
            </a:xfrm>
            <a:prstGeom prst="rect">
              <a:avLst/>
            </a:prstGeom>
            <a:solidFill>
              <a:schemeClr val="bg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Options + Padding</a:t>
              </a:r>
              <a:endParaRPr kumimoji="1" lang="en-US" altLang="zh-TW" dirty="0">
                <a:solidFill>
                  <a:srgbClr val="FFFFFF"/>
                </a:solidFill>
                <a:latin typeface="Calibri" panose="020F0502020204030204" pitchFamily="34" charset="0"/>
                <a:ea typeface="PMingLiU" panose="02020500000000000000" pitchFamily="18" charset="-120"/>
              </a:endParaRPr>
            </a:p>
          </p:txBody>
        </p:sp>
        <p:sp>
          <p:nvSpPr>
            <p:cNvPr id="83" name="Rectangle 21"/>
            <p:cNvSpPr>
              <a:spLocks noChangeArrowheads="1"/>
            </p:cNvSpPr>
            <p:nvPr/>
          </p:nvSpPr>
          <p:spPr bwMode="auto">
            <a:xfrm>
              <a:off x="381000" y="4002088"/>
              <a:ext cx="3886200" cy="381000"/>
            </a:xfrm>
            <a:prstGeom prst="rect">
              <a:avLst/>
            </a:prstGeom>
            <a:solidFill>
              <a:srgbClr val="CC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fontAlgn="base">
                <a:spcAft>
                  <a:spcPct val="0"/>
                </a:spcAft>
              </a:pPr>
              <a:r>
                <a:rPr lang="en-US" altLang="zh-TW" sz="1600">
                  <a:solidFill>
                    <a:srgbClr val="FFFFFF"/>
                  </a:solidFill>
                  <a:latin typeface="Calibri" panose="020F0502020204030204" pitchFamily="34" charset="0"/>
                  <a:ea typeface="PMingLiU" panose="02020500000000000000" pitchFamily="18" charset="-120"/>
                </a:rPr>
                <a:t>Destination Address</a:t>
              </a:r>
              <a:endParaRPr lang="en-US" altLang="zh-TW" sz="2000" dirty="0">
                <a:solidFill>
                  <a:srgbClr val="FFFFFF"/>
                </a:solidFill>
                <a:latin typeface="Calibri" panose="020F0502020204030204" pitchFamily="34" charset="0"/>
                <a:ea typeface="PMingLiU" panose="02020500000000000000" pitchFamily="18" charset="-120"/>
              </a:endParaRPr>
            </a:p>
          </p:txBody>
        </p:sp>
        <p:sp>
          <p:nvSpPr>
            <p:cNvPr id="84" name="Rectangle 22"/>
            <p:cNvSpPr>
              <a:spLocks noChangeArrowheads="1"/>
            </p:cNvSpPr>
            <p:nvPr/>
          </p:nvSpPr>
          <p:spPr bwMode="auto">
            <a:xfrm>
              <a:off x="381000" y="3544888"/>
              <a:ext cx="3886200" cy="381000"/>
            </a:xfrm>
            <a:prstGeom prst="rect">
              <a:avLst/>
            </a:prstGeom>
            <a:solidFill>
              <a:schemeClr va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fontAlgn="base">
                <a:spcAft>
                  <a:spcPct val="0"/>
                </a:spcAft>
              </a:pPr>
              <a:r>
                <a:rPr lang="en-US" altLang="zh-TW" sz="1600">
                  <a:solidFill>
                    <a:srgbClr val="FFFFFF"/>
                  </a:solidFill>
                  <a:latin typeface="Calibri" panose="020F0502020204030204" pitchFamily="34" charset="0"/>
                  <a:ea typeface="PMingLiU" panose="02020500000000000000" pitchFamily="18" charset="-120"/>
                </a:rPr>
                <a:t>Source Address</a:t>
              </a:r>
              <a:endParaRPr lang="en-US" altLang="zh-TW" sz="2000" dirty="0">
                <a:solidFill>
                  <a:srgbClr val="FFFFFF"/>
                </a:solidFill>
                <a:latin typeface="Calibri" panose="020F0502020204030204" pitchFamily="34" charset="0"/>
                <a:ea typeface="PMingLiU" panose="02020500000000000000" pitchFamily="18" charset="-120"/>
              </a:endParaRPr>
            </a:p>
          </p:txBody>
        </p:sp>
        <p:sp>
          <p:nvSpPr>
            <p:cNvPr id="85" name="Rectangle 23"/>
            <p:cNvSpPr>
              <a:spLocks noChangeArrowheads="1"/>
            </p:cNvSpPr>
            <p:nvPr/>
          </p:nvSpPr>
          <p:spPr bwMode="auto">
            <a:xfrm>
              <a:off x="381000" y="3087688"/>
              <a:ext cx="9144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TTL</a:t>
              </a:r>
              <a:endParaRPr kumimoji="1" lang="en-US" altLang="zh-TW" sz="1400" dirty="0">
                <a:solidFill>
                  <a:srgbClr val="FFFFFF"/>
                </a:solidFill>
                <a:latin typeface="Calibri" panose="020F0502020204030204" pitchFamily="34" charset="0"/>
                <a:ea typeface="PMingLiU" panose="02020500000000000000" pitchFamily="18" charset="-120"/>
              </a:endParaRPr>
            </a:p>
          </p:txBody>
        </p:sp>
        <p:sp>
          <p:nvSpPr>
            <p:cNvPr id="86" name="Rectangle 24"/>
            <p:cNvSpPr>
              <a:spLocks noChangeArrowheads="1"/>
            </p:cNvSpPr>
            <p:nvPr/>
          </p:nvSpPr>
          <p:spPr bwMode="auto">
            <a:xfrm>
              <a:off x="1371600" y="3087688"/>
              <a:ext cx="9144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Protocol</a:t>
              </a:r>
              <a:endParaRPr kumimoji="1" lang="en-US" altLang="zh-TW" sz="1200" dirty="0">
                <a:solidFill>
                  <a:srgbClr val="FFFFFF"/>
                </a:solidFill>
                <a:latin typeface="Calibri" panose="020F0502020204030204" pitchFamily="34" charset="0"/>
                <a:ea typeface="PMingLiU" panose="02020500000000000000" pitchFamily="18" charset="-120"/>
              </a:endParaRPr>
            </a:p>
          </p:txBody>
        </p:sp>
        <p:sp>
          <p:nvSpPr>
            <p:cNvPr id="87" name="Rectangle 25"/>
            <p:cNvSpPr>
              <a:spLocks noChangeArrowheads="1"/>
            </p:cNvSpPr>
            <p:nvPr/>
          </p:nvSpPr>
          <p:spPr bwMode="auto">
            <a:xfrm>
              <a:off x="2362200" y="3087688"/>
              <a:ext cx="19050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Header Checksum</a:t>
              </a:r>
              <a:endParaRPr kumimoji="1" lang="en-US" altLang="zh-TW" sz="1400" dirty="0">
                <a:solidFill>
                  <a:srgbClr val="FFFFFF"/>
                </a:solidFill>
                <a:latin typeface="Calibri" panose="020F0502020204030204" pitchFamily="34" charset="0"/>
                <a:ea typeface="PMingLiU" panose="02020500000000000000" pitchFamily="18" charset="-120"/>
              </a:endParaRPr>
            </a:p>
          </p:txBody>
        </p:sp>
        <p:sp>
          <p:nvSpPr>
            <p:cNvPr id="88" name="Rectangle 26"/>
            <p:cNvSpPr>
              <a:spLocks noChangeArrowheads="1"/>
            </p:cNvSpPr>
            <p:nvPr/>
          </p:nvSpPr>
          <p:spPr bwMode="auto">
            <a:xfrm>
              <a:off x="381000" y="2630488"/>
              <a:ext cx="19050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Identification</a:t>
              </a:r>
              <a:endParaRPr kumimoji="1" lang="en-US" altLang="zh-TW" sz="1600" dirty="0">
                <a:solidFill>
                  <a:srgbClr val="FFFFFF"/>
                </a:solidFill>
                <a:latin typeface="Calibri" panose="020F0502020204030204" pitchFamily="34" charset="0"/>
                <a:ea typeface="PMingLiU" panose="02020500000000000000" pitchFamily="18" charset="-120"/>
              </a:endParaRPr>
            </a:p>
          </p:txBody>
        </p:sp>
        <p:sp>
          <p:nvSpPr>
            <p:cNvPr id="89" name="Rectangle 27"/>
            <p:cNvSpPr>
              <a:spLocks noChangeArrowheads="1"/>
            </p:cNvSpPr>
            <p:nvPr/>
          </p:nvSpPr>
          <p:spPr bwMode="auto">
            <a:xfrm>
              <a:off x="2362200" y="2630488"/>
              <a:ext cx="6858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標楷體" panose="03000509000000000000" pitchFamily="65" charset="-120"/>
                </a:rPr>
                <a:t>Flags</a:t>
              </a:r>
              <a:endParaRPr kumimoji="1" lang="en-US" altLang="zh-TW" sz="1400" dirty="0">
                <a:solidFill>
                  <a:srgbClr val="FFFFFF"/>
                </a:solidFill>
                <a:latin typeface="Calibri" panose="020F0502020204030204" pitchFamily="34" charset="0"/>
                <a:ea typeface="標楷體" panose="03000509000000000000" pitchFamily="65" charset="-120"/>
              </a:endParaRPr>
            </a:p>
          </p:txBody>
        </p:sp>
        <p:sp>
          <p:nvSpPr>
            <p:cNvPr id="90" name="Rectangle 28"/>
            <p:cNvSpPr>
              <a:spLocks noChangeArrowheads="1"/>
            </p:cNvSpPr>
            <p:nvPr/>
          </p:nvSpPr>
          <p:spPr bwMode="auto">
            <a:xfrm>
              <a:off x="3124200" y="2630488"/>
              <a:ext cx="11430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Offset</a:t>
              </a:r>
              <a:endParaRPr kumimoji="1" lang="en-US" altLang="zh-TW" sz="1600" dirty="0">
                <a:solidFill>
                  <a:srgbClr val="FFFFFF"/>
                </a:solidFill>
                <a:latin typeface="Calibri" panose="020F0502020204030204" pitchFamily="34" charset="0"/>
                <a:ea typeface="PMingLiU" panose="02020500000000000000" pitchFamily="18" charset="-120"/>
              </a:endParaRPr>
            </a:p>
          </p:txBody>
        </p:sp>
        <p:sp>
          <p:nvSpPr>
            <p:cNvPr id="91" name="Rectangle 29"/>
            <p:cNvSpPr>
              <a:spLocks noChangeArrowheads="1"/>
            </p:cNvSpPr>
            <p:nvPr/>
          </p:nvSpPr>
          <p:spPr bwMode="auto">
            <a:xfrm>
              <a:off x="381000" y="2173288"/>
              <a:ext cx="9144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標楷體" panose="03000509000000000000" pitchFamily="65" charset="-120"/>
                </a:rPr>
                <a:t>Ver </a:t>
              </a:r>
              <a:r>
                <a:rPr kumimoji="1" lang="zh-CN" altLang="en-US" sz="1600">
                  <a:solidFill>
                    <a:srgbClr val="FFFFFF"/>
                  </a:solidFill>
                  <a:latin typeface="Calibri" panose="020F0502020204030204" pitchFamily="34" charset="0"/>
                  <a:ea typeface="標楷體" panose="03000509000000000000" pitchFamily="65" charset="-120"/>
                </a:rPr>
                <a:t>  </a:t>
              </a:r>
              <a:r>
                <a:rPr kumimoji="1" lang="en-US" altLang="zh-TW" sz="1600">
                  <a:solidFill>
                    <a:srgbClr val="FFFFFF"/>
                  </a:solidFill>
                  <a:latin typeface="Calibri" panose="020F0502020204030204" pitchFamily="34" charset="0"/>
                  <a:ea typeface="標楷體" panose="03000509000000000000" pitchFamily="65" charset="-120"/>
                </a:rPr>
                <a:t>HL</a:t>
              </a:r>
              <a:r>
                <a:rPr kumimoji="1" lang="en-US" altLang="zh-CN" sz="1600">
                  <a:solidFill>
                    <a:srgbClr val="FFFFFF"/>
                  </a:solidFill>
                  <a:latin typeface="Calibri" panose="020F0502020204030204" pitchFamily="34" charset="0"/>
                  <a:ea typeface="標楷體" panose="03000509000000000000" pitchFamily="65" charset="-120"/>
                </a:rPr>
                <a:t>en</a:t>
              </a:r>
              <a:endParaRPr kumimoji="1" lang="en-US" altLang="zh-TW" sz="1600" dirty="0">
                <a:solidFill>
                  <a:srgbClr val="FFFFFF"/>
                </a:solidFill>
                <a:latin typeface="Calibri" panose="020F0502020204030204" pitchFamily="34" charset="0"/>
                <a:ea typeface="標楷體" panose="03000509000000000000" pitchFamily="65" charset="-120"/>
              </a:endParaRPr>
            </a:p>
          </p:txBody>
        </p:sp>
        <p:sp>
          <p:nvSpPr>
            <p:cNvPr id="92" name="Rectangle 30"/>
            <p:cNvSpPr>
              <a:spLocks noChangeArrowheads="1"/>
            </p:cNvSpPr>
            <p:nvPr/>
          </p:nvSpPr>
          <p:spPr bwMode="auto">
            <a:xfrm>
              <a:off x="1333500" y="2173288"/>
              <a:ext cx="9906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400" dirty="0">
                  <a:solidFill>
                    <a:srgbClr val="FFFFFF"/>
                  </a:solidFill>
                  <a:latin typeface="Calibri" panose="020F0502020204030204" pitchFamily="34" charset="0"/>
                  <a:ea typeface="標楷體" panose="03000509000000000000" pitchFamily="65" charset="-120"/>
                </a:rPr>
                <a:t>Service Type</a:t>
              </a:r>
            </a:p>
          </p:txBody>
        </p:sp>
        <p:sp>
          <p:nvSpPr>
            <p:cNvPr id="93" name="Rectangle 37"/>
            <p:cNvSpPr>
              <a:spLocks noChangeArrowheads="1"/>
            </p:cNvSpPr>
            <p:nvPr/>
          </p:nvSpPr>
          <p:spPr bwMode="auto">
            <a:xfrm>
              <a:off x="2339975" y="3354388"/>
              <a:ext cx="1841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94" name="Rectangle 49"/>
            <p:cNvSpPr>
              <a:spLocks noChangeArrowheads="1"/>
            </p:cNvSpPr>
            <p:nvPr/>
          </p:nvSpPr>
          <p:spPr bwMode="auto">
            <a:xfrm>
              <a:off x="2362200" y="2173288"/>
              <a:ext cx="1905000" cy="381000"/>
            </a:xfrm>
            <a:prstGeom prst="rect">
              <a:avLst/>
            </a:prstGeom>
            <a:solidFill>
              <a:srgbClr val="FFCC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FF"/>
              </a:extrusionClr>
              <a:contourClr>
                <a:srgbClr val="FF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lvl="0" algn="ctr" eaLnBrk="0" fontAlgn="base" hangingPunct="0">
                <a:spcBef>
                  <a:spcPct val="0"/>
                </a:spcBef>
                <a:spcAft>
                  <a:spcPct val="0"/>
                </a:spcAft>
              </a:pPr>
              <a:r>
                <a:rPr kumimoji="1" lang="en-US" altLang="zh-TW" sz="1600">
                  <a:solidFill>
                    <a:srgbClr val="FFFFFF"/>
                  </a:solidFill>
                  <a:latin typeface="Calibri" panose="020F0502020204030204" pitchFamily="34" charset="0"/>
                  <a:ea typeface="PMingLiU" panose="02020500000000000000" pitchFamily="18" charset="-120"/>
                </a:rPr>
                <a:t>Total Length</a:t>
              </a:r>
              <a:endParaRPr kumimoji="1" lang="en-US" altLang="zh-TW" sz="1600" dirty="0">
                <a:solidFill>
                  <a:srgbClr val="FFFFFF"/>
                </a:solidFill>
                <a:latin typeface="Calibri" panose="020F0502020204030204" pitchFamily="34" charset="0"/>
                <a:ea typeface="PMingLiU" panose="02020500000000000000" pitchFamily="18" charset="-120"/>
              </a:endParaRPr>
            </a:p>
          </p:txBody>
        </p:sp>
      </p:grpSp>
      <p:sp>
        <p:nvSpPr>
          <p:cNvPr id="95" name="Rectangle 58"/>
          <p:cNvSpPr>
            <a:spLocks noChangeArrowheads="1"/>
          </p:cNvSpPr>
          <p:nvPr/>
        </p:nvSpPr>
        <p:spPr bwMode="auto">
          <a:xfrm>
            <a:off x="1374775" y="1657350"/>
            <a:ext cx="218002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en-US" altLang="zh-TW" sz="2000" i="1" dirty="0">
                <a:solidFill>
                  <a:srgbClr val="000000"/>
                </a:solidFill>
                <a:effectLst>
                  <a:outerShdw blurRad="38100" dist="38100" dir="2700000" algn="tl">
                    <a:srgbClr val="C0C0C0"/>
                  </a:outerShdw>
                </a:effectLst>
                <a:latin typeface="Calibri" panose="020F0502020204030204" pitchFamily="34" charset="0"/>
                <a:ea typeface="標楷體" panose="03000509000000000000" pitchFamily="65" charset="-120"/>
              </a:rPr>
              <a:t>IPv4 Packet Header</a:t>
            </a:r>
          </a:p>
        </p:txBody>
      </p:sp>
      <p:sp>
        <p:nvSpPr>
          <p:cNvPr id="96" name="Rectangle 59"/>
          <p:cNvSpPr>
            <a:spLocks noChangeArrowheads="1"/>
          </p:cNvSpPr>
          <p:nvPr/>
        </p:nvSpPr>
        <p:spPr bwMode="auto">
          <a:xfrm>
            <a:off x="5597525" y="1657350"/>
            <a:ext cx="218002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en-US" altLang="zh-TW" sz="2000" i="1">
                <a:solidFill>
                  <a:srgbClr val="000000"/>
                </a:solidFill>
                <a:effectLst>
                  <a:outerShdw blurRad="38100" dist="38100" dir="2700000" algn="tl">
                    <a:srgbClr val="C0C0C0"/>
                  </a:outerShdw>
                </a:effectLst>
                <a:latin typeface="Calibri" panose="020F0502020204030204" pitchFamily="34" charset="0"/>
                <a:ea typeface="標楷體" panose="03000509000000000000" pitchFamily="65" charset="-120"/>
              </a:rPr>
              <a:t>IPv6 Packet Header</a:t>
            </a:r>
          </a:p>
        </p:txBody>
      </p:sp>
      <p:grpSp>
        <p:nvGrpSpPr>
          <p:cNvPr id="97" name="组合 96"/>
          <p:cNvGrpSpPr/>
          <p:nvPr/>
        </p:nvGrpSpPr>
        <p:grpSpPr>
          <a:xfrm>
            <a:off x="419100" y="4840288"/>
            <a:ext cx="3810000" cy="469986"/>
            <a:chOff x="419100" y="4840288"/>
            <a:chExt cx="3810000" cy="469986"/>
          </a:xfrm>
        </p:grpSpPr>
        <p:sp>
          <p:nvSpPr>
            <p:cNvPr id="98" name="Line 60"/>
            <p:cNvSpPr>
              <a:spLocks noChangeShapeType="1"/>
            </p:cNvSpPr>
            <p:nvPr/>
          </p:nvSpPr>
          <p:spPr bwMode="auto">
            <a:xfrm>
              <a:off x="419100" y="4916488"/>
              <a:ext cx="0" cy="320675"/>
            </a:xfrm>
            <a:prstGeom prst="line">
              <a:avLst/>
            </a:prstGeom>
            <a:noFill/>
            <a:ln w="127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99" name="Line 61"/>
            <p:cNvSpPr>
              <a:spLocks noChangeShapeType="1"/>
            </p:cNvSpPr>
            <p:nvPr/>
          </p:nvSpPr>
          <p:spPr bwMode="auto">
            <a:xfrm>
              <a:off x="4229100" y="4840288"/>
              <a:ext cx="0" cy="396875"/>
            </a:xfrm>
            <a:prstGeom prst="line">
              <a:avLst/>
            </a:prstGeom>
            <a:noFill/>
            <a:ln w="127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100" name="Line 62"/>
            <p:cNvSpPr>
              <a:spLocks noChangeShapeType="1"/>
            </p:cNvSpPr>
            <p:nvPr/>
          </p:nvSpPr>
          <p:spPr bwMode="auto">
            <a:xfrm>
              <a:off x="468313" y="5157789"/>
              <a:ext cx="1433511" cy="0"/>
            </a:xfrm>
            <a:prstGeom prst="line">
              <a:avLst/>
            </a:prstGeom>
            <a:noFill/>
            <a:ln w="12700">
              <a:solidFill>
                <a:srgbClr val="7030A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101" name="Line 63"/>
            <p:cNvSpPr>
              <a:spLocks noChangeShapeType="1"/>
            </p:cNvSpPr>
            <p:nvPr/>
          </p:nvSpPr>
          <p:spPr bwMode="auto">
            <a:xfrm>
              <a:off x="2786683" y="5160963"/>
              <a:ext cx="1442417" cy="0"/>
            </a:xfrm>
            <a:prstGeom prst="line">
              <a:avLst/>
            </a:prstGeom>
            <a:noFill/>
            <a:ln w="12700">
              <a:solidFill>
                <a:srgbClr val="7030A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102" name="Rectangle 64"/>
            <p:cNvSpPr>
              <a:spLocks noChangeArrowheads="1"/>
            </p:cNvSpPr>
            <p:nvPr/>
          </p:nvSpPr>
          <p:spPr bwMode="auto">
            <a:xfrm>
              <a:off x="1939925" y="4940300"/>
              <a:ext cx="8143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zh-TW" altLang="en-US" dirty="0">
                  <a:latin typeface="Calibri" panose="020F0502020204030204" pitchFamily="34" charset="0"/>
                  <a:ea typeface="標楷體" panose="03000509000000000000" pitchFamily="65" charset="-120"/>
                </a:rPr>
                <a:t>32 </a:t>
              </a:r>
              <a:r>
                <a:rPr kumimoji="1" lang="en-US" altLang="zh-TW" dirty="0">
                  <a:latin typeface="Calibri" panose="020F0502020204030204" pitchFamily="34" charset="0"/>
                  <a:ea typeface="標楷體" panose="03000509000000000000" pitchFamily="65" charset="-120"/>
                </a:rPr>
                <a:t>bits</a:t>
              </a:r>
            </a:p>
          </p:txBody>
        </p:sp>
      </p:grpSp>
      <p:sp>
        <p:nvSpPr>
          <p:cNvPr id="103" name="圆角矩形标注 102"/>
          <p:cNvSpPr/>
          <p:nvPr/>
        </p:nvSpPr>
        <p:spPr>
          <a:xfrm>
            <a:off x="76200" y="5464816"/>
            <a:ext cx="4872741" cy="913973"/>
          </a:xfrm>
          <a:prstGeom prst="wedgeRoundRectCallout">
            <a:avLst>
              <a:gd name="adj1" fmla="val 10141"/>
              <a:gd name="adj2" fmla="val -11561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indent="-180000">
              <a:lnSpc>
                <a:spcPct val="150000"/>
              </a:lnSpc>
              <a:buFont typeface="Arial" panose="020B0604020202020204" pitchFamily="34" charset="0"/>
              <a:buChar char="•"/>
            </a:pPr>
            <a:r>
              <a:rPr lang="en-US" altLang="zh-CN" sz="1600" dirty="0">
                <a:solidFill>
                  <a:srgbClr val="FFFFFF"/>
                </a:solidFill>
                <a:latin typeface="Calibri" panose="020F0502020204030204" pitchFamily="34" charset="0"/>
                <a:ea typeface="黑体" panose="02010609060101010101" pitchFamily="49" charset="-122"/>
              </a:rPr>
              <a:t>10</a:t>
            </a:r>
            <a:r>
              <a:rPr lang="zh-CN" altLang="en-US" sz="1600" dirty="0">
                <a:solidFill>
                  <a:srgbClr val="FFFFFF"/>
                </a:solidFill>
                <a:latin typeface="Calibri" panose="020F0502020204030204" pitchFamily="34" charset="0"/>
                <a:ea typeface="黑体" panose="02010609060101010101" pitchFamily="49" charset="-122"/>
              </a:rPr>
              <a:t>个固定长度的字段、</a:t>
            </a:r>
            <a:r>
              <a:rPr lang="en-US" altLang="zh-CN" sz="16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个地址空间、若干个选项</a:t>
            </a:r>
          </a:p>
        </p:txBody>
      </p:sp>
    </p:spTree>
    <p:custDataLst>
      <p:tags r:id="rId1"/>
    </p:custDataLst>
    <p:extLst>
      <p:ext uri="{BB962C8B-B14F-4D97-AF65-F5344CB8AC3E}">
        <p14:creationId xmlns:p14="http://schemas.microsoft.com/office/powerpoint/2010/main" val="7837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up)">
                                      <p:cBhvr>
                                        <p:cTn id="7" dur="500"/>
                                        <p:tgtEl>
                                          <p:spTgt spid="9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up)">
                                      <p:cBhvr>
                                        <p:cTn id="10" dur="500"/>
                                        <p:tgtEl>
                                          <p:spTgt spid="9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up)">
                                      <p:cBhvr>
                                        <p:cTn id="14" dur="500"/>
                                        <p:tgtEl>
                                          <p:spTgt spid="56"/>
                                        </p:tgtEl>
                                      </p:cBhvr>
                                    </p:animEffect>
                                  </p:childTnLst>
                                </p:cTn>
                              </p:par>
                              <p:par>
                                <p:cTn id="15" presetID="22" presetClass="entr" presetSubtype="1"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wipe(up)">
                                      <p:cBhvr>
                                        <p:cTn id="17" dur="500"/>
                                        <p:tgtEl>
                                          <p:spTgt spid="81"/>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up)">
                                      <p:cBhvr>
                                        <p:cTn id="21" dur="500"/>
                                        <p:tgtEl>
                                          <p:spTgt spid="9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up)">
                                      <p:cBhvr>
                                        <p:cTn id="26" dur="3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1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分组首部分析</a:t>
            </a:r>
          </a:p>
        </p:txBody>
      </p:sp>
      <p:sp>
        <p:nvSpPr>
          <p:cNvPr id="3" name="内容占位符 2"/>
          <p:cNvSpPr>
            <a:spLocks noGrp="1"/>
          </p:cNvSpPr>
          <p:nvPr>
            <p:ph idx="1"/>
          </p:nvPr>
        </p:nvSpPr>
        <p:spPr>
          <a:xfrm>
            <a:off x="457199" y="1444979"/>
            <a:ext cx="8229601" cy="4549422"/>
          </a:xfrm>
        </p:spPr>
        <p:txBody>
          <a:bodyPr/>
          <a:lstStyle/>
          <a:p>
            <a:r>
              <a:rPr lang="zh-CN" altLang="en-US" sz="2000" dirty="0"/>
              <a:t>基本特征</a:t>
            </a:r>
          </a:p>
          <a:p>
            <a:pPr lvl="1">
              <a:lnSpc>
                <a:spcPct val="150000"/>
              </a:lnSpc>
            </a:pPr>
            <a:r>
              <a:rPr lang="zh-CN" altLang="en-US" sz="1600" dirty="0"/>
              <a:t>选项：用于附加功能的实现</a:t>
            </a:r>
          </a:p>
          <a:p>
            <a:r>
              <a:rPr lang="zh-CN" altLang="en-US" sz="2000" dirty="0"/>
              <a:t>效率低下的原因</a:t>
            </a:r>
          </a:p>
          <a:p>
            <a:pPr lvl="1">
              <a:lnSpc>
                <a:spcPct val="150000"/>
              </a:lnSpc>
            </a:pPr>
            <a:r>
              <a:rPr lang="zh-CN" altLang="en-US" sz="1600" dirty="0"/>
              <a:t>对于分段处理复杂，且每个中间结点都需要处理</a:t>
            </a:r>
          </a:p>
          <a:p>
            <a:pPr lvl="1">
              <a:lnSpc>
                <a:spcPct val="150000"/>
              </a:lnSpc>
            </a:pPr>
            <a:r>
              <a:rPr lang="zh-CN" altLang="en-US" sz="1600"/>
              <a:t>分组</a:t>
            </a:r>
            <a:r>
              <a:rPr lang="zh-CN" altLang="en-US" sz="1600" dirty="0"/>
              <a:t>首部</a:t>
            </a:r>
            <a:r>
              <a:rPr lang="zh-CN" altLang="en-US" sz="1600"/>
              <a:t>校验和浪费，传输层协议有自己的计算方式</a:t>
            </a:r>
            <a:endParaRPr lang="zh-CN" altLang="en-US" sz="1600" dirty="0">
              <a:solidFill>
                <a:srgbClr val="FF0000"/>
              </a:solidFill>
            </a:endParaRPr>
          </a:p>
          <a:p>
            <a:pPr lvl="1">
              <a:lnSpc>
                <a:spcPct val="150000"/>
              </a:lnSpc>
            </a:pPr>
            <a:r>
              <a:rPr lang="zh-CN" altLang="en-US" sz="1600" dirty="0"/>
              <a:t>报头长度不固定，需要报文长度进行标识</a:t>
            </a:r>
          </a:p>
          <a:p>
            <a:pPr lvl="1">
              <a:lnSpc>
                <a:spcPct val="150000"/>
              </a:lnSpc>
            </a:pPr>
            <a:r>
              <a:rPr lang="zh-CN" altLang="en-US" sz="1600"/>
              <a:t>对于</a:t>
            </a:r>
            <a:r>
              <a:rPr lang="zh-CN" altLang="en-US" sz="1600" dirty="0"/>
              <a:t>选项的处理采取搜索式方式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1306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en-US" dirty="0"/>
              <a:t>分组的一般结构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grpSp>
        <p:nvGrpSpPr>
          <p:cNvPr id="3" name="组合 2"/>
          <p:cNvGrpSpPr/>
          <p:nvPr/>
        </p:nvGrpSpPr>
        <p:grpSpPr>
          <a:xfrm>
            <a:off x="909952" y="4800606"/>
            <a:ext cx="6978336" cy="1690682"/>
            <a:chOff x="1036952" y="4076706"/>
            <a:chExt cx="6978336" cy="1690682"/>
          </a:xfrm>
        </p:grpSpPr>
        <p:sp>
          <p:nvSpPr>
            <p:cNvPr id="47" name="Rectangle 27"/>
            <p:cNvSpPr>
              <a:spLocks noChangeArrowheads="1"/>
            </p:cNvSpPr>
            <p:nvPr/>
          </p:nvSpPr>
          <p:spPr bwMode="auto">
            <a:xfrm>
              <a:off x="1036952" y="5227638"/>
              <a:ext cx="1490663" cy="539750"/>
            </a:xfrm>
            <a:prstGeom prst="rect">
              <a:avLst/>
            </a:prstGeom>
            <a:solidFill>
              <a:schemeClr val="hlink"/>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fontAlgn="base" hangingPunct="0">
                <a:lnSpc>
                  <a:spcPct val="150000"/>
                </a:lnSpc>
                <a:spcBef>
                  <a:spcPct val="0"/>
                </a:spcBef>
                <a:spcAft>
                  <a:spcPct val="0"/>
                </a:spcAft>
                <a:buClr>
                  <a:srgbClr val="000000"/>
                </a:buClr>
              </a:pPr>
              <a:r>
                <a:rPr kumimoji="1" lang="en-US" altLang="zh-CN" dirty="0">
                  <a:solidFill>
                    <a:schemeClr val="bg1"/>
                  </a:solidFill>
                  <a:latin typeface="Calibri" panose="020F0502020204030204" pitchFamily="34" charset="0"/>
                  <a:ea typeface="標楷體" panose="03000509000000000000" pitchFamily="65" charset="-120"/>
                </a:rPr>
                <a:t>IPv6 Header</a:t>
              </a:r>
              <a:endParaRPr kumimoji="1" lang="zh-CN" altLang="en-US" dirty="0">
                <a:solidFill>
                  <a:schemeClr val="bg1"/>
                </a:solidFill>
                <a:latin typeface="Calibri" panose="020F0502020204030204" pitchFamily="34" charset="0"/>
                <a:ea typeface="標楷體" panose="03000509000000000000" pitchFamily="65" charset="-120"/>
              </a:endParaRPr>
            </a:p>
          </p:txBody>
        </p:sp>
        <p:sp>
          <p:nvSpPr>
            <p:cNvPr id="18" name="Line 14"/>
            <p:cNvSpPr>
              <a:spLocks noChangeShapeType="1"/>
            </p:cNvSpPr>
            <p:nvPr/>
          </p:nvSpPr>
          <p:spPr bwMode="auto">
            <a:xfrm>
              <a:off x="1219200" y="4658698"/>
              <a:ext cx="0" cy="31115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50" name="组合 49"/>
            <p:cNvGrpSpPr/>
            <p:nvPr/>
          </p:nvGrpSpPr>
          <p:grpSpPr>
            <a:xfrm>
              <a:off x="1219200" y="4658698"/>
              <a:ext cx="1477963" cy="339196"/>
              <a:chOff x="1219200" y="4188798"/>
              <a:chExt cx="1477963" cy="339196"/>
            </a:xfrm>
          </p:grpSpPr>
          <p:sp>
            <p:nvSpPr>
              <p:cNvPr id="19" name="Rectangle 15"/>
              <p:cNvSpPr>
                <a:spLocks noChangeArrowheads="1"/>
              </p:cNvSpPr>
              <p:nvPr/>
            </p:nvSpPr>
            <p:spPr bwMode="auto">
              <a:xfrm>
                <a:off x="1474706" y="4188798"/>
                <a:ext cx="1006687" cy="339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zh-CN" altLang="en-US" sz="1600" dirty="0">
                    <a:solidFill>
                      <a:srgbClr val="000000"/>
                    </a:solidFill>
                    <a:latin typeface="华文楷体" panose="02010600040101010101" pitchFamily="2" charset="-122"/>
                    <a:ea typeface="华文楷体" panose="02010600040101010101" pitchFamily="2" charset="-122"/>
                  </a:rPr>
                  <a:t>基本首部</a:t>
                </a:r>
                <a:endParaRPr kumimoji="1" lang="en-US" altLang="zh-TW" sz="1600" dirty="0">
                  <a:solidFill>
                    <a:srgbClr val="000000"/>
                  </a:solidFill>
                  <a:latin typeface="华文楷体" panose="02010600040101010101" pitchFamily="2" charset="-122"/>
                  <a:ea typeface="华文楷体" panose="02010600040101010101" pitchFamily="2" charset="-122"/>
                </a:endParaRPr>
              </a:p>
            </p:txBody>
          </p:sp>
          <p:sp>
            <p:nvSpPr>
              <p:cNvPr id="20" name="Line 16"/>
              <p:cNvSpPr>
                <a:spLocks noChangeShapeType="1"/>
              </p:cNvSpPr>
              <p:nvPr/>
            </p:nvSpPr>
            <p:spPr bwMode="auto">
              <a:xfrm>
                <a:off x="1219200" y="4338632"/>
                <a:ext cx="329883"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1" name="Line 17"/>
              <p:cNvSpPr>
                <a:spLocks noChangeShapeType="1"/>
              </p:cNvSpPr>
              <p:nvPr/>
            </p:nvSpPr>
            <p:spPr bwMode="auto">
              <a:xfrm>
                <a:off x="2298700" y="4364038"/>
                <a:ext cx="398463"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24" name="Line 20"/>
            <p:cNvSpPr>
              <a:spLocks noChangeShapeType="1"/>
            </p:cNvSpPr>
            <p:nvPr/>
          </p:nvSpPr>
          <p:spPr bwMode="auto">
            <a:xfrm>
              <a:off x="8015288" y="4340719"/>
              <a:ext cx="0" cy="688474"/>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48" name="组合 47"/>
            <p:cNvGrpSpPr/>
            <p:nvPr/>
          </p:nvGrpSpPr>
          <p:grpSpPr>
            <a:xfrm>
              <a:off x="2735465" y="4340719"/>
              <a:ext cx="5279823" cy="339196"/>
              <a:chOff x="1219200" y="3689086"/>
              <a:chExt cx="6796088" cy="339196"/>
            </a:xfrm>
          </p:grpSpPr>
          <p:sp>
            <p:nvSpPr>
              <p:cNvPr id="22" name="Line 18"/>
              <p:cNvSpPr>
                <a:spLocks noChangeShapeType="1"/>
              </p:cNvSpPr>
              <p:nvPr/>
            </p:nvSpPr>
            <p:spPr bwMode="auto">
              <a:xfrm>
                <a:off x="1219200" y="3868738"/>
                <a:ext cx="2692400"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3" name="Rectangle 19"/>
              <p:cNvSpPr>
                <a:spLocks noChangeArrowheads="1"/>
              </p:cNvSpPr>
              <p:nvPr/>
            </p:nvSpPr>
            <p:spPr bwMode="auto">
              <a:xfrm>
                <a:off x="3880412" y="3689086"/>
                <a:ext cx="1286456" cy="339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zh-CN" altLang="en-US" sz="1600" dirty="0">
                    <a:solidFill>
                      <a:srgbClr val="000000"/>
                    </a:solidFill>
                    <a:latin typeface="华文楷体" panose="02010600040101010101" pitchFamily="2" charset="-122"/>
                    <a:ea typeface="华文楷体" panose="02010600040101010101" pitchFamily="2" charset="-122"/>
                  </a:rPr>
                  <a:t>有效载荷</a:t>
                </a:r>
                <a:endParaRPr kumimoji="1" lang="en-US" altLang="zh-TW" sz="1600" dirty="0">
                  <a:solidFill>
                    <a:srgbClr val="000000"/>
                  </a:solidFill>
                  <a:latin typeface="华文楷体" panose="02010600040101010101" pitchFamily="2" charset="-122"/>
                  <a:ea typeface="华文楷体" panose="02010600040101010101" pitchFamily="2" charset="-122"/>
                </a:endParaRPr>
              </a:p>
            </p:txBody>
          </p:sp>
          <p:sp>
            <p:nvSpPr>
              <p:cNvPr id="25" name="Line 21"/>
              <p:cNvSpPr>
                <a:spLocks noChangeShapeType="1"/>
              </p:cNvSpPr>
              <p:nvPr/>
            </p:nvSpPr>
            <p:spPr bwMode="auto">
              <a:xfrm>
                <a:off x="5168900" y="3881438"/>
                <a:ext cx="2846388"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27" name="Line 23"/>
            <p:cNvSpPr>
              <a:spLocks noChangeShapeType="1"/>
            </p:cNvSpPr>
            <p:nvPr/>
          </p:nvSpPr>
          <p:spPr bwMode="auto">
            <a:xfrm>
              <a:off x="5214938" y="4687888"/>
              <a:ext cx="0" cy="31115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nvGrpSpPr>
            <p:cNvPr id="51" name="组合 50"/>
            <p:cNvGrpSpPr/>
            <p:nvPr/>
          </p:nvGrpSpPr>
          <p:grpSpPr>
            <a:xfrm>
              <a:off x="2717872" y="4647586"/>
              <a:ext cx="2487539" cy="339196"/>
              <a:chOff x="2717873" y="4177686"/>
              <a:chExt cx="2141464" cy="339196"/>
            </a:xfrm>
          </p:grpSpPr>
          <p:sp>
            <p:nvSpPr>
              <p:cNvPr id="29" name="Line 25"/>
              <p:cNvSpPr>
                <a:spLocks noChangeShapeType="1"/>
              </p:cNvSpPr>
              <p:nvPr/>
            </p:nvSpPr>
            <p:spPr bwMode="auto">
              <a:xfrm>
                <a:off x="2717873" y="4370388"/>
                <a:ext cx="653977" cy="0"/>
              </a:xfrm>
              <a:prstGeom prst="line">
                <a:avLst/>
              </a:prstGeom>
              <a:noFill/>
              <a:ln w="19050">
                <a:solidFill>
                  <a:schemeClr val="accent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30" name="Line 26"/>
              <p:cNvSpPr>
                <a:spLocks noChangeShapeType="1"/>
              </p:cNvSpPr>
              <p:nvPr/>
            </p:nvSpPr>
            <p:spPr bwMode="auto">
              <a:xfrm flipV="1">
                <a:off x="4240212" y="4364037"/>
                <a:ext cx="619125" cy="0"/>
              </a:xfrm>
              <a:prstGeom prst="line">
                <a:avLst/>
              </a:prstGeom>
              <a:noFill/>
              <a:ln w="190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8" name="Rectangle 24"/>
              <p:cNvSpPr>
                <a:spLocks noChangeArrowheads="1"/>
              </p:cNvSpPr>
              <p:nvPr/>
            </p:nvSpPr>
            <p:spPr bwMode="auto">
              <a:xfrm>
                <a:off x="3130748" y="4177686"/>
                <a:ext cx="1362048" cy="3391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kumimoji="1" lang="zh-CN" altLang="en-US" sz="1600" dirty="0">
                    <a:solidFill>
                      <a:srgbClr val="000000"/>
                    </a:solidFill>
                    <a:latin typeface="华文楷体" panose="02010600040101010101" pitchFamily="2" charset="-122"/>
                    <a:ea typeface="华文楷体" panose="02010600040101010101" pitchFamily="2" charset="-122"/>
                  </a:rPr>
                  <a:t>选项 </a:t>
                </a:r>
                <a:r>
                  <a:rPr kumimoji="1" lang="en-US" altLang="zh-CN" sz="1600" dirty="0">
                    <a:solidFill>
                      <a:srgbClr val="000000"/>
                    </a:solidFill>
                    <a:latin typeface="华文楷体" panose="02010600040101010101" pitchFamily="2" charset="-122"/>
                    <a:ea typeface="华文楷体" panose="02010600040101010101" pitchFamily="2" charset="-122"/>
                  </a:rPr>
                  <a:t>(</a:t>
                </a:r>
                <a:r>
                  <a:rPr kumimoji="1" lang="zh-CN" altLang="en-US" sz="1600" dirty="0">
                    <a:solidFill>
                      <a:srgbClr val="000000"/>
                    </a:solidFill>
                    <a:latin typeface="华文楷体" panose="02010600040101010101" pitchFamily="2" charset="-122"/>
                    <a:ea typeface="华文楷体" panose="02010600040101010101" pitchFamily="2" charset="-122"/>
                  </a:rPr>
                  <a:t>扩展首部</a:t>
                </a:r>
                <a:r>
                  <a:rPr kumimoji="1" lang="en-US" altLang="zh-CN" sz="1600" dirty="0">
                    <a:solidFill>
                      <a:srgbClr val="000000"/>
                    </a:solidFill>
                    <a:latin typeface="华文楷体" panose="02010600040101010101" pitchFamily="2" charset="-122"/>
                    <a:ea typeface="华文楷体" panose="02010600040101010101" pitchFamily="2" charset="-122"/>
                  </a:rPr>
                  <a:t>)</a:t>
                </a:r>
                <a:endParaRPr kumimoji="1" lang="en-US" altLang="zh-TW" sz="1600" dirty="0">
                  <a:solidFill>
                    <a:srgbClr val="000000"/>
                  </a:solidFill>
                  <a:latin typeface="华文楷体" panose="02010600040101010101" pitchFamily="2" charset="-122"/>
                  <a:ea typeface="华文楷体" panose="02010600040101010101" pitchFamily="2" charset="-122"/>
                </a:endParaRPr>
              </a:p>
            </p:txBody>
          </p:sp>
        </p:grpSp>
        <p:grpSp>
          <p:nvGrpSpPr>
            <p:cNvPr id="55" name="组合 54"/>
            <p:cNvGrpSpPr/>
            <p:nvPr/>
          </p:nvGrpSpPr>
          <p:grpSpPr>
            <a:xfrm>
              <a:off x="2609850" y="5213350"/>
              <a:ext cx="2438400" cy="554038"/>
              <a:chOff x="2609850" y="5213350"/>
              <a:chExt cx="2438400" cy="554038"/>
            </a:xfrm>
          </p:grpSpPr>
          <p:sp>
            <p:nvSpPr>
              <p:cNvPr id="36" name="Rectangle 32"/>
              <p:cNvSpPr>
                <a:spLocks noChangeArrowheads="1"/>
              </p:cNvSpPr>
              <p:nvPr/>
            </p:nvSpPr>
            <p:spPr bwMode="auto">
              <a:xfrm>
                <a:off x="2609850" y="5213350"/>
                <a:ext cx="2438400" cy="554038"/>
              </a:xfrm>
              <a:prstGeom prst="rect">
                <a:avLst/>
              </a:prstGeom>
              <a:solidFill>
                <a:srgbClr val="CC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chemeClr val="bg1"/>
                  </a:solidFill>
                  <a:latin typeface="Calibri" panose="020F0502020204030204" pitchFamily="34" charset="0"/>
                </a:endParaRPr>
              </a:p>
            </p:txBody>
          </p:sp>
          <p:sp>
            <p:nvSpPr>
              <p:cNvPr id="40" name="Rectangle 36"/>
              <p:cNvSpPr>
                <a:spLocks noChangeArrowheads="1"/>
              </p:cNvSpPr>
              <p:nvPr/>
            </p:nvSpPr>
            <p:spPr bwMode="auto">
              <a:xfrm>
                <a:off x="2616668" y="5213350"/>
                <a:ext cx="840583" cy="5466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Extension</a:t>
                </a:r>
              </a:p>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Header</a:t>
                </a:r>
              </a:p>
            </p:txBody>
          </p:sp>
          <p:sp>
            <p:nvSpPr>
              <p:cNvPr id="45" name="Rectangle 36"/>
              <p:cNvSpPr>
                <a:spLocks noChangeArrowheads="1"/>
              </p:cNvSpPr>
              <p:nvPr/>
            </p:nvSpPr>
            <p:spPr bwMode="auto">
              <a:xfrm>
                <a:off x="4176391" y="5213350"/>
                <a:ext cx="840583" cy="5466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Extension</a:t>
                </a:r>
              </a:p>
              <a:p>
                <a:pPr algn="ctr" eaLnBrk="0" fontAlgn="base" hangingPunct="0">
                  <a:lnSpc>
                    <a:spcPct val="110000"/>
                  </a:lnSpc>
                  <a:spcBef>
                    <a:spcPct val="0"/>
                  </a:spcBef>
                  <a:spcAft>
                    <a:spcPct val="0"/>
                  </a:spcAft>
                </a:pPr>
                <a:r>
                  <a:rPr kumimoji="1" lang="en-US" altLang="zh-TW" sz="1400" dirty="0">
                    <a:solidFill>
                      <a:schemeClr val="bg1"/>
                    </a:solidFill>
                    <a:latin typeface="Calibri" panose="020F0502020204030204" pitchFamily="34" charset="0"/>
                    <a:ea typeface="標楷體" panose="03000509000000000000" pitchFamily="65" charset="-120"/>
                  </a:rPr>
                  <a:t>Header</a:t>
                </a:r>
              </a:p>
            </p:txBody>
          </p:sp>
          <p:sp>
            <p:nvSpPr>
              <p:cNvPr id="46" name="Rectangle 36"/>
              <p:cNvSpPr>
                <a:spLocks noChangeArrowheads="1"/>
              </p:cNvSpPr>
              <p:nvPr/>
            </p:nvSpPr>
            <p:spPr bwMode="auto">
              <a:xfrm>
                <a:off x="3419629" y="5213350"/>
                <a:ext cx="840583" cy="37740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p>
                <a:pPr algn="ctr" eaLnBrk="0" fontAlgn="base" hangingPunct="0">
                  <a:lnSpc>
                    <a:spcPct val="110000"/>
                  </a:lnSpc>
                  <a:spcBef>
                    <a:spcPct val="0"/>
                  </a:spcBef>
                  <a:spcAft>
                    <a:spcPct val="0"/>
                  </a:spcAft>
                </a:pPr>
                <a:r>
                  <a:rPr kumimoji="1" lang="en-US" altLang="zh-CN" b="1" dirty="0">
                    <a:solidFill>
                      <a:schemeClr val="bg1"/>
                    </a:solidFill>
                    <a:latin typeface="Calibri" panose="020F0502020204030204" pitchFamily="34" charset="0"/>
                    <a:ea typeface="標楷體" panose="03000509000000000000" pitchFamily="65" charset="-120"/>
                  </a:rPr>
                  <a:t>……</a:t>
                </a:r>
                <a:endParaRPr kumimoji="1" lang="en-US" altLang="zh-TW" b="1" dirty="0">
                  <a:solidFill>
                    <a:schemeClr val="bg1"/>
                  </a:solidFill>
                  <a:latin typeface="Calibri" panose="020F0502020204030204" pitchFamily="34" charset="0"/>
                  <a:ea typeface="標楷體" panose="03000509000000000000" pitchFamily="65" charset="-120"/>
                </a:endParaRPr>
              </a:p>
            </p:txBody>
          </p:sp>
        </p:grpSp>
        <p:sp>
          <p:nvSpPr>
            <p:cNvPr id="37" name="Rectangle 33"/>
            <p:cNvSpPr>
              <a:spLocks noChangeArrowheads="1"/>
            </p:cNvSpPr>
            <p:nvPr/>
          </p:nvSpPr>
          <p:spPr bwMode="auto">
            <a:xfrm>
              <a:off x="5124450" y="5213350"/>
              <a:ext cx="2724150" cy="550862"/>
            </a:xfrm>
            <a:prstGeom prst="rect">
              <a:avLst/>
            </a:prstGeom>
            <a:solidFill>
              <a:srgbClr val="FFFFCC"/>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contourClr>
                <a:srgbClr val="FF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r>
                <a:rPr kumimoji="1" lang="en-US" altLang="zh-TW" sz="2000" dirty="0">
                  <a:solidFill>
                    <a:schemeClr val="bg1"/>
                  </a:solidFill>
                  <a:latin typeface="Calibri" panose="020F0502020204030204" pitchFamily="34" charset="0"/>
                  <a:ea typeface="標楷體" panose="03000509000000000000" pitchFamily="65" charset="-120"/>
                </a:rPr>
                <a:t>Transport-level PDU</a:t>
              </a:r>
            </a:p>
          </p:txBody>
        </p:sp>
        <p:sp>
          <p:nvSpPr>
            <p:cNvPr id="56" name="Line 13"/>
            <p:cNvSpPr>
              <a:spLocks noChangeShapeType="1"/>
            </p:cNvSpPr>
            <p:nvPr/>
          </p:nvSpPr>
          <p:spPr bwMode="auto">
            <a:xfrm>
              <a:off x="2735465" y="4076706"/>
              <a:ext cx="0" cy="952487"/>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grpSp>
      <p:sp>
        <p:nvSpPr>
          <p:cNvPr id="57" name="内容占位符 2"/>
          <p:cNvSpPr>
            <a:spLocks noGrp="1"/>
          </p:cNvSpPr>
          <p:nvPr>
            <p:ph idx="1"/>
          </p:nvPr>
        </p:nvSpPr>
        <p:spPr>
          <a:xfrm>
            <a:off x="457199" y="1444979"/>
            <a:ext cx="8229601" cy="3178991"/>
          </a:xfrm>
        </p:spPr>
        <p:txBody>
          <a:bodyPr/>
          <a:lstStyle/>
          <a:p>
            <a:r>
              <a:rPr lang="en-US" altLang="zh-CN" sz="2000" dirty="0"/>
              <a:t>IPv6 </a:t>
            </a:r>
            <a:r>
              <a:rPr lang="zh-CN" altLang="en-US" sz="2000" dirty="0"/>
              <a:t>分组结构</a:t>
            </a:r>
            <a:endParaRPr lang="en-US" altLang="zh-CN" sz="2000" dirty="0"/>
          </a:p>
          <a:p>
            <a:pPr lvl="1">
              <a:lnSpc>
                <a:spcPct val="150000"/>
              </a:lnSpc>
            </a:pPr>
            <a:r>
              <a:rPr lang="zh-CN" altLang="en-US" sz="1600" dirty="0"/>
              <a:t>由一个</a:t>
            </a:r>
            <a:r>
              <a:rPr lang="en-US" altLang="zh-CN" sz="1600" dirty="0"/>
              <a:t>40</a:t>
            </a:r>
            <a:r>
              <a:rPr lang="zh-CN" altLang="en-US" sz="1600" dirty="0"/>
              <a:t>字节的基本首部、零个或多个扩展首部、数据 </a:t>
            </a:r>
            <a:r>
              <a:rPr lang="en-US" altLang="zh-CN" sz="1600" dirty="0"/>
              <a:t>(</a:t>
            </a:r>
            <a:r>
              <a:rPr lang="zh-CN" altLang="en-US" sz="1600" dirty="0"/>
              <a:t>净负荷，由上层</a:t>
            </a:r>
            <a:r>
              <a:rPr lang="en-US" altLang="zh-CN" sz="1600" dirty="0"/>
              <a:t>TCP</a:t>
            </a:r>
            <a:r>
              <a:rPr lang="zh-CN" altLang="en-US" sz="1600" dirty="0"/>
              <a:t>或</a:t>
            </a:r>
            <a:r>
              <a:rPr lang="en-US" altLang="zh-CN" sz="1600" dirty="0"/>
              <a:t>UDP</a:t>
            </a:r>
            <a:r>
              <a:rPr lang="zh-CN" altLang="en-US" sz="1600" dirty="0"/>
              <a:t>的</a:t>
            </a:r>
            <a:r>
              <a:rPr lang="en-US" altLang="zh-CN" sz="1600" dirty="0"/>
              <a:t>PDU</a:t>
            </a:r>
            <a:r>
              <a:rPr lang="zh-CN" altLang="en-US" sz="1600" dirty="0"/>
              <a:t>构成</a:t>
            </a:r>
            <a:r>
              <a:rPr lang="en-US" altLang="zh-CN" sz="1600" dirty="0"/>
              <a:t>) </a:t>
            </a:r>
            <a:r>
              <a:rPr lang="zh-CN" altLang="en-US" sz="1600" dirty="0"/>
              <a:t>组成</a:t>
            </a:r>
            <a:endParaRPr lang="en-US" altLang="zh-CN" sz="1600" dirty="0"/>
          </a:p>
          <a:p>
            <a:r>
              <a:rPr lang="zh-CN" altLang="en-US" sz="2000" dirty="0"/>
              <a:t>扩展首部是基于这样一个原理</a:t>
            </a:r>
            <a:endParaRPr lang="en-US" altLang="zh-CN" sz="2000" dirty="0"/>
          </a:p>
          <a:p>
            <a:pPr lvl="1">
              <a:lnSpc>
                <a:spcPct val="150000"/>
              </a:lnSpc>
            </a:pPr>
            <a:r>
              <a:rPr lang="zh-CN" altLang="en-US" sz="1600" dirty="0"/>
              <a:t>大多数信息包只需要简单的处理，因此基本首部的信息就够了</a:t>
            </a:r>
            <a:endParaRPr lang="en-US" altLang="zh-CN" sz="1600" dirty="0"/>
          </a:p>
          <a:p>
            <a:pPr lvl="1">
              <a:lnSpc>
                <a:spcPct val="150000"/>
              </a:lnSpc>
            </a:pPr>
            <a:r>
              <a:rPr lang="zh-CN" altLang="en-US" sz="1600" dirty="0"/>
              <a:t>在网络层需要额外信息的分组可以把这些信息编码到扩展首部</a:t>
            </a:r>
          </a:p>
          <a:p>
            <a:pPr lvl="1">
              <a:lnSpc>
                <a:spcPct val="150000"/>
              </a:lnSpc>
            </a:pPr>
            <a:r>
              <a:rPr lang="zh-CN" altLang="en-US" sz="1600" dirty="0"/>
              <a:t>这种处理方式提高了数据包的处理效率</a:t>
            </a:r>
          </a:p>
          <a:p>
            <a:endParaRPr lang="zh-CN" altLang="en-US" dirty="0"/>
          </a:p>
        </p:txBody>
      </p:sp>
    </p:spTree>
    <p:custDataLst>
      <p:tags r:id="rId1"/>
    </p:custDataLst>
    <p:extLst>
      <p:ext uri="{BB962C8B-B14F-4D97-AF65-F5344CB8AC3E}">
        <p14:creationId xmlns:p14="http://schemas.microsoft.com/office/powerpoint/2010/main" val="33395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animEffect transition="in" filter="dissolve">
                                      <p:cBhvr>
                                        <p:cTn id="11" dur="500"/>
                                        <p:tgtEl>
                                          <p:spTgt spid="57">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7">
                                            <p:txEl>
                                              <p:pRg st="1" end="1"/>
                                            </p:txEl>
                                          </p:spTgt>
                                        </p:tgtEl>
                                        <p:attrNameLst>
                                          <p:attrName>style.visibility</p:attrName>
                                        </p:attrNameLst>
                                      </p:cBhvr>
                                      <p:to>
                                        <p:strVal val="visible"/>
                                      </p:to>
                                    </p:set>
                                    <p:animEffect transition="in" filter="dissolve">
                                      <p:cBhvr>
                                        <p:cTn id="14" dur="500"/>
                                        <p:tgtEl>
                                          <p:spTgt spid="5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7">
                                            <p:txEl>
                                              <p:pRg st="2" end="2"/>
                                            </p:txEl>
                                          </p:spTgt>
                                        </p:tgtEl>
                                        <p:attrNameLst>
                                          <p:attrName>style.visibility</p:attrName>
                                        </p:attrNameLst>
                                      </p:cBhvr>
                                      <p:to>
                                        <p:strVal val="visible"/>
                                      </p:to>
                                    </p:set>
                                    <p:animEffect transition="in" filter="dissolve">
                                      <p:cBhvr>
                                        <p:cTn id="19" dur="500"/>
                                        <p:tgtEl>
                                          <p:spTgt spid="57">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dissolve">
                                      <p:cBhvr>
                                        <p:cTn id="22" dur="500"/>
                                        <p:tgtEl>
                                          <p:spTgt spid="57">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7">
                                            <p:txEl>
                                              <p:pRg st="4" end="4"/>
                                            </p:txEl>
                                          </p:spTgt>
                                        </p:tgtEl>
                                        <p:attrNameLst>
                                          <p:attrName>style.visibility</p:attrName>
                                        </p:attrNameLst>
                                      </p:cBhvr>
                                      <p:to>
                                        <p:strVal val="visible"/>
                                      </p:to>
                                    </p:set>
                                    <p:animEffect transition="in" filter="dissolve">
                                      <p:cBhvr>
                                        <p:cTn id="25" dur="500"/>
                                        <p:tgtEl>
                                          <p:spTgt spid="57">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7">
                                            <p:txEl>
                                              <p:pRg st="5" end="5"/>
                                            </p:txEl>
                                          </p:spTgt>
                                        </p:tgtEl>
                                        <p:attrNameLst>
                                          <p:attrName>style.visibility</p:attrName>
                                        </p:attrNameLst>
                                      </p:cBhvr>
                                      <p:to>
                                        <p:strVal val="visible"/>
                                      </p:to>
                                    </p:set>
                                    <p:animEffect transition="in" filter="dissolve">
                                      <p:cBhvr>
                                        <p:cTn id="28"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对于分组首部的改进</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7" name="内容占位符 2"/>
          <p:cNvSpPr>
            <a:spLocks noGrp="1"/>
          </p:cNvSpPr>
          <p:nvPr>
            <p:ph idx="1"/>
          </p:nvPr>
        </p:nvSpPr>
        <p:spPr>
          <a:xfrm>
            <a:off x="457199" y="1444979"/>
            <a:ext cx="8229601" cy="4054121"/>
          </a:xfrm>
        </p:spPr>
        <p:txBody>
          <a:bodyPr/>
          <a:lstStyle/>
          <a:p>
            <a:r>
              <a:rPr lang="zh-CN" altLang="en-US" sz="2000" dirty="0"/>
              <a:t>将</a:t>
            </a:r>
            <a:r>
              <a:rPr lang="en-US" altLang="zh-CN" sz="2000" dirty="0"/>
              <a:t>IPv4</a:t>
            </a:r>
            <a:r>
              <a:rPr lang="zh-CN" altLang="en-US" sz="2000" dirty="0"/>
              <a:t>选项合并到标准</a:t>
            </a:r>
            <a:r>
              <a:rPr lang="en-US" altLang="zh-CN" sz="2000" dirty="0"/>
              <a:t>IPv4</a:t>
            </a:r>
            <a:r>
              <a:rPr lang="zh-CN" altLang="en-US" sz="2000" dirty="0"/>
              <a:t>首部比较复杂</a:t>
            </a:r>
            <a:endParaRPr lang="en-US" altLang="zh-CN" sz="2000" dirty="0"/>
          </a:p>
          <a:p>
            <a:pPr lvl="1">
              <a:lnSpc>
                <a:spcPct val="150000"/>
              </a:lnSpc>
            </a:pPr>
            <a:r>
              <a:rPr lang="en-US" altLang="zh-CN" sz="1600" dirty="0"/>
              <a:t>IPv4</a:t>
            </a:r>
            <a:r>
              <a:rPr lang="zh-CN" altLang="en-US" sz="1600" dirty="0"/>
              <a:t>首部变长：最短为</a:t>
            </a:r>
            <a:r>
              <a:rPr lang="en-US" altLang="zh-CN" sz="1600" dirty="0"/>
              <a:t>20</a:t>
            </a:r>
            <a:r>
              <a:rPr lang="zh-CN" altLang="en-US" sz="1600" dirty="0"/>
              <a:t>字节，最长为</a:t>
            </a:r>
            <a:r>
              <a:rPr lang="en-US" altLang="zh-CN" sz="1600" dirty="0"/>
              <a:t>60</a:t>
            </a:r>
            <a:r>
              <a:rPr lang="zh-CN" altLang="en-US" sz="1600" dirty="0"/>
              <a:t>字节，附加数据包含</a:t>
            </a:r>
            <a:r>
              <a:rPr lang="en-US" altLang="zh-CN" sz="1600" dirty="0"/>
              <a:t>IPv4</a:t>
            </a:r>
            <a:r>
              <a:rPr lang="zh-CN" altLang="en-US" sz="1600" dirty="0"/>
              <a:t>选项，必须由路由器翻译以对</a:t>
            </a:r>
            <a:r>
              <a:rPr lang="en-US" altLang="zh-CN" sz="1600" dirty="0"/>
              <a:t>IP</a:t>
            </a:r>
            <a:r>
              <a:rPr lang="zh-CN" altLang="en-US" sz="1600" dirty="0"/>
              <a:t>包进行处理，这种方法有两个影响</a:t>
            </a:r>
          </a:p>
          <a:p>
            <a:pPr lvl="2">
              <a:lnSpc>
                <a:spcPct val="150000"/>
              </a:lnSpc>
            </a:pPr>
            <a:r>
              <a:rPr lang="zh-CN" altLang="en-US" sz="1600" dirty="0"/>
              <a:t>路由器实现时往往对附加选项的包进行分别处理，导致处理效率降低</a:t>
            </a:r>
          </a:p>
          <a:p>
            <a:pPr lvl="2">
              <a:lnSpc>
                <a:spcPct val="150000"/>
              </a:lnSpc>
            </a:pPr>
            <a:r>
              <a:rPr lang="zh-CN" altLang="en-US" sz="1600" dirty="0"/>
              <a:t>由于选项导致性能下降，开发者倾向于不使用</a:t>
            </a:r>
            <a:r>
              <a:rPr lang="en-US" altLang="zh-CN" sz="1600" dirty="0"/>
              <a:t>/</a:t>
            </a:r>
            <a:r>
              <a:rPr lang="zh-CN" altLang="en-US" sz="1600" dirty="0"/>
              <a:t>不处理选项</a:t>
            </a:r>
          </a:p>
          <a:p>
            <a:r>
              <a:rPr lang="zh-CN" altLang="en-US" sz="2000" dirty="0"/>
              <a:t>使用</a:t>
            </a:r>
            <a:r>
              <a:rPr lang="en-US" altLang="zh-CN" sz="2000" dirty="0"/>
              <a:t>IPv6</a:t>
            </a:r>
            <a:r>
              <a:rPr lang="zh-CN" altLang="en-US" sz="2000" dirty="0"/>
              <a:t>扩展首部，可以在不影响性能的前提下实现选项</a:t>
            </a:r>
            <a:endParaRPr lang="en-US" altLang="zh-CN" sz="2000" dirty="0"/>
          </a:p>
          <a:p>
            <a:pPr lvl="1">
              <a:lnSpc>
                <a:spcPct val="150000"/>
              </a:lnSpc>
            </a:pPr>
            <a:r>
              <a:rPr lang="zh-CN" altLang="en-US" sz="1600" dirty="0"/>
              <a:t>扩展首部分类：所有节点处理、目的节点处理</a:t>
            </a:r>
            <a:endParaRPr lang="en-US" altLang="zh-CN" sz="1600" dirty="0"/>
          </a:p>
          <a:p>
            <a:pPr lvl="1">
              <a:lnSpc>
                <a:spcPct val="150000"/>
              </a:lnSpc>
            </a:pPr>
            <a:r>
              <a:rPr lang="zh-CN" altLang="en-US" sz="1600" dirty="0"/>
              <a:t>所有节点处理：路由报头或逐跳选项报头</a:t>
            </a:r>
          </a:p>
        </p:txBody>
      </p:sp>
    </p:spTree>
    <p:custDataLst>
      <p:tags r:id="rId1"/>
    </p:custDataLst>
    <p:extLst>
      <p:ext uri="{BB962C8B-B14F-4D97-AF65-F5344CB8AC3E}">
        <p14:creationId xmlns:p14="http://schemas.microsoft.com/office/powerpoint/2010/main" val="26822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dissolve">
                                      <p:cBhvr>
                                        <p:cTn id="12" dur="5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dissolve">
                                      <p:cBhvr>
                                        <p:cTn id="17" dur="5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dissolve">
                                      <p:cBhvr>
                                        <p:cTn id="22" dur="5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dissolve">
                                      <p:cBhvr>
                                        <p:cTn id="27" dur="500"/>
                                        <p:tgtEl>
                                          <p:spTgt spid="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
                                            <p:txEl>
                                              <p:pRg st="5" end="5"/>
                                            </p:txEl>
                                          </p:spTgt>
                                        </p:tgtEl>
                                        <p:attrNameLst>
                                          <p:attrName>style.visibility</p:attrName>
                                        </p:attrNameLst>
                                      </p:cBhvr>
                                      <p:to>
                                        <p:strVal val="visible"/>
                                      </p:to>
                                    </p:set>
                                    <p:animEffect transition="in" filter="dissolve">
                                      <p:cBhvr>
                                        <p:cTn id="32" dur="500"/>
                                        <p:tgtEl>
                                          <p:spTgt spid="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7">
                                            <p:txEl>
                                              <p:pRg st="6" end="6"/>
                                            </p:txEl>
                                          </p:spTgt>
                                        </p:tgtEl>
                                        <p:attrNameLst>
                                          <p:attrName>style.visibility</p:attrName>
                                        </p:attrNameLst>
                                      </p:cBhvr>
                                      <p:to>
                                        <p:strVal val="visible"/>
                                      </p:to>
                                    </p:set>
                                    <p:animEffect transition="in" filter="dissolve">
                                      <p:cBhvr>
                                        <p:cTn id="37" dur="500"/>
                                        <p:tgtEl>
                                          <p:spTgt spid="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基本首部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7" name="内容占位符 2"/>
          <p:cNvSpPr>
            <a:spLocks noGrp="1"/>
          </p:cNvSpPr>
          <p:nvPr>
            <p:ph idx="1"/>
          </p:nvPr>
        </p:nvSpPr>
        <p:spPr>
          <a:xfrm>
            <a:off x="457199" y="1444979"/>
            <a:ext cx="8229601" cy="4054121"/>
          </a:xfrm>
        </p:spPr>
        <p:txBody>
          <a:bodyPr/>
          <a:lstStyle/>
          <a:p>
            <a:r>
              <a:rPr lang="en-US" altLang="zh-CN" sz="2000" dirty="0"/>
              <a:t>IPv6 </a:t>
            </a:r>
            <a:r>
              <a:rPr lang="zh-CN" altLang="en-US" sz="2000" dirty="0"/>
              <a:t>将首部长度变为固定的 </a:t>
            </a:r>
            <a:r>
              <a:rPr lang="en-US" altLang="zh-CN" sz="2000" dirty="0"/>
              <a:t>40 </a:t>
            </a:r>
            <a:r>
              <a:rPr lang="zh-CN" altLang="en-US" sz="2000" dirty="0"/>
              <a:t>字节，称为基本首部 </a:t>
            </a:r>
            <a:r>
              <a:rPr lang="en-US" altLang="zh-CN" sz="2000" dirty="0"/>
              <a:t>(base header)</a:t>
            </a:r>
          </a:p>
          <a:p>
            <a:pPr lvl="1">
              <a:lnSpc>
                <a:spcPct val="150000"/>
              </a:lnSpc>
            </a:pPr>
            <a:r>
              <a:rPr lang="zh-CN" altLang="en-US" sz="1600" dirty="0"/>
              <a:t>将不必要的功能取消了，首部字段数减少到只有 </a:t>
            </a:r>
            <a:r>
              <a:rPr lang="en-US" altLang="zh-CN" sz="1600" dirty="0"/>
              <a:t>8 </a:t>
            </a:r>
            <a:r>
              <a:rPr lang="zh-CN" altLang="en-US" sz="1600" dirty="0"/>
              <a:t>个</a:t>
            </a:r>
          </a:p>
          <a:p>
            <a:pPr lvl="1">
              <a:lnSpc>
                <a:spcPct val="150000"/>
              </a:lnSpc>
            </a:pPr>
            <a:r>
              <a:rPr lang="zh-CN" altLang="en-US" sz="1600" dirty="0"/>
              <a:t>取消了首部的检验和字段，加快了路由器处理数据报的速度</a:t>
            </a:r>
          </a:p>
          <a:p>
            <a:pPr lvl="1">
              <a:lnSpc>
                <a:spcPct val="150000"/>
              </a:lnSpc>
            </a:pPr>
            <a:r>
              <a:rPr lang="zh-CN" altLang="en-US" sz="1600" dirty="0"/>
              <a:t>在基本首部的后面允许有零个或多个扩展首部</a:t>
            </a:r>
            <a:endParaRPr lang="en-US" altLang="zh-CN" sz="1600" dirty="0"/>
          </a:p>
          <a:p>
            <a:pPr lvl="1">
              <a:lnSpc>
                <a:spcPct val="150000"/>
              </a:lnSpc>
            </a:pPr>
            <a:r>
              <a:rPr lang="zh-CN" altLang="en-US" sz="1600" dirty="0"/>
              <a:t>所有的扩展首部和数据合起来叫做数据报的有效载荷</a:t>
            </a:r>
            <a:r>
              <a:rPr lang="en-US" altLang="zh-CN" sz="1600" dirty="0"/>
              <a:t>(payload)</a:t>
            </a:r>
            <a:r>
              <a:rPr lang="zh-CN" altLang="en-US" sz="1600" dirty="0"/>
              <a:t>或净负荷 </a:t>
            </a:r>
          </a:p>
        </p:txBody>
      </p:sp>
    </p:spTree>
    <p:custDataLst>
      <p:tags r:id="rId1"/>
    </p:custDataLst>
    <p:extLst>
      <p:ext uri="{BB962C8B-B14F-4D97-AF65-F5344CB8AC3E}">
        <p14:creationId xmlns:p14="http://schemas.microsoft.com/office/powerpoint/2010/main" val="301999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dissolve">
                                      <p:cBhvr>
                                        <p:cTn id="12" dur="5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dissolve">
                                      <p:cBhvr>
                                        <p:cTn id="17" dur="5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dissolve">
                                      <p:cBhvr>
                                        <p:cTn id="22" dur="5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dissolve">
                                      <p:cBhvr>
                                        <p:cTn id="27" dur="500"/>
                                        <p:tgtEl>
                                          <p:spTgt spid="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7" name="内容占位符 2"/>
          <p:cNvSpPr>
            <a:spLocks noGrp="1"/>
          </p:cNvSpPr>
          <p:nvPr>
            <p:ph idx="1"/>
          </p:nvPr>
        </p:nvSpPr>
        <p:spPr>
          <a:xfrm>
            <a:off x="457199" y="1444979"/>
            <a:ext cx="8229601" cy="4054121"/>
          </a:xfrm>
        </p:spPr>
        <p:txBody>
          <a:bodyPr/>
          <a:lstStyle/>
          <a:p>
            <a:r>
              <a:rPr lang="zh-CN" altLang="en-US" sz="2000" dirty="0"/>
              <a:t>目前</a:t>
            </a:r>
            <a:r>
              <a:rPr lang="en-US" altLang="zh-CN" sz="2000" dirty="0"/>
              <a:t>IPv6</a:t>
            </a:r>
            <a:r>
              <a:rPr lang="zh-CN" altLang="en-US" sz="2000" dirty="0"/>
              <a:t>协议中已经定义的扩展首部</a:t>
            </a:r>
          </a:p>
          <a:p>
            <a:pPr lvl="1">
              <a:lnSpc>
                <a:spcPct val="150000"/>
              </a:lnSpc>
            </a:pPr>
            <a:r>
              <a:rPr lang="zh-CN" altLang="en-US" sz="1600" dirty="0"/>
              <a:t>逐跳选项报头（</a:t>
            </a:r>
            <a:r>
              <a:rPr lang="en-US" altLang="zh-CN" sz="1600" dirty="0"/>
              <a:t>Hop By Hop Header</a:t>
            </a:r>
            <a:r>
              <a:rPr lang="zh-CN" altLang="en-US" sz="1600" dirty="0"/>
              <a:t>，</a:t>
            </a:r>
            <a:r>
              <a:rPr lang="en-US" altLang="zh-CN" sz="1600" dirty="0"/>
              <a:t>HBH</a:t>
            </a:r>
            <a:r>
              <a:rPr lang="zh-CN" altLang="en-US" sz="1600" dirty="0"/>
              <a:t>）</a:t>
            </a:r>
          </a:p>
          <a:p>
            <a:pPr lvl="1">
              <a:lnSpc>
                <a:spcPct val="150000"/>
              </a:lnSpc>
            </a:pPr>
            <a:r>
              <a:rPr lang="zh-CN" altLang="en-US" sz="1600" dirty="0"/>
              <a:t>目的选项报头（</a:t>
            </a:r>
            <a:r>
              <a:rPr lang="en-US" altLang="zh-CN" sz="1600" dirty="0"/>
              <a:t>Destination Option Header</a:t>
            </a:r>
            <a:r>
              <a:rPr lang="zh-CN" altLang="en-US" sz="1600" dirty="0"/>
              <a:t>，</a:t>
            </a:r>
            <a:r>
              <a:rPr lang="en-US" altLang="zh-CN" sz="1600" dirty="0"/>
              <a:t>DOH</a:t>
            </a:r>
            <a:r>
              <a:rPr lang="zh-CN" altLang="en-US" sz="1600" dirty="0"/>
              <a:t>）</a:t>
            </a:r>
          </a:p>
          <a:p>
            <a:pPr lvl="1">
              <a:lnSpc>
                <a:spcPct val="150000"/>
              </a:lnSpc>
            </a:pPr>
            <a:r>
              <a:rPr lang="zh-CN" altLang="en-US" sz="1600" dirty="0"/>
              <a:t>路由报头（</a:t>
            </a:r>
            <a:r>
              <a:rPr lang="en-US" altLang="zh-CN" sz="1600" dirty="0"/>
              <a:t>Routing Header</a:t>
            </a:r>
            <a:r>
              <a:rPr lang="zh-CN" altLang="en-US" sz="1600" dirty="0"/>
              <a:t>，</a:t>
            </a:r>
            <a:r>
              <a:rPr lang="en-US" altLang="zh-CN" sz="1600" dirty="0"/>
              <a:t>RH</a:t>
            </a:r>
            <a:r>
              <a:rPr lang="zh-CN" altLang="en-US" sz="1600" dirty="0"/>
              <a:t>），也</a:t>
            </a:r>
            <a:r>
              <a:rPr lang="zh-CN" altLang="en-US" sz="1600"/>
              <a:t>称为选路报头</a:t>
            </a:r>
            <a:endParaRPr lang="zh-CN" altLang="en-US" sz="1600" dirty="0"/>
          </a:p>
          <a:p>
            <a:pPr lvl="1">
              <a:lnSpc>
                <a:spcPct val="150000"/>
              </a:lnSpc>
            </a:pPr>
            <a:r>
              <a:rPr lang="zh-CN" altLang="en-US" sz="1600" dirty="0"/>
              <a:t>分段报头（</a:t>
            </a:r>
            <a:r>
              <a:rPr lang="en-US" altLang="zh-CN" sz="1600" dirty="0"/>
              <a:t>Fragment Header</a:t>
            </a:r>
            <a:r>
              <a:rPr lang="zh-CN" altLang="en-US" sz="1600" dirty="0"/>
              <a:t>，</a:t>
            </a:r>
            <a:r>
              <a:rPr lang="en-US" altLang="zh-CN" sz="1600" dirty="0"/>
              <a:t>FH</a:t>
            </a:r>
            <a:r>
              <a:rPr lang="zh-CN" altLang="en-US" sz="1600" dirty="0"/>
              <a:t>）</a:t>
            </a:r>
          </a:p>
          <a:p>
            <a:pPr lvl="1">
              <a:lnSpc>
                <a:spcPct val="150000"/>
              </a:lnSpc>
            </a:pPr>
            <a:r>
              <a:rPr lang="zh-CN" altLang="en-US" sz="1600" dirty="0"/>
              <a:t>身份认证报头（</a:t>
            </a:r>
            <a:r>
              <a:rPr lang="en-US" altLang="zh-CN" sz="1600" dirty="0"/>
              <a:t>Authentication Header</a:t>
            </a:r>
            <a:r>
              <a:rPr lang="zh-CN" altLang="en-US" sz="1600" dirty="0"/>
              <a:t>，</a:t>
            </a:r>
            <a:r>
              <a:rPr lang="en-US" altLang="zh-CN" sz="1600" dirty="0"/>
              <a:t>AH</a:t>
            </a:r>
            <a:r>
              <a:rPr lang="zh-CN" altLang="en-US" sz="1600" dirty="0"/>
              <a:t>）</a:t>
            </a:r>
          </a:p>
          <a:p>
            <a:pPr lvl="1">
              <a:lnSpc>
                <a:spcPct val="150000"/>
              </a:lnSpc>
            </a:pPr>
            <a:r>
              <a:rPr lang="zh-CN" altLang="en-US" sz="1600" dirty="0"/>
              <a:t>载荷安全封装报头（</a:t>
            </a:r>
            <a:r>
              <a:rPr lang="en-US" altLang="zh-CN" sz="1600" dirty="0"/>
              <a:t>Encapsulated Security Payload Header</a:t>
            </a:r>
            <a:r>
              <a:rPr lang="zh-CN" altLang="en-US" sz="1600" dirty="0"/>
              <a:t>，</a:t>
            </a:r>
            <a:r>
              <a:rPr lang="en-US" altLang="zh-CN" sz="1600" dirty="0"/>
              <a:t>ESP</a:t>
            </a:r>
            <a:r>
              <a:rPr lang="zh-CN" altLang="en-US" sz="1600" dirty="0"/>
              <a:t>）等</a:t>
            </a:r>
          </a:p>
          <a:p>
            <a:pPr lvl="1">
              <a:lnSpc>
                <a:spcPct val="150000"/>
              </a:lnSpc>
            </a:pPr>
            <a:r>
              <a:rPr lang="zh-CN" altLang="en-US" sz="1600" dirty="0"/>
              <a:t>移动报头（</a:t>
            </a:r>
            <a:r>
              <a:rPr lang="en-US" altLang="zh-CN" sz="1600" dirty="0"/>
              <a:t>Mobility Header</a:t>
            </a:r>
            <a:r>
              <a:rPr lang="zh-CN" altLang="en-US" sz="1600" dirty="0"/>
              <a:t>，</a:t>
            </a:r>
            <a:r>
              <a:rPr lang="en-US" altLang="zh-CN" sz="1600" dirty="0"/>
              <a:t>MH</a:t>
            </a:r>
            <a:r>
              <a:rPr lang="zh-CN" altLang="en-US" sz="1600" dirty="0"/>
              <a:t>）</a:t>
            </a:r>
          </a:p>
        </p:txBody>
      </p:sp>
    </p:spTree>
    <p:custDataLst>
      <p:tags r:id="rId1"/>
    </p:custDataLst>
    <p:extLst>
      <p:ext uri="{BB962C8B-B14F-4D97-AF65-F5344CB8AC3E}">
        <p14:creationId xmlns:p14="http://schemas.microsoft.com/office/powerpoint/2010/main" val="33034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animEffect transition="in" filter="dissolve">
                                      <p:cBhvr>
                                        <p:cTn id="11" dur="500"/>
                                        <p:tgtEl>
                                          <p:spTgt spid="5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7">
                                            <p:txEl>
                                              <p:pRg st="2" end="2"/>
                                            </p:txEl>
                                          </p:spTgt>
                                        </p:tgtEl>
                                        <p:attrNameLst>
                                          <p:attrName>style.visibility</p:attrName>
                                        </p:attrNameLst>
                                      </p:cBhvr>
                                      <p:to>
                                        <p:strVal val="visible"/>
                                      </p:to>
                                    </p:set>
                                    <p:animEffect transition="in" filter="dissolve">
                                      <p:cBhvr>
                                        <p:cTn id="14" dur="500"/>
                                        <p:tgtEl>
                                          <p:spTgt spid="57">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57">
                                            <p:txEl>
                                              <p:pRg st="3" end="3"/>
                                            </p:txEl>
                                          </p:spTgt>
                                        </p:tgtEl>
                                        <p:attrNameLst>
                                          <p:attrName>style.visibility</p:attrName>
                                        </p:attrNameLst>
                                      </p:cBhvr>
                                      <p:to>
                                        <p:strVal val="visible"/>
                                      </p:to>
                                    </p:set>
                                    <p:animEffect transition="in" filter="dissolve">
                                      <p:cBhvr>
                                        <p:cTn id="17" dur="500"/>
                                        <p:tgtEl>
                                          <p:spTgt spid="57">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7">
                                            <p:txEl>
                                              <p:pRg st="4" end="4"/>
                                            </p:txEl>
                                          </p:spTgt>
                                        </p:tgtEl>
                                        <p:attrNameLst>
                                          <p:attrName>style.visibility</p:attrName>
                                        </p:attrNameLst>
                                      </p:cBhvr>
                                      <p:to>
                                        <p:strVal val="visible"/>
                                      </p:to>
                                    </p:set>
                                    <p:animEffect transition="in" filter="dissolve">
                                      <p:cBhvr>
                                        <p:cTn id="20" dur="500"/>
                                        <p:tgtEl>
                                          <p:spTgt spid="57">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7">
                                            <p:txEl>
                                              <p:pRg st="5" end="5"/>
                                            </p:txEl>
                                          </p:spTgt>
                                        </p:tgtEl>
                                        <p:attrNameLst>
                                          <p:attrName>style.visibility</p:attrName>
                                        </p:attrNameLst>
                                      </p:cBhvr>
                                      <p:to>
                                        <p:strVal val="visible"/>
                                      </p:to>
                                    </p:set>
                                    <p:animEffect transition="in" filter="dissolve">
                                      <p:cBhvr>
                                        <p:cTn id="23" dur="500"/>
                                        <p:tgtEl>
                                          <p:spTgt spid="57">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7">
                                            <p:txEl>
                                              <p:pRg st="6" end="6"/>
                                            </p:txEl>
                                          </p:spTgt>
                                        </p:tgtEl>
                                        <p:attrNameLst>
                                          <p:attrName>style.visibility</p:attrName>
                                        </p:attrNameLst>
                                      </p:cBhvr>
                                      <p:to>
                                        <p:strVal val="visible"/>
                                      </p:to>
                                    </p:set>
                                    <p:animEffect transition="in" filter="dissolve">
                                      <p:cBhvr>
                                        <p:cTn id="26" dur="500"/>
                                        <p:tgtEl>
                                          <p:spTgt spid="57">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7">
                                            <p:txEl>
                                              <p:pRg st="7" end="7"/>
                                            </p:txEl>
                                          </p:spTgt>
                                        </p:tgtEl>
                                        <p:attrNameLst>
                                          <p:attrName>style.visibility</p:attrName>
                                        </p:attrNameLst>
                                      </p:cBhvr>
                                      <p:to>
                                        <p:strVal val="visible"/>
                                      </p:to>
                                    </p:set>
                                    <p:animEffect transition="in" filter="dissolve">
                                      <p:cBhvr>
                                        <p:cTn id="29" dur="500"/>
                                        <p:tgtEl>
                                          <p:spTgt spid="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7" name="内容占位符 2"/>
          <p:cNvSpPr>
            <a:spLocks noGrp="1"/>
          </p:cNvSpPr>
          <p:nvPr>
            <p:ph idx="1"/>
          </p:nvPr>
        </p:nvSpPr>
        <p:spPr>
          <a:xfrm>
            <a:off x="4909253" y="1638092"/>
            <a:ext cx="4178300" cy="4054121"/>
          </a:xfrm>
        </p:spPr>
        <p:txBody>
          <a:bodyPr/>
          <a:lstStyle/>
          <a:p>
            <a:r>
              <a:rPr lang="zh-CN" altLang="en-US" sz="2000" dirty="0"/>
              <a:t>首部顺序</a:t>
            </a:r>
          </a:p>
          <a:p>
            <a:pPr lvl="1">
              <a:lnSpc>
                <a:spcPct val="150000"/>
              </a:lnSpc>
            </a:pPr>
            <a:r>
              <a:rPr lang="en-US" altLang="zh-CN" sz="1600" dirty="0"/>
              <a:t>IPv6 header</a:t>
            </a:r>
          </a:p>
          <a:p>
            <a:pPr lvl="1">
              <a:lnSpc>
                <a:spcPct val="150000"/>
              </a:lnSpc>
            </a:pPr>
            <a:r>
              <a:rPr lang="en-US" altLang="zh-CN" sz="1600" dirty="0"/>
              <a:t>Hop-by-hop options header</a:t>
            </a:r>
          </a:p>
          <a:p>
            <a:pPr lvl="1">
              <a:lnSpc>
                <a:spcPct val="150000"/>
              </a:lnSpc>
            </a:pPr>
            <a:r>
              <a:rPr lang="en-US" altLang="zh-CN" sz="1600" dirty="0"/>
              <a:t>Destination options header</a:t>
            </a:r>
          </a:p>
          <a:p>
            <a:pPr lvl="1">
              <a:lnSpc>
                <a:spcPct val="150000"/>
              </a:lnSpc>
            </a:pPr>
            <a:r>
              <a:rPr lang="en-US" altLang="zh-CN" sz="1600" dirty="0"/>
              <a:t>Routing header</a:t>
            </a:r>
          </a:p>
          <a:p>
            <a:pPr lvl="1">
              <a:lnSpc>
                <a:spcPct val="150000"/>
              </a:lnSpc>
            </a:pPr>
            <a:r>
              <a:rPr lang="en-US" altLang="zh-CN" sz="1600" dirty="0"/>
              <a:t>Fragment header</a:t>
            </a:r>
          </a:p>
          <a:p>
            <a:pPr lvl="1">
              <a:lnSpc>
                <a:spcPct val="150000"/>
              </a:lnSpc>
            </a:pPr>
            <a:r>
              <a:rPr lang="en-US" altLang="zh-CN" sz="1600" dirty="0"/>
              <a:t>Authentication header</a:t>
            </a:r>
          </a:p>
          <a:p>
            <a:pPr lvl="1">
              <a:lnSpc>
                <a:spcPct val="150000"/>
              </a:lnSpc>
            </a:pPr>
            <a:r>
              <a:rPr lang="en-US" altLang="zh-CN" sz="1600" dirty="0"/>
              <a:t>Encapsulation security payload header</a:t>
            </a:r>
          </a:p>
          <a:p>
            <a:pPr lvl="1">
              <a:lnSpc>
                <a:spcPct val="150000"/>
              </a:lnSpc>
            </a:pPr>
            <a:r>
              <a:rPr lang="en-US" altLang="zh-CN" sz="1600" dirty="0"/>
              <a:t>Destination options header</a:t>
            </a:r>
          </a:p>
        </p:txBody>
      </p:sp>
      <p:grpSp>
        <p:nvGrpSpPr>
          <p:cNvPr id="3" name="组合 2"/>
          <p:cNvGrpSpPr/>
          <p:nvPr/>
        </p:nvGrpSpPr>
        <p:grpSpPr>
          <a:xfrm>
            <a:off x="101600" y="1308448"/>
            <a:ext cx="5446713" cy="5333322"/>
            <a:chOff x="101600" y="1308448"/>
            <a:chExt cx="5446713" cy="5333322"/>
          </a:xfrm>
        </p:grpSpPr>
        <p:sp>
          <p:nvSpPr>
            <p:cNvPr id="6" name="Text Box 4"/>
            <p:cNvSpPr txBox="1">
              <a:spLocks noChangeArrowheads="1"/>
            </p:cNvSpPr>
            <p:nvPr/>
          </p:nvSpPr>
          <p:spPr bwMode="auto">
            <a:xfrm>
              <a:off x="743122" y="6244895"/>
              <a:ext cx="4335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2000" b="1" dirty="0">
                  <a:solidFill>
                    <a:srgbClr val="000000"/>
                  </a:solidFill>
                  <a:latin typeface="Calibri" panose="020F0502020204030204" pitchFamily="34" charset="0"/>
                  <a:ea typeface="標楷體" panose="03000509000000000000" pitchFamily="65" charset="-120"/>
                </a:rPr>
                <a:t>IPv6 packet with all extension headers</a:t>
              </a:r>
            </a:p>
          </p:txBody>
        </p:sp>
        <p:sp>
          <p:nvSpPr>
            <p:cNvPr id="7" name="Text Box 5"/>
            <p:cNvSpPr txBox="1">
              <a:spLocks noChangeArrowheads="1"/>
            </p:cNvSpPr>
            <p:nvPr/>
          </p:nvSpPr>
          <p:spPr bwMode="auto">
            <a:xfrm>
              <a:off x="3724275" y="1308448"/>
              <a:ext cx="808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Octets:</a:t>
              </a:r>
            </a:p>
          </p:txBody>
        </p:sp>
        <p:sp>
          <p:nvSpPr>
            <p:cNvPr id="8" name="Text Box 6"/>
            <p:cNvSpPr txBox="1">
              <a:spLocks noChangeArrowheads="1"/>
            </p:cNvSpPr>
            <p:nvPr/>
          </p:nvSpPr>
          <p:spPr bwMode="auto">
            <a:xfrm>
              <a:off x="3743325" y="1689448"/>
              <a:ext cx="3930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TW" altLang="en-US" sz="1600" b="1">
                  <a:solidFill>
                    <a:srgbClr val="000000"/>
                  </a:solidFill>
                  <a:latin typeface="Calibri" panose="020F0502020204030204" pitchFamily="34" charset="0"/>
                  <a:ea typeface="標楷體" panose="03000509000000000000" pitchFamily="65" charset="-120"/>
                </a:rPr>
                <a:t>40</a:t>
              </a:r>
            </a:p>
          </p:txBody>
        </p:sp>
        <p:sp>
          <p:nvSpPr>
            <p:cNvPr id="9" name="Text Box 7"/>
            <p:cNvSpPr txBox="1">
              <a:spLocks noChangeArrowheads="1"/>
            </p:cNvSpPr>
            <p:nvPr/>
          </p:nvSpPr>
          <p:spPr bwMode="auto">
            <a:xfrm>
              <a:off x="3743325" y="216569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0" name="Text Box 8"/>
            <p:cNvSpPr txBox="1">
              <a:spLocks noChangeArrowheads="1"/>
            </p:cNvSpPr>
            <p:nvPr/>
          </p:nvSpPr>
          <p:spPr bwMode="auto">
            <a:xfrm>
              <a:off x="3743325" y="268004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1" name="Text Box 9"/>
            <p:cNvSpPr txBox="1">
              <a:spLocks noChangeArrowheads="1"/>
            </p:cNvSpPr>
            <p:nvPr/>
          </p:nvSpPr>
          <p:spPr bwMode="auto">
            <a:xfrm>
              <a:off x="3743325" y="359444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2" name="Text Box 10"/>
            <p:cNvSpPr txBox="1">
              <a:spLocks noChangeArrowheads="1"/>
            </p:cNvSpPr>
            <p:nvPr/>
          </p:nvSpPr>
          <p:spPr bwMode="auto">
            <a:xfrm>
              <a:off x="3743325" y="405164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3" name="Text Box 11"/>
            <p:cNvSpPr txBox="1">
              <a:spLocks noChangeArrowheads="1"/>
            </p:cNvSpPr>
            <p:nvPr/>
          </p:nvSpPr>
          <p:spPr bwMode="auto">
            <a:xfrm>
              <a:off x="3743325" y="450884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4" name="Text Box 12"/>
            <p:cNvSpPr txBox="1">
              <a:spLocks noChangeArrowheads="1"/>
            </p:cNvSpPr>
            <p:nvPr/>
          </p:nvSpPr>
          <p:spPr bwMode="auto">
            <a:xfrm>
              <a:off x="3743325" y="5423248"/>
              <a:ext cx="8834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TW" sz="1600" b="1">
                  <a:solidFill>
                    <a:srgbClr val="000000"/>
                  </a:solidFill>
                  <a:latin typeface="Calibri" panose="020F0502020204030204" pitchFamily="34" charset="0"/>
                  <a:ea typeface="標楷體" panose="03000509000000000000" pitchFamily="65" charset="-120"/>
                </a:rPr>
                <a:t>Variable</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5" name="Text Box 13"/>
            <p:cNvSpPr txBox="1">
              <a:spLocks noChangeArrowheads="1"/>
            </p:cNvSpPr>
            <p:nvPr/>
          </p:nvSpPr>
          <p:spPr bwMode="auto">
            <a:xfrm>
              <a:off x="3743325" y="3137248"/>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TW" altLang="en-US" sz="1600" b="1">
                  <a:solidFill>
                    <a:srgbClr val="000000"/>
                  </a:solidFill>
                  <a:latin typeface="Calibri" panose="020F0502020204030204" pitchFamily="34" charset="0"/>
                  <a:ea typeface="標楷體" panose="03000509000000000000" pitchFamily="65" charset="-120"/>
                </a:rPr>
                <a:t>8</a:t>
              </a:r>
              <a:endParaRPr kumimoji="1" lang="zh-TW" altLang="en-US" sz="2000" b="1">
                <a:solidFill>
                  <a:srgbClr val="000000"/>
                </a:solidFill>
                <a:latin typeface="Calibri" panose="020F0502020204030204" pitchFamily="34" charset="0"/>
                <a:ea typeface="標楷體" panose="03000509000000000000" pitchFamily="65" charset="-120"/>
              </a:endParaRPr>
            </a:p>
          </p:txBody>
        </p:sp>
        <p:sp>
          <p:nvSpPr>
            <p:cNvPr id="16" name="Rectangle 15"/>
            <p:cNvSpPr>
              <a:spLocks noChangeArrowheads="1"/>
            </p:cNvSpPr>
            <p:nvPr/>
          </p:nvSpPr>
          <p:spPr bwMode="auto">
            <a:xfrm>
              <a:off x="3816350" y="5818535"/>
              <a:ext cx="590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b="1">
                <a:solidFill>
                  <a:srgbClr val="000000"/>
                </a:solidFill>
                <a:latin typeface="Calibri" panose="020F0502020204030204" pitchFamily="34" charset="0"/>
                <a:ea typeface="標楷體" panose="03000509000000000000" pitchFamily="65" charset="-120"/>
              </a:endParaRPr>
            </a:p>
          </p:txBody>
        </p:sp>
        <p:sp>
          <p:nvSpPr>
            <p:cNvPr id="17" name="Text Box 16"/>
            <p:cNvSpPr txBox="1">
              <a:spLocks noChangeArrowheads="1"/>
            </p:cNvSpPr>
            <p:nvPr/>
          </p:nvSpPr>
          <p:spPr bwMode="auto">
            <a:xfrm>
              <a:off x="3705225" y="5899498"/>
              <a:ext cx="1843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TW" altLang="en-US" sz="1600" b="1">
                  <a:solidFill>
                    <a:srgbClr val="000000"/>
                  </a:solidFill>
                  <a:latin typeface="Calibri" panose="020F0502020204030204" pitchFamily="34" charset="0"/>
                  <a:ea typeface="標楷體" panose="03000509000000000000" pitchFamily="65" charset="-120"/>
                </a:rPr>
                <a:t>= </a:t>
              </a:r>
              <a:r>
                <a:rPr kumimoji="1" lang="en-US" altLang="zh-TW" sz="1600" b="1">
                  <a:solidFill>
                    <a:srgbClr val="000000"/>
                  </a:solidFill>
                  <a:latin typeface="Calibri" panose="020F0502020204030204" pitchFamily="34" charset="0"/>
                  <a:ea typeface="標楷體" panose="03000509000000000000" pitchFamily="65" charset="-120"/>
                </a:rPr>
                <a:t>Next header field</a:t>
              </a:r>
              <a:endParaRPr kumimoji="1" lang="en-US" altLang="zh-TW" sz="2000" b="1">
                <a:solidFill>
                  <a:srgbClr val="000000"/>
                </a:solidFill>
                <a:latin typeface="Calibri" panose="020F0502020204030204" pitchFamily="34" charset="0"/>
                <a:ea typeface="標楷體" panose="03000509000000000000" pitchFamily="65" charset="-120"/>
              </a:endParaRPr>
            </a:p>
          </p:txBody>
        </p:sp>
        <p:sp>
          <p:nvSpPr>
            <p:cNvPr id="18" name="Rectangle 17"/>
            <p:cNvSpPr>
              <a:spLocks noChangeArrowheads="1"/>
            </p:cNvSpPr>
            <p:nvPr/>
          </p:nvSpPr>
          <p:spPr bwMode="auto">
            <a:xfrm>
              <a:off x="577850" y="5266085"/>
              <a:ext cx="2971800" cy="7239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19" name="Rectangle 18"/>
            <p:cNvSpPr>
              <a:spLocks noChangeArrowheads="1"/>
            </p:cNvSpPr>
            <p:nvPr/>
          </p:nvSpPr>
          <p:spPr bwMode="auto">
            <a:xfrm>
              <a:off x="577850" y="4942235"/>
              <a:ext cx="2971800" cy="32385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0" name="Rectangle 19"/>
            <p:cNvSpPr>
              <a:spLocks noChangeArrowheads="1"/>
            </p:cNvSpPr>
            <p:nvPr/>
          </p:nvSpPr>
          <p:spPr bwMode="auto">
            <a:xfrm>
              <a:off x="577850" y="448503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1" name="Rectangle 20"/>
            <p:cNvSpPr>
              <a:spLocks noChangeArrowheads="1"/>
            </p:cNvSpPr>
            <p:nvPr/>
          </p:nvSpPr>
          <p:spPr bwMode="auto">
            <a:xfrm>
              <a:off x="577850" y="402783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2" name="Rectangle 21"/>
            <p:cNvSpPr>
              <a:spLocks noChangeArrowheads="1"/>
            </p:cNvSpPr>
            <p:nvPr/>
          </p:nvSpPr>
          <p:spPr bwMode="auto">
            <a:xfrm>
              <a:off x="577850" y="357063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3" name="Rectangle 22"/>
            <p:cNvSpPr>
              <a:spLocks noChangeArrowheads="1"/>
            </p:cNvSpPr>
            <p:nvPr/>
          </p:nvSpPr>
          <p:spPr bwMode="auto">
            <a:xfrm>
              <a:off x="577850" y="311343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4" name="Rectangle 23"/>
            <p:cNvSpPr>
              <a:spLocks noChangeArrowheads="1"/>
            </p:cNvSpPr>
            <p:nvPr/>
          </p:nvSpPr>
          <p:spPr bwMode="auto">
            <a:xfrm>
              <a:off x="577850" y="265623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5" name="Rectangle 24"/>
            <p:cNvSpPr>
              <a:spLocks noChangeArrowheads="1"/>
            </p:cNvSpPr>
            <p:nvPr/>
          </p:nvSpPr>
          <p:spPr bwMode="auto">
            <a:xfrm>
              <a:off x="577850" y="2065685"/>
              <a:ext cx="2971800" cy="5715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6" name="Rectangle 25"/>
            <p:cNvSpPr>
              <a:spLocks noChangeArrowheads="1"/>
            </p:cNvSpPr>
            <p:nvPr/>
          </p:nvSpPr>
          <p:spPr bwMode="auto">
            <a:xfrm>
              <a:off x="577850" y="1646585"/>
              <a:ext cx="2971800" cy="457200"/>
            </a:xfrm>
            <a:prstGeom prst="rect">
              <a:avLst/>
            </a:prstGeom>
            <a:solidFill>
              <a:schemeClr val="bg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7" name="Line 26"/>
            <p:cNvSpPr>
              <a:spLocks noChangeShapeType="1"/>
            </p:cNvSpPr>
            <p:nvPr/>
          </p:nvSpPr>
          <p:spPr bwMode="auto">
            <a:xfrm>
              <a:off x="952500" y="2237135"/>
              <a:ext cx="1588"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ndParaRPr>
            </a:p>
          </p:txBody>
        </p:sp>
        <p:sp>
          <p:nvSpPr>
            <p:cNvPr id="28" name="Text Box 27"/>
            <p:cNvSpPr txBox="1">
              <a:spLocks noChangeArrowheads="1"/>
            </p:cNvSpPr>
            <p:nvPr/>
          </p:nvSpPr>
          <p:spPr bwMode="auto">
            <a:xfrm>
              <a:off x="1514189" y="1783110"/>
              <a:ext cx="11753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IPv6 header</a:t>
              </a:r>
            </a:p>
          </p:txBody>
        </p:sp>
        <p:sp>
          <p:nvSpPr>
            <p:cNvPr id="29" name="Text Box 28"/>
            <p:cNvSpPr txBox="1">
              <a:spLocks noChangeArrowheads="1"/>
            </p:cNvSpPr>
            <p:nvPr/>
          </p:nvSpPr>
          <p:spPr bwMode="auto">
            <a:xfrm>
              <a:off x="342900" y="2186335"/>
              <a:ext cx="3519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Hop-by-hop options header</a:t>
              </a:r>
            </a:p>
          </p:txBody>
        </p:sp>
        <p:sp>
          <p:nvSpPr>
            <p:cNvPr id="30" name="Text Box 29"/>
            <p:cNvSpPr txBox="1">
              <a:spLocks noChangeArrowheads="1"/>
            </p:cNvSpPr>
            <p:nvPr/>
          </p:nvSpPr>
          <p:spPr bwMode="auto">
            <a:xfrm>
              <a:off x="1369631" y="2754660"/>
              <a:ext cx="14644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Routing header</a:t>
              </a:r>
            </a:p>
          </p:txBody>
        </p:sp>
        <p:sp>
          <p:nvSpPr>
            <p:cNvPr id="31" name="Text Box 30"/>
            <p:cNvSpPr txBox="1">
              <a:spLocks noChangeArrowheads="1"/>
            </p:cNvSpPr>
            <p:nvPr/>
          </p:nvSpPr>
          <p:spPr bwMode="auto">
            <a:xfrm>
              <a:off x="1292847" y="3211860"/>
              <a:ext cx="16180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Fragment header</a:t>
              </a:r>
            </a:p>
          </p:txBody>
        </p:sp>
        <p:sp>
          <p:nvSpPr>
            <p:cNvPr id="32" name="Text Box 31"/>
            <p:cNvSpPr txBox="1">
              <a:spLocks noChangeArrowheads="1"/>
            </p:cNvSpPr>
            <p:nvPr/>
          </p:nvSpPr>
          <p:spPr bwMode="auto">
            <a:xfrm>
              <a:off x="1072145" y="3703985"/>
              <a:ext cx="2059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Authentication header</a:t>
              </a:r>
            </a:p>
          </p:txBody>
        </p:sp>
        <p:sp>
          <p:nvSpPr>
            <p:cNvPr id="33" name="Text Box 32"/>
            <p:cNvSpPr txBox="1">
              <a:spLocks noChangeArrowheads="1"/>
            </p:cNvSpPr>
            <p:nvPr/>
          </p:nvSpPr>
          <p:spPr bwMode="auto">
            <a:xfrm>
              <a:off x="158750" y="4142135"/>
              <a:ext cx="381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Encap security payload header</a:t>
              </a:r>
            </a:p>
          </p:txBody>
        </p:sp>
        <p:sp>
          <p:nvSpPr>
            <p:cNvPr id="34" name="Text Box 33"/>
            <p:cNvSpPr txBox="1">
              <a:spLocks noChangeArrowheads="1"/>
            </p:cNvSpPr>
            <p:nvPr/>
          </p:nvSpPr>
          <p:spPr bwMode="auto">
            <a:xfrm>
              <a:off x="1535549" y="4967635"/>
              <a:ext cx="11310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TCP header</a:t>
              </a:r>
            </a:p>
          </p:txBody>
        </p:sp>
        <p:sp>
          <p:nvSpPr>
            <p:cNvPr id="35" name="Text Box 34"/>
            <p:cNvSpPr txBox="1">
              <a:spLocks noChangeArrowheads="1"/>
            </p:cNvSpPr>
            <p:nvPr/>
          </p:nvSpPr>
          <p:spPr bwMode="auto">
            <a:xfrm>
              <a:off x="1332288" y="5440710"/>
              <a:ext cx="15375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kumimoji="1" lang="en-US" altLang="zh-TW" sz="1600">
                  <a:solidFill>
                    <a:srgbClr val="003366"/>
                  </a:solidFill>
                  <a:latin typeface="Calibri" panose="020F0502020204030204" pitchFamily="34" charset="0"/>
                  <a:ea typeface="標楷體" panose="03000509000000000000" pitchFamily="65" charset="-120"/>
                </a:rPr>
                <a:t>Application data</a:t>
              </a:r>
            </a:p>
          </p:txBody>
        </p:sp>
        <p:sp>
          <p:nvSpPr>
            <p:cNvPr id="36" name="Rectangle 35"/>
            <p:cNvSpPr>
              <a:spLocks noChangeArrowheads="1"/>
            </p:cNvSpPr>
            <p:nvPr/>
          </p:nvSpPr>
          <p:spPr bwMode="auto">
            <a:xfrm>
              <a:off x="577850" y="206568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37" name="Rectangle 36"/>
            <p:cNvSpPr>
              <a:spLocks noChangeArrowheads="1"/>
            </p:cNvSpPr>
            <p:nvPr/>
          </p:nvSpPr>
          <p:spPr bwMode="auto">
            <a:xfrm>
              <a:off x="577850" y="265623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38" name="Rectangle 37"/>
            <p:cNvSpPr>
              <a:spLocks noChangeArrowheads="1"/>
            </p:cNvSpPr>
            <p:nvPr/>
          </p:nvSpPr>
          <p:spPr bwMode="auto">
            <a:xfrm>
              <a:off x="577850" y="311343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39" name="Rectangle 38"/>
            <p:cNvSpPr>
              <a:spLocks noChangeArrowheads="1"/>
            </p:cNvSpPr>
            <p:nvPr/>
          </p:nvSpPr>
          <p:spPr bwMode="auto">
            <a:xfrm>
              <a:off x="577850" y="357063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40" name="Rectangle 39"/>
            <p:cNvSpPr>
              <a:spLocks noChangeArrowheads="1"/>
            </p:cNvSpPr>
            <p:nvPr/>
          </p:nvSpPr>
          <p:spPr bwMode="auto">
            <a:xfrm>
              <a:off x="577850" y="402783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41" name="Rectangle 40"/>
            <p:cNvSpPr>
              <a:spLocks noChangeArrowheads="1"/>
            </p:cNvSpPr>
            <p:nvPr/>
          </p:nvSpPr>
          <p:spPr bwMode="auto">
            <a:xfrm>
              <a:off x="577850" y="448503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42" name="Rectangle 41"/>
            <p:cNvSpPr>
              <a:spLocks noChangeArrowheads="1"/>
            </p:cNvSpPr>
            <p:nvPr/>
          </p:nvSpPr>
          <p:spPr bwMode="auto">
            <a:xfrm>
              <a:off x="2051050" y="1646585"/>
              <a:ext cx="717550" cy="133350"/>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kumimoji="1" lang="en-US" altLang="zh-CN" sz="2000">
                <a:solidFill>
                  <a:srgbClr val="003366"/>
                </a:solidFill>
                <a:latin typeface="Calibri" panose="020F0502020204030204" pitchFamily="34" charset="0"/>
                <a:ea typeface="標楷體" panose="03000509000000000000" pitchFamily="65" charset="-120"/>
              </a:endParaRPr>
            </a:p>
          </p:txBody>
        </p:sp>
        <p:sp>
          <p:nvSpPr>
            <p:cNvPr id="43" name="Text Box 42"/>
            <p:cNvSpPr txBox="1">
              <a:spLocks noChangeArrowheads="1"/>
            </p:cNvSpPr>
            <p:nvPr/>
          </p:nvSpPr>
          <p:spPr bwMode="auto">
            <a:xfrm>
              <a:off x="101600" y="4599335"/>
              <a:ext cx="3962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kumimoji="1" lang="zh-TW" altLang="en-US" sz="1600">
                  <a:solidFill>
                    <a:srgbClr val="003366"/>
                  </a:solidFill>
                  <a:latin typeface="Calibri" panose="020F0502020204030204" pitchFamily="34" charset="0"/>
                  <a:ea typeface="標楷體" panose="03000509000000000000" pitchFamily="65" charset="-120"/>
                </a:rPr>
                <a:t>  </a:t>
              </a:r>
              <a:r>
                <a:rPr kumimoji="1" lang="en-US" altLang="zh-TW" sz="1600">
                  <a:solidFill>
                    <a:srgbClr val="003366"/>
                  </a:solidFill>
                  <a:latin typeface="Calibri" panose="020F0502020204030204" pitchFamily="34" charset="0"/>
                  <a:ea typeface="標楷體" panose="03000509000000000000" pitchFamily="65" charset="-120"/>
                </a:rPr>
                <a:t>Destination options header</a:t>
              </a:r>
            </a:p>
          </p:txBody>
        </p:sp>
      </p:grpSp>
      <p:cxnSp>
        <p:nvCxnSpPr>
          <p:cNvPr id="46" name="直接连接符 45"/>
          <p:cNvCxnSpPr/>
          <p:nvPr/>
        </p:nvCxnSpPr>
        <p:spPr>
          <a:xfrm>
            <a:off x="5698671" y="4604657"/>
            <a:ext cx="179614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753097" y="5061857"/>
            <a:ext cx="3145974" cy="217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44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扩展首部处理</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7" name="内容占位符 2"/>
          <p:cNvSpPr>
            <a:spLocks noGrp="1"/>
          </p:cNvSpPr>
          <p:nvPr>
            <p:ph idx="1"/>
          </p:nvPr>
        </p:nvSpPr>
        <p:spPr>
          <a:xfrm>
            <a:off x="457199" y="1444979"/>
            <a:ext cx="8229601" cy="1907821"/>
          </a:xfrm>
        </p:spPr>
        <p:txBody>
          <a:bodyPr/>
          <a:lstStyle/>
          <a:p>
            <a:r>
              <a:rPr lang="zh-CN" altLang="en-US" sz="2000" dirty="0"/>
              <a:t>扩展首部必须通过前一个首部的下一个头字段来确认</a:t>
            </a:r>
          </a:p>
          <a:p>
            <a:pPr lvl="1">
              <a:lnSpc>
                <a:spcPct val="150000"/>
              </a:lnSpc>
            </a:pPr>
            <a:r>
              <a:rPr lang="zh-CN" altLang="en-US" sz="1600" dirty="0"/>
              <a:t>这个字段为</a:t>
            </a:r>
            <a:r>
              <a:rPr lang="en-US" altLang="zh-CN" sz="1600" dirty="0"/>
              <a:t>8</a:t>
            </a:r>
            <a:r>
              <a:rPr lang="zh-CN" altLang="en-US" sz="1600" dirty="0"/>
              <a:t>位，最多只能有</a:t>
            </a:r>
            <a:r>
              <a:rPr lang="en-US" altLang="zh-CN" sz="1600" dirty="0"/>
              <a:t>256</a:t>
            </a:r>
            <a:r>
              <a:rPr lang="zh-CN" altLang="en-US" sz="1600" dirty="0"/>
              <a:t>个不同值</a:t>
            </a:r>
          </a:p>
          <a:p>
            <a:pPr lvl="1">
              <a:lnSpc>
                <a:spcPct val="150000"/>
              </a:lnSpc>
            </a:pPr>
            <a:r>
              <a:rPr lang="zh-CN" altLang="en-US" sz="1600" dirty="0"/>
              <a:t>该字段不仅对扩展首部进行标识，还标识着封装在</a:t>
            </a:r>
            <a:r>
              <a:rPr lang="en-US" altLang="zh-CN" sz="1600" dirty="0"/>
              <a:t>IP</a:t>
            </a:r>
            <a:r>
              <a:rPr lang="zh-CN" altLang="en-US" sz="1600" dirty="0"/>
              <a:t>包内的所有</a:t>
            </a:r>
            <a:r>
              <a:rPr lang="zh-CN" altLang="en-US" sz="1600"/>
              <a:t>其他协议</a:t>
            </a:r>
            <a:endParaRPr lang="zh-CN" altLang="en-US" sz="1600"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49" y="3619500"/>
            <a:ext cx="7632700" cy="2863850"/>
          </a:xfrm>
          <a:prstGeom prst="rect">
            <a:avLst/>
          </a:prstGeom>
          <a:noFill/>
          <a:ln>
            <a:noFill/>
          </a:ln>
          <a:effectLst/>
          <a:extLst>
            <a:ext uri="{909E8E84-426E-40DD-AFC4-6F175D3DCCD1}">
              <a14:hiddenFill xmlns:a14="http://schemas.microsoft.com/office/drawing/2010/main">
                <a:gradFill rotWithShape="1">
                  <a:gsLst>
                    <a:gs pos="0">
                      <a:schemeClr val="accent1">
                        <a:alpha val="50000"/>
                      </a:schemeClr>
                    </a:gs>
                    <a:gs pos="100000">
                      <a:schemeClr val="bg1">
                        <a:alpha val="50000"/>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379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扩展首部处理</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7" name="内容占位符 2"/>
          <p:cNvSpPr>
            <a:spLocks noGrp="1"/>
          </p:cNvSpPr>
          <p:nvPr>
            <p:ph idx="1"/>
          </p:nvPr>
        </p:nvSpPr>
        <p:spPr>
          <a:xfrm>
            <a:off x="457199" y="1444979"/>
            <a:ext cx="8229601" cy="3190521"/>
          </a:xfrm>
        </p:spPr>
        <p:txBody>
          <a:bodyPr/>
          <a:lstStyle/>
          <a:p>
            <a:r>
              <a:rPr lang="zh-CN" altLang="en-US" sz="2000" dirty="0"/>
              <a:t>允许通过逐跳选项扩展报头和目的地选项扩展报头来建立新的选项，统称为选项扩展首部</a:t>
            </a:r>
          </a:p>
          <a:p>
            <a:pPr lvl="1">
              <a:lnSpc>
                <a:spcPct val="150000"/>
              </a:lnSpc>
            </a:pPr>
            <a:r>
              <a:rPr lang="zh-CN" altLang="en-US" sz="1600" dirty="0"/>
              <a:t>通过使用这些选项头扩展，很容易实现新选项</a:t>
            </a:r>
          </a:p>
          <a:p>
            <a:r>
              <a:rPr lang="zh-CN" altLang="en-US" sz="2000" dirty="0"/>
              <a:t>对于一个全新的扩展首部类型</a:t>
            </a:r>
          </a:p>
          <a:p>
            <a:pPr lvl="1">
              <a:lnSpc>
                <a:spcPct val="150000"/>
              </a:lnSpc>
            </a:pPr>
            <a:r>
              <a:rPr lang="zh-CN" altLang="en-US" sz="1600" dirty="0"/>
              <a:t>若目的节点支持新的扩展首部类型，则正常处理</a:t>
            </a:r>
          </a:p>
          <a:p>
            <a:pPr lvl="1">
              <a:lnSpc>
                <a:spcPct val="150000"/>
              </a:lnSpc>
            </a:pPr>
            <a:r>
              <a:rPr lang="zh-CN" altLang="en-US" sz="1600" dirty="0"/>
              <a:t>如果不支持，则目的节点丢弃该扩展首部，并返回错误消息</a:t>
            </a:r>
          </a:p>
        </p:txBody>
      </p:sp>
    </p:spTree>
    <p:custDataLst>
      <p:tags r:id="rId1"/>
    </p:custDataLst>
    <p:extLst>
      <p:ext uri="{BB962C8B-B14F-4D97-AF65-F5344CB8AC3E}">
        <p14:creationId xmlns:p14="http://schemas.microsoft.com/office/powerpoint/2010/main" val="3743764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26688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par>
                                <p:cTn id="7" presetID="9" presetClass="emph" presetSubtype="0" nodeType="withEffect">
                                  <p:stCondLst>
                                    <p:cond delay="0"/>
                                  </p:stCondLst>
                                  <p:iterate type="lt">
                                    <p:tmAbs val="0"/>
                                  </p:iterate>
                                  <p:childTnLst>
                                    <p:set>
                                      <p:cBhvr rctx="PPT">
                                        <p:cTn id="8" dur="indefinite"/>
                                        <p:tgtEl>
                                          <p:spTgt spid="3">
                                            <p:txEl>
                                              <p:pRg st="1" end="1"/>
                                            </p:txEl>
                                          </p:spTgt>
                                        </p:tgtEl>
                                        <p:attrNameLst>
                                          <p:attrName>style.opacity</p:attrName>
                                        </p:attrNameLst>
                                      </p:cBhvr>
                                      <p:to>
                                        <p:strVal val="0.25"/>
                                      </p:to>
                                    </p:set>
                                    <p:animEffect filter="image" prLst="opacity: 0.25">
                                      <p:cBhvr rctx="IE">
                                        <p:cTn id="9" dur="indefinite"/>
                                        <p:tgtEl>
                                          <p:spTgt spid="3">
                                            <p:txEl>
                                              <p:pRg st="1" end="1"/>
                                            </p:txEl>
                                          </p:spTgt>
                                        </p:tgtEl>
                                      </p:cBhvr>
                                    </p:animEffect>
                                  </p:childTnLst>
                                </p:cTn>
                              </p:par>
                              <p:par>
                                <p:cTn id="10" presetID="9" presetClass="emph" presetSubtype="0" nodeType="withEffect">
                                  <p:stCondLst>
                                    <p:cond delay="0"/>
                                  </p:stCondLst>
                                  <p:iterate type="lt">
                                    <p:tmAbs val="0"/>
                                  </p:iterate>
                                  <p:childTnLst>
                                    <p:set>
                                      <p:cBhvr rctx="PPT">
                                        <p:cTn id="11" dur="indefinite"/>
                                        <p:tgtEl>
                                          <p:spTgt spid="3">
                                            <p:txEl>
                                              <p:pRg st="2" end="2"/>
                                            </p:txEl>
                                          </p:spTgt>
                                        </p:tgtEl>
                                        <p:attrNameLst>
                                          <p:attrName>style.opacity</p:attrName>
                                        </p:attrNameLst>
                                      </p:cBhvr>
                                      <p:to>
                                        <p:strVal val="0.25"/>
                                      </p:to>
                                    </p:set>
                                    <p:animEffect filter="image" prLst="opacity: 0.25">
                                      <p:cBhvr rctx="IE">
                                        <p:cTn id="12" dur="indefinite"/>
                                        <p:tgtEl>
                                          <p:spTgt spid="3">
                                            <p:txEl>
                                              <p:pRg st="2" end="2"/>
                                            </p:txEl>
                                          </p:spTgt>
                                        </p:tgtEl>
                                      </p:cBhvr>
                                    </p:animEffec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0" end="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扩展首部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pic>
        <p:nvPicPr>
          <p:cNvPr id="8"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856" y="1804986"/>
            <a:ext cx="7380287" cy="4976813"/>
          </a:xfrm>
          <a:prstGeom prst="rect">
            <a:avLst/>
          </a:prstGeom>
          <a:noFill/>
          <a:ln>
            <a:noFill/>
          </a:ln>
          <a:effectLst/>
          <a:extLst>
            <a:ext uri="{909E8E84-426E-40DD-AFC4-6F175D3DCCD1}">
              <a14:hiddenFill xmlns:a14="http://schemas.microsoft.com/office/drawing/2010/main">
                <a:gradFill rotWithShape="1">
                  <a:gsLst>
                    <a:gs pos="0">
                      <a:schemeClr val="accent1">
                        <a:alpha val="50000"/>
                      </a:schemeClr>
                    </a:gs>
                    <a:gs pos="100000">
                      <a:schemeClr val="bg1">
                        <a:alpha val="50000"/>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2"/>
          <p:cNvSpPr>
            <a:spLocks noChangeArrowheads="1"/>
          </p:cNvSpPr>
          <p:nvPr/>
        </p:nvSpPr>
        <p:spPr bwMode="auto">
          <a:xfrm>
            <a:off x="1771567" y="1437716"/>
            <a:ext cx="146835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2000" dirty="0">
                <a:solidFill>
                  <a:schemeClr val="accent5">
                    <a:lumMod val="50000"/>
                  </a:schemeClr>
                </a:solidFill>
                <a:latin typeface="Calibri" panose="020F0502020204030204" pitchFamily="34" charset="0"/>
                <a:ea typeface="標楷體" panose="03000509000000000000" pitchFamily="65" charset="-120"/>
              </a:rPr>
              <a:t>无扩展首部</a:t>
            </a:r>
            <a:endParaRPr kumimoji="1" lang="en-US" altLang="zh-TW" sz="2000" dirty="0">
              <a:solidFill>
                <a:schemeClr val="accent5">
                  <a:lumMod val="50000"/>
                </a:schemeClr>
              </a:solidFill>
              <a:latin typeface="Calibri" panose="020F0502020204030204" pitchFamily="34" charset="0"/>
              <a:ea typeface="標楷體" panose="03000509000000000000" pitchFamily="65" charset="-120"/>
            </a:endParaRPr>
          </a:p>
        </p:txBody>
      </p:sp>
      <p:sp>
        <p:nvSpPr>
          <p:cNvPr id="11" name="Rectangle 12"/>
          <p:cNvSpPr>
            <a:spLocks noChangeArrowheads="1"/>
          </p:cNvSpPr>
          <p:nvPr/>
        </p:nvSpPr>
        <p:spPr bwMode="auto">
          <a:xfrm>
            <a:off x="4781467" y="1437716"/>
            <a:ext cx="146835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2000" dirty="0">
                <a:solidFill>
                  <a:schemeClr val="accent5">
                    <a:lumMod val="50000"/>
                  </a:schemeClr>
                </a:solidFill>
                <a:latin typeface="Calibri" panose="020F0502020204030204" pitchFamily="34" charset="0"/>
                <a:ea typeface="標楷體" panose="03000509000000000000" pitchFamily="65" charset="-120"/>
              </a:rPr>
              <a:t>有扩展首部</a:t>
            </a:r>
            <a:endParaRPr kumimoji="1" lang="en-US" altLang="zh-TW" sz="2000" dirty="0">
              <a:solidFill>
                <a:schemeClr val="accent5">
                  <a:lumMod val="50000"/>
                </a:schemeClr>
              </a:solidFill>
              <a:latin typeface="Calibri" panose="020F0502020204030204" pitchFamily="34" charset="0"/>
              <a:ea typeface="標楷體" panose="03000509000000000000" pitchFamily="65" charset="-120"/>
            </a:endParaRPr>
          </a:p>
        </p:txBody>
      </p:sp>
    </p:spTree>
    <p:extLst>
      <p:ext uri="{BB962C8B-B14F-4D97-AF65-F5344CB8AC3E}">
        <p14:creationId xmlns:p14="http://schemas.microsoft.com/office/powerpoint/2010/main" val="288151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Tree>
    <p:extLst>
      <p:ext uri="{BB962C8B-B14F-4D97-AF65-F5344CB8AC3E}">
        <p14:creationId xmlns:p14="http://schemas.microsoft.com/office/powerpoint/2010/main" val="3068287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18" presetClass="emph" presetSubtype="0" fill="hold" nodeType="withEffect">
                                  <p:stCondLst>
                                    <p:cond delay="0"/>
                                  </p:stCondLst>
                                  <p:iterate type="lt">
                                    <p:tmPct val="4000"/>
                                  </p:iterate>
                                  <p:childTnLst>
                                    <p:set>
                                      <p:cBhvr override="childStyle">
                                        <p:cTn id="12" dur="500" fill="hold"/>
                                        <p:tgtEl>
                                          <p:spTgt spid="3">
                                            <p:txEl>
                                              <p:pRg st="2" end="2"/>
                                            </p:txEl>
                                          </p:spTgt>
                                        </p:tgtEl>
                                        <p:attrNameLst>
                                          <p:attrName>style.textDecorationUnderline</p:attrName>
                                        </p:attrNameLst>
                                      </p:cBhvr>
                                      <p:to>
                                        <p:strVal val="true"/>
                                      </p:to>
                                    </p:se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2" end="2"/>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寻址模型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en-US" altLang="zh-CN" sz="2000" dirty="0"/>
              <a:t>IPv6</a:t>
            </a:r>
            <a:r>
              <a:rPr lang="zh-CN" altLang="en-US" sz="2000" dirty="0"/>
              <a:t>寻址模型基本上和</a:t>
            </a:r>
            <a:r>
              <a:rPr lang="en-US" altLang="zh-CN" sz="2000" dirty="0"/>
              <a:t>IPv4</a:t>
            </a:r>
            <a:r>
              <a:rPr lang="zh-CN" altLang="en-US" sz="2000" dirty="0"/>
              <a:t>的相同</a:t>
            </a:r>
          </a:p>
          <a:p>
            <a:pPr lvl="1">
              <a:lnSpc>
                <a:spcPct val="150000"/>
              </a:lnSpc>
            </a:pPr>
            <a:r>
              <a:rPr lang="en-US" altLang="zh-CN" sz="1600" dirty="0"/>
              <a:t>IPv6</a:t>
            </a:r>
            <a:r>
              <a:rPr lang="zh-CN" altLang="en-US" sz="1600" dirty="0"/>
              <a:t>地址与特定的网络接口而不是与特定的计算机相关联</a:t>
            </a:r>
          </a:p>
          <a:p>
            <a:pPr lvl="1">
              <a:lnSpc>
                <a:spcPct val="150000"/>
              </a:lnSpc>
            </a:pPr>
            <a:r>
              <a:rPr lang="zh-CN" altLang="en-US" sz="1600" dirty="0"/>
              <a:t>一个拥有多个网络接口的节点可以具有多个</a:t>
            </a:r>
            <a:r>
              <a:rPr lang="en-US" altLang="zh-CN" sz="1600" dirty="0"/>
              <a:t>IPv6</a:t>
            </a:r>
            <a:r>
              <a:rPr lang="zh-CN" altLang="en-US" sz="1600" dirty="0"/>
              <a:t>地址</a:t>
            </a:r>
          </a:p>
          <a:p>
            <a:pPr lvl="1">
              <a:lnSpc>
                <a:spcPct val="150000"/>
              </a:lnSpc>
            </a:pPr>
            <a:r>
              <a:rPr lang="zh-CN" altLang="en-US" sz="1600" dirty="0"/>
              <a:t>一个单个的接口可以分配多个相同类型或者不同类型的地址</a:t>
            </a:r>
          </a:p>
          <a:p>
            <a:pPr lvl="1">
              <a:lnSpc>
                <a:spcPct val="150000"/>
              </a:lnSpc>
            </a:pPr>
            <a:r>
              <a:rPr lang="zh-CN" altLang="en-US" sz="1600" dirty="0"/>
              <a:t>一个单播地址只能与一个网络接口</a:t>
            </a:r>
            <a:r>
              <a:rPr lang="zh-CN" altLang="en-US" sz="1600"/>
              <a:t>相关联</a:t>
            </a:r>
            <a:endParaRPr lang="en-US" altLang="zh-CN" sz="1600"/>
          </a:p>
          <a:p>
            <a:pPr lvl="1">
              <a:lnSpc>
                <a:spcPct val="150000"/>
              </a:lnSpc>
            </a:pPr>
            <a:r>
              <a:rPr lang="zh-CN" altLang="en-US" sz="1600"/>
              <a:t>一个结点接口的单播地址可用来唯一地标志该结点</a:t>
            </a:r>
            <a:endParaRPr lang="zh-CN" altLang="en-US" sz="1600" dirty="0"/>
          </a:p>
        </p:txBody>
      </p:sp>
    </p:spTree>
    <p:extLst>
      <p:ext uri="{BB962C8B-B14F-4D97-AF65-F5344CB8AC3E}">
        <p14:creationId xmlns:p14="http://schemas.microsoft.com/office/powerpoint/2010/main" val="2942448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地址模型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地址属于接口，而非主机</a:t>
            </a:r>
            <a:endParaRPr lang="en-US" altLang="zh-CN" sz="2000" dirty="0"/>
          </a:p>
          <a:p>
            <a:pPr lvl="1">
              <a:lnSpc>
                <a:spcPct val="150000"/>
              </a:lnSpc>
            </a:pPr>
            <a:r>
              <a:rPr lang="zh-CN" altLang="en-GB" sz="1600" dirty="0"/>
              <a:t>这一点和</a:t>
            </a:r>
            <a:r>
              <a:rPr lang="en-GB" altLang="zh-CN" sz="1600" dirty="0"/>
              <a:t>IPv4</a:t>
            </a:r>
            <a:r>
              <a:rPr lang="zh-CN" altLang="en-GB" sz="1600" dirty="0"/>
              <a:t>相同</a:t>
            </a:r>
            <a:endParaRPr lang="en-GB" altLang="zh-CN" sz="1600" dirty="0"/>
          </a:p>
          <a:p>
            <a:r>
              <a:rPr lang="zh-CN" altLang="en-US" sz="2000" dirty="0"/>
              <a:t>地址有范围</a:t>
            </a:r>
          </a:p>
          <a:p>
            <a:pPr lvl="1">
              <a:lnSpc>
                <a:spcPct val="150000"/>
              </a:lnSpc>
              <a:spcBef>
                <a:spcPts val="0"/>
              </a:spcBef>
            </a:pPr>
            <a:r>
              <a:rPr lang="en-US" altLang="zh-CN" sz="1600"/>
              <a:t>Link Local</a:t>
            </a:r>
            <a:endParaRPr lang="en-US" altLang="zh-CN" sz="1600" dirty="0"/>
          </a:p>
          <a:p>
            <a:pPr lvl="1">
              <a:lnSpc>
                <a:spcPct val="150000"/>
              </a:lnSpc>
              <a:spcBef>
                <a:spcPts val="0"/>
              </a:spcBef>
            </a:pPr>
            <a:r>
              <a:rPr lang="en-US" altLang="zh-CN" sz="1600" dirty="0"/>
              <a:t>Site Local</a:t>
            </a:r>
          </a:p>
          <a:p>
            <a:pPr lvl="1">
              <a:lnSpc>
                <a:spcPct val="150000"/>
              </a:lnSpc>
              <a:spcBef>
                <a:spcPts val="0"/>
              </a:spcBef>
            </a:pPr>
            <a:r>
              <a:rPr lang="en-US" altLang="zh-CN" sz="1600" dirty="0"/>
              <a:t>Global</a:t>
            </a:r>
          </a:p>
          <a:p>
            <a:r>
              <a:rPr lang="zh-CN" altLang="en-US" sz="2000" dirty="0"/>
              <a:t>地址有生存期</a:t>
            </a:r>
          </a:p>
          <a:p>
            <a:pPr lvl="1">
              <a:lnSpc>
                <a:spcPct val="150000"/>
              </a:lnSpc>
              <a:spcBef>
                <a:spcPts val="0"/>
              </a:spcBef>
            </a:pPr>
            <a:r>
              <a:rPr lang="en-US" altLang="zh-CN" sz="1600"/>
              <a:t>Lifetime</a:t>
            </a:r>
            <a:r>
              <a:rPr lang="zh-CN" altLang="en-US" sz="1600"/>
              <a:t> </a:t>
            </a:r>
            <a:endParaRPr lang="en-US" altLang="zh-CN" sz="1600" dirty="0"/>
          </a:p>
        </p:txBody>
      </p:sp>
      <p:grpSp>
        <p:nvGrpSpPr>
          <p:cNvPr id="6" name="组合 5"/>
          <p:cNvGrpSpPr/>
          <p:nvPr/>
        </p:nvGrpSpPr>
        <p:grpSpPr>
          <a:xfrm>
            <a:off x="3462338" y="2492375"/>
            <a:ext cx="5002213" cy="1968500"/>
            <a:chOff x="3462338" y="2492375"/>
            <a:chExt cx="5002213" cy="1968500"/>
          </a:xfrm>
        </p:grpSpPr>
        <p:sp>
          <p:nvSpPr>
            <p:cNvPr id="7" name="Oval 5"/>
            <p:cNvSpPr>
              <a:spLocks noChangeArrowheads="1"/>
            </p:cNvSpPr>
            <p:nvPr/>
          </p:nvSpPr>
          <p:spPr bwMode="auto">
            <a:xfrm>
              <a:off x="3462338" y="2492375"/>
              <a:ext cx="5002213" cy="196850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8" name="Oval 6"/>
            <p:cNvSpPr>
              <a:spLocks noChangeArrowheads="1"/>
            </p:cNvSpPr>
            <p:nvPr/>
          </p:nvSpPr>
          <p:spPr bwMode="auto">
            <a:xfrm>
              <a:off x="4595813" y="2492375"/>
              <a:ext cx="3646487" cy="1511300"/>
            </a:xfrm>
            <a:prstGeom prst="ellipse">
              <a:avLst/>
            </a:prstGeom>
            <a:solidFill>
              <a:srgbClr val="FFCC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9" name="Oval 7"/>
            <p:cNvSpPr>
              <a:spLocks noChangeArrowheads="1"/>
            </p:cNvSpPr>
            <p:nvPr/>
          </p:nvSpPr>
          <p:spPr bwMode="auto">
            <a:xfrm>
              <a:off x="6288088" y="2644775"/>
              <a:ext cx="1954212" cy="1130300"/>
            </a:xfrm>
            <a:prstGeom prst="ellipse">
              <a:avLst/>
            </a:prstGeom>
            <a:solidFill>
              <a:srgbClr val="FF0000"/>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r>
                <a:rPr lang="en-GB" altLang="zh-CN" sz="2400" b="1" dirty="0">
                  <a:solidFill>
                    <a:schemeClr val="bg1"/>
                  </a:solidFill>
                  <a:latin typeface="Calibri" panose="020F0502020204030204" pitchFamily="34" charset="0"/>
                  <a:ea typeface="PMingLiU" panose="02020500000000000000" pitchFamily="18" charset="-120"/>
                </a:rPr>
                <a:t>Link-Local</a:t>
              </a:r>
            </a:p>
          </p:txBody>
        </p:sp>
        <p:sp>
          <p:nvSpPr>
            <p:cNvPr id="10" name="Rectangle 9"/>
            <p:cNvSpPr>
              <a:spLocks noChangeArrowheads="1"/>
            </p:cNvSpPr>
            <p:nvPr/>
          </p:nvSpPr>
          <p:spPr bwMode="auto">
            <a:xfrm>
              <a:off x="4784725" y="3019425"/>
              <a:ext cx="140987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GB" altLang="zh-CN" sz="2400" b="1" dirty="0">
                  <a:solidFill>
                    <a:schemeClr val="bg1"/>
                  </a:solidFill>
                  <a:latin typeface="Calibri" panose="020F0502020204030204" pitchFamily="34" charset="0"/>
                  <a:ea typeface="PMingLiU" panose="02020500000000000000" pitchFamily="18" charset="-120"/>
                </a:rPr>
                <a:t>Site-Local</a:t>
              </a:r>
            </a:p>
          </p:txBody>
        </p:sp>
        <p:sp>
          <p:nvSpPr>
            <p:cNvPr id="11" name="Rectangle 10"/>
            <p:cNvSpPr>
              <a:spLocks noChangeArrowheads="1"/>
            </p:cNvSpPr>
            <p:nvPr/>
          </p:nvSpPr>
          <p:spPr bwMode="auto">
            <a:xfrm>
              <a:off x="3532188" y="3209925"/>
              <a:ext cx="101470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GB" altLang="zh-CN" sz="2400" b="1" dirty="0">
                  <a:solidFill>
                    <a:schemeClr val="bg1"/>
                  </a:solidFill>
                  <a:latin typeface="Calibri" panose="020F0502020204030204" pitchFamily="34" charset="0"/>
                  <a:ea typeface="PMingLiU" panose="02020500000000000000" pitchFamily="18" charset="-120"/>
                </a:rPr>
                <a:t>Global</a:t>
              </a:r>
            </a:p>
          </p:txBody>
        </p:sp>
      </p:grpSp>
      <p:sp>
        <p:nvSpPr>
          <p:cNvPr id="12" name="TextBox 11"/>
          <p:cNvSpPr txBox="1"/>
          <p:nvPr/>
        </p:nvSpPr>
        <p:spPr>
          <a:xfrm>
            <a:off x="702129" y="5453743"/>
            <a:ext cx="7576457" cy="400110"/>
          </a:xfrm>
          <a:prstGeom prst="rect">
            <a:avLst/>
          </a:prstGeom>
          <a:noFill/>
        </p:spPr>
        <p:txBody>
          <a:bodyPr wrap="square" rtlCol="0">
            <a:spAutoFit/>
          </a:bodyPr>
          <a:lstStyle/>
          <a:p>
            <a:r>
              <a:rPr lang="en-US" altLang="zh-CN" sz="2000">
                <a:solidFill>
                  <a:srgbClr val="3333CC"/>
                </a:solidFill>
              </a:rPr>
              <a:t>Link</a:t>
            </a:r>
            <a:r>
              <a:rPr lang="zh-CN" altLang="en-US" sz="2000">
                <a:solidFill>
                  <a:srgbClr val="3333CC"/>
                </a:solidFill>
              </a:rPr>
              <a:t> </a:t>
            </a:r>
            <a:r>
              <a:rPr lang="en-US" altLang="zh-CN" sz="2000">
                <a:solidFill>
                  <a:srgbClr val="3333CC"/>
                </a:solidFill>
              </a:rPr>
              <a:t>Local</a:t>
            </a:r>
            <a:r>
              <a:rPr lang="zh-CN" altLang="en-US" sz="2000">
                <a:solidFill>
                  <a:srgbClr val="3333CC"/>
                </a:solidFill>
              </a:rPr>
              <a:t>和</a:t>
            </a:r>
            <a:r>
              <a:rPr lang="en-US" altLang="zh-CN" sz="2000">
                <a:solidFill>
                  <a:srgbClr val="3333CC"/>
                </a:solidFill>
              </a:rPr>
              <a:t>Site</a:t>
            </a:r>
            <a:r>
              <a:rPr lang="zh-CN" altLang="en-US" sz="2000">
                <a:solidFill>
                  <a:srgbClr val="3333CC"/>
                </a:solidFill>
              </a:rPr>
              <a:t> </a:t>
            </a:r>
            <a:r>
              <a:rPr lang="en-US" altLang="zh-CN" sz="2000">
                <a:solidFill>
                  <a:srgbClr val="3333CC"/>
                </a:solidFill>
              </a:rPr>
              <a:t>Local</a:t>
            </a:r>
            <a:r>
              <a:rPr lang="zh-CN" altLang="en-US" sz="2000">
                <a:solidFill>
                  <a:srgbClr val="3333CC"/>
                </a:solidFill>
              </a:rPr>
              <a:t>：不需要验证目的地址是否与自己同一网段！</a:t>
            </a:r>
          </a:p>
        </p:txBody>
      </p:sp>
    </p:spTree>
    <p:custDataLst>
      <p:tags r:id="rId1"/>
    </p:custDataLst>
    <p:extLst>
      <p:ext uri="{BB962C8B-B14F-4D97-AF65-F5344CB8AC3E}">
        <p14:creationId xmlns:p14="http://schemas.microsoft.com/office/powerpoint/2010/main" val="2187358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7">
                                            <p:txEl>
                                              <p:pRg st="6" end="6"/>
                                            </p:txEl>
                                          </p:spTgt>
                                        </p:tgtEl>
                                        <p:attrNameLst>
                                          <p:attrName>style.visibility</p:attrName>
                                        </p:attrNameLst>
                                      </p:cBhvr>
                                      <p:to>
                                        <p:strVal val="visible"/>
                                      </p:to>
                                    </p:set>
                                    <p:animEffect transition="in" filter="dissolve">
                                      <p:cBhvr>
                                        <p:cTn id="33" dur="500"/>
                                        <p:tgtEl>
                                          <p:spTgt spid="57">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
                                            <p:txEl>
                                              <p:pRg st="7" end="7"/>
                                            </p:txEl>
                                          </p:spTgt>
                                        </p:tgtEl>
                                        <p:attrNameLst>
                                          <p:attrName>style.visibility</p:attrName>
                                        </p:attrNameLst>
                                      </p:cBhvr>
                                      <p:to>
                                        <p:strVal val="visible"/>
                                      </p:to>
                                    </p:set>
                                    <p:animEffect transition="in" filter="dissolve">
                                      <p:cBhvr>
                                        <p:cTn id="36" dur="500"/>
                                        <p:tgtEl>
                                          <p:spTgt spid="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冒号十六进制记法</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以</a:t>
            </a:r>
            <a:r>
              <a:rPr lang="en-US" altLang="zh-CN" sz="2000" dirty="0"/>
              <a:t>16</a:t>
            </a:r>
            <a:r>
              <a:rPr lang="zh-CN" altLang="en-US" sz="2000" dirty="0"/>
              <a:t>位为一分组，每个</a:t>
            </a:r>
            <a:r>
              <a:rPr lang="en-US" altLang="zh-CN" sz="2000" dirty="0"/>
              <a:t>16</a:t>
            </a:r>
            <a:r>
              <a:rPr lang="zh-CN" altLang="en-US" sz="2000" dirty="0"/>
              <a:t>位分组写成</a:t>
            </a:r>
            <a:r>
              <a:rPr lang="en-US" altLang="zh-CN" sz="2000" dirty="0"/>
              <a:t>4</a:t>
            </a:r>
            <a:r>
              <a:rPr lang="zh-CN" altLang="en-US" sz="2000" dirty="0"/>
              <a:t>个十六进制数，中间用冒号分隔</a:t>
            </a:r>
          </a:p>
          <a:p>
            <a:pPr lvl="1">
              <a:lnSpc>
                <a:spcPct val="150000"/>
              </a:lnSpc>
            </a:pPr>
            <a:r>
              <a:rPr lang="en-US" altLang="zh-CN" sz="1600" dirty="0"/>
              <a:t>21DA:00D3:0000:2F3B:02AA:00FF:FE28:9C5A</a:t>
            </a:r>
            <a:endParaRPr lang="zh-CN" altLang="en-US" sz="1600" dirty="0"/>
          </a:p>
          <a:p>
            <a:pPr>
              <a:spcBef>
                <a:spcPts val="1200"/>
              </a:spcBef>
            </a:pPr>
            <a:r>
              <a:rPr lang="zh-CN" altLang="en-US" sz="2000" dirty="0"/>
              <a:t>零压缩机制</a:t>
            </a:r>
          </a:p>
          <a:p>
            <a:pPr lvl="1">
              <a:lnSpc>
                <a:spcPct val="150000"/>
              </a:lnSpc>
            </a:pPr>
            <a:r>
              <a:rPr lang="zh-CN" altLang="en-US" sz="1600" dirty="0"/>
              <a:t>某些地址中包含很长的零序列，用双冒号“</a:t>
            </a:r>
            <a:r>
              <a:rPr lang="en-US" altLang="zh-CN" sz="1600" dirty="0"/>
              <a:t>::”</a:t>
            </a:r>
            <a:r>
              <a:rPr lang="zh-CN" altLang="en-US" sz="1600" dirty="0"/>
              <a:t>表示，只能用一次</a:t>
            </a:r>
          </a:p>
          <a:p>
            <a:pPr lvl="1">
              <a:lnSpc>
                <a:spcPct val="150000"/>
              </a:lnSpc>
            </a:pPr>
            <a:r>
              <a:rPr lang="zh-CN" altLang="en-US" sz="1600" dirty="0"/>
              <a:t>例如地址</a:t>
            </a:r>
            <a:r>
              <a:rPr lang="en-US" altLang="zh-CN" sz="1600" dirty="0"/>
              <a:t>1080:0:0:0:8:800:200C:417A</a:t>
            </a:r>
            <a:r>
              <a:rPr lang="zh-CN" altLang="en-US" sz="1600" dirty="0"/>
              <a:t>，可表示为压缩格式</a:t>
            </a:r>
            <a:r>
              <a:rPr lang="en-US" altLang="zh-CN" sz="1600" dirty="0"/>
              <a:t>1080</a:t>
            </a:r>
            <a:r>
              <a:rPr lang="en-US" altLang="zh-CN" sz="1600"/>
              <a:t>::8:800:200C:417A</a:t>
            </a:r>
            <a:endParaRPr lang="en-US" altLang="zh-CN" sz="1800" dirty="0"/>
          </a:p>
        </p:txBody>
      </p:sp>
    </p:spTree>
    <p:custDataLst>
      <p:tags r:id="rId1"/>
    </p:custDataLst>
    <p:extLst>
      <p:ext uri="{BB962C8B-B14F-4D97-AF65-F5344CB8AC3E}">
        <p14:creationId xmlns:p14="http://schemas.microsoft.com/office/powerpoint/2010/main" val="1534270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wipe(left)">
                                      <p:cBhvr>
                                        <p:cTn id="12" dur="5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dissolve">
                                      <p:cBhvr>
                                        <p:cTn id="17" dur="500"/>
                                        <p:tgtEl>
                                          <p:spTgt spid="5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7">
                                            <p:txEl>
                                              <p:pRg st="3" end="3"/>
                                            </p:txEl>
                                          </p:spTgt>
                                        </p:tgtEl>
                                        <p:attrNameLst>
                                          <p:attrName>style.visibility</p:attrName>
                                        </p:attrNameLst>
                                      </p:cBhvr>
                                      <p:to>
                                        <p:strVal val="visible"/>
                                      </p:to>
                                    </p:set>
                                    <p:animEffect transition="in" filter="dissolve">
                                      <p:cBhvr>
                                        <p:cTn id="20" dur="500"/>
                                        <p:tgtEl>
                                          <p:spTgt spid="5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7">
                                            <p:txEl>
                                              <p:pRg st="4" end="4"/>
                                            </p:txEl>
                                          </p:spTgt>
                                        </p:tgtEl>
                                        <p:attrNameLst>
                                          <p:attrName>style.visibility</p:attrName>
                                        </p:attrNameLst>
                                      </p:cBhvr>
                                      <p:to>
                                        <p:strVal val="visible"/>
                                      </p:to>
                                    </p:set>
                                    <p:animEffect transition="in" filter="dissolve">
                                      <p:cBhvr>
                                        <p:cTn id="23" dur="500"/>
                                        <p:tgtEl>
                                          <p:spTgt spid="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地址类型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
        <p:nvSpPr>
          <p:cNvPr id="57" name="内容占位符 2"/>
          <p:cNvSpPr>
            <a:spLocks noGrp="1"/>
          </p:cNvSpPr>
          <p:nvPr>
            <p:ph idx="1"/>
          </p:nvPr>
        </p:nvSpPr>
        <p:spPr>
          <a:xfrm>
            <a:off x="457199" y="1444979"/>
            <a:ext cx="8370712" cy="4905021"/>
          </a:xfrm>
        </p:spPr>
        <p:txBody>
          <a:bodyPr/>
          <a:lstStyle/>
          <a:p>
            <a:r>
              <a:rPr lang="en-US" altLang="zh-CN" sz="2000" dirty="0"/>
              <a:t>IPv6 </a:t>
            </a:r>
            <a:r>
              <a:rPr lang="zh-CN" altLang="en-US" sz="2000" dirty="0"/>
              <a:t>分组的目的地址可以是以下三种基本类型地址</a:t>
            </a:r>
          </a:p>
          <a:p>
            <a:pPr lvl="1">
              <a:lnSpc>
                <a:spcPct val="150000"/>
              </a:lnSpc>
            </a:pPr>
            <a:r>
              <a:rPr lang="zh-CN" altLang="en-US" sz="1800" dirty="0"/>
              <a:t>单播</a:t>
            </a:r>
            <a:r>
              <a:rPr lang="en-US" altLang="zh-CN" sz="1800" dirty="0"/>
              <a:t>(unicast)</a:t>
            </a:r>
            <a:r>
              <a:rPr lang="zh-CN" altLang="en-US" sz="1800" dirty="0"/>
              <a:t>：传统的点对点通信，包括全球单播地址和本地单播地址</a:t>
            </a:r>
            <a:endParaRPr lang="en-US" altLang="zh-CN" sz="1800" dirty="0"/>
          </a:p>
          <a:p>
            <a:pPr lvl="2">
              <a:lnSpc>
                <a:spcPct val="150000"/>
              </a:lnSpc>
            </a:pPr>
            <a:r>
              <a:rPr lang="zh-CN" altLang="en-US" sz="1600" dirty="0"/>
              <a:t>发往单播地址的分组被送给该地址标识的接口</a:t>
            </a:r>
          </a:p>
          <a:p>
            <a:pPr lvl="1">
              <a:lnSpc>
                <a:spcPct val="150000"/>
              </a:lnSpc>
            </a:pPr>
            <a:r>
              <a:rPr lang="zh-CN" altLang="en-US" sz="1600"/>
              <a:t>组播</a:t>
            </a:r>
            <a:r>
              <a:rPr lang="en-US" altLang="zh-CN" sz="1600" dirty="0"/>
              <a:t>(multicast) </a:t>
            </a:r>
            <a:r>
              <a:rPr lang="zh-CN" altLang="en-US" sz="1600" dirty="0"/>
              <a:t>：一点对多点的通信</a:t>
            </a:r>
            <a:endParaRPr lang="en-US" altLang="zh-CN" sz="1600" dirty="0"/>
          </a:p>
          <a:p>
            <a:pPr lvl="2">
              <a:lnSpc>
                <a:spcPct val="150000"/>
              </a:lnSpc>
            </a:pPr>
            <a:r>
              <a:rPr lang="zh-CN" altLang="en-US" sz="1600" dirty="0"/>
              <a:t>发往组播地址的分组被送给该地址标识的所有接口</a:t>
            </a:r>
            <a:endParaRPr lang="en-US" altLang="zh-CN" sz="1400" dirty="0"/>
          </a:p>
          <a:p>
            <a:pPr lvl="1">
              <a:lnSpc>
                <a:spcPct val="150000"/>
              </a:lnSpc>
            </a:pPr>
            <a:r>
              <a:rPr lang="zh-CN" altLang="en-US" sz="1600" dirty="0"/>
              <a:t>任播</a:t>
            </a:r>
            <a:r>
              <a:rPr lang="en-US" altLang="zh-CN" sz="1600" dirty="0"/>
              <a:t>(</a:t>
            </a:r>
            <a:r>
              <a:rPr lang="en-US" altLang="zh-CN" sz="1600" dirty="0" err="1"/>
              <a:t>anycast</a:t>
            </a:r>
            <a:r>
              <a:rPr lang="en-US" altLang="zh-CN" sz="1600" dirty="0"/>
              <a:t>)</a:t>
            </a:r>
            <a:r>
              <a:rPr lang="zh-CN" altLang="en-US" sz="1600" dirty="0"/>
              <a:t>：这是 </a:t>
            </a:r>
            <a:r>
              <a:rPr lang="en-US" altLang="zh-CN" sz="1600" dirty="0"/>
              <a:t>IPv6 </a:t>
            </a:r>
            <a:r>
              <a:rPr lang="zh-CN" altLang="en-US" sz="1600" dirty="0"/>
              <a:t>增加的一种类型，任播的目的站是一组计算机，但分组在交付时只交付其中的一个，通常是距离最近的一个</a:t>
            </a:r>
            <a:endParaRPr lang="en-US" altLang="zh-CN" sz="1600" dirty="0"/>
          </a:p>
          <a:p>
            <a:pPr lvl="2">
              <a:lnSpc>
                <a:spcPct val="150000"/>
              </a:lnSpc>
            </a:pPr>
            <a:r>
              <a:rPr lang="zh-CN" altLang="en-US" sz="1600" dirty="0"/>
              <a:t>发往任播地址的分组被送给该地址标识的接口之一（路由协议度量距离最近的）</a:t>
            </a:r>
          </a:p>
          <a:p>
            <a:pPr lvl="2">
              <a:lnSpc>
                <a:spcPct val="150000"/>
              </a:lnSpc>
            </a:pPr>
            <a:r>
              <a:rPr lang="zh-CN" altLang="en-US" sz="1600" dirty="0"/>
              <a:t>任播地址不能用作源地址，而只能作为目的地址</a:t>
            </a:r>
          </a:p>
          <a:p>
            <a:pPr lvl="2">
              <a:lnSpc>
                <a:spcPct val="150000"/>
              </a:lnSpc>
            </a:pPr>
            <a:endParaRPr lang="zh-CN" altLang="en-US" sz="1400" dirty="0"/>
          </a:p>
        </p:txBody>
      </p:sp>
    </p:spTree>
    <p:custDataLst>
      <p:tags r:id="rId1"/>
    </p:custDataLst>
    <p:extLst>
      <p:ext uri="{BB962C8B-B14F-4D97-AF65-F5344CB8AC3E}">
        <p14:creationId xmlns:p14="http://schemas.microsoft.com/office/powerpoint/2010/main" val="2595310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3" end="3"/>
                                            </p:txEl>
                                          </p:spTgt>
                                        </p:tgtEl>
                                        <p:attrNameLst>
                                          <p:attrName>style.visibility</p:attrName>
                                        </p:attrNameLst>
                                      </p:cBhvr>
                                      <p:to>
                                        <p:strVal val="visible"/>
                                      </p:to>
                                    </p:set>
                                    <p:animEffect transition="in" filter="dissolve">
                                      <p:cBhvr>
                                        <p:cTn id="13" dur="500"/>
                                        <p:tgtEl>
                                          <p:spTgt spid="57">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5" end="5"/>
                                            </p:txEl>
                                          </p:spTgt>
                                        </p:tgtEl>
                                        <p:attrNameLst>
                                          <p:attrName>style.visibility</p:attrName>
                                        </p:attrNameLst>
                                      </p:cBhvr>
                                      <p:to>
                                        <p:strVal val="visible"/>
                                      </p:to>
                                    </p:set>
                                    <p:animEffect transition="in" filter="dissolve">
                                      <p:cBhvr>
                                        <p:cTn id="16" dur="500"/>
                                        <p:tgtEl>
                                          <p:spTgt spid="5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7">
                                            <p:txEl>
                                              <p:pRg st="2" end="2"/>
                                            </p:txEl>
                                          </p:spTgt>
                                        </p:tgtEl>
                                        <p:attrNameLst>
                                          <p:attrName>style.visibility</p:attrName>
                                        </p:attrNameLst>
                                      </p:cBhvr>
                                      <p:to>
                                        <p:strVal val="visible"/>
                                      </p:to>
                                    </p:set>
                                    <p:animEffect transition="in" filter="dissolve">
                                      <p:cBhvr>
                                        <p:cTn id="21" dur="500"/>
                                        <p:tgtEl>
                                          <p:spTgt spid="5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7">
                                            <p:txEl>
                                              <p:pRg st="4" end="4"/>
                                            </p:txEl>
                                          </p:spTgt>
                                        </p:tgtEl>
                                        <p:attrNameLst>
                                          <p:attrName>style.visibility</p:attrName>
                                        </p:attrNameLst>
                                      </p:cBhvr>
                                      <p:to>
                                        <p:strVal val="visible"/>
                                      </p:to>
                                    </p:set>
                                    <p:animEffect transition="in" filter="dissolve">
                                      <p:cBhvr>
                                        <p:cTn id="26" dur="500"/>
                                        <p:tgtEl>
                                          <p:spTgt spid="5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7">
                                            <p:txEl>
                                              <p:pRg st="6" end="6"/>
                                            </p:txEl>
                                          </p:spTgt>
                                        </p:tgtEl>
                                        <p:attrNameLst>
                                          <p:attrName>style.visibility</p:attrName>
                                        </p:attrNameLst>
                                      </p:cBhvr>
                                      <p:to>
                                        <p:strVal val="visible"/>
                                      </p:to>
                                    </p:set>
                                    <p:animEffect transition="in" filter="dissolve">
                                      <p:cBhvr>
                                        <p:cTn id="31" dur="500"/>
                                        <p:tgtEl>
                                          <p:spTgt spid="57">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7">
                                            <p:txEl>
                                              <p:pRg st="7" end="7"/>
                                            </p:txEl>
                                          </p:spTgt>
                                        </p:tgtEl>
                                        <p:attrNameLst>
                                          <p:attrName>style.visibility</p:attrName>
                                        </p:attrNameLst>
                                      </p:cBhvr>
                                      <p:to>
                                        <p:strVal val="visible"/>
                                      </p:to>
                                    </p:set>
                                    <p:animEffect transition="in" filter="dissolve">
                                      <p:cBhvr>
                                        <p:cTn id="34" dur="500"/>
                                        <p:tgtEl>
                                          <p:spTgt spid="5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7" name="内容占位符 2"/>
          <p:cNvSpPr>
            <a:spLocks noGrp="1"/>
          </p:cNvSpPr>
          <p:nvPr>
            <p:ph idx="1"/>
          </p:nvPr>
        </p:nvSpPr>
        <p:spPr>
          <a:xfrm>
            <a:off x="457198" y="1444980"/>
            <a:ext cx="8528755" cy="2098320"/>
          </a:xfrm>
        </p:spPr>
        <p:txBody>
          <a:bodyPr/>
          <a:lstStyle/>
          <a:p>
            <a:r>
              <a:rPr lang="en-US" altLang="zh-CN" sz="2000" dirty="0"/>
              <a:t>IPv6 </a:t>
            </a:r>
            <a:r>
              <a:rPr lang="zh-CN" altLang="en-US" sz="2000" dirty="0"/>
              <a:t>扩展了地址的分级概念，使用以下三个等级</a:t>
            </a:r>
          </a:p>
          <a:p>
            <a:pPr lvl="1">
              <a:lnSpc>
                <a:spcPct val="150000"/>
              </a:lnSpc>
            </a:pPr>
            <a:r>
              <a:rPr lang="zh-CN" altLang="en-US" sz="1800" dirty="0"/>
              <a:t>全球路由选择前缀，占 </a:t>
            </a:r>
            <a:r>
              <a:rPr lang="en-US" altLang="zh-CN" sz="1800" dirty="0"/>
              <a:t>48 </a:t>
            </a:r>
            <a:r>
              <a:rPr lang="zh-CN" altLang="en-US" sz="1800" dirty="0"/>
              <a:t>位</a:t>
            </a:r>
          </a:p>
          <a:p>
            <a:pPr lvl="1">
              <a:lnSpc>
                <a:spcPct val="150000"/>
              </a:lnSpc>
            </a:pPr>
            <a:r>
              <a:rPr lang="zh-CN" altLang="en-US" sz="1800" dirty="0"/>
              <a:t>子网标识符，占</a:t>
            </a:r>
            <a:r>
              <a:rPr lang="en-US" altLang="zh-CN" sz="1800" dirty="0"/>
              <a:t>16 </a:t>
            </a:r>
            <a:r>
              <a:rPr lang="zh-CN" altLang="en-US" sz="1800" dirty="0"/>
              <a:t>位</a:t>
            </a:r>
          </a:p>
          <a:p>
            <a:pPr lvl="1">
              <a:lnSpc>
                <a:spcPct val="150000"/>
              </a:lnSpc>
            </a:pPr>
            <a:r>
              <a:rPr lang="zh-CN" altLang="en-US" sz="1800" dirty="0"/>
              <a:t>接口标识符，占 </a:t>
            </a:r>
            <a:r>
              <a:rPr lang="en-US" altLang="zh-CN" sz="1800" dirty="0"/>
              <a:t>64 </a:t>
            </a:r>
            <a:r>
              <a:rPr lang="zh-CN" altLang="en-US" sz="1800" dirty="0"/>
              <a:t>位</a:t>
            </a:r>
          </a:p>
        </p:txBody>
      </p:sp>
      <p:grpSp>
        <p:nvGrpSpPr>
          <p:cNvPr id="18" name="组合 17"/>
          <p:cNvGrpSpPr/>
          <p:nvPr/>
        </p:nvGrpSpPr>
        <p:grpSpPr>
          <a:xfrm>
            <a:off x="213078" y="4508499"/>
            <a:ext cx="8518359" cy="1500191"/>
            <a:chOff x="226296" y="4508500"/>
            <a:chExt cx="9080291" cy="1865370"/>
          </a:xfrm>
        </p:grpSpPr>
        <p:sp>
          <p:nvSpPr>
            <p:cNvPr id="19" name="Rectangle 4"/>
            <p:cNvSpPr>
              <a:spLocks noChangeArrowheads="1"/>
            </p:cNvSpPr>
            <p:nvPr/>
          </p:nvSpPr>
          <p:spPr bwMode="auto">
            <a:xfrm>
              <a:off x="1612900" y="4508500"/>
              <a:ext cx="1106073" cy="4591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a:solidFill>
                    <a:srgbClr val="333399"/>
                  </a:solidFill>
                  <a:latin typeface="Calibri" panose="020F0502020204030204" pitchFamily="34" charset="0"/>
                  <a:ea typeface="华文楷体" panose="02010600040101010101" pitchFamily="2" charset="-122"/>
                </a:rPr>
                <a:t>第一级</a:t>
              </a:r>
            </a:p>
          </p:txBody>
        </p:sp>
        <p:sp>
          <p:nvSpPr>
            <p:cNvPr id="20" name="Rectangle 5"/>
            <p:cNvSpPr>
              <a:spLocks noChangeArrowheads="1"/>
            </p:cNvSpPr>
            <p:nvPr/>
          </p:nvSpPr>
          <p:spPr bwMode="auto">
            <a:xfrm>
              <a:off x="6445250" y="4508500"/>
              <a:ext cx="1106073" cy="4591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a:solidFill>
                    <a:srgbClr val="333399"/>
                  </a:solidFill>
                  <a:latin typeface="Calibri" panose="020F0502020204030204" pitchFamily="34" charset="0"/>
                  <a:ea typeface="华文楷体" panose="02010600040101010101" pitchFamily="2" charset="-122"/>
                </a:rPr>
                <a:t>第三级</a:t>
              </a:r>
            </a:p>
          </p:txBody>
        </p:sp>
        <p:sp>
          <p:nvSpPr>
            <p:cNvPr id="21" name="Rectangle 6"/>
            <p:cNvSpPr>
              <a:spLocks noChangeArrowheads="1"/>
            </p:cNvSpPr>
            <p:nvPr/>
          </p:nvSpPr>
          <p:spPr bwMode="auto">
            <a:xfrm>
              <a:off x="523875" y="5273675"/>
              <a:ext cx="8518525" cy="984250"/>
            </a:xfrm>
            <a:prstGeom prst="rect">
              <a:avLst/>
            </a:prstGeom>
            <a:solidFill>
              <a:srgbClr val="CCECFF"/>
            </a:solidFill>
            <a:ln w="19050">
              <a:solidFill>
                <a:srgbClr val="0000CC"/>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22" name="Rectangle 7"/>
            <p:cNvSpPr>
              <a:spLocks noChangeArrowheads="1"/>
            </p:cNvSpPr>
            <p:nvPr/>
          </p:nvSpPr>
          <p:spPr bwMode="auto">
            <a:xfrm>
              <a:off x="6072340" y="5399088"/>
              <a:ext cx="1561797" cy="87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Aft>
                  <a:spcPct val="0"/>
                </a:spcAft>
              </a:pPr>
              <a:r>
                <a:rPr lang="zh-CN" altLang="en-US" sz="2000" dirty="0">
                  <a:solidFill>
                    <a:srgbClr val="333399"/>
                  </a:solidFill>
                  <a:latin typeface="Calibri" panose="020F0502020204030204" pitchFamily="34" charset="0"/>
                  <a:ea typeface="华文楷体" panose="02010600040101010101" pitchFamily="2" charset="-122"/>
                </a:rPr>
                <a:t>接口标识符</a:t>
              </a:r>
            </a:p>
            <a:p>
              <a:pPr algn="ctr" eaLnBrk="0" fontAlgn="base" hangingPunct="0">
                <a:spcAft>
                  <a:spcPct val="0"/>
                </a:spcAft>
              </a:pPr>
              <a:r>
                <a:rPr lang="zh-CN" altLang="en-US" sz="2000" dirty="0">
                  <a:solidFill>
                    <a:srgbClr val="333399"/>
                  </a:solidFill>
                  <a:latin typeface="Calibri" panose="020F0502020204030204" pitchFamily="34" charset="0"/>
                  <a:ea typeface="华文楷体" panose="02010600040101010101" pitchFamily="2" charset="-122"/>
                </a:rPr>
                <a:t>（</a:t>
              </a:r>
              <a:r>
                <a:rPr lang="en-US" altLang="zh-CN" sz="2000" dirty="0">
                  <a:solidFill>
                    <a:srgbClr val="333399"/>
                  </a:solidFill>
                  <a:latin typeface="Calibri" panose="020F0502020204030204" pitchFamily="34" charset="0"/>
                  <a:ea typeface="华文楷体" panose="02010600040101010101" pitchFamily="2" charset="-122"/>
                </a:rPr>
                <a:t>64 </a:t>
              </a:r>
              <a:r>
                <a:rPr lang="zh-CN" altLang="en-US" sz="2000" dirty="0">
                  <a:solidFill>
                    <a:srgbClr val="333399"/>
                  </a:solidFill>
                  <a:latin typeface="Calibri" panose="020F0502020204030204" pitchFamily="34" charset="0"/>
                  <a:ea typeface="华文楷体" panose="02010600040101010101" pitchFamily="2" charset="-122"/>
                </a:rPr>
                <a:t>位）</a:t>
              </a:r>
            </a:p>
          </p:txBody>
        </p:sp>
        <p:sp>
          <p:nvSpPr>
            <p:cNvPr id="23" name="Rectangle 8"/>
            <p:cNvSpPr>
              <a:spLocks noChangeArrowheads="1"/>
            </p:cNvSpPr>
            <p:nvPr/>
          </p:nvSpPr>
          <p:spPr bwMode="auto">
            <a:xfrm>
              <a:off x="3614349" y="5286376"/>
              <a:ext cx="1353329" cy="108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lnSpc>
                  <a:spcPct val="85000"/>
                </a:lnSpc>
                <a:spcAft>
                  <a:spcPct val="0"/>
                </a:spcAft>
              </a:pPr>
              <a:r>
                <a:rPr lang="zh-CN" altLang="en-US" sz="2000" dirty="0">
                  <a:solidFill>
                    <a:srgbClr val="333399"/>
                  </a:solidFill>
                  <a:latin typeface="Calibri" panose="020F0502020204030204" pitchFamily="34" charset="0"/>
                  <a:ea typeface="华文楷体" panose="02010600040101010101" pitchFamily="2" charset="-122"/>
                </a:rPr>
                <a:t>子网</a:t>
              </a:r>
            </a:p>
            <a:p>
              <a:pPr algn="ctr" eaLnBrk="0" fontAlgn="base" hangingPunct="0">
                <a:lnSpc>
                  <a:spcPct val="85000"/>
                </a:lnSpc>
                <a:spcAft>
                  <a:spcPct val="0"/>
                </a:spcAft>
              </a:pPr>
              <a:r>
                <a:rPr lang="zh-CN" altLang="en-US" sz="2000" dirty="0">
                  <a:solidFill>
                    <a:srgbClr val="333399"/>
                  </a:solidFill>
                  <a:latin typeface="Calibri" panose="020F0502020204030204" pitchFamily="34" charset="0"/>
                  <a:ea typeface="华文楷体" panose="02010600040101010101" pitchFamily="2" charset="-122"/>
                </a:rPr>
                <a:t>标识符</a:t>
              </a:r>
            </a:p>
            <a:p>
              <a:pPr algn="ctr" eaLnBrk="0" fontAlgn="base" hangingPunct="0">
                <a:lnSpc>
                  <a:spcPct val="85000"/>
                </a:lnSpc>
                <a:spcAft>
                  <a:spcPct val="0"/>
                </a:spcAft>
              </a:pPr>
              <a:r>
                <a:rPr lang="zh-CN" altLang="en-US" sz="2000" dirty="0">
                  <a:solidFill>
                    <a:srgbClr val="333399"/>
                  </a:solidFill>
                  <a:latin typeface="Calibri" panose="020F0502020204030204" pitchFamily="34" charset="0"/>
                  <a:ea typeface="华文楷体" panose="02010600040101010101" pitchFamily="2" charset="-122"/>
                </a:rPr>
                <a:t>（</a:t>
              </a:r>
              <a:r>
                <a:rPr lang="en-US" altLang="zh-CN" sz="2000" dirty="0">
                  <a:solidFill>
                    <a:srgbClr val="333399"/>
                  </a:solidFill>
                  <a:latin typeface="Calibri" panose="020F0502020204030204" pitchFamily="34" charset="0"/>
                  <a:ea typeface="华文楷体" panose="02010600040101010101" pitchFamily="2" charset="-122"/>
                </a:rPr>
                <a:t>16 </a:t>
              </a:r>
              <a:r>
                <a:rPr lang="zh-CN" altLang="en-US" sz="2000" dirty="0">
                  <a:solidFill>
                    <a:srgbClr val="333399"/>
                  </a:solidFill>
                  <a:latin typeface="Calibri" panose="020F0502020204030204" pitchFamily="34" charset="0"/>
                  <a:ea typeface="华文楷体" panose="02010600040101010101" pitchFamily="2" charset="-122"/>
                </a:rPr>
                <a:t>位）</a:t>
              </a:r>
            </a:p>
          </p:txBody>
        </p:sp>
        <p:sp>
          <p:nvSpPr>
            <p:cNvPr id="24" name="Rectangle 9"/>
            <p:cNvSpPr>
              <a:spLocks noChangeArrowheads="1"/>
            </p:cNvSpPr>
            <p:nvPr/>
          </p:nvSpPr>
          <p:spPr bwMode="auto">
            <a:xfrm>
              <a:off x="3699876" y="4508500"/>
              <a:ext cx="1106073"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Aft>
                  <a:spcPct val="0"/>
                </a:spcAft>
              </a:pPr>
              <a:r>
                <a:rPr lang="zh-CN" altLang="en-US">
                  <a:solidFill>
                    <a:srgbClr val="333399"/>
                  </a:solidFill>
                  <a:latin typeface="Calibri" panose="020F0502020204030204" pitchFamily="34" charset="0"/>
                  <a:ea typeface="华文楷体" panose="02010600040101010101" pitchFamily="2" charset="-122"/>
                </a:rPr>
                <a:t>第二级</a:t>
              </a:r>
            </a:p>
          </p:txBody>
        </p:sp>
        <p:sp>
          <p:nvSpPr>
            <p:cNvPr id="25" name="Rectangle 10"/>
            <p:cNvSpPr>
              <a:spLocks noChangeArrowheads="1"/>
            </p:cNvSpPr>
            <p:nvPr/>
          </p:nvSpPr>
          <p:spPr bwMode="auto">
            <a:xfrm>
              <a:off x="948952" y="5373689"/>
              <a:ext cx="2381996" cy="8770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fontAlgn="base" hangingPunct="0">
                <a:spcAft>
                  <a:spcPct val="0"/>
                </a:spcAft>
              </a:pPr>
              <a:r>
                <a:rPr lang="zh-CN" altLang="en-US" sz="2000" dirty="0">
                  <a:solidFill>
                    <a:srgbClr val="333399"/>
                  </a:solidFill>
                  <a:latin typeface="Calibri" panose="020F0502020204030204" pitchFamily="34" charset="0"/>
                  <a:ea typeface="华文楷体" panose="02010600040101010101" pitchFamily="2" charset="-122"/>
                </a:rPr>
                <a:t>全球路由选择前缀</a:t>
              </a:r>
            </a:p>
            <a:p>
              <a:pPr algn="ctr" eaLnBrk="0" fontAlgn="base" hangingPunct="0">
                <a:spcAft>
                  <a:spcPct val="0"/>
                </a:spcAft>
              </a:pPr>
              <a:r>
                <a:rPr lang="zh-CN" altLang="en-US" sz="2000" dirty="0">
                  <a:solidFill>
                    <a:srgbClr val="333399"/>
                  </a:solidFill>
                  <a:latin typeface="Calibri" panose="020F0502020204030204" pitchFamily="34" charset="0"/>
                  <a:ea typeface="华文楷体" panose="02010600040101010101" pitchFamily="2" charset="-122"/>
                </a:rPr>
                <a:t>（</a:t>
              </a:r>
              <a:r>
                <a:rPr lang="en-US" altLang="zh-CN" sz="2000" dirty="0">
                  <a:solidFill>
                    <a:srgbClr val="333399"/>
                  </a:solidFill>
                  <a:latin typeface="Calibri" panose="020F0502020204030204" pitchFamily="34" charset="0"/>
                  <a:ea typeface="华文楷体" panose="02010600040101010101" pitchFamily="2" charset="-122"/>
                </a:rPr>
                <a:t>48 </a:t>
              </a:r>
              <a:r>
                <a:rPr lang="zh-CN" altLang="en-US" sz="2000" dirty="0">
                  <a:solidFill>
                    <a:srgbClr val="333399"/>
                  </a:solidFill>
                  <a:latin typeface="Calibri" panose="020F0502020204030204" pitchFamily="34" charset="0"/>
                  <a:ea typeface="华文楷体" panose="02010600040101010101" pitchFamily="2" charset="-122"/>
                </a:rPr>
                <a:t>位）</a:t>
              </a:r>
            </a:p>
          </p:txBody>
        </p:sp>
        <p:sp>
          <p:nvSpPr>
            <p:cNvPr id="26" name="Line 11"/>
            <p:cNvSpPr>
              <a:spLocks noChangeShapeType="1"/>
            </p:cNvSpPr>
            <p:nvPr/>
          </p:nvSpPr>
          <p:spPr bwMode="auto">
            <a:xfrm>
              <a:off x="3714750" y="5273675"/>
              <a:ext cx="0" cy="963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27" name="Line 12"/>
            <p:cNvSpPr>
              <a:spLocks noChangeShapeType="1"/>
            </p:cNvSpPr>
            <p:nvPr/>
          </p:nvSpPr>
          <p:spPr bwMode="auto">
            <a:xfrm>
              <a:off x="4806950" y="5273675"/>
              <a:ext cx="0" cy="9636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28" name="Rectangle 13"/>
            <p:cNvSpPr>
              <a:spLocks noChangeArrowheads="1"/>
            </p:cNvSpPr>
            <p:nvPr/>
          </p:nvSpPr>
          <p:spPr bwMode="auto">
            <a:xfrm>
              <a:off x="226296" y="4842065"/>
              <a:ext cx="9080291" cy="4943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dirty="0">
                  <a:solidFill>
                    <a:srgbClr val="333399"/>
                  </a:solidFill>
                  <a:latin typeface="Calibri" panose="020F0502020204030204" pitchFamily="34" charset="0"/>
                  <a:ea typeface="华文楷体" panose="02010600040101010101" pitchFamily="2" charset="-122"/>
                </a:rPr>
                <a:t>位 </a:t>
              </a:r>
              <a:r>
                <a:rPr lang="en-US" altLang="zh-CN" sz="2000" dirty="0">
                  <a:solidFill>
                    <a:srgbClr val="333399"/>
                  </a:solidFill>
                  <a:latin typeface="Calibri" panose="020F0502020204030204" pitchFamily="34" charset="0"/>
                  <a:ea typeface="华文楷体" panose="02010600040101010101" pitchFamily="2" charset="-122"/>
                </a:rPr>
                <a:t>0                                             48               64                                                            127 </a:t>
              </a:r>
            </a:p>
          </p:txBody>
        </p:sp>
      </p:grpSp>
    </p:spTree>
    <p:custDataLst>
      <p:tags r:id="rId1"/>
    </p:custDataLst>
    <p:extLst>
      <p:ext uri="{BB962C8B-B14F-4D97-AF65-F5344CB8AC3E}">
        <p14:creationId xmlns:p14="http://schemas.microsoft.com/office/powerpoint/2010/main" val="3246767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7">
                                            <p:txEl>
                                              <p:pRg st="1" end="1"/>
                                            </p:txEl>
                                          </p:spTgt>
                                        </p:tgtEl>
                                        <p:attrNameLst>
                                          <p:attrName>style.visibility</p:attrName>
                                        </p:attrNameLst>
                                      </p:cBhvr>
                                      <p:to>
                                        <p:strVal val="visible"/>
                                      </p:to>
                                    </p:set>
                                    <p:animEffect transition="in" filter="wipe(down)">
                                      <p:cBhvr>
                                        <p:cTn id="16" dur="500"/>
                                        <p:tgtEl>
                                          <p:spTgt spid="57">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7">
                                            <p:txEl>
                                              <p:pRg st="2" end="2"/>
                                            </p:txEl>
                                          </p:spTgt>
                                        </p:tgtEl>
                                        <p:attrNameLst>
                                          <p:attrName>style.visibility</p:attrName>
                                        </p:attrNameLst>
                                      </p:cBhvr>
                                      <p:to>
                                        <p:strVal val="visible"/>
                                      </p:to>
                                    </p:set>
                                    <p:animEffect transition="in" filter="wipe(down)">
                                      <p:cBhvr>
                                        <p:cTn id="19" dur="500"/>
                                        <p:tgtEl>
                                          <p:spTgt spid="57">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wipe(down)">
                                      <p:cBhvr>
                                        <p:cTn id="22" dur="500"/>
                                        <p:tgtEl>
                                          <p:spTgt spid="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接口标识符</a:t>
            </a:r>
            <a:r>
              <a:rPr lang="en-US" altLang="zh-CN" dirty="0"/>
              <a:t>EUI-64 </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7" name="内容占位符 2"/>
          <p:cNvSpPr>
            <a:spLocks noGrp="1"/>
          </p:cNvSpPr>
          <p:nvPr>
            <p:ph idx="1"/>
          </p:nvPr>
        </p:nvSpPr>
        <p:spPr>
          <a:xfrm>
            <a:off x="457198" y="1444979"/>
            <a:ext cx="8528755" cy="2555087"/>
          </a:xfrm>
        </p:spPr>
        <p:txBody>
          <a:bodyPr/>
          <a:lstStyle/>
          <a:p>
            <a:pPr>
              <a:lnSpc>
                <a:spcPts val="2800"/>
              </a:lnSpc>
            </a:pPr>
            <a:r>
              <a:rPr lang="en-US" altLang="zh-CN" sz="2000" dirty="0"/>
              <a:t>IEEE</a:t>
            </a:r>
            <a:r>
              <a:rPr lang="zh-CN" altLang="en-US" sz="2000" dirty="0"/>
              <a:t>定 义了一个标准的 </a:t>
            </a:r>
            <a:r>
              <a:rPr lang="en-US" altLang="zh-CN" sz="2000" dirty="0"/>
              <a:t>64 </a:t>
            </a:r>
            <a:r>
              <a:rPr lang="zh-CN" altLang="en-US" sz="2000" dirty="0"/>
              <a:t>位全球唯一地址格式 </a:t>
            </a:r>
            <a:r>
              <a:rPr lang="en-US" altLang="zh-CN" sz="2000" dirty="0"/>
              <a:t>EUI-64</a:t>
            </a:r>
            <a:endParaRPr lang="zh-CN" altLang="en-US" sz="2000" dirty="0"/>
          </a:p>
          <a:p>
            <a:pPr lvl="1">
              <a:lnSpc>
                <a:spcPts val="2800"/>
              </a:lnSpc>
            </a:pPr>
            <a:r>
              <a:rPr lang="en-US" altLang="zh-CN" sz="1600" dirty="0"/>
              <a:t>EUI-64 </a:t>
            </a:r>
            <a:r>
              <a:rPr lang="zh-CN" altLang="en-US" sz="1600" dirty="0"/>
              <a:t>前三</a:t>
            </a:r>
            <a:r>
              <a:rPr lang="zh-CN" altLang="en-US" sz="1600"/>
              <a:t>个字节为公司标识符</a:t>
            </a:r>
            <a:r>
              <a:rPr lang="zh-CN" altLang="en-US" sz="1600" dirty="0"/>
              <a:t>，但后面的扩展标识符是五个字节</a:t>
            </a:r>
            <a:endParaRPr lang="en-US" altLang="zh-CN" sz="1600" dirty="0"/>
          </a:p>
          <a:p>
            <a:pPr lvl="1">
              <a:lnSpc>
                <a:spcPts val="2800"/>
              </a:lnSpc>
            </a:pPr>
            <a:r>
              <a:rPr lang="zh-CN" altLang="en-US" sz="1600" dirty="0"/>
              <a:t>较为复杂的是当需要将 </a:t>
            </a:r>
            <a:r>
              <a:rPr lang="en-US" altLang="zh-CN" sz="1600" dirty="0"/>
              <a:t>48 </a:t>
            </a:r>
            <a:r>
              <a:rPr lang="zh-CN" altLang="en-US" sz="1600" dirty="0"/>
              <a:t>位的以太网硬件地址转换为 </a:t>
            </a:r>
            <a:r>
              <a:rPr lang="en-US" altLang="zh-CN" sz="1600" dirty="0"/>
              <a:t>IPv6 </a:t>
            </a:r>
            <a:r>
              <a:rPr lang="zh-CN" altLang="en-US" sz="1600" dirty="0"/>
              <a:t>地址 </a:t>
            </a:r>
            <a:endParaRPr lang="en-US" altLang="zh-CN" sz="1600" dirty="0"/>
          </a:p>
          <a:p>
            <a:pPr marL="342891" lvl="1" indent="-342891">
              <a:lnSpc>
                <a:spcPts val="2800"/>
              </a:lnSpc>
              <a:buClr>
                <a:schemeClr val="bg2"/>
              </a:buClr>
              <a:buSzPct val="75000"/>
              <a:buFont typeface="Wingdings" panose="05000000000000000000" pitchFamily="2" charset="2"/>
              <a:buChar char="n"/>
            </a:pPr>
            <a:r>
              <a:rPr lang="zh-CN" altLang="en-US" dirty="0">
                <a:cs typeface="+mn-cs"/>
              </a:rPr>
              <a:t>把以太网地址转换为</a:t>
            </a:r>
            <a:r>
              <a:rPr lang="en-US" altLang="zh-CN" dirty="0">
                <a:cs typeface="+mn-cs"/>
              </a:rPr>
              <a:t>EUI-64</a:t>
            </a:r>
          </a:p>
          <a:p>
            <a:pPr lvl="1">
              <a:lnSpc>
                <a:spcPts val="2800"/>
              </a:lnSpc>
            </a:pPr>
            <a:r>
              <a:rPr lang="da-DK" altLang="zh-CN" sz="1600" dirty="0"/>
              <a:t>00 10 5a 63 af 14 - 〉0210:5aff:fe63:af14</a:t>
            </a:r>
          </a:p>
          <a:p>
            <a:pPr lvl="2">
              <a:lnSpc>
                <a:spcPts val="2800"/>
              </a:lnSpc>
            </a:pPr>
            <a:r>
              <a:rPr lang="da-DK" altLang="zh-CN" sz="1600" dirty="0"/>
              <a:t>fe80::0210:5aff:fe63:af14</a:t>
            </a:r>
          </a:p>
        </p:txBody>
      </p:sp>
      <p:grpSp>
        <p:nvGrpSpPr>
          <p:cNvPr id="17" name="组合 16"/>
          <p:cNvGrpSpPr/>
          <p:nvPr/>
        </p:nvGrpSpPr>
        <p:grpSpPr>
          <a:xfrm>
            <a:off x="204787" y="4111982"/>
            <a:ext cx="8228013" cy="2671587"/>
            <a:chOff x="149225" y="1350525"/>
            <a:chExt cx="8886825" cy="2989423"/>
          </a:xfrm>
        </p:grpSpPr>
        <p:sp>
          <p:nvSpPr>
            <p:cNvPr id="29" name="Rectangle 2"/>
            <p:cNvSpPr>
              <a:spLocks noChangeArrowheads="1"/>
            </p:cNvSpPr>
            <p:nvPr/>
          </p:nvSpPr>
          <p:spPr bwMode="auto">
            <a:xfrm>
              <a:off x="2125663" y="2166938"/>
              <a:ext cx="5784850" cy="485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0" name="Line 3"/>
            <p:cNvSpPr>
              <a:spLocks noChangeShapeType="1"/>
            </p:cNvSpPr>
            <p:nvPr/>
          </p:nvSpPr>
          <p:spPr bwMode="auto">
            <a:xfrm>
              <a:off x="4035425" y="4005263"/>
              <a:ext cx="210978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1" name="Rectangle 4"/>
            <p:cNvSpPr>
              <a:spLocks noChangeArrowheads="1"/>
            </p:cNvSpPr>
            <p:nvPr/>
          </p:nvSpPr>
          <p:spPr bwMode="auto">
            <a:xfrm>
              <a:off x="1063625" y="3297238"/>
              <a:ext cx="7972425" cy="485775"/>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2" name="Rectangle 5"/>
            <p:cNvSpPr>
              <a:spLocks noChangeArrowheads="1"/>
            </p:cNvSpPr>
            <p:nvPr/>
          </p:nvSpPr>
          <p:spPr bwMode="auto">
            <a:xfrm>
              <a:off x="4014788" y="3314700"/>
              <a:ext cx="2130425" cy="4572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3" name="Text Box 6"/>
            <p:cNvSpPr txBox="1">
              <a:spLocks noChangeArrowheads="1"/>
            </p:cNvSpPr>
            <p:nvPr/>
          </p:nvSpPr>
          <p:spPr bwMode="auto">
            <a:xfrm>
              <a:off x="4560888" y="3854450"/>
              <a:ext cx="8306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0xFFFE</a:t>
              </a:r>
            </a:p>
          </p:txBody>
        </p:sp>
        <p:sp>
          <p:nvSpPr>
            <p:cNvPr id="34" name="Line 8"/>
            <p:cNvSpPr>
              <a:spLocks noChangeShapeType="1"/>
            </p:cNvSpPr>
            <p:nvPr/>
          </p:nvSpPr>
          <p:spPr bwMode="auto">
            <a:xfrm>
              <a:off x="6145213" y="3546475"/>
              <a:ext cx="289083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5" name="Text Box 9"/>
            <p:cNvSpPr txBox="1">
              <a:spLocks noChangeArrowheads="1"/>
            </p:cNvSpPr>
            <p:nvPr/>
          </p:nvSpPr>
          <p:spPr bwMode="auto">
            <a:xfrm>
              <a:off x="7078663" y="3354388"/>
              <a:ext cx="1022350"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低 </a:t>
              </a:r>
              <a:r>
                <a:rPr kumimoji="1" lang="en-US" altLang="zh-CN">
                  <a:solidFill>
                    <a:srgbClr val="333399"/>
                  </a:solidFill>
                  <a:latin typeface="Calibri" panose="020F0502020204030204" pitchFamily="34" charset="0"/>
                  <a:ea typeface="华文楷体" panose="02010600040101010101" pitchFamily="2" charset="-122"/>
                </a:rPr>
                <a:t>24 </a:t>
              </a:r>
              <a:r>
                <a:rPr kumimoji="1" lang="zh-CN" altLang="en-US">
                  <a:solidFill>
                    <a:srgbClr val="333399"/>
                  </a:solidFill>
                  <a:latin typeface="Calibri" panose="020F0502020204030204" pitchFamily="34" charset="0"/>
                  <a:ea typeface="华文楷体" panose="02010600040101010101" pitchFamily="2" charset="-122"/>
                </a:rPr>
                <a:t>位</a:t>
              </a:r>
            </a:p>
          </p:txBody>
        </p:sp>
        <p:sp>
          <p:nvSpPr>
            <p:cNvPr id="36" name="Freeform 10"/>
            <p:cNvSpPr>
              <a:spLocks/>
            </p:cNvSpPr>
            <p:nvPr/>
          </p:nvSpPr>
          <p:spPr bwMode="auto">
            <a:xfrm>
              <a:off x="3995738" y="2652713"/>
              <a:ext cx="2149475" cy="654050"/>
            </a:xfrm>
            <a:custGeom>
              <a:avLst/>
              <a:gdLst>
                <a:gd name="T0" fmla="*/ 621 w 1320"/>
                <a:gd name="T1" fmla="*/ 0 h 390"/>
                <a:gd name="T2" fmla="*/ 0 w 1320"/>
                <a:gd name="T3" fmla="*/ 378 h 390"/>
                <a:gd name="T4" fmla="*/ 1320 w 1320"/>
                <a:gd name="T5" fmla="*/ 390 h 390"/>
                <a:gd name="T6" fmla="*/ 621 w 1320"/>
                <a:gd name="T7" fmla="*/ 0 h 390"/>
              </a:gdLst>
              <a:ahLst/>
              <a:cxnLst>
                <a:cxn ang="0">
                  <a:pos x="T0" y="T1"/>
                </a:cxn>
                <a:cxn ang="0">
                  <a:pos x="T2" y="T3"/>
                </a:cxn>
                <a:cxn ang="0">
                  <a:pos x="T4" y="T5"/>
                </a:cxn>
                <a:cxn ang="0">
                  <a:pos x="T6" y="T7"/>
                </a:cxn>
              </a:cxnLst>
              <a:rect l="0" t="0" r="r" b="b"/>
              <a:pathLst>
                <a:path w="1320" h="390">
                  <a:moveTo>
                    <a:pt x="621" y="0"/>
                  </a:moveTo>
                  <a:lnTo>
                    <a:pt x="0" y="378"/>
                  </a:lnTo>
                  <a:lnTo>
                    <a:pt x="1320" y="390"/>
                  </a:lnTo>
                  <a:lnTo>
                    <a:pt x="621"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37" name="Text Box 11"/>
            <p:cNvSpPr txBox="1">
              <a:spLocks noChangeArrowheads="1"/>
            </p:cNvSpPr>
            <p:nvPr/>
          </p:nvSpPr>
          <p:spPr bwMode="auto">
            <a:xfrm>
              <a:off x="1047750" y="3336925"/>
              <a:ext cx="5274052" cy="41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dirty="0">
                  <a:solidFill>
                    <a:srgbClr val="333399"/>
                  </a:solidFill>
                  <a:latin typeface="Calibri" panose="020F0502020204030204" pitchFamily="34" charset="0"/>
                  <a:ea typeface="华文楷体" panose="02010600040101010101" pitchFamily="2" charset="-122"/>
                </a:rPr>
                <a:t>Cccccc</a:t>
              </a:r>
              <a:r>
                <a:rPr kumimoji="1" lang="en-US" altLang="zh-CN" dirty="0">
                  <a:solidFill>
                    <a:srgbClr val="666699"/>
                  </a:solidFill>
                  <a:latin typeface="Calibri" panose="020F0502020204030204" pitchFamily="34" charset="0"/>
                  <a:ea typeface="华文楷体" panose="02010600040101010101" pitchFamily="2" charset="-122"/>
                </a:rPr>
                <a:t>1g </a:t>
              </a:r>
              <a:r>
                <a:rPr kumimoji="1" lang="en-US" altLang="zh-CN" dirty="0" err="1">
                  <a:solidFill>
                    <a:srgbClr val="333399"/>
                  </a:solidFill>
                  <a:latin typeface="Calibri" panose="020F0502020204030204" pitchFamily="34" charset="0"/>
                  <a:ea typeface="华文楷体" panose="02010600040101010101" pitchFamily="2" charset="-122"/>
                </a:rPr>
                <a:t>cccccccc</a:t>
              </a:r>
              <a:r>
                <a:rPr kumimoji="1" lang="en-US" altLang="zh-CN" dirty="0">
                  <a:solidFill>
                    <a:srgbClr val="333399"/>
                  </a:solidFill>
                  <a:latin typeface="Calibri" panose="020F0502020204030204" pitchFamily="34" charset="0"/>
                  <a:ea typeface="华文楷体" panose="02010600040101010101" pitchFamily="2" charset="-122"/>
                </a:rPr>
                <a:t> </a:t>
              </a:r>
              <a:r>
                <a:rPr kumimoji="1" lang="en-US" altLang="zh-CN" dirty="0" err="1">
                  <a:solidFill>
                    <a:srgbClr val="333399"/>
                  </a:solidFill>
                  <a:latin typeface="Calibri" panose="020F0502020204030204" pitchFamily="34" charset="0"/>
                  <a:ea typeface="华文楷体" panose="02010600040101010101" pitchFamily="2" charset="-122"/>
                </a:rPr>
                <a:t>cccccccc</a:t>
              </a:r>
              <a:r>
                <a:rPr kumimoji="1" lang="en-US" altLang="zh-CN" dirty="0">
                  <a:solidFill>
                    <a:srgbClr val="333399"/>
                  </a:solidFill>
                  <a:latin typeface="Calibri" panose="020F0502020204030204" pitchFamily="34" charset="0"/>
                  <a:ea typeface="华文楷体" panose="02010600040101010101" pitchFamily="2" charset="-122"/>
                </a:rPr>
                <a:t>      1111111111111110</a:t>
              </a:r>
            </a:p>
          </p:txBody>
        </p:sp>
        <p:sp>
          <p:nvSpPr>
            <p:cNvPr id="38" name="Text Box 12"/>
            <p:cNvSpPr txBox="1">
              <a:spLocks noChangeArrowheads="1"/>
            </p:cNvSpPr>
            <p:nvPr/>
          </p:nvSpPr>
          <p:spPr bwMode="auto">
            <a:xfrm>
              <a:off x="2162175" y="2199519"/>
              <a:ext cx="2909022" cy="41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dirty="0">
                  <a:solidFill>
                    <a:srgbClr val="333399"/>
                  </a:solidFill>
                  <a:latin typeface="Calibri" panose="020F0502020204030204" pitchFamily="34" charset="0"/>
                  <a:ea typeface="华文楷体" panose="02010600040101010101" pitchFamily="2" charset="-122"/>
                </a:rPr>
                <a:t>Cccccc</a:t>
              </a:r>
              <a:r>
                <a:rPr kumimoji="1" lang="en-US" altLang="zh-CN" dirty="0">
                  <a:solidFill>
                    <a:srgbClr val="666699"/>
                  </a:solidFill>
                  <a:latin typeface="Calibri" panose="020F0502020204030204" pitchFamily="34" charset="0"/>
                  <a:ea typeface="华文楷体" panose="02010600040101010101" pitchFamily="2" charset="-122"/>
                </a:rPr>
                <a:t>0g </a:t>
              </a:r>
              <a:r>
                <a:rPr kumimoji="1" lang="en-US" altLang="zh-CN" dirty="0" err="1">
                  <a:solidFill>
                    <a:srgbClr val="333399"/>
                  </a:solidFill>
                  <a:latin typeface="Calibri" panose="020F0502020204030204" pitchFamily="34" charset="0"/>
                  <a:ea typeface="华文楷体" panose="02010600040101010101" pitchFamily="2" charset="-122"/>
                </a:rPr>
                <a:t>cccccccc</a:t>
              </a:r>
              <a:r>
                <a:rPr kumimoji="1" lang="en-US" altLang="zh-CN" dirty="0">
                  <a:solidFill>
                    <a:srgbClr val="333399"/>
                  </a:solidFill>
                  <a:latin typeface="Calibri" panose="020F0502020204030204" pitchFamily="34" charset="0"/>
                  <a:ea typeface="华文楷体" panose="02010600040101010101" pitchFamily="2" charset="-122"/>
                </a:rPr>
                <a:t> </a:t>
              </a:r>
              <a:r>
                <a:rPr kumimoji="1" lang="en-US" altLang="zh-CN" dirty="0" err="1">
                  <a:solidFill>
                    <a:srgbClr val="333399"/>
                  </a:solidFill>
                  <a:latin typeface="Calibri" panose="020F0502020204030204" pitchFamily="34" charset="0"/>
                  <a:ea typeface="华文楷体" panose="02010600040101010101" pitchFamily="2" charset="-122"/>
                </a:rPr>
                <a:t>cccccccc</a:t>
              </a:r>
              <a:endParaRPr kumimoji="1" lang="en-US" altLang="zh-CN" dirty="0">
                <a:solidFill>
                  <a:srgbClr val="333399"/>
                </a:solidFill>
                <a:latin typeface="Calibri" panose="020F0502020204030204" pitchFamily="34" charset="0"/>
                <a:ea typeface="华文楷体" panose="02010600040101010101" pitchFamily="2" charset="-122"/>
              </a:endParaRPr>
            </a:p>
          </p:txBody>
        </p:sp>
        <p:sp>
          <p:nvSpPr>
            <p:cNvPr id="39" name="Line 13"/>
            <p:cNvSpPr>
              <a:spLocks noChangeShapeType="1"/>
            </p:cNvSpPr>
            <p:nvPr/>
          </p:nvSpPr>
          <p:spPr bwMode="auto">
            <a:xfrm>
              <a:off x="5019675" y="2166938"/>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40" name="Line 14"/>
            <p:cNvSpPr>
              <a:spLocks noChangeShapeType="1"/>
            </p:cNvSpPr>
            <p:nvPr/>
          </p:nvSpPr>
          <p:spPr bwMode="auto">
            <a:xfrm>
              <a:off x="5019675" y="2408238"/>
              <a:ext cx="289083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41" name="Line 15"/>
            <p:cNvSpPr>
              <a:spLocks noChangeShapeType="1"/>
            </p:cNvSpPr>
            <p:nvPr/>
          </p:nvSpPr>
          <p:spPr bwMode="auto">
            <a:xfrm>
              <a:off x="6145213" y="3297238"/>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1622425" y="1839322"/>
              <a:ext cx="6491194" cy="41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位   </a:t>
              </a:r>
              <a:r>
                <a:rPr kumimoji="1" lang="zh-CN" altLang="en-US" sz="900" dirty="0">
                  <a:solidFill>
                    <a:srgbClr val="333399"/>
                  </a:solidFill>
                  <a:latin typeface="Calibri" panose="020F0502020204030204" pitchFamily="34" charset="0"/>
                  <a:ea typeface="华文楷体" panose="02010600040101010101" pitchFamily="2" charset="-122"/>
                </a:rPr>
                <a:t> </a:t>
              </a:r>
              <a:r>
                <a:rPr kumimoji="1" lang="en-US" altLang="zh-CN" dirty="0">
                  <a:solidFill>
                    <a:srgbClr val="333399"/>
                  </a:solidFill>
                  <a:latin typeface="Calibri" panose="020F0502020204030204" pitchFamily="34" charset="0"/>
                  <a:ea typeface="华文楷体" panose="02010600040101010101" pitchFamily="2" charset="-122"/>
                </a:rPr>
                <a:t>0                8                              24                                            47</a:t>
              </a:r>
            </a:p>
          </p:txBody>
        </p:sp>
        <p:sp>
          <p:nvSpPr>
            <p:cNvPr id="43" name="Text Box 17"/>
            <p:cNvSpPr txBox="1">
              <a:spLocks noChangeArrowheads="1"/>
            </p:cNvSpPr>
            <p:nvPr/>
          </p:nvSpPr>
          <p:spPr bwMode="auto">
            <a:xfrm>
              <a:off x="590550" y="2924175"/>
              <a:ext cx="8284877" cy="41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dirty="0">
                  <a:solidFill>
                    <a:srgbClr val="333399"/>
                  </a:solidFill>
                  <a:latin typeface="Calibri" panose="020F0502020204030204" pitchFamily="34" charset="0"/>
                  <a:ea typeface="华文楷体" panose="02010600040101010101" pitchFamily="2" charset="-122"/>
                </a:rPr>
                <a:t>位</a:t>
              </a:r>
              <a:r>
                <a:rPr kumimoji="1" lang="zh-CN" altLang="en-US" sz="900" dirty="0">
                  <a:solidFill>
                    <a:srgbClr val="333399"/>
                  </a:solidFill>
                  <a:latin typeface="Calibri" panose="020F0502020204030204" pitchFamily="34" charset="0"/>
                  <a:ea typeface="华文楷体" panose="02010600040101010101" pitchFamily="2" charset="-122"/>
                </a:rPr>
                <a:t>   </a:t>
              </a:r>
              <a:r>
                <a:rPr kumimoji="1" lang="en-US" altLang="zh-CN" dirty="0">
                  <a:solidFill>
                    <a:srgbClr val="333399"/>
                  </a:solidFill>
                  <a:latin typeface="Calibri" panose="020F0502020204030204" pitchFamily="34" charset="0"/>
                  <a:ea typeface="华文楷体" panose="02010600040101010101" pitchFamily="2" charset="-122"/>
                </a:rPr>
                <a:t>0                 8                                24                                 40                                     63</a:t>
              </a:r>
            </a:p>
          </p:txBody>
        </p:sp>
        <p:sp>
          <p:nvSpPr>
            <p:cNvPr id="44" name="Text Box 18"/>
            <p:cNvSpPr txBox="1">
              <a:spLocks noChangeArrowheads="1"/>
            </p:cNvSpPr>
            <p:nvPr/>
          </p:nvSpPr>
          <p:spPr bwMode="auto">
            <a:xfrm>
              <a:off x="450850" y="2181225"/>
              <a:ext cx="14975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a:solidFill>
                    <a:srgbClr val="333399"/>
                  </a:solidFill>
                  <a:latin typeface="Calibri" panose="020F0502020204030204" pitchFamily="34" charset="0"/>
                  <a:ea typeface="华文楷体" panose="02010600040101010101" pitchFamily="2" charset="-122"/>
                </a:rPr>
                <a:t>IEEE 802 </a:t>
              </a:r>
              <a:r>
                <a:rPr kumimoji="1" lang="zh-CN" altLang="en-US">
                  <a:solidFill>
                    <a:srgbClr val="333399"/>
                  </a:solidFill>
                  <a:latin typeface="Calibri" panose="020F0502020204030204" pitchFamily="34" charset="0"/>
                  <a:ea typeface="华文楷体" panose="02010600040101010101" pitchFamily="2" charset="-122"/>
                </a:rPr>
                <a:t>地址</a:t>
              </a:r>
            </a:p>
          </p:txBody>
        </p:sp>
        <p:sp>
          <p:nvSpPr>
            <p:cNvPr id="45" name="Text Box 19"/>
            <p:cNvSpPr txBox="1">
              <a:spLocks noChangeArrowheads="1"/>
            </p:cNvSpPr>
            <p:nvPr/>
          </p:nvSpPr>
          <p:spPr bwMode="auto">
            <a:xfrm>
              <a:off x="149225" y="32194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接口</a:t>
              </a:r>
            </a:p>
            <a:p>
              <a:pPr algn="ct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标识符</a:t>
              </a:r>
            </a:p>
          </p:txBody>
        </p:sp>
        <p:sp>
          <p:nvSpPr>
            <p:cNvPr id="46" name="Line 20"/>
            <p:cNvSpPr>
              <a:spLocks noChangeShapeType="1"/>
            </p:cNvSpPr>
            <p:nvPr/>
          </p:nvSpPr>
          <p:spPr bwMode="auto">
            <a:xfrm>
              <a:off x="4002088" y="3297238"/>
              <a:ext cx="0" cy="48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47" name="Text Box 21"/>
            <p:cNvSpPr txBox="1">
              <a:spLocks noChangeArrowheads="1"/>
            </p:cNvSpPr>
            <p:nvPr/>
          </p:nvSpPr>
          <p:spPr bwMode="auto">
            <a:xfrm>
              <a:off x="5926138" y="2212975"/>
              <a:ext cx="10223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a:solidFill>
                    <a:srgbClr val="333399"/>
                  </a:solidFill>
                  <a:latin typeface="Calibri" panose="020F0502020204030204" pitchFamily="34" charset="0"/>
                  <a:ea typeface="华文楷体" panose="02010600040101010101" pitchFamily="2" charset="-122"/>
                </a:rPr>
                <a:t>低 </a:t>
              </a:r>
              <a:r>
                <a:rPr kumimoji="1" lang="en-US" altLang="zh-CN">
                  <a:solidFill>
                    <a:srgbClr val="333399"/>
                  </a:solidFill>
                  <a:latin typeface="Calibri" panose="020F0502020204030204" pitchFamily="34" charset="0"/>
                  <a:ea typeface="华文楷体" panose="02010600040101010101" pitchFamily="2" charset="-122"/>
                </a:rPr>
                <a:t>24 </a:t>
              </a:r>
              <a:r>
                <a:rPr kumimoji="1" lang="zh-CN" altLang="en-US">
                  <a:solidFill>
                    <a:srgbClr val="333399"/>
                  </a:solidFill>
                  <a:latin typeface="Calibri" panose="020F0502020204030204" pitchFamily="34" charset="0"/>
                  <a:ea typeface="华文楷体" panose="02010600040101010101" pitchFamily="2" charset="-122"/>
                </a:rPr>
                <a:t>位</a:t>
              </a:r>
            </a:p>
          </p:txBody>
        </p:sp>
        <p:sp>
          <p:nvSpPr>
            <p:cNvPr id="48" name="AutoShape 22"/>
            <p:cNvSpPr>
              <a:spLocks noChangeArrowheads="1"/>
            </p:cNvSpPr>
            <p:nvPr/>
          </p:nvSpPr>
          <p:spPr bwMode="auto">
            <a:xfrm rot="3376363">
              <a:off x="2985294" y="2639219"/>
              <a:ext cx="155575" cy="725487"/>
            </a:xfrm>
            <a:prstGeom prst="downArrow">
              <a:avLst>
                <a:gd name="adj1" fmla="val 50000"/>
                <a:gd name="adj2" fmla="val 1165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49" name="Line 23"/>
            <p:cNvSpPr>
              <a:spLocks noChangeShapeType="1"/>
            </p:cNvSpPr>
            <p:nvPr/>
          </p:nvSpPr>
          <p:spPr bwMode="auto">
            <a:xfrm>
              <a:off x="7904163" y="2646363"/>
              <a:ext cx="1109662" cy="635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50" name="Line 24"/>
            <p:cNvSpPr>
              <a:spLocks noChangeShapeType="1"/>
            </p:cNvSpPr>
            <p:nvPr/>
          </p:nvSpPr>
          <p:spPr bwMode="auto">
            <a:xfrm flipH="1">
              <a:off x="1082675" y="2652713"/>
              <a:ext cx="1079500" cy="6461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52" name="AutoShape 26"/>
            <p:cNvSpPr>
              <a:spLocks noChangeArrowheads="1"/>
            </p:cNvSpPr>
            <p:nvPr/>
          </p:nvSpPr>
          <p:spPr bwMode="auto">
            <a:xfrm>
              <a:off x="1979613" y="1350525"/>
              <a:ext cx="1116012" cy="332225"/>
            </a:xfrm>
            <a:prstGeom prst="wedgeRoundRectCallout">
              <a:avLst>
                <a:gd name="adj1" fmla="val 35065"/>
                <a:gd name="adj2" fmla="val 212069"/>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G/L </a:t>
              </a:r>
              <a:r>
                <a:rPr kumimoji="1" lang="zh-CN" altLang="en-US" sz="1600" dirty="0">
                  <a:solidFill>
                    <a:srgbClr val="333399"/>
                  </a:solidFill>
                  <a:latin typeface="Calibri" panose="020F0502020204030204" pitchFamily="34" charset="0"/>
                  <a:ea typeface="华文楷体" panose="02010600040101010101" pitchFamily="2" charset="-122"/>
                </a:rPr>
                <a:t>位</a:t>
              </a:r>
            </a:p>
          </p:txBody>
        </p:sp>
        <p:sp>
          <p:nvSpPr>
            <p:cNvPr id="53" name="AutoShape 27"/>
            <p:cNvSpPr>
              <a:spLocks noChangeArrowheads="1"/>
            </p:cNvSpPr>
            <p:nvPr/>
          </p:nvSpPr>
          <p:spPr bwMode="auto">
            <a:xfrm>
              <a:off x="482328" y="4021988"/>
              <a:ext cx="1108075" cy="317960"/>
            </a:xfrm>
            <a:prstGeom prst="wedgeRoundRectCallout">
              <a:avLst>
                <a:gd name="adj1" fmla="val 71347"/>
                <a:gd name="adj2" fmla="val -147639"/>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p>
              <a:pPr algn="ct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G/L = 1</a:t>
              </a:r>
            </a:p>
          </p:txBody>
        </p:sp>
        <p:sp>
          <p:nvSpPr>
            <p:cNvPr id="54" name="AutoShape 28"/>
            <p:cNvSpPr>
              <a:spLocks noChangeArrowheads="1"/>
            </p:cNvSpPr>
            <p:nvPr/>
          </p:nvSpPr>
          <p:spPr bwMode="auto">
            <a:xfrm rot="18261075" flipH="1">
              <a:off x="7019131" y="2637632"/>
              <a:ext cx="155575" cy="725488"/>
            </a:xfrm>
            <a:prstGeom prst="downArrow">
              <a:avLst>
                <a:gd name="adj1" fmla="val 50000"/>
                <a:gd name="adj2" fmla="val 1165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592513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down)">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Tree>
    <p:extLst>
      <p:ext uri="{BB962C8B-B14F-4D97-AF65-F5344CB8AC3E}">
        <p14:creationId xmlns:p14="http://schemas.microsoft.com/office/powerpoint/2010/main" val="188564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18" presetClass="emph" presetSubtype="0" fill="hold" nodeType="withEffect">
                                  <p:stCondLst>
                                    <p:cond delay="0"/>
                                  </p:stCondLst>
                                  <p:iterate type="lt">
                                    <p:tmPct val="4000"/>
                                  </p:iterate>
                                  <p:childTnLst>
                                    <p:set>
                                      <p:cBhvr override="childStyle">
                                        <p:cTn id="15" dur="500" fill="hold"/>
                                        <p:tgtEl>
                                          <p:spTgt spid="3">
                                            <p:txEl>
                                              <p:pRg st="3" end="3"/>
                                            </p:txEl>
                                          </p:spTgt>
                                        </p:tgtEl>
                                        <p:attrNameLst>
                                          <p:attrName>style.textDecorationUnderline</p:attrName>
                                        </p:attrNameLst>
                                      </p:cBhvr>
                                      <p:to>
                                        <p:strVal val="true"/>
                                      </p:to>
                                    </p:se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3" end="3"/>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地址配置问题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57" name="内容占位符 2"/>
          <p:cNvSpPr>
            <a:spLocks noGrp="1"/>
          </p:cNvSpPr>
          <p:nvPr>
            <p:ph idx="1"/>
          </p:nvPr>
        </p:nvSpPr>
        <p:spPr>
          <a:xfrm>
            <a:off x="457199" y="1444979"/>
            <a:ext cx="8370712" cy="4587521"/>
          </a:xfrm>
        </p:spPr>
        <p:txBody>
          <a:bodyPr/>
          <a:lstStyle/>
          <a:p>
            <a:r>
              <a:rPr lang="en-US" altLang="zh-CN" sz="2000" dirty="0"/>
              <a:t>IPv6</a:t>
            </a:r>
            <a:r>
              <a:rPr lang="zh-CN" altLang="en-US" sz="2000" dirty="0"/>
              <a:t>协议支持地址自动配置，实现即插即用</a:t>
            </a:r>
          </a:p>
          <a:p>
            <a:pPr lvl="1">
              <a:lnSpc>
                <a:spcPct val="150000"/>
              </a:lnSpc>
            </a:pPr>
            <a:r>
              <a:rPr lang="en-US" altLang="zh-CN" sz="1800" dirty="0"/>
              <a:t>IPv6</a:t>
            </a:r>
            <a:r>
              <a:rPr lang="zh-CN" altLang="en-US" sz="1800" dirty="0"/>
              <a:t>节点通过地址自动配置得到</a:t>
            </a:r>
            <a:r>
              <a:rPr lang="en-US" altLang="zh-CN" sz="1800" dirty="0"/>
              <a:t>IPv6</a:t>
            </a:r>
            <a:r>
              <a:rPr lang="zh-CN" altLang="en-US" sz="1800" dirty="0"/>
              <a:t>地址和网关地址</a:t>
            </a:r>
          </a:p>
          <a:p>
            <a:pPr lvl="1">
              <a:lnSpc>
                <a:spcPct val="150000"/>
              </a:lnSpc>
            </a:pPr>
            <a:r>
              <a:rPr lang="zh-CN" altLang="en-US" sz="1800" dirty="0"/>
              <a:t>支持有状态地址自动配置和无状态地址自动配置</a:t>
            </a:r>
            <a:endParaRPr lang="en-US" altLang="zh-CN" sz="1800" dirty="0"/>
          </a:p>
          <a:p>
            <a:pPr lvl="2">
              <a:lnSpc>
                <a:spcPct val="150000"/>
              </a:lnSpc>
            </a:pPr>
            <a:r>
              <a:rPr lang="zh-CN" altLang="en-US" sz="1600" dirty="0"/>
              <a:t>有状态地址自动配置</a:t>
            </a:r>
          </a:p>
          <a:p>
            <a:pPr lvl="3">
              <a:lnSpc>
                <a:spcPct val="150000"/>
              </a:lnSpc>
            </a:pPr>
            <a:r>
              <a:rPr lang="zh-CN" altLang="en-US" dirty="0"/>
              <a:t>启动协议（</a:t>
            </a:r>
            <a:r>
              <a:rPr lang="en-US" altLang="zh-CN" dirty="0"/>
              <a:t>BOOTP</a:t>
            </a:r>
            <a:r>
              <a:rPr lang="zh-CN" altLang="en-US" dirty="0"/>
              <a:t>）</a:t>
            </a:r>
          </a:p>
          <a:p>
            <a:pPr lvl="3">
              <a:lnSpc>
                <a:spcPct val="150000"/>
              </a:lnSpc>
            </a:pPr>
            <a:r>
              <a:rPr lang="zh-CN" altLang="en-US" dirty="0"/>
              <a:t>动态主机配置协议（</a:t>
            </a:r>
            <a:r>
              <a:rPr lang="en-US" altLang="zh-CN" dirty="0"/>
              <a:t>DHCP</a:t>
            </a:r>
            <a:r>
              <a:rPr lang="zh-CN" altLang="en-US" dirty="0"/>
              <a:t>）</a:t>
            </a:r>
          </a:p>
          <a:p>
            <a:pPr lvl="2">
              <a:lnSpc>
                <a:spcPct val="150000"/>
              </a:lnSpc>
            </a:pPr>
            <a:r>
              <a:rPr lang="zh-CN" altLang="en-US" sz="1600" dirty="0"/>
              <a:t>无状态地址自动配置（</a:t>
            </a:r>
            <a:r>
              <a:rPr lang="en-US" altLang="zh-CN" sz="1600" dirty="0"/>
              <a:t>IPv6</a:t>
            </a:r>
            <a:r>
              <a:rPr lang="zh-CN" altLang="en-US" sz="1600" dirty="0"/>
              <a:t>特有）</a:t>
            </a:r>
          </a:p>
          <a:p>
            <a:pPr lvl="3">
              <a:lnSpc>
                <a:spcPct val="150000"/>
              </a:lnSpc>
            </a:pPr>
            <a:r>
              <a:rPr lang="zh-CN" altLang="en-US" dirty="0"/>
              <a:t>由</a:t>
            </a:r>
            <a:r>
              <a:rPr lang="en-US" altLang="zh-CN" dirty="0"/>
              <a:t>48</a:t>
            </a:r>
            <a:r>
              <a:rPr lang="zh-CN" altLang="en-US" dirty="0"/>
              <a:t>位</a:t>
            </a:r>
            <a:r>
              <a:rPr lang="en-US" altLang="zh-CN" dirty="0"/>
              <a:t>MAC</a:t>
            </a:r>
            <a:r>
              <a:rPr lang="zh-CN" altLang="en-US" dirty="0"/>
              <a:t>地址生成</a:t>
            </a:r>
            <a:r>
              <a:rPr lang="en-US" altLang="zh-CN" dirty="0"/>
              <a:t>64</a:t>
            </a:r>
            <a:r>
              <a:rPr lang="zh-CN" altLang="en-US" dirty="0"/>
              <a:t>位接口标识符</a:t>
            </a:r>
          </a:p>
          <a:p>
            <a:pPr lvl="3">
              <a:lnSpc>
                <a:spcPct val="150000"/>
              </a:lnSpc>
            </a:pPr>
            <a:r>
              <a:rPr lang="zh-CN" altLang="en-US" dirty="0"/>
              <a:t>结合前缀信息生成地址，验证地址的唯一性</a:t>
            </a:r>
          </a:p>
          <a:p>
            <a:pPr lvl="2">
              <a:lnSpc>
                <a:spcPct val="150000"/>
              </a:lnSpc>
            </a:pPr>
            <a:endParaRPr lang="zh-CN" altLang="en-US" sz="1600" dirty="0"/>
          </a:p>
        </p:txBody>
      </p:sp>
    </p:spTree>
    <p:custDataLst>
      <p:tags r:id="rId1"/>
    </p:custDataLst>
    <p:extLst>
      <p:ext uri="{BB962C8B-B14F-4D97-AF65-F5344CB8AC3E}">
        <p14:creationId xmlns:p14="http://schemas.microsoft.com/office/powerpoint/2010/main" val="147360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dissolve">
                                      <p:cBhvr>
                                        <p:cTn id="12" dur="5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dissolve">
                                      <p:cBhvr>
                                        <p:cTn id="17" dur="5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dissolve">
                                      <p:cBhvr>
                                        <p:cTn id="22" dur="500"/>
                                        <p:tgtEl>
                                          <p:spTgt spid="57">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7">
                                            <p:txEl>
                                              <p:pRg st="4" end="4"/>
                                            </p:txEl>
                                          </p:spTgt>
                                        </p:tgtEl>
                                        <p:attrNameLst>
                                          <p:attrName>style.visibility</p:attrName>
                                        </p:attrNameLst>
                                      </p:cBhvr>
                                      <p:to>
                                        <p:strVal val="visible"/>
                                      </p:to>
                                    </p:set>
                                    <p:animEffect transition="in" filter="dissolve">
                                      <p:cBhvr>
                                        <p:cTn id="25" dur="500"/>
                                        <p:tgtEl>
                                          <p:spTgt spid="57">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7">
                                            <p:txEl>
                                              <p:pRg st="5" end="5"/>
                                            </p:txEl>
                                          </p:spTgt>
                                        </p:tgtEl>
                                        <p:attrNameLst>
                                          <p:attrName>style.visibility</p:attrName>
                                        </p:attrNameLst>
                                      </p:cBhvr>
                                      <p:to>
                                        <p:strVal val="visible"/>
                                      </p:to>
                                    </p:set>
                                    <p:animEffect transition="in" filter="dissolve">
                                      <p:cBhvr>
                                        <p:cTn id="28" dur="500"/>
                                        <p:tgtEl>
                                          <p:spTgt spid="5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7">
                                            <p:txEl>
                                              <p:pRg st="6" end="6"/>
                                            </p:txEl>
                                          </p:spTgt>
                                        </p:tgtEl>
                                        <p:attrNameLst>
                                          <p:attrName>style.visibility</p:attrName>
                                        </p:attrNameLst>
                                      </p:cBhvr>
                                      <p:to>
                                        <p:strVal val="visible"/>
                                      </p:to>
                                    </p:set>
                                    <p:animEffect transition="in" filter="dissolve">
                                      <p:cBhvr>
                                        <p:cTn id="33" dur="500"/>
                                        <p:tgtEl>
                                          <p:spTgt spid="57">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7">
                                            <p:txEl>
                                              <p:pRg st="7" end="7"/>
                                            </p:txEl>
                                          </p:spTgt>
                                        </p:tgtEl>
                                        <p:attrNameLst>
                                          <p:attrName>style.visibility</p:attrName>
                                        </p:attrNameLst>
                                      </p:cBhvr>
                                      <p:to>
                                        <p:strVal val="visible"/>
                                      </p:to>
                                    </p:set>
                                    <p:animEffect transition="in" filter="dissolve">
                                      <p:cBhvr>
                                        <p:cTn id="36" dur="500"/>
                                        <p:tgtEl>
                                          <p:spTgt spid="57">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7">
                                            <p:txEl>
                                              <p:pRg st="8" end="8"/>
                                            </p:txEl>
                                          </p:spTgt>
                                        </p:tgtEl>
                                        <p:attrNameLst>
                                          <p:attrName>style.visibility</p:attrName>
                                        </p:attrNameLst>
                                      </p:cBhvr>
                                      <p:to>
                                        <p:strVal val="visible"/>
                                      </p:to>
                                    </p:set>
                                    <p:animEffect transition="in" filter="dissolve">
                                      <p:cBhvr>
                                        <p:cTn id="39" dur="500"/>
                                        <p:tgtEl>
                                          <p:spTgt spid="5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的产生背景</a:t>
            </a:r>
          </a:p>
        </p:txBody>
      </p:sp>
      <p:sp>
        <p:nvSpPr>
          <p:cNvPr id="3" name="内容占位符 2"/>
          <p:cNvSpPr>
            <a:spLocks noGrp="1"/>
          </p:cNvSpPr>
          <p:nvPr>
            <p:ph idx="1"/>
          </p:nvPr>
        </p:nvSpPr>
        <p:spPr>
          <a:xfrm>
            <a:off x="457199" y="1444978"/>
            <a:ext cx="8370711" cy="5260621"/>
          </a:xfrm>
        </p:spPr>
        <p:txBody>
          <a:bodyPr/>
          <a:lstStyle/>
          <a:p>
            <a:r>
              <a:rPr lang="zh-CN" altLang="en-US" sz="2000" dirty="0"/>
              <a:t>随着互联网的飞速发展，上世纪末，其核心协议</a:t>
            </a:r>
            <a:r>
              <a:rPr lang="en-US" altLang="zh-CN" sz="2000" dirty="0"/>
              <a:t>IPv4</a:t>
            </a:r>
            <a:r>
              <a:rPr lang="zh-CN" altLang="en-US" sz="2000" dirty="0"/>
              <a:t>逐渐面临几大问题</a:t>
            </a:r>
            <a:endParaRPr lang="en-US" altLang="zh-CN" sz="2000" dirty="0"/>
          </a:p>
          <a:p>
            <a:pPr lvl="1">
              <a:lnSpc>
                <a:spcPct val="150000"/>
              </a:lnSpc>
              <a:spcBef>
                <a:spcPts val="0"/>
              </a:spcBef>
            </a:pPr>
            <a:r>
              <a:rPr lang="zh-CN" altLang="en-US" sz="1800" dirty="0"/>
              <a:t>地址空间不足</a:t>
            </a:r>
            <a:endParaRPr lang="en-US" altLang="zh-CN" sz="1800" dirty="0"/>
          </a:p>
          <a:p>
            <a:pPr lvl="2">
              <a:lnSpc>
                <a:spcPct val="150000"/>
              </a:lnSpc>
              <a:spcBef>
                <a:spcPts val="0"/>
              </a:spcBef>
            </a:pPr>
            <a:r>
              <a:rPr lang="en-US" altLang="zh-CN" sz="1600" dirty="0"/>
              <a:t>32</a:t>
            </a:r>
            <a:r>
              <a:rPr lang="zh-CN" altLang="en-US" sz="1600" dirty="0"/>
              <a:t>位地址空间不够、地址分配方案的不合理，造成地址枯竭</a:t>
            </a:r>
          </a:p>
          <a:p>
            <a:pPr lvl="2">
              <a:lnSpc>
                <a:spcPct val="150000"/>
              </a:lnSpc>
              <a:spcBef>
                <a:spcPts val="0"/>
              </a:spcBef>
            </a:pPr>
            <a:r>
              <a:rPr lang="zh-CN" altLang="en-US" sz="1600" dirty="0"/>
              <a:t>尽管通过</a:t>
            </a:r>
            <a:r>
              <a:rPr lang="en-US" altLang="zh-CN" sz="1600" dirty="0"/>
              <a:t>CIDR</a:t>
            </a:r>
            <a:r>
              <a:rPr lang="zh-CN" altLang="en-US" sz="1600" dirty="0"/>
              <a:t>、</a:t>
            </a:r>
            <a:r>
              <a:rPr lang="en-US" altLang="zh-CN" sz="1600" dirty="0"/>
              <a:t>NAT</a:t>
            </a:r>
            <a:r>
              <a:rPr lang="zh-CN" altLang="en-US" sz="1600" dirty="0"/>
              <a:t>等技术暂时缓解，到</a:t>
            </a:r>
            <a:r>
              <a:rPr lang="en-US" altLang="zh-CN" sz="1600" dirty="0"/>
              <a:t>2011</a:t>
            </a:r>
            <a:r>
              <a:rPr lang="zh-CN" altLang="en-US" sz="1600" dirty="0"/>
              <a:t>年</a:t>
            </a:r>
            <a:r>
              <a:rPr lang="en-US" altLang="zh-CN" sz="1600" dirty="0"/>
              <a:t>2</a:t>
            </a:r>
            <a:r>
              <a:rPr lang="zh-CN" altLang="en-US" sz="1600" dirty="0"/>
              <a:t>月，</a:t>
            </a:r>
            <a:r>
              <a:rPr lang="en-US" altLang="zh-CN" sz="1600" dirty="0"/>
              <a:t>IPv4 </a:t>
            </a:r>
            <a:r>
              <a:rPr lang="zh-CN" altLang="en-US" sz="1600" dirty="0"/>
              <a:t>地址已经耗尽</a:t>
            </a:r>
            <a:endParaRPr lang="en-US" altLang="zh-CN" sz="1600" dirty="0"/>
          </a:p>
          <a:p>
            <a:pPr lvl="3">
              <a:lnSpc>
                <a:spcPct val="150000"/>
              </a:lnSpc>
              <a:spcBef>
                <a:spcPts val="0"/>
              </a:spcBef>
            </a:pPr>
            <a:r>
              <a:rPr lang="en-US" altLang="zh-CN" dirty="0"/>
              <a:t>ISP </a:t>
            </a:r>
            <a:r>
              <a:rPr lang="zh-CN" altLang="en-US" dirty="0"/>
              <a:t>已经不能再申请到新的 </a:t>
            </a:r>
            <a:r>
              <a:rPr lang="en-US" altLang="zh-CN" dirty="0"/>
              <a:t>IP </a:t>
            </a:r>
            <a:r>
              <a:rPr lang="zh-CN" altLang="en-US" dirty="0"/>
              <a:t>地址块</a:t>
            </a:r>
            <a:endParaRPr lang="en-US" altLang="zh-CN" dirty="0"/>
          </a:p>
          <a:p>
            <a:pPr lvl="1">
              <a:lnSpc>
                <a:spcPct val="150000"/>
              </a:lnSpc>
              <a:spcBef>
                <a:spcPts val="0"/>
              </a:spcBef>
            </a:pPr>
            <a:r>
              <a:rPr lang="zh-CN" altLang="en-US" sz="1800" dirty="0"/>
              <a:t>可扩展性</a:t>
            </a:r>
            <a:endParaRPr lang="en-US" altLang="zh-CN" sz="1800" dirty="0"/>
          </a:p>
          <a:p>
            <a:pPr lvl="2">
              <a:lnSpc>
                <a:spcPct val="150000"/>
              </a:lnSpc>
              <a:spcBef>
                <a:spcPts val="0"/>
              </a:spcBef>
            </a:pPr>
            <a:r>
              <a:rPr lang="zh-CN" altLang="en-US" sz="1600" dirty="0"/>
              <a:t>随着</a:t>
            </a:r>
            <a:r>
              <a:rPr lang="en-US" altLang="zh-CN" sz="1600" dirty="0"/>
              <a:t>ISP</a:t>
            </a:r>
            <a:r>
              <a:rPr lang="zh-CN" altLang="en-US" sz="1600" dirty="0"/>
              <a:t>数目的增长，路由表急剧膨胀</a:t>
            </a:r>
            <a:endParaRPr lang="en-US" altLang="zh-CN" sz="1600" dirty="0"/>
          </a:p>
          <a:p>
            <a:pPr lvl="2">
              <a:lnSpc>
                <a:spcPct val="150000"/>
              </a:lnSpc>
              <a:spcBef>
                <a:spcPts val="0"/>
              </a:spcBef>
            </a:pPr>
            <a:r>
              <a:rPr lang="zh-CN" altLang="en-US" sz="1600" dirty="0"/>
              <a:t>通过</a:t>
            </a:r>
            <a:r>
              <a:rPr lang="en-US" altLang="zh-CN" sz="1600" dirty="0"/>
              <a:t>CIDR</a:t>
            </a:r>
            <a:r>
              <a:rPr lang="zh-CN" altLang="en-US" sz="1600" dirty="0"/>
              <a:t>缓解</a:t>
            </a:r>
            <a:endParaRPr lang="en-US" altLang="zh-CN" sz="1600" dirty="0"/>
          </a:p>
          <a:p>
            <a:pPr lvl="1">
              <a:lnSpc>
                <a:spcPct val="150000"/>
              </a:lnSpc>
              <a:spcBef>
                <a:spcPts val="0"/>
              </a:spcBef>
            </a:pPr>
            <a:r>
              <a:rPr lang="zh-CN" altLang="en-US" sz="1800" dirty="0"/>
              <a:t>安全性</a:t>
            </a:r>
            <a:endParaRPr lang="en-US" altLang="zh-CN" sz="1800" dirty="0"/>
          </a:p>
          <a:p>
            <a:pPr lvl="2">
              <a:lnSpc>
                <a:spcPct val="150000"/>
              </a:lnSpc>
              <a:spcBef>
                <a:spcPts val="0"/>
              </a:spcBef>
            </a:pPr>
            <a:r>
              <a:rPr lang="en-US" altLang="zh-CN" sz="1600" dirty="0"/>
              <a:t>IP</a:t>
            </a:r>
            <a:r>
              <a:rPr lang="zh-CN" altLang="en-US" sz="1600" dirty="0"/>
              <a:t>网络设计之初场景是安全的，力求简单，不可控不可管</a:t>
            </a:r>
            <a:endParaRPr lang="en-US" altLang="zh-CN" sz="1600" dirty="0"/>
          </a:p>
          <a:p>
            <a:pPr lvl="2">
              <a:lnSpc>
                <a:spcPct val="150000"/>
              </a:lnSpc>
              <a:spcBef>
                <a:spcPts val="0"/>
              </a:spcBef>
            </a:pPr>
            <a:r>
              <a:rPr lang="zh-CN" altLang="en-US" sz="1600" dirty="0"/>
              <a:t>打补丁的方法缓解</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4021820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dissolv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无状态地址自动配置</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地址配置步骤</a:t>
            </a:r>
          </a:p>
          <a:p>
            <a:pPr lvl="1">
              <a:lnSpc>
                <a:spcPct val="150000"/>
              </a:lnSpc>
            </a:pPr>
            <a:r>
              <a:rPr lang="zh-CN" altLang="en-US" sz="1800" dirty="0"/>
              <a:t>根据</a:t>
            </a:r>
            <a:r>
              <a:rPr lang="en-US" altLang="zh-CN" sz="1800" dirty="0"/>
              <a:t>48</a:t>
            </a:r>
            <a:r>
              <a:rPr lang="zh-CN" altLang="en-US" sz="1800" dirty="0"/>
              <a:t>位</a:t>
            </a:r>
            <a:r>
              <a:rPr lang="en-US" altLang="zh-CN" sz="1800" dirty="0"/>
              <a:t>MAC</a:t>
            </a:r>
            <a:r>
              <a:rPr lang="zh-CN" altLang="en-US" sz="1800" dirty="0"/>
              <a:t>地址生成</a:t>
            </a:r>
            <a:r>
              <a:rPr lang="en-US" altLang="zh-CN" sz="1800" dirty="0"/>
              <a:t>64</a:t>
            </a:r>
            <a:r>
              <a:rPr lang="zh-CN" altLang="en-US" sz="1800" dirty="0"/>
              <a:t>位接口标识符</a:t>
            </a:r>
          </a:p>
          <a:p>
            <a:pPr lvl="1">
              <a:lnSpc>
                <a:spcPct val="150000"/>
              </a:lnSpc>
            </a:pPr>
            <a:r>
              <a:rPr lang="zh-CN" altLang="en-US" sz="1800" dirty="0"/>
              <a:t>生成链路本地地址并验证唯一性</a:t>
            </a:r>
          </a:p>
          <a:p>
            <a:pPr lvl="1">
              <a:lnSpc>
                <a:spcPct val="150000"/>
              </a:lnSpc>
            </a:pPr>
            <a:r>
              <a:rPr lang="zh-CN" altLang="en-US" sz="1800" dirty="0"/>
              <a:t>接收路由器宣告消息，获取</a:t>
            </a:r>
            <a:r>
              <a:rPr lang="en-US" altLang="zh-CN" sz="1800" dirty="0"/>
              <a:t>64</a:t>
            </a:r>
            <a:r>
              <a:rPr lang="zh-CN" altLang="en-US" sz="1800" dirty="0"/>
              <a:t>位前缀信息</a:t>
            </a:r>
          </a:p>
          <a:p>
            <a:pPr lvl="1">
              <a:lnSpc>
                <a:spcPct val="150000"/>
              </a:lnSpc>
            </a:pPr>
            <a:r>
              <a:rPr lang="zh-CN" altLang="en-US" sz="1800" dirty="0"/>
              <a:t>拼接获得</a:t>
            </a:r>
            <a:r>
              <a:rPr lang="en-US" altLang="zh-CN" sz="1800" dirty="0"/>
              <a:t>128</a:t>
            </a:r>
            <a:r>
              <a:rPr lang="zh-CN" altLang="en-US" sz="1800" dirty="0"/>
              <a:t>位地址全局地址</a:t>
            </a:r>
          </a:p>
          <a:p>
            <a:pPr lvl="1">
              <a:lnSpc>
                <a:spcPct val="150000"/>
              </a:lnSpc>
            </a:pPr>
            <a:r>
              <a:rPr lang="zh-CN" altLang="en-US" sz="1800" dirty="0"/>
              <a:t>验证地址的唯一性</a:t>
            </a:r>
          </a:p>
          <a:p>
            <a:pPr lvl="1">
              <a:lnSpc>
                <a:spcPct val="150000"/>
              </a:lnSpc>
            </a:pPr>
            <a:r>
              <a:rPr lang="zh-CN" altLang="en-US" sz="1800" dirty="0">
                <a:solidFill>
                  <a:srgbClr val="FF0000"/>
                </a:solidFill>
              </a:rPr>
              <a:t>手工配置任何单播地址，均需执行重复地址检测（为什么？）</a:t>
            </a:r>
          </a:p>
        </p:txBody>
      </p:sp>
    </p:spTree>
    <p:extLst>
      <p:ext uri="{BB962C8B-B14F-4D97-AF65-F5344CB8AC3E}">
        <p14:creationId xmlns:p14="http://schemas.microsoft.com/office/powerpoint/2010/main" val="2929820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7">
                                            <p:txEl>
                                              <p:pRg st="1" end="1"/>
                                            </p:txEl>
                                          </p:spTgt>
                                        </p:tgtEl>
                                        <p:attrNameLst>
                                          <p:attrName>style.visibility</p:attrName>
                                        </p:attrNameLst>
                                      </p:cBhvr>
                                      <p:to>
                                        <p:strVal val="visible"/>
                                      </p:to>
                                    </p:set>
                                    <p:animEffect transition="in" filter="dissolve">
                                      <p:cBhvr>
                                        <p:cTn id="11" dur="500"/>
                                        <p:tgtEl>
                                          <p:spTgt spid="5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57">
                                            <p:txEl>
                                              <p:pRg st="2" end="2"/>
                                            </p:txEl>
                                          </p:spTgt>
                                        </p:tgtEl>
                                        <p:attrNameLst>
                                          <p:attrName>style.visibility</p:attrName>
                                        </p:attrNameLst>
                                      </p:cBhvr>
                                      <p:to>
                                        <p:strVal val="visible"/>
                                      </p:to>
                                    </p:set>
                                    <p:animEffect transition="in" filter="dissolve">
                                      <p:cBhvr>
                                        <p:cTn id="14" dur="500"/>
                                        <p:tgtEl>
                                          <p:spTgt spid="57">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57">
                                            <p:txEl>
                                              <p:pRg st="3" end="3"/>
                                            </p:txEl>
                                          </p:spTgt>
                                        </p:tgtEl>
                                        <p:attrNameLst>
                                          <p:attrName>style.visibility</p:attrName>
                                        </p:attrNameLst>
                                      </p:cBhvr>
                                      <p:to>
                                        <p:strVal val="visible"/>
                                      </p:to>
                                    </p:set>
                                    <p:animEffect transition="in" filter="dissolve">
                                      <p:cBhvr>
                                        <p:cTn id="17" dur="500"/>
                                        <p:tgtEl>
                                          <p:spTgt spid="57">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7">
                                            <p:txEl>
                                              <p:pRg st="4" end="4"/>
                                            </p:txEl>
                                          </p:spTgt>
                                        </p:tgtEl>
                                        <p:attrNameLst>
                                          <p:attrName>style.visibility</p:attrName>
                                        </p:attrNameLst>
                                      </p:cBhvr>
                                      <p:to>
                                        <p:strVal val="visible"/>
                                      </p:to>
                                    </p:set>
                                    <p:animEffect transition="in" filter="dissolve">
                                      <p:cBhvr>
                                        <p:cTn id="20" dur="500"/>
                                        <p:tgtEl>
                                          <p:spTgt spid="57">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7">
                                            <p:txEl>
                                              <p:pRg st="5" end="5"/>
                                            </p:txEl>
                                          </p:spTgt>
                                        </p:tgtEl>
                                        <p:attrNameLst>
                                          <p:attrName>style.visibility</p:attrName>
                                        </p:attrNameLst>
                                      </p:cBhvr>
                                      <p:to>
                                        <p:strVal val="visible"/>
                                      </p:to>
                                    </p:set>
                                    <p:animEffect transition="in" filter="dissolve">
                                      <p:cBhvr>
                                        <p:cTn id="23" dur="500"/>
                                        <p:tgtEl>
                                          <p:spTgt spid="57">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7">
                                            <p:txEl>
                                              <p:pRg st="6" end="6"/>
                                            </p:txEl>
                                          </p:spTgt>
                                        </p:tgtEl>
                                        <p:attrNameLst>
                                          <p:attrName>style.visibility</p:attrName>
                                        </p:attrNameLst>
                                      </p:cBhvr>
                                      <p:to>
                                        <p:strVal val="visible"/>
                                      </p:to>
                                    </p:set>
                                    <p:animEffect transition="in" filter="dissolve">
                                      <p:cBhvr>
                                        <p:cTn id="26" dur="500"/>
                                        <p:tgtEl>
                                          <p:spTgt spid="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重复地址检测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57" name="内容占位符 2"/>
          <p:cNvSpPr>
            <a:spLocks noGrp="1"/>
          </p:cNvSpPr>
          <p:nvPr>
            <p:ph idx="1"/>
          </p:nvPr>
        </p:nvSpPr>
        <p:spPr>
          <a:xfrm>
            <a:off x="457199" y="1444979"/>
            <a:ext cx="8370712" cy="4130321"/>
          </a:xfrm>
        </p:spPr>
        <p:txBody>
          <a:bodyPr/>
          <a:lstStyle/>
          <a:p>
            <a:r>
              <a:rPr lang="zh-CN" altLang="en-US" sz="2000" dirty="0"/>
              <a:t>发送</a:t>
            </a:r>
            <a:r>
              <a:rPr lang="zh-CN" altLang="en-US" sz="2000"/>
              <a:t>邻居请求（</a:t>
            </a:r>
            <a:r>
              <a:rPr lang="zh-CN" altLang="en-US" sz="2000">
                <a:solidFill>
                  <a:srgbClr val="FF0000"/>
                </a:solidFill>
              </a:rPr>
              <a:t>相当于</a:t>
            </a:r>
            <a:r>
              <a:rPr lang="en-US" altLang="zh-CN" sz="2000">
                <a:solidFill>
                  <a:srgbClr val="FF0000"/>
                </a:solidFill>
              </a:rPr>
              <a:t>IPv4</a:t>
            </a:r>
            <a:r>
              <a:rPr lang="zh-CN" altLang="en-US" sz="2000">
                <a:solidFill>
                  <a:srgbClr val="FF0000"/>
                </a:solidFill>
              </a:rPr>
              <a:t>中的</a:t>
            </a:r>
            <a:r>
              <a:rPr lang="en-US" altLang="zh-CN" sz="2000">
                <a:solidFill>
                  <a:srgbClr val="FF0000"/>
                </a:solidFill>
              </a:rPr>
              <a:t>ARP</a:t>
            </a:r>
            <a:r>
              <a:rPr lang="zh-CN" altLang="en-US" sz="2000">
                <a:solidFill>
                  <a:srgbClr val="FF0000"/>
                </a:solidFill>
              </a:rPr>
              <a:t>请求</a:t>
            </a:r>
            <a:r>
              <a:rPr lang="zh-CN" altLang="en-US" sz="2000"/>
              <a:t>）</a:t>
            </a:r>
            <a:endParaRPr lang="zh-CN" altLang="en-US" sz="2000" dirty="0"/>
          </a:p>
          <a:p>
            <a:pPr lvl="1">
              <a:lnSpc>
                <a:spcPct val="150000"/>
              </a:lnSpc>
            </a:pPr>
            <a:r>
              <a:rPr lang="zh-CN" altLang="en-US" sz="1800" dirty="0"/>
              <a:t>连续</a:t>
            </a:r>
            <a:r>
              <a:rPr lang="zh-CN" altLang="en-US" sz="1800"/>
              <a:t>发送多次</a:t>
            </a:r>
            <a:endParaRPr lang="zh-CN" altLang="en-US" sz="1800" dirty="0"/>
          </a:p>
          <a:p>
            <a:r>
              <a:rPr lang="zh-CN" altLang="en-US" sz="2000"/>
              <a:t>规定</a:t>
            </a:r>
            <a:r>
              <a:rPr lang="zh-CN" altLang="en-US" sz="2000" dirty="0"/>
              <a:t>时间内收到邻居宣告</a:t>
            </a:r>
          </a:p>
          <a:p>
            <a:pPr lvl="1">
              <a:lnSpc>
                <a:spcPct val="150000"/>
              </a:lnSpc>
            </a:pPr>
            <a:r>
              <a:rPr lang="zh-CN" altLang="en-US" sz="1800" dirty="0"/>
              <a:t>重复地址检测失败</a:t>
            </a:r>
          </a:p>
          <a:p>
            <a:pPr lvl="1">
              <a:lnSpc>
                <a:spcPct val="150000"/>
              </a:lnSpc>
            </a:pPr>
            <a:r>
              <a:rPr lang="zh-CN" altLang="en-US" sz="1800" dirty="0"/>
              <a:t>采取其他措施继续配置或放弃</a:t>
            </a:r>
          </a:p>
          <a:p>
            <a:r>
              <a:rPr lang="zh-CN" altLang="en-US" sz="2000" dirty="0"/>
              <a:t>未收到邻居宣告，重复地址检测通过</a:t>
            </a:r>
          </a:p>
        </p:txBody>
      </p:sp>
    </p:spTree>
    <p:custDataLst>
      <p:tags r:id="rId1"/>
    </p:custDataLst>
    <p:extLst>
      <p:ext uri="{BB962C8B-B14F-4D97-AF65-F5344CB8AC3E}">
        <p14:creationId xmlns:p14="http://schemas.microsoft.com/office/powerpoint/2010/main" val="624466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7">
                                            <p:txEl>
                                              <p:pRg st="5" end="5"/>
                                            </p:txEl>
                                          </p:spTgt>
                                        </p:tgtEl>
                                        <p:attrNameLst>
                                          <p:attrName>style.visibility</p:attrName>
                                        </p:attrNameLst>
                                      </p:cBhvr>
                                      <p:to>
                                        <p:strVal val="visible"/>
                                      </p:to>
                                    </p:set>
                                    <p:animEffect transition="in" filter="dissolve">
                                      <p:cBhvr>
                                        <p:cTn id="26"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Tree>
    <p:extLst>
      <p:ext uri="{BB962C8B-B14F-4D97-AF65-F5344CB8AC3E}">
        <p14:creationId xmlns:p14="http://schemas.microsoft.com/office/powerpoint/2010/main" val="2647076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4" end="4"/>
                                            </p:txEl>
                                          </p:spTgt>
                                        </p:tgtEl>
                                        <p:attrNameLst>
                                          <p:attrName>style.textDecorationUnderline</p:attrName>
                                        </p:attrNameLst>
                                      </p:cBhvr>
                                      <p:to>
                                        <p:strVal val="true"/>
                                      </p:to>
                                    </p:se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4" end="4"/>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en-US" dirty="0"/>
              <a:t>邻居发现</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
        <p:nvSpPr>
          <p:cNvPr id="57" name="内容占位符 2"/>
          <p:cNvSpPr>
            <a:spLocks noGrp="1"/>
          </p:cNvSpPr>
          <p:nvPr>
            <p:ph idx="1"/>
          </p:nvPr>
        </p:nvSpPr>
        <p:spPr>
          <a:xfrm>
            <a:off x="457199" y="1444979"/>
            <a:ext cx="8370712" cy="5159021"/>
          </a:xfrm>
        </p:spPr>
        <p:txBody>
          <a:bodyPr/>
          <a:lstStyle/>
          <a:p>
            <a:r>
              <a:rPr lang="zh-CN" altLang="en-US" sz="2000" dirty="0"/>
              <a:t>邻居发现协议是</a:t>
            </a:r>
            <a:r>
              <a:rPr lang="en-US" altLang="zh-CN" sz="2000" dirty="0"/>
              <a:t>IPv6</a:t>
            </a:r>
            <a:r>
              <a:rPr lang="zh-CN" altLang="en-US" sz="2000" dirty="0"/>
              <a:t>协议族的一个重要组成部分</a:t>
            </a:r>
          </a:p>
          <a:p>
            <a:r>
              <a:rPr lang="en-US" altLang="zh-CN" sz="2000" dirty="0"/>
              <a:t>RFC</a:t>
            </a:r>
            <a:r>
              <a:rPr lang="zh-CN" altLang="en-US" sz="2000" dirty="0"/>
              <a:t> </a:t>
            </a:r>
            <a:r>
              <a:rPr lang="en-US" altLang="zh-CN" sz="2000" dirty="0"/>
              <a:t>4861</a:t>
            </a:r>
            <a:r>
              <a:rPr lang="zh-CN" altLang="en-US" sz="2000" dirty="0"/>
              <a:t>是邻居发现协议的标准文本</a:t>
            </a:r>
          </a:p>
          <a:p>
            <a:r>
              <a:rPr lang="zh-CN" altLang="en-US" sz="2000" dirty="0"/>
              <a:t>实现了对应于</a:t>
            </a:r>
            <a:r>
              <a:rPr lang="en-US" altLang="zh-CN" sz="2000" dirty="0"/>
              <a:t>IPv4</a:t>
            </a:r>
            <a:r>
              <a:rPr lang="zh-CN" altLang="en-US" sz="2000" dirty="0"/>
              <a:t>中的地址解析协议（</a:t>
            </a:r>
            <a:r>
              <a:rPr lang="en-US" altLang="zh-CN" sz="2000" dirty="0"/>
              <a:t>ARP</a:t>
            </a:r>
            <a:r>
              <a:rPr lang="zh-CN" altLang="en-US" sz="2000" dirty="0"/>
              <a:t>）、控制报文协议（</a:t>
            </a:r>
            <a:r>
              <a:rPr lang="en-US" altLang="zh-CN" sz="2000" dirty="0"/>
              <a:t>ICMP</a:t>
            </a:r>
            <a:r>
              <a:rPr lang="zh-CN" altLang="en-US" sz="2000" dirty="0"/>
              <a:t>）中的路由器发现部分、重定向协议的所有功能</a:t>
            </a:r>
            <a:endParaRPr lang="en-US" altLang="zh-CN" sz="2000" dirty="0"/>
          </a:p>
          <a:p>
            <a:r>
              <a:rPr lang="zh-CN" altLang="en-US" sz="2000" dirty="0"/>
              <a:t>协议性能</a:t>
            </a:r>
            <a:endParaRPr lang="en-US" altLang="zh-CN" sz="2000" dirty="0"/>
          </a:p>
          <a:p>
            <a:pPr lvl="1">
              <a:lnSpc>
                <a:spcPct val="150000"/>
              </a:lnSpc>
            </a:pPr>
            <a:r>
              <a:rPr lang="zh-CN" altLang="en-US" sz="1600" dirty="0"/>
              <a:t>在</a:t>
            </a:r>
            <a:r>
              <a:rPr lang="en-US" altLang="zh-CN" sz="1600" dirty="0"/>
              <a:t>IPv4</a:t>
            </a:r>
            <a:r>
              <a:rPr lang="zh-CN" altLang="en-US" sz="1600" dirty="0"/>
              <a:t>中，由</a:t>
            </a:r>
            <a:r>
              <a:rPr lang="en-US" altLang="zh-CN" sz="1600" dirty="0"/>
              <a:t>IP</a:t>
            </a:r>
            <a:r>
              <a:rPr lang="zh-CN" altLang="en-US" sz="1600" dirty="0"/>
              <a:t>层到链路层地址的解析是基于链路层的广播机制来实现的</a:t>
            </a:r>
          </a:p>
          <a:p>
            <a:pPr lvl="1">
              <a:lnSpc>
                <a:spcPct val="150000"/>
              </a:lnSpc>
            </a:pPr>
            <a:r>
              <a:rPr lang="zh-CN" altLang="en-US" sz="1600" dirty="0"/>
              <a:t>在</a:t>
            </a:r>
            <a:r>
              <a:rPr lang="en-US" altLang="zh-CN" sz="1600" dirty="0"/>
              <a:t>IPv6</a:t>
            </a:r>
            <a:r>
              <a:rPr lang="zh-CN" altLang="en-US" sz="1600" dirty="0"/>
              <a:t>中，是基于</a:t>
            </a:r>
            <a:r>
              <a:rPr lang="en-US" altLang="zh-CN" sz="1600" dirty="0"/>
              <a:t>IP</a:t>
            </a:r>
            <a:r>
              <a:rPr lang="zh-CN" altLang="en-US" sz="1600" dirty="0"/>
              <a:t>层的多播机制实现的，这样在地址解析的过程中，受到地址解析所发送分组影响的结点数大大减少，非</a:t>
            </a:r>
            <a:r>
              <a:rPr lang="en-US" altLang="zh-CN" sz="1600" dirty="0"/>
              <a:t>IPv6</a:t>
            </a:r>
            <a:r>
              <a:rPr lang="zh-CN" altLang="en-US" sz="1600" dirty="0"/>
              <a:t>结点不受影响</a:t>
            </a:r>
          </a:p>
          <a:p>
            <a:pPr lvl="1"/>
            <a:endParaRPr lang="zh-CN" altLang="en-US" sz="1600" dirty="0"/>
          </a:p>
        </p:txBody>
      </p:sp>
    </p:spTree>
    <p:custDataLst>
      <p:tags r:id="rId1"/>
    </p:custDataLst>
    <p:extLst>
      <p:ext uri="{BB962C8B-B14F-4D97-AF65-F5344CB8AC3E}">
        <p14:creationId xmlns:p14="http://schemas.microsoft.com/office/powerpoint/2010/main" val="2726493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 </a:t>
            </a:r>
            <a:r>
              <a:rPr lang="zh-CN" altLang="en-US" dirty="0"/>
              <a:t>邻居发现协议</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sp>
        <p:nvSpPr>
          <p:cNvPr id="57" name="内容占位符 2"/>
          <p:cNvSpPr>
            <a:spLocks noGrp="1"/>
          </p:cNvSpPr>
          <p:nvPr>
            <p:ph idx="1"/>
          </p:nvPr>
        </p:nvSpPr>
        <p:spPr>
          <a:xfrm>
            <a:off x="457199" y="1444979"/>
            <a:ext cx="8370712" cy="4727221"/>
          </a:xfrm>
        </p:spPr>
        <p:txBody>
          <a:bodyPr/>
          <a:lstStyle/>
          <a:p>
            <a:pPr>
              <a:spcBef>
                <a:spcPts val="0"/>
              </a:spcBef>
            </a:pPr>
            <a:r>
              <a:rPr lang="zh-CN" altLang="en-US" sz="2000" dirty="0"/>
              <a:t>同一链路上的</a:t>
            </a:r>
            <a:r>
              <a:rPr lang="en-US" altLang="zh-CN" sz="2000" dirty="0"/>
              <a:t>IPv6</a:t>
            </a:r>
            <a:r>
              <a:rPr lang="zh-CN" altLang="en-US" sz="2000" dirty="0"/>
              <a:t>节点基于邻居发现协议</a:t>
            </a:r>
          </a:p>
          <a:p>
            <a:pPr lvl="1">
              <a:lnSpc>
                <a:spcPct val="150000"/>
              </a:lnSpc>
              <a:spcBef>
                <a:spcPts val="0"/>
              </a:spcBef>
            </a:pPr>
            <a:r>
              <a:rPr lang="zh-CN" altLang="en-US" sz="1800" dirty="0"/>
              <a:t>探测彼此存在</a:t>
            </a:r>
          </a:p>
          <a:p>
            <a:pPr lvl="1">
              <a:lnSpc>
                <a:spcPct val="150000"/>
              </a:lnSpc>
              <a:spcBef>
                <a:spcPts val="0"/>
              </a:spcBef>
            </a:pPr>
            <a:r>
              <a:rPr lang="zh-CN" altLang="en-US" sz="1800" dirty="0"/>
              <a:t>解析链路层地址</a:t>
            </a:r>
          </a:p>
          <a:p>
            <a:pPr lvl="1">
              <a:lnSpc>
                <a:spcPct val="150000"/>
              </a:lnSpc>
              <a:spcBef>
                <a:spcPts val="0"/>
              </a:spcBef>
            </a:pPr>
            <a:r>
              <a:rPr lang="zh-CN" altLang="en-US" sz="1800" dirty="0"/>
              <a:t>发现</a:t>
            </a:r>
            <a:r>
              <a:rPr lang="zh-CN" altLang="en-US" sz="1800"/>
              <a:t>默认路由器及本地前缀</a:t>
            </a:r>
            <a:endParaRPr lang="zh-CN" altLang="en-US" sz="1800" dirty="0"/>
          </a:p>
          <a:p>
            <a:pPr lvl="1">
              <a:lnSpc>
                <a:spcPct val="150000"/>
              </a:lnSpc>
              <a:spcBef>
                <a:spcPts val="0"/>
              </a:spcBef>
            </a:pPr>
            <a:r>
              <a:rPr lang="zh-CN" altLang="en-US" sz="1800" dirty="0"/>
              <a:t>维护邻居节点的可达性信息</a:t>
            </a:r>
          </a:p>
          <a:p>
            <a:pPr lvl="1">
              <a:lnSpc>
                <a:spcPct val="150000"/>
              </a:lnSpc>
              <a:spcBef>
                <a:spcPts val="0"/>
              </a:spcBef>
            </a:pPr>
            <a:r>
              <a:rPr lang="zh-CN" altLang="en-US" sz="1800" dirty="0"/>
              <a:t>路由重定向</a:t>
            </a:r>
          </a:p>
        </p:txBody>
      </p:sp>
    </p:spTree>
    <p:extLst>
      <p:ext uri="{BB962C8B-B14F-4D97-AF65-F5344CB8AC3E}">
        <p14:creationId xmlns:p14="http://schemas.microsoft.com/office/powerpoint/2010/main" val="92993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消息类型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grpSp>
        <p:nvGrpSpPr>
          <p:cNvPr id="8" name="Group 6"/>
          <p:cNvGrpSpPr>
            <a:grpSpLocks/>
          </p:cNvGrpSpPr>
          <p:nvPr/>
        </p:nvGrpSpPr>
        <p:grpSpPr bwMode="auto">
          <a:xfrm>
            <a:off x="827088" y="1484313"/>
            <a:ext cx="7345362" cy="4176712"/>
            <a:chOff x="6231" y="4299"/>
            <a:chExt cx="3780" cy="3169"/>
          </a:xfrm>
        </p:grpSpPr>
        <p:sp>
          <p:nvSpPr>
            <p:cNvPr id="9" name="Text Box 7"/>
            <p:cNvSpPr txBox="1">
              <a:spLocks noChangeArrowheads="1"/>
            </p:cNvSpPr>
            <p:nvPr/>
          </p:nvSpPr>
          <p:spPr bwMode="auto">
            <a:xfrm>
              <a:off x="6672" y="6629"/>
              <a:ext cx="2580" cy="4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a:solidFill>
                    <a:srgbClr val="000000"/>
                  </a:solidFill>
                </a:rPr>
                <a:t>Neighbor Advertisement</a:t>
              </a:r>
              <a:endParaRPr lang="en-US" altLang="zh-CN" sz="4400" b="1" dirty="0">
                <a:solidFill>
                  <a:srgbClr val="000000"/>
                </a:solidFill>
                <a:latin typeface="Arial" panose="020B0604020202020204" pitchFamily="34" charset="0"/>
                <a:ea typeface="华文楷体" panose="02010600040101010101" pitchFamily="2" charset="-122"/>
              </a:endParaRPr>
            </a:p>
          </p:txBody>
        </p:sp>
        <p:sp>
          <p:nvSpPr>
            <p:cNvPr id="10" name="Text Box 8"/>
            <p:cNvSpPr txBox="1">
              <a:spLocks noChangeArrowheads="1"/>
            </p:cNvSpPr>
            <p:nvPr/>
          </p:nvSpPr>
          <p:spPr bwMode="auto">
            <a:xfrm>
              <a:off x="6770" y="5764"/>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a:solidFill>
                    <a:srgbClr val="000000"/>
                  </a:solidFill>
                </a:rPr>
                <a:t>Router Solicitation</a:t>
              </a:r>
              <a:endParaRPr lang="en-US" altLang="zh-CN" sz="4400" b="1">
                <a:solidFill>
                  <a:srgbClr val="000000"/>
                </a:solidFill>
                <a:latin typeface="Arial" panose="020B0604020202020204" pitchFamily="34" charset="0"/>
                <a:ea typeface="华文楷体" panose="02010600040101010101" pitchFamily="2" charset="-122"/>
              </a:endParaRPr>
            </a:p>
          </p:txBody>
        </p:sp>
        <p:sp>
          <p:nvSpPr>
            <p:cNvPr id="11" name="Text Box 9"/>
            <p:cNvSpPr txBox="1">
              <a:spLocks noChangeArrowheads="1"/>
            </p:cNvSpPr>
            <p:nvPr/>
          </p:nvSpPr>
          <p:spPr bwMode="auto">
            <a:xfrm>
              <a:off x="6754" y="6229"/>
              <a:ext cx="2340" cy="4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a:solidFill>
                    <a:srgbClr val="000000"/>
                  </a:solidFill>
                </a:rPr>
                <a:t>Routing Redirect</a:t>
              </a:r>
              <a:endParaRPr lang="en-US" altLang="zh-CN" sz="4400" b="1" dirty="0">
                <a:solidFill>
                  <a:srgbClr val="000000"/>
                </a:solidFill>
                <a:latin typeface="Arial" panose="020B0604020202020204" pitchFamily="34" charset="0"/>
                <a:ea typeface="华文楷体" panose="02010600040101010101" pitchFamily="2" charset="-122"/>
              </a:endParaRPr>
            </a:p>
          </p:txBody>
        </p:sp>
        <p:sp>
          <p:nvSpPr>
            <p:cNvPr id="12" name="Text Box 10"/>
            <p:cNvSpPr txBox="1">
              <a:spLocks noChangeArrowheads="1"/>
            </p:cNvSpPr>
            <p:nvPr/>
          </p:nvSpPr>
          <p:spPr bwMode="auto">
            <a:xfrm>
              <a:off x="6793" y="7036"/>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a:solidFill>
                    <a:srgbClr val="000000"/>
                  </a:solidFill>
                </a:rPr>
                <a:t>Neighbor Solicitation</a:t>
              </a:r>
              <a:endParaRPr lang="en-US" altLang="zh-CN" sz="4400" b="1" dirty="0">
                <a:solidFill>
                  <a:srgbClr val="000000"/>
                </a:solidFill>
                <a:latin typeface="Arial" panose="020B0604020202020204" pitchFamily="34" charset="0"/>
                <a:ea typeface="华文楷体" panose="02010600040101010101" pitchFamily="2" charset="-122"/>
              </a:endParaRPr>
            </a:p>
          </p:txBody>
        </p:sp>
        <p:sp>
          <p:nvSpPr>
            <p:cNvPr id="13" name="Text Box 11"/>
            <p:cNvSpPr txBox="1">
              <a:spLocks noChangeArrowheads="1"/>
            </p:cNvSpPr>
            <p:nvPr/>
          </p:nvSpPr>
          <p:spPr bwMode="auto">
            <a:xfrm>
              <a:off x="6781" y="5389"/>
              <a:ext cx="2340"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fontAlgn="base">
                <a:lnSpc>
                  <a:spcPct val="150000"/>
                </a:lnSpc>
                <a:spcBef>
                  <a:spcPct val="20000"/>
                </a:spcBef>
                <a:spcAft>
                  <a:spcPct val="0"/>
                </a:spcAft>
                <a:buClr>
                  <a:srgbClr val="000000"/>
                </a:buClr>
              </a:pPr>
              <a:r>
                <a:rPr lang="en-US" altLang="zh-CN" sz="2000" b="1" dirty="0">
                  <a:solidFill>
                    <a:srgbClr val="000000"/>
                  </a:solidFill>
                </a:rPr>
                <a:t>Router Advertisement</a:t>
              </a:r>
              <a:endParaRPr lang="en-US" altLang="zh-CN" sz="4400" b="1" dirty="0">
                <a:solidFill>
                  <a:srgbClr val="000000"/>
                </a:solidFill>
                <a:latin typeface="Arial" panose="020B0604020202020204" pitchFamily="34" charset="0"/>
                <a:ea typeface="华文楷体" panose="02010600040101010101" pitchFamily="2" charset="-122"/>
              </a:endParaRPr>
            </a:p>
          </p:txBody>
        </p:sp>
        <p:sp>
          <p:nvSpPr>
            <p:cNvPr id="14" name="Oval 12"/>
            <p:cNvSpPr>
              <a:spLocks noChangeArrowheads="1"/>
            </p:cNvSpPr>
            <p:nvPr/>
          </p:nvSpPr>
          <p:spPr bwMode="auto">
            <a:xfrm>
              <a:off x="6730" y="4299"/>
              <a:ext cx="870" cy="609"/>
            </a:xfrm>
            <a:prstGeom prst="ellipse">
              <a:avLst/>
            </a:prstGeom>
            <a:solidFill>
              <a:srgbClr val="FFFFFF"/>
            </a:solidFill>
            <a:ln w="9525">
              <a:solidFill>
                <a:srgbClr val="000000"/>
              </a:solidFill>
              <a:round/>
              <a:headEnd/>
              <a:tailEnd/>
            </a:ln>
          </p:spPr>
          <p:txBody>
            <a:bodyPr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fontAlgn="base">
                <a:lnSpc>
                  <a:spcPct val="150000"/>
                </a:lnSpc>
                <a:spcBef>
                  <a:spcPct val="20000"/>
                </a:spcBef>
                <a:spcAft>
                  <a:spcPct val="0"/>
                </a:spcAft>
                <a:buClr>
                  <a:srgbClr val="000000"/>
                </a:buClr>
              </a:pPr>
              <a:r>
                <a:rPr lang="en-US" altLang="zh-CN" sz="2000" b="1" dirty="0">
                  <a:solidFill>
                    <a:srgbClr val="000000"/>
                  </a:solidFill>
                </a:rPr>
                <a:t>Host</a:t>
              </a:r>
            </a:p>
          </p:txBody>
        </p:sp>
        <p:sp>
          <p:nvSpPr>
            <p:cNvPr id="15" name="Rectangle 13"/>
            <p:cNvSpPr>
              <a:spLocks noChangeArrowheads="1"/>
            </p:cNvSpPr>
            <p:nvPr/>
          </p:nvSpPr>
          <p:spPr bwMode="auto">
            <a:xfrm>
              <a:off x="8406" y="4384"/>
              <a:ext cx="960" cy="470"/>
            </a:xfrm>
            <a:prstGeom prst="rect">
              <a:avLst/>
            </a:prstGeom>
            <a:solidFill>
              <a:srgbClr val="FFFFFF"/>
            </a:solidFill>
            <a:ln w="9525">
              <a:solidFill>
                <a:srgbClr val="000000"/>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en-US" altLang="zh-CN" sz="2000" b="1" dirty="0">
                  <a:solidFill>
                    <a:srgbClr val="000000"/>
                  </a:solidFill>
                </a:rPr>
                <a:t>Router</a:t>
              </a:r>
            </a:p>
          </p:txBody>
        </p:sp>
        <p:sp>
          <p:nvSpPr>
            <p:cNvPr id="16" name="Line 14"/>
            <p:cNvSpPr>
              <a:spLocks noChangeShapeType="1"/>
            </p:cNvSpPr>
            <p:nvPr/>
          </p:nvSpPr>
          <p:spPr bwMode="auto">
            <a:xfrm flipH="1">
              <a:off x="7176" y="4918"/>
              <a:ext cx="6" cy="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17" name="Line 15"/>
            <p:cNvSpPr>
              <a:spLocks noChangeShapeType="1"/>
            </p:cNvSpPr>
            <p:nvPr/>
          </p:nvSpPr>
          <p:spPr bwMode="auto">
            <a:xfrm>
              <a:off x="8856" y="4877"/>
              <a:ext cx="0" cy="4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18" name="Line 16"/>
            <p:cNvSpPr>
              <a:spLocks noChangeShapeType="1"/>
            </p:cNvSpPr>
            <p:nvPr/>
          </p:nvSpPr>
          <p:spPr bwMode="auto">
            <a:xfrm>
              <a:off x="6231" y="5312"/>
              <a:ext cx="37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19" name="Line 17"/>
            <p:cNvSpPr>
              <a:spLocks noChangeShapeType="1"/>
            </p:cNvSpPr>
            <p:nvPr/>
          </p:nvSpPr>
          <p:spPr bwMode="auto">
            <a:xfrm>
              <a:off x="6642" y="5770"/>
              <a:ext cx="30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20" name="Line 18"/>
            <p:cNvSpPr>
              <a:spLocks noChangeShapeType="1"/>
            </p:cNvSpPr>
            <p:nvPr/>
          </p:nvSpPr>
          <p:spPr bwMode="auto">
            <a:xfrm>
              <a:off x="6702" y="6194"/>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21" name="Line 19"/>
            <p:cNvSpPr>
              <a:spLocks noChangeShapeType="1"/>
            </p:cNvSpPr>
            <p:nvPr/>
          </p:nvSpPr>
          <p:spPr bwMode="auto">
            <a:xfrm>
              <a:off x="6667" y="6623"/>
              <a:ext cx="30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22" name="Line 20"/>
            <p:cNvSpPr>
              <a:spLocks noChangeShapeType="1"/>
            </p:cNvSpPr>
            <p:nvPr/>
          </p:nvSpPr>
          <p:spPr bwMode="auto">
            <a:xfrm>
              <a:off x="6702" y="7027"/>
              <a:ext cx="30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sp>
          <p:nvSpPr>
            <p:cNvPr id="23" name="Line 21"/>
            <p:cNvSpPr>
              <a:spLocks noChangeShapeType="1"/>
            </p:cNvSpPr>
            <p:nvPr/>
          </p:nvSpPr>
          <p:spPr bwMode="auto">
            <a:xfrm>
              <a:off x="6692" y="7405"/>
              <a:ext cx="30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algn="ctr" fontAlgn="base">
                <a:lnSpc>
                  <a:spcPct val="150000"/>
                </a:lnSpc>
                <a:spcBef>
                  <a:spcPct val="20000"/>
                </a:spcBef>
                <a:spcAft>
                  <a:spcPct val="0"/>
                </a:spcAft>
                <a:buClr>
                  <a:srgbClr val="000000"/>
                </a:buClr>
              </a:pPr>
              <a:endParaRPr kumimoji="1" lang="zh-CN" altLang="en-US" sz="2400" b="1">
                <a:solidFill>
                  <a:srgbClr val="003366"/>
                </a:solidFill>
              </a:endParaRPr>
            </a:p>
          </p:txBody>
        </p:sp>
      </p:grpSp>
    </p:spTree>
    <p:extLst>
      <p:ext uri="{BB962C8B-B14F-4D97-AF65-F5344CB8AC3E}">
        <p14:creationId xmlns:p14="http://schemas.microsoft.com/office/powerpoint/2010/main" val="2258135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sp>
        <p:nvSpPr>
          <p:cNvPr id="57" name="内容占位符 2"/>
          <p:cNvSpPr>
            <a:spLocks noGrp="1"/>
          </p:cNvSpPr>
          <p:nvPr>
            <p:ph idx="1"/>
          </p:nvPr>
        </p:nvSpPr>
        <p:spPr>
          <a:xfrm>
            <a:off x="457199" y="1444979"/>
            <a:ext cx="8370712" cy="4968521"/>
          </a:xfrm>
        </p:spPr>
        <p:txBody>
          <a:bodyPr/>
          <a:lstStyle/>
          <a:p>
            <a:pPr>
              <a:spcBef>
                <a:spcPts val="0"/>
              </a:spcBef>
            </a:pPr>
            <a:r>
              <a:rPr lang="zh-CN" altLang="en-US" sz="2000" dirty="0"/>
              <a:t>必要性</a:t>
            </a:r>
          </a:p>
          <a:p>
            <a:pPr lvl="1">
              <a:lnSpc>
                <a:spcPct val="150000"/>
              </a:lnSpc>
              <a:spcBef>
                <a:spcPts val="0"/>
              </a:spcBef>
            </a:pPr>
            <a:r>
              <a:rPr lang="en-US" altLang="zh-CN" sz="1600" dirty="0"/>
              <a:t>IPv6</a:t>
            </a:r>
            <a:r>
              <a:rPr lang="zh-CN" altLang="en-US" sz="1600" dirty="0"/>
              <a:t>设计的一个基本原则就是主机必须能够正确地工作，尽管主机在网络中知道的信息极少</a:t>
            </a:r>
          </a:p>
          <a:p>
            <a:pPr lvl="1">
              <a:lnSpc>
                <a:spcPct val="150000"/>
              </a:lnSpc>
              <a:spcBef>
                <a:spcPts val="0"/>
              </a:spcBef>
            </a:pPr>
            <a:r>
              <a:rPr lang="zh-CN" altLang="en-US" sz="1600" dirty="0"/>
              <a:t>主机不像路由器可以存储路由表并具有一些永久的参数，计算机在引导程序阶段必须自动配置</a:t>
            </a:r>
            <a:r>
              <a:rPr lang="zh-CN" altLang="en-US" sz="1600"/>
              <a:t>自己，学习</a:t>
            </a:r>
            <a:r>
              <a:rPr lang="zh-CN" altLang="en-US" sz="1600" dirty="0"/>
              <a:t>一些与其它目的节点交互信息所需的最小信息集合</a:t>
            </a:r>
          </a:p>
          <a:p>
            <a:pPr lvl="1">
              <a:lnSpc>
                <a:spcPct val="150000"/>
              </a:lnSpc>
              <a:spcBef>
                <a:spcPts val="0"/>
              </a:spcBef>
            </a:pPr>
            <a:r>
              <a:rPr lang="zh-CN" altLang="en-US" sz="1600" dirty="0"/>
              <a:t>这些信息存储在内存的一组数据结构中，这些数据结构称为缓存（</a:t>
            </a:r>
            <a:r>
              <a:rPr lang="en-US" altLang="zh-CN" sz="1600" dirty="0"/>
              <a:t>cache</a:t>
            </a:r>
            <a:r>
              <a:rPr lang="zh-CN" altLang="en-US" sz="1600" dirty="0"/>
              <a:t>）</a:t>
            </a:r>
          </a:p>
          <a:p>
            <a:pPr lvl="1">
              <a:lnSpc>
                <a:spcPct val="150000"/>
              </a:lnSpc>
              <a:spcBef>
                <a:spcPts val="0"/>
              </a:spcBef>
            </a:pPr>
            <a:r>
              <a:rPr lang="zh-CN" altLang="en-US" sz="1600" dirty="0"/>
              <a:t>这些数据结构是一些记录阵列，每一条记录被称为一个列表条目</a:t>
            </a:r>
          </a:p>
          <a:p>
            <a:pPr lvl="1">
              <a:lnSpc>
                <a:spcPct val="150000"/>
              </a:lnSpc>
              <a:spcBef>
                <a:spcPts val="0"/>
              </a:spcBef>
            </a:pPr>
            <a:r>
              <a:rPr lang="zh-CN" altLang="en-US" sz="1600" dirty="0"/>
              <a:t>每个条目中的信息都有一个有效的生存期，过时的条目被定期的从</a:t>
            </a:r>
            <a:r>
              <a:rPr lang="en-US" altLang="zh-CN" sz="1600" dirty="0"/>
              <a:t>cache</a:t>
            </a:r>
            <a:r>
              <a:rPr lang="zh-CN" altLang="en-US" sz="1600" dirty="0"/>
              <a:t>中清除来限制</a:t>
            </a:r>
            <a:r>
              <a:rPr lang="en-US" altLang="zh-CN" sz="1600" dirty="0"/>
              <a:t>cache</a:t>
            </a:r>
            <a:r>
              <a:rPr lang="zh-CN" altLang="en-US" sz="1600" dirty="0"/>
              <a:t>的大小</a:t>
            </a:r>
          </a:p>
        </p:txBody>
      </p:sp>
    </p:spTree>
    <p:extLst>
      <p:ext uri="{BB962C8B-B14F-4D97-AF65-F5344CB8AC3E}">
        <p14:creationId xmlns:p14="http://schemas.microsoft.com/office/powerpoint/2010/main" val="3045021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
        <p:nvSpPr>
          <p:cNvPr id="57" name="内容占位符 2"/>
          <p:cNvSpPr>
            <a:spLocks noGrp="1"/>
          </p:cNvSpPr>
          <p:nvPr>
            <p:ph idx="1"/>
          </p:nvPr>
        </p:nvSpPr>
        <p:spPr>
          <a:xfrm>
            <a:off x="457199" y="1444979"/>
            <a:ext cx="8370712" cy="4968521"/>
          </a:xfrm>
        </p:spPr>
        <p:txBody>
          <a:bodyPr/>
          <a:lstStyle/>
          <a:p>
            <a:pPr>
              <a:spcBef>
                <a:spcPts val="0"/>
              </a:spcBef>
            </a:pPr>
            <a:r>
              <a:rPr lang="zh-CN" altLang="en-US" sz="2000" dirty="0"/>
              <a:t>邻居缓存（</a:t>
            </a:r>
            <a:r>
              <a:rPr lang="en-US" altLang="zh-CN" sz="2000" dirty="0"/>
              <a:t>Neighbor Cache</a:t>
            </a:r>
            <a:r>
              <a:rPr lang="zh-CN" altLang="en-US" sz="2000" dirty="0"/>
              <a:t>）</a:t>
            </a:r>
          </a:p>
          <a:p>
            <a:pPr lvl="1">
              <a:lnSpc>
                <a:spcPct val="150000"/>
              </a:lnSpc>
              <a:spcBef>
                <a:spcPts val="0"/>
              </a:spcBef>
            </a:pPr>
            <a:r>
              <a:rPr lang="zh-CN" altLang="en-US" sz="1600" dirty="0"/>
              <a:t>邻居缓存为每个邻居保存一个列表条目，用来存放节点近期访问过的邻居节点</a:t>
            </a:r>
          </a:p>
          <a:p>
            <a:pPr lvl="1">
              <a:lnSpc>
                <a:spcPct val="150000"/>
              </a:lnSpc>
              <a:spcBef>
                <a:spcPts val="0"/>
              </a:spcBef>
            </a:pPr>
            <a:r>
              <a:rPr lang="zh-CN" altLang="en-US" sz="1600" dirty="0"/>
              <a:t>每个列表条目包含一个在线单播</a:t>
            </a:r>
            <a:r>
              <a:rPr lang="en-US" altLang="zh-CN" sz="1600" dirty="0"/>
              <a:t>IPv6</a:t>
            </a:r>
            <a:r>
              <a:rPr lang="zh-CN" altLang="en-US" sz="1600" dirty="0"/>
              <a:t>地址和相关的链路层地址；一个用来说明此邻居是否是路由器标志位；一个等待传输的数据包</a:t>
            </a:r>
            <a:r>
              <a:rPr lang="zh-CN" altLang="en-US" sz="1600"/>
              <a:t>的指针</a:t>
            </a:r>
            <a:endParaRPr lang="zh-CN" altLang="en-US" sz="1600" dirty="0"/>
          </a:p>
        </p:txBody>
      </p:sp>
      <p:graphicFrame>
        <p:nvGraphicFramePr>
          <p:cNvPr id="6" name="Group 28"/>
          <p:cNvGraphicFramePr>
            <a:graphicFrameLocks noGrp="1"/>
          </p:cNvGraphicFramePr>
          <p:nvPr>
            <p:extLst/>
          </p:nvPr>
        </p:nvGraphicFramePr>
        <p:xfrm>
          <a:off x="403048" y="4462463"/>
          <a:ext cx="8424863" cy="827088"/>
        </p:xfrm>
        <a:graphic>
          <a:graphicData uri="http://schemas.openxmlformats.org/drawingml/2006/table">
            <a:tbl>
              <a:tblPr/>
              <a:tblGrid>
                <a:gridCol w="1836738">
                  <a:extLst>
                    <a:ext uri="{9D8B030D-6E8A-4147-A177-3AD203B41FA5}">
                      <a16:colId xmlns:a16="http://schemas.microsoft.com/office/drawing/2014/main" val="20000"/>
                    </a:ext>
                  </a:extLst>
                </a:gridCol>
                <a:gridCol w="313213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160588">
                  <a:extLst>
                    <a:ext uri="{9D8B030D-6E8A-4147-A177-3AD203B41FA5}">
                      <a16:colId xmlns:a16="http://schemas.microsoft.com/office/drawing/2014/main" val="20003"/>
                    </a:ext>
                  </a:extLst>
                </a:gridCol>
              </a:tblGrid>
              <a:tr h="827088">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在线单播</a:t>
                      </a:r>
                      <a:r>
                        <a:rPr kumimoji="1" lang="en-US" altLang="zh-CN"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a:t>
                      </a:r>
                      <a:endParaRPr kumimoji="1" lang="zh-CN" altLang="en-US" sz="4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与</a:t>
                      </a:r>
                      <a:r>
                        <a:rPr kumimoji="1" lang="en-US" altLang="zh-CN"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地址相应的链路层地址</a:t>
                      </a:r>
                      <a:endParaRPr kumimoji="1" lang="zh-CN" altLang="en-US" sz="4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IsRouter flag</a:t>
                      </a:r>
                      <a:endParaRPr kumimoji="1" lang="en-US" altLang="zh-CN" sz="4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指针：指向等待传输的包</a:t>
                      </a:r>
                      <a:endParaRPr kumimoji="1" lang="zh-CN" altLang="en-US" sz="4000" b="1" i="0" u="none" strike="noStrike"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090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38</a:t>
            </a:fld>
            <a:endParaRPr lang="zh-CN" altLang="en-US" dirty="0"/>
          </a:p>
        </p:txBody>
      </p:sp>
      <p:sp>
        <p:nvSpPr>
          <p:cNvPr id="57" name="内容占位符 2"/>
          <p:cNvSpPr>
            <a:spLocks noGrp="1"/>
          </p:cNvSpPr>
          <p:nvPr>
            <p:ph idx="1"/>
          </p:nvPr>
        </p:nvSpPr>
        <p:spPr>
          <a:xfrm>
            <a:off x="457199" y="1444979"/>
            <a:ext cx="8370712" cy="2885721"/>
          </a:xfrm>
        </p:spPr>
        <p:txBody>
          <a:bodyPr/>
          <a:lstStyle/>
          <a:p>
            <a:pPr>
              <a:spcBef>
                <a:spcPts val="0"/>
              </a:spcBef>
            </a:pPr>
            <a:r>
              <a:rPr lang="zh-CN" altLang="en-US" sz="2000" dirty="0"/>
              <a:t>目的缓存 </a:t>
            </a:r>
            <a:r>
              <a:rPr lang="en-US" altLang="zh-CN" sz="2000" dirty="0"/>
              <a:t>(Destination Cache)</a:t>
            </a:r>
            <a:endParaRPr lang="zh-CN" altLang="en-US" sz="2000" dirty="0"/>
          </a:p>
          <a:p>
            <a:pPr lvl="1">
              <a:lnSpc>
                <a:spcPct val="150000"/>
              </a:lnSpc>
              <a:spcBef>
                <a:spcPts val="0"/>
              </a:spcBef>
            </a:pPr>
            <a:r>
              <a:rPr lang="zh-CN" altLang="en-US" sz="1600" dirty="0"/>
              <a:t>目的缓存包含节点近期访问过的每一个节点地址</a:t>
            </a:r>
          </a:p>
          <a:p>
            <a:pPr lvl="1">
              <a:lnSpc>
                <a:spcPct val="150000"/>
              </a:lnSpc>
              <a:spcBef>
                <a:spcPts val="0"/>
              </a:spcBef>
            </a:pPr>
            <a:r>
              <a:rPr lang="zh-CN" altLang="en-US" sz="1600" dirty="0"/>
              <a:t>包括一个</a:t>
            </a:r>
            <a:r>
              <a:rPr lang="en-US" altLang="zh-CN" sz="1600" dirty="0"/>
              <a:t>IPv6</a:t>
            </a:r>
            <a:r>
              <a:rPr lang="zh-CN" altLang="en-US" sz="1600" dirty="0"/>
              <a:t>地址和一个指向邻居缓存的指针，邻居缓存中包含了节点到达目的地址所需的下一跳地址</a:t>
            </a:r>
          </a:p>
          <a:p>
            <a:pPr lvl="1">
              <a:lnSpc>
                <a:spcPct val="150000"/>
              </a:lnSpc>
              <a:spcBef>
                <a:spcPts val="0"/>
              </a:spcBef>
            </a:pPr>
            <a:r>
              <a:rPr lang="zh-CN" altLang="en-US" sz="1600"/>
              <a:t>目的</a:t>
            </a:r>
            <a:r>
              <a:rPr lang="zh-CN" altLang="en-US" sz="1600" dirty="0"/>
              <a:t>缓存与邻居缓存的一个主要区别是目的缓存条目列表</a:t>
            </a:r>
            <a:r>
              <a:rPr lang="zh-CN" altLang="en-US" sz="1600"/>
              <a:t>中的目的地址信息可以远程的，也可以是本地的；</a:t>
            </a:r>
            <a:r>
              <a:rPr lang="zh-CN" altLang="en-US" sz="1600" dirty="0"/>
              <a:t>而邻居缓存</a:t>
            </a:r>
            <a:r>
              <a:rPr lang="zh-CN" altLang="en-US" sz="1600"/>
              <a:t>中仅本地目的地址</a:t>
            </a:r>
            <a:r>
              <a:rPr lang="zh-CN" altLang="en-US" sz="1600" dirty="0"/>
              <a:t>信息</a:t>
            </a:r>
          </a:p>
        </p:txBody>
      </p:sp>
      <p:graphicFrame>
        <p:nvGraphicFramePr>
          <p:cNvPr id="8" name="Group 31"/>
          <p:cNvGraphicFramePr>
            <a:graphicFrameLocks noGrp="1"/>
          </p:cNvGraphicFramePr>
          <p:nvPr>
            <p:extLst>
              <p:ext uri="{D42A27DB-BD31-4B8C-83A1-F6EECF244321}">
                <p14:modId xmlns:p14="http://schemas.microsoft.com/office/powerpoint/2010/main" val="2134820649"/>
              </p:ext>
            </p:extLst>
          </p:nvPr>
        </p:nvGraphicFramePr>
        <p:xfrm>
          <a:off x="374649" y="5105401"/>
          <a:ext cx="8662105" cy="727428"/>
        </p:xfrm>
        <a:graphic>
          <a:graphicData uri="http://schemas.openxmlformats.org/drawingml/2006/table">
            <a:tbl>
              <a:tblPr/>
              <a:tblGrid>
                <a:gridCol w="2546350">
                  <a:extLst>
                    <a:ext uri="{9D8B030D-6E8A-4147-A177-3AD203B41FA5}">
                      <a16:colId xmlns:a16="http://schemas.microsoft.com/office/drawing/2014/main" val="20000"/>
                    </a:ext>
                  </a:extLst>
                </a:gridCol>
                <a:gridCol w="6115755">
                  <a:extLst>
                    <a:ext uri="{9D8B030D-6E8A-4147-A177-3AD203B41FA5}">
                      <a16:colId xmlns:a16="http://schemas.microsoft.com/office/drawing/2014/main" val="20001"/>
                    </a:ext>
                  </a:extLst>
                </a:gridCol>
              </a:tblGrid>
              <a:tr h="727428">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2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地址（在线</a:t>
                      </a:r>
                      <a:r>
                        <a:rPr kumimoji="1" lang="en-US" altLang="zh-CN" sz="2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a:t>
                      </a:r>
                      <a:r>
                        <a:rPr kumimoji="1" lang="zh-CN" altLang="en-US" sz="20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离线）</a:t>
                      </a:r>
                      <a:endParaRPr kumimoji="1" lang="zh-CN" altLang="en-US" sz="4400" b="1" i="0" u="none" strike="noStrike" cap="none" normalizeH="0" baseline="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指针：指向邻居缓存中到达目的地地址的下一跳地址</a:t>
                      </a:r>
                      <a:endParaRPr kumimoji="1" lang="zh-CN" altLang="en-US" sz="4400" b="1" i="0" u="none" strike="noStrike"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8693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sp>
        <p:nvSpPr>
          <p:cNvPr id="57" name="内容占位符 2"/>
          <p:cNvSpPr>
            <a:spLocks noGrp="1"/>
          </p:cNvSpPr>
          <p:nvPr>
            <p:ph idx="1"/>
          </p:nvPr>
        </p:nvSpPr>
        <p:spPr>
          <a:xfrm>
            <a:off x="457199" y="1444979"/>
            <a:ext cx="8370712" cy="1818921"/>
          </a:xfrm>
        </p:spPr>
        <p:txBody>
          <a:bodyPr/>
          <a:lstStyle/>
          <a:p>
            <a:pPr>
              <a:spcBef>
                <a:spcPts val="0"/>
              </a:spcBef>
            </a:pPr>
            <a:r>
              <a:rPr lang="zh-CN" altLang="en-US" sz="2000" dirty="0"/>
              <a:t>前缀列表 </a:t>
            </a:r>
            <a:r>
              <a:rPr lang="en-US" altLang="zh-CN" sz="2000" dirty="0"/>
              <a:t>(Prefix List)</a:t>
            </a:r>
            <a:endParaRPr lang="zh-CN" altLang="en-US" sz="2000" dirty="0"/>
          </a:p>
          <a:p>
            <a:pPr lvl="1">
              <a:lnSpc>
                <a:spcPct val="150000"/>
              </a:lnSpc>
              <a:spcBef>
                <a:spcPts val="0"/>
              </a:spcBef>
            </a:pPr>
            <a:r>
              <a:rPr lang="zh-CN" altLang="en-US" sz="1600" dirty="0"/>
              <a:t>包含每一个在线的前缀，用来决定一个地址是否在线</a:t>
            </a:r>
          </a:p>
          <a:p>
            <a:pPr lvl="1">
              <a:lnSpc>
                <a:spcPct val="150000"/>
              </a:lnSpc>
              <a:spcBef>
                <a:spcPts val="0"/>
              </a:spcBef>
            </a:pPr>
            <a:r>
              <a:rPr lang="zh-CN" altLang="en-US" sz="1600" dirty="0"/>
              <a:t>根据接收到的路由器宣告消息中的信息创建的</a:t>
            </a:r>
          </a:p>
          <a:p>
            <a:pPr lvl="1">
              <a:lnSpc>
                <a:spcPct val="150000"/>
              </a:lnSpc>
              <a:spcBef>
                <a:spcPts val="0"/>
              </a:spcBef>
            </a:pPr>
            <a:r>
              <a:rPr lang="zh-CN" altLang="en-US" sz="1600" dirty="0"/>
              <a:t>有效期既有有限的也有无限的，链路本地前缀就具有无限制的有效期</a:t>
            </a:r>
          </a:p>
        </p:txBody>
      </p:sp>
      <p:graphicFrame>
        <p:nvGraphicFramePr>
          <p:cNvPr id="9" name="Group 26"/>
          <p:cNvGraphicFramePr>
            <a:graphicFrameLocks noGrp="1"/>
          </p:cNvGraphicFramePr>
          <p:nvPr>
            <p:extLst/>
          </p:nvPr>
        </p:nvGraphicFramePr>
        <p:xfrm>
          <a:off x="698499" y="3823941"/>
          <a:ext cx="7543801" cy="469900"/>
        </p:xfrm>
        <a:graphic>
          <a:graphicData uri="http://schemas.openxmlformats.org/drawingml/2006/table">
            <a:tbl>
              <a:tblPr/>
              <a:tblGrid>
                <a:gridCol w="2649866">
                  <a:extLst>
                    <a:ext uri="{9D8B030D-6E8A-4147-A177-3AD203B41FA5}">
                      <a16:colId xmlns:a16="http://schemas.microsoft.com/office/drawing/2014/main" val="20000"/>
                    </a:ext>
                  </a:extLst>
                </a:gridCol>
                <a:gridCol w="4893935">
                  <a:extLst>
                    <a:ext uri="{9D8B030D-6E8A-4147-A177-3AD203B41FA5}">
                      <a16:colId xmlns:a16="http://schemas.microsoft.com/office/drawing/2014/main" val="20001"/>
                    </a:ext>
                  </a:extLst>
                </a:gridCol>
              </a:tblGrid>
              <a:tr h="469900">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在线前缀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失效计时器值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691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的产生背景</a:t>
            </a:r>
          </a:p>
        </p:txBody>
      </p:sp>
      <p:sp>
        <p:nvSpPr>
          <p:cNvPr id="3" name="内容占位符 2"/>
          <p:cNvSpPr>
            <a:spLocks noGrp="1"/>
          </p:cNvSpPr>
          <p:nvPr>
            <p:ph idx="1"/>
          </p:nvPr>
        </p:nvSpPr>
        <p:spPr>
          <a:xfrm>
            <a:off x="457199" y="1444978"/>
            <a:ext cx="8579555" cy="5260621"/>
          </a:xfrm>
        </p:spPr>
        <p:txBody>
          <a:bodyPr/>
          <a:lstStyle/>
          <a:p>
            <a:r>
              <a:rPr lang="en-US" altLang="zh-CN" sz="2000" dirty="0"/>
              <a:t>20</a:t>
            </a:r>
            <a:r>
              <a:rPr lang="zh-CN" altLang="en-US" sz="2000" dirty="0"/>
              <a:t>世纪</a:t>
            </a:r>
            <a:r>
              <a:rPr lang="en-US" altLang="zh-CN" sz="2000" dirty="0"/>
              <a:t>90</a:t>
            </a:r>
            <a:r>
              <a:rPr lang="zh-CN" altLang="en-US" sz="2000" dirty="0"/>
              <a:t>年代初，</a:t>
            </a:r>
            <a:r>
              <a:rPr lang="en-US" altLang="zh-CN" sz="2000" dirty="0"/>
              <a:t>IETF</a:t>
            </a:r>
            <a:r>
              <a:rPr lang="zh-CN" altLang="en-US" sz="2000" dirty="0"/>
              <a:t>开始着手下一代互联网协议</a:t>
            </a:r>
            <a:r>
              <a:rPr lang="en-US" altLang="zh-CN" sz="2000" dirty="0"/>
              <a:t>IP-the next generation</a:t>
            </a:r>
            <a:r>
              <a:rPr lang="zh-CN" altLang="en-US" sz="2000" dirty="0"/>
              <a:t> </a:t>
            </a:r>
            <a:r>
              <a:rPr lang="en-US" altLang="zh-CN" sz="2000" dirty="0"/>
              <a:t>(</a:t>
            </a:r>
            <a:r>
              <a:rPr lang="en-US" altLang="zh-CN" sz="2000" dirty="0" err="1"/>
              <a:t>IPng</a:t>
            </a:r>
            <a:r>
              <a:rPr lang="en-US" altLang="zh-CN" sz="2000" dirty="0"/>
              <a:t>) </a:t>
            </a:r>
            <a:r>
              <a:rPr lang="zh-CN" altLang="en-US" sz="2000" dirty="0"/>
              <a:t>的制定工作</a:t>
            </a:r>
            <a:endParaRPr lang="en-US" altLang="zh-CN" sz="2000" dirty="0"/>
          </a:p>
          <a:p>
            <a:r>
              <a:rPr lang="en-US" altLang="zh-CN" sz="2000" dirty="0"/>
              <a:t>IETF</a:t>
            </a:r>
            <a:r>
              <a:rPr lang="zh-CN" altLang="en-US" sz="2000" dirty="0"/>
              <a:t>公布的</a:t>
            </a:r>
            <a:r>
              <a:rPr lang="en-US" altLang="zh-CN" sz="2000" dirty="0" err="1"/>
              <a:t>IPng</a:t>
            </a:r>
            <a:r>
              <a:rPr lang="zh-CN" altLang="en-US" sz="2000" dirty="0"/>
              <a:t>的设计原则</a:t>
            </a:r>
            <a:endParaRPr lang="en-US" altLang="zh-CN" sz="2000" dirty="0"/>
          </a:p>
          <a:p>
            <a:pPr lvl="1">
              <a:lnSpc>
                <a:spcPct val="150000"/>
              </a:lnSpc>
            </a:pPr>
            <a:r>
              <a:rPr lang="zh-CN" altLang="en-US" sz="1800" dirty="0"/>
              <a:t>支持几乎无限大的地址空间</a:t>
            </a:r>
          </a:p>
          <a:p>
            <a:pPr lvl="1">
              <a:lnSpc>
                <a:spcPct val="150000"/>
              </a:lnSpc>
            </a:pPr>
            <a:r>
              <a:rPr lang="zh-CN" altLang="en-US" sz="1800" dirty="0"/>
              <a:t>减小路由表的大小，使路由器能更快地处理数据包</a:t>
            </a:r>
          </a:p>
          <a:p>
            <a:pPr lvl="1">
              <a:lnSpc>
                <a:spcPct val="150000"/>
              </a:lnSpc>
            </a:pPr>
            <a:r>
              <a:rPr lang="zh-CN" altLang="en-US" sz="1800" dirty="0"/>
              <a:t>提供更好的安全性，实现</a:t>
            </a:r>
            <a:r>
              <a:rPr lang="en-US" altLang="zh-CN" sz="1800" dirty="0"/>
              <a:t>IP</a:t>
            </a:r>
            <a:r>
              <a:rPr lang="zh-CN" altLang="en-US" sz="1800" dirty="0"/>
              <a:t>级的安全</a:t>
            </a:r>
          </a:p>
          <a:p>
            <a:pPr lvl="1">
              <a:lnSpc>
                <a:spcPct val="150000"/>
              </a:lnSpc>
            </a:pPr>
            <a:r>
              <a:rPr lang="zh-CN" altLang="en-US" sz="1800" dirty="0"/>
              <a:t>支持多种服务类型，支持组播</a:t>
            </a:r>
          </a:p>
          <a:p>
            <a:pPr lvl="1">
              <a:lnSpc>
                <a:spcPct val="150000"/>
              </a:lnSpc>
            </a:pPr>
            <a:r>
              <a:rPr lang="zh-CN" altLang="en-US" sz="1800" dirty="0"/>
              <a:t>支持自动地址配置，允许主机不更改地址实现异地漫游</a:t>
            </a:r>
          </a:p>
          <a:p>
            <a:pPr lvl="1">
              <a:lnSpc>
                <a:spcPct val="150000"/>
              </a:lnSpc>
            </a:pPr>
            <a:r>
              <a:rPr lang="zh-CN" altLang="en-US" sz="1800" dirty="0"/>
              <a:t>允许新旧协议共存一段时间</a:t>
            </a:r>
          </a:p>
          <a:p>
            <a:pPr lvl="1">
              <a:lnSpc>
                <a:spcPct val="150000"/>
              </a:lnSpc>
            </a:pPr>
            <a:r>
              <a:rPr lang="zh-CN" altLang="en-US" sz="1800" dirty="0"/>
              <a:t>协议必须支持可移动主机和网络</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Tree>
    <p:custDataLst>
      <p:tags r:id="rId1"/>
    </p:custDataLst>
    <p:extLst>
      <p:ext uri="{BB962C8B-B14F-4D97-AF65-F5344CB8AC3E}">
        <p14:creationId xmlns:p14="http://schemas.microsoft.com/office/powerpoint/2010/main" val="10139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dissolve">
                                      <p:cBhvr>
                                        <p:cTn id="25" dur="500"/>
                                        <p:tgtEl>
                                          <p:spTgt spid="3">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dissolve">
                                      <p:cBhvr>
                                        <p:cTn id="28" dur="500"/>
                                        <p:tgtEl>
                                          <p:spTgt spid="3">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dissolve">
                                      <p:cBhvr>
                                        <p:cTn id="31" dur="500"/>
                                        <p:tgtEl>
                                          <p:spTgt spid="3">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dissolv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40</a:t>
            </a:fld>
            <a:endParaRPr lang="zh-CN" altLang="en-US" dirty="0"/>
          </a:p>
        </p:txBody>
      </p:sp>
      <p:sp>
        <p:nvSpPr>
          <p:cNvPr id="57" name="内容占位符 2"/>
          <p:cNvSpPr>
            <a:spLocks noGrp="1"/>
          </p:cNvSpPr>
          <p:nvPr>
            <p:ph idx="1"/>
          </p:nvPr>
        </p:nvSpPr>
        <p:spPr>
          <a:xfrm>
            <a:off x="457199" y="1444979"/>
            <a:ext cx="8370712" cy="1818921"/>
          </a:xfrm>
        </p:spPr>
        <p:txBody>
          <a:bodyPr/>
          <a:lstStyle/>
          <a:p>
            <a:pPr>
              <a:spcBef>
                <a:spcPts val="0"/>
              </a:spcBef>
            </a:pPr>
            <a:r>
              <a:rPr lang="zh-CN" altLang="en-US" sz="2000" dirty="0"/>
              <a:t>默认路由器列表 </a:t>
            </a:r>
            <a:r>
              <a:rPr lang="en-US" altLang="zh-CN" sz="2000" dirty="0"/>
              <a:t>(Default Router List)</a:t>
            </a:r>
            <a:endParaRPr lang="zh-CN" altLang="en-US" sz="2000" dirty="0"/>
          </a:p>
          <a:p>
            <a:pPr lvl="1">
              <a:lnSpc>
                <a:spcPct val="150000"/>
              </a:lnSpc>
              <a:spcBef>
                <a:spcPts val="0"/>
              </a:spcBef>
            </a:pPr>
            <a:r>
              <a:rPr lang="zh-CN" altLang="en-US" sz="1600" dirty="0"/>
              <a:t>包含所有可作为默认路由器的路由器列表条目</a:t>
            </a:r>
          </a:p>
          <a:p>
            <a:pPr lvl="1">
              <a:lnSpc>
                <a:spcPct val="150000"/>
              </a:lnSpc>
              <a:spcBef>
                <a:spcPts val="0"/>
              </a:spcBef>
            </a:pPr>
            <a:r>
              <a:rPr lang="zh-CN" altLang="en-US" sz="1600" dirty="0"/>
              <a:t>列表条目包含一个指向邻居缓存的指针，邻居缓存中包含默认路由器的</a:t>
            </a:r>
            <a:r>
              <a:rPr lang="en-US" altLang="zh-CN" sz="1600" dirty="0"/>
              <a:t>IPv6</a:t>
            </a:r>
            <a:r>
              <a:rPr lang="zh-CN" altLang="en-US" sz="1600" dirty="0"/>
              <a:t>地址和链路层地址、状态标志位</a:t>
            </a:r>
          </a:p>
          <a:p>
            <a:pPr lvl="1">
              <a:lnSpc>
                <a:spcPct val="150000"/>
              </a:lnSpc>
              <a:spcBef>
                <a:spcPts val="0"/>
              </a:spcBef>
            </a:pPr>
            <a:r>
              <a:rPr lang="zh-CN" altLang="en-US" sz="1600" dirty="0"/>
              <a:t>列表条目从路由器宣告消息中得到一个失效时间值</a:t>
            </a:r>
          </a:p>
        </p:txBody>
      </p:sp>
      <p:graphicFrame>
        <p:nvGraphicFramePr>
          <p:cNvPr id="8" name="Group 35"/>
          <p:cNvGraphicFramePr>
            <a:graphicFrameLocks noGrp="1"/>
          </p:cNvGraphicFramePr>
          <p:nvPr>
            <p:extLst/>
          </p:nvPr>
        </p:nvGraphicFramePr>
        <p:xfrm>
          <a:off x="467429" y="4365625"/>
          <a:ext cx="8569325" cy="1044575"/>
        </p:xfrm>
        <a:graphic>
          <a:graphicData uri="http://schemas.openxmlformats.org/drawingml/2006/table">
            <a:tbl>
              <a:tblPr/>
              <a:tblGrid>
                <a:gridCol w="1273175">
                  <a:extLst>
                    <a:ext uri="{9D8B030D-6E8A-4147-A177-3AD203B41FA5}">
                      <a16:colId xmlns:a16="http://schemas.microsoft.com/office/drawing/2014/main" val="20000"/>
                    </a:ext>
                  </a:extLst>
                </a:gridCol>
                <a:gridCol w="1763713">
                  <a:extLst>
                    <a:ext uri="{9D8B030D-6E8A-4147-A177-3AD203B41FA5}">
                      <a16:colId xmlns:a16="http://schemas.microsoft.com/office/drawing/2014/main" val="20001"/>
                    </a:ext>
                  </a:extLst>
                </a:gridCol>
                <a:gridCol w="5532437">
                  <a:extLst>
                    <a:ext uri="{9D8B030D-6E8A-4147-A177-3AD203B41FA5}">
                      <a16:colId xmlns:a16="http://schemas.microsoft.com/office/drawing/2014/main" val="20002"/>
                    </a:ext>
                  </a:extLst>
                </a:gridCol>
              </a:tblGrid>
              <a:tr h="1044575">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路由器</a:t>
                      </a:r>
                      <a:r>
                        <a:rPr kumimoji="1" lang="en-US" altLang="zh-CN"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endPar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失效计时器值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130000"/>
                        </a:lnSpc>
                        <a:buFont typeface="Wingdings" panose="05000000000000000000" pitchFamily="2" charset="2"/>
                        <a:defRPr kumimoji="1" sz="2400" b="1">
                          <a:solidFill>
                            <a:srgbClr val="000000"/>
                          </a:solidFill>
                          <a:latin typeface="Arial" panose="020B0604020202020204" pitchFamily="34" charset="0"/>
                          <a:ea typeface="华文楷体" panose="02010600040101010101" pitchFamily="2" charset="-122"/>
                        </a:defRPr>
                      </a:lvl1pPr>
                      <a:lvl2pPr algn="l">
                        <a:lnSpc>
                          <a:spcPct val="130000"/>
                        </a:lnSpc>
                        <a:defRPr kumimoji="1" sz="2000" b="1">
                          <a:solidFill>
                            <a:srgbClr val="000000"/>
                          </a:solidFill>
                          <a:latin typeface="Arial" panose="020B0604020202020204" pitchFamily="34" charset="0"/>
                          <a:ea typeface="华文楷体" panose="02010600040101010101" pitchFamily="2" charset="-122"/>
                        </a:defRPr>
                      </a:lvl2pPr>
                      <a:lvl3pPr algn="l">
                        <a:lnSpc>
                          <a:spcPct val="130000"/>
                        </a:lnSpc>
                        <a:buFont typeface="Wingdings" panose="05000000000000000000" pitchFamily="2" charset="2"/>
                        <a:defRPr kumimoji="1" b="1">
                          <a:solidFill>
                            <a:srgbClr val="000000"/>
                          </a:solidFill>
                          <a:latin typeface="Arial" panose="020B0604020202020204" pitchFamily="34" charset="0"/>
                          <a:ea typeface="华文楷体" panose="02010600040101010101" pitchFamily="2" charset="-122"/>
                        </a:defRPr>
                      </a:lvl3pPr>
                      <a:lvl4pPr algn="l">
                        <a:lnSpc>
                          <a:spcPct val="130000"/>
                        </a:lnSpc>
                        <a:buFont typeface="Wingdings" panose="05000000000000000000" pitchFamily="2" charset="2"/>
                        <a:defRPr kumimoji="1" sz="1600" b="1">
                          <a:solidFill>
                            <a:srgbClr val="000000"/>
                          </a:solidFill>
                          <a:latin typeface="Arial" panose="020B0604020202020204" pitchFamily="34" charset="0"/>
                          <a:ea typeface="华文楷体" panose="02010600040101010101" pitchFamily="2" charset="-122"/>
                        </a:defRPr>
                      </a:lvl4pPr>
                      <a:lvl5pPr algn="l">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5pPr>
                      <a:lvl6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6pPr>
                      <a:lvl7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7pPr>
                      <a:lvl8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8pPr>
                      <a:lvl9pPr fontAlgn="base">
                        <a:spcBef>
                          <a:spcPct val="20000"/>
                        </a:spcBef>
                        <a:spcAft>
                          <a:spcPct val="0"/>
                        </a:spcAft>
                        <a:buClr>
                          <a:srgbClr val="000000"/>
                        </a:buClr>
                        <a:buFont typeface="Wingdings" panose="05000000000000000000" pitchFamily="2" charset="2"/>
                        <a:defRPr kumimoji="1" sz="1600">
                          <a:solidFill>
                            <a:srgbClr val="000000"/>
                          </a:solidFill>
                          <a:latin typeface="Arial" panose="020B06040202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指针：指向邻居缓存中有关默认路由的</a:t>
                      </a:r>
                      <a:r>
                        <a:rPr kumimoji="1" lang="en-US" altLang="zh-CN"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IP</a:t>
                      </a:r>
                      <a:r>
                        <a:rPr kumimoji="1" lang="zh-CN" altLang="en-US" sz="2000" b="1" i="0" u="none" strike="noStrike" kern="1200" cap="none" normalizeH="0" baseline="0" dirty="0">
                          <a:ln>
                            <a:noFill/>
                          </a:ln>
                          <a:solidFill>
                            <a:srgbClr val="000000"/>
                          </a:solidFill>
                          <a:effectLst/>
                          <a:latin typeface="Calibri" panose="020F0502020204030204" pitchFamily="34" charset="0"/>
                          <a:ea typeface="华文楷体" panose="02010600040101010101" pitchFamily="2" charset="-122"/>
                          <a:cs typeface="Times New Roman" panose="02020603050405020304" pitchFamily="18" charset="0"/>
                        </a:rPr>
                        <a:t>地址和链路层地址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4699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41</a:t>
            </a:fld>
            <a:endParaRPr lang="zh-CN" altLang="en-US" dirty="0"/>
          </a:p>
        </p:txBody>
      </p:sp>
      <p:sp>
        <p:nvSpPr>
          <p:cNvPr id="57" name="内容占位符 2"/>
          <p:cNvSpPr>
            <a:spLocks noGrp="1"/>
          </p:cNvSpPr>
          <p:nvPr>
            <p:ph idx="1"/>
          </p:nvPr>
        </p:nvSpPr>
        <p:spPr>
          <a:xfrm>
            <a:off x="457200" y="1444979"/>
            <a:ext cx="4335464" cy="5120921"/>
          </a:xfrm>
        </p:spPr>
        <p:txBody>
          <a:bodyPr/>
          <a:lstStyle/>
          <a:p>
            <a:pPr>
              <a:spcBef>
                <a:spcPts val="0"/>
              </a:spcBef>
            </a:pPr>
            <a:r>
              <a:rPr lang="zh-CN" altLang="en-US" sz="2000"/>
              <a:t>四种数据结构之间的关系</a:t>
            </a:r>
            <a:endParaRPr lang="zh-CN" altLang="en-US" sz="2000" dirty="0"/>
          </a:p>
          <a:p>
            <a:pPr lvl="1">
              <a:lnSpc>
                <a:spcPct val="150000"/>
              </a:lnSpc>
              <a:spcBef>
                <a:spcPts val="0"/>
              </a:spcBef>
            </a:pPr>
            <a:r>
              <a:rPr lang="zh-CN" altLang="en-US" sz="1600" dirty="0"/>
              <a:t>当节点发送数据包时，它先检查目的缓存中是否有相应的地址关系。若没有，则检查前缀列表中是否有匹配的前缀；若有，则下一跳地址与目的地址相同；否则发送节点必须在默认路由器列表中选择一个为它转发包的路由器作为下一跳地址</a:t>
            </a:r>
          </a:p>
          <a:p>
            <a:pPr lvl="1">
              <a:lnSpc>
                <a:spcPct val="150000"/>
              </a:lnSpc>
              <a:spcBef>
                <a:spcPts val="0"/>
              </a:spcBef>
            </a:pPr>
            <a:r>
              <a:rPr lang="zh-CN" altLang="en-US" sz="1600" dirty="0"/>
              <a:t>决定了下一跳地址后，节点访问邻居缓存来决定下一跳地址的链路层地址</a:t>
            </a:r>
          </a:p>
        </p:txBody>
      </p:sp>
      <p:pic>
        <p:nvPicPr>
          <p:cNvPr id="8"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2664" y="1638092"/>
            <a:ext cx="4351337" cy="44640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H="1">
            <a:off x="6482444" y="1110343"/>
            <a:ext cx="16328" cy="35269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13"/>
          <p:cNvSpPr>
            <a:spLocks noChangeArrowheads="1"/>
          </p:cNvSpPr>
          <p:nvPr/>
        </p:nvSpPr>
        <p:spPr bwMode="auto">
          <a:xfrm>
            <a:off x="4906628" y="5699702"/>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a:solidFill>
                  <a:srgbClr val="3333CC"/>
                </a:solidFill>
              </a:rPr>
              <a:t>决策层面信息</a:t>
            </a:r>
            <a:endParaRPr lang="en-US" altLang="zh-CN" sz="2000" b="1" dirty="0">
              <a:solidFill>
                <a:srgbClr val="3333CC"/>
              </a:solidFill>
            </a:endParaRPr>
          </a:p>
        </p:txBody>
      </p:sp>
      <p:cxnSp>
        <p:nvCxnSpPr>
          <p:cNvPr id="10" name="直接连接符 9"/>
          <p:cNvCxnSpPr/>
          <p:nvPr/>
        </p:nvCxnSpPr>
        <p:spPr>
          <a:xfrm>
            <a:off x="6449785" y="4620981"/>
            <a:ext cx="2661557" cy="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3"/>
          <p:cNvSpPr>
            <a:spLocks noChangeArrowheads="1"/>
          </p:cNvSpPr>
          <p:nvPr/>
        </p:nvSpPr>
        <p:spPr bwMode="auto">
          <a:xfrm>
            <a:off x="470769" y="5928865"/>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a:solidFill>
                  <a:srgbClr val="FF0000"/>
                </a:solidFill>
              </a:rPr>
              <a:t>简单了解即可</a:t>
            </a:r>
            <a:endParaRPr lang="en-US" altLang="zh-CN" sz="2000" b="1" dirty="0">
              <a:solidFill>
                <a:srgbClr val="FF0000"/>
              </a:solidFill>
            </a:endParaRPr>
          </a:p>
        </p:txBody>
      </p:sp>
      <p:sp>
        <p:nvSpPr>
          <p:cNvPr id="11" name="Rectangle 13"/>
          <p:cNvSpPr>
            <a:spLocks noChangeArrowheads="1"/>
          </p:cNvSpPr>
          <p:nvPr/>
        </p:nvSpPr>
        <p:spPr bwMode="auto">
          <a:xfrm>
            <a:off x="7154597" y="1411294"/>
            <a:ext cx="1865489" cy="619456"/>
          </a:xfrm>
          <a:prstGeom prst="rect">
            <a:avLst/>
          </a:prstGeom>
          <a:solidFill>
            <a:srgbClr val="FFFFFF"/>
          </a:solidFill>
          <a:ln w="9525">
            <a:solidFill>
              <a:schemeClr val="bg1"/>
            </a:solidFill>
            <a:miter lim="800000"/>
            <a:headEnd/>
            <a:tailEnd/>
          </a:ln>
        </p:spPr>
        <p:txBody>
          <a:bodyPr wrap="none" lIns="0" rIns="0" anchor="ctr" anchorCtr="1"/>
          <a:lstStyle>
            <a:lvl1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ctr" fontAlgn="base">
              <a:lnSpc>
                <a:spcPct val="150000"/>
              </a:lnSpc>
              <a:spcBef>
                <a:spcPct val="20000"/>
              </a:spcBef>
              <a:spcAft>
                <a:spcPct val="0"/>
              </a:spcAft>
              <a:buClr>
                <a:srgbClr val="000000"/>
              </a:buClr>
            </a:pPr>
            <a:r>
              <a:rPr lang="zh-CN" altLang="en-US" sz="2000" b="1">
                <a:solidFill>
                  <a:srgbClr val="3333CC"/>
                </a:solidFill>
              </a:rPr>
              <a:t>执行层面信息</a:t>
            </a:r>
            <a:endParaRPr lang="en-US" altLang="zh-CN" sz="2000" b="1" dirty="0">
              <a:solidFill>
                <a:srgbClr val="3333CC"/>
              </a:solidFill>
            </a:endParaRPr>
          </a:p>
        </p:txBody>
      </p:sp>
    </p:spTree>
    <p:extLst>
      <p:ext uri="{BB962C8B-B14F-4D97-AF65-F5344CB8AC3E}">
        <p14:creationId xmlns:p14="http://schemas.microsoft.com/office/powerpoint/2010/main" val="1262256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42</a:t>
            </a:fld>
            <a:endParaRPr lang="zh-CN" altLang="en-US" dirty="0"/>
          </a:p>
        </p:txBody>
      </p:sp>
    </p:spTree>
    <p:extLst>
      <p:ext uri="{BB962C8B-B14F-4D97-AF65-F5344CB8AC3E}">
        <p14:creationId xmlns:p14="http://schemas.microsoft.com/office/powerpoint/2010/main" val="3139729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nodeType="withEffect">
                                  <p:stCondLst>
                                    <p:cond delay="0"/>
                                  </p:stCondLst>
                                  <p:iterate type="lt">
                                    <p:tmAbs val="0"/>
                                  </p:iterate>
                                  <p:childTnLst>
                                    <p:set>
                                      <p:cBhvr rctx="PPT">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5" end="5"/>
                                            </p:txEl>
                                          </p:spTgt>
                                        </p:tgtEl>
                                        <p:attrNameLst>
                                          <p:attrName>style.textDecorationUnderline</p:attrName>
                                        </p:attrNameLst>
                                      </p:cBhvr>
                                      <p:to>
                                        <p:strVal val="true"/>
                                      </p:to>
                                    </p:se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5" end="5"/>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a:t>
            </a:r>
            <a:r>
              <a:rPr lang="zh-CN" altLang="en-US" dirty="0"/>
              <a:t>中的分段机制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43</a:t>
            </a:fld>
            <a:endParaRPr lang="zh-CN" altLang="en-US" dirty="0"/>
          </a:p>
        </p:txBody>
      </p:sp>
      <p:sp>
        <p:nvSpPr>
          <p:cNvPr id="57" name="内容占位符 2"/>
          <p:cNvSpPr>
            <a:spLocks noGrp="1"/>
          </p:cNvSpPr>
          <p:nvPr>
            <p:ph idx="1"/>
          </p:nvPr>
        </p:nvSpPr>
        <p:spPr>
          <a:xfrm>
            <a:off x="457198" y="1444979"/>
            <a:ext cx="8579555" cy="4587521"/>
          </a:xfrm>
        </p:spPr>
        <p:txBody>
          <a:bodyPr/>
          <a:lstStyle/>
          <a:p>
            <a:r>
              <a:rPr lang="zh-CN" altLang="en-US" sz="2000" dirty="0"/>
              <a:t>当路径途中的路由器需要对数据报进行分片时，填充与分段有关的字段</a:t>
            </a:r>
          </a:p>
          <a:p>
            <a:r>
              <a:rPr lang="zh-CN" altLang="en-US" sz="2000" dirty="0"/>
              <a:t>路由器将每个分组分片发送给最终的目的站，而在目的站将收到的各个分组分片收集起来，组装成原来的分组，再从中抽取出数据部分 </a:t>
            </a:r>
          </a:p>
          <a:p>
            <a:r>
              <a:rPr lang="zh-CN" altLang="en-US" sz="2000" dirty="0"/>
              <a:t>可能造成数据在传送过程中被多次分段</a:t>
            </a:r>
          </a:p>
        </p:txBody>
      </p:sp>
    </p:spTree>
    <p:extLst>
      <p:ext uri="{BB962C8B-B14F-4D97-AF65-F5344CB8AC3E}">
        <p14:creationId xmlns:p14="http://schemas.microsoft.com/office/powerpoint/2010/main" val="108815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超长数据的传送问题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44</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路径（</a:t>
            </a:r>
            <a:r>
              <a:rPr lang="en-US" altLang="zh-CN" sz="2000" dirty="0"/>
              <a:t>Path</a:t>
            </a:r>
            <a:r>
              <a:rPr lang="zh-CN" altLang="en-US" sz="2000" dirty="0"/>
              <a:t>）</a:t>
            </a:r>
          </a:p>
          <a:p>
            <a:pPr lvl="1">
              <a:lnSpc>
                <a:spcPct val="150000"/>
              </a:lnSpc>
            </a:pPr>
            <a:r>
              <a:rPr lang="zh-CN" altLang="en-US" sz="1600" dirty="0"/>
              <a:t>源节点到目的节点所经过的链路组成的路径</a:t>
            </a:r>
          </a:p>
          <a:p>
            <a:r>
              <a:rPr lang="zh-CN" altLang="en-US" sz="2000" dirty="0"/>
              <a:t>链路最大传输单元（</a:t>
            </a:r>
            <a:r>
              <a:rPr lang="en-US" altLang="zh-CN" sz="2000" dirty="0"/>
              <a:t>link MTU</a:t>
            </a:r>
            <a:r>
              <a:rPr lang="zh-CN" altLang="en-US" sz="2000" dirty="0"/>
              <a:t>）</a:t>
            </a:r>
          </a:p>
          <a:p>
            <a:pPr lvl="1">
              <a:lnSpc>
                <a:spcPct val="150000"/>
              </a:lnSpc>
            </a:pPr>
            <a:r>
              <a:rPr lang="zh-CN" altLang="en-US" sz="1600" dirty="0"/>
              <a:t>在无分段前提下，一条给定链路上的最大能够传输的分组的长度</a:t>
            </a:r>
          </a:p>
          <a:p>
            <a:r>
              <a:rPr lang="zh-CN" altLang="en-US" sz="2000" dirty="0"/>
              <a:t>路径最大传输单元（</a:t>
            </a:r>
            <a:r>
              <a:rPr lang="en-US" altLang="zh-CN" sz="2000" dirty="0"/>
              <a:t>Path MTU</a:t>
            </a:r>
            <a:r>
              <a:rPr lang="zh-CN" altLang="en-US" sz="2000" dirty="0"/>
              <a:t>）</a:t>
            </a:r>
          </a:p>
          <a:p>
            <a:pPr lvl="1">
              <a:lnSpc>
                <a:spcPct val="150000"/>
              </a:lnSpc>
            </a:pPr>
            <a:r>
              <a:rPr lang="zh-CN" altLang="en-US" sz="1600" dirty="0"/>
              <a:t>一条给定路径上的</a:t>
            </a:r>
            <a:r>
              <a:rPr lang="en-US" altLang="zh-CN" sz="1600" dirty="0"/>
              <a:t>min {link MTUs}</a:t>
            </a:r>
          </a:p>
        </p:txBody>
      </p:sp>
    </p:spTree>
    <p:custDataLst>
      <p:tags r:id="rId1"/>
    </p:custDataLst>
    <p:extLst>
      <p:ext uri="{BB962C8B-B14F-4D97-AF65-F5344CB8AC3E}">
        <p14:creationId xmlns:p14="http://schemas.microsoft.com/office/powerpoint/2010/main" val="182600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7">
                                            <p:txEl>
                                              <p:pRg st="2" end="2"/>
                                            </p:txEl>
                                          </p:spTgt>
                                        </p:tgtEl>
                                        <p:attrNameLst>
                                          <p:attrName>style.visibility</p:attrName>
                                        </p:attrNameLst>
                                      </p:cBhvr>
                                      <p:to>
                                        <p:strVal val="visible"/>
                                      </p:to>
                                    </p:set>
                                    <p:animEffect transition="in" filter="dissolve">
                                      <p:cBhvr>
                                        <p:cTn id="15" dur="500"/>
                                        <p:tgtEl>
                                          <p:spTgt spid="5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7">
                                            <p:txEl>
                                              <p:pRg st="4" end="4"/>
                                            </p:txEl>
                                          </p:spTgt>
                                        </p:tgtEl>
                                        <p:attrNameLst>
                                          <p:attrName>style.visibility</p:attrName>
                                        </p:attrNameLst>
                                      </p:cBhvr>
                                      <p:to>
                                        <p:strVal val="visible"/>
                                      </p:to>
                                    </p:set>
                                    <p:animEffect transition="in" filter="dissolve">
                                      <p:cBhvr>
                                        <p:cTn id="23" dur="500"/>
                                        <p:tgtEl>
                                          <p:spTgt spid="57">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7">
                                            <p:txEl>
                                              <p:pRg st="5" end="5"/>
                                            </p:txEl>
                                          </p:spTgt>
                                        </p:tgtEl>
                                        <p:attrNameLst>
                                          <p:attrName>style.visibility</p:attrName>
                                        </p:attrNameLst>
                                      </p:cBhvr>
                                      <p:to>
                                        <p:strVal val="visible"/>
                                      </p:to>
                                    </p:set>
                                    <p:animEffect transition="in" filter="dissolve">
                                      <p:cBhvr>
                                        <p:cTn id="26"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超长数据的传送问题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45</a:t>
            </a:fld>
            <a:endParaRPr lang="zh-CN" altLang="en-US" dirty="0"/>
          </a:p>
        </p:txBody>
      </p:sp>
      <p:sp>
        <p:nvSpPr>
          <p:cNvPr id="57" name="内容占位符 2"/>
          <p:cNvSpPr>
            <a:spLocks noGrp="1"/>
          </p:cNvSpPr>
          <p:nvPr>
            <p:ph idx="1"/>
          </p:nvPr>
        </p:nvSpPr>
        <p:spPr>
          <a:xfrm>
            <a:off x="457199" y="1444979"/>
            <a:ext cx="8370712" cy="5413021"/>
          </a:xfrm>
        </p:spPr>
        <p:txBody>
          <a:bodyPr/>
          <a:lstStyle/>
          <a:p>
            <a:r>
              <a:rPr lang="en-US" altLang="zh-CN" sz="2000" dirty="0"/>
              <a:t>IPv6 </a:t>
            </a:r>
            <a:r>
              <a:rPr lang="zh-CN" altLang="en-US" sz="2000" dirty="0"/>
              <a:t>把分片限制为由源站来完成</a:t>
            </a:r>
            <a:endParaRPr lang="en-US" altLang="zh-CN" sz="2000" dirty="0"/>
          </a:p>
          <a:p>
            <a:pPr lvl="1">
              <a:lnSpc>
                <a:spcPct val="150000"/>
              </a:lnSpc>
              <a:spcBef>
                <a:spcPts val="0"/>
              </a:spcBef>
            </a:pPr>
            <a:r>
              <a:rPr lang="zh-CN" altLang="en-US" sz="1600" dirty="0"/>
              <a:t>源站可以采用保证的最小 </a:t>
            </a:r>
            <a:r>
              <a:rPr lang="en-US" altLang="zh-CN" sz="1600" dirty="0"/>
              <a:t>MTU</a:t>
            </a:r>
            <a:r>
              <a:rPr lang="zh-CN" altLang="en-US" sz="1600" dirty="0"/>
              <a:t>（</a:t>
            </a:r>
            <a:r>
              <a:rPr lang="en-US" altLang="zh-CN" sz="1600" dirty="0"/>
              <a:t>1280</a:t>
            </a:r>
            <a:r>
              <a:rPr lang="zh-CN" altLang="en-US" sz="1600" dirty="0"/>
              <a:t>字节）</a:t>
            </a:r>
            <a:endParaRPr lang="en-US" altLang="zh-CN" sz="1600" dirty="0"/>
          </a:p>
          <a:p>
            <a:pPr lvl="1">
              <a:lnSpc>
                <a:spcPct val="150000"/>
              </a:lnSpc>
              <a:spcBef>
                <a:spcPts val="0"/>
              </a:spcBef>
            </a:pPr>
            <a:r>
              <a:rPr lang="zh-CN" altLang="en-US" sz="1600" dirty="0"/>
              <a:t>或者在发送数据前完成路径最大传送单元发现</a:t>
            </a:r>
            <a:r>
              <a:rPr lang="en-US" altLang="zh-CN" sz="1600" dirty="0"/>
              <a:t>(Path MTU Discovery)</a:t>
            </a:r>
            <a:r>
              <a:rPr lang="zh-CN" altLang="en-US" sz="1600" dirty="0"/>
              <a:t>，以确定沿着该路径到目的站的最小 </a:t>
            </a:r>
            <a:r>
              <a:rPr lang="en-US" altLang="zh-CN" sz="1600" dirty="0"/>
              <a:t>MTU</a:t>
            </a:r>
          </a:p>
          <a:p>
            <a:r>
              <a:rPr lang="zh-CN" altLang="en-US" sz="2000" dirty="0"/>
              <a:t>动态发现路径最大传输单元的方法</a:t>
            </a:r>
          </a:p>
          <a:p>
            <a:pPr lvl="1">
              <a:lnSpc>
                <a:spcPct val="150000"/>
              </a:lnSpc>
              <a:spcBef>
                <a:spcPts val="0"/>
              </a:spcBef>
            </a:pPr>
            <a:r>
              <a:rPr lang="zh-CN" altLang="en-US" sz="1600" dirty="0"/>
              <a:t>在发送前发现传输路径的最大传输单元</a:t>
            </a:r>
          </a:p>
          <a:p>
            <a:pPr lvl="1">
              <a:lnSpc>
                <a:spcPct val="150000"/>
              </a:lnSpc>
              <a:spcBef>
                <a:spcPts val="0"/>
              </a:spcBef>
            </a:pPr>
            <a:r>
              <a:rPr lang="zh-CN" altLang="en-US" sz="1600" dirty="0"/>
              <a:t>不允许中间分段</a:t>
            </a:r>
          </a:p>
          <a:p>
            <a:pPr lvl="1">
              <a:lnSpc>
                <a:spcPct val="150000"/>
              </a:lnSpc>
              <a:spcBef>
                <a:spcPts val="0"/>
              </a:spcBef>
            </a:pPr>
            <a:r>
              <a:rPr lang="zh-CN" altLang="en-US" sz="1600" dirty="0"/>
              <a:t>定义了分段报头</a:t>
            </a:r>
            <a:endParaRPr lang="en-US" altLang="zh-CN" sz="1600" dirty="0"/>
          </a:p>
          <a:p>
            <a:pPr lvl="1">
              <a:lnSpc>
                <a:spcPct val="150000"/>
              </a:lnSpc>
              <a:spcBef>
                <a:spcPts val="0"/>
              </a:spcBef>
            </a:pPr>
            <a:r>
              <a:rPr lang="zh-CN" altLang="en-US" sz="1600" dirty="0"/>
              <a:t>假设路径</a:t>
            </a:r>
            <a:r>
              <a:rPr lang="en-US" altLang="zh-CN" sz="1600" dirty="0"/>
              <a:t>MTU</a:t>
            </a:r>
            <a:r>
              <a:rPr lang="zh-CN" altLang="en-US" sz="1600" dirty="0"/>
              <a:t>为第一跳链路</a:t>
            </a:r>
            <a:r>
              <a:rPr lang="en-US" altLang="zh-CN" sz="1600" dirty="0"/>
              <a:t>MTU</a:t>
            </a:r>
          </a:p>
          <a:p>
            <a:pPr lvl="2">
              <a:lnSpc>
                <a:spcPct val="150000"/>
              </a:lnSpc>
              <a:spcBef>
                <a:spcPts val="0"/>
              </a:spcBef>
            </a:pPr>
            <a:r>
              <a:rPr lang="zh-CN" altLang="en-US" sz="1600" dirty="0"/>
              <a:t>如果中间路由器的链路</a:t>
            </a:r>
            <a:r>
              <a:rPr lang="en-US" altLang="zh-CN" sz="1600" dirty="0"/>
              <a:t>MTU</a:t>
            </a:r>
            <a:r>
              <a:rPr lang="zh-CN" altLang="en-US" sz="1600" dirty="0"/>
              <a:t>小于所设定的路径</a:t>
            </a:r>
            <a:r>
              <a:rPr lang="en-US" altLang="zh-CN" sz="1600" dirty="0"/>
              <a:t>MTU</a:t>
            </a:r>
            <a:r>
              <a:rPr lang="zh-CN" altLang="en-US" sz="1600" dirty="0"/>
              <a:t>，返回</a:t>
            </a:r>
            <a:r>
              <a:rPr lang="en-US" altLang="zh-CN" sz="1600" dirty="0"/>
              <a:t>ICMPv6</a:t>
            </a:r>
            <a:r>
              <a:rPr lang="zh-CN" altLang="en-US" sz="1600" dirty="0"/>
              <a:t>消息“</a:t>
            </a:r>
            <a:r>
              <a:rPr lang="en-US" altLang="zh-CN" sz="1600" dirty="0"/>
              <a:t>Packet size Too Large”</a:t>
            </a:r>
          </a:p>
          <a:p>
            <a:pPr lvl="2">
              <a:lnSpc>
                <a:spcPct val="150000"/>
              </a:lnSpc>
              <a:spcBef>
                <a:spcPts val="0"/>
              </a:spcBef>
            </a:pPr>
            <a:r>
              <a:rPr lang="zh-CN" altLang="en-US" sz="1600" dirty="0"/>
              <a:t>源节点根据新的消息，获得更为精确的路径</a:t>
            </a:r>
            <a:r>
              <a:rPr lang="en-US" altLang="zh-CN" sz="1600" dirty="0"/>
              <a:t>MTU</a:t>
            </a:r>
          </a:p>
          <a:p>
            <a:pPr marL="457188" lvl="1" indent="0">
              <a:lnSpc>
                <a:spcPct val="150000"/>
              </a:lnSpc>
              <a:buNone/>
            </a:pPr>
            <a:endParaRPr lang="zh-CN" altLang="en-US" sz="1800" dirty="0"/>
          </a:p>
        </p:txBody>
      </p:sp>
    </p:spTree>
    <p:custDataLst>
      <p:tags r:id="rId1"/>
    </p:custDataLst>
    <p:extLst>
      <p:ext uri="{BB962C8B-B14F-4D97-AF65-F5344CB8AC3E}">
        <p14:creationId xmlns:p14="http://schemas.microsoft.com/office/powerpoint/2010/main" val="3458847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7">
                                            <p:txEl>
                                              <p:pRg st="3" end="3"/>
                                            </p:txEl>
                                          </p:spTgt>
                                        </p:tgtEl>
                                        <p:attrNameLst>
                                          <p:attrName>style.visibility</p:attrName>
                                        </p:attrNameLst>
                                      </p:cBhvr>
                                      <p:to>
                                        <p:strVal val="visible"/>
                                      </p:to>
                                    </p:set>
                                    <p:animEffect transition="in" filter="dissolve">
                                      <p:cBhvr>
                                        <p:cTn id="18" dur="500"/>
                                        <p:tgtEl>
                                          <p:spTgt spid="5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
                                            <p:txEl>
                                              <p:pRg st="4" end="4"/>
                                            </p:txEl>
                                          </p:spTgt>
                                        </p:tgtEl>
                                        <p:attrNameLst>
                                          <p:attrName>style.visibility</p:attrName>
                                        </p:attrNameLst>
                                      </p:cBhvr>
                                      <p:to>
                                        <p:strVal val="visible"/>
                                      </p:to>
                                    </p:set>
                                    <p:animEffect transition="in" filter="dissolve">
                                      <p:cBhvr>
                                        <p:cTn id="21" dur="500"/>
                                        <p:tgtEl>
                                          <p:spTgt spid="5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7">
                                            <p:txEl>
                                              <p:pRg st="5" end="5"/>
                                            </p:txEl>
                                          </p:spTgt>
                                        </p:tgtEl>
                                        <p:attrNameLst>
                                          <p:attrName>style.visibility</p:attrName>
                                        </p:attrNameLst>
                                      </p:cBhvr>
                                      <p:to>
                                        <p:strVal val="visible"/>
                                      </p:to>
                                    </p:set>
                                    <p:animEffect transition="in" filter="dissolve">
                                      <p:cBhvr>
                                        <p:cTn id="24" dur="500"/>
                                        <p:tgtEl>
                                          <p:spTgt spid="57">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7">
                                            <p:txEl>
                                              <p:pRg st="6" end="6"/>
                                            </p:txEl>
                                          </p:spTgt>
                                        </p:tgtEl>
                                        <p:attrNameLst>
                                          <p:attrName>style.visibility</p:attrName>
                                        </p:attrNameLst>
                                      </p:cBhvr>
                                      <p:to>
                                        <p:strVal val="visible"/>
                                      </p:to>
                                    </p:set>
                                    <p:animEffect transition="in" filter="dissolve">
                                      <p:cBhvr>
                                        <p:cTn id="27" dur="500"/>
                                        <p:tgtEl>
                                          <p:spTgt spid="5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7">
                                            <p:txEl>
                                              <p:pRg st="7" end="7"/>
                                            </p:txEl>
                                          </p:spTgt>
                                        </p:tgtEl>
                                        <p:attrNameLst>
                                          <p:attrName>style.visibility</p:attrName>
                                        </p:attrNameLst>
                                      </p:cBhvr>
                                      <p:to>
                                        <p:strVal val="visible"/>
                                      </p:to>
                                    </p:set>
                                    <p:animEffect transition="in" filter="dissolve">
                                      <p:cBhvr>
                                        <p:cTn id="32" dur="500"/>
                                        <p:tgtEl>
                                          <p:spTgt spid="5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7">
                                            <p:txEl>
                                              <p:pRg st="8" end="8"/>
                                            </p:txEl>
                                          </p:spTgt>
                                        </p:tgtEl>
                                        <p:attrNameLst>
                                          <p:attrName>style.visibility</p:attrName>
                                        </p:attrNameLst>
                                      </p:cBhvr>
                                      <p:to>
                                        <p:strVal val="visible"/>
                                      </p:to>
                                    </p:set>
                                    <p:animEffect transition="in" filter="dissolve">
                                      <p:cBhvr>
                                        <p:cTn id="35" dur="500"/>
                                        <p:tgtEl>
                                          <p:spTgt spid="57">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7">
                                            <p:txEl>
                                              <p:pRg st="9" end="9"/>
                                            </p:txEl>
                                          </p:spTgt>
                                        </p:tgtEl>
                                        <p:attrNameLst>
                                          <p:attrName>style.visibility</p:attrName>
                                        </p:attrNameLst>
                                      </p:cBhvr>
                                      <p:to>
                                        <p:strVal val="visible"/>
                                      </p:to>
                                    </p:set>
                                    <p:animEffect transition="in" filter="dissolve">
                                      <p:cBhvr>
                                        <p:cTn id="38" dur="500"/>
                                        <p:tgtEl>
                                          <p:spTgt spid="5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分段扩展首部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46</a:t>
            </a:fld>
            <a:endParaRPr lang="zh-CN" altLang="en-US" dirty="0"/>
          </a:p>
        </p:txBody>
      </p:sp>
      <p:sp>
        <p:nvSpPr>
          <p:cNvPr id="57" name="内容占位符 2"/>
          <p:cNvSpPr>
            <a:spLocks noGrp="1"/>
          </p:cNvSpPr>
          <p:nvPr>
            <p:ph idx="1"/>
          </p:nvPr>
        </p:nvSpPr>
        <p:spPr>
          <a:xfrm>
            <a:off x="457199" y="1444979"/>
            <a:ext cx="8370712" cy="536221"/>
          </a:xfrm>
        </p:spPr>
        <p:txBody>
          <a:bodyPr/>
          <a:lstStyle/>
          <a:p>
            <a:r>
              <a:rPr lang="zh-CN" altLang="en-US" sz="2000" dirty="0"/>
              <a:t>格式</a:t>
            </a:r>
            <a:endParaRPr lang="zh-CN" altLang="en-US" sz="1800" dirty="0"/>
          </a:p>
        </p:txBody>
      </p:sp>
      <p:grpSp>
        <p:nvGrpSpPr>
          <p:cNvPr id="6" name="组合 5"/>
          <p:cNvGrpSpPr/>
          <p:nvPr/>
        </p:nvGrpSpPr>
        <p:grpSpPr>
          <a:xfrm>
            <a:off x="693624" y="1919355"/>
            <a:ext cx="7949555" cy="1352201"/>
            <a:chOff x="420768" y="4540330"/>
            <a:chExt cx="8270795" cy="1481058"/>
          </a:xfrm>
        </p:grpSpPr>
        <p:sp>
          <p:nvSpPr>
            <p:cNvPr id="8" name="Rectangle 4"/>
            <p:cNvSpPr>
              <a:spLocks noChangeArrowheads="1"/>
            </p:cNvSpPr>
            <p:nvPr/>
          </p:nvSpPr>
          <p:spPr bwMode="auto">
            <a:xfrm>
              <a:off x="887413" y="4948238"/>
              <a:ext cx="7781925" cy="107315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9" name="Line 5"/>
            <p:cNvSpPr>
              <a:spLocks noChangeShapeType="1"/>
            </p:cNvSpPr>
            <p:nvPr/>
          </p:nvSpPr>
          <p:spPr bwMode="auto">
            <a:xfrm>
              <a:off x="896938" y="5462588"/>
              <a:ext cx="7794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10" name="Line 6"/>
            <p:cNvSpPr>
              <a:spLocks noChangeShapeType="1"/>
            </p:cNvSpPr>
            <p:nvPr/>
          </p:nvSpPr>
          <p:spPr bwMode="auto">
            <a:xfrm>
              <a:off x="4787900" y="4956175"/>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11" name="Rectangle 7"/>
            <p:cNvSpPr>
              <a:spLocks noChangeArrowheads="1"/>
            </p:cNvSpPr>
            <p:nvPr/>
          </p:nvSpPr>
          <p:spPr bwMode="auto">
            <a:xfrm>
              <a:off x="808038" y="4543425"/>
              <a:ext cx="311876"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a:solidFill>
                    <a:srgbClr val="333399"/>
                  </a:solidFill>
                  <a:latin typeface="Calibri" panose="020F0502020204030204" pitchFamily="34" charset="0"/>
                  <a:ea typeface="华文楷体" panose="02010600040101010101" pitchFamily="2" charset="-122"/>
                </a:rPr>
                <a:t>0</a:t>
              </a:r>
            </a:p>
          </p:txBody>
        </p:sp>
        <p:sp>
          <p:nvSpPr>
            <p:cNvPr id="12" name="Rectangle 8"/>
            <p:cNvSpPr>
              <a:spLocks noChangeArrowheads="1"/>
            </p:cNvSpPr>
            <p:nvPr/>
          </p:nvSpPr>
          <p:spPr bwMode="auto">
            <a:xfrm>
              <a:off x="7477125"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a:solidFill>
                    <a:srgbClr val="333399"/>
                  </a:solidFill>
                  <a:latin typeface="Calibri" panose="020F0502020204030204" pitchFamily="34" charset="0"/>
                  <a:ea typeface="华文楷体" panose="02010600040101010101" pitchFamily="2" charset="-122"/>
                </a:rPr>
                <a:t>29</a:t>
              </a:r>
            </a:p>
          </p:txBody>
        </p:sp>
        <p:sp>
          <p:nvSpPr>
            <p:cNvPr id="13" name="Rectangle 9"/>
            <p:cNvSpPr>
              <a:spLocks noChangeArrowheads="1"/>
            </p:cNvSpPr>
            <p:nvPr/>
          </p:nvSpPr>
          <p:spPr bwMode="auto">
            <a:xfrm>
              <a:off x="4686300"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a:solidFill>
                    <a:srgbClr val="333399"/>
                  </a:solidFill>
                  <a:latin typeface="Calibri" panose="020F0502020204030204" pitchFamily="34" charset="0"/>
                  <a:ea typeface="华文楷体" panose="02010600040101010101" pitchFamily="2" charset="-122"/>
                </a:rPr>
                <a:t>16</a:t>
              </a:r>
            </a:p>
          </p:txBody>
        </p:sp>
        <p:sp>
          <p:nvSpPr>
            <p:cNvPr id="14" name="Rectangle 10"/>
            <p:cNvSpPr>
              <a:spLocks noChangeArrowheads="1"/>
            </p:cNvSpPr>
            <p:nvPr/>
          </p:nvSpPr>
          <p:spPr bwMode="auto">
            <a:xfrm>
              <a:off x="8255000" y="4565650"/>
              <a:ext cx="433624"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a:solidFill>
                    <a:srgbClr val="333399"/>
                  </a:solidFill>
                  <a:latin typeface="Calibri" panose="020F0502020204030204" pitchFamily="34" charset="0"/>
                  <a:ea typeface="华文楷体" panose="02010600040101010101" pitchFamily="2" charset="-122"/>
                </a:rPr>
                <a:t>31</a:t>
              </a:r>
            </a:p>
          </p:txBody>
        </p:sp>
        <p:sp>
          <p:nvSpPr>
            <p:cNvPr id="15" name="Rectangle 11"/>
            <p:cNvSpPr>
              <a:spLocks noChangeArrowheads="1"/>
            </p:cNvSpPr>
            <p:nvPr/>
          </p:nvSpPr>
          <p:spPr bwMode="auto">
            <a:xfrm>
              <a:off x="420768" y="4540330"/>
              <a:ext cx="430289"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1800" dirty="0">
                  <a:solidFill>
                    <a:srgbClr val="333399"/>
                  </a:solidFill>
                  <a:latin typeface="Calibri" panose="020F0502020204030204" pitchFamily="34" charset="0"/>
                  <a:ea typeface="华文楷体" panose="02010600040101010101" pitchFamily="2" charset="-122"/>
                </a:rPr>
                <a:t>位</a:t>
              </a:r>
            </a:p>
          </p:txBody>
        </p:sp>
        <p:sp>
          <p:nvSpPr>
            <p:cNvPr id="16" name="Rectangle 12"/>
            <p:cNvSpPr>
              <a:spLocks noChangeArrowheads="1"/>
            </p:cNvSpPr>
            <p:nvPr/>
          </p:nvSpPr>
          <p:spPr bwMode="auto">
            <a:xfrm>
              <a:off x="971550" y="4994275"/>
              <a:ext cx="1730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a:solidFill>
                    <a:srgbClr val="333399"/>
                  </a:solidFill>
                  <a:latin typeface="Calibri" panose="020F0502020204030204" pitchFamily="34" charset="0"/>
                  <a:ea typeface="华文楷体" panose="02010600040101010101" pitchFamily="2" charset="-122"/>
                </a:rPr>
                <a:t>下 一 个 首 部</a:t>
              </a:r>
            </a:p>
          </p:txBody>
        </p:sp>
        <p:sp>
          <p:nvSpPr>
            <p:cNvPr id="17" name="Rectangle 13"/>
            <p:cNvSpPr>
              <a:spLocks noChangeArrowheads="1"/>
            </p:cNvSpPr>
            <p:nvPr/>
          </p:nvSpPr>
          <p:spPr bwMode="auto">
            <a:xfrm>
              <a:off x="5480050" y="4994275"/>
              <a:ext cx="15292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a:solidFill>
                    <a:srgbClr val="333399"/>
                  </a:solidFill>
                  <a:latin typeface="Calibri" panose="020F0502020204030204" pitchFamily="34" charset="0"/>
                  <a:ea typeface="华文楷体" panose="02010600040101010101" pitchFamily="2" charset="-122"/>
                </a:rPr>
                <a:t>片     偏     移</a:t>
              </a:r>
            </a:p>
          </p:txBody>
        </p:sp>
        <p:sp>
          <p:nvSpPr>
            <p:cNvPr id="18" name="Line 14"/>
            <p:cNvSpPr>
              <a:spLocks noChangeShapeType="1"/>
            </p:cNvSpPr>
            <p:nvPr/>
          </p:nvSpPr>
          <p:spPr bwMode="auto">
            <a:xfrm>
              <a:off x="2822575" y="4954588"/>
              <a:ext cx="0" cy="509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19" name="Rectangle 15"/>
            <p:cNvSpPr>
              <a:spLocks noChangeArrowheads="1"/>
            </p:cNvSpPr>
            <p:nvPr/>
          </p:nvSpPr>
          <p:spPr bwMode="auto">
            <a:xfrm>
              <a:off x="2735263" y="4564063"/>
              <a:ext cx="311876" cy="40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1800" dirty="0">
                  <a:solidFill>
                    <a:srgbClr val="333399"/>
                  </a:solidFill>
                  <a:latin typeface="Calibri" panose="020F0502020204030204" pitchFamily="34" charset="0"/>
                  <a:ea typeface="华文楷体" panose="02010600040101010101" pitchFamily="2" charset="-122"/>
                </a:rPr>
                <a:t>8</a:t>
              </a:r>
            </a:p>
          </p:txBody>
        </p:sp>
        <p:sp>
          <p:nvSpPr>
            <p:cNvPr id="20" name="Rectangle 16"/>
            <p:cNvSpPr>
              <a:spLocks noChangeArrowheads="1"/>
            </p:cNvSpPr>
            <p:nvPr/>
          </p:nvSpPr>
          <p:spPr bwMode="auto">
            <a:xfrm>
              <a:off x="3568700" y="5511800"/>
              <a:ext cx="245259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a:solidFill>
                    <a:srgbClr val="333399"/>
                  </a:solidFill>
                  <a:latin typeface="Calibri" panose="020F0502020204030204" pitchFamily="34" charset="0"/>
                  <a:ea typeface="华文楷体" panose="02010600040101010101" pitchFamily="2" charset="-122"/>
                </a:rPr>
                <a:t>标             识             符</a:t>
              </a:r>
            </a:p>
          </p:txBody>
        </p:sp>
        <p:sp>
          <p:nvSpPr>
            <p:cNvPr id="21" name="Line 17"/>
            <p:cNvSpPr>
              <a:spLocks noChangeShapeType="1"/>
            </p:cNvSpPr>
            <p:nvPr/>
          </p:nvSpPr>
          <p:spPr bwMode="auto">
            <a:xfrm>
              <a:off x="8280400" y="4972050"/>
              <a:ext cx="0" cy="509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22" name="Line 18"/>
            <p:cNvSpPr>
              <a:spLocks noChangeShapeType="1"/>
            </p:cNvSpPr>
            <p:nvPr/>
          </p:nvSpPr>
          <p:spPr bwMode="auto">
            <a:xfrm>
              <a:off x="7580313" y="4949825"/>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400" b="1">
                <a:solidFill>
                  <a:srgbClr val="003366"/>
                </a:solidFill>
                <a:latin typeface="Calibri" panose="020F0502020204030204" pitchFamily="34" charset="0"/>
                <a:ea typeface="华文楷体" panose="02010600040101010101" pitchFamily="2" charset="-122"/>
              </a:endParaRPr>
            </a:p>
          </p:txBody>
        </p:sp>
        <p:sp>
          <p:nvSpPr>
            <p:cNvPr id="23" name="Rectangle 19"/>
            <p:cNvSpPr>
              <a:spLocks noChangeArrowheads="1"/>
            </p:cNvSpPr>
            <p:nvPr/>
          </p:nvSpPr>
          <p:spPr bwMode="auto">
            <a:xfrm>
              <a:off x="3276600" y="4994275"/>
              <a:ext cx="104195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a:solidFill>
                    <a:srgbClr val="333399"/>
                  </a:solidFill>
                  <a:latin typeface="Calibri" panose="020F0502020204030204" pitchFamily="34" charset="0"/>
                  <a:ea typeface="华文楷体" panose="02010600040101010101" pitchFamily="2" charset="-122"/>
                </a:rPr>
                <a:t>保      留</a:t>
              </a:r>
            </a:p>
          </p:txBody>
        </p:sp>
        <p:sp>
          <p:nvSpPr>
            <p:cNvPr id="24" name="Rectangle 20"/>
            <p:cNvSpPr>
              <a:spLocks noChangeArrowheads="1"/>
            </p:cNvSpPr>
            <p:nvPr/>
          </p:nvSpPr>
          <p:spPr bwMode="auto">
            <a:xfrm>
              <a:off x="7562850" y="4994275"/>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zh-CN" altLang="en-US" sz="2000">
                  <a:solidFill>
                    <a:srgbClr val="333399"/>
                  </a:solidFill>
                  <a:latin typeface="Calibri" panose="020F0502020204030204" pitchFamily="34" charset="0"/>
                  <a:ea typeface="华文楷体" panose="02010600040101010101" pitchFamily="2" charset="-122"/>
                </a:rPr>
                <a:t>保 留</a:t>
              </a:r>
            </a:p>
          </p:txBody>
        </p:sp>
        <p:sp>
          <p:nvSpPr>
            <p:cNvPr id="25" name="Rectangle 21"/>
            <p:cNvSpPr>
              <a:spLocks noChangeArrowheads="1"/>
            </p:cNvSpPr>
            <p:nvPr/>
          </p:nvSpPr>
          <p:spPr bwMode="auto">
            <a:xfrm>
              <a:off x="8264525" y="4994275"/>
              <a:ext cx="4023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pPr>
              <a:r>
                <a:rPr lang="en-US" altLang="zh-CN" sz="2000">
                  <a:solidFill>
                    <a:srgbClr val="333399"/>
                  </a:solidFill>
                  <a:latin typeface="Calibri" panose="020F0502020204030204" pitchFamily="34" charset="0"/>
                  <a:ea typeface="华文楷体" panose="02010600040101010101" pitchFamily="2" charset="-122"/>
                </a:rPr>
                <a:t>M</a:t>
              </a:r>
            </a:p>
          </p:txBody>
        </p:sp>
      </p:grpSp>
      <p:sp>
        <p:nvSpPr>
          <p:cNvPr id="26" name="内容占位符 2"/>
          <p:cNvSpPr txBox="1">
            <a:spLocks/>
          </p:cNvSpPr>
          <p:nvPr/>
        </p:nvSpPr>
        <p:spPr bwMode="auto">
          <a:xfrm>
            <a:off x="483046" y="3386874"/>
            <a:ext cx="8370712" cy="103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08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1548000"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sz="2000" kern="0" dirty="0"/>
              <a:t>例：</a:t>
            </a:r>
            <a:r>
              <a:rPr lang="en-US" altLang="zh-CN" sz="2000" kern="0" dirty="0"/>
              <a:t>IPv6 </a:t>
            </a:r>
            <a:r>
              <a:rPr lang="zh-CN" altLang="en-US" sz="2000" kern="0" dirty="0"/>
              <a:t>分组的有效载荷长度为 </a:t>
            </a:r>
            <a:r>
              <a:rPr lang="en-US" altLang="zh-CN" sz="2000" kern="0" dirty="0"/>
              <a:t>3000 </a:t>
            </a:r>
            <a:r>
              <a:rPr lang="zh-CN" altLang="en-US" sz="2000" kern="0" dirty="0"/>
              <a:t>字节，下层以太网 </a:t>
            </a:r>
            <a:r>
              <a:rPr lang="en-US" altLang="zh-CN" sz="2000" kern="0" dirty="0"/>
              <a:t>MTU </a:t>
            </a:r>
            <a:r>
              <a:rPr lang="zh-CN" altLang="en-US" sz="2000" kern="0" dirty="0"/>
              <a:t>为 </a:t>
            </a:r>
            <a:r>
              <a:rPr lang="en-US" altLang="zh-CN" sz="2000" kern="0" dirty="0"/>
              <a:t>1500 B</a:t>
            </a:r>
            <a:endParaRPr lang="zh-CN" altLang="en-US" sz="2000" kern="0" dirty="0"/>
          </a:p>
          <a:p>
            <a:pPr lvl="1"/>
            <a:r>
              <a:rPr lang="zh-CN" altLang="en-US" sz="1600" kern="0" dirty="0"/>
              <a:t>分成三个分组分片，两个 </a:t>
            </a:r>
            <a:r>
              <a:rPr lang="en-US" altLang="zh-CN" sz="1600" kern="0" dirty="0"/>
              <a:t>1400 </a:t>
            </a:r>
            <a:r>
              <a:rPr lang="zh-CN" altLang="en-US" sz="1600" kern="0" dirty="0"/>
              <a:t>字节长，最后一个是 </a:t>
            </a:r>
            <a:r>
              <a:rPr lang="en-US" altLang="zh-CN" sz="1600" kern="0" dirty="0"/>
              <a:t>200 </a:t>
            </a:r>
            <a:r>
              <a:rPr lang="zh-CN" altLang="en-US" sz="1600" kern="0" dirty="0"/>
              <a:t>字节长</a:t>
            </a:r>
            <a:endParaRPr lang="zh-CN" altLang="en-US" sz="1400" kern="0" dirty="0"/>
          </a:p>
        </p:txBody>
      </p:sp>
      <p:grpSp>
        <p:nvGrpSpPr>
          <p:cNvPr id="28" name="组合 27"/>
          <p:cNvGrpSpPr/>
          <p:nvPr/>
        </p:nvGrpSpPr>
        <p:grpSpPr>
          <a:xfrm>
            <a:off x="361861" y="4262165"/>
            <a:ext cx="8561387" cy="2614611"/>
            <a:chOff x="331788" y="3709988"/>
            <a:chExt cx="8561387" cy="3146841"/>
          </a:xfrm>
        </p:grpSpPr>
        <p:sp>
          <p:nvSpPr>
            <p:cNvPr id="29" name="Rectangle 4"/>
            <p:cNvSpPr>
              <a:spLocks noChangeArrowheads="1"/>
            </p:cNvSpPr>
            <p:nvPr/>
          </p:nvSpPr>
          <p:spPr bwMode="auto">
            <a:xfrm>
              <a:off x="331788" y="4116388"/>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0" name="Line 5"/>
            <p:cNvSpPr>
              <a:spLocks noChangeShapeType="1"/>
            </p:cNvSpPr>
            <p:nvPr/>
          </p:nvSpPr>
          <p:spPr bwMode="auto">
            <a:xfrm>
              <a:off x="188753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1" name="Text Box 6"/>
            <p:cNvSpPr txBox="1">
              <a:spLocks noChangeArrowheads="1"/>
            </p:cNvSpPr>
            <p:nvPr/>
          </p:nvSpPr>
          <p:spPr bwMode="auto">
            <a:xfrm>
              <a:off x="398648" y="4124325"/>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IPv6 </a:t>
              </a:r>
              <a:r>
                <a:rPr kumimoji="1" lang="zh-CN" altLang="en-US" sz="1600">
                  <a:solidFill>
                    <a:srgbClr val="333399"/>
                  </a:solidFill>
                  <a:latin typeface="Calibri" panose="020F0502020204030204" pitchFamily="34" charset="0"/>
                  <a:ea typeface="华文楷体" panose="02010600040101010101" pitchFamily="2" charset="-122"/>
                </a:rPr>
                <a:t>基本报头</a:t>
              </a:r>
            </a:p>
          </p:txBody>
        </p:sp>
        <p:sp>
          <p:nvSpPr>
            <p:cNvPr id="32" name="Rectangle 7"/>
            <p:cNvSpPr>
              <a:spLocks noChangeArrowheads="1"/>
            </p:cNvSpPr>
            <p:nvPr/>
          </p:nvSpPr>
          <p:spPr bwMode="auto">
            <a:xfrm>
              <a:off x="3367088" y="4129088"/>
              <a:ext cx="5526087"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3" name="Text Box 8"/>
            <p:cNvSpPr txBox="1">
              <a:spLocks noChangeArrowheads="1"/>
            </p:cNvSpPr>
            <p:nvPr/>
          </p:nvSpPr>
          <p:spPr bwMode="auto">
            <a:xfrm>
              <a:off x="2027737" y="4124325"/>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Calibri" panose="020F0502020204030204" pitchFamily="34" charset="0"/>
                  <a:ea typeface="华文楷体" panose="02010600040101010101" pitchFamily="2" charset="-122"/>
                </a:rPr>
                <a:t>分片报头 </a:t>
              </a:r>
              <a:r>
                <a:rPr kumimoji="1" lang="en-US" altLang="zh-CN" sz="1600">
                  <a:solidFill>
                    <a:srgbClr val="333399"/>
                  </a:solidFill>
                  <a:latin typeface="Calibri" panose="020F0502020204030204" pitchFamily="34" charset="0"/>
                  <a:ea typeface="华文楷体" panose="02010600040101010101" pitchFamily="2" charset="-122"/>
                </a:rPr>
                <a:t>1</a:t>
              </a:r>
            </a:p>
          </p:txBody>
        </p:sp>
        <p:sp>
          <p:nvSpPr>
            <p:cNvPr id="34" name="Line 9"/>
            <p:cNvSpPr>
              <a:spLocks noChangeShapeType="1"/>
            </p:cNvSpPr>
            <p:nvPr/>
          </p:nvSpPr>
          <p:spPr bwMode="auto">
            <a:xfrm>
              <a:off x="3367088" y="4116388"/>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5" name="Text Box 10"/>
            <p:cNvSpPr txBox="1">
              <a:spLocks noChangeArrowheads="1"/>
            </p:cNvSpPr>
            <p:nvPr/>
          </p:nvSpPr>
          <p:spPr bwMode="auto">
            <a:xfrm>
              <a:off x="5129213" y="4124325"/>
              <a:ext cx="1582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a:solidFill>
                    <a:srgbClr val="333399"/>
                  </a:solidFill>
                  <a:latin typeface="Calibri" panose="020F0502020204030204" pitchFamily="34" charset="0"/>
                  <a:ea typeface="华文楷体" panose="02010600040101010101" pitchFamily="2" charset="-122"/>
                </a:rPr>
                <a:t>第  一  个  分  片</a:t>
              </a:r>
            </a:p>
          </p:txBody>
        </p:sp>
        <p:sp>
          <p:nvSpPr>
            <p:cNvPr id="36" name="Line 11"/>
            <p:cNvSpPr>
              <a:spLocks noChangeShapeType="1"/>
            </p:cNvSpPr>
            <p:nvPr/>
          </p:nvSpPr>
          <p:spPr bwMode="auto">
            <a:xfrm>
              <a:off x="3367088" y="47228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7" name="Text Box 12"/>
            <p:cNvSpPr txBox="1">
              <a:spLocks noChangeArrowheads="1"/>
            </p:cNvSpPr>
            <p:nvPr/>
          </p:nvSpPr>
          <p:spPr bwMode="auto">
            <a:xfrm>
              <a:off x="5640388" y="4567238"/>
              <a:ext cx="10583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dirty="0">
                  <a:solidFill>
                    <a:srgbClr val="333399"/>
                  </a:solidFill>
                  <a:latin typeface="Calibri" panose="020F0502020204030204" pitchFamily="34" charset="0"/>
                  <a:ea typeface="华文楷体" panose="02010600040101010101" pitchFamily="2" charset="-122"/>
                </a:rPr>
                <a:t>1400 </a:t>
              </a:r>
              <a:r>
                <a:rPr kumimoji="1" lang="zh-CN" altLang="en-US" sz="1600" dirty="0">
                  <a:solidFill>
                    <a:srgbClr val="333399"/>
                  </a:solidFill>
                  <a:latin typeface="Calibri" panose="020F0502020204030204" pitchFamily="34" charset="0"/>
                  <a:ea typeface="华文楷体" panose="02010600040101010101" pitchFamily="2" charset="-122"/>
                </a:rPr>
                <a:t>字节</a:t>
              </a:r>
            </a:p>
          </p:txBody>
        </p:sp>
        <p:sp>
          <p:nvSpPr>
            <p:cNvPr id="38" name="Rectangle 13"/>
            <p:cNvSpPr>
              <a:spLocks noChangeArrowheads="1"/>
            </p:cNvSpPr>
            <p:nvPr/>
          </p:nvSpPr>
          <p:spPr bwMode="auto">
            <a:xfrm>
              <a:off x="331788" y="5054600"/>
              <a:ext cx="85613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39" name="Line 14"/>
            <p:cNvSpPr>
              <a:spLocks noChangeShapeType="1"/>
            </p:cNvSpPr>
            <p:nvPr/>
          </p:nvSpPr>
          <p:spPr bwMode="auto">
            <a:xfrm>
              <a:off x="188753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0" name="Text Box 15"/>
            <p:cNvSpPr txBox="1">
              <a:spLocks noChangeArrowheads="1"/>
            </p:cNvSpPr>
            <p:nvPr/>
          </p:nvSpPr>
          <p:spPr bwMode="auto">
            <a:xfrm>
              <a:off x="398648" y="5059363"/>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IPv6 </a:t>
              </a:r>
              <a:r>
                <a:rPr kumimoji="1" lang="zh-CN" altLang="en-US" sz="1600">
                  <a:solidFill>
                    <a:srgbClr val="333399"/>
                  </a:solidFill>
                  <a:latin typeface="Calibri" panose="020F0502020204030204" pitchFamily="34" charset="0"/>
                  <a:ea typeface="华文楷体" panose="02010600040101010101" pitchFamily="2" charset="-122"/>
                </a:rPr>
                <a:t>基本报头</a:t>
              </a:r>
            </a:p>
          </p:txBody>
        </p:sp>
        <p:sp>
          <p:nvSpPr>
            <p:cNvPr id="41" name="Rectangle 16"/>
            <p:cNvSpPr>
              <a:spLocks noChangeArrowheads="1"/>
            </p:cNvSpPr>
            <p:nvPr/>
          </p:nvSpPr>
          <p:spPr bwMode="auto">
            <a:xfrm>
              <a:off x="3367088" y="5067300"/>
              <a:ext cx="5526087" cy="4064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2" name="Text Box 17"/>
            <p:cNvSpPr txBox="1">
              <a:spLocks noChangeArrowheads="1"/>
            </p:cNvSpPr>
            <p:nvPr/>
          </p:nvSpPr>
          <p:spPr bwMode="auto">
            <a:xfrm>
              <a:off x="2027737" y="5059363"/>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Calibri" panose="020F0502020204030204" pitchFamily="34" charset="0"/>
                  <a:ea typeface="华文楷体" panose="02010600040101010101" pitchFamily="2" charset="-122"/>
                </a:rPr>
                <a:t>分片报头 </a:t>
              </a:r>
              <a:r>
                <a:rPr kumimoji="1" lang="en-US" altLang="zh-CN" sz="1600">
                  <a:solidFill>
                    <a:srgbClr val="333399"/>
                  </a:solidFill>
                  <a:latin typeface="Calibri" panose="020F0502020204030204" pitchFamily="34" charset="0"/>
                  <a:ea typeface="华文楷体" panose="02010600040101010101" pitchFamily="2" charset="-122"/>
                </a:rPr>
                <a:t>2</a:t>
              </a:r>
            </a:p>
          </p:txBody>
        </p:sp>
        <p:sp>
          <p:nvSpPr>
            <p:cNvPr id="43" name="Line 18"/>
            <p:cNvSpPr>
              <a:spLocks noChangeShapeType="1"/>
            </p:cNvSpPr>
            <p:nvPr/>
          </p:nvSpPr>
          <p:spPr bwMode="auto">
            <a:xfrm>
              <a:off x="3367088" y="5054600"/>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4" name="Text Box 19"/>
            <p:cNvSpPr txBox="1">
              <a:spLocks noChangeArrowheads="1"/>
            </p:cNvSpPr>
            <p:nvPr/>
          </p:nvSpPr>
          <p:spPr bwMode="auto">
            <a:xfrm>
              <a:off x="5129213" y="5059363"/>
              <a:ext cx="15824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dirty="0">
                  <a:solidFill>
                    <a:srgbClr val="333399"/>
                  </a:solidFill>
                  <a:latin typeface="Calibri" panose="020F0502020204030204" pitchFamily="34" charset="0"/>
                  <a:ea typeface="华文楷体" panose="02010600040101010101" pitchFamily="2" charset="-122"/>
                </a:rPr>
                <a:t>第  二  个  分  片</a:t>
              </a:r>
            </a:p>
          </p:txBody>
        </p:sp>
        <p:sp>
          <p:nvSpPr>
            <p:cNvPr id="45" name="Line 20"/>
            <p:cNvSpPr>
              <a:spLocks noChangeShapeType="1"/>
            </p:cNvSpPr>
            <p:nvPr/>
          </p:nvSpPr>
          <p:spPr bwMode="auto">
            <a:xfrm>
              <a:off x="3367088" y="5662613"/>
              <a:ext cx="552608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6" name="Text Box 21"/>
            <p:cNvSpPr txBox="1">
              <a:spLocks noChangeArrowheads="1"/>
            </p:cNvSpPr>
            <p:nvPr/>
          </p:nvSpPr>
          <p:spPr bwMode="auto">
            <a:xfrm>
              <a:off x="5626100" y="5503863"/>
              <a:ext cx="10583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1400 </a:t>
              </a:r>
              <a:r>
                <a:rPr kumimoji="1" lang="zh-CN" altLang="en-US" sz="1600">
                  <a:solidFill>
                    <a:srgbClr val="333399"/>
                  </a:solidFill>
                  <a:latin typeface="Calibri" panose="020F0502020204030204" pitchFamily="34" charset="0"/>
                  <a:ea typeface="华文楷体" panose="02010600040101010101" pitchFamily="2" charset="-122"/>
                </a:rPr>
                <a:t>字节</a:t>
              </a:r>
            </a:p>
          </p:txBody>
        </p:sp>
        <p:sp>
          <p:nvSpPr>
            <p:cNvPr id="47" name="Rectangle 22"/>
            <p:cNvSpPr>
              <a:spLocks noChangeArrowheads="1"/>
            </p:cNvSpPr>
            <p:nvPr/>
          </p:nvSpPr>
          <p:spPr bwMode="auto">
            <a:xfrm>
              <a:off x="331788" y="5948363"/>
              <a:ext cx="4383087" cy="4191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8" name="Line 23"/>
            <p:cNvSpPr>
              <a:spLocks noChangeShapeType="1"/>
            </p:cNvSpPr>
            <p:nvPr/>
          </p:nvSpPr>
          <p:spPr bwMode="auto">
            <a:xfrm>
              <a:off x="188753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49" name="Text Box 24"/>
            <p:cNvSpPr txBox="1">
              <a:spLocks noChangeArrowheads="1"/>
            </p:cNvSpPr>
            <p:nvPr/>
          </p:nvSpPr>
          <p:spPr bwMode="auto">
            <a:xfrm>
              <a:off x="412936" y="5962650"/>
              <a:ext cx="140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IPv6 </a:t>
              </a:r>
              <a:r>
                <a:rPr kumimoji="1" lang="zh-CN" altLang="en-US" sz="1600">
                  <a:solidFill>
                    <a:srgbClr val="333399"/>
                  </a:solidFill>
                  <a:latin typeface="Calibri" panose="020F0502020204030204" pitchFamily="34" charset="0"/>
                  <a:ea typeface="华文楷体" panose="02010600040101010101" pitchFamily="2" charset="-122"/>
                </a:rPr>
                <a:t>基本报头</a:t>
              </a:r>
            </a:p>
          </p:txBody>
        </p:sp>
        <p:sp>
          <p:nvSpPr>
            <p:cNvPr id="50" name="Rectangle 25"/>
            <p:cNvSpPr>
              <a:spLocks noChangeArrowheads="1"/>
            </p:cNvSpPr>
            <p:nvPr/>
          </p:nvSpPr>
          <p:spPr bwMode="auto">
            <a:xfrm>
              <a:off x="3367088" y="5983288"/>
              <a:ext cx="1341437" cy="3841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51" name="Text Box 26"/>
            <p:cNvSpPr txBox="1">
              <a:spLocks noChangeArrowheads="1"/>
            </p:cNvSpPr>
            <p:nvPr/>
          </p:nvSpPr>
          <p:spPr bwMode="auto">
            <a:xfrm>
              <a:off x="2040437" y="5962650"/>
              <a:ext cx="11769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Calibri" panose="020F0502020204030204" pitchFamily="34" charset="0"/>
                  <a:ea typeface="华文楷体" panose="02010600040101010101" pitchFamily="2" charset="-122"/>
                </a:rPr>
                <a:t>分片报头 </a:t>
              </a:r>
              <a:r>
                <a:rPr kumimoji="1" lang="en-US" altLang="zh-CN" sz="1600">
                  <a:solidFill>
                    <a:srgbClr val="333399"/>
                  </a:solidFill>
                  <a:latin typeface="Calibri" panose="020F0502020204030204" pitchFamily="34" charset="0"/>
                  <a:ea typeface="华文楷体" panose="02010600040101010101" pitchFamily="2" charset="-122"/>
                </a:rPr>
                <a:t>3</a:t>
              </a:r>
            </a:p>
          </p:txBody>
        </p:sp>
        <p:sp>
          <p:nvSpPr>
            <p:cNvPr id="52" name="Line 27"/>
            <p:cNvSpPr>
              <a:spLocks noChangeShapeType="1"/>
            </p:cNvSpPr>
            <p:nvPr/>
          </p:nvSpPr>
          <p:spPr bwMode="auto">
            <a:xfrm>
              <a:off x="3367088" y="5948363"/>
              <a:ext cx="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53" name="Text Box 28"/>
            <p:cNvSpPr txBox="1">
              <a:spLocks noChangeArrowheads="1"/>
            </p:cNvSpPr>
            <p:nvPr/>
          </p:nvSpPr>
          <p:spPr bwMode="auto">
            <a:xfrm>
              <a:off x="3400425" y="5948363"/>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1600" dirty="0">
                  <a:solidFill>
                    <a:srgbClr val="333399"/>
                  </a:solidFill>
                  <a:latin typeface="Calibri" panose="020F0502020204030204" pitchFamily="34" charset="0"/>
                  <a:ea typeface="华文楷体" panose="02010600040101010101" pitchFamily="2" charset="-122"/>
                </a:rPr>
                <a:t>第三个分片</a:t>
              </a:r>
            </a:p>
          </p:txBody>
        </p:sp>
        <p:sp>
          <p:nvSpPr>
            <p:cNvPr id="54" name="Line 29"/>
            <p:cNvSpPr>
              <a:spLocks noChangeShapeType="1"/>
            </p:cNvSpPr>
            <p:nvPr/>
          </p:nvSpPr>
          <p:spPr bwMode="auto">
            <a:xfrm flipV="1">
              <a:off x="3367088" y="6510338"/>
              <a:ext cx="1382712" cy="7937"/>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50000"/>
                </a:lnSpc>
                <a:spcBef>
                  <a:spcPct val="20000"/>
                </a:spcBef>
                <a:spcAft>
                  <a:spcPct val="0"/>
                </a:spcAft>
                <a:buClr>
                  <a:srgbClr val="000000"/>
                </a:buClr>
              </a:pPr>
              <a:endParaRPr kumimoji="1" lang="zh-CN" altLang="en-US" sz="2000" b="1">
                <a:solidFill>
                  <a:srgbClr val="003366"/>
                </a:solidFill>
                <a:latin typeface="Calibri" panose="020F0502020204030204" pitchFamily="34" charset="0"/>
                <a:ea typeface="华文楷体" panose="02010600040101010101" pitchFamily="2" charset="-122"/>
              </a:endParaRPr>
            </a:p>
          </p:txBody>
        </p:sp>
        <p:sp>
          <p:nvSpPr>
            <p:cNvPr id="55" name="Text Box 30"/>
            <p:cNvSpPr txBox="1">
              <a:spLocks noChangeArrowheads="1"/>
            </p:cNvSpPr>
            <p:nvPr/>
          </p:nvSpPr>
          <p:spPr bwMode="auto">
            <a:xfrm>
              <a:off x="3559175" y="6518275"/>
              <a:ext cx="954107"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1600">
                  <a:solidFill>
                    <a:srgbClr val="333399"/>
                  </a:solidFill>
                  <a:latin typeface="Calibri" panose="020F0502020204030204" pitchFamily="34" charset="0"/>
                  <a:ea typeface="华文楷体" panose="02010600040101010101" pitchFamily="2" charset="-122"/>
                </a:rPr>
                <a:t>200 </a:t>
              </a:r>
              <a:r>
                <a:rPr kumimoji="1" lang="zh-CN" altLang="en-US" sz="1600">
                  <a:solidFill>
                    <a:srgbClr val="333399"/>
                  </a:solidFill>
                  <a:latin typeface="Calibri" panose="020F0502020204030204" pitchFamily="34" charset="0"/>
                  <a:ea typeface="华文楷体" panose="02010600040101010101" pitchFamily="2" charset="-122"/>
                </a:rPr>
                <a:t>字节</a:t>
              </a:r>
            </a:p>
          </p:txBody>
        </p:sp>
        <p:sp>
          <p:nvSpPr>
            <p:cNvPr id="56" name="Text Box 31"/>
            <p:cNvSpPr txBox="1">
              <a:spLocks noChangeArrowheads="1"/>
            </p:cNvSpPr>
            <p:nvPr/>
          </p:nvSpPr>
          <p:spPr bwMode="auto">
            <a:xfrm>
              <a:off x="2153186" y="370998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1600">
                  <a:solidFill>
                    <a:srgbClr val="333399"/>
                  </a:solidFill>
                  <a:latin typeface="Calibri" panose="020F0502020204030204" pitchFamily="34" charset="0"/>
                  <a:ea typeface="华文楷体" panose="02010600040101010101" pitchFamily="2" charset="-122"/>
                </a:rPr>
                <a:t>扩展报头</a:t>
              </a:r>
            </a:p>
          </p:txBody>
        </p:sp>
      </p:grpSp>
    </p:spTree>
    <p:custDataLst>
      <p:tags r:id="rId1"/>
    </p:custDataLst>
    <p:extLst>
      <p:ext uri="{BB962C8B-B14F-4D97-AF65-F5344CB8AC3E}">
        <p14:creationId xmlns:p14="http://schemas.microsoft.com/office/powerpoint/2010/main" val="4057563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6">
                                            <p:txEl>
                                              <p:pRg st="0" end="0"/>
                                            </p:txEl>
                                          </p:spTgt>
                                        </p:tgtEl>
                                        <p:attrNameLst>
                                          <p:attrName>style.visibility</p:attrName>
                                        </p:attrNameLst>
                                      </p:cBhvr>
                                      <p:to>
                                        <p:strVal val="visible"/>
                                      </p:to>
                                    </p:set>
                                    <p:animEffect transition="in" filter="dissolve">
                                      <p:cBhvr>
                                        <p:cTn id="16" dur="500"/>
                                        <p:tgtEl>
                                          <p:spTgt spid="26">
                                            <p:txEl>
                                              <p:pRg st="0" end="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animEffect transition="in" filter="dissolve">
                                      <p:cBhvr>
                                        <p:cTn id="19" dur="500"/>
                                        <p:tgtEl>
                                          <p:spTgt spid="26">
                                            <p:txEl>
                                              <p:pRg st="1" end="1"/>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47</a:t>
            </a:fld>
            <a:endParaRPr lang="zh-CN" altLang="en-US" dirty="0"/>
          </a:p>
        </p:txBody>
      </p:sp>
    </p:spTree>
    <p:extLst>
      <p:ext uri="{BB962C8B-B14F-4D97-AF65-F5344CB8AC3E}">
        <p14:creationId xmlns:p14="http://schemas.microsoft.com/office/powerpoint/2010/main" val="3985538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iterate type="lt">
                                    <p:tmAbs val="0"/>
                                  </p:iterate>
                                  <p:childTnLst>
                                    <p:set>
                                      <p:cBhvr rctx="PPT">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nodeType="withEffect">
                                  <p:stCondLst>
                                    <p:cond delay="0"/>
                                  </p:stCondLst>
                                  <p:iterate type="lt">
                                    <p:tmAbs val="0"/>
                                  </p:iterate>
                                  <p:childTnLst>
                                    <p:set>
                                      <p:cBhvr rctx="PPT">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nodeType="withEffect">
                                  <p:stCondLst>
                                    <p:cond delay="0"/>
                                  </p:stCondLst>
                                  <p:iterate type="lt">
                                    <p:tmAbs val="0"/>
                                  </p:iterate>
                                  <p:childTnLst>
                                    <p:set>
                                      <p:cBhvr rctx="PPT">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18" presetClass="emph" presetSubtype="0" fill="hold" nodeType="withEffect">
                                  <p:stCondLst>
                                    <p:cond delay="0"/>
                                  </p:stCondLst>
                                  <p:iterate type="lt">
                                    <p:tmPct val="4000"/>
                                  </p:iterate>
                                  <p:childTnLst>
                                    <p:set>
                                      <p:cBhvr override="childStyle">
                                        <p:cTn id="24" dur="500" fill="hold"/>
                                        <p:tgtEl>
                                          <p:spTgt spid="3">
                                            <p:txEl>
                                              <p:pRg st="6" end="6"/>
                                            </p:txEl>
                                          </p:spTgt>
                                        </p:tgtEl>
                                        <p:attrNameLst>
                                          <p:attrName>style.textDecorationUnderline</p:attrName>
                                        </p:attrNameLst>
                                      </p:cBhvr>
                                      <p:to>
                                        <p:strVal val="true"/>
                                      </p:to>
                                    </p:se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6" end="6"/>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 </a:t>
            </a:r>
            <a:r>
              <a:rPr lang="zh-CN" altLang="en-US" dirty="0"/>
              <a:t>向 </a:t>
            </a:r>
            <a:r>
              <a:rPr lang="en-US" altLang="zh-CN" dirty="0"/>
              <a:t>IPv6 </a:t>
            </a:r>
            <a:r>
              <a:rPr lang="zh-CN" altLang="en-US" dirty="0"/>
              <a:t>的过渡策略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48</a:t>
            </a:fld>
            <a:endParaRPr lang="zh-CN" altLang="en-US" dirty="0"/>
          </a:p>
        </p:txBody>
      </p:sp>
      <p:sp>
        <p:nvSpPr>
          <p:cNvPr id="57" name="内容占位符 2"/>
          <p:cNvSpPr>
            <a:spLocks noGrp="1"/>
          </p:cNvSpPr>
          <p:nvPr>
            <p:ph idx="1"/>
          </p:nvPr>
        </p:nvSpPr>
        <p:spPr>
          <a:xfrm>
            <a:off x="457198" y="1444979"/>
            <a:ext cx="8579555" cy="4587521"/>
          </a:xfrm>
        </p:spPr>
        <p:txBody>
          <a:bodyPr/>
          <a:lstStyle/>
          <a:p>
            <a:r>
              <a:rPr lang="zh-CN" altLang="en-US" sz="2000" dirty="0"/>
              <a:t>过渡进程</a:t>
            </a:r>
          </a:p>
          <a:p>
            <a:pPr lvl="1">
              <a:lnSpc>
                <a:spcPct val="150000"/>
              </a:lnSpc>
            </a:pPr>
            <a:r>
              <a:rPr lang="en-US" altLang="zh-CN" sz="1800" dirty="0"/>
              <a:t>IPv6</a:t>
            </a:r>
            <a:r>
              <a:rPr lang="zh-CN" altLang="en-US" sz="1800" dirty="0"/>
              <a:t>发展初级阶段</a:t>
            </a:r>
          </a:p>
          <a:p>
            <a:pPr lvl="1">
              <a:lnSpc>
                <a:spcPct val="150000"/>
              </a:lnSpc>
            </a:pPr>
            <a:r>
              <a:rPr lang="en-US" altLang="zh-CN" sz="1800" dirty="0"/>
              <a:t>IPv4</a:t>
            </a:r>
            <a:r>
              <a:rPr lang="zh-CN" altLang="en-US" sz="1800" dirty="0"/>
              <a:t>与</a:t>
            </a:r>
            <a:r>
              <a:rPr lang="en-US" altLang="zh-CN" sz="1800" dirty="0"/>
              <a:t>IPv6</a:t>
            </a:r>
            <a:r>
              <a:rPr lang="zh-CN" altLang="en-US" sz="1800" dirty="0"/>
              <a:t>共存阶段</a:t>
            </a:r>
          </a:p>
          <a:p>
            <a:pPr lvl="1">
              <a:lnSpc>
                <a:spcPct val="150000"/>
              </a:lnSpc>
            </a:pPr>
            <a:r>
              <a:rPr lang="en-US" altLang="zh-CN" sz="1800" dirty="0"/>
              <a:t>IPv6</a:t>
            </a:r>
            <a:r>
              <a:rPr lang="zh-CN" altLang="en-US" sz="1800" dirty="0"/>
              <a:t>占主导地位阶段</a:t>
            </a:r>
          </a:p>
        </p:txBody>
      </p:sp>
      <p:grpSp>
        <p:nvGrpSpPr>
          <p:cNvPr id="6" name="Group 14"/>
          <p:cNvGrpSpPr>
            <a:grpSpLocks/>
          </p:cNvGrpSpPr>
          <p:nvPr/>
        </p:nvGrpSpPr>
        <p:grpSpPr bwMode="auto">
          <a:xfrm>
            <a:off x="4093535" y="2154394"/>
            <a:ext cx="4734375" cy="3672249"/>
            <a:chOff x="816" y="1152"/>
            <a:chExt cx="4608" cy="2964"/>
          </a:xfrm>
        </p:grpSpPr>
        <p:pic>
          <p:nvPicPr>
            <p:cNvPr id="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 y="3120"/>
              <a:ext cx="1728"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2160"/>
              <a:ext cx="1872"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2" y="1152"/>
              <a:ext cx="16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 y="3120"/>
              <a:ext cx="771"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8" y="1776"/>
              <a:ext cx="771"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2077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IPv4 </a:t>
            </a:r>
            <a:r>
              <a:rPr lang="zh-CN" altLang="en-US" dirty="0"/>
              <a:t>向 </a:t>
            </a:r>
            <a:r>
              <a:rPr lang="en-US" altLang="zh-CN" dirty="0"/>
              <a:t>IPv6 </a:t>
            </a:r>
            <a:r>
              <a:rPr lang="zh-CN" altLang="en-US" dirty="0"/>
              <a:t>的过渡策略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49</a:t>
            </a:fld>
            <a:endParaRPr lang="zh-CN" altLang="en-US" dirty="0"/>
          </a:p>
        </p:txBody>
      </p:sp>
      <p:sp>
        <p:nvSpPr>
          <p:cNvPr id="57" name="内容占位符 2"/>
          <p:cNvSpPr>
            <a:spLocks noGrp="1"/>
          </p:cNvSpPr>
          <p:nvPr>
            <p:ph idx="1"/>
          </p:nvPr>
        </p:nvSpPr>
        <p:spPr>
          <a:xfrm>
            <a:off x="457199" y="1444979"/>
            <a:ext cx="8370712" cy="3914421"/>
          </a:xfrm>
        </p:spPr>
        <p:txBody>
          <a:bodyPr/>
          <a:lstStyle/>
          <a:p>
            <a:r>
              <a:rPr lang="zh-CN" altLang="en-US" sz="2000" dirty="0"/>
              <a:t>过渡技术</a:t>
            </a:r>
          </a:p>
          <a:p>
            <a:pPr lvl="1">
              <a:lnSpc>
                <a:spcPct val="150000"/>
              </a:lnSpc>
            </a:pPr>
            <a:r>
              <a:rPr lang="zh-CN" altLang="en-US" sz="1800" dirty="0"/>
              <a:t>双栈协议</a:t>
            </a:r>
            <a:r>
              <a:rPr lang="en-US" altLang="zh-CN" sz="1800" dirty="0"/>
              <a:t>(Dual Stack)</a:t>
            </a:r>
            <a:endParaRPr lang="zh-CN" altLang="en-US" sz="1800" dirty="0"/>
          </a:p>
          <a:p>
            <a:pPr lvl="1">
              <a:lnSpc>
                <a:spcPct val="150000"/>
              </a:lnSpc>
            </a:pPr>
            <a:endParaRPr lang="zh-CN" altLang="en-US" sz="1600" dirty="0"/>
          </a:p>
          <a:p>
            <a:pPr lvl="1">
              <a:lnSpc>
                <a:spcPct val="150000"/>
              </a:lnSpc>
            </a:pPr>
            <a:endParaRPr lang="en-US" altLang="zh-CN" sz="1600" dirty="0"/>
          </a:p>
          <a:p>
            <a:pPr lvl="1">
              <a:lnSpc>
                <a:spcPct val="150000"/>
              </a:lnSpc>
            </a:pPr>
            <a:endParaRPr lang="en-US" altLang="zh-CN" sz="1600" dirty="0"/>
          </a:p>
          <a:p>
            <a:pPr lvl="1">
              <a:lnSpc>
                <a:spcPct val="150000"/>
              </a:lnSpc>
            </a:pPr>
            <a:endParaRPr lang="zh-CN" altLang="en-US" sz="1600" dirty="0"/>
          </a:p>
          <a:p>
            <a:pPr lvl="1">
              <a:lnSpc>
                <a:spcPct val="150000"/>
              </a:lnSpc>
            </a:pPr>
            <a:r>
              <a:rPr lang="zh-CN" altLang="en-US" sz="1800" dirty="0"/>
              <a:t>隧道技术 </a:t>
            </a:r>
            <a:r>
              <a:rPr lang="en-US" altLang="zh-CN" sz="1800" dirty="0"/>
              <a:t>(Tunnel)</a:t>
            </a:r>
            <a:endParaRPr lang="zh-CN" altLang="en-US" sz="1800" dirty="0"/>
          </a:p>
          <a:p>
            <a:pPr lvl="1">
              <a:lnSpc>
                <a:spcPct val="150000"/>
              </a:lnSpc>
            </a:pPr>
            <a:endParaRPr lang="zh-CN" altLang="en-US" sz="1600" dirty="0"/>
          </a:p>
          <a:p>
            <a:pPr lvl="1">
              <a:lnSpc>
                <a:spcPct val="150000"/>
              </a:lnSpc>
            </a:pPr>
            <a:endParaRPr lang="zh-CN" altLang="en-US" sz="1600" dirty="0"/>
          </a:p>
          <a:p>
            <a:pPr lvl="1">
              <a:lnSpc>
                <a:spcPct val="150000"/>
              </a:lnSpc>
            </a:pPr>
            <a:endParaRPr lang="en-US" altLang="zh-CN" sz="1600" dirty="0"/>
          </a:p>
          <a:p>
            <a:pPr lvl="1">
              <a:lnSpc>
                <a:spcPct val="150000"/>
              </a:lnSpc>
            </a:pPr>
            <a:r>
              <a:rPr lang="zh-CN" altLang="en-US" sz="1800" dirty="0"/>
              <a:t>网络地址转换、协议转换技术 </a:t>
            </a:r>
            <a:r>
              <a:rPr lang="en-US" altLang="zh-CN" sz="1800" dirty="0"/>
              <a:t>NAT-PT (Network Address Translation –Protocol Translation)</a:t>
            </a:r>
            <a:endParaRPr lang="zh-CN" altLang="en-US" sz="1800" dirty="0"/>
          </a:p>
        </p:txBody>
      </p:sp>
      <p:graphicFrame>
        <p:nvGraphicFramePr>
          <p:cNvPr id="3" name="表格 2"/>
          <p:cNvGraphicFramePr>
            <a:graphicFrameLocks noGrp="1"/>
          </p:cNvGraphicFramePr>
          <p:nvPr>
            <p:extLst/>
          </p:nvPr>
        </p:nvGraphicFramePr>
        <p:xfrm>
          <a:off x="4075114" y="2079546"/>
          <a:ext cx="2681287" cy="1322643"/>
        </p:xfrm>
        <a:graphic>
          <a:graphicData uri="http://schemas.openxmlformats.org/drawingml/2006/table">
            <a:tbl>
              <a:tblPr/>
              <a:tblGrid>
                <a:gridCol w="1341437">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tblGrid>
              <a:tr h="244348">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zh-CN" altLang="en-US"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应用层协议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66700">
                <a:tc>
                  <a:txBody>
                    <a:bodyPr/>
                    <a:lstStyle/>
                    <a:p>
                      <a:pPr algn="ctr"/>
                      <a:r>
                        <a:rPr lang="en-US" altLang="zh-CN" sz="1800" baseline="0" dirty="0">
                          <a:latin typeface="Calibri" panose="020F0502020204030204" pitchFamily="34" charset="0"/>
                          <a:ea typeface="华文楷体" panose="02010600040101010101" pitchFamily="2" charset="-122"/>
                        </a:rPr>
                        <a:t>TCP</a:t>
                      </a:r>
                      <a:endParaRPr lang="zh-CN" altLang="en-US" sz="1800" baseline="0" dirty="0">
                        <a:latin typeface="Calibri" panose="020F0502020204030204" pitchFamily="34" charset="0"/>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UDP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en-US"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IPv6</a:t>
                      </a:r>
                      <a:r>
                        <a:rPr kumimoji="1" lang="zh-CN" altLang="en-US"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协议、 </a:t>
                      </a:r>
                      <a:r>
                        <a:rPr kumimoji="1" lang="en-US" altLang="zh-CN"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IPv4</a:t>
                      </a:r>
                      <a:r>
                        <a:rPr kumimoji="1" lang="zh-CN" altLang="en-US"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协议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268288">
                <a:tc gridSpan="2">
                  <a:txBody>
                    <a:bodyPr/>
                    <a:lstStyle>
                      <a:lvl1pPr algn="l">
                        <a:buClr>
                          <a:schemeClr val="accent2"/>
                        </a:buClr>
                        <a:buSzPct val="80000"/>
                        <a:buFont typeface="Wingdings" panose="05000000000000000000" pitchFamily="2" charset="2"/>
                        <a:defRPr kumimoji="1" sz="2800" b="1">
                          <a:solidFill>
                            <a:schemeClr val="tx1"/>
                          </a:solidFill>
                          <a:latin typeface="仿宋_GB2312" pitchFamily="49" charset="-122"/>
                          <a:ea typeface="仿宋_GB2312" pitchFamily="49" charset="-122"/>
                        </a:defRPr>
                      </a:lvl1pPr>
                      <a:lvl2pPr algn="l">
                        <a:buClr>
                          <a:schemeClr val="tx1"/>
                        </a:buClr>
                        <a:buSzPct val="90000"/>
                        <a:defRPr kumimoji="1" sz="2400" b="1">
                          <a:solidFill>
                            <a:schemeClr val="tx1"/>
                          </a:solidFill>
                          <a:latin typeface="仿宋_GB2312" pitchFamily="49" charset="-122"/>
                          <a:ea typeface="仿宋_GB2312" pitchFamily="49" charset="-122"/>
                        </a:defRPr>
                      </a:lvl2pPr>
                      <a:lvl3pPr algn="l">
                        <a:buClr>
                          <a:schemeClr val="accent1"/>
                        </a:buClr>
                        <a:buSzPct val="60000"/>
                        <a:buFont typeface="Wingdings" panose="05000000000000000000" pitchFamily="2" charset="2"/>
                        <a:defRPr kumimoji="1" sz="2000" b="1">
                          <a:solidFill>
                            <a:schemeClr val="tx1"/>
                          </a:solidFill>
                          <a:latin typeface="仿宋_GB2312" pitchFamily="49" charset="-122"/>
                          <a:ea typeface="仿宋_GB2312" pitchFamily="49" charset="-122"/>
                        </a:defRPr>
                      </a:lvl3pPr>
                      <a:lvl4pPr algn="l">
                        <a:buClr>
                          <a:schemeClr val="tx1"/>
                        </a:buClr>
                        <a:defRPr kumimoji="1" b="1">
                          <a:solidFill>
                            <a:schemeClr val="tx1"/>
                          </a:solidFill>
                          <a:latin typeface="仿宋_GB2312" pitchFamily="49" charset="-122"/>
                          <a:ea typeface="仿宋_GB2312" pitchFamily="49" charset="-122"/>
                        </a:defRPr>
                      </a:lvl4pPr>
                      <a:lvl5pPr algn="l">
                        <a:buClr>
                          <a:schemeClr val="accent1"/>
                        </a:buClr>
                        <a:defRPr kumimoji="1" b="1">
                          <a:solidFill>
                            <a:schemeClr val="tx1"/>
                          </a:solidFill>
                          <a:latin typeface="仿宋_GB2312" pitchFamily="49" charset="-122"/>
                          <a:ea typeface="仿宋_GB2312" pitchFamily="49" charset="-122"/>
                        </a:defRPr>
                      </a:lvl5pPr>
                      <a:lvl6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6pPr>
                      <a:lvl7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7pPr>
                      <a:lvl8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8pPr>
                      <a:lvl9pPr fontAlgn="base">
                        <a:spcBef>
                          <a:spcPct val="20000"/>
                        </a:spcBef>
                        <a:spcAft>
                          <a:spcPct val="0"/>
                        </a:spcAft>
                        <a:buClr>
                          <a:schemeClr val="accent1"/>
                        </a:buClr>
                        <a:defRPr kumimoji="1" b="1">
                          <a:solidFill>
                            <a:schemeClr val="tx1"/>
                          </a:solidFill>
                          <a:latin typeface="仿宋_GB2312" pitchFamily="49" charset="-122"/>
                          <a:ea typeface="仿宋_GB2312" pitchFamily="49" charset="-122"/>
                        </a:defRPr>
                      </a:lvl9pPr>
                    </a:lstStyle>
                    <a:p>
                      <a:pPr marL="0" marR="0" lvl="0" indent="0" algn="ctr" defTabSz="914400" rtl="0" eaLnBrk="1" fontAlgn="base" latinLnBrk="0" hangingPunct="1">
                        <a:lnSpc>
                          <a:spcPct val="80000"/>
                        </a:lnSpc>
                        <a:spcBef>
                          <a:spcPct val="0"/>
                        </a:spcBef>
                        <a:spcAft>
                          <a:spcPct val="0"/>
                        </a:spcAft>
                        <a:buClr>
                          <a:schemeClr val="accent2"/>
                        </a:buClr>
                        <a:buSzPct val="80000"/>
                        <a:buFont typeface="Wingdings" panose="05000000000000000000" pitchFamily="2" charset="2"/>
                        <a:buNone/>
                        <a:tabLst/>
                      </a:pPr>
                      <a:r>
                        <a:rPr kumimoji="1" lang="zh-CN" altLang="en-US" sz="1800" b="0" i="0" u="none" strike="noStrike" cap="none" normalizeH="0" baseline="0" dirty="0">
                          <a:ln>
                            <a:noFill/>
                          </a:ln>
                          <a:solidFill>
                            <a:schemeClr val="tx1"/>
                          </a:solidFill>
                          <a:effectLst/>
                          <a:latin typeface="Calibri" panose="020F0502020204030204" pitchFamily="34" charset="0"/>
                          <a:ea typeface="华文楷体" panose="02010600040101010101" pitchFamily="2" charset="-122"/>
                        </a:rPr>
                        <a:t>物理网络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pic>
        <p:nvPicPr>
          <p:cNvPr id="8"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8814" y="3859219"/>
            <a:ext cx="5638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95610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wipe(left)">
                                      <p:cBhvr>
                                        <p:cTn id="12" dur="500"/>
                                        <p:tgtEl>
                                          <p:spTgt spid="5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7">
                                            <p:txEl>
                                              <p:pRg st="6" end="6"/>
                                            </p:txEl>
                                          </p:spTgt>
                                        </p:tgtEl>
                                        <p:attrNameLst>
                                          <p:attrName>style.visibility</p:attrName>
                                        </p:attrNameLst>
                                      </p:cBhvr>
                                      <p:to>
                                        <p:strVal val="visible"/>
                                      </p:to>
                                    </p:set>
                                    <p:animEffect transition="in" filter="wipe(left)">
                                      <p:cBhvr>
                                        <p:cTn id="21" dur="500"/>
                                        <p:tgtEl>
                                          <p:spTgt spid="57">
                                            <p:txEl>
                                              <p:pRg st="6" end="6"/>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7">
                                            <p:txEl>
                                              <p:pRg st="10" end="10"/>
                                            </p:txEl>
                                          </p:spTgt>
                                        </p:tgtEl>
                                        <p:attrNameLst>
                                          <p:attrName>style.visibility</p:attrName>
                                        </p:attrNameLst>
                                      </p:cBhvr>
                                      <p:to>
                                        <p:strVal val="visible"/>
                                      </p:to>
                                    </p:set>
                                    <p:animEffect transition="in" filter="wipe(left)">
                                      <p:cBhvr>
                                        <p:cTn id="30" dur="500"/>
                                        <p:tgtEl>
                                          <p:spTgt spid="5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的产生背景</a:t>
            </a:r>
          </a:p>
        </p:txBody>
      </p:sp>
      <p:sp>
        <p:nvSpPr>
          <p:cNvPr id="3" name="内容占位符 2"/>
          <p:cNvSpPr>
            <a:spLocks noGrp="1"/>
          </p:cNvSpPr>
          <p:nvPr>
            <p:ph idx="1"/>
          </p:nvPr>
        </p:nvSpPr>
        <p:spPr>
          <a:xfrm>
            <a:off x="457199" y="1444978"/>
            <a:ext cx="8579555" cy="5260621"/>
          </a:xfrm>
        </p:spPr>
        <p:txBody>
          <a:bodyPr/>
          <a:lstStyle/>
          <a:p>
            <a:r>
              <a:rPr lang="en-US" altLang="zh-CN" sz="2000" dirty="0"/>
              <a:t>IPv6 --</a:t>
            </a:r>
            <a:r>
              <a:rPr lang="zh-CN" altLang="en-US" sz="2000" dirty="0"/>
              <a:t>下一代互联网协议 </a:t>
            </a:r>
            <a:r>
              <a:rPr lang="en-US" altLang="zh-CN" sz="2000" dirty="0"/>
              <a:t>(</a:t>
            </a:r>
            <a:r>
              <a:rPr lang="en-US" altLang="zh-CN" sz="2000" dirty="0" err="1"/>
              <a:t>IPng</a:t>
            </a:r>
            <a:r>
              <a:rPr lang="en-US" altLang="zh-CN" sz="2000" dirty="0"/>
              <a:t>) </a:t>
            </a:r>
            <a:r>
              <a:rPr lang="zh-CN" altLang="en-US" sz="2000" dirty="0"/>
              <a:t>的一个具体提案</a:t>
            </a:r>
          </a:p>
          <a:p>
            <a:pPr lvl="1">
              <a:lnSpc>
                <a:spcPct val="150000"/>
              </a:lnSpc>
            </a:pPr>
            <a:r>
              <a:rPr lang="zh-CN" altLang="en-US" sz="1800" dirty="0"/>
              <a:t>近乎无限的地址空间</a:t>
            </a:r>
          </a:p>
          <a:p>
            <a:pPr lvl="1">
              <a:lnSpc>
                <a:spcPct val="150000"/>
              </a:lnSpc>
            </a:pPr>
            <a:r>
              <a:rPr lang="zh-CN" altLang="en-US" sz="1800" dirty="0"/>
              <a:t>简化首部格式</a:t>
            </a:r>
          </a:p>
          <a:p>
            <a:pPr lvl="1">
              <a:lnSpc>
                <a:spcPct val="150000"/>
              </a:lnSpc>
            </a:pPr>
            <a:r>
              <a:rPr lang="zh-CN" altLang="en-US" sz="1800" dirty="0"/>
              <a:t>网络层认证和加密</a:t>
            </a:r>
          </a:p>
          <a:p>
            <a:pPr lvl="1">
              <a:lnSpc>
                <a:spcPct val="150000"/>
              </a:lnSpc>
            </a:pPr>
            <a:r>
              <a:rPr lang="zh-CN" altLang="en-US" sz="1800" dirty="0"/>
              <a:t>更高的服务质量保证</a:t>
            </a:r>
          </a:p>
          <a:p>
            <a:pPr lvl="1">
              <a:lnSpc>
                <a:spcPct val="150000"/>
              </a:lnSpc>
            </a:pPr>
            <a:r>
              <a:rPr lang="zh-CN" altLang="en-US" sz="1800" dirty="0"/>
              <a:t>真正的即插即用功能</a:t>
            </a:r>
          </a:p>
          <a:p>
            <a:pPr lvl="1">
              <a:lnSpc>
                <a:spcPct val="150000"/>
              </a:lnSpc>
            </a:pPr>
            <a:r>
              <a:rPr lang="zh-CN" altLang="en-US" sz="1800" dirty="0"/>
              <a:t>可移动性的真正实现</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Tree>
    <p:custDataLst>
      <p:tags r:id="rId1"/>
    </p:custDataLst>
    <p:extLst>
      <p:ext uri="{BB962C8B-B14F-4D97-AF65-F5344CB8AC3E}">
        <p14:creationId xmlns:p14="http://schemas.microsoft.com/office/powerpoint/2010/main" val="239066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双协议栈 </a:t>
            </a:r>
            <a:r>
              <a:rPr lang="en-US" altLang="zh-CN" dirty="0"/>
              <a:t>(Dual Stack)</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50</a:t>
            </a:fld>
            <a:endParaRPr lang="zh-CN" altLang="en-US" dirty="0"/>
          </a:p>
        </p:txBody>
      </p:sp>
      <p:sp>
        <p:nvSpPr>
          <p:cNvPr id="57" name="内容占位符 2"/>
          <p:cNvSpPr>
            <a:spLocks noGrp="1"/>
          </p:cNvSpPr>
          <p:nvPr>
            <p:ph idx="1"/>
          </p:nvPr>
        </p:nvSpPr>
        <p:spPr>
          <a:xfrm>
            <a:off x="457199" y="1444979"/>
            <a:ext cx="8370712" cy="815621"/>
          </a:xfrm>
        </p:spPr>
        <p:txBody>
          <a:bodyPr/>
          <a:lstStyle/>
          <a:p>
            <a:r>
              <a:rPr lang="zh-CN" altLang="en-US" sz="2000" dirty="0"/>
              <a:t>双栈方法就是主机和路由器在同一网络接口上运行</a:t>
            </a:r>
            <a:r>
              <a:rPr lang="en-US" altLang="zh-CN" sz="2000" dirty="0"/>
              <a:t>IPv4</a:t>
            </a:r>
            <a:r>
              <a:rPr lang="zh-CN" altLang="en-US" sz="2000" dirty="0"/>
              <a:t>栈和</a:t>
            </a:r>
            <a:r>
              <a:rPr lang="en-US" altLang="zh-CN" sz="2000" dirty="0"/>
              <a:t>IPv6</a:t>
            </a:r>
            <a:r>
              <a:rPr lang="zh-CN" altLang="en-US" sz="2000" dirty="0"/>
              <a:t>栈</a:t>
            </a:r>
          </a:p>
        </p:txBody>
      </p:sp>
      <p:grpSp>
        <p:nvGrpSpPr>
          <p:cNvPr id="38" name="Group 4"/>
          <p:cNvGrpSpPr>
            <a:grpSpLocks/>
          </p:cNvGrpSpPr>
          <p:nvPr/>
        </p:nvGrpSpPr>
        <p:grpSpPr bwMode="auto">
          <a:xfrm>
            <a:off x="4964512" y="2152013"/>
            <a:ext cx="4179488" cy="4378325"/>
            <a:chOff x="242" y="818"/>
            <a:chExt cx="2897" cy="2804"/>
          </a:xfrm>
        </p:grpSpPr>
        <p:pic>
          <p:nvPicPr>
            <p:cNvPr id="39" name="Picture 5" descr="objects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 y="818"/>
              <a:ext cx="2888" cy="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6"/>
            <p:cNvSpPr>
              <a:spLocks noChangeArrowheads="1"/>
            </p:cNvSpPr>
            <p:nvPr/>
          </p:nvSpPr>
          <p:spPr bwMode="auto">
            <a:xfrm>
              <a:off x="292" y="2960"/>
              <a:ext cx="2546" cy="453"/>
            </a:xfrm>
            <a:prstGeom prst="cube">
              <a:avLst>
                <a:gd name="adj" fmla="val 25000"/>
              </a:avLst>
            </a:prstGeom>
            <a:gradFill rotWithShape="0">
              <a:gsLst>
                <a:gs pos="0">
                  <a:srgbClr val="ECD498"/>
                </a:gs>
                <a:gs pos="50000">
                  <a:srgbClr val="F5E9CB"/>
                </a:gs>
                <a:gs pos="100000">
                  <a:srgbClr val="ECD498"/>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zh-CN" altLang="en-US" sz="2000">
                  <a:solidFill>
                    <a:srgbClr val="000000"/>
                  </a:solidFill>
                  <a:latin typeface="Calibri" panose="020F0502020204030204" pitchFamily="34" charset="0"/>
                </a:rPr>
                <a:t>物理</a:t>
              </a:r>
              <a:r>
                <a:rPr kumimoji="0" lang="en-US" altLang="zh-CN" sz="2000">
                  <a:solidFill>
                    <a:srgbClr val="000000"/>
                  </a:solidFill>
                  <a:latin typeface="Calibri" panose="020F0502020204030204" pitchFamily="34" charset="0"/>
                </a:rPr>
                <a:t>/</a:t>
              </a:r>
              <a:r>
                <a:rPr kumimoji="0" lang="zh-CN" altLang="en-US" sz="2000">
                  <a:solidFill>
                    <a:srgbClr val="000000"/>
                  </a:solidFill>
                  <a:latin typeface="Calibri" panose="020F0502020204030204" pitchFamily="34" charset="0"/>
                </a:rPr>
                <a:t>数据链路</a:t>
              </a:r>
            </a:p>
          </p:txBody>
        </p:sp>
        <p:sp>
          <p:nvSpPr>
            <p:cNvPr id="41" name="AutoShape 7"/>
            <p:cNvSpPr>
              <a:spLocks noChangeArrowheads="1"/>
            </p:cNvSpPr>
            <p:nvPr/>
          </p:nvSpPr>
          <p:spPr bwMode="auto">
            <a:xfrm>
              <a:off x="294" y="2256"/>
              <a:ext cx="1332" cy="453"/>
            </a:xfrm>
            <a:prstGeom prst="cube">
              <a:avLst>
                <a:gd name="adj" fmla="val 25000"/>
              </a:avLst>
            </a:prstGeom>
            <a:gradFill rotWithShape="0">
              <a:gsLst>
                <a:gs pos="0">
                  <a:srgbClr val="C27400"/>
                </a:gs>
                <a:gs pos="50000">
                  <a:srgbClr val="FF9900"/>
                </a:gs>
                <a:gs pos="100000">
                  <a:srgbClr val="C27400"/>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a:solidFill>
                    <a:srgbClr val="000000"/>
                  </a:solidFill>
                  <a:latin typeface="Calibri" panose="020F0502020204030204" pitchFamily="34" charset="0"/>
                </a:rPr>
                <a:t>IPv6</a:t>
              </a:r>
            </a:p>
          </p:txBody>
        </p:sp>
        <p:sp>
          <p:nvSpPr>
            <p:cNvPr id="42" name="AutoShape 8"/>
            <p:cNvSpPr>
              <a:spLocks noChangeArrowheads="1"/>
            </p:cNvSpPr>
            <p:nvPr/>
          </p:nvSpPr>
          <p:spPr bwMode="auto">
            <a:xfrm>
              <a:off x="1514" y="2256"/>
              <a:ext cx="1324" cy="453"/>
            </a:xfrm>
            <a:prstGeom prst="cube">
              <a:avLst>
                <a:gd name="adj" fmla="val 25000"/>
              </a:avLst>
            </a:prstGeom>
            <a:gradFill rotWithShape="0">
              <a:gsLst>
                <a:gs pos="0">
                  <a:srgbClr val="C29B74"/>
                </a:gs>
                <a:gs pos="50000">
                  <a:srgbClr val="FFCC99"/>
                </a:gs>
                <a:gs pos="100000">
                  <a:srgbClr val="C29B74"/>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a:solidFill>
                    <a:srgbClr val="000000"/>
                  </a:solidFill>
                  <a:latin typeface="Calibri" panose="020F0502020204030204" pitchFamily="34" charset="0"/>
                </a:rPr>
                <a:t>IPv4</a:t>
              </a:r>
            </a:p>
          </p:txBody>
        </p:sp>
        <p:sp>
          <p:nvSpPr>
            <p:cNvPr id="43" name="AutoShape 9"/>
            <p:cNvSpPr>
              <a:spLocks noChangeArrowheads="1"/>
            </p:cNvSpPr>
            <p:nvPr/>
          </p:nvSpPr>
          <p:spPr bwMode="auto">
            <a:xfrm>
              <a:off x="300" y="1928"/>
              <a:ext cx="1328" cy="453"/>
            </a:xfrm>
            <a:prstGeom prst="cube">
              <a:avLst>
                <a:gd name="adj" fmla="val 25000"/>
              </a:avLst>
            </a:prstGeom>
            <a:gradFill rotWithShape="0">
              <a:gsLst>
                <a:gs pos="0">
                  <a:srgbClr val="00A8D2"/>
                </a:gs>
                <a:gs pos="50000">
                  <a:srgbClr val="00CCFF"/>
                </a:gs>
                <a:gs pos="100000">
                  <a:srgbClr val="00A8D2"/>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a:solidFill>
                    <a:srgbClr val="000000"/>
                  </a:solidFill>
                  <a:latin typeface="Calibri" panose="020F0502020204030204" pitchFamily="34" charset="0"/>
                </a:rPr>
                <a:t>TCP/UDP</a:t>
              </a:r>
            </a:p>
          </p:txBody>
        </p:sp>
        <p:sp>
          <p:nvSpPr>
            <p:cNvPr id="44" name="AutoShape 10"/>
            <p:cNvSpPr>
              <a:spLocks noChangeArrowheads="1"/>
            </p:cNvSpPr>
            <p:nvPr/>
          </p:nvSpPr>
          <p:spPr bwMode="auto">
            <a:xfrm>
              <a:off x="249" y="845"/>
              <a:ext cx="2589" cy="848"/>
            </a:xfrm>
            <a:prstGeom prst="cube">
              <a:avLst>
                <a:gd name="adj" fmla="val 25000"/>
              </a:avLst>
            </a:prstGeom>
            <a:gradFill rotWithShape="0">
              <a:gsLst>
                <a:gs pos="0">
                  <a:schemeClr val="hlink"/>
                </a:gs>
                <a:gs pos="50000">
                  <a:schemeClr val="hlink">
                    <a:gamma/>
                    <a:tint val="43529"/>
                    <a:invGamma/>
                  </a:schemeClr>
                </a:gs>
                <a:gs pos="100000">
                  <a:schemeClr val="hlink"/>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defRPr/>
              </a:pPr>
              <a:r>
                <a:rPr lang="zh-CN" altLang="en-US" sz="2400" b="1">
                  <a:solidFill>
                    <a:srgbClr val="000000"/>
                  </a:solidFill>
                  <a:latin typeface="Calibri" panose="020F0502020204030204" pitchFamily="34" charset="0"/>
                  <a:ea typeface="华文楷体" panose="02010600040101010101" pitchFamily="2" charset="-122"/>
                </a:rPr>
                <a:t>应用</a:t>
              </a:r>
            </a:p>
          </p:txBody>
        </p:sp>
        <p:sp>
          <p:nvSpPr>
            <p:cNvPr id="45" name="Line 11"/>
            <p:cNvSpPr>
              <a:spLocks noChangeShapeType="1"/>
            </p:cNvSpPr>
            <p:nvPr/>
          </p:nvSpPr>
          <p:spPr bwMode="auto">
            <a:xfrm flipV="1">
              <a:off x="842" y="2724"/>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FFFFFF"/>
                </a:solidFill>
                <a:latin typeface="Calibri" panose="020F0502020204030204" pitchFamily="34" charset="0"/>
                <a:ea typeface="华文楷体" panose="02010600040101010101" pitchFamily="2" charset="-122"/>
              </a:endParaRPr>
            </a:p>
          </p:txBody>
        </p:sp>
        <p:sp>
          <p:nvSpPr>
            <p:cNvPr id="46" name="Line 12"/>
            <p:cNvSpPr>
              <a:spLocks noChangeShapeType="1"/>
            </p:cNvSpPr>
            <p:nvPr/>
          </p:nvSpPr>
          <p:spPr bwMode="auto">
            <a:xfrm flipV="1">
              <a:off x="2158" y="2724"/>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FFFFFF"/>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242" y="2726"/>
              <a:ext cx="52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1600">
                  <a:solidFill>
                    <a:schemeClr val="bg2"/>
                  </a:solidFill>
                  <a:latin typeface="Calibri" panose="020F0502020204030204" pitchFamily="34" charset="0"/>
                </a:rPr>
                <a:t>0x0800</a:t>
              </a:r>
            </a:p>
          </p:txBody>
        </p:sp>
        <p:sp>
          <p:nvSpPr>
            <p:cNvPr id="48" name="Text Box 14"/>
            <p:cNvSpPr txBox="1">
              <a:spLocks noChangeArrowheads="1"/>
            </p:cNvSpPr>
            <p:nvPr/>
          </p:nvSpPr>
          <p:spPr bwMode="auto">
            <a:xfrm>
              <a:off x="2263" y="2734"/>
              <a:ext cx="53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1600">
                  <a:solidFill>
                    <a:schemeClr val="bg2"/>
                  </a:solidFill>
                  <a:latin typeface="Calibri" panose="020F0502020204030204" pitchFamily="34" charset="0"/>
                </a:rPr>
                <a:t>0x86dd</a:t>
              </a:r>
            </a:p>
          </p:txBody>
        </p:sp>
        <p:sp>
          <p:nvSpPr>
            <p:cNvPr id="49" name="Line 15"/>
            <p:cNvSpPr>
              <a:spLocks noChangeShapeType="1"/>
            </p:cNvSpPr>
            <p:nvPr/>
          </p:nvSpPr>
          <p:spPr bwMode="auto">
            <a:xfrm flipV="1">
              <a:off x="912" y="1716"/>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FFFFFF"/>
                </a:solidFill>
                <a:latin typeface="Calibri" panose="020F0502020204030204" pitchFamily="34" charset="0"/>
                <a:ea typeface="华文楷体" panose="02010600040101010101" pitchFamily="2" charset="-122"/>
              </a:endParaRPr>
            </a:p>
          </p:txBody>
        </p:sp>
        <p:sp>
          <p:nvSpPr>
            <p:cNvPr id="50" name="AutoShape 16"/>
            <p:cNvSpPr>
              <a:spLocks noChangeArrowheads="1"/>
            </p:cNvSpPr>
            <p:nvPr/>
          </p:nvSpPr>
          <p:spPr bwMode="auto">
            <a:xfrm>
              <a:off x="1510" y="1928"/>
              <a:ext cx="1328" cy="453"/>
            </a:xfrm>
            <a:prstGeom prst="cube">
              <a:avLst>
                <a:gd name="adj" fmla="val 25000"/>
              </a:avLst>
            </a:prstGeom>
            <a:gradFill rotWithShape="0">
              <a:gsLst>
                <a:gs pos="0">
                  <a:srgbClr val="749BC2"/>
                </a:gs>
                <a:gs pos="50000">
                  <a:srgbClr val="99CCFF"/>
                </a:gs>
                <a:gs pos="100000">
                  <a:srgbClr val="749BC2"/>
                </a:gs>
              </a:gsLst>
              <a:lin ang="0" scaled="1"/>
            </a:gradFill>
            <a:ln w="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1pPr>
              <a:lvl2pPr marL="742950" indent="-28575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2pPr>
              <a:lvl3pPr marL="11430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3pPr>
              <a:lvl4pPr marL="16002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4pPr>
              <a:lvl5pPr marL="2057400" indent="-228600" algn="ctr">
                <a:lnSpc>
                  <a:spcPct val="150000"/>
                </a:lnSpc>
                <a:spcBef>
                  <a:spcPct val="20000"/>
                </a:spcBef>
                <a:buClr>
                  <a:srgbClr val="000000"/>
                </a:buClr>
                <a:defRPr kumimoji="1" sz="24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lnSpc>
                  <a:spcPct val="150000"/>
                </a:lnSpc>
                <a:spcBef>
                  <a:spcPct val="20000"/>
                </a:spcBef>
                <a:spcAft>
                  <a:spcPct val="0"/>
                </a:spcAft>
                <a:buClr>
                  <a:srgbClr val="000000"/>
                </a:buClr>
                <a:defRPr kumimoji="1" sz="2400" b="1">
                  <a:solidFill>
                    <a:schemeClr val="tx1"/>
                  </a:solidFill>
                  <a:latin typeface="Arial" panose="020B0604020202020204" pitchFamily="34" charset="0"/>
                  <a:ea typeface="华文楷体" panose="02010600040101010101" pitchFamily="2" charset="-122"/>
                </a:defRPr>
              </a:lvl9pPr>
            </a:lstStyle>
            <a:p>
              <a:pPr eaLnBrk="0" fontAlgn="base" hangingPunct="0">
                <a:lnSpc>
                  <a:spcPct val="100000"/>
                </a:lnSpc>
                <a:spcBef>
                  <a:spcPct val="0"/>
                </a:spcBef>
                <a:spcAft>
                  <a:spcPct val="0"/>
                </a:spcAft>
                <a:buClrTx/>
              </a:pPr>
              <a:r>
                <a:rPr kumimoji="0" lang="en-US" altLang="zh-CN" sz="2000">
                  <a:solidFill>
                    <a:srgbClr val="000000"/>
                  </a:solidFill>
                  <a:latin typeface="Calibri" panose="020F0502020204030204" pitchFamily="34" charset="0"/>
                </a:rPr>
                <a:t>TCP/UDP</a:t>
              </a:r>
            </a:p>
          </p:txBody>
        </p:sp>
        <p:sp>
          <p:nvSpPr>
            <p:cNvPr id="51" name="Line 17"/>
            <p:cNvSpPr>
              <a:spLocks noChangeShapeType="1"/>
            </p:cNvSpPr>
            <p:nvPr/>
          </p:nvSpPr>
          <p:spPr bwMode="auto">
            <a:xfrm flipV="1">
              <a:off x="2024" y="1732"/>
              <a:ext cx="1" cy="297"/>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kumimoji="1" lang="zh-CN" altLang="en-US" sz="2400" b="1">
                <a:solidFill>
                  <a:srgbClr val="FFFFFF"/>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874966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wipe(left)">
                                      <p:cBhvr>
                                        <p:cTn id="7" dur="500"/>
                                        <p:tgtEl>
                                          <p:spTgt spid="5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双栈应用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51</a:t>
            </a:fld>
            <a:endParaRPr lang="zh-CN" altLang="en-US" dirty="0"/>
          </a:p>
        </p:txBody>
      </p:sp>
      <p:grpSp>
        <p:nvGrpSpPr>
          <p:cNvPr id="36" name="组合 35"/>
          <p:cNvGrpSpPr/>
          <p:nvPr/>
        </p:nvGrpSpPr>
        <p:grpSpPr>
          <a:xfrm>
            <a:off x="235685" y="1869976"/>
            <a:ext cx="8750270" cy="3997424"/>
            <a:chOff x="235685" y="1412776"/>
            <a:chExt cx="9503255" cy="4063226"/>
          </a:xfrm>
        </p:grpSpPr>
        <p:grpSp>
          <p:nvGrpSpPr>
            <p:cNvPr id="37" name="Group 3"/>
            <p:cNvGrpSpPr>
              <a:grpSpLocks/>
            </p:cNvGrpSpPr>
            <p:nvPr/>
          </p:nvGrpSpPr>
          <p:grpSpPr bwMode="auto">
            <a:xfrm>
              <a:off x="2944357" y="1565747"/>
              <a:ext cx="4368271" cy="1223962"/>
              <a:chOff x="912" y="768"/>
              <a:chExt cx="2400" cy="1584"/>
            </a:xfrm>
          </p:grpSpPr>
          <p:sp>
            <p:nvSpPr>
              <p:cNvPr id="105"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6"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7"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8"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9"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0"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1"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2"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3"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nvGrpSpPr>
              <p:cNvPr id="114" name="Group 13"/>
              <p:cNvGrpSpPr>
                <a:grpSpLocks/>
              </p:cNvGrpSpPr>
              <p:nvPr/>
            </p:nvGrpSpPr>
            <p:grpSpPr bwMode="auto">
              <a:xfrm>
                <a:off x="912" y="768"/>
                <a:ext cx="2386" cy="1553"/>
                <a:chOff x="912" y="768"/>
                <a:chExt cx="2386" cy="1553"/>
              </a:xfrm>
            </p:grpSpPr>
            <p:sp>
              <p:nvSpPr>
                <p:cNvPr id="115"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6"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7"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8"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19"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0"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1"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2"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23"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grpSp>
        <p:sp>
          <p:nvSpPr>
            <p:cNvPr id="52" name="Freeform 23"/>
            <p:cNvSpPr>
              <a:spLocks/>
            </p:cNvSpPr>
            <p:nvPr/>
          </p:nvSpPr>
          <p:spPr bwMode="auto">
            <a:xfrm flipH="1">
              <a:off x="7355622" y="2943697"/>
              <a:ext cx="749829"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53" name="Freeform 24"/>
            <p:cNvSpPr>
              <a:spLocks/>
            </p:cNvSpPr>
            <p:nvPr/>
          </p:nvSpPr>
          <p:spPr bwMode="auto">
            <a:xfrm>
              <a:off x="1976114" y="2950047"/>
              <a:ext cx="99060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54" name="Line 25"/>
            <p:cNvSpPr>
              <a:spLocks noChangeShapeType="1"/>
            </p:cNvSpPr>
            <p:nvPr/>
          </p:nvSpPr>
          <p:spPr bwMode="auto">
            <a:xfrm>
              <a:off x="841051" y="2321397"/>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Calibri" panose="020F0502020204030204" pitchFamily="34" charset="0"/>
                <a:ea typeface="华文楷体" panose="02010600040101010101" pitchFamily="2" charset="-122"/>
              </a:endParaRPr>
            </a:p>
          </p:txBody>
        </p:sp>
        <p:pic>
          <p:nvPicPr>
            <p:cNvPr id="55"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51"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064"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28"/>
            <p:cNvSpPr txBox="1">
              <a:spLocks noChangeArrowheads="1"/>
            </p:cNvSpPr>
            <p:nvPr/>
          </p:nvSpPr>
          <p:spPr bwMode="auto">
            <a:xfrm>
              <a:off x="2122373" y="141277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Calibri" panose="020F0502020204030204" pitchFamily="34" charset="0"/>
                  <a:ea typeface="华文楷体" panose="02010600040101010101" pitchFamily="2" charset="-122"/>
                </a:rPr>
                <a:t>双协议栈</a:t>
              </a:r>
            </a:p>
            <a:p>
              <a:pPr algn="ctr"/>
              <a:r>
                <a:rPr kumimoji="1" lang="en-US" altLang="zh-CN" sz="2000" b="1" dirty="0">
                  <a:solidFill>
                    <a:srgbClr val="C00000"/>
                  </a:solidFill>
                  <a:latin typeface="Calibri" panose="020F0502020204030204" pitchFamily="34" charset="0"/>
                  <a:ea typeface="华文楷体" panose="02010600040101010101" pitchFamily="2" charset="-122"/>
                </a:rPr>
                <a:t>IPv6/IPv4</a:t>
              </a:r>
            </a:p>
          </p:txBody>
        </p:sp>
        <p:pic>
          <p:nvPicPr>
            <p:cNvPr id="59"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68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0"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27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1"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576"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 Box 33"/>
            <p:cNvSpPr txBox="1">
              <a:spLocks noChangeArrowheads="1"/>
            </p:cNvSpPr>
            <p:nvPr/>
          </p:nvSpPr>
          <p:spPr bwMode="auto">
            <a:xfrm>
              <a:off x="510851" y="1628800"/>
              <a:ext cx="641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IPv6</a:t>
              </a:r>
            </a:p>
          </p:txBody>
        </p:sp>
        <p:sp>
          <p:nvSpPr>
            <p:cNvPr id="64" name="Text Box 34"/>
            <p:cNvSpPr txBox="1">
              <a:spLocks noChangeArrowheads="1"/>
            </p:cNvSpPr>
            <p:nvPr/>
          </p:nvSpPr>
          <p:spPr bwMode="auto">
            <a:xfrm>
              <a:off x="9078539" y="1628800"/>
              <a:ext cx="6415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Calibri" panose="020F0502020204030204" pitchFamily="34" charset="0"/>
                  <a:ea typeface="华文楷体" panose="02010600040101010101" pitchFamily="2" charset="-122"/>
                </a:rPr>
                <a:t>IPv6</a:t>
              </a:r>
            </a:p>
          </p:txBody>
        </p:sp>
        <p:sp>
          <p:nvSpPr>
            <p:cNvPr id="65" name="Text Box 35"/>
            <p:cNvSpPr txBox="1">
              <a:spLocks noChangeArrowheads="1"/>
            </p:cNvSpPr>
            <p:nvPr/>
          </p:nvSpPr>
          <p:spPr bwMode="auto">
            <a:xfrm>
              <a:off x="4683066" y="1533997"/>
              <a:ext cx="1212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IPv4 </a:t>
              </a:r>
              <a:r>
                <a:rPr kumimoji="1" lang="zh-CN" altLang="en-US" sz="2000" b="1" dirty="0">
                  <a:solidFill>
                    <a:srgbClr val="000099"/>
                  </a:solidFill>
                  <a:latin typeface="Calibri" panose="020F0502020204030204" pitchFamily="34" charset="0"/>
                  <a:ea typeface="华文楷体" panose="02010600040101010101" pitchFamily="2" charset="-122"/>
                </a:rPr>
                <a:t>网络</a:t>
              </a:r>
            </a:p>
          </p:txBody>
        </p:sp>
        <p:sp>
          <p:nvSpPr>
            <p:cNvPr id="66" name="Text Box 36"/>
            <p:cNvSpPr txBox="1">
              <a:spLocks noChangeArrowheads="1"/>
            </p:cNvSpPr>
            <p:nvPr/>
          </p:nvSpPr>
          <p:spPr bwMode="auto">
            <a:xfrm>
              <a:off x="235685" y="2004963"/>
              <a:ext cx="3241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A</a:t>
              </a:r>
            </a:p>
          </p:txBody>
        </p:sp>
        <p:sp>
          <p:nvSpPr>
            <p:cNvPr id="67" name="Text Box 37"/>
            <p:cNvSpPr txBox="1">
              <a:spLocks noChangeArrowheads="1"/>
            </p:cNvSpPr>
            <p:nvPr/>
          </p:nvSpPr>
          <p:spPr bwMode="auto">
            <a:xfrm>
              <a:off x="2388864" y="1993850"/>
              <a:ext cx="3145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B</a:t>
              </a:r>
            </a:p>
          </p:txBody>
        </p:sp>
        <p:sp>
          <p:nvSpPr>
            <p:cNvPr id="68" name="Text Box 38"/>
            <p:cNvSpPr txBox="1">
              <a:spLocks noChangeArrowheads="1"/>
            </p:cNvSpPr>
            <p:nvPr/>
          </p:nvSpPr>
          <p:spPr bwMode="auto">
            <a:xfrm>
              <a:off x="3797374" y="1982738"/>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C</a:t>
              </a:r>
            </a:p>
          </p:txBody>
        </p:sp>
        <p:sp>
          <p:nvSpPr>
            <p:cNvPr id="69" name="Text Box 39"/>
            <p:cNvSpPr txBox="1">
              <a:spLocks noChangeArrowheads="1"/>
            </p:cNvSpPr>
            <p:nvPr/>
          </p:nvSpPr>
          <p:spPr bwMode="auto">
            <a:xfrm>
              <a:off x="5340026" y="1971625"/>
              <a:ext cx="330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D</a:t>
              </a:r>
            </a:p>
          </p:txBody>
        </p:sp>
        <p:sp>
          <p:nvSpPr>
            <p:cNvPr id="70" name="Text Box 40"/>
            <p:cNvSpPr txBox="1">
              <a:spLocks noChangeArrowheads="1"/>
            </p:cNvSpPr>
            <p:nvPr/>
          </p:nvSpPr>
          <p:spPr bwMode="auto">
            <a:xfrm>
              <a:off x="6757135" y="1960513"/>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E</a:t>
              </a:r>
            </a:p>
          </p:txBody>
        </p:sp>
        <p:sp>
          <p:nvSpPr>
            <p:cNvPr id="71" name="Text Box 41"/>
            <p:cNvSpPr txBox="1">
              <a:spLocks noChangeArrowheads="1"/>
            </p:cNvSpPr>
            <p:nvPr/>
          </p:nvSpPr>
          <p:spPr bwMode="auto">
            <a:xfrm>
              <a:off x="8913440" y="1949400"/>
              <a:ext cx="2904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Calibri" panose="020F0502020204030204" pitchFamily="34" charset="0"/>
                  <a:ea typeface="华文楷体" panose="02010600040101010101" pitchFamily="2" charset="-122"/>
                </a:rPr>
                <a:t>F</a:t>
              </a:r>
            </a:p>
          </p:txBody>
        </p:sp>
        <p:sp>
          <p:nvSpPr>
            <p:cNvPr id="72" name="Rectangle 42"/>
            <p:cNvSpPr>
              <a:spLocks noChangeArrowheads="1"/>
            </p:cNvSpPr>
            <p:nvPr/>
          </p:nvSpPr>
          <p:spPr bwMode="auto">
            <a:xfrm>
              <a:off x="574484"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3" name="Rectangle 43"/>
            <p:cNvSpPr>
              <a:spLocks noChangeArrowheads="1"/>
            </p:cNvSpPr>
            <p:nvPr/>
          </p:nvSpPr>
          <p:spPr bwMode="auto">
            <a:xfrm>
              <a:off x="610600" y="2962748"/>
              <a:ext cx="1368954"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4" name="Text Box 44"/>
            <p:cNvSpPr txBox="1">
              <a:spLocks noChangeArrowheads="1"/>
            </p:cNvSpPr>
            <p:nvPr/>
          </p:nvSpPr>
          <p:spPr bwMode="auto">
            <a:xfrm>
              <a:off x="574484" y="2942109"/>
              <a:ext cx="148418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流标号：</a:t>
              </a:r>
              <a:r>
                <a:rPr kumimoji="1" lang="en-US" altLang="zh-CN" sz="1600" b="1">
                  <a:solidFill>
                    <a:srgbClr val="000099"/>
                  </a:solidFill>
                  <a:latin typeface="Calibri" panose="020F0502020204030204" pitchFamily="34" charset="0"/>
                  <a:ea typeface="华文楷体" panose="02010600040101010101" pitchFamily="2" charset="-122"/>
                </a:rPr>
                <a:t>X</a:t>
              </a:r>
            </a:p>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F</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   </a:t>
              </a:r>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75" name="Rectangle 45"/>
            <p:cNvSpPr>
              <a:spLocks noChangeArrowheads="1"/>
            </p:cNvSpPr>
            <p:nvPr/>
          </p:nvSpPr>
          <p:spPr bwMode="auto">
            <a:xfrm>
              <a:off x="8105452"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6" name="Rectangle 46"/>
            <p:cNvSpPr>
              <a:spLocks noChangeArrowheads="1"/>
            </p:cNvSpPr>
            <p:nvPr/>
          </p:nvSpPr>
          <p:spPr bwMode="auto">
            <a:xfrm>
              <a:off x="8126089" y="2962748"/>
              <a:ext cx="1382713"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7" name="Text Box 47"/>
            <p:cNvSpPr txBox="1">
              <a:spLocks noChangeArrowheads="1"/>
            </p:cNvSpPr>
            <p:nvPr/>
          </p:nvSpPr>
          <p:spPr bwMode="auto">
            <a:xfrm>
              <a:off x="8105452" y="2942109"/>
              <a:ext cx="150481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流标号：无</a:t>
              </a:r>
            </a:p>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F</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a:p>
              <a:r>
                <a:rPr kumimoji="1" lang="en-US" altLang="zh-CN" sz="1600" b="1">
                  <a:solidFill>
                    <a:srgbClr val="000099"/>
                  </a:solidFill>
                  <a:latin typeface="Calibri" panose="020F0502020204030204" pitchFamily="34" charset="0"/>
                  <a:ea typeface="华文楷体" panose="02010600040101010101" pitchFamily="2" charset="-122"/>
                </a:rPr>
                <a:t>   </a:t>
              </a:r>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78" name="Line 48"/>
            <p:cNvSpPr>
              <a:spLocks noChangeShapeType="1"/>
            </p:cNvSpPr>
            <p:nvPr/>
          </p:nvSpPr>
          <p:spPr bwMode="auto">
            <a:xfrm>
              <a:off x="7585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79" name="Line 49"/>
            <p:cNvSpPr>
              <a:spLocks noChangeShapeType="1"/>
            </p:cNvSpPr>
            <p:nvPr/>
          </p:nvSpPr>
          <p:spPr bwMode="auto">
            <a:xfrm>
              <a:off x="30699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0" name="Line 50"/>
            <p:cNvSpPr>
              <a:spLocks noChangeShapeType="1"/>
            </p:cNvSpPr>
            <p:nvPr/>
          </p:nvSpPr>
          <p:spPr bwMode="auto">
            <a:xfrm>
              <a:off x="612425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1" name="Line 51"/>
            <p:cNvSpPr>
              <a:spLocks noChangeShapeType="1"/>
            </p:cNvSpPr>
            <p:nvPr/>
          </p:nvSpPr>
          <p:spPr bwMode="auto">
            <a:xfrm>
              <a:off x="83531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2" name="Text Box 52"/>
            <p:cNvSpPr txBox="1">
              <a:spLocks noChangeArrowheads="1"/>
            </p:cNvSpPr>
            <p:nvPr/>
          </p:nvSpPr>
          <p:spPr bwMode="auto">
            <a:xfrm>
              <a:off x="7077094" y="141277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Calibri" panose="020F0502020204030204" pitchFamily="34" charset="0"/>
                  <a:ea typeface="华文楷体" panose="02010600040101010101" pitchFamily="2" charset="-122"/>
                </a:rPr>
                <a:t>双协议栈</a:t>
              </a:r>
            </a:p>
            <a:p>
              <a:pPr algn="ctr"/>
              <a:r>
                <a:rPr kumimoji="1" lang="en-US" altLang="zh-CN" sz="2000" b="1" dirty="0">
                  <a:solidFill>
                    <a:srgbClr val="C00000"/>
                  </a:solidFill>
                  <a:latin typeface="Calibri" panose="020F0502020204030204" pitchFamily="34" charset="0"/>
                  <a:ea typeface="华文楷体" panose="02010600040101010101" pitchFamily="2" charset="-122"/>
                </a:rPr>
                <a:t>IPv6/IPv4</a:t>
              </a:r>
            </a:p>
          </p:txBody>
        </p:sp>
        <p:sp>
          <p:nvSpPr>
            <p:cNvPr id="83" name="Text Box 53"/>
            <p:cNvSpPr txBox="1">
              <a:spLocks noChangeArrowheads="1"/>
            </p:cNvSpPr>
            <p:nvPr/>
          </p:nvSpPr>
          <p:spPr bwMode="auto">
            <a:xfrm>
              <a:off x="4915238" y="3213573"/>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a:t>
              </a:r>
            </a:p>
          </p:txBody>
        </p:sp>
        <p:sp>
          <p:nvSpPr>
            <p:cNvPr id="84" name="Text Box 54"/>
            <p:cNvSpPr txBox="1">
              <a:spLocks noChangeArrowheads="1"/>
            </p:cNvSpPr>
            <p:nvPr/>
          </p:nvSpPr>
          <p:spPr bwMode="auto">
            <a:xfrm>
              <a:off x="631237" y="5013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Calibri" panose="020F0502020204030204" pitchFamily="34" charset="0"/>
                  <a:ea typeface="华文楷体" panose="02010600040101010101" pitchFamily="2" charset="-122"/>
                </a:rPr>
                <a:t>IPv6 </a:t>
              </a:r>
              <a:r>
                <a:rPr kumimoji="1" lang="zh-CN" altLang="en-US" sz="1600" b="1" dirty="0">
                  <a:solidFill>
                    <a:srgbClr val="000099"/>
                  </a:solidFill>
                  <a:latin typeface="Calibri" panose="020F0502020204030204" pitchFamily="34" charset="0"/>
                  <a:ea typeface="华文楷体" panose="02010600040101010101" pitchFamily="2" charset="-122"/>
                </a:rPr>
                <a:t>数据报</a:t>
              </a:r>
            </a:p>
          </p:txBody>
        </p:sp>
        <p:grpSp>
          <p:nvGrpSpPr>
            <p:cNvPr id="85" name="组合 84"/>
            <p:cNvGrpSpPr/>
            <p:nvPr/>
          </p:nvGrpSpPr>
          <p:grpSpPr>
            <a:xfrm>
              <a:off x="2850479" y="2492896"/>
              <a:ext cx="4622801" cy="2952328"/>
              <a:chOff x="2822251" y="2637309"/>
              <a:chExt cx="4622801" cy="2590800"/>
            </a:xfrm>
          </p:grpSpPr>
          <p:sp>
            <p:nvSpPr>
              <p:cNvPr id="103" name="Line 55"/>
              <p:cNvSpPr>
                <a:spLocks noChangeShapeType="1"/>
              </p:cNvSpPr>
              <p:nvPr/>
            </p:nvSpPr>
            <p:spPr bwMode="auto">
              <a:xfrm>
                <a:off x="2822251"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4" name="Line 56"/>
              <p:cNvSpPr>
                <a:spLocks noChangeShapeType="1"/>
              </p:cNvSpPr>
              <p:nvPr/>
            </p:nvSpPr>
            <p:spPr bwMode="auto">
              <a:xfrm>
                <a:off x="7445052"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grpSp>
        <p:sp>
          <p:nvSpPr>
            <p:cNvPr id="86" name="Text Box 57"/>
            <p:cNvSpPr txBox="1">
              <a:spLocks noChangeArrowheads="1"/>
            </p:cNvSpPr>
            <p:nvPr/>
          </p:nvSpPr>
          <p:spPr bwMode="auto">
            <a:xfrm>
              <a:off x="8177683" y="5013797"/>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Calibri" panose="020F0502020204030204" pitchFamily="34" charset="0"/>
                  <a:ea typeface="华文楷体" panose="02010600040101010101" pitchFamily="2" charset="-122"/>
                </a:rPr>
                <a:t>IPv6 </a:t>
              </a:r>
              <a:r>
                <a:rPr kumimoji="1" lang="zh-CN" altLang="en-US" sz="1600" b="1">
                  <a:solidFill>
                    <a:srgbClr val="000099"/>
                  </a:solidFill>
                  <a:latin typeface="Calibri" panose="020F0502020204030204" pitchFamily="34" charset="0"/>
                  <a:ea typeface="华文楷体" panose="02010600040101010101" pitchFamily="2" charset="-122"/>
                </a:rPr>
                <a:t>数据报</a:t>
              </a:r>
            </a:p>
          </p:txBody>
        </p:sp>
        <p:sp>
          <p:nvSpPr>
            <p:cNvPr id="87" name="Line 58"/>
            <p:cNvSpPr>
              <a:spLocks noChangeShapeType="1"/>
            </p:cNvSpPr>
            <p:nvPr/>
          </p:nvSpPr>
          <p:spPr bwMode="auto">
            <a:xfrm>
              <a:off x="59340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8" name="Line 59"/>
            <p:cNvSpPr>
              <a:spLocks noChangeShapeType="1"/>
            </p:cNvSpPr>
            <p:nvPr/>
          </p:nvSpPr>
          <p:spPr bwMode="auto">
            <a:xfrm>
              <a:off x="810545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89" name="Rectangle 60"/>
            <p:cNvSpPr>
              <a:spLocks noChangeArrowheads="1"/>
            </p:cNvSpPr>
            <p:nvPr/>
          </p:nvSpPr>
          <p:spPr bwMode="auto">
            <a:xfrm>
              <a:off x="29684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0" name="Rectangle 61"/>
            <p:cNvSpPr>
              <a:spLocks noChangeArrowheads="1"/>
            </p:cNvSpPr>
            <p:nvPr/>
          </p:nvSpPr>
          <p:spPr bwMode="auto">
            <a:xfrm>
              <a:off x="2982192" y="2951635"/>
              <a:ext cx="1382713"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1" name="Text Box 62"/>
            <p:cNvSpPr txBox="1">
              <a:spLocks noChangeArrowheads="1"/>
            </p:cNvSpPr>
            <p:nvPr/>
          </p:nvSpPr>
          <p:spPr bwMode="auto">
            <a:xfrm>
              <a:off x="2968434" y="2942109"/>
              <a:ext cx="1504817" cy="13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p:txBody>
        </p:sp>
        <p:sp>
          <p:nvSpPr>
            <p:cNvPr id="92" name="Line 63"/>
            <p:cNvSpPr>
              <a:spLocks noChangeShapeType="1"/>
            </p:cNvSpPr>
            <p:nvPr/>
          </p:nvSpPr>
          <p:spPr bwMode="auto">
            <a:xfrm>
              <a:off x="29873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3" name="Text Box 64"/>
            <p:cNvSpPr txBox="1">
              <a:spLocks noChangeArrowheads="1"/>
            </p:cNvSpPr>
            <p:nvPr/>
          </p:nvSpPr>
          <p:spPr bwMode="auto">
            <a:xfrm>
              <a:off x="31713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94" name="Rectangle 65"/>
            <p:cNvSpPr>
              <a:spLocks noChangeArrowheads="1"/>
            </p:cNvSpPr>
            <p:nvPr/>
          </p:nvSpPr>
          <p:spPr bwMode="auto">
            <a:xfrm>
              <a:off x="59402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5" name="Rectangle 66"/>
            <p:cNvSpPr>
              <a:spLocks noChangeArrowheads="1"/>
            </p:cNvSpPr>
            <p:nvPr/>
          </p:nvSpPr>
          <p:spPr bwMode="auto">
            <a:xfrm>
              <a:off x="5964311" y="2957985"/>
              <a:ext cx="1367234"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6" name="Text Box 67"/>
            <p:cNvSpPr txBox="1">
              <a:spLocks noChangeArrowheads="1"/>
            </p:cNvSpPr>
            <p:nvPr/>
          </p:nvSpPr>
          <p:spPr bwMode="auto">
            <a:xfrm>
              <a:off x="5940234" y="2942109"/>
              <a:ext cx="1504817" cy="13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源地址：</a:t>
              </a:r>
              <a:r>
                <a:rPr kumimoji="1" lang="en-US" altLang="zh-CN" sz="1600" b="1">
                  <a:solidFill>
                    <a:srgbClr val="000099"/>
                  </a:solidFill>
                  <a:latin typeface="Calibri" panose="020F0502020204030204" pitchFamily="34" charset="0"/>
                  <a:ea typeface="华文楷体" panose="02010600040101010101" pitchFamily="2" charset="-122"/>
                </a:rPr>
                <a:t>**</a:t>
              </a:r>
            </a:p>
            <a:p>
              <a:r>
                <a:rPr kumimoji="1" lang="zh-CN" altLang="en-US" sz="1600" b="1">
                  <a:solidFill>
                    <a:srgbClr val="000099"/>
                  </a:solidFill>
                  <a:latin typeface="Calibri" panose="020F0502020204030204" pitchFamily="34" charset="0"/>
                  <a:ea typeface="华文楷体" panose="02010600040101010101" pitchFamily="2" charset="-122"/>
                </a:rPr>
                <a:t>目的地址：</a:t>
              </a:r>
              <a:r>
                <a:rPr kumimoji="1" lang="en-US" altLang="zh-CN" sz="1600" b="1">
                  <a:solidFill>
                    <a:srgbClr val="000099"/>
                  </a:solidFill>
                  <a:latin typeface="Calibri" panose="020F0502020204030204" pitchFamily="34" charset="0"/>
                  <a:ea typeface="华文楷体" panose="02010600040101010101" pitchFamily="2" charset="-122"/>
                </a:rPr>
                <a:t>*</a:t>
              </a:r>
            </a:p>
            <a:p>
              <a:r>
                <a:rPr kumimoji="1" lang="en-US" altLang="zh-CN" sz="1600" b="1">
                  <a:solidFill>
                    <a:srgbClr val="000099"/>
                  </a:solidFill>
                  <a:latin typeface="Calibri" panose="020F0502020204030204" pitchFamily="34" charset="0"/>
                  <a:ea typeface="华文楷体" panose="02010600040101010101" pitchFamily="2" charset="-122"/>
                </a:rPr>
                <a:t>……</a:t>
              </a:r>
            </a:p>
            <a:p>
              <a:endParaRPr kumimoji="1" lang="en-US" altLang="zh-CN" sz="1600" b="1">
                <a:solidFill>
                  <a:srgbClr val="000099"/>
                </a:solidFill>
                <a:latin typeface="Calibri" panose="020F0502020204030204" pitchFamily="34" charset="0"/>
                <a:ea typeface="华文楷体" panose="02010600040101010101" pitchFamily="2" charset="-122"/>
              </a:endParaRPr>
            </a:p>
            <a:p>
              <a:endParaRPr kumimoji="1" lang="en-US" altLang="zh-CN" sz="1600" b="1">
                <a:solidFill>
                  <a:srgbClr val="000099"/>
                </a:solidFill>
                <a:latin typeface="Calibri" panose="020F0502020204030204" pitchFamily="34" charset="0"/>
                <a:ea typeface="华文楷体" panose="02010600040101010101" pitchFamily="2" charset="-122"/>
              </a:endParaRPr>
            </a:p>
          </p:txBody>
        </p:sp>
        <p:sp>
          <p:nvSpPr>
            <p:cNvPr id="97" name="Line 68"/>
            <p:cNvSpPr>
              <a:spLocks noChangeShapeType="1"/>
            </p:cNvSpPr>
            <p:nvPr/>
          </p:nvSpPr>
          <p:spPr bwMode="auto">
            <a:xfrm>
              <a:off x="59591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98" name="Text Box 69"/>
            <p:cNvSpPr txBox="1">
              <a:spLocks noChangeArrowheads="1"/>
            </p:cNvSpPr>
            <p:nvPr/>
          </p:nvSpPr>
          <p:spPr bwMode="auto">
            <a:xfrm>
              <a:off x="61431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Calibri" panose="020F0502020204030204" pitchFamily="34" charset="0"/>
                  <a:ea typeface="华文楷体" panose="02010600040101010101" pitchFamily="2" charset="-122"/>
                </a:rPr>
                <a:t>数据部分</a:t>
              </a:r>
            </a:p>
          </p:txBody>
        </p:sp>
        <p:sp>
          <p:nvSpPr>
            <p:cNvPr id="99" name="Line 70"/>
            <p:cNvSpPr>
              <a:spLocks noChangeShapeType="1"/>
            </p:cNvSpPr>
            <p:nvPr/>
          </p:nvSpPr>
          <p:spPr bwMode="auto">
            <a:xfrm>
              <a:off x="2850480" y="5258455"/>
              <a:ext cx="4622800"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Calibri" panose="020F0502020204030204" pitchFamily="34" charset="0"/>
                <a:ea typeface="华文楷体" panose="02010600040101010101" pitchFamily="2" charset="-122"/>
              </a:endParaRPr>
            </a:p>
          </p:txBody>
        </p:sp>
        <p:sp>
          <p:nvSpPr>
            <p:cNvPr id="100" name="Text Box 71"/>
            <p:cNvSpPr txBox="1">
              <a:spLocks noChangeArrowheads="1"/>
            </p:cNvSpPr>
            <p:nvPr/>
          </p:nvSpPr>
          <p:spPr bwMode="auto">
            <a:xfrm>
              <a:off x="4577150" y="5075892"/>
              <a:ext cx="121219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Calibri" panose="020F0502020204030204" pitchFamily="34" charset="0"/>
                  <a:ea typeface="华文楷体" panose="02010600040101010101" pitchFamily="2" charset="-122"/>
                </a:rPr>
                <a:t>IPv4 </a:t>
              </a:r>
              <a:r>
                <a:rPr kumimoji="1" lang="zh-CN" altLang="en-US" sz="2000" b="1" dirty="0">
                  <a:solidFill>
                    <a:srgbClr val="000099"/>
                  </a:solidFill>
                  <a:latin typeface="Calibri" panose="020F0502020204030204" pitchFamily="34" charset="0"/>
                  <a:ea typeface="华文楷体" panose="02010600040101010101" pitchFamily="2" charset="-122"/>
                </a:rPr>
                <a:t>网络</a:t>
              </a:r>
            </a:p>
          </p:txBody>
        </p:sp>
        <p:sp>
          <p:nvSpPr>
            <p:cNvPr id="101" name="Text Box 64"/>
            <p:cNvSpPr txBox="1">
              <a:spLocks noChangeArrowheads="1"/>
            </p:cNvSpPr>
            <p:nvPr/>
          </p:nvSpPr>
          <p:spPr bwMode="auto">
            <a:xfrm>
              <a:off x="3011449" y="4746630"/>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Calibri" panose="020F0502020204030204" pitchFamily="34" charset="0"/>
                  <a:ea typeface="华文楷体" panose="02010600040101010101" pitchFamily="2" charset="-122"/>
                </a:rPr>
                <a:t>IPv4 </a:t>
              </a:r>
              <a:r>
                <a:rPr kumimoji="1" lang="zh-CN" altLang="en-US" sz="1600" b="1" dirty="0">
                  <a:solidFill>
                    <a:srgbClr val="000099"/>
                  </a:solidFill>
                  <a:latin typeface="Calibri" panose="020F0502020204030204" pitchFamily="34" charset="0"/>
                  <a:ea typeface="华文楷体" panose="02010600040101010101" pitchFamily="2" charset="-122"/>
                </a:rPr>
                <a:t>数据报</a:t>
              </a:r>
            </a:p>
          </p:txBody>
        </p:sp>
        <p:sp>
          <p:nvSpPr>
            <p:cNvPr id="102" name="Text Box 65"/>
            <p:cNvSpPr txBox="1">
              <a:spLocks noChangeArrowheads="1"/>
            </p:cNvSpPr>
            <p:nvPr/>
          </p:nvSpPr>
          <p:spPr bwMode="auto">
            <a:xfrm>
              <a:off x="5972930" y="4746630"/>
              <a:ext cx="12121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Calibri" panose="020F0502020204030204" pitchFamily="34" charset="0"/>
                  <a:ea typeface="华文楷体" panose="02010600040101010101" pitchFamily="2" charset="-122"/>
                </a:rPr>
                <a:t>IPv4 </a:t>
              </a:r>
              <a:r>
                <a:rPr kumimoji="1" lang="zh-CN" altLang="en-US" sz="1600" b="1">
                  <a:solidFill>
                    <a:srgbClr val="000099"/>
                  </a:solidFill>
                  <a:latin typeface="Calibri" panose="020F0502020204030204" pitchFamily="34" charset="0"/>
                  <a:ea typeface="华文楷体" panose="02010600040101010101" pitchFamily="2" charset="-122"/>
                </a:rPr>
                <a:t>数据报</a:t>
              </a:r>
            </a:p>
          </p:txBody>
        </p:sp>
      </p:grpSp>
      <p:sp>
        <p:nvSpPr>
          <p:cNvPr id="125" name="TextBox 124"/>
          <p:cNvSpPr txBox="1"/>
          <p:nvPr/>
        </p:nvSpPr>
        <p:spPr>
          <a:xfrm>
            <a:off x="1779814" y="6172200"/>
            <a:ext cx="6319157" cy="523220"/>
          </a:xfrm>
          <a:prstGeom prst="rect">
            <a:avLst/>
          </a:prstGeom>
          <a:noFill/>
        </p:spPr>
        <p:txBody>
          <a:bodyPr wrap="square" rtlCol="0">
            <a:spAutoFit/>
          </a:bodyPr>
          <a:lstStyle/>
          <a:p>
            <a:pPr algn="ctr"/>
            <a:r>
              <a:rPr lang="zh-CN" altLang="en-US" sz="2800">
                <a:solidFill>
                  <a:srgbClr val="FF0000"/>
                </a:solidFill>
              </a:rPr>
              <a:t>需要进行头部转换</a:t>
            </a:r>
          </a:p>
        </p:txBody>
      </p:sp>
    </p:spTree>
    <p:extLst>
      <p:ext uri="{BB962C8B-B14F-4D97-AF65-F5344CB8AC3E}">
        <p14:creationId xmlns:p14="http://schemas.microsoft.com/office/powerpoint/2010/main" val="933344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隧道</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52</a:t>
            </a:fld>
            <a:endParaRPr lang="zh-CN" altLang="en-US" dirty="0"/>
          </a:p>
        </p:txBody>
      </p:sp>
      <p:sp>
        <p:nvSpPr>
          <p:cNvPr id="57" name="内容占位符 2"/>
          <p:cNvSpPr>
            <a:spLocks noGrp="1"/>
          </p:cNvSpPr>
          <p:nvPr>
            <p:ph idx="1"/>
          </p:nvPr>
        </p:nvSpPr>
        <p:spPr>
          <a:xfrm>
            <a:off x="457199" y="1444979"/>
            <a:ext cx="8370712" cy="815621"/>
          </a:xfrm>
        </p:spPr>
        <p:txBody>
          <a:bodyPr/>
          <a:lstStyle/>
          <a:p>
            <a:r>
              <a:rPr lang="zh-CN" altLang="en-US" sz="1800" dirty="0"/>
              <a:t>在 </a:t>
            </a:r>
            <a:r>
              <a:rPr lang="en-US" altLang="zh-CN" sz="1800" dirty="0"/>
              <a:t>IPv6 </a:t>
            </a:r>
            <a:r>
              <a:rPr lang="zh-CN" altLang="en-US" sz="1800" dirty="0"/>
              <a:t>数据报要进入</a:t>
            </a:r>
            <a:r>
              <a:rPr lang="en-US" altLang="zh-CN" sz="1800" dirty="0"/>
              <a:t>IPv4</a:t>
            </a:r>
            <a:r>
              <a:rPr lang="zh-CN" altLang="en-US" sz="1800" dirty="0"/>
              <a:t>网络时，把 </a:t>
            </a:r>
            <a:r>
              <a:rPr lang="en-US" altLang="zh-CN" sz="1800" dirty="0"/>
              <a:t>IPv6 </a:t>
            </a:r>
            <a:r>
              <a:rPr lang="zh-CN" altLang="en-US" sz="1800" dirty="0"/>
              <a:t>数据报封装成为 </a:t>
            </a:r>
            <a:r>
              <a:rPr lang="en-US" altLang="zh-CN" sz="1800" dirty="0"/>
              <a:t>IPv4 </a:t>
            </a:r>
            <a:r>
              <a:rPr lang="zh-CN" altLang="en-US" sz="1800" dirty="0"/>
              <a:t>数据报，整个的 </a:t>
            </a:r>
            <a:r>
              <a:rPr lang="en-US" altLang="zh-CN" sz="1800" dirty="0"/>
              <a:t>IPv6 </a:t>
            </a:r>
            <a:r>
              <a:rPr lang="zh-CN" altLang="en-US" sz="1800" dirty="0"/>
              <a:t>数据报变成了 </a:t>
            </a:r>
            <a:r>
              <a:rPr lang="en-US" altLang="zh-CN" sz="1800" dirty="0"/>
              <a:t>IPv4 </a:t>
            </a:r>
            <a:r>
              <a:rPr lang="zh-CN" altLang="en-US" sz="1800" dirty="0"/>
              <a:t>数据报的数据部分</a:t>
            </a:r>
          </a:p>
          <a:p>
            <a:r>
              <a:rPr lang="zh-CN" altLang="en-US" sz="1800" dirty="0"/>
              <a:t>当 </a:t>
            </a:r>
            <a:r>
              <a:rPr lang="en-US" altLang="zh-CN" sz="1800" dirty="0"/>
              <a:t>IPv4 </a:t>
            </a:r>
            <a:r>
              <a:rPr lang="zh-CN" altLang="en-US" sz="1800" dirty="0"/>
              <a:t>数据报离开 </a:t>
            </a:r>
            <a:r>
              <a:rPr lang="en-US" altLang="zh-CN" sz="1800" dirty="0"/>
              <a:t>IPv4 </a:t>
            </a:r>
            <a:r>
              <a:rPr lang="zh-CN" altLang="en-US" sz="1800" dirty="0"/>
              <a:t>网络中的隧道时，再把数据部分（即原来的 </a:t>
            </a:r>
            <a:r>
              <a:rPr lang="en-US" altLang="zh-CN" sz="1800" dirty="0"/>
              <a:t>IPv6 </a:t>
            </a:r>
            <a:r>
              <a:rPr lang="zh-CN" altLang="en-US" sz="1800" dirty="0"/>
              <a:t>数据报）交给主机的 </a:t>
            </a:r>
            <a:r>
              <a:rPr lang="en-US" altLang="zh-CN" sz="1800" dirty="0"/>
              <a:t>IPv6 </a:t>
            </a:r>
            <a:r>
              <a:rPr lang="zh-CN" altLang="en-US" sz="1800" dirty="0"/>
              <a:t>协议栈</a:t>
            </a:r>
          </a:p>
        </p:txBody>
      </p:sp>
      <p:grpSp>
        <p:nvGrpSpPr>
          <p:cNvPr id="113" name="组合 112"/>
          <p:cNvGrpSpPr/>
          <p:nvPr/>
        </p:nvGrpSpPr>
        <p:grpSpPr>
          <a:xfrm>
            <a:off x="359000" y="3378199"/>
            <a:ext cx="8677755" cy="3479799"/>
            <a:chOff x="307693" y="1124744"/>
            <a:chExt cx="9431247" cy="4464496"/>
          </a:xfrm>
        </p:grpSpPr>
        <p:grpSp>
          <p:nvGrpSpPr>
            <p:cNvPr id="114" name="Group 23"/>
            <p:cNvGrpSpPr>
              <a:grpSpLocks/>
            </p:cNvGrpSpPr>
            <p:nvPr/>
          </p:nvGrpSpPr>
          <p:grpSpPr bwMode="auto">
            <a:xfrm>
              <a:off x="2621911" y="1484064"/>
              <a:ext cx="4995811" cy="1152848"/>
              <a:chOff x="912" y="768"/>
              <a:chExt cx="2505" cy="1584"/>
            </a:xfrm>
            <a:solidFill>
              <a:srgbClr val="FFFFFF">
                <a:lumMod val="85000"/>
              </a:srgbClr>
            </a:solidFill>
            <a:effectLst>
              <a:outerShdw dist="38100" dir="2700000" algn="tl" rotWithShape="0">
                <a:srgbClr val="000000"/>
              </a:outerShdw>
            </a:effectLst>
          </p:grpSpPr>
          <p:sp>
            <p:nvSpPr>
              <p:cNvPr id="168" name="Oval 24"/>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9" name="Oval 25"/>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0" name="Oval 26"/>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1" name="Oval 27"/>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2" name="Oval 28"/>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3" name="Oval 29"/>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4" name="Oval 30"/>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5" name="Oval 31"/>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6" name="Oval 32"/>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77" name="Group 33"/>
              <p:cNvGrpSpPr>
                <a:grpSpLocks/>
              </p:cNvGrpSpPr>
              <p:nvPr/>
            </p:nvGrpSpPr>
            <p:grpSpPr bwMode="auto">
              <a:xfrm>
                <a:off x="912" y="768"/>
                <a:ext cx="2505" cy="1553"/>
                <a:chOff x="912" y="768"/>
                <a:chExt cx="2505" cy="1553"/>
              </a:xfrm>
              <a:grpFill/>
            </p:grpSpPr>
            <p:sp>
              <p:nvSpPr>
                <p:cNvPr id="178" name="Oval 34"/>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9" name="Oval 35"/>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0" name="Oval 36"/>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1" name="Oval 38"/>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2" name="Oval 39"/>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3" name="Oval 40"/>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4" name="Oval 41"/>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5" name="Oval 42"/>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6" name="Oval 37"/>
                <p:cNvSpPr>
                  <a:spLocks noChangeArrowheads="1"/>
                </p:cNvSpPr>
                <p:nvPr/>
              </p:nvSpPr>
              <p:spPr bwMode="auto">
                <a:xfrm>
                  <a:off x="995" y="1209"/>
                  <a:ext cx="761"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隧道</a:t>
                  </a:r>
                </a:p>
              </p:txBody>
            </p:sp>
            <p:sp>
              <p:nvSpPr>
                <p:cNvPr id="187" name="Oval 37"/>
                <p:cNvSpPr>
                  <a:spLocks noChangeArrowheads="1"/>
                </p:cNvSpPr>
                <p:nvPr/>
              </p:nvSpPr>
              <p:spPr bwMode="auto">
                <a:xfrm>
                  <a:off x="1853" y="1209"/>
                  <a:ext cx="769"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隧道</a:t>
                  </a:r>
                </a:p>
              </p:txBody>
            </p:sp>
            <p:sp>
              <p:nvSpPr>
                <p:cNvPr id="188" name="Oval 37"/>
                <p:cNvSpPr>
                  <a:spLocks noChangeArrowheads="1"/>
                </p:cNvSpPr>
                <p:nvPr/>
              </p:nvSpPr>
              <p:spPr bwMode="auto">
                <a:xfrm>
                  <a:off x="2673" y="1209"/>
                  <a:ext cx="744"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IPv6</a:t>
                  </a:r>
                  <a:r>
                    <a:rPr kumimoji="0" lang="zh-CN" altLang="en-US" sz="12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隧道</a:t>
                  </a:r>
                </a:p>
              </p:txBody>
            </p:sp>
          </p:grpSp>
        </p:grpSp>
        <p:sp>
          <p:nvSpPr>
            <p:cNvPr id="115" name="Line 44"/>
            <p:cNvSpPr>
              <a:spLocks noChangeShapeType="1"/>
            </p:cNvSpPr>
            <p:nvPr/>
          </p:nvSpPr>
          <p:spPr bwMode="auto">
            <a:xfrm>
              <a:off x="913059" y="2214786"/>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116"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5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Text Box 51"/>
            <p:cNvSpPr txBox="1">
              <a:spLocks noChangeArrowheads="1"/>
            </p:cNvSpPr>
            <p:nvPr/>
          </p:nvSpPr>
          <p:spPr bwMode="auto">
            <a:xfrm>
              <a:off x="582859" y="1536925"/>
              <a:ext cx="549139"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IPv6</a:t>
              </a:r>
            </a:p>
          </p:txBody>
        </p:sp>
        <p:sp>
          <p:nvSpPr>
            <p:cNvPr id="119" name="Text Box 52"/>
            <p:cNvSpPr txBox="1">
              <a:spLocks noChangeArrowheads="1"/>
            </p:cNvSpPr>
            <p:nvPr/>
          </p:nvSpPr>
          <p:spPr bwMode="auto">
            <a:xfrm>
              <a:off x="9078540" y="1536925"/>
              <a:ext cx="549139"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IPv6</a:t>
              </a:r>
            </a:p>
          </p:txBody>
        </p:sp>
        <p:sp>
          <p:nvSpPr>
            <p:cNvPr id="120" name="Text Box 53"/>
            <p:cNvSpPr txBox="1">
              <a:spLocks noChangeArrowheads="1"/>
            </p:cNvSpPr>
            <p:nvPr/>
          </p:nvSpPr>
          <p:spPr bwMode="auto">
            <a:xfrm>
              <a:off x="307693" y="1900388"/>
              <a:ext cx="301748"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a:t>
              </a:r>
            </a:p>
          </p:txBody>
        </p:sp>
        <p:sp>
          <p:nvSpPr>
            <p:cNvPr id="121" name="Text Box 58"/>
            <p:cNvSpPr txBox="1">
              <a:spLocks noChangeArrowheads="1"/>
            </p:cNvSpPr>
            <p:nvPr/>
          </p:nvSpPr>
          <p:spPr bwMode="auto">
            <a:xfrm>
              <a:off x="8913440" y="1844824"/>
              <a:ext cx="277357"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F</a:t>
              </a:r>
            </a:p>
          </p:txBody>
        </p:sp>
        <p:sp>
          <p:nvSpPr>
            <p:cNvPr id="122" name="Line 59"/>
            <p:cNvSpPr>
              <a:spLocks noChangeShapeType="1"/>
            </p:cNvSpPr>
            <p:nvPr/>
          </p:nvSpPr>
          <p:spPr bwMode="auto">
            <a:xfrm>
              <a:off x="8305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3" name="Line 60"/>
            <p:cNvSpPr>
              <a:spLocks noChangeShapeType="1"/>
            </p:cNvSpPr>
            <p:nvPr/>
          </p:nvSpPr>
          <p:spPr bwMode="auto">
            <a:xfrm>
              <a:off x="31419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4" name="Line 61"/>
            <p:cNvSpPr>
              <a:spLocks noChangeShapeType="1"/>
            </p:cNvSpPr>
            <p:nvPr/>
          </p:nvSpPr>
          <p:spPr bwMode="auto">
            <a:xfrm>
              <a:off x="619626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5" name="Line 62"/>
            <p:cNvSpPr>
              <a:spLocks noChangeShapeType="1"/>
            </p:cNvSpPr>
            <p:nvPr/>
          </p:nvSpPr>
          <p:spPr bwMode="auto">
            <a:xfrm>
              <a:off x="84251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26" name="Text Box 63"/>
            <p:cNvSpPr txBox="1">
              <a:spLocks noChangeArrowheads="1"/>
            </p:cNvSpPr>
            <p:nvPr/>
          </p:nvSpPr>
          <p:spPr bwMode="auto">
            <a:xfrm>
              <a:off x="5033680" y="3345025"/>
              <a:ext cx="340076" cy="38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t>
              </a:r>
            </a:p>
          </p:txBody>
        </p:sp>
        <p:sp>
          <p:nvSpPr>
            <p:cNvPr id="127" name="Text Box 64"/>
            <p:cNvSpPr txBox="1">
              <a:spLocks noChangeArrowheads="1"/>
            </p:cNvSpPr>
            <p:nvPr/>
          </p:nvSpPr>
          <p:spPr bwMode="auto">
            <a:xfrm>
              <a:off x="2897699" y="4653137"/>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28" name="Text Box 65"/>
            <p:cNvSpPr txBox="1">
              <a:spLocks noChangeArrowheads="1"/>
            </p:cNvSpPr>
            <p:nvPr/>
          </p:nvSpPr>
          <p:spPr bwMode="auto">
            <a:xfrm>
              <a:off x="5859180" y="4653137"/>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29" name="Rectangle 80"/>
            <p:cNvSpPr>
              <a:spLocks noChangeArrowheads="1"/>
            </p:cNvSpPr>
            <p:nvPr/>
          </p:nvSpPr>
          <p:spPr bwMode="auto">
            <a:xfrm>
              <a:off x="3040442" y="2887825"/>
              <a:ext cx="1403350" cy="1617662"/>
            </a:xfrm>
            <a:prstGeom prst="rect">
              <a:avLst/>
            </a:prstGeom>
            <a:solidFill>
              <a:srgbClr val="FFFF99"/>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0" name="Text Box 81"/>
            <p:cNvSpPr txBox="1">
              <a:spLocks noChangeArrowheads="1"/>
            </p:cNvSpPr>
            <p:nvPr/>
          </p:nvSpPr>
          <p:spPr bwMode="auto">
            <a:xfrm>
              <a:off x="3040442" y="2887826"/>
              <a:ext cx="1504817" cy="102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B</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E</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1" name="Rectangle 82"/>
            <p:cNvSpPr>
              <a:spLocks noChangeArrowheads="1"/>
            </p:cNvSpPr>
            <p:nvPr/>
          </p:nvSpPr>
          <p:spPr bwMode="auto">
            <a:xfrm>
              <a:off x="3159107" y="3486314"/>
              <a:ext cx="1155700" cy="814387"/>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2" name="Text Box 83"/>
            <p:cNvSpPr txBox="1">
              <a:spLocks noChangeArrowheads="1"/>
            </p:cNvSpPr>
            <p:nvPr/>
          </p:nvSpPr>
          <p:spPr bwMode="auto">
            <a:xfrm>
              <a:off x="3370254" y="3573017"/>
              <a:ext cx="702452" cy="5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IPv6</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33" name="AutoShape 84"/>
            <p:cNvSpPr>
              <a:spLocks noChangeArrowheads="1"/>
            </p:cNvSpPr>
            <p:nvPr/>
          </p:nvSpPr>
          <p:spPr bwMode="auto">
            <a:xfrm>
              <a:off x="2151310" y="3717032"/>
              <a:ext cx="1238250" cy="228600"/>
            </a:xfrm>
            <a:prstGeom prst="rightArrow">
              <a:avLst>
                <a:gd name="adj1" fmla="val 50000"/>
                <a:gd name="adj2" fmla="val 1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4" name="Text Box 88"/>
            <p:cNvSpPr txBox="1">
              <a:spLocks noChangeArrowheads="1"/>
            </p:cNvSpPr>
            <p:nvPr/>
          </p:nvSpPr>
          <p:spPr bwMode="auto">
            <a:xfrm>
              <a:off x="7280052" y="1126485"/>
              <a:ext cx="1092702" cy="72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双协议栈</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IPv6/IPv4</a:t>
              </a:r>
            </a:p>
          </p:txBody>
        </p:sp>
        <p:sp>
          <p:nvSpPr>
            <p:cNvPr id="135" name="Rectangle 90"/>
            <p:cNvSpPr>
              <a:spLocks noChangeArrowheads="1"/>
            </p:cNvSpPr>
            <p:nvPr/>
          </p:nvSpPr>
          <p:spPr bwMode="auto">
            <a:xfrm>
              <a:off x="646492" y="2887825"/>
              <a:ext cx="1403350" cy="1617662"/>
            </a:xfrm>
            <a:prstGeom prst="rect">
              <a:avLst/>
            </a:prstGeom>
            <a:solidFill>
              <a:srgbClr val="DDDDDD"/>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6" name="Text Box 91"/>
            <p:cNvSpPr txBox="1">
              <a:spLocks noChangeArrowheads="1"/>
            </p:cNvSpPr>
            <p:nvPr/>
          </p:nvSpPr>
          <p:spPr bwMode="auto">
            <a:xfrm>
              <a:off x="646492" y="2887826"/>
              <a:ext cx="1518576" cy="148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流标号：</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X</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   </a:t>
              </a: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数据部分</a:t>
              </a:r>
            </a:p>
          </p:txBody>
        </p:sp>
        <p:sp>
          <p:nvSpPr>
            <p:cNvPr id="137" name="Text Box 92"/>
            <p:cNvSpPr txBox="1">
              <a:spLocks noChangeArrowheads="1"/>
            </p:cNvSpPr>
            <p:nvPr/>
          </p:nvSpPr>
          <p:spPr bwMode="auto">
            <a:xfrm>
              <a:off x="541585" y="4524538"/>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IPv6 </a:t>
              </a:r>
              <a:r>
                <a:rPr kumimoji="1" lang="zh-CN" altLang="en-US"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38" name="Line 93"/>
            <p:cNvSpPr>
              <a:spLocks noChangeShapeType="1"/>
            </p:cNvSpPr>
            <p:nvPr/>
          </p:nvSpPr>
          <p:spPr bwMode="auto">
            <a:xfrm>
              <a:off x="665410" y="3972087"/>
              <a:ext cx="13569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9" name="Line 94"/>
            <p:cNvSpPr>
              <a:spLocks noChangeShapeType="1"/>
            </p:cNvSpPr>
            <p:nvPr/>
          </p:nvSpPr>
          <p:spPr bwMode="auto">
            <a:xfrm>
              <a:off x="2068760" y="2927513"/>
              <a:ext cx="1090348" cy="57467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0" name="Line 95"/>
            <p:cNvSpPr>
              <a:spLocks noChangeShapeType="1"/>
            </p:cNvSpPr>
            <p:nvPr/>
          </p:nvSpPr>
          <p:spPr bwMode="auto">
            <a:xfrm flipV="1">
              <a:off x="2068760" y="4300702"/>
              <a:ext cx="1100596" cy="239711"/>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1" name="Rectangle 96"/>
            <p:cNvSpPr>
              <a:spLocks noChangeArrowheads="1"/>
            </p:cNvSpPr>
            <p:nvPr/>
          </p:nvSpPr>
          <p:spPr bwMode="auto">
            <a:xfrm>
              <a:off x="8177460" y="2887825"/>
              <a:ext cx="1403350" cy="1617662"/>
            </a:xfrm>
            <a:prstGeom prst="rect">
              <a:avLst/>
            </a:prstGeom>
            <a:solidFill>
              <a:srgbClr val="DDDDDD"/>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2" name="Text Box 97"/>
            <p:cNvSpPr txBox="1">
              <a:spLocks noChangeArrowheads="1"/>
            </p:cNvSpPr>
            <p:nvPr/>
          </p:nvSpPr>
          <p:spPr bwMode="auto">
            <a:xfrm>
              <a:off x="8177460" y="2887826"/>
              <a:ext cx="1540933" cy="148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流标号：</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X</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   </a:t>
              </a:r>
              <a:r>
                <a:rPr kumimoji="1" lang="zh-CN" altLang="en-US"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数据部分</a:t>
              </a:r>
            </a:p>
          </p:txBody>
        </p:sp>
        <p:sp>
          <p:nvSpPr>
            <p:cNvPr id="143" name="Text Box 98"/>
            <p:cNvSpPr txBox="1">
              <a:spLocks noChangeArrowheads="1"/>
            </p:cNvSpPr>
            <p:nvPr/>
          </p:nvSpPr>
          <p:spPr bwMode="auto">
            <a:xfrm>
              <a:off x="8072553" y="4524538"/>
              <a:ext cx="1317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IPv6 </a:t>
              </a:r>
              <a:r>
                <a:rPr kumimoji="1" lang="zh-CN" altLang="en-US" sz="16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44" name="Line 99"/>
            <p:cNvSpPr>
              <a:spLocks noChangeShapeType="1"/>
            </p:cNvSpPr>
            <p:nvPr/>
          </p:nvSpPr>
          <p:spPr bwMode="auto">
            <a:xfrm>
              <a:off x="8196378" y="3972087"/>
              <a:ext cx="135691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5" name="Rectangle 100"/>
            <p:cNvSpPr>
              <a:spLocks noChangeArrowheads="1"/>
            </p:cNvSpPr>
            <p:nvPr/>
          </p:nvSpPr>
          <p:spPr bwMode="auto">
            <a:xfrm>
              <a:off x="5929692" y="2887825"/>
              <a:ext cx="1403350" cy="1617662"/>
            </a:xfrm>
            <a:prstGeom prst="rect">
              <a:avLst/>
            </a:prstGeom>
            <a:solidFill>
              <a:srgbClr val="FFFF99"/>
            </a:solidFill>
            <a:ln w="9525">
              <a:solidFill>
                <a:srgbClr val="000000"/>
              </a:solidFill>
              <a:miter lim="800000"/>
              <a:headEnd/>
              <a:tailEnd/>
            </a:ln>
            <a:effectLst>
              <a:outerShdw dist="35921" dir="2700000" algn="ctr" rotWithShape="0">
                <a:srgbClr val="FFCC00"/>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6" name="Text Box 101"/>
            <p:cNvSpPr txBox="1">
              <a:spLocks noChangeArrowheads="1"/>
            </p:cNvSpPr>
            <p:nvPr/>
          </p:nvSpPr>
          <p:spPr bwMode="auto">
            <a:xfrm>
              <a:off x="5929692" y="2887826"/>
              <a:ext cx="1504817" cy="102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源地址：</a:t>
              </a:r>
              <a:r>
                <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B</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目的地址：</a:t>
              </a:r>
              <a:r>
                <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E</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7" name="Rectangle 102"/>
            <p:cNvSpPr>
              <a:spLocks noChangeArrowheads="1"/>
            </p:cNvSpPr>
            <p:nvPr/>
          </p:nvSpPr>
          <p:spPr bwMode="auto">
            <a:xfrm>
              <a:off x="6048357" y="3486314"/>
              <a:ext cx="1155700" cy="814388"/>
            </a:xfrm>
            <a:prstGeom prst="rect">
              <a:avLst/>
            </a:pr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8" name="Text Box 103"/>
            <p:cNvSpPr txBox="1">
              <a:spLocks noChangeArrowheads="1"/>
            </p:cNvSpPr>
            <p:nvPr/>
          </p:nvSpPr>
          <p:spPr bwMode="auto">
            <a:xfrm>
              <a:off x="6259504" y="3573017"/>
              <a:ext cx="702452" cy="57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IPv6</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2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数据报</a:t>
              </a:r>
            </a:p>
          </p:txBody>
        </p:sp>
        <p:sp>
          <p:nvSpPr>
            <p:cNvPr id="149" name="Line 104"/>
            <p:cNvSpPr>
              <a:spLocks noChangeShapeType="1"/>
            </p:cNvSpPr>
            <p:nvPr/>
          </p:nvSpPr>
          <p:spPr bwMode="auto">
            <a:xfrm flipV="1">
              <a:off x="7229855" y="2902113"/>
              <a:ext cx="971682" cy="5826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0" name="Line 105"/>
            <p:cNvSpPr>
              <a:spLocks noChangeShapeType="1"/>
            </p:cNvSpPr>
            <p:nvPr/>
          </p:nvSpPr>
          <p:spPr bwMode="auto">
            <a:xfrm>
              <a:off x="7186859" y="4300702"/>
              <a:ext cx="971683" cy="23177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1" name="AutoShape 106"/>
            <p:cNvSpPr>
              <a:spLocks noChangeArrowheads="1"/>
            </p:cNvSpPr>
            <p:nvPr/>
          </p:nvSpPr>
          <p:spPr bwMode="auto">
            <a:xfrm>
              <a:off x="7113240" y="3803812"/>
              <a:ext cx="1088297" cy="228600"/>
            </a:xfrm>
            <a:prstGeom prst="rightArrow">
              <a:avLst>
                <a:gd name="adj1" fmla="val 50000"/>
                <a:gd name="adj2" fmla="val 99132"/>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cxnSp>
          <p:nvCxnSpPr>
            <p:cNvPr id="152" name="直接连接符 151"/>
            <p:cNvCxnSpPr/>
            <p:nvPr/>
          </p:nvCxnSpPr>
          <p:spPr bwMode="auto">
            <a:xfrm>
              <a:off x="2649832" y="2204864"/>
              <a:ext cx="5022868" cy="0"/>
            </a:xfrm>
            <a:prstGeom prst="line">
              <a:avLst/>
            </a:prstGeom>
            <a:solidFill>
              <a:srgbClr val="FF9900"/>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Text Box 43"/>
            <p:cNvSpPr txBox="1">
              <a:spLocks noChangeArrowheads="1"/>
            </p:cNvSpPr>
            <p:nvPr/>
          </p:nvSpPr>
          <p:spPr bwMode="auto">
            <a:xfrm>
              <a:off x="4664968" y="1413497"/>
              <a:ext cx="1094446" cy="41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IPv4 </a:t>
              </a:r>
              <a:r>
                <a:rPr kumimoji="1" lang="zh-CN" altLang="en-US"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网络</a:t>
              </a:r>
            </a:p>
          </p:txBody>
        </p:sp>
        <p:pic>
          <p:nvPicPr>
            <p:cNvPr id="154"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9024"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5"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88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6"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47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57"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5252"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8" name="Text Box 54"/>
            <p:cNvSpPr txBox="1">
              <a:spLocks noChangeArrowheads="1"/>
            </p:cNvSpPr>
            <p:nvPr/>
          </p:nvSpPr>
          <p:spPr bwMode="auto">
            <a:xfrm>
              <a:off x="2432720" y="1679032"/>
              <a:ext cx="294779"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B</a:t>
              </a:r>
            </a:p>
          </p:txBody>
        </p:sp>
        <p:sp>
          <p:nvSpPr>
            <p:cNvPr id="159" name="Text Box 55"/>
            <p:cNvSpPr txBox="1">
              <a:spLocks noChangeArrowheads="1"/>
            </p:cNvSpPr>
            <p:nvPr/>
          </p:nvSpPr>
          <p:spPr bwMode="auto">
            <a:xfrm>
              <a:off x="4332826" y="1679032"/>
              <a:ext cx="289553"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C</a:t>
              </a:r>
            </a:p>
          </p:txBody>
        </p:sp>
        <p:sp>
          <p:nvSpPr>
            <p:cNvPr id="160" name="Text Box 56"/>
            <p:cNvSpPr txBox="1">
              <a:spLocks noChangeArrowheads="1"/>
            </p:cNvSpPr>
            <p:nvPr/>
          </p:nvSpPr>
          <p:spPr bwMode="auto">
            <a:xfrm>
              <a:off x="5817096" y="1679032"/>
              <a:ext cx="306975"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D</a:t>
              </a:r>
            </a:p>
          </p:txBody>
        </p:sp>
        <p:sp>
          <p:nvSpPr>
            <p:cNvPr id="161" name="Text Box 57"/>
            <p:cNvSpPr txBox="1">
              <a:spLocks noChangeArrowheads="1"/>
            </p:cNvSpPr>
            <p:nvPr/>
          </p:nvSpPr>
          <p:spPr bwMode="auto">
            <a:xfrm>
              <a:off x="7627209" y="1679032"/>
              <a:ext cx="282585" cy="34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2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E</a:t>
              </a:r>
            </a:p>
          </p:txBody>
        </p:sp>
        <p:sp>
          <p:nvSpPr>
            <p:cNvPr id="162" name="Text Box 87"/>
            <p:cNvSpPr txBox="1">
              <a:spLocks noChangeArrowheads="1"/>
            </p:cNvSpPr>
            <p:nvPr/>
          </p:nvSpPr>
          <p:spPr bwMode="auto">
            <a:xfrm>
              <a:off x="2037299" y="1124744"/>
              <a:ext cx="1092702" cy="72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双协议栈</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IPv6/IPv4</a:t>
              </a:r>
            </a:p>
          </p:txBody>
        </p:sp>
        <p:grpSp>
          <p:nvGrpSpPr>
            <p:cNvPr id="163" name="组合 162"/>
            <p:cNvGrpSpPr/>
            <p:nvPr/>
          </p:nvGrpSpPr>
          <p:grpSpPr>
            <a:xfrm>
              <a:off x="2583651" y="2420888"/>
              <a:ext cx="5242753" cy="3168352"/>
              <a:chOff x="2922487" y="2420888"/>
              <a:chExt cx="4622801" cy="2590800"/>
            </a:xfrm>
          </p:grpSpPr>
          <p:sp>
            <p:nvSpPr>
              <p:cNvPr id="166" name="Line 55"/>
              <p:cNvSpPr>
                <a:spLocks noChangeShapeType="1"/>
              </p:cNvSpPr>
              <p:nvPr/>
            </p:nvSpPr>
            <p:spPr bwMode="auto">
              <a:xfrm>
                <a:off x="2922487" y="2420888"/>
                <a:ext cx="0" cy="25908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7" name="Line 56"/>
              <p:cNvSpPr>
                <a:spLocks noChangeShapeType="1"/>
              </p:cNvSpPr>
              <p:nvPr/>
            </p:nvSpPr>
            <p:spPr bwMode="auto">
              <a:xfrm>
                <a:off x="7545288" y="2420888"/>
                <a:ext cx="0" cy="259080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sp>
          <p:nvSpPr>
            <p:cNvPr id="164" name="Line 70"/>
            <p:cNvSpPr>
              <a:spLocks noChangeShapeType="1"/>
            </p:cNvSpPr>
            <p:nvPr/>
          </p:nvSpPr>
          <p:spPr bwMode="auto">
            <a:xfrm>
              <a:off x="2598791" y="5274950"/>
              <a:ext cx="5162521"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5" name="Text Box 66"/>
            <p:cNvSpPr txBox="1">
              <a:spLocks noChangeArrowheads="1"/>
            </p:cNvSpPr>
            <p:nvPr/>
          </p:nvSpPr>
          <p:spPr bwMode="auto">
            <a:xfrm>
              <a:off x="4664299" y="5058927"/>
              <a:ext cx="1301966" cy="418735"/>
            </a:xfrm>
            <a:prstGeom prst="rect">
              <a:avLst/>
            </a:prstGeom>
            <a:solidFill>
              <a:srgbClr val="FFFFFF"/>
            </a:solidFill>
            <a:ln>
              <a:noFill/>
            </a:ln>
            <a:effec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IPv4</a:t>
              </a:r>
              <a:r>
                <a:rPr kumimoji="1" lang="zh-CN" altLang="en-US" sz="1600" b="1"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网络 </a:t>
              </a:r>
            </a:p>
          </p:txBody>
        </p:sp>
      </p:grpSp>
    </p:spTree>
    <p:extLst>
      <p:ext uri="{BB962C8B-B14F-4D97-AF65-F5344CB8AC3E}">
        <p14:creationId xmlns:p14="http://schemas.microsoft.com/office/powerpoint/2010/main" val="3823587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Effect transition="in" filter="wipe(up)">
                                      <p:cBhvr>
                                        <p:cTn id="1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NAT-PT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53</a:t>
            </a:fld>
            <a:endParaRPr lang="zh-CN" altLang="en-US" dirty="0"/>
          </a:p>
        </p:txBody>
      </p:sp>
      <p:sp>
        <p:nvSpPr>
          <p:cNvPr id="57" name="内容占位符 2"/>
          <p:cNvSpPr>
            <a:spLocks noGrp="1"/>
          </p:cNvSpPr>
          <p:nvPr>
            <p:ph idx="1"/>
          </p:nvPr>
        </p:nvSpPr>
        <p:spPr>
          <a:xfrm>
            <a:off x="457199" y="1444979"/>
            <a:ext cx="8370712" cy="3660421"/>
          </a:xfrm>
        </p:spPr>
        <p:txBody>
          <a:bodyPr/>
          <a:lstStyle/>
          <a:p>
            <a:pPr>
              <a:spcBef>
                <a:spcPts val="0"/>
              </a:spcBef>
            </a:pPr>
            <a:r>
              <a:rPr lang="zh-CN" altLang="en-US" sz="2000" dirty="0"/>
              <a:t>针对对象</a:t>
            </a:r>
          </a:p>
          <a:p>
            <a:pPr lvl="1">
              <a:lnSpc>
                <a:spcPct val="150000"/>
              </a:lnSpc>
              <a:spcBef>
                <a:spcPts val="0"/>
              </a:spcBef>
            </a:pPr>
            <a:r>
              <a:rPr lang="zh-CN" altLang="en-US" sz="1600" dirty="0"/>
              <a:t>通信中间设备</a:t>
            </a:r>
          </a:p>
          <a:p>
            <a:pPr>
              <a:spcBef>
                <a:spcPts val="0"/>
              </a:spcBef>
            </a:pPr>
            <a:r>
              <a:rPr lang="zh-CN" altLang="en-US" sz="2000" dirty="0"/>
              <a:t>实现方式</a:t>
            </a:r>
          </a:p>
          <a:p>
            <a:pPr lvl="1">
              <a:lnSpc>
                <a:spcPct val="150000"/>
              </a:lnSpc>
              <a:spcBef>
                <a:spcPts val="0"/>
              </a:spcBef>
            </a:pPr>
            <a:r>
              <a:rPr lang="en-US" altLang="zh-CN" sz="1600" dirty="0"/>
              <a:t>IP</a:t>
            </a:r>
            <a:r>
              <a:rPr lang="zh-CN" altLang="en-US" sz="1600" dirty="0"/>
              <a:t>网络地址翻译器 </a:t>
            </a:r>
            <a:r>
              <a:rPr lang="en-US" altLang="zh-CN" sz="1600" dirty="0"/>
              <a:t>(NAT) </a:t>
            </a:r>
            <a:r>
              <a:rPr lang="zh-CN" altLang="en-US" sz="1600" dirty="0"/>
              <a:t>的地址翻译机制和无状态</a:t>
            </a:r>
            <a:r>
              <a:rPr lang="en-US" altLang="zh-CN" sz="1600" dirty="0"/>
              <a:t>IP/ICMP</a:t>
            </a:r>
            <a:r>
              <a:rPr lang="zh-CN" altLang="en-US" sz="1600" dirty="0"/>
              <a:t>翻译器 </a:t>
            </a:r>
            <a:r>
              <a:rPr lang="en-US" altLang="zh-CN" sz="1600" dirty="0"/>
              <a:t>(SIIT) </a:t>
            </a:r>
            <a:r>
              <a:rPr lang="zh-CN" altLang="en-US" sz="1600" dirty="0"/>
              <a:t>的</a:t>
            </a:r>
            <a:r>
              <a:rPr lang="en-US" altLang="zh-CN" sz="1600" dirty="0"/>
              <a:t>v6/v4</a:t>
            </a:r>
            <a:r>
              <a:rPr lang="zh-CN" altLang="en-US" sz="1600" dirty="0"/>
              <a:t>协议翻译机制的结合</a:t>
            </a:r>
          </a:p>
          <a:p>
            <a:pPr>
              <a:spcBef>
                <a:spcPts val="0"/>
              </a:spcBef>
            </a:pPr>
            <a:r>
              <a:rPr lang="zh-CN" altLang="en-US" sz="2000" dirty="0"/>
              <a:t>特点</a:t>
            </a:r>
          </a:p>
          <a:p>
            <a:pPr lvl="1">
              <a:lnSpc>
                <a:spcPct val="150000"/>
              </a:lnSpc>
              <a:spcBef>
                <a:spcPts val="0"/>
              </a:spcBef>
            </a:pPr>
            <a:r>
              <a:rPr lang="zh-CN" altLang="en-US" sz="1600" dirty="0"/>
              <a:t>用于纯</a:t>
            </a:r>
            <a:r>
              <a:rPr lang="en-US" altLang="zh-CN" sz="1600" dirty="0"/>
              <a:t>IPv4</a:t>
            </a:r>
            <a:r>
              <a:rPr lang="zh-CN" altLang="en-US" sz="1600" dirty="0"/>
              <a:t>节点与纯</a:t>
            </a:r>
            <a:r>
              <a:rPr lang="en-US" altLang="zh-CN" sz="1600" dirty="0"/>
              <a:t>IPv6</a:t>
            </a:r>
            <a:r>
              <a:rPr lang="zh-CN" altLang="en-US" sz="1600" dirty="0"/>
              <a:t>节点间的通信，</a:t>
            </a:r>
            <a:r>
              <a:rPr lang="en-US" altLang="zh-CN" sz="1600" dirty="0"/>
              <a:t>IP</a:t>
            </a:r>
            <a:r>
              <a:rPr lang="zh-CN" altLang="en-US" sz="1600" dirty="0"/>
              <a:t>包的路由对端节点透明</a:t>
            </a:r>
          </a:p>
        </p:txBody>
      </p:sp>
    </p:spTree>
    <p:extLst>
      <p:ext uri="{BB962C8B-B14F-4D97-AF65-F5344CB8AC3E}">
        <p14:creationId xmlns:p14="http://schemas.microsoft.com/office/powerpoint/2010/main" val="1514062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dissolve">
                                      <p:cBhvr>
                                        <p:cTn id="7" dur="500"/>
                                        <p:tgtEl>
                                          <p:spTgt spid="5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7">
                                            <p:txEl>
                                              <p:pRg st="1" end="1"/>
                                            </p:txEl>
                                          </p:spTgt>
                                        </p:tgtEl>
                                        <p:attrNameLst>
                                          <p:attrName>style.visibility</p:attrName>
                                        </p:attrNameLst>
                                      </p:cBhvr>
                                      <p:to>
                                        <p:strVal val="visible"/>
                                      </p:to>
                                    </p:set>
                                    <p:animEffect transition="in" filter="dissolve">
                                      <p:cBhvr>
                                        <p:cTn id="10" dur="500"/>
                                        <p:tgtEl>
                                          <p:spTgt spid="5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Effect transition="in" filter="dissolve">
                                      <p:cBhvr>
                                        <p:cTn id="13" dur="500"/>
                                        <p:tgtEl>
                                          <p:spTgt spid="57">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7">
                                            <p:txEl>
                                              <p:pRg st="3" end="3"/>
                                            </p:txEl>
                                          </p:spTgt>
                                        </p:tgtEl>
                                        <p:attrNameLst>
                                          <p:attrName>style.visibility</p:attrName>
                                        </p:attrNameLst>
                                      </p:cBhvr>
                                      <p:to>
                                        <p:strVal val="visible"/>
                                      </p:to>
                                    </p:set>
                                    <p:animEffect transition="in" filter="dissolve">
                                      <p:cBhvr>
                                        <p:cTn id="16" dur="500"/>
                                        <p:tgtEl>
                                          <p:spTgt spid="57">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animEffect transition="in" filter="dissolve">
                                      <p:cBhvr>
                                        <p:cTn id="19" dur="500"/>
                                        <p:tgtEl>
                                          <p:spTgt spid="57">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7">
                                            <p:txEl>
                                              <p:pRg st="5" end="5"/>
                                            </p:txEl>
                                          </p:spTgt>
                                        </p:tgtEl>
                                        <p:attrNameLst>
                                          <p:attrName>style.visibility</p:attrName>
                                        </p:attrNameLst>
                                      </p:cBhvr>
                                      <p:to>
                                        <p:strVal val="visible"/>
                                      </p:to>
                                    </p:set>
                                    <p:animEffect transition="in" filter="dissolve">
                                      <p:cBhvr>
                                        <p:cTn id="22"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NAT-PT</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54</a:t>
            </a:fld>
            <a:endParaRPr lang="zh-CN" altLang="en-US" dirty="0"/>
          </a:p>
        </p:txBody>
      </p:sp>
      <p:sp>
        <p:nvSpPr>
          <p:cNvPr id="57" name="内容占位符 2"/>
          <p:cNvSpPr>
            <a:spLocks noGrp="1"/>
          </p:cNvSpPr>
          <p:nvPr>
            <p:ph idx="1"/>
          </p:nvPr>
        </p:nvSpPr>
        <p:spPr>
          <a:xfrm>
            <a:off x="457199" y="1444979"/>
            <a:ext cx="8370712" cy="3660421"/>
          </a:xfrm>
        </p:spPr>
        <p:txBody>
          <a:bodyPr/>
          <a:lstStyle/>
          <a:p>
            <a:pPr>
              <a:spcBef>
                <a:spcPts val="0"/>
              </a:spcBef>
            </a:pPr>
            <a:r>
              <a:rPr lang="en-US" altLang="zh-CN" sz="2000" dirty="0"/>
              <a:t>NAT</a:t>
            </a:r>
          </a:p>
          <a:p>
            <a:pPr lvl="1">
              <a:spcBef>
                <a:spcPts val="0"/>
              </a:spcBef>
            </a:pPr>
            <a:r>
              <a:rPr lang="en-US" altLang="zh-CN" sz="1600" dirty="0"/>
              <a:t>v6-v4</a:t>
            </a:r>
            <a:r>
              <a:rPr lang="zh-CN" altLang="en-US" sz="1600" dirty="0"/>
              <a:t>地址动态翻译</a:t>
            </a:r>
          </a:p>
          <a:p>
            <a:pPr>
              <a:spcBef>
                <a:spcPts val="0"/>
              </a:spcBef>
            </a:pPr>
            <a:r>
              <a:rPr lang="en-US" altLang="zh-CN" sz="2000" dirty="0"/>
              <a:t>PT</a:t>
            </a:r>
          </a:p>
          <a:p>
            <a:pPr lvl="1">
              <a:spcBef>
                <a:spcPts val="0"/>
              </a:spcBef>
            </a:pPr>
            <a:r>
              <a:rPr lang="en-US" altLang="zh-CN" sz="1600" dirty="0"/>
              <a:t>v6-v4</a:t>
            </a:r>
            <a:r>
              <a:rPr lang="zh-CN" altLang="en-US" sz="1600" dirty="0"/>
              <a:t>协议翻译</a:t>
            </a:r>
          </a:p>
          <a:p>
            <a:pPr>
              <a:spcBef>
                <a:spcPts val="0"/>
              </a:spcBef>
            </a:pPr>
            <a:r>
              <a:rPr lang="en-US" altLang="zh-CN" sz="2000" dirty="0"/>
              <a:t>ALG</a:t>
            </a:r>
            <a:r>
              <a:rPr lang="zh-CN" altLang="en-US" sz="2000" dirty="0"/>
              <a:t> </a:t>
            </a:r>
            <a:r>
              <a:rPr lang="en-US" altLang="zh-CN" sz="2000" dirty="0"/>
              <a:t>(</a:t>
            </a:r>
            <a:r>
              <a:rPr lang="zh-CN" altLang="en-US" sz="2000" dirty="0"/>
              <a:t>应用层网关</a:t>
            </a:r>
            <a:r>
              <a:rPr lang="en-US" altLang="zh-CN" sz="2000" dirty="0"/>
              <a:t>)</a:t>
            </a:r>
            <a:endParaRPr lang="zh-CN" altLang="en-US" sz="2000" dirty="0"/>
          </a:p>
          <a:p>
            <a:pPr lvl="1">
              <a:spcBef>
                <a:spcPts val="0"/>
              </a:spcBef>
            </a:pPr>
            <a:r>
              <a:rPr lang="en-US" altLang="zh-CN" sz="1600" dirty="0"/>
              <a:t>v6-v4</a:t>
            </a:r>
            <a:r>
              <a:rPr lang="zh-CN" altLang="en-US" sz="1600" dirty="0"/>
              <a:t>应用程序翻译（如</a:t>
            </a:r>
            <a:r>
              <a:rPr lang="en-US" altLang="zh-CN" sz="1600" dirty="0"/>
              <a:t>DNS-ALG</a:t>
            </a:r>
            <a:r>
              <a:rPr lang="zh-CN" altLang="en-US" sz="1600" dirty="0"/>
              <a:t>）</a:t>
            </a:r>
          </a:p>
        </p:txBody>
      </p:sp>
      <p:grpSp>
        <p:nvGrpSpPr>
          <p:cNvPr id="6" name="Group 5"/>
          <p:cNvGrpSpPr>
            <a:grpSpLocks/>
          </p:cNvGrpSpPr>
          <p:nvPr/>
        </p:nvGrpSpPr>
        <p:grpSpPr bwMode="auto">
          <a:xfrm>
            <a:off x="1371600" y="4016375"/>
            <a:ext cx="6400800" cy="2178050"/>
            <a:chOff x="1008" y="1104"/>
            <a:chExt cx="4032" cy="1372"/>
          </a:xfrm>
        </p:grpSpPr>
        <p:sp>
          <p:nvSpPr>
            <p:cNvPr id="8" name="AutoShape 6"/>
            <p:cNvSpPr>
              <a:spLocks noChangeArrowheads="1"/>
            </p:cNvSpPr>
            <p:nvPr/>
          </p:nvSpPr>
          <p:spPr bwMode="auto">
            <a:xfrm>
              <a:off x="1008" y="1273"/>
              <a:ext cx="1568" cy="911"/>
            </a:xfrm>
            <a:prstGeom prst="cloudCallout">
              <a:avLst>
                <a:gd name="adj1" fmla="val -33569"/>
                <a:gd name="adj2" fmla="val 15199"/>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pPr>
              <a:endParaRPr lang="zh-CN" altLang="zh-CN" b="0">
                <a:latin typeface="Calibri" panose="020F0502020204030204" pitchFamily="34" charset="0"/>
                <a:ea typeface="华文楷体" panose="02010600040101010101" pitchFamily="2" charset="-122"/>
              </a:endParaRPr>
            </a:p>
          </p:txBody>
        </p:sp>
        <p:sp>
          <p:nvSpPr>
            <p:cNvPr id="9" name="AutoShape 7"/>
            <p:cNvSpPr>
              <a:spLocks noChangeArrowheads="1"/>
            </p:cNvSpPr>
            <p:nvPr/>
          </p:nvSpPr>
          <p:spPr bwMode="auto">
            <a:xfrm>
              <a:off x="3158" y="1104"/>
              <a:ext cx="1882" cy="1147"/>
            </a:xfrm>
            <a:prstGeom prst="cloudCallout">
              <a:avLst>
                <a:gd name="adj1" fmla="val -42856"/>
                <a:gd name="adj2" fmla="val 12069"/>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pPr>
              <a:endParaRPr lang="zh-CN" altLang="zh-CN" b="0">
                <a:latin typeface="Calibri" panose="020F0502020204030204" pitchFamily="34" charset="0"/>
                <a:ea typeface="华文楷体" panose="02010600040101010101" pitchFamily="2" charset="-122"/>
              </a:endParaRPr>
            </a:p>
          </p:txBody>
        </p:sp>
        <p:sp>
          <p:nvSpPr>
            <p:cNvPr id="10" name="Text Box 8"/>
            <p:cNvSpPr txBox="1">
              <a:spLocks noChangeArrowheads="1"/>
            </p:cNvSpPr>
            <p:nvPr/>
          </p:nvSpPr>
          <p:spPr bwMode="auto">
            <a:xfrm>
              <a:off x="2531" y="1576"/>
              <a:ext cx="762" cy="233"/>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ClrTx/>
              </a:pPr>
              <a:r>
                <a:rPr lang="en-US" altLang="zh-CN" b="0" dirty="0">
                  <a:solidFill>
                    <a:schemeClr val="bg1"/>
                  </a:solidFill>
                  <a:latin typeface="Calibri" panose="020F0502020204030204" pitchFamily="34" charset="0"/>
                  <a:ea typeface="华文楷体" panose="02010600040101010101" pitchFamily="2" charset="-122"/>
                </a:rPr>
                <a:t>NAT-PT</a:t>
              </a:r>
            </a:p>
          </p:txBody>
        </p:sp>
        <p:sp>
          <p:nvSpPr>
            <p:cNvPr id="11" name="Text Box 9"/>
            <p:cNvSpPr txBox="1">
              <a:spLocks noChangeArrowheads="1"/>
            </p:cNvSpPr>
            <p:nvPr/>
          </p:nvSpPr>
          <p:spPr bwMode="auto">
            <a:xfrm>
              <a:off x="1441" y="1637"/>
              <a:ext cx="851" cy="23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r>
                <a:rPr lang="en-US" altLang="zh-CN" dirty="0">
                  <a:latin typeface="Calibri" panose="020F0502020204030204" pitchFamily="34" charset="0"/>
                  <a:ea typeface="华文楷体" panose="02010600040101010101" pitchFamily="2" charset="-122"/>
                </a:rPr>
                <a:t>IPv6</a:t>
              </a:r>
              <a:r>
                <a:rPr lang="zh-CN" altLang="en-US" dirty="0">
                  <a:latin typeface="Calibri" panose="020F0502020204030204" pitchFamily="34" charset="0"/>
                  <a:ea typeface="华文楷体" panose="02010600040101010101" pitchFamily="2" charset="-122"/>
                </a:rPr>
                <a:t>网络</a:t>
              </a:r>
            </a:p>
          </p:txBody>
        </p:sp>
        <p:sp>
          <p:nvSpPr>
            <p:cNvPr id="12" name="Text Box 10"/>
            <p:cNvSpPr txBox="1">
              <a:spLocks noChangeArrowheads="1"/>
            </p:cNvSpPr>
            <p:nvPr/>
          </p:nvSpPr>
          <p:spPr bwMode="auto">
            <a:xfrm>
              <a:off x="3788" y="1567"/>
              <a:ext cx="896" cy="23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pPr>
              <a:r>
                <a:rPr lang="en-US" altLang="zh-CN" b="0" dirty="0">
                  <a:latin typeface="Calibri" panose="020F0502020204030204" pitchFamily="34" charset="0"/>
                  <a:ea typeface="华文楷体" panose="02010600040101010101" pitchFamily="2" charset="-122"/>
                </a:rPr>
                <a:t>IPv4</a:t>
              </a:r>
              <a:r>
                <a:rPr lang="zh-CN" altLang="en-US" b="0" dirty="0">
                  <a:latin typeface="Calibri" panose="020F0502020204030204" pitchFamily="34" charset="0"/>
                  <a:ea typeface="华文楷体" panose="02010600040101010101" pitchFamily="2" charset="-122"/>
                </a:rPr>
                <a:t>网络</a:t>
              </a:r>
            </a:p>
          </p:txBody>
        </p:sp>
        <p:sp>
          <p:nvSpPr>
            <p:cNvPr id="13" name="AutoShape 11"/>
            <p:cNvSpPr>
              <a:spLocks noChangeArrowheads="1"/>
            </p:cNvSpPr>
            <p:nvPr/>
          </p:nvSpPr>
          <p:spPr bwMode="auto">
            <a:xfrm rot="-10742113">
              <a:off x="2016" y="2208"/>
              <a:ext cx="1679" cy="268"/>
            </a:xfrm>
            <a:prstGeom prst="wedgeRectCallout">
              <a:avLst>
                <a:gd name="adj1" fmla="val 14000"/>
                <a:gd name="adj2" fmla="val 214343"/>
              </a:avLst>
            </a:prstGeom>
            <a:solidFill>
              <a:schemeClr val="accent5">
                <a:lumMod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lnSpc>
                  <a:spcPct val="100000"/>
                </a:lnSpc>
                <a:spcBef>
                  <a:spcPct val="0"/>
                </a:spcBef>
                <a:buClrTx/>
              </a:pPr>
              <a:r>
                <a:rPr lang="en-US" altLang="zh-CN" b="0">
                  <a:solidFill>
                    <a:schemeClr val="bg1"/>
                  </a:solidFill>
                  <a:latin typeface="Calibri" panose="020F0502020204030204" pitchFamily="34" charset="0"/>
                  <a:ea typeface="华文楷体" panose="02010600040101010101" pitchFamily="2" charset="-122"/>
                </a:rPr>
                <a:t>NAT+PT(+ALG)</a:t>
              </a:r>
            </a:p>
          </p:txBody>
        </p:sp>
      </p:grpSp>
    </p:spTree>
    <p:custDataLst>
      <p:tags r:id="rId1"/>
    </p:custDataLst>
    <p:extLst>
      <p:ext uri="{BB962C8B-B14F-4D97-AF65-F5344CB8AC3E}">
        <p14:creationId xmlns:p14="http://schemas.microsoft.com/office/powerpoint/2010/main" val="3851754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
                                            <p:txEl>
                                              <p:pRg st="0" end="0"/>
                                            </p:txEl>
                                          </p:spTgt>
                                        </p:tgtEl>
                                        <p:attrNameLst>
                                          <p:attrName>style.visibility</p:attrName>
                                        </p:attrNameLst>
                                      </p:cBhvr>
                                      <p:to>
                                        <p:strVal val="visible"/>
                                      </p:to>
                                    </p:set>
                                    <p:animEffect transition="in" filter="dissolve">
                                      <p:cBhvr>
                                        <p:cTn id="12" dur="500"/>
                                        <p:tgtEl>
                                          <p:spTgt spid="57">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7">
                                            <p:txEl>
                                              <p:pRg st="1" end="1"/>
                                            </p:txEl>
                                          </p:spTgt>
                                        </p:tgtEl>
                                        <p:attrNameLst>
                                          <p:attrName>style.visibility</p:attrName>
                                        </p:attrNameLst>
                                      </p:cBhvr>
                                      <p:to>
                                        <p:strVal val="visible"/>
                                      </p:to>
                                    </p:set>
                                    <p:animEffect transition="in" filter="dissolve">
                                      <p:cBhvr>
                                        <p:cTn id="15" dur="500"/>
                                        <p:tgtEl>
                                          <p:spTgt spid="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
                                            <p:txEl>
                                              <p:pRg st="2" end="2"/>
                                            </p:txEl>
                                          </p:spTgt>
                                        </p:tgtEl>
                                        <p:attrNameLst>
                                          <p:attrName>style.visibility</p:attrName>
                                        </p:attrNameLst>
                                      </p:cBhvr>
                                      <p:to>
                                        <p:strVal val="visible"/>
                                      </p:to>
                                    </p:set>
                                    <p:animEffect transition="in" filter="dissolve">
                                      <p:cBhvr>
                                        <p:cTn id="20" dur="500"/>
                                        <p:tgtEl>
                                          <p:spTgt spid="57">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7">
                                            <p:txEl>
                                              <p:pRg st="3" end="3"/>
                                            </p:txEl>
                                          </p:spTgt>
                                        </p:tgtEl>
                                        <p:attrNameLst>
                                          <p:attrName>style.visibility</p:attrName>
                                        </p:attrNameLst>
                                      </p:cBhvr>
                                      <p:to>
                                        <p:strVal val="visible"/>
                                      </p:to>
                                    </p:set>
                                    <p:animEffect transition="in" filter="dissolve">
                                      <p:cBhvr>
                                        <p:cTn id="23" dur="500"/>
                                        <p:tgtEl>
                                          <p:spTgt spid="5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7">
                                            <p:txEl>
                                              <p:pRg st="4" end="4"/>
                                            </p:txEl>
                                          </p:spTgt>
                                        </p:tgtEl>
                                        <p:attrNameLst>
                                          <p:attrName>style.visibility</p:attrName>
                                        </p:attrNameLst>
                                      </p:cBhvr>
                                      <p:to>
                                        <p:strVal val="visible"/>
                                      </p:to>
                                    </p:set>
                                    <p:animEffect transition="in" filter="dissolve">
                                      <p:cBhvr>
                                        <p:cTn id="28" dur="500"/>
                                        <p:tgtEl>
                                          <p:spTgt spid="57">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7">
                                            <p:txEl>
                                              <p:pRg st="5" end="5"/>
                                            </p:txEl>
                                          </p:spTgt>
                                        </p:tgtEl>
                                        <p:attrNameLst>
                                          <p:attrName>style.visibility</p:attrName>
                                        </p:attrNameLst>
                                      </p:cBhvr>
                                      <p:to>
                                        <p:strVal val="visible"/>
                                      </p:to>
                                    </p:set>
                                    <p:animEffect transition="in" filter="dissolve">
                                      <p:cBhvr>
                                        <p:cTn id="31" dur="500"/>
                                        <p:tgtEl>
                                          <p:spTgt spid="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55</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6.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5286098" y="1397000"/>
            <a:ext cx="317817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60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的特性 </a:t>
            </a:r>
            <a:r>
              <a:rPr lang="en-US" altLang="zh-CN" dirty="0"/>
              <a:t>(</a:t>
            </a:r>
            <a:r>
              <a:rPr lang="zh-CN" altLang="en-US" dirty="0"/>
              <a:t>改进</a:t>
            </a:r>
            <a:r>
              <a:rPr lang="en-US" altLang="zh-CN" dirty="0"/>
              <a:t>)</a:t>
            </a:r>
            <a:endParaRPr lang="zh-CN" altLang="en-US" dirty="0"/>
          </a:p>
        </p:txBody>
      </p:sp>
      <p:sp>
        <p:nvSpPr>
          <p:cNvPr id="3" name="内容占位符 2"/>
          <p:cNvSpPr>
            <a:spLocks noGrp="1"/>
          </p:cNvSpPr>
          <p:nvPr>
            <p:ph idx="1"/>
          </p:nvPr>
        </p:nvSpPr>
        <p:spPr>
          <a:xfrm>
            <a:off x="457199" y="1444978"/>
            <a:ext cx="8579555" cy="5260621"/>
          </a:xfrm>
        </p:spPr>
        <p:txBody>
          <a:bodyPr/>
          <a:lstStyle/>
          <a:p>
            <a:r>
              <a:rPr lang="zh-CN" altLang="en-US" sz="1800" dirty="0"/>
              <a:t>地址空间增大</a:t>
            </a:r>
          </a:p>
          <a:p>
            <a:pPr lvl="1">
              <a:lnSpc>
                <a:spcPct val="150000"/>
              </a:lnSpc>
              <a:spcBef>
                <a:spcPts val="0"/>
              </a:spcBef>
            </a:pPr>
            <a:r>
              <a:rPr lang="en-US" altLang="zh-CN" sz="1600" dirty="0"/>
              <a:t>128</a:t>
            </a:r>
            <a:r>
              <a:rPr lang="zh-CN" altLang="en-US" sz="1600" dirty="0"/>
              <a:t>位 </a:t>
            </a:r>
            <a:r>
              <a:rPr lang="en-US" altLang="zh-CN" sz="1600" dirty="0"/>
              <a:t>= 340</a:t>
            </a:r>
            <a:r>
              <a:rPr lang="zh-CN" altLang="en-US" sz="1600" dirty="0"/>
              <a:t>万亿万亿万亿个地址 </a:t>
            </a:r>
            <a:r>
              <a:rPr lang="en-US" altLang="zh-CN" sz="1600" dirty="0"/>
              <a:t>= </a:t>
            </a:r>
            <a:r>
              <a:rPr lang="zh-CN" altLang="en-US" sz="1600" dirty="0"/>
              <a:t>地球表面</a:t>
            </a:r>
            <a:r>
              <a:rPr lang="en-US" altLang="zh-CN" sz="1600" dirty="0"/>
              <a:t>67</a:t>
            </a:r>
            <a:r>
              <a:rPr lang="zh-CN" altLang="en-US" sz="1600" dirty="0"/>
              <a:t>万亿个地址</a:t>
            </a:r>
            <a:r>
              <a:rPr lang="en-US" altLang="zh-CN" sz="1600" dirty="0"/>
              <a:t>/</a:t>
            </a:r>
            <a:r>
              <a:rPr lang="zh-CN" altLang="en-US" sz="1600" dirty="0"/>
              <a:t>平方米</a:t>
            </a:r>
            <a:endParaRPr lang="en-US" altLang="zh-CN" sz="1600" dirty="0"/>
          </a:p>
          <a:p>
            <a:pPr marL="342891" lvl="1" indent="-342891">
              <a:lnSpc>
                <a:spcPct val="150000"/>
              </a:lnSpc>
              <a:buClr>
                <a:schemeClr val="bg2"/>
              </a:buClr>
              <a:buSzPct val="75000"/>
              <a:buFont typeface="Wingdings" panose="05000000000000000000" pitchFamily="2" charset="2"/>
              <a:buChar char="n"/>
            </a:pPr>
            <a:r>
              <a:rPr lang="zh-CN" altLang="en-US" sz="1800" dirty="0">
                <a:cs typeface="+mn-cs"/>
              </a:rPr>
              <a:t>分层地址结构，改进地址聚合能力</a:t>
            </a:r>
            <a:endParaRPr lang="en-US" altLang="zh-CN" sz="1800" dirty="0">
              <a:cs typeface="+mn-cs"/>
            </a:endParaRPr>
          </a:p>
          <a:p>
            <a:pPr marL="342891" lvl="1" indent="-342891">
              <a:lnSpc>
                <a:spcPct val="150000"/>
              </a:lnSpc>
              <a:buClr>
                <a:schemeClr val="bg2"/>
              </a:buClr>
              <a:buSzPct val="75000"/>
              <a:buFont typeface="Wingdings" panose="05000000000000000000" pitchFamily="2" charset="2"/>
              <a:buChar char="n"/>
            </a:pPr>
            <a:r>
              <a:rPr lang="zh-CN" altLang="en-US" sz="1800" dirty="0">
                <a:cs typeface="+mn-cs"/>
              </a:rPr>
              <a:t>更有效的首部结构，在某些情况下可提高路由效率</a:t>
            </a:r>
            <a:endParaRPr lang="en-US" altLang="zh-CN" sz="1800" dirty="0">
              <a:cs typeface="+mn-cs"/>
            </a:endParaRPr>
          </a:p>
          <a:p>
            <a:pPr lvl="1">
              <a:lnSpc>
                <a:spcPct val="150000"/>
              </a:lnSpc>
              <a:spcBef>
                <a:spcPts val="0"/>
              </a:spcBef>
            </a:pPr>
            <a:r>
              <a:rPr lang="zh-CN" altLang="en-US" sz="1600" dirty="0"/>
              <a:t>简化了</a:t>
            </a:r>
            <a:r>
              <a:rPr lang="en-US" altLang="zh-CN" sz="1600" dirty="0"/>
              <a:t>IP</a:t>
            </a:r>
            <a:r>
              <a:rPr lang="zh-CN" altLang="en-US" sz="1600" dirty="0"/>
              <a:t>分组首部</a:t>
            </a:r>
            <a:endParaRPr lang="en-US" altLang="zh-CN" sz="1600" dirty="0"/>
          </a:p>
          <a:p>
            <a:pPr lvl="2">
              <a:lnSpc>
                <a:spcPct val="150000"/>
              </a:lnSpc>
              <a:spcBef>
                <a:spcPts val="0"/>
              </a:spcBef>
            </a:pPr>
            <a:r>
              <a:rPr lang="zh-CN" altLang="en-US" sz="1600" dirty="0"/>
              <a:t>包含</a:t>
            </a:r>
            <a:r>
              <a:rPr lang="en-US" altLang="zh-CN" sz="1600" dirty="0"/>
              <a:t>8</a:t>
            </a:r>
            <a:r>
              <a:rPr lang="zh-CN" altLang="en-US" sz="1600" dirty="0"/>
              <a:t>个字段 </a:t>
            </a:r>
            <a:r>
              <a:rPr lang="en-US" altLang="zh-CN" sz="1600" dirty="0"/>
              <a:t>(IPv4</a:t>
            </a:r>
            <a:r>
              <a:rPr lang="zh-CN" altLang="en-US" sz="1600" dirty="0"/>
              <a:t>是</a:t>
            </a:r>
            <a:r>
              <a:rPr lang="en-US" altLang="zh-CN" sz="1600" dirty="0"/>
              <a:t>12</a:t>
            </a:r>
            <a:r>
              <a:rPr lang="zh-CN" altLang="en-US" sz="1600" dirty="0"/>
              <a:t>个字段</a:t>
            </a:r>
            <a:r>
              <a:rPr lang="en-US" altLang="zh-CN" sz="1600" dirty="0"/>
              <a:t>)</a:t>
            </a:r>
          </a:p>
          <a:p>
            <a:pPr lvl="1">
              <a:lnSpc>
                <a:spcPct val="150000"/>
              </a:lnSpc>
              <a:spcBef>
                <a:spcPts val="0"/>
              </a:spcBef>
            </a:pPr>
            <a:r>
              <a:rPr lang="en-US" altLang="zh-CN" sz="1600" dirty="0"/>
              <a:t>IPv6 </a:t>
            </a:r>
            <a:r>
              <a:rPr lang="zh-CN" altLang="en-US" sz="1600" dirty="0"/>
              <a:t>首部改为 </a:t>
            </a:r>
            <a:r>
              <a:rPr lang="en-US" altLang="zh-CN" sz="1600" dirty="0"/>
              <a:t>8 </a:t>
            </a:r>
            <a:r>
              <a:rPr lang="zh-CN" altLang="en-US" sz="1600" dirty="0"/>
              <a:t>字节对齐，首部长度必须是 </a:t>
            </a:r>
            <a:r>
              <a:rPr lang="en-US" altLang="zh-CN" sz="1600" dirty="0"/>
              <a:t>8 </a:t>
            </a:r>
            <a:r>
              <a:rPr lang="zh-CN" altLang="en-US" sz="1600" dirty="0"/>
              <a:t>字节的整数倍</a:t>
            </a:r>
            <a:endParaRPr lang="en-US" altLang="zh-CN" sz="1600" dirty="0"/>
          </a:p>
          <a:p>
            <a:pPr lvl="2">
              <a:lnSpc>
                <a:spcPct val="150000"/>
              </a:lnSpc>
              <a:spcBef>
                <a:spcPts val="0"/>
              </a:spcBef>
            </a:pPr>
            <a:r>
              <a:rPr lang="zh-CN" altLang="en-US" sz="1600" dirty="0"/>
              <a:t>原来的 </a:t>
            </a:r>
            <a:r>
              <a:rPr lang="en-US" altLang="zh-CN" sz="1600" dirty="0"/>
              <a:t>IPv4 </a:t>
            </a:r>
            <a:r>
              <a:rPr lang="zh-CN" altLang="en-US" sz="1600" dirty="0"/>
              <a:t>首部是 </a:t>
            </a:r>
            <a:r>
              <a:rPr lang="en-US" altLang="zh-CN" sz="1600" dirty="0"/>
              <a:t>4 </a:t>
            </a:r>
            <a:r>
              <a:rPr lang="zh-CN" altLang="en-US" sz="1600" dirty="0"/>
              <a:t>字节对齐</a:t>
            </a:r>
            <a:endParaRPr lang="en-US" altLang="zh-CN" sz="1600" dirty="0"/>
          </a:p>
          <a:p>
            <a:pPr lvl="1">
              <a:lnSpc>
                <a:spcPct val="150000"/>
              </a:lnSpc>
              <a:spcBef>
                <a:spcPts val="0"/>
              </a:spcBef>
            </a:pPr>
            <a:r>
              <a:rPr lang="zh-CN" altLang="en-US" sz="1600" dirty="0">
                <a:solidFill>
                  <a:srgbClr val="FF0000"/>
                </a:solidFill>
              </a:rPr>
              <a:t>更好</a:t>
            </a:r>
            <a:r>
              <a:rPr lang="zh-CN" altLang="en-US" sz="1600">
                <a:solidFill>
                  <a:srgbClr val="FF0000"/>
                </a:solidFill>
              </a:rPr>
              <a:t>地支持扩展功能（选项）</a:t>
            </a:r>
            <a:endParaRPr lang="zh-CN" altLang="en-US" sz="1600" dirty="0">
              <a:solidFill>
                <a:srgbClr val="FF0000"/>
              </a:solidFill>
            </a:endParaRPr>
          </a:p>
          <a:p>
            <a:pPr lvl="2">
              <a:lnSpc>
                <a:spcPct val="150000"/>
              </a:lnSpc>
              <a:spcBef>
                <a:spcPts val="0"/>
              </a:spcBef>
            </a:pPr>
            <a:r>
              <a:rPr lang="zh-CN" altLang="en-US" sz="1600" dirty="0">
                <a:solidFill>
                  <a:srgbClr val="FF0000"/>
                </a:solidFill>
              </a:rPr>
              <a:t>这一改变对新的分组首部很重要，一些从前必要的字段现在变成可选的</a:t>
            </a:r>
            <a:endParaRPr lang="en-US" altLang="zh-CN" sz="1600" dirty="0">
              <a:solidFill>
                <a:srgbClr val="FF0000"/>
              </a:solidFill>
            </a:endParaRPr>
          </a:p>
          <a:p>
            <a:pPr lvl="2">
              <a:lnSpc>
                <a:spcPct val="150000"/>
              </a:lnSpc>
              <a:spcBef>
                <a:spcPts val="0"/>
              </a:spcBef>
            </a:pPr>
            <a:r>
              <a:rPr lang="zh-CN" altLang="en-US" sz="1600" dirty="0">
                <a:solidFill>
                  <a:srgbClr val="FF0000"/>
                </a:solidFill>
              </a:rPr>
              <a:t>表示选项的方式也不同，使路由器能简单跳过与它无关的选项，加快分组</a:t>
            </a:r>
            <a:r>
              <a:rPr lang="zh-CN" altLang="en-US" sz="1600">
                <a:solidFill>
                  <a:srgbClr val="FF0000"/>
                </a:solidFill>
              </a:rPr>
              <a:t>处理速度</a:t>
            </a:r>
            <a:endParaRPr lang="en-US" altLang="zh-CN" sz="1600">
              <a:solidFill>
                <a:srgbClr val="FF0000"/>
              </a:solidFill>
            </a:endParaRPr>
          </a:p>
          <a:p>
            <a:pPr lvl="2">
              <a:lnSpc>
                <a:spcPct val="150000"/>
              </a:lnSpc>
              <a:spcBef>
                <a:spcPts val="0"/>
              </a:spcBef>
            </a:pPr>
            <a:r>
              <a:rPr lang="zh-CN" altLang="en-US" sz="1600">
                <a:solidFill>
                  <a:srgbClr val="FF0000"/>
                </a:solidFill>
              </a:rPr>
              <a:t>顺序结构</a:t>
            </a:r>
            <a:r>
              <a:rPr lang="en-US" altLang="zh-CN" sz="1600">
                <a:solidFill>
                  <a:srgbClr val="FF0000"/>
                </a:solidFill>
              </a:rPr>
              <a:t>------〉</a:t>
            </a:r>
            <a:r>
              <a:rPr lang="zh-CN" altLang="en-US" sz="1600">
                <a:solidFill>
                  <a:srgbClr val="FF0000"/>
                </a:solidFill>
              </a:rPr>
              <a:t>链式结构</a:t>
            </a:r>
            <a:endParaRPr lang="zh-CN" altLang="en-US" sz="1800" dirty="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Tree>
    <p:custDataLst>
      <p:tags r:id="rId1"/>
    </p:custDataLst>
    <p:extLst>
      <p:ext uri="{BB962C8B-B14F-4D97-AF65-F5344CB8AC3E}">
        <p14:creationId xmlns:p14="http://schemas.microsoft.com/office/powerpoint/2010/main" val="398228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dissolve">
                                      <p:cBhvr>
                                        <p:cTn id="45" dur="500"/>
                                        <p:tgtEl>
                                          <p:spTgt spid="3">
                                            <p:txEl>
                                              <p:pRg st="10" end="10"/>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dissolv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的特性 </a:t>
            </a:r>
            <a:r>
              <a:rPr lang="en-US" altLang="zh-CN" dirty="0"/>
              <a:t>(</a:t>
            </a:r>
            <a:r>
              <a:rPr lang="zh-CN" altLang="en-US" dirty="0"/>
              <a:t>改进</a:t>
            </a:r>
            <a:r>
              <a:rPr lang="en-US" altLang="zh-CN" dirty="0"/>
              <a:t>)</a:t>
            </a:r>
            <a:endParaRPr lang="zh-CN" altLang="en-US" dirty="0"/>
          </a:p>
        </p:txBody>
      </p:sp>
      <p:sp>
        <p:nvSpPr>
          <p:cNvPr id="3" name="内容占位符 2"/>
          <p:cNvSpPr>
            <a:spLocks noGrp="1"/>
          </p:cNvSpPr>
          <p:nvPr>
            <p:ph idx="1"/>
          </p:nvPr>
        </p:nvSpPr>
        <p:spPr>
          <a:xfrm>
            <a:off x="457199" y="1444978"/>
            <a:ext cx="8229601" cy="5260621"/>
          </a:xfrm>
        </p:spPr>
        <p:txBody>
          <a:bodyPr/>
          <a:lstStyle/>
          <a:p>
            <a:r>
              <a:rPr lang="zh-CN" altLang="en-US" sz="1800" dirty="0"/>
              <a:t>支持即插即用，即邻居发现与自动配置</a:t>
            </a:r>
          </a:p>
          <a:p>
            <a:pPr lvl="1">
              <a:lnSpc>
                <a:spcPct val="150000"/>
              </a:lnSpc>
              <a:spcBef>
                <a:spcPts val="0"/>
              </a:spcBef>
            </a:pPr>
            <a:r>
              <a:rPr lang="zh-CN" altLang="en-US" sz="1600" dirty="0"/>
              <a:t>因此 </a:t>
            </a:r>
            <a:r>
              <a:rPr lang="en-US" altLang="zh-CN" sz="1600" dirty="0"/>
              <a:t>IPv6 </a:t>
            </a:r>
            <a:r>
              <a:rPr lang="zh-CN" altLang="en-US" sz="1600" dirty="0"/>
              <a:t>不需要使用</a:t>
            </a:r>
            <a:r>
              <a:rPr lang="en-US" altLang="zh-CN" sz="1600" dirty="0"/>
              <a:t>DHCP</a:t>
            </a:r>
          </a:p>
          <a:p>
            <a:pPr lvl="1">
              <a:lnSpc>
                <a:spcPct val="150000"/>
              </a:lnSpc>
              <a:spcBef>
                <a:spcPts val="0"/>
              </a:spcBef>
            </a:pPr>
            <a:r>
              <a:rPr lang="zh-CN" altLang="en-US" sz="1600" dirty="0"/>
              <a:t>提高运行效率，更轻松地改变网络和重新编号，简化网络应用</a:t>
            </a:r>
            <a:endParaRPr lang="en-US" altLang="zh-CN" sz="1600" dirty="0"/>
          </a:p>
          <a:p>
            <a:pPr marL="342891" lvl="1" indent="-342891">
              <a:lnSpc>
                <a:spcPct val="150000"/>
              </a:lnSpc>
              <a:buClr>
                <a:schemeClr val="bg2"/>
              </a:buClr>
              <a:buSzPct val="75000"/>
              <a:buFont typeface="Wingdings" panose="05000000000000000000" pitchFamily="2" charset="2"/>
              <a:buChar char="n"/>
            </a:pPr>
            <a:r>
              <a:rPr lang="zh-CN" altLang="en-US" sz="1800" dirty="0">
                <a:cs typeface="+mn-cs"/>
              </a:rPr>
              <a:t>集成的安全特性性</a:t>
            </a:r>
            <a:endParaRPr lang="en-US" altLang="zh-CN" sz="1800" dirty="0">
              <a:cs typeface="+mn-cs"/>
            </a:endParaRPr>
          </a:p>
          <a:p>
            <a:pPr lvl="1">
              <a:lnSpc>
                <a:spcPct val="150000"/>
              </a:lnSpc>
              <a:spcBef>
                <a:spcPts val="0"/>
              </a:spcBef>
            </a:pPr>
            <a:r>
              <a:rPr lang="zh-CN" altLang="en-US" sz="1600" dirty="0">
                <a:cs typeface="+mn-cs"/>
              </a:rPr>
              <a:t>身份认证和保密功能是</a:t>
            </a:r>
            <a:r>
              <a:rPr lang="en-US" altLang="zh-CN" sz="1600" dirty="0">
                <a:cs typeface="+mn-cs"/>
              </a:rPr>
              <a:t>IPv6</a:t>
            </a:r>
            <a:r>
              <a:rPr lang="zh-CN" altLang="en-US" sz="1600" dirty="0">
                <a:cs typeface="+mn-cs"/>
              </a:rPr>
              <a:t>的关键特征</a:t>
            </a:r>
            <a:endParaRPr lang="en-US" altLang="zh-CN" sz="1600" dirty="0"/>
          </a:p>
          <a:p>
            <a:pPr marL="342891" lvl="1" indent="-342891">
              <a:lnSpc>
                <a:spcPct val="150000"/>
              </a:lnSpc>
              <a:buClr>
                <a:schemeClr val="bg2"/>
              </a:buClr>
              <a:buSzPct val="75000"/>
              <a:buFont typeface="Wingdings" panose="05000000000000000000" pitchFamily="2" charset="2"/>
              <a:buChar char="n"/>
            </a:pPr>
            <a:r>
              <a:rPr lang="zh-CN" altLang="en-US" sz="1800" dirty="0">
                <a:cs typeface="+mn-cs"/>
              </a:rPr>
              <a:t>支持资源预分配（</a:t>
            </a:r>
            <a:r>
              <a:rPr lang="zh-CN" altLang="en-US" sz="1800" dirty="0">
                <a:solidFill>
                  <a:srgbClr val="FF0000"/>
                </a:solidFill>
                <a:cs typeface="+mn-cs"/>
              </a:rPr>
              <a:t>理论上而言</a:t>
            </a:r>
            <a:r>
              <a:rPr lang="zh-CN" altLang="en-US" sz="1800" dirty="0">
                <a:cs typeface="+mn-cs"/>
              </a:rPr>
              <a:t>）</a:t>
            </a:r>
            <a:endParaRPr lang="en-US" altLang="zh-CN" sz="1800" dirty="0">
              <a:cs typeface="+mn-cs"/>
            </a:endParaRPr>
          </a:p>
          <a:p>
            <a:pPr lvl="1">
              <a:lnSpc>
                <a:spcPct val="150000"/>
              </a:lnSpc>
              <a:spcBef>
                <a:spcPts val="0"/>
              </a:spcBef>
            </a:pPr>
            <a:r>
              <a:rPr lang="zh-CN" altLang="en-US" sz="1600" dirty="0"/>
              <a:t>取代</a:t>
            </a:r>
            <a:r>
              <a:rPr lang="en-US" altLang="zh-CN" sz="1600" dirty="0"/>
              <a:t>IPv4</a:t>
            </a:r>
            <a:r>
              <a:rPr lang="zh-CN" altLang="en-US" sz="1600" dirty="0"/>
              <a:t>的服务类型字段，</a:t>
            </a:r>
            <a:r>
              <a:rPr lang="en-US" altLang="zh-CN" sz="1600" dirty="0"/>
              <a:t>IPv6</a:t>
            </a:r>
            <a:r>
              <a:rPr lang="zh-CN" altLang="en-US" sz="1600" dirty="0"/>
              <a:t>的流标记字段支持属于一个特别的业务流的标记，从而能够支持诸如实时视频这样的特殊业务，保证一定的带宽和时延</a:t>
            </a:r>
            <a:endParaRPr lang="zh-CN" altLang="en-US" sz="1800" dirty="0"/>
          </a:p>
          <a:p>
            <a:pPr lvl="1">
              <a:lnSpc>
                <a:spcPct val="150000"/>
              </a:lnSpc>
              <a:spcBef>
                <a:spcPts val="0"/>
              </a:spcBef>
            </a:pP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60339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IPv6</a:t>
            </a:r>
            <a:r>
              <a:rPr lang="zh-CN" altLang="en-US" dirty="0"/>
              <a:t>相关的</a:t>
            </a:r>
            <a:r>
              <a:rPr lang="en-US" altLang="zh-CN" dirty="0"/>
              <a:t>RFC</a:t>
            </a:r>
            <a:endParaRPr lang="zh-CN" altLang="en-US" dirty="0"/>
          </a:p>
        </p:txBody>
      </p:sp>
      <p:sp>
        <p:nvSpPr>
          <p:cNvPr id="3" name="内容占位符 2"/>
          <p:cNvSpPr>
            <a:spLocks noGrp="1"/>
          </p:cNvSpPr>
          <p:nvPr>
            <p:ph idx="1"/>
          </p:nvPr>
        </p:nvSpPr>
        <p:spPr>
          <a:xfrm>
            <a:off x="457199" y="1444978"/>
            <a:ext cx="8686801" cy="5260621"/>
          </a:xfrm>
        </p:spPr>
        <p:txBody>
          <a:bodyPr/>
          <a:lstStyle/>
          <a:p>
            <a:r>
              <a:rPr lang="en-US" altLang="zh-CN" sz="2000" dirty="0"/>
              <a:t>RFC 8200</a:t>
            </a:r>
            <a:r>
              <a:rPr lang="zh-CN" altLang="en-US" sz="2000" dirty="0"/>
              <a:t>：</a:t>
            </a:r>
            <a:r>
              <a:rPr lang="en-US" altLang="zh-CN" sz="2000" dirty="0"/>
              <a:t> Internet Protocol, Version 6 (IPv6) Specification</a:t>
            </a:r>
          </a:p>
          <a:p>
            <a:r>
              <a:rPr lang="en-US" altLang="zh-CN" sz="2000" dirty="0"/>
              <a:t>RFC 4861</a:t>
            </a:r>
            <a:r>
              <a:rPr lang="zh-CN" altLang="en-US" sz="2000" dirty="0"/>
              <a:t>：</a:t>
            </a:r>
            <a:r>
              <a:rPr lang="en-US" altLang="zh-CN" sz="2000" dirty="0"/>
              <a:t>Neighbor Discovery for IP Version 6 (IPv6)</a:t>
            </a:r>
          </a:p>
          <a:p>
            <a:r>
              <a:rPr lang="en-US" altLang="zh-CN" sz="2000" dirty="0"/>
              <a:t>RFC4291</a:t>
            </a:r>
            <a:r>
              <a:rPr lang="zh-CN" altLang="en-US" sz="2000" dirty="0"/>
              <a:t>：</a:t>
            </a:r>
            <a:r>
              <a:rPr lang="en-US" altLang="zh-CN" sz="2000" dirty="0"/>
              <a:t>IP Version 6 Addressing Architecture</a:t>
            </a:r>
          </a:p>
          <a:p>
            <a:r>
              <a:rPr lang="en-US" altLang="zh-CN" sz="2000" dirty="0"/>
              <a:t>RFC 4862</a:t>
            </a:r>
            <a:r>
              <a:rPr lang="zh-CN" altLang="en-US" sz="2000" dirty="0"/>
              <a:t>：</a:t>
            </a:r>
            <a:r>
              <a:rPr lang="en-US" altLang="zh-CN" sz="2000" dirty="0"/>
              <a:t>IPv6 Stateless Address Configuration</a:t>
            </a:r>
          </a:p>
          <a:p>
            <a:r>
              <a:rPr lang="en-US" altLang="zh-CN" sz="2000" dirty="0"/>
              <a:t>RFC 4443</a:t>
            </a:r>
            <a:r>
              <a:rPr lang="zh-CN" altLang="en-US" sz="2000" dirty="0"/>
              <a:t>：</a:t>
            </a:r>
            <a:r>
              <a:rPr lang="en-US" altLang="zh-CN" sz="2000" dirty="0"/>
              <a:t>Internet Control Message Protocol (ICMPv6), for IP Version 6 (IPv6)</a:t>
            </a:r>
          </a:p>
          <a:p>
            <a:r>
              <a:rPr lang="en-US" altLang="zh-CN" sz="2000" dirty="0"/>
              <a:t>RFC 8201</a:t>
            </a:r>
            <a:r>
              <a:rPr lang="zh-CN" altLang="en-US" sz="2000" dirty="0"/>
              <a:t>：</a:t>
            </a:r>
            <a:r>
              <a:rPr lang="en-US" altLang="zh-CN" sz="2000" dirty="0"/>
              <a:t>Path MTU Discovery for IP Version 6 (IPv6)</a:t>
            </a:r>
          </a:p>
          <a:p>
            <a:r>
              <a:rPr lang="en-US" altLang="zh-CN" sz="2000" dirty="0"/>
              <a:t>RFC 4213</a:t>
            </a:r>
            <a:r>
              <a:rPr lang="zh-CN" altLang="en-US" sz="2000" dirty="0"/>
              <a:t>：</a:t>
            </a:r>
            <a:r>
              <a:rPr lang="en-US" altLang="zh-CN" sz="2000" dirty="0"/>
              <a:t>Basic</a:t>
            </a:r>
            <a:r>
              <a:rPr lang="zh-CN" altLang="en-US" sz="2000" dirty="0"/>
              <a:t> </a:t>
            </a:r>
            <a:r>
              <a:rPr lang="en-US" altLang="zh-CN" sz="2000" dirty="0"/>
              <a:t>Transition Mechanisms for IPv6 Hosts and Routers</a:t>
            </a:r>
          </a:p>
          <a:p>
            <a:r>
              <a:rPr lang="en-US" altLang="zh-CN" sz="2000" dirty="0"/>
              <a:t>RFC</a:t>
            </a:r>
            <a:r>
              <a:rPr lang="zh-CN" altLang="en-US" sz="2000" dirty="0"/>
              <a:t> </a:t>
            </a:r>
            <a:r>
              <a:rPr lang="en-US" altLang="zh-CN" sz="2000" dirty="0"/>
              <a:t>6275</a:t>
            </a:r>
            <a:r>
              <a:rPr lang="zh-CN" altLang="en-US" sz="2000" dirty="0"/>
              <a:t>：</a:t>
            </a:r>
            <a:r>
              <a:rPr lang="en-US" altLang="zh-CN" sz="2000" dirty="0"/>
              <a:t>Mobility Support in IPv6</a:t>
            </a:r>
            <a:endParaRPr lang="zh-CN" altLang="en-US"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extLst>
      <p:ext uri="{BB962C8B-B14F-4D97-AF65-F5344CB8AC3E}">
        <p14:creationId xmlns:p14="http://schemas.microsoft.com/office/powerpoint/2010/main" val="320971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1  </a:t>
            </a:r>
            <a:r>
              <a:rPr lang="en-US" altLang="zh-CN" dirty="0"/>
              <a:t>IPv6</a:t>
            </a:r>
            <a:r>
              <a:rPr lang="zh-CN" altLang="en-US" dirty="0"/>
              <a:t>的产生背景及概述</a:t>
            </a:r>
          </a:p>
          <a:p>
            <a:r>
              <a:rPr lang="en-US" altLang="zh-CN"/>
              <a:t>2  </a:t>
            </a:r>
            <a:r>
              <a:rPr lang="zh-CN" altLang="en-US" dirty="0"/>
              <a:t>首部结构</a:t>
            </a:r>
          </a:p>
          <a:p>
            <a:r>
              <a:rPr lang="en-US" altLang="zh-CN"/>
              <a:t>3  </a:t>
            </a:r>
            <a:r>
              <a:rPr lang="zh-CN" altLang="en-US" dirty="0"/>
              <a:t>地址结构</a:t>
            </a:r>
          </a:p>
          <a:p>
            <a:r>
              <a:rPr lang="en-US" altLang="zh-CN"/>
              <a:t>4  </a:t>
            </a:r>
            <a:r>
              <a:rPr lang="zh-CN" altLang="en-US" dirty="0"/>
              <a:t>自动配置</a:t>
            </a:r>
          </a:p>
          <a:p>
            <a:r>
              <a:rPr lang="en-US" altLang="zh-CN"/>
              <a:t>5  </a:t>
            </a:r>
            <a:r>
              <a:rPr lang="zh-CN" altLang="en-US" dirty="0"/>
              <a:t>本地通信 </a:t>
            </a:r>
            <a:r>
              <a:rPr lang="en-US" altLang="zh-CN" dirty="0"/>
              <a:t>(</a:t>
            </a:r>
            <a:r>
              <a:rPr lang="zh-CN" altLang="en-US" dirty="0"/>
              <a:t>邻居发现</a:t>
            </a:r>
            <a:r>
              <a:rPr lang="en-US" altLang="zh-CN" dirty="0"/>
              <a:t>)</a:t>
            </a:r>
            <a:endParaRPr lang="zh-CN" altLang="en-US" dirty="0"/>
          </a:p>
          <a:p>
            <a:r>
              <a:rPr lang="en-US" altLang="zh-CN"/>
              <a:t>6  </a:t>
            </a:r>
            <a:r>
              <a:rPr lang="zh-CN" altLang="en-US" dirty="0"/>
              <a:t>超长数据传送</a:t>
            </a:r>
            <a:endParaRPr lang="en-US" altLang="zh-CN" dirty="0"/>
          </a:p>
          <a:p>
            <a:r>
              <a:rPr lang="en-US" altLang="zh-CN"/>
              <a:t>7  </a:t>
            </a:r>
            <a:r>
              <a:rPr lang="zh-CN" altLang="en-US" dirty="0"/>
              <a:t>与</a:t>
            </a:r>
            <a:r>
              <a:rPr lang="en-US" altLang="zh-CN" dirty="0"/>
              <a:t>IPv4</a:t>
            </a:r>
            <a:r>
              <a:rPr lang="zh-CN" altLang="en-US" dirty="0"/>
              <a:t>的互通和转换</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extLst>
      <p:ext uri="{BB962C8B-B14F-4D97-AF65-F5344CB8AC3E}">
        <p14:creationId xmlns:p14="http://schemas.microsoft.com/office/powerpoint/2010/main" val="247749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iterate type="lt">
                                    <p:tmAbs val="0"/>
                                  </p:iterate>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18" presetClass="emph" presetSubtype="0" fill="hold" nodeType="withEffect">
                                  <p:stCondLst>
                                    <p:cond delay="0"/>
                                  </p:stCondLst>
                                  <p:iterate type="lt">
                                    <p:tmPct val="4000"/>
                                  </p:iterate>
                                  <p:childTnLst>
                                    <p:set>
                                      <p:cBhvr override="childStyle">
                                        <p:cTn id="9" dur="500" fill="hold"/>
                                        <p:tgtEl>
                                          <p:spTgt spid="3">
                                            <p:txEl>
                                              <p:pRg st="1" end="1"/>
                                            </p:txEl>
                                          </p:spTgt>
                                        </p:tgtEl>
                                        <p:attrNameLst>
                                          <p:attrName>style.textDecorationUnderline</p:attrName>
                                        </p:attrNameLst>
                                      </p:cBhvr>
                                      <p:to>
                                        <p:strVal val="true"/>
                                      </p:to>
                                    </p:set>
                                  </p:childTnLst>
                                </p:cTn>
                              </p:par>
                              <p:par>
                                <p:cTn id="10" presetID="9" presetClass="emph" presetSubtype="0" nodeType="withEffect">
                                  <p:stCondLst>
                                    <p:cond delay="0"/>
                                  </p:stCondLst>
                                  <p:iterate type="lt">
                                    <p:tmAbs val="0"/>
                                  </p:iterate>
                                  <p:childTnLst>
                                    <p:set>
                                      <p:cBhvr rctx="PPT">
                                        <p:cTn id="11" dur="indefinite"/>
                                        <p:tgtEl>
                                          <p:spTgt spid="3">
                                            <p:txEl>
                                              <p:pRg st="2" end="2"/>
                                            </p:txEl>
                                          </p:spTgt>
                                        </p:tgtEl>
                                        <p:attrNameLst>
                                          <p:attrName>style.opacity</p:attrName>
                                        </p:attrNameLst>
                                      </p:cBhvr>
                                      <p:to>
                                        <p:strVal val="0.25"/>
                                      </p:to>
                                    </p:set>
                                    <p:animEffect filter="image" prLst="opacity: 0.25">
                                      <p:cBhvr rctx="IE">
                                        <p:cTn id="12" dur="indefinite"/>
                                        <p:tgtEl>
                                          <p:spTgt spid="3">
                                            <p:txEl>
                                              <p:pRg st="2" end="2"/>
                                            </p:txEl>
                                          </p:spTgt>
                                        </p:tgtEl>
                                      </p:cBhvr>
                                    </p:animEffec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9" presetClass="emph" presetSubtype="0" nodeType="withEffect">
                                  <p:stCondLst>
                                    <p:cond delay="0"/>
                                  </p:stCondLst>
                                  <p:iterate type="lt">
                                    <p:tmAbs val="0"/>
                                  </p:iterate>
                                  <p:childTnLst>
                                    <p:set>
                                      <p:cBhvr rctx="PPT">
                                        <p:cTn id="23" dur="indefinite"/>
                                        <p:tgtEl>
                                          <p:spTgt spid="3">
                                            <p:txEl>
                                              <p:pRg st="6" end="6"/>
                                            </p:txEl>
                                          </p:spTgt>
                                        </p:tgtEl>
                                        <p:attrNameLst>
                                          <p:attrName>style.opacity</p:attrName>
                                        </p:attrNameLst>
                                      </p:cBhvr>
                                      <p:to>
                                        <p:strVal val="0.25"/>
                                      </p:to>
                                    </p:set>
                                    <p:animEffect filter="image" prLst="opacity: 0.25">
                                      <p:cBhvr rctx="IE">
                                        <p:cTn id="24" dur="indefinite"/>
                                        <p:tgtEl>
                                          <p:spTgt spid="3">
                                            <p:txEl>
                                              <p:pRg st="6" end="6"/>
                                            </p:txEl>
                                          </p:spTgt>
                                        </p:tgtEl>
                                      </p:cBhvr>
                                    </p:animEffect>
                                  </p:childTnLst>
                                </p:cTn>
                              </p:par>
                              <p:par>
                                <p:cTn id="25" presetID="3" presetClass="emph" presetSubtype="2" fill="hold" nodeType="withEffect">
                                  <p:stCondLst>
                                    <p:cond delay="0"/>
                                  </p:stCondLst>
                                  <p:iterate type="lt">
                                    <p:tmPct val="0"/>
                                  </p:iterate>
                                  <p:childTnLst>
                                    <p:animClr clrSpc="rgb" dir="cw">
                                      <p:cBhvr override="childStyle">
                                        <p:cTn id="26" dur="500" fill="hold"/>
                                        <p:tgtEl>
                                          <p:spTgt spid="3">
                                            <p:txEl>
                                              <p:pRg st="1" end="1"/>
                                            </p:txEl>
                                          </p:spTgt>
                                        </p:tgtEl>
                                        <p:attrNameLst>
                                          <p:attrName>style.color</p:attrName>
                                        </p:attrNameLst>
                                      </p:cBhvr>
                                      <p:to>
                                        <a:srgbClr val="99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7.4"/>
</p:tagLst>
</file>

<file path=ppt/tags/tag10.xml><?xml version="1.0" encoding="utf-8"?>
<p:tagLst xmlns:a="http://schemas.openxmlformats.org/drawingml/2006/main" xmlns:r="http://schemas.openxmlformats.org/officeDocument/2006/relationships" xmlns:p="http://schemas.openxmlformats.org/presentationml/2006/main">
  <p:tag name="TIMING" val="|41.8"/>
</p:tagLst>
</file>

<file path=ppt/tags/tag11.xml><?xml version="1.0" encoding="utf-8"?>
<p:tagLst xmlns:a="http://schemas.openxmlformats.org/drawingml/2006/main" xmlns:r="http://schemas.openxmlformats.org/officeDocument/2006/relationships" xmlns:p="http://schemas.openxmlformats.org/presentationml/2006/main">
  <p:tag name="TIMING" val="|0.9|9.4|51|11.8|39.1|5"/>
</p:tagLst>
</file>

<file path=ppt/tags/tag12.xml><?xml version="1.0" encoding="utf-8"?>
<p:tagLst xmlns:a="http://schemas.openxmlformats.org/drawingml/2006/main" xmlns:r="http://schemas.openxmlformats.org/officeDocument/2006/relationships" xmlns:p="http://schemas.openxmlformats.org/presentationml/2006/main">
  <p:tag name="TIMING" val="|1.9|5.2|5.1|3.8|4.9"/>
</p:tagLst>
</file>

<file path=ppt/tags/tag13.xml><?xml version="1.0" encoding="utf-8"?>
<p:tagLst xmlns:a="http://schemas.openxmlformats.org/drawingml/2006/main" xmlns:r="http://schemas.openxmlformats.org/officeDocument/2006/relationships" xmlns:p="http://schemas.openxmlformats.org/presentationml/2006/main">
  <p:tag name="TIMING" val="|1.1"/>
</p:tagLst>
</file>

<file path=ppt/tags/tag14.xml><?xml version="1.0" encoding="utf-8"?>
<p:tagLst xmlns:a="http://schemas.openxmlformats.org/drawingml/2006/main" xmlns:r="http://schemas.openxmlformats.org/officeDocument/2006/relationships" xmlns:p="http://schemas.openxmlformats.org/presentationml/2006/main">
  <p:tag name="TIMING" val="|24.4"/>
</p:tagLst>
</file>

<file path=ppt/tags/tag15.xml><?xml version="1.0" encoding="utf-8"?>
<p:tagLst xmlns:a="http://schemas.openxmlformats.org/drawingml/2006/main" xmlns:r="http://schemas.openxmlformats.org/officeDocument/2006/relationships" xmlns:p="http://schemas.openxmlformats.org/presentationml/2006/main">
  <p:tag name="TIMING" val="|5.4|108.2"/>
</p:tagLst>
</file>

<file path=ppt/tags/tag16.xml><?xml version="1.0" encoding="utf-8"?>
<p:tagLst xmlns:a="http://schemas.openxmlformats.org/drawingml/2006/main" xmlns:r="http://schemas.openxmlformats.org/officeDocument/2006/relationships" xmlns:p="http://schemas.openxmlformats.org/presentationml/2006/main">
  <p:tag name="TIMING" val="|23.3|17.7"/>
</p:tagLst>
</file>

<file path=ppt/tags/tag17.xml><?xml version="1.0" encoding="utf-8"?>
<p:tagLst xmlns:a="http://schemas.openxmlformats.org/drawingml/2006/main" xmlns:r="http://schemas.openxmlformats.org/officeDocument/2006/relationships" xmlns:p="http://schemas.openxmlformats.org/presentationml/2006/main">
  <p:tag name="TIMING" val="|10.9|5.2|17.5"/>
</p:tagLst>
</file>

<file path=ppt/tags/tag18.xml><?xml version="1.0" encoding="utf-8"?>
<p:tagLst xmlns:a="http://schemas.openxmlformats.org/drawingml/2006/main" xmlns:r="http://schemas.openxmlformats.org/officeDocument/2006/relationships" xmlns:p="http://schemas.openxmlformats.org/presentationml/2006/main">
  <p:tag name="TIMING" val="|11.8"/>
</p:tagLst>
</file>

<file path=ppt/tags/tag19.xml><?xml version="1.0" encoding="utf-8"?>
<p:tagLst xmlns:a="http://schemas.openxmlformats.org/drawingml/2006/main" xmlns:r="http://schemas.openxmlformats.org/officeDocument/2006/relationships" xmlns:p="http://schemas.openxmlformats.org/presentationml/2006/main">
  <p:tag name="TIMING" val="|1.8|57.1"/>
</p:tagLst>
</file>

<file path=ppt/tags/tag2.xml><?xml version="1.0" encoding="utf-8"?>
<p:tagLst xmlns:a="http://schemas.openxmlformats.org/drawingml/2006/main" xmlns:r="http://schemas.openxmlformats.org/officeDocument/2006/relationships" xmlns:p="http://schemas.openxmlformats.org/presentationml/2006/main">
  <p:tag name="TIMING" val="|11.7|21.9|54.1|40.2"/>
</p:tagLst>
</file>

<file path=ppt/tags/tag20.xml><?xml version="1.0" encoding="utf-8"?>
<p:tagLst xmlns:a="http://schemas.openxmlformats.org/drawingml/2006/main" xmlns:r="http://schemas.openxmlformats.org/officeDocument/2006/relationships" xmlns:p="http://schemas.openxmlformats.org/presentationml/2006/main">
  <p:tag name="TIMING" val="|14.5|18.5|7.5|28.9"/>
</p:tagLst>
</file>

<file path=ppt/tags/tag21.xml><?xml version="1.0" encoding="utf-8"?>
<p:tagLst xmlns:a="http://schemas.openxmlformats.org/drawingml/2006/main" xmlns:r="http://schemas.openxmlformats.org/officeDocument/2006/relationships" xmlns:p="http://schemas.openxmlformats.org/presentationml/2006/main">
  <p:tag name="TIMING" val="|27|42.5"/>
</p:tagLst>
</file>

<file path=ppt/tags/tag22.xml><?xml version="1.0" encoding="utf-8"?>
<p:tagLst xmlns:a="http://schemas.openxmlformats.org/drawingml/2006/main" xmlns:r="http://schemas.openxmlformats.org/officeDocument/2006/relationships" xmlns:p="http://schemas.openxmlformats.org/presentationml/2006/main">
  <p:tag name="TIMING" val="|114.4"/>
</p:tagLst>
</file>

<file path=ppt/tags/tag23.xml><?xml version="1.0" encoding="utf-8"?>
<p:tagLst xmlns:a="http://schemas.openxmlformats.org/drawingml/2006/main" xmlns:r="http://schemas.openxmlformats.org/officeDocument/2006/relationships" xmlns:p="http://schemas.openxmlformats.org/presentationml/2006/main">
  <p:tag name="TIMING" val="|16.9|43.9"/>
</p:tagLst>
</file>

<file path=ppt/tags/tag24.xml><?xml version="1.0" encoding="utf-8"?>
<p:tagLst xmlns:a="http://schemas.openxmlformats.org/drawingml/2006/main" xmlns:r="http://schemas.openxmlformats.org/officeDocument/2006/relationships" xmlns:p="http://schemas.openxmlformats.org/presentationml/2006/main">
  <p:tag name="TIMING" val="|70.5|78"/>
</p:tagLst>
</file>

<file path=ppt/tags/tag25.xml><?xml version="1.0" encoding="utf-8"?>
<p:tagLst xmlns:a="http://schemas.openxmlformats.org/drawingml/2006/main" xmlns:r="http://schemas.openxmlformats.org/officeDocument/2006/relationships" xmlns:p="http://schemas.openxmlformats.org/presentationml/2006/main">
  <p:tag name="TIMING" val="|84.5"/>
</p:tagLst>
</file>

<file path=ppt/tags/tag26.xml><?xml version="1.0" encoding="utf-8"?>
<p:tagLst xmlns:a="http://schemas.openxmlformats.org/drawingml/2006/main" xmlns:r="http://schemas.openxmlformats.org/officeDocument/2006/relationships" xmlns:p="http://schemas.openxmlformats.org/presentationml/2006/main">
  <p:tag name="TIMING" val="|25.6|7.8|4.2"/>
</p:tagLst>
</file>

<file path=ppt/tags/tag27.xml><?xml version="1.0" encoding="utf-8"?>
<p:tagLst xmlns:a="http://schemas.openxmlformats.org/drawingml/2006/main" xmlns:r="http://schemas.openxmlformats.org/officeDocument/2006/relationships" xmlns:p="http://schemas.openxmlformats.org/presentationml/2006/main">
  <p:tag name="TIMING" val="|1.1"/>
</p:tagLst>
</file>

<file path=ppt/tags/tag28.xml><?xml version="1.0" encoding="utf-8"?>
<p:tagLst xmlns:a="http://schemas.openxmlformats.org/drawingml/2006/main" xmlns:r="http://schemas.openxmlformats.org/officeDocument/2006/relationships" xmlns:p="http://schemas.openxmlformats.org/presentationml/2006/main">
  <p:tag name="TIMING" val="|86.9|9.3|24.1"/>
</p:tagLst>
</file>

<file path=ppt/tags/tag3.xml><?xml version="1.0" encoding="utf-8"?>
<p:tagLst xmlns:a="http://schemas.openxmlformats.org/drawingml/2006/main" xmlns:r="http://schemas.openxmlformats.org/officeDocument/2006/relationships" xmlns:p="http://schemas.openxmlformats.org/presentationml/2006/main">
  <p:tag name="TIMING" val="|1|15.5"/>
</p:tagLst>
</file>

<file path=ppt/tags/tag4.xml><?xml version="1.0" encoding="utf-8"?>
<p:tagLst xmlns:a="http://schemas.openxmlformats.org/drawingml/2006/main" xmlns:r="http://schemas.openxmlformats.org/officeDocument/2006/relationships" xmlns:p="http://schemas.openxmlformats.org/presentationml/2006/main">
  <p:tag name="TIMING" val="|2.4"/>
</p:tagLst>
</file>

<file path=ppt/tags/tag5.xml><?xml version="1.0" encoding="utf-8"?>
<p:tagLst xmlns:a="http://schemas.openxmlformats.org/drawingml/2006/main" xmlns:r="http://schemas.openxmlformats.org/officeDocument/2006/relationships" xmlns:p="http://schemas.openxmlformats.org/presentationml/2006/main">
  <p:tag name="TIMING" val="|1.4|69.3|19.5|21.5|9.5"/>
</p:tagLst>
</file>

<file path=ppt/tags/tag6.xml><?xml version="1.0" encoding="utf-8"?>
<p:tagLst xmlns:a="http://schemas.openxmlformats.org/drawingml/2006/main" xmlns:r="http://schemas.openxmlformats.org/officeDocument/2006/relationships" xmlns:p="http://schemas.openxmlformats.org/presentationml/2006/main">
  <p:tag name="TIMING" val="|1.6|53|64"/>
</p:tagLst>
</file>

<file path=ppt/tags/tag7.xml><?xml version="1.0" encoding="utf-8"?>
<p:tagLst xmlns:a="http://schemas.openxmlformats.org/drawingml/2006/main" xmlns:r="http://schemas.openxmlformats.org/officeDocument/2006/relationships" xmlns:p="http://schemas.openxmlformats.org/presentationml/2006/main">
  <p:tag name="TIMING" val="|0.5|29.6|3.5|7.9|18.4|11.3|51.8|1.9"/>
</p:tagLst>
</file>

<file path=ppt/tags/tag8.xml><?xml version="1.0" encoding="utf-8"?>
<p:tagLst xmlns:a="http://schemas.openxmlformats.org/drawingml/2006/main" xmlns:r="http://schemas.openxmlformats.org/officeDocument/2006/relationships" xmlns:p="http://schemas.openxmlformats.org/presentationml/2006/main">
  <p:tag name="TIMING" val="|2.9|286.3"/>
</p:tagLst>
</file>

<file path=ppt/tags/tag9.xml><?xml version="1.0" encoding="utf-8"?>
<p:tagLst xmlns:a="http://schemas.openxmlformats.org/drawingml/2006/main" xmlns:r="http://schemas.openxmlformats.org/officeDocument/2006/relationships" xmlns:p="http://schemas.openxmlformats.org/presentationml/2006/main">
  <p:tag name="TIMING" val="|5.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30302</TotalTime>
  <Words>3945</Words>
  <Application>Microsoft Office PowerPoint</Application>
  <PresentationFormat>全屏显示(4:3)</PresentationFormat>
  <Paragraphs>715</Paragraphs>
  <Slides>55</Slides>
  <Notes>54</Notes>
  <HiddenSlides>0</HiddenSlides>
  <MMClips>0</MMClips>
  <ScaleCrop>false</ScaleCrop>
  <HeadingPairs>
    <vt:vector size="6" baseType="variant">
      <vt:variant>
        <vt:lpstr>已用的字体</vt:lpstr>
      </vt:variant>
      <vt:variant>
        <vt:i4>15</vt:i4>
      </vt:variant>
      <vt:variant>
        <vt:lpstr>主题</vt:lpstr>
      </vt:variant>
      <vt:variant>
        <vt:i4>9</vt:i4>
      </vt:variant>
      <vt:variant>
        <vt:lpstr>幻灯片标题</vt:lpstr>
      </vt:variant>
      <vt:variant>
        <vt:i4>55</vt:i4>
      </vt:variant>
    </vt:vector>
  </HeadingPairs>
  <TitlesOfParts>
    <vt:vector size="79" baseType="lpstr">
      <vt:lpstr>標楷體</vt:lpstr>
      <vt:lpstr>PMingLiU</vt:lpstr>
      <vt:lpstr>方正舒体</vt:lpstr>
      <vt:lpstr>黑体</vt:lpstr>
      <vt:lpstr>华文楷体</vt:lpstr>
      <vt:lpstr>华文新魏</vt:lpstr>
      <vt:lpstr>隶书</vt:lpstr>
      <vt:lpstr>宋体</vt:lpstr>
      <vt:lpstr>微软雅黑</vt:lpstr>
      <vt:lpstr>Arial</vt:lpstr>
      <vt:lpstr>Arial Black</vt:lpstr>
      <vt:lpstr>Calibri</vt:lpstr>
      <vt:lpstr>Comic Sans MS</vt:lpstr>
      <vt:lpstr>Times New Roman</vt:lpstr>
      <vt:lpstr>Wingdings</vt:lpstr>
      <vt:lpstr>Pixel</vt:lpstr>
      <vt:lpstr>自定义设计方案</vt:lpstr>
      <vt:lpstr>3_自定义设计方案</vt:lpstr>
      <vt:lpstr>4_自定义设计方案</vt:lpstr>
      <vt:lpstr>9_自定义设计方案</vt:lpstr>
      <vt:lpstr>ICT PPT模板2</vt:lpstr>
      <vt:lpstr>1_ICT PPT模板2</vt:lpstr>
      <vt:lpstr>2_ICT PPT模板2</vt:lpstr>
      <vt:lpstr>4_ICT PPT模板2</vt:lpstr>
      <vt:lpstr>第八章 下一代互联网协议（IPv6） </vt:lpstr>
      <vt:lpstr>提纲</vt:lpstr>
      <vt:lpstr>IPv6的产生背景</vt:lpstr>
      <vt:lpstr>IPv6的产生背景</vt:lpstr>
      <vt:lpstr>IPv6的产生背景</vt:lpstr>
      <vt:lpstr>IPv6的特性 (改进)</vt:lpstr>
      <vt:lpstr>IPv6的特性 (改进)</vt:lpstr>
      <vt:lpstr>IPv6相关的RFC</vt:lpstr>
      <vt:lpstr>提纲</vt:lpstr>
      <vt:lpstr>IPv6 vs IPv4 分组结构</vt:lpstr>
      <vt:lpstr>IPv6 vs IPv4 分组首部</vt:lpstr>
      <vt:lpstr>IPv4分组首部分析</vt:lpstr>
      <vt:lpstr>IPv6 分组的一般结构</vt:lpstr>
      <vt:lpstr>IPv6对于分组首部的改进</vt:lpstr>
      <vt:lpstr>IPv6基本首部</vt:lpstr>
      <vt:lpstr>扩展首部</vt:lpstr>
      <vt:lpstr>扩展首部</vt:lpstr>
      <vt:lpstr>扩展首部处理</vt:lpstr>
      <vt:lpstr>扩展首部处理</vt:lpstr>
      <vt:lpstr>扩展首部</vt:lpstr>
      <vt:lpstr>提纲</vt:lpstr>
      <vt:lpstr>寻址模型</vt:lpstr>
      <vt:lpstr>地址模型</vt:lpstr>
      <vt:lpstr>冒号十六进制记法</vt:lpstr>
      <vt:lpstr>地址类型</vt:lpstr>
      <vt:lpstr>地址结构</vt:lpstr>
      <vt:lpstr>接口标识符EUI-64 </vt:lpstr>
      <vt:lpstr>提纲</vt:lpstr>
      <vt:lpstr>IPv6地址配置问题</vt:lpstr>
      <vt:lpstr>无状态地址自动配置</vt:lpstr>
      <vt:lpstr>重复地址检测</vt:lpstr>
      <vt:lpstr>提纲</vt:lpstr>
      <vt:lpstr>IPv6 邻居发现</vt:lpstr>
      <vt:lpstr>IPv6 邻居发现协议</vt:lpstr>
      <vt:lpstr>消息类型</vt:lpstr>
      <vt:lpstr>数据结构</vt:lpstr>
      <vt:lpstr>数据结构</vt:lpstr>
      <vt:lpstr>数据结构</vt:lpstr>
      <vt:lpstr>数据结构</vt:lpstr>
      <vt:lpstr>数据结构</vt:lpstr>
      <vt:lpstr>数据结构</vt:lpstr>
      <vt:lpstr>提纲</vt:lpstr>
      <vt:lpstr>IPv4中的分段机制</vt:lpstr>
      <vt:lpstr>超长数据的传送问题</vt:lpstr>
      <vt:lpstr>超长数据的传送问题</vt:lpstr>
      <vt:lpstr>分段扩展首部</vt:lpstr>
      <vt:lpstr>提纲</vt:lpstr>
      <vt:lpstr>IPv4 向 IPv6 的过渡策略</vt:lpstr>
      <vt:lpstr>IPv4 向 IPv6 的过渡策略</vt:lpstr>
      <vt:lpstr>双协议栈 (Dual Stack)</vt:lpstr>
      <vt:lpstr>双栈应用</vt:lpstr>
      <vt:lpstr>隧道</vt:lpstr>
      <vt:lpstr>NAT-PT</vt:lpstr>
      <vt:lpstr>NAT-PT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1641</cp:revision>
  <dcterms:created xsi:type="dcterms:W3CDTF">2017-02-02T15:53:23Z</dcterms:created>
  <dcterms:modified xsi:type="dcterms:W3CDTF">2022-06-14T12:38:11Z</dcterms:modified>
</cp:coreProperties>
</file>