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00" r:id="rId1"/>
  </p:sldMasterIdLst>
  <p:notesMasterIdLst>
    <p:notesMasterId r:id="rId17"/>
  </p:notes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0" r:id="rId13"/>
    <p:sldId id="271" r:id="rId14"/>
    <p:sldId id="265" r:id="rId15"/>
    <p:sldId id="269" r:id="rId16"/>
  </p:sldIdLst>
  <p:sldSz cx="9144000" cy="6858000" type="screen4x3"/>
  <p:notesSz cx="7100888" cy="102330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051" cy="511651"/>
          </a:xfrm>
          <a:prstGeom prst="rect">
            <a:avLst/>
          </a:prstGeom>
        </p:spPr>
        <p:txBody>
          <a:bodyPr vert="horz" lIns="96433" tIns="48216" rIns="96433" bIns="48216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2193" y="1"/>
            <a:ext cx="3077051" cy="511651"/>
          </a:xfrm>
          <a:prstGeom prst="rect">
            <a:avLst/>
          </a:prstGeom>
        </p:spPr>
        <p:txBody>
          <a:bodyPr vert="horz" lIns="96433" tIns="48216" rIns="96433" bIns="48216" rtlCol="0"/>
          <a:lstStyle>
            <a:lvl1pPr algn="r">
              <a:defRPr sz="1300"/>
            </a:lvl1pPr>
          </a:lstStyle>
          <a:p>
            <a:fld id="{436524E6-0407-4B8F-A13A-1054C01DFBF3}" type="datetimeFigureOut">
              <a:rPr lang="ko-KR" altLang="en-US" smtClean="0"/>
              <a:pPr/>
              <a:t>2017-06-29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33" tIns="48216" rIns="96433" bIns="482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89" y="4860687"/>
            <a:ext cx="5680710" cy="4604861"/>
          </a:xfrm>
          <a:prstGeom prst="rect">
            <a:avLst/>
          </a:prstGeom>
        </p:spPr>
        <p:txBody>
          <a:bodyPr vert="horz" lIns="96433" tIns="48216" rIns="96433" bIns="482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051" cy="511651"/>
          </a:xfrm>
          <a:prstGeom prst="rect">
            <a:avLst/>
          </a:prstGeom>
        </p:spPr>
        <p:txBody>
          <a:bodyPr vert="horz" lIns="96433" tIns="48216" rIns="96433" bIns="48216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2193" y="9719598"/>
            <a:ext cx="3077051" cy="511651"/>
          </a:xfrm>
          <a:prstGeom prst="rect">
            <a:avLst/>
          </a:prstGeom>
        </p:spPr>
        <p:txBody>
          <a:bodyPr vert="horz" lIns="96433" tIns="48216" rIns="96433" bIns="48216" rtlCol="0" anchor="b"/>
          <a:lstStyle>
            <a:lvl1pPr algn="r">
              <a:defRPr sz="1300"/>
            </a:lvl1pPr>
          </a:lstStyle>
          <a:p>
            <a:fld id="{DBE66319-88A9-4221-B512-0B668636A6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03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66319-88A9-4221-B512-0B668636A6A5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45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 b="1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1pPr>
            <a:lvl2pPr>
              <a:defRPr sz="1800"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1"/>
          </p:nvPr>
        </p:nvSpPr>
        <p:spPr>
          <a:xfrm>
            <a:off x="6715140" y="6357958"/>
            <a:ext cx="1981200" cy="365760"/>
          </a:xfrm>
        </p:spPr>
        <p:txBody>
          <a:bodyPr/>
          <a:lstStyle>
            <a:lvl1pPr>
              <a:defRPr b="1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900" dirty="0" smtClean="0">
                <a:latin typeface="+mn-ea"/>
                <a:ea typeface="+mn-ea"/>
              </a:rPr>
              <a:t>실험 </a:t>
            </a:r>
            <a:r>
              <a:rPr lang="en-US" altLang="ko-KR" sz="2900" dirty="0" smtClean="0">
                <a:latin typeface="+mn-ea"/>
                <a:ea typeface="+mn-ea"/>
              </a:rPr>
              <a:t>4. </a:t>
            </a:r>
            <a:r>
              <a:rPr lang="ko-KR" altLang="en-US" sz="2900" dirty="0" smtClean="0">
                <a:latin typeface="+mn-ea"/>
                <a:ea typeface="+mn-ea"/>
              </a:rPr>
              <a:t>숫자를 표현해봅시다</a:t>
            </a:r>
            <a:r>
              <a:rPr lang="en-US" altLang="ko-KR" sz="2900" dirty="0" smtClean="0">
                <a:latin typeface="+mn-ea"/>
                <a:ea typeface="+mn-ea"/>
              </a:rPr>
              <a:t>.</a:t>
            </a:r>
            <a:endParaRPr lang="ko-KR" altLang="en-US" sz="29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Lookup table</a:t>
            </a:r>
            <a:r>
              <a:rPr lang="ko-KR" altLang="en-US" dirty="0"/>
              <a:t>을 이용한 구현 </a:t>
            </a:r>
            <a:r>
              <a:rPr lang="en-US" altLang="ko-KR" dirty="0"/>
              <a:t>(1/2)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CONV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ANDLW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0FH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W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low nibble 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값을 </a:t>
            </a:r>
            <a:r>
              <a:rPr lang="ko-KR" altLang="en-US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변환</a:t>
            </a:r>
            <a:endParaRPr lang="en-US" altLang="ko-KR" sz="16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ADDWF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PCL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F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PCL+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변환 </a:t>
            </a:r>
            <a:r>
              <a:rPr lang="ko-KR" altLang="en-US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값 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PCL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			</a:t>
            </a:r>
            <a:r>
              <a:rPr lang="en-US" altLang="ko-KR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; 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PC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</a:t>
            </a:r>
            <a:r>
              <a:rPr lang="en-US" altLang="ko-KR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</a:t>
            </a:r>
            <a:r>
              <a:rPr lang="ko-KR" altLang="en-US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다음 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수행 </a:t>
            </a:r>
            <a:r>
              <a:rPr lang="ko-KR" altLang="en-US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위치 변경</a:t>
            </a:r>
            <a:endParaRPr lang="en-US" altLang="ko-KR" sz="16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B'00000011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'0'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표시하는 값이 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리턴 됨</a:t>
            </a:r>
            <a:endParaRPr lang="ko-KR" altLang="en-US" sz="16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B'10011111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'1'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B'00100101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'2'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B'00001101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'3'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B'10011001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'4'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B'01001001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'5'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B'01000001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'6'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B'00011011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'7'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B'00000001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'8'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B'00001001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'9'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B'11111101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'-'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B'11111111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 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B'11100101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'C'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B'11111110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'.'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B'01100001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'E'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B'01110001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'F'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표시하는 값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Lookup table</a:t>
            </a:r>
            <a:r>
              <a:rPr lang="ko-KR" altLang="en-US" dirty="0"/>
              <a:t>을 이용한 구현 </a:t>
            </a:r>
            <a:r>
              <a:rPr lang="en-US" altLang="ko-KR" dirty="0"/>
              <a:t>(2/2)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altLang="ko-KR" sz="1600" dirty="0" smtClean="0"/>
          </a:p>
          <a:p>
            <a:pPr>
              <a:buFontTx/>
              <a:buNone/>
            </a:pPr>
            <a:r>
              <a:rPr lang="en-US" altLang="ko-KR" sz="1600" dirty="0"/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.</a:t>
            </a:r>
          </a:p>
          <a:p>
            <a:pPr>
              <a:buFontTx/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		.</a:t>
            </a:r>
          </a:p>
          <a:p>
            <a:pPr>
              <a:buFontTx/>
              <a:buNone/>
            </a:pP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D_LOOP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MOVF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 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DISP1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          </a:t>
            </a:r>
            <a:r>
              <a:rPr lang="en-US" altLang="ko-KR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변환할 값 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넣기</a:t>
            </a:r>
          </a:p>
          <a:p>
            <a:pPr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CALL	 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CONV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변환하기 위해 추가된 부분</a:t>
            </a:r>
          </a:p>
          <a:p>
            <a:pPr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MOVWF 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PORTC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값 출력</a:t>
            </a:r>
          </a:p>
          <a:p>
            <a:pPr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MOVLW 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B'00000001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>
              <a:buFontTx/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	MOVWF 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PORTA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위치 결정 </a:t>
            </a:r>
            <a:r>
              <a:rPr lang="en-US" altLang="ko-KR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(DG1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FontTx/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	CALL	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DELAY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5ms DELAY</a:t>
            </a:r>
          </a:p>
          <a:p>
            <a:pPr>
              <a:buFontTx/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		.</a:t>
            </a:r>
          </a:p>
          <a:p>
            <a:pPr>
              <a:buFontTx/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		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10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8546"/>
            <a:ext cx="4968552" cy="684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3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215"/>
            <a:ext cx="7128792" cy="682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39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 험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latin typeface="+mn-ea"/>
              </a:rPr>
              <a:t>EX4-1.ASM	</a:t>
            </a:r>
          </a:p>
          <a:p>
            <a:pPr lvl="2"/>
            <a:r>
              <a:rPr lang="en-US" altLang="ko-KR" sz="2400" dirty="0">
                <a:latin typeface="+mn-ea"/>
              </a:rPr>
              <a:t>p. </a:t>
            </a:r>
            <a:r>
              <a:rPr lang="en-US" altLang="ko-KR" sz="2400" dirty="0" smtClean="0">
                <a:latin typeface="+mn-ea"/>
              </a:rPr>
              <a:t>97, </a:t>
            </a:r>
            <a:r>
              <a:rPr lang="en-US" altLang="ko-KR" sz="2400" dirty="0">
                <a:latin typeface="+mn-ea"/>
              </a:rPr>
              <a:t>(2)</a:t>
            </a:r>
          </a:p>
          <a:p>
            <a:pPr lvl="2"/>
            <a:r>
              <a:rPr lang="en-US" altLang="ko-KR" sz="2400" dirty="0">
                <a:latin typeface="+mn-ea"/>
              </a:rPr>
              <a:t>7-SEGMENT</a:t>
            </a:r>
            <a:r>
              <a:rPr lang="ko-KR" altLang="en-US" sz="2400" dirty="0">
                <a:latin typeface="+mn-ea"/>
              </a:rPr>
              <a:t>에 ’</a:t>
            </a:r>
            <a:r>
              <a:rPr lang="en-US" altLang="ko-KR" sz="2400" dirty="0">
                <a:latin typeface="+mn-ea"/>
              </a:rPr>
              <a:t>67’ </a:t>
            </a:r>
            <a:r>
              <a:rPr lang="ko-KR" altLang="en-US" sz="2400" dirty="0">
                <a:latin typeface="+mn-ea"/>
              </a:rPr>
              <a:t>표시하기</a:t>
            </a:r>
          </a:p>
          <a:p>
            <a:endParaRPr lang="ko-KR" altLang="en-US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EX4-2.ASM</a:t>
            </a:r>
          </a:p>
          <a:p>
            <a:pPr lvl="2"/>
            <a:r>
              <a:rPr lang="en-US" altLang="ko-KR" sz="2400" dirty="0">
                <a:latin typeface="+mn-ea"/>
              </a:rPr>
              <a:t>p. </a:t>
            </a:r>
            <a:r>
              <a:rPr lang="en-US" altLang="ko-KR" sz="2400" dirty="0" smtClean="0">
                <a:latin typeface="+mn-ea"/>
              </a:rPr>
              <a:t>98, </a:t>
            </a:r>
            <a:r>
              <a:rPr lang="en-US" altLang="ko-KR" sz="2400" dirty="0">
                <a:latin typeface="+mn-ea"/>
              </a:rPr>
              <a:t>(5)</a:t>
            </a:r>
          </a:p>
          <a:p>
            <a:pPr lvl="2"/>
            <a:r>
              <a:rPr lang="ko-KR" altLang="en-US" sz="2400" dirty="0">
                <a:latin typeface="+mn-ea"/>
              </a:rPr>
              <a:t>예비문제 </a:t>
            </a:r>
            <a:r>
              <a:rPr lang="en-US" altLang="ko-KR" sz="2400" dirty="0">
                <a:latin typeface="+mn-ea"/>
              </a:rPr>
              <a:t>(3) ‘1234’ </a:t>
            </a:r>
            <a:r>
              <a:rPr lang="ko-KR" altLang="en-US" sz="2400" dirty="0">
                <a:latin typeface="+mn-ea"/>
              </a:rPr>
              <a:t>표시</a:t>
            </a:r>
          </a:p>
          <a:p>
            <a:pPr lvl="2"/>
            <a:endParaRPr lang="ko-KR" altLang="en-US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EX4-3.ASM</a:t>
            </a:r>
          </a:p>
          <a:p>
            <a:pPr lvl="2"/>
            <a:r>
              <a:rPr lang="en-US" altLang="ko-KR" sz="2400" dirty="0">
                <a:latin typeface="+mn-ea"/>
              </a:rPr>
              <a:t>p. </a:t>
            </a:r>
            <a:r>
              <a:rPr lang="en-US" altLang="ko-KR" sz="2400" dirty="0" smtClean="0">
                <a:latin typeface="+mn-ea"/>
              </a:rPr>
              <a:t>98, </a:t>
            </a:r>
            <a:r>
              <a:rPr lang="en-US" altLang="ko-KR" sz="2400" dirty="0">
                <a:latin typeface="+mn-ea"/>
              </a:rPr>
              <a:t>(6)</a:t>
            </a:r>
          </a:p>
          <a:p>
            <a:pPr lvl="2"/>
            <a:r>
              <a:rPr lang="en-US" altLang="ko-KR" sz="2400" dirty="0">
                <a:latin typeface="+mn-ea"/>
              </a:rPr>
              <a:t>Lookup table </a:t>
            </a:r>
            <a:r>
              <a:rPr lang="ko-KR" altLang="en-US" sz="2400" dirty="0">
                <a:latin typeface="+mn-ea"/>
              </a:rPr>
              <a:t>방법을 이용하여 예비문제 </a:t>
            </a:r>
            <a:r>
              <a:rPr lang="en-US" altLang="ko-KR" sz="2400" dirty="0">
                <a:latin typeface="+mn-ea"/>
              </a:rPr>
              <a:t>(3) </a:t>
            </a:r>
            <a:r>
              <a:rPr lang="ko-KR" altLang="en-US" sz="2400" dirty="0">
                <a:latin typeface="+mn-ea"/>
              </a:rPr>
              <a:t>구현</a:t>
            </a:r>
          </a:p>
          <a:p>
            <a:pPr lvl="2"/>
            <a:endParaRPr lang="en-US" altLang="ko-KR" sz="2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11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 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/>
              <a:t>EX4-4.ASM</a:t>
            </a:r>
          </a:p>
          <a:p>
            <a:pPr lvl="1"/>
            <a:r>
              <a:rPr lang="en-US" altLang="ko-KR" sz="2400" dirty="0" smtClean="0">
                <a:solidFill>
                  <a:schemeClr val="tx1"/>
                </a:solidFill>
              </a:rPr>
              <a:t>p. 99, HW 4 (2)</a:t>
            </a:r>
          </a:p>
          <a:p>
            <a:pPr lvl="1"/>
            <a:r>
              <a:rPr lang="ko-KR" altLang="en-US" sz="2400" dirty="0" smtClean="0">
                <a:solidFill>
                  <a:schemeClr val="tx1"/>
                </a:solidFill>
              </a:rPr>
              <a:t>변수 하나에 </a:t>
            </a:r>
            <a:r>
              <a:rPr lang="en-US" altLang="ko-KR" sz="2400" dirty="0" smtClean="0">
                <a:solidFill>
                  <a:schemeClr val="tx1"/>
                </a:solidFill>
              </a:rPr>
              <a:t>digit </a:t>
            </a:r>
            <a:r>
              <a:rPr lang="ko-KR" altLang="en-US" sz="2400" dirty="0" smtClean="0">
                <a:solidFill>
                  <a:schemeClr val="tx1"/>
                </a:solidFill>
              </a:rPr>
              <a:t>선택과 표시 값을 저장하여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그 안에 들어 있는 내용 값으로 위치와 숫자가 나타나도록 하는 부 프로그램을 작성해 보시오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ko-KR" sz="2400" dirty="0" smtClean="0">
                <a:solidFill>
                  <a:schemeClr val="tx1"/>
                </a:solidFill>
              </a:rPr>
              <a:t>Digit </a:t>
            </a:r>
            <a:r>
              <a:rPr lang="ko-KR" altLang="en-US" sz="2400" dirty="0" smtClean="0">
                <a:solidFill>
                  <a:schemeClr val="tx1"/>
                </a:solidFill>
              </a:rPr>
              <a:t>변수의 </a:t>
            </a:r>
            <a:r>
              <a:rPr lang="en-US" altLang="ko-KR" sz="2400" dirty="0" smtClean="0">
                <a:solidFill>
                  <a:schemeClr val="tx1"/>
                </a:solidFill>
              </a:rPr>
              <a:t>high nibble(4-bit) </a:t>
            </a:r>
            <a:r>
              <a:rPr lang="ko-KR" altLang="en-US" sz="2400" dirty="0" smtClean="0">
                <a:solidFill>
                  <a:schemeClr val="tx1"/>
                </a:solidFill>
              </a:rPr>
              <a:t>값이 표시위치</a:t>
            </a:r>
            <a:r>
              <a:rPr lang="en-US" altLang="ko-KR" sz="2400" dirty="0" smtClean="0">
                <a:solidFill>
                  <a:schemeClr val="tx1"/>
                </a:solidFill>
              </a:rPr>
              <a:t>(0, 1, 2, 3), low nibble (4-bit) </a:t>
            </a:r>
            <a:r>
              <a:rPr lang="ko-KR" altLang="en-US" sz="2400" dirty="0" smtClean="0">
                <a:solidFill>
                  <a:schemeClr val="tx1"/>
                </a:solidFill>
              </a:rPr>
              <a:t>값이 표시숫자가 되도록 할 것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ko-KR" sz="2400" dirty="0">
              <a:solidFill>
                <a:schemeClr val="tx1"/>
              </a:solidFill>
            </a:endParaRPr>
          </a:p>
          <a:p>
            <a:pPr lvl="1"/>
            <a:r>
              <a:rPr lang="en-US" altLang="ko-KR" sz="2400" dirty="0" smtClean="0">
                <a:solidFill>
                  <a:srgbClr val="FF0000"/>
                </a:solidFill>
              </a:rPr>
              <a:t>Hint: SWAPF </a:t>
            </a:r>
            <a:r>
              <a:rPr lang="ko-KR" altLang="en-US" sz="2400" dirty="0" smtClean="0">
                <a:solidFill>
                  <a:srgbClr val="FF0000"/>
                </a:solidFill>
              </a:rPr>
              <a:t>명령어</a:t>
            </a:r>
            <a:r>
              <a:rPr lang="en-US" altLang="ko-KR" sz="2400" dirty="0" smtClean="0">
                <a:solidFill>
                  <a:srgbClr val="FF0000"/>
                </a:solidFill>
              </a:rPr>
              <a:t>, Look-up table</a:t>
            </a:r>
          </a:p>
          <a:p>
            <a:pPr lvl="1"/>
            <a:endParaRPr lang="en-US" altLang="ko-KR" sz="24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altLang="ko-KR" sz="2400" dirty="0" smtClean="0">
                <a:solidFill>
                  <a:srgbClr val="002060"/>
                </a:solidFill>
              </a:rPr>
              <a:t>ex) 04H </a:t>
            </a:r>
            <a:r>
              <a:rPr lang="en-US" altLang="ko-KR" sz="2400" dirty="0" smtClean="0">
                <a:solidFill>
                  <a:srgbClr val="002060"/>
                </a:solidFill>
                <a:sym typeface="Wingdings" pitchFamily="2" charset="2"/>
              </a:rPr>
              <a:t> </a:t>
            </a:r>
            <a:r>
              <a:rPr lang="ko-KR" altLang="en-US" sz="2400" dirty="0" smtClean="0">
                <a:solidFill>
                  <a:srgbClr val="002060"/>
                </a:solidFill>
                <a:sym typeface="Wingdings" pitchFamily="2" charset="2"/>
              </a:rPr>
              <a:t>맨 뒤 </a:t>
            </a:r>
            <a:r>
              <a:rPr lang="en-US" altLang="ko-KR" sz="2400" dirty="0" smtClean="0">
                <a:solidFill>
                  <a:srgbClr val="002060"/>
                </a:solidFill>
                <a:sym typeface="Wingdings" pitchFamily="2" charset="2"/>
              </a:rPr>
              <a:t>FND</a:t>
            </a:r>
            <a:r>
              <a:rPr lang="ko-KR" altLang="en-US" sz="2400" dirty="0" smtClean="0">
                <a:solidFill>
                  <a:srgbClr val="002060"/>
                </a:solidFill>
                <a:sym typeface="Wingdings" pitchFamily="2" charset="2"/>
              </a:rPr>
              <a:t>에</a:t>
            </a:r>
            <a:r>
              <a:rPr lang="en-US" altLang="ko-KR" sz="2400" dirty="0" smtClean="0">
                <a:solidFill>
                  <a:srgbClr val="002060"/>
                </a:solidFill>
                <a:sym typeface="Wingdings" pitchFamily="2" charset="2"/>
              </a:rPr>
              <a:t> 4 </a:t>
            </a:r>
            <a:r>
              <a:rPr lang="ko-KR" altLang="en-US" sz="2400" dirty="0" smtClean="0">
                <a:solidFill>
                  <a:srgbClr val="002060"/>
                </a:solidFill>
                <a:sym typeface="Wingdings" pitchFamily="2" charset="2"/>
              </a:rPr>
              <a:t>표시</a:t>
            </a:r>
            <a:r>
              <a:rPr lang="en-US" altLang="ko-KR" sz="2400" dirty="0" smtClean="0">
                <a:solidFill>
                  <a:srgbClr val="002060"/>
                </a:solidFill>
                <a:sym typeface="Wingdings" pitchFamily="2" charset="2"/>
              </a:rPr>
              <a:t>,</a:t>
            </a:r>
          </a:p>
          <a:p>
            <a:pPr marL="274320" lvl="1" indent="0">
              <a:buNone/>
            </a:pPr>
            <a:r>
              <a:rPr lang="en-US" altLang="ko-KR" sz="2400" dirty="0">
                <a:solidFill>
                  <a:srgbClr val="002060"/>
                </a:solidFill>
                <a:sym typeface="Wingdings" pitchFamily="2" charset="2"/>
              </a:rPr>
              <a:t>     37H </a:t>
            </a:r>
            <a:r>
              <a:rPr lang="en-US" altLang="ko-KR" sz="2400" dirty="0" smtClean="0">
                <a:solidFill>
                  <a:srgbClr val="002060"/>
                </a:solidFill>
                <a:sym typeface="Wingdings" pitchFamily="2" charset="2"/>
              </a:rPr>
              <a:t> </a:t>
            </a:r>
            <a:r>
              <a:rPr lang="ko-KR" altLang="en-US" sz="2400" dirty="0" smtClean="0">
                <a:solidFill>
                  <a:srgbClr val="002060"/>
                </a:solidFill>
                <a:sym typeface="Wingdings" pitchFamily="2" charset="2"/>
              </a:rPr>
              <a:t>맨 앞 </a:t>
            </a:r>
            <a:r>
              <a:rPr lang="en-US" altLang="ko-KR" sz="2400" dirty="0" smtClean="0">
                <a:solidFill>
                  <a:srgbClr val="002060"/>
                </a:solidFill>
                <a:sym typeface="Wingdings" pitchFamily="2" charset="2"/>
              </a:rPr>
              <a:t>FND</a:t>
            </a:r>
            <a:r>
              <a:rPr lang="ko-KR" altLang="en-US" sz="2400" dirty="0" smtClean="0">
                <a:solidFill>
                  <a:srgbClr val="002060"/>
                </a:solidFill>
                <a:sym typeface="Wingdings" pitchFamily="2" charset="2"/>
              </a:rPr>
              <a:t>에 </a:t>
            </a:r>
            <a:r>
              <a:rPr lang="en-US" altLang="ko-KR" sz="2400" dirty="0" smtClean="0">
                <a:solidFill>
                  <a:srgbClr val="002060"/>
                </a:solidFill>
                <a:sym typeface="Wingdings" pitchFamily="2" charset="2"/>
              </a:rPr>
              <a:t>7</a:t>
            </a:r>
            <a:r>
              <a:rPr lang="ko-KR" altLang="en-US" sz="2400" dirty="0" smtClean="0">
                <a:solidFill>
                  <a:srgbClr val="002060"/>
                </a:solidFill>
                <a:sym typeface="Wingdings" pitchFamily="2" charset="2"/>
              </a:rPr>
              <a:t>표시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5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7-SEGMENT</a:t>
            </a:r>
            <a:r>
              <a:rPr lang="ko-KR" altLang="en-US" dirty="0"/>
              <a:t>의 구조 및 내부 회로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FND (Flexible Numeric Display)</a:t>
            </a:r>
          </a:p>
        </p:txBody>
      </p:sp>
      <p:pic>
        <p:nvPicPr>
          <p:cNvPr id="2447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008" y="1571612"/>
            <a:ext cx="8615363" cy="336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23" y="4929198"/>
            <a:ext cx="18573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                 CA-type			 </a:t>
            </a:r>
            <a:r>
              <a:rPr lang="en-US" altLang="ko-KR" dirty="0" smtClean="0"/>
              <a:t>CC-type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750000"/>
            <a:ext cx="26860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1778367"/>
            <a:ext cx="27051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642" y="1714488"/>
            <a:ext cx="811732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4-DIGIT 7-SEGMENT </a:t>
            </a:r>
            <a:r>
              <a:rPr lang="ko-KR" altLang="en-US"/>
              <a:t>외형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pic>
        <p:nvPicPr>
          <p:cNvPr id="2457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540000">
            <a:off x="1066800" y="1524000"/>
            <a:ext cx="68389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실험보드에 있는 </a:t>
            </a:r>
            <a:r>
              <a:rPr lang="en-US" altLang="ko-KR"/>
              <a:t>FND DISPLAY </a:t>
            </a:r>
            <a:r>
              <a:rPr lang="ko-KR" altLang="en-US"/>
              <a:t>회로도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pic>
        <p:nvPicPr>
          <p:cNvPr id="2467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85926"/>
            <a:ext cx="8534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7-SEGMENT</a:t>
            </a:r>
            <a:r>
              <a:rPr lang="ko-KR" altLang="en-US" dirty="0"/>
              <a:t>에 숫자 하나 써보기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C-A TYPE</a:t>
            </a:r>
          </a:p>
          <a:p>
            <a:pPr>
              <a:buFontTx/>
              <a:buNone/>
            </a:pPr>
            <a:endParaRPr lang="en-US" altLang="ko-KR" dirty="0"/>
          </a:p>
          <a:p>
            <a:pPr>
              <a:buFontTx/>
              <a:buNone/>
            </a:pPr>
            <a:r>
              <a:rPr lang="en-US" altLang="ko-KR" dirty="0" smtClean="0"/>
              <a:t>	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DG1(</a:t>
            </a:r>
            <a:r>
              <a:rPr lang="ko-KR" altLang="en-US" dirty="0"/>
              <a:t>맨 앞자리</a:t>
            </a:r>
            <a:r>
              <a:rPr lang="en-US" altLang="ko-KR" dirty="0"/>
              <a:t>) SEGMENT</a:t>
            </a:r>
            <a:r>
              <a:rPr lang="ko-KR" altLang="en-US" dirty="0"/>
              <a:t>에 </a:t>
            </a:r>
            <a:r>
              <a:rPr lang="ko-KR" altLang="en-US" dirty="0">
                <a:latin typeface="Arial"/>
              </a:rPr>
              <a:t>‘</a:t>
            </a:r>
            <a:r>
              <a:rPr lang="en-US" altLang="ko-KR" dirty="0"/>
              <a:t>5</a:t>
            </a:r>
            <a:r>
              <a:rPr lang="en-US" altLang="ko-KR" dirty="0">
                <a:latin typeface="Arial"/>
              </a:rPr>
              <a:t>’</a:t>
            </a:r>
            <a:r>
              <a:rPr lang="en-US" altLang="ko-KR" dirty="0"/>
              <a:t> </a:t>
            </a:r>
            <a:r>
              <a:rPr lang="ko-KR" altLang="en-US" dirty="0"/>
              <a:t>출력하기</a:t>
            </a:r>
          </a:p>
          <a:p>
            <a:pPr lvl="1">
              <a:buFontTx/>
              <a:buNone/>
            </a:pPr>
            <a:r>
              <a:rPr lang="ko-KR" altLang="en-US" dirty="0"/>
              <a:t>	</a:t>
            </a:r>
            <a:r>
              <a:rPr lang="en-US" altLang="ko-KR" dirty="0" smtClean="0"/>
              <a:t>	DG1 </a:t>
            </a:r>
            <a:r>
              <a:rPr lang="en-US" altLang="ko-KR" dirty="0">
                <a:sym typeface="Wingdings" pitchFamily="2" charset="2"/>
              </a:rPr>
              <a:t> </a:t>
            </a:r>
            <a:r>
              <a:rPr lang="en-US" altLang="ko-KR" dirty="0"/>
              <a:t>1</a:t>
            </a:r>
          </a:p>
          <a:p>
            <a:pPr lvl="1">
              <a:buFontTx/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A</a:t>
            </a:r>
            <a:r>
              <a:rPr lang="en-US" altLang="ko-KR" dirty="0"/>
              <a:t>, B, C, D, E, F, G, DP </a:t>
            </a:r>
            <a:r>
              <a:rPr lang="en-US" altLang="ko-KR" dirty="0">
                <a:sym typeface="Wingdings" pitchFamily="2" charset="2"/>
              </a:rPr>
              <a:t> </a:t>
            </a:r>
            <a:r>
              <a:rPr lang="en-US" altLang="ko-KR" dirty="0">
                <a:latin typeface="Arial"/>
                <a:sym typeface="Wingdings" pitchFamily="2" charset="2"/>
              </a:rPr>
              <a:t>‘</a:t>
            </a:r>
            <a:r>
              <a:rPr lang="en-US" altLang="ko-KR" dirty="0">
                <a:sym typeface="Wingdings" pitchFamily="2" charset="2"/>
              </a:rPr>
              <a:t>0,1,0,0,1,0,0,1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/>
          </a:p>
          <a:p>
            <a:pPr lvl="1">
              <a:buFontTx/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 </a:t>
            </a:r>
            <a:r>
              <a:rPr lang="ko-KR" altLang="en-US" dirty="0"/>
              <a:t>회로 </a:t>
            </a:r>
            <a:r>
              <a:rPr lang="ko-KR" altLang="en-US" dirty="0" smtClean="0"/>
              <a:t>결선 </a:t>
            </a:r>
            <a:r>
              <a:rPr lang="en-US" altLang="ko-KR" dirty="0" smtClean="0"/>
              <a:t>- </a:t>
            </a:r>
            <a:endParaRPr lang="ko-KR" altLang="en-US" dirty="0"/>
          </a:p>
          <a:p>
            <a:pPr lvl="1">
              <a:buFontTx/>
              <a:buNone/>
            </a:pPr>
            <a:r>
              <a:rPr lang="ko-KR" altLang="en-US" dirty="0"/>
              <a:t>	</a:t>
            </a:r>
            <a:r>
              <a:rPr lang="en-US" altLang="ko-KR" dirty="0" smtClean="0"/>
              <a:t>	</a:t>
            </a:r>
            <a:br>
              <a:rPr lang="en-US" altLang="ko-KR" dirty="0" smtClean="0"/>
            </a:br>
            <a:r>
              <a:rPr lang="en-US" altLang="ko-KR" dirty="0" smtClean="0"/>
              <a:t>	RA0 </a:t>
            </a:r>
            <a:r>
              <a:rPr lang="en-US" altLang="ko-KR" dirty="0"/>
              <a:t>(DG1), </a:t>
            </a:r>
            <a:r>
              <a:rPr lang="en-US" altLang="ko-KR" dirty="0" smtClean="0"/>
              <a:t>RA1 </a:t>
            </a:r>
            <a:r>
              <a:rPr lang="en-US" altLang="ko-KR" dirty="0"/>
              <a:t>(</a:t>
            </a:r>
            <a:r>
              <a:rPr lang="en-US" altLang="ko-KR" dirty="0" smtClean="0"/>
              <a:t>DG2), RA2 </a:t>
            </a:r>
            <a:r>
              <a:rPr lang="en-US" altLang="ko-KR" dirty="0"/>
              <a:t>(</a:t>
            </a:r>
            <a:r>
              <a:rPr lang="en-US" altLang="ko-KR" dirty="0" smtClean="0"/>
              <a:t>DG3), RA3 </a:t>
            </a:r>
            <a:r>
              <a:rPr lang="en-US" altLang="ko-KR" dirty="0"/>
              <a:t>(</a:t>
            </a:r>
            <a:r>
              <a:rPr lang="en-US" altLang="ko-KR" dirty="0" smtClean="0"/>
              <a:t>DG4)</a:t>
            </a:r>
            <a:endParaRPr lang="en-US" altLang="ko-KR" dirty="0"/>
          </a:p>
          <a:p>
            <a:pPr lvl="1">
              <a:buFontTx/>
              <a:buNone/>
            </a:pPr>
            <a:r>
              <a:rPr lang="en-US" altLang="ko-KR" dirty="0" smtClean="0"/>
              <a:t>	</a:t>
            </a:r>
            <a:r>
              <a:rPr lang="en-US" altLang="ko-KR" dirty="0"/>
              <a:t>	A, B, C, D, E, F, G, DP (</a:t>
            </a:r>
            <a:r>
              <a:rPr lang="en-US" altLang="ko-KR" dirty="0" smtClean="0"/>
              <a:t>RC7</a:t>
            </a:r>
            <a:r>
              <a:rPr lang="en-US" altLang="ko-KR" dirty="0"/>
              <a:t>, 6, 5, 4, 3, 2, 1, 0)</a:t>
            </a:r>
          </a:p>
          <a:p>
            <a:pPr lvl="1">
              <a:buFontTx/>
              <a:buNone/>
            </a:pPr>
            <a:endParaRPr lang="en-US" altLang="ko-KR" dirty="0"/>
          </a:p>
          <a:p>
            <a:pPr lvl="1">
              <a:buFontTx/>
              <a:buNone/>
            </a:pPr>
            <a:r>
              <a:rPr lang="en-US" altLang="ko-KR" dirty="0" smtClean="0"/>
              <a:t>	 	PORTA </a:t>
            </a:r>
            <a:r>
              <a:rPr lang="en-US" altLang="ko-KR" dirty="0">
                <a:sym typeface="Wingdings" pitchFamily="2" charset="2"/>
              </a:rPr>
              <a:t> B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r>
              <a:rPr lang="en-US" altLang="ko-KR" dirty="0">
                <a:sym typeface="Wingdings" pitchFamily="2" charset="2"/>
              </a:rPr>
              <a:t>00000001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endParaRPr lang="en-US" altLang="ko-KR" dirty="0">
              <a:sym typeface="Wingdings" pitchFamily="2" charset="2"/>
            </a:endParaRPr>
          </a:p>
          <a:p>
            <a:pPr lvl="1">
              <a:buFontTx/>
              <a:buNone/>
            </a:pPr>
            <a:r>
              <a:rPr lang="en-US" altLang="ko-KR" dirty="0">
                <a:sym typeface="Wingdings" pitchFamily="2" charset="2"/>
              </a:rPr>
              <a:t>	  </a:t>
            </a:r>
            <a:r>
              <a:rPr lang="en-US" altLang="ko-KR" dirty="0" smtClean="0">
                <a:sym typeface="Wingdings" pitchFamily="2" charset="2"/>
              </a:rPr>
              <a:t>	PORTC </a:t>
            </a:r>
            <a:r>
              <a:rPr lang="en-US" altLang="ko-KR" dirty="0">
                <a:sym typeface="Wingdings" pitchFamily="2" charset="2"/>
              </a:rPr>
              <a:t> B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r>
              <a:rPr lang="en-US" altLang="ko-KR" dirty="0">
                <a:sym typeface="Wingdings" pitchFamily="2" charset="2"/>
              </a:rPr>
              <a:t>01001001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7-SEGMENT</a:t>
            </a:r>
            <a:r>
              <a:rPr lang="ko-KR" altLang="en-US"/>
              <a:t>에 서로 다른 두 개의 숫자 써보기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서로 다른 숫자 </a:t>
            </a:r>
            <a:r>
              <a:rPr lang="ko-KR" altLang="en-US" dirty="0">
                <a:latin typeface="Arial"/>
              </a:rPr>
              <a:t>’</a:t>
            </a:r>
            <a:r>
              <a:rPr lang="en-US" altLang="ko-KR" dirty="0"/>
              <a:t>51</a:t>
            </a:r>
            <a:r>
              <a:rPr lang="en-US" altLang="ko-KR" dirty="0">
                <a:latin typeface="Arial"/>
              </a:rPr>
              <a:t>’</a:t>
            </a:r>
            <a:r>
              <a:rPr lang="en-US" altLang="ko-KR" dirty="0"/>
              <a:t> </a:t>
            </a:r>
            <a:r>
              <a:rPr lang="ko-KR" altLang="en-US" dirty="0"/>
              <a:t>표시</a:t>
            </a:r>
          </a:p>
          <a:p>
            <a:pPr lvl="1">
              <a:buFontTx/>
              <a:buNone/>
            </a:pPr>
            <a:endParaRPr lang="ko-KR" altLang="en-US" dirty="0"/>
          </a:p>
          <a:p>
            <a:pPr lvl="1">
              <a:buFontTx/>
              <a:buNone/>
            </a:pPr>
            <a:r>
              <a:rPr lang="en-US" altLang="ko-KR" dirty="0" smtClean="0"/>
              <a:t>PORTC </a:t>
            </a:r>
            <a:r>
              <a:rPr lang="en-US" altLang="ko-KR" dirty="0">
                <a:sym typeface="Wingdings" pitchFamily="2" charset="2"/>
              </a:rPr>
              <a:t> B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r>
              <a:rPr lang="en-US" altLang="ko-KR" dirty="0">
                <a:sym typeface="Wingdings" pitchFamily="2" charset="2"/>
              </a:rPr>
              <a:t>01001001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r>
              <a:rPr lang="en-US" altLang="ko-KR" dirty="0"/>
              <a:t> </a:t>
            </a:r>
          </a:p>
          <a:p>
            <a:pPr lvl="1">
              <a:buFontTx/>
              <a:buNone/>
            </a:pPr>
            <a:r>
              <a:rPr lang="en-US" altLang="ko-KR" dirty="0"/>
              <a:t>PORTA </a:t>
            </a:r>
            <a:r>
              <a:rPr lang="en-US" altLang="ko-KR" dirty="0">
                <a:sym typeface="Wingdings" pitchFamily="2" charset="2"/>
              </a:rPr>
              <a:t> B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r>
              <a:rPr lang="en-US" altLang="ko-KR" dirty="0">
                <a:sym typeface="Wingdings" pitchFamily="2" charset="2"/>
              </a:rPr>
              <a:t>00000001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endParaRPr lang="en-US" altLang="ko-KR" dirty="0">
              <a:sym typeface="Wingdings" pitchFamily="2" charset="2"/>
            </a:endParaRPr>
          </a:p>
          <a:p>
            <a:pPr lvl="1">
              <a:buFontTx/>
              <a:buNone/>
            </a:pP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지연</a:t>
            </a:r>
            <a:r>
              <a:rPr lang="en-US" altLang="ko-KR" dirty="0">
                <a:sym typeface="Wingdings" pitchFamily="2" charset="2"/>
              </a:rPr>
              <a:t>)</a:t>
            </a:r>
          </a:p>
          <a:p>
            <a:pPr lvl="1">
              <a:buFontTx/>
              <a:buNone/>
            </a:pPr>
            <a:endParaRPr lang="en-US" altLang="ko-KR" dirty="0"/>
          </a:p>
          <a:p>
            <a:pPr lvl="1">
              <a:buFontTx/>
              <a:buNone/>
            </a:pPr>
            <a:r>
              <a:rPr lang="en-US" altLang="ko-KR" dirty="0"/>
              <a:t>PORTA </a:t>
            </a:r>
            <a:r>
              <a:rPr lang="en-US" altLang="ko-KR" dirty="0">
                <a:sym typeface="Wingdings" pitchFamily="2" charset="2"/>
              </a:rPr>
              <a:t> B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r>
              <a:rPr lang="en-US" altLang="ko-KR" dirty="0">
                <a:sym typeface="Wingdings" pitchFamily="2" charset="2"/>
              </a:rPr>
              <a:t>00000000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r>
              <a:rPr lang="en-US" altLang="ko-KR" dirty="0">
                <a:sym typeface="Wingdings" pitchFamily="2" charset="2"/>
              </a:rPr>
              <a:t> (</a:t>
            </a:r>
            <a:r>
              <a:rPr lang="ko-KR" altLang="en-US" dirty="0">
                <a:sym typeface="Wingdings" pitchFamily="2" charset="2"/>
              </a:rPr>
              <a:t>전부 </a:t>
            </a:r>
            <a:r>
              <a:rPr lang="en-US" altLang="ko-KR" dirty="0">
                <a:sym typeface="Wingdings" pitchFamily="2" charset="2"/>
              </a:rPr>
              <a:t>OFF)</a:t>
            </a:r>
          </a:p>
          <a:p>
            <a:pPr lvl="1">
              <a:buFontTx/>
              <a:buNone/>
            </a:pPr>
            <a:endParaRPr lang="en-US" altLang="ko-KR" dirty="0">
              <a:sym typeface="Wingdings" pitchFamily="2" charset="2"/>
            </a:endParaRPr>
          </a:p>
          <a:p>
            <a:pPr lvl="1">
              <a:buFontTx/>
              <a:buNone/>
            </a:pPr>
            <a:r>
              <a:rPr lang="en-US" altLang="ko-KR" dirty="0" smtClean="0"/>
              <a:t>PORTC </a:t>
            </a:r>
            <a:r>
              <a:rPr lang="en-US" altLang="ko-KR" dirty="0">
                <a:sym typeface="Wingdings" pitchFamily="2" charset="2"/>
              </a:rPr>
              <a:t> B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r>
              <a:rPr lang="en-US" altLang="ko-KR" dirty="0">
                <a:sym typeface="Wingdings" pitchFamily="2" charset="2"/>
              </a:rPr>
              <a:t>10011111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r>
              <a:rPr lang="en-US" altLang="ko-KR" dirty="0"/>
              <a:t> </a:t>
            </a:r>
          </a:p>
          <a:p>
            <a:pPr lvl="1">
              <a:buFontTx/>
              <a:buNone/>
            </a:pPr>
            <a:r>
              <a:rPr lang="en-US" altLang="ko-KR" dirty="0"/>
              <a:t>PORTA </a:t>
            </a:r>
            <a:r>
              <a:rPr lang="en-US" altLang="ko-KR" dirty="0">
                <a:sym typeface="Wingdings" pitchFamily="2" charset="2"/>
              </a:rPr>
              <a:t> B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r>
              <a:rPr lang="en-US" altLang="ko-KR" dirty="0">
                <a:sym typeface="Wingdings" pitchFamily="2" charset="2"/>
              </a:rPr>
              <a:t>00000010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endParaRPr lang="en-US" altLang="ko-KR" dirty="0">
              <a:sym typeface="Wingdings" pitchFamily="2" charset="2"/>
            </a:endParaRPr>
          </a:p>
          <a:p>
            <a:pPr lvl="1">
              <a:buFontTx/>
              <a:buNone/>
            </a:pP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지연</a:t>
            </a:r>
            <a:r>
              <a:rPr lang="en-US" altLang="ko-KR" dirty="0">
                <a:sym typeface="Wingdings" pitchFamily="2" charset="2"/>
              </a:rPr>
              <a:t>)</a:t>
            </a:r>
            <a:endParaRPr lang="en-US" altLang="ko-KR" dirty="0"/>
          </a:p>
          <a:p>
            <a:pPr lvl="1">
              <a:buFontTx/>
              <a:buNone/>
            </a:pPr>
            <a:endParaRPr lang="en-US" altLang="ko-KR" dirty="0"/>
          </a:p>
          <a:p>
            <a:pPr lvl="1">
              <a:buFontTx/>
              <a:buNone/>
            </a:pPr>
            <a:r>
              <a:rPr lang="en-US" altLang="ko-KR" dirty="0"/>
              <a:t>PORTA </a:t>
            </a:r>
            <a:r>
              <a:rPr lang="en-US" altLang="ko-KR" dirty="0">
                <a:sym typeface="Wingdings" pitchFamily="2" charset="2"/>
              </a:rPr>
              <a:t> B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r>
              <a:rPr lang="en-US" altLang="ko-KR" dirty="0">
                <a:sym typeface="Wingdings" pitchFamily="2" charset="2"/>
              </a:rPr>
              <a:t>00000000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r>
              <a:rPr lang="en-US" altLang="ko-KR" dirty="0">
                <a:sym typeface="Wingdings" pitchFamily="2" charset="2"/>
              </a:rPr>
              <a:t> (</a:t>
            </a:r>
            <a:r>
              <a:rPr lang="ko-KR" altLang="en-US" dirty="0">
                <a:sym typeface="Wingdings" pitchFamily="2" charset="2"/>
              </a:rPr>
              <a:t>전부 </a:t>
            </a:r>
            <a:r>
              <a:rPr lang="en-US" altLang="ko-KR" dirty="0">
                <a:sym typeface="Wingdings" pitchFamily="2" charset="2"/>
              </a:rPr>
              <a:t>OFF)</a:t>
            </a:r>
          </a:p>
          <a:p>
            <a:pPr lvl="1"/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변수 </a:t>
            </a:r>
            <a:r>
              <a:rPr lang="en-US" altLang="ko-KR" sz="2000" dirty="0"/>
              <a:t>DISP1, DISP2</a:t>
            </a:r>
            <a:r>
              <a:rPr lang="ko-KR" altLang="en-US" sz="2000" dirty="0"/>
              <a:t>에 들어있는 값으로 </a:t>
            </a:r>
            <a:r>
              <a:rPr lang="en-US" altLang="ko-KR" sz="2000" dirty="0"/>
              <a:t>7-SEGMENT</a:t>
            </a:r>
            <a:r>
              <a:rPr lang="ko-KR" altLang="en-US" sz="2000" dirty="0"/>
              <a:t>에 숫자 써보기 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D_LOOP		MOVF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DISP1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,	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	MOVWF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PORTC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; 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</a:rPr>
              <a:t>숫자 값 출력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800" b="1" dirty="0">
                <a:solidFill>
                  <a:schemeClr val="tx1"/>
                </a:solidFill>
                <a:latin typeface="+mn-ea"/>
              </a:rPr>
              <a:t>			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MOVLW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B'00000001‘</a:t>
            </a:r>
            <a:endParaRPr lang="en-US" altLang="ko-KR" sz="18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MOVWF	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PORTA		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; 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</a:rPr>
              <a:t>위치 결정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800" b="0" dirty="0">
                <a:solidFill>
                  <a:schemeClr val="tx1"/>
                </a:solidFill>
              </a:rPr>
              <a:t>DG1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선택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	CALL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DELAY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;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</a:rPr>
              <a:t>DELAY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시간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</a:rPr>
              <a:t>약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</a:rPr>
              <a:t>5ms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800" b="1" dirty="0">
                <a:solidFill>
                  <a:schemeClr val="tx1"/>
                </a:solidFill>
                <a:latin typeface="+mn-ea"/>
              </a:rPr>
              <a:t>			</a:t>
            </a:r>
            <a:endParaRPr lang="en-US" altLang="ko-KR" sz="18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		MOVLW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0</a:t>
            </a:r>
            <a:endParaRPr lang="en-US" altLang="ko-KR" sz="18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	MOVWF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PORTA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; 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</a:rPr>
              <a:t>전부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OFF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	MOVF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DISP2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, W	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	MOVWF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PORTC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; 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</a:rPr>
              <a:t>숫자 값 출력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800" b="1" dirty="0">
                <a:solidFill>
                  <a:schemeClr val="tx1"/>
                </a:solidFill>
                <a:latin typeface="+mn-ea"/>
              </a:rPr>
              <a:t>			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MOVLW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B'00000010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'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	MOVWF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PORTA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; 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</a:rPr>
              <a:t>위치 결정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800" b="0" dirty="0" smtClean="0">
                <a:solidFill>
                  <a:schemeClr val="tx1"/>
                </a:solidFill>
              </a:rPr>
              <a:t>DG2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</a:rPr>
              <a:t>선택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	CALL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DELAY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;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</a:rPr>
              <a:t>DELAY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시간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 약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</a:rPr>
              <a:t>5ms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800" b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sz="18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MOVLW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0</a:t>
            </a:r>
            <a:endParaRPr lang="en-US" altLang="ko-KR" sz="18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	MOVWF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PORTA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; 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</a:rPr>
              <a:t>전부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OFF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	</a:t>
            </a:r>
            <a:endParaRPr lang="en-US" altLang="ko-KR" sz="18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	GOTO	D_LOOP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1384</TotalTime>
  <Words>222</Words>
  <Application>Microsoft Office PowerPoint</Application>
  <PresentationFormat>화면 슬라이드 쇼(4:3)</PresentationFormat>
  <Paragraphs>121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원본</vt:lpstr>
      <vt:lpstr>실험 4. 숫자를 표현해봅시다.</vt:lpstr>
      <vt:lpstr>7-SEGMENT의 구조 및 내부 회로</vt:lpstr>
      <vt:lpstr>PowerPoint 프레젠테이션</vt:lpstr>
      <vt:lpstr>PowerPoint 프레젠테이션</vt:lpstr>
      <vt:lpstr>4-DIGIT 7-SEGMENT 외형</vt:lpstr>
      <vt:lpstr>실험보드에 있는 FND DISPLAY 회로도</vt:lpstr>
      <vt:lpstr>7-SEGMENT에 숫자 하나 써보기</vt:lpstr>
      <vt:lpstr>7-SEGMENT에 서로 다른 두 개의 숫자 써보기</vt:lpstr>
      <vt:lpstr>변수 DISP1, DISP2에 들어있는 값으로 7-SEGMENT에 숫자 써보기 </vt:lpstr>
      <vt:lpstr>Lookup table을 이용한 구현 (1/2)</vt:lpstr>
      <vt:lpstr>Lookup table을 이용한 구현 (2/2)</vt:lpstr>
      <vt:lpstr>PowerPoint 프레젠테이션</vt:lpstr>
      <vt:lpstr>PowerPoint 프레젠테이션</vt:lpstr>
      <vt:lpstr>실 험</vt:lpstr>
      <vt:lpstr>실 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2.0  Visual C++ 2008</dc:title>
  <dc:creator>Microsoft Corporation</dc:creator>
  <cp:lastModifiedBy>310</cp:lastModifiedBy>
  <cp:revision>170</cp:revision>
  <dcterms:created xsi:type="dcterms:W3CDTF">2006-10-05T04:04:58Z</dcterms:created>
  <dcterms:modified xsi:type="dcterms:W3CDTF">2017-06-29T01:48:26Z</dcterms:modified>
</cp:coreProperties>
</file>