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2"/>
  </p:notesMasterIdLst>
  <p:sldIdLst>
    <p:sldId id="256" r:id="rId2"/>
    <p:sldId id="275" r:id="rId3"/>
    <p:sldId id="267" r:id="rId4"/>
    <p:sldId id="276" r:id="rId5"/>
    <p:sldId id="257" r:id="rId6"/>
    <p:sldId id="266" r:id="rId7"/>
    <p:sldId id="269" r:id="rId8"/>
    <p:sldId id="265" r:id="rId9"/>
    <p:sldId id="264" r:id="rId10"/>
    <p:sldId id="263" r:id="rId11"/>
    <p:sldId id="262" r:id="rId12"/>
    <p:sldId id="261" r:id="rId13"/>
    <p:sldId id="258" r:id="rId14"/>
    <p:sldId id="270" r:id="rId15"/>
    <p:sldId id="268" r:id="rId16"/>
    <p:sldId id="271" r:id="rId17"/>
    <p:sldId id="260" r:id="rId18"/>
    <p:sldId id="272" r:id="rId19"/>
    <p:sldId id="259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138" autoAdjust="0"/>
  </p:normalViewPr>
  <p:slideViewPr>
    <p:cSldViewPr snapToGrid="0">
      <p:cViewPr varScale="1">
        <p:scale>
          <a:sx n="89" d="100"/>
          <a:sy n="89" d="100"/>
        </p:scale>
        <p:origin x="4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022EE-30B1-42CD-9394-9E229CB391D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44BA1-9DCD-4873-9E21-BD8D905FA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6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44BA1-9DCD-4873-9E21-BD8D905FA9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89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44BA1-9DCD-4873-9E21-BD8D905FA9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75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66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6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58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5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5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9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8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2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74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70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26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ED78469A-01B3-446F-BA06-ED701983B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D51F0E-EA0C-E37E-A6D3-FEC9FCFE87B7}"/>
              </a:ext>
            </a:extLst>
          </p:cNvPr>
          <p:cNvSpPr/>
          <p:nvPr/>
        </p:nvSpPr>
        <p:spPr>
          <a:xfrm>
            <a:off x="7289074" y="1279069"/>
            <a:ext cx="3984172" cy="2624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i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Chủ đề 6: Quản lý Thiết bị trong lab </a:t>
            </a:r>
            <a:endParaRPr lang="en-US" sz="4400" b="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3" name="Picture 22" descr="Multicolored smoke gradient">
            <a:extLst>
              <a:ext uri="{FF2B5EF4-FFF2-40B4-BE49-F238E27FC236}">
                <a16:creationId xmlns:a16="http://schemas.microsoft.com/office/drawing/2014/main" id="{4EE7A227-5E91-7303-BF80-E2AD003F5C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25" r="2" b="727"/>
          <a:stretch/>
        </p:blipFill>
        <p:spPr>
          <a:xfrm>
            <a:off x="1227183" y="1189800"/>
            <a:ext cx="5346672" cy="3115497"/>
          </a:xfrm>
          <a:custGeom>
            <a:avLst/>
            <a:gdLst/>
            <a:ahLst/>
            <a:cxnLst/>
            <a:rect l="l" t="t" r="r" b="b"/>
            <a:pathLst>
              <a:path w="5346672" h="3517152">
                <a:moveTo>
                  <a:pt x="2673336" y="0"/>
                </a:moveTo>
                <a:cubicBezTo>
                  <a:pt x="4149779" y="0"/>
                  <a:pt x="5346672" y="1196893"/>
                  <a:pt x="5346672" y="2673336"/>
                </a:cubicBezTo>
                <a:lnTo>
                  <a:pt x="5346672" y="3517152"/>
                </a:lnTo>
                <a:lnTo>
                  <a:pt x="0" y="3517152"/>
                </a:lnTo>
                <a:lnTo>
                  <a:pt x="0" y="2673336"/>
                </a:lnTo>
                <a:cubicBezTo>
                  <a:pt x="0" y="1196893"/>
                  <a:pt x="1196893" y="0"/>
                  <a:pt x="2673336" y="0"/>
                </a:cubicBezTo>
                <a:close/>
              </a:path>
            </a:pathLst>
          </a:custGeom>
        </p:spPr>
      </p:pic>
      <p:pic>
        <p:nvPicPr>
          <p:cNvPr id="1026" name="Picture 2" descr="Phòng lab, phòng thí nghiệm là gì? Trang thiết bị, tiêu chí đạt chuẩn">
            <a:extLst>
              <a:ext uri="{FF2B5EF4-FFF2-40B4-BE49-F238E27FC236}">
                <a16:creationId xmlns:a16="http://schemas.microsoft.com/office/drawing/2014/main" id="{485268EC-7E92-FA80-4244-2DA149DBC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28" r="-3" b="12337"/>
          <a:stretch/>
        </p:blipFill>
        <p:spPr bwMode="auto">
          <a:xfrm>
            <a:off x="1227183" y="4305297"/>
            <a:ext cx="5346672" cy="22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AAC76D4E-6A5F-40FA-A4BC-0A670BCA3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7597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2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BCF03A2E-B266-4817-B378-45B9DC3EC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Máy tìm kiếm là gì? Top 10 công cụ tìm kiếm phổ biến nhất">
            <a:extLst>
              <a:ext uri="{FF2B5EF4-FFF2-40B4-BE49-F238E27FC236}">
                <a16:creationId xmlns:a16="http://schemas.microsoft.com/office/drawing/2014/main" id="{FEBEA8FF-2146-9250-80F3-AD7CF03C8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999" y="2242604"/>
            <a:ext cx="4237129" cy="237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01" name="Straight Connector 8200">
            <a:extLst>
              <a:ext uri="{FF2B5EF4-FFF2-40B4-BE49-F238E27FC236}">
                <a16:creationId xmlns:a16="http://schemas.microsoft.com/office/drawing/2014/main" id="{7882FDDB-12BA-4531-A762-4803DABD6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815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3E22B34-4601-00D2-86BA-C60C2D3E5C7E}"/>
              </a:ext>
            </a:extLst>
          </p:cNvPr>
          <p:cNvSpPr txBox="1"/>
          <p:nvPr/>
        </p:nvSpPr>
        <p:spPr>
          <a:xfrm>
            <a:off x="5369670" y="2363822"/>
            <a:ext cx="5984130" cy="3813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>
              <a:spcAft>
                <a:spcPts val="600"/>
              </a:spcAft>
              <a:buSzPct val="80000"/>
            </a:pPr>
            <a:endParaRPr lang="en-US" sz="1100" b="1" dirty="0"/>
          </a:p>
          <a:p>
            <a:pPr indent="-228600">
              <a:spcAft>
                <a:spcPts val="600"/>
              </a:spcAft>
              <a:buSzPct val="80000"/>
            </a:pPr>
            <a:endParaRPr lang="en-US" sz="1100" b="1" dirty="0"/>
          </a:p>
          <a:p>
            <a:pPr indent="-228600">
              <a:spcAft>
                <a:spcPts val="600"/>
              </a:spcAft>
              <a:buSzPct val="80000"/>
              <a:buFont typeface="+mj-lt"/>
              <a:buAutoNum type="arabicPeriod" startAt="5"/>
            </a:pPr>
            <a:r>
              <a:rPr lang="en-US" sz="2400" b="1" dirty="0" err="1"/>
              <a:t>Tìm</a:t>
            </a:r>
            <a:r>
              <a:rPr lang="en-US" sz="2400" b="1" dirty="0"/>
              <a:t> </a:t>
            </a:r>
            <a:r>
              <a:rPr lang="en-US" sz="2400" b="1" dirty="0" err="1"/>
              <a:t>kiếm</a:t>
            </a:r>
            <a:r>
              <a:rPr lang="en-US" sz="2400" b="1" dirty="0"/>
              <a:t> </a:t>
            </a:r>
            <a:r>
              <a:rPr lang="en-US" sz="2400" b="1" dirty="0" err="1"/>
              <a:t>thiết</a:t>
            </a:r>
            <a:r>
              <a:rPr lang="en-US" sz="2400" b="1" dirty="0"/>
              <a:t> </a:t>
            </a:r>
            <a:r>
              <a:rPr lang="en-US" sz="2400" b="1" dirty="0" err="1"/>
              <a:t>bị</a:t>
            </a:r>
            <a:endParaRPr lang="en-US" sz="2400" b="1" dirty="0"/>
          </a:p>
          <a:p>
            <a:pPr indent="-228600">
              <a:spcAft>
                <a:spcPts val="600"/>
              </a:spcAft>
              <a:buSzPct val="80000"/>
              <a:buFont typeface="+mj-lt"/>
              <a:buAutoNum type="arabicPeriod" startAt="5"/>
            </a:pPr>
            <a:endParaRPr lang="en-US" sz="2400" dirty="0"/>
          </a:p>
          <a:p>
            <a:pPr marL="742950" lvl="1" indent="-228600">
              <a:spcAft>
                <a:spcPts val="600"/>
              </a:spcAft>
              <a:buSzPct val="80000"/>
              <a:buFont typeface="+mj-lt"/>
              <a:buAutoNum type="arabicPeriod" startAt="5"/>
            </a:pPr>
            <a:r>
              <a:rPr lang="en-US" sz="2400" dirty="0"/>
              <a:t> 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chí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.</a:t>
            </a:r>
          </a:p>
          <a:p>
            <a:pPr marL="742950" lvl="1" indent="-228600">
              <a:spcAft>
                <a:spcPts val="600"/>
              </a:spcAft>
              <a:buSzPct val="80000"/>
              <a:buFont typeface="+mj-lt"/>
              <a:buAutoNum type="arabicPeriod" startAt="5"/>
            </a:pPr>
            <a:endParaRPr lang="en-US" sz="2400" dirty="0"/>
          </a:p>
          <a:p>
            <a:pPr marL="742950" lvl="1" indent="-228600">
              <a:spcAft>
                <a:spcPts val="600"/>
              </a:spcAft>
              <a:buSzPct val="80000"/>
              <a:buFont typeface="+mj-lt"/>
              <a:buAutoNum type="arabicPeriod" startAt="5"/>
            </a:pPr>
            <a:endParaRPr lang="en-US" sz="2400" dirty="0"/>
          </a:p>
          <a:p>
            <a:pPr indent="-228600">
              <a:spcAft>
                <a:spcPts val="600"/>
              </a:spcAft>
              <a:buSzPct val="80000"/>
              <a:buFont typeface="+mj-lt"/>
              <a:buAutoNum type="arabicPeriod" startAt="5"/>
            </a:pPr>
            <a:r>
              <a:rPr lang="en-US" sz="2400" b="1" dirty="0" err="1"/>
              <a:t>Sắp</a:t>
            </a:r>
            <a:r>
              <a:rPr lang="en-US" sz="2400" b="1" dirty="0"/>
              <a:t> </a:t>
            </a:r>
            <a:r>
              <a:rPr lang="en-US" sz="2400" b="1" dirty="0" err="1"/>
              <a:t>xếp</a:t>
            </a:r>
            <a:r>
              <a:rPr lang="en-US" sz="2400" b="1" dirty="0"/>
              <a:t> </a:t>
            </a:r>
            <a:r>
              <a:rPr lang="en-US" sz="2400" b="1" dirty="0" err="1"/>
              <a:t>thiết</a:t>
            </a:r>
            <a:r>
              <a:rPr lang="en-US" sz="2400" b="1" dirty="0"/>
              <a:t> </a:t>
            </a:r>
            <a:r>
              <a:rPr lang="en-US" sz="2400" b="1" dirty="0" err="1"/>
              <a:t>bị</a:t>
            </a:r>
            <a:endParaRPr lang="en-US" sz="2400" b="1" dirty="0"/>
          </a:p>
          <a:p>
            <a:pPr indent="-228600">
              <a:spcAft>
                <a:spcPts val="600"/>
              </a:spcAft>
              <a:buSzPct val="80000"/>
              <a:buFont typeface="+mj-lt"/>
              <a:buAutoNum type="arabicPeriod" startAt="5"/>
            </a:pPr>
            <a:endParaRPr lang="en-US" sz="2400" dirty="0"/>
          </a:p>
          <a:p>
            <a:pPr marL="742950" lvl="1" indent="-228600">
              <a:spcAft>
                <a:spcPts val="600"/>
              </a:spcAft>
              <a:buSzPct val="80000"/>
              <a:buFont typeface="+mj-lt"/>
              <a:buAutoNum type="arabicPeriod" startAt="5"/>
            </a:pPr>
            <a:r>
              <a:rPr lang="en-US" sz="2400" dirty="0"/>
              <a:t>Theo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: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dần</a:t>
            </a:r>
            <a:r>
              <a:rPr lang="en-US" sz="2400" dirty="0"/>
              <a:t>.</a:t>
            </a:r>
          </a:p>
          <a:p>
            <a:pPr marL="742950" lvl="1" indent="-228600">
              <a:spcAft>
                <a:spcPts val="600"/>
              </a:spcAft>
              <a:buSzPct val="80000"/>
              <a:buFont typeface="+mj-lt"/>
              <a:buAutoNum type="arabicPeriod" startAt="5"/>
            </a:pPr>
            <a:endParaRPr lang="en-US" sz="2400" dirty="0"/>
          </a:p>
          <a:p>
            <a:pPr marL="742950" lvl="1" indent="-228600">
              <a:spcAft>
                <a:spcPts val="600"/>
              </a:spcAft>
              <a:buSzPct val="80000"/>
              <a:buFont typeface="+mj-lt"/>
              <a:buAutoNum type="arabicPeriod" startAt="5"/>
            </a:pP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: 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dần</a:t>
            </a:r>
            <a:r>
              <a:rPr lang="en-US" sz="1100" dirty="0"/>
              <a:t>.</a:t>
            </a:r>
          </a:p>
          <a:p>
            <a:pPr indent="-228600">
              <a:spcAft>
                <a:spcPts val="600"/>
              </a:spcAft>
              <a:buSzPct val="80000"/>
            </a:pP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FD86E-8DA1-BE8C-C2FF-6D8AB00204EB}"/>
              </a:ext>
            </a:extLst>
          </p:cNvPr>
          <p:cNvSpPr txBox="1"/>
          <p:nvPr/>
        </p:nvSpPr>
        <p:spPr>
          <a:xfrm>
            <a:off x="914400" y="408562"/>
            <a:ext cx="2568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Chức</a:t>
            </a:r>
            <a:r>
              <a:rPr lang="en-US" sz="1800" b="1" dirty="0"/>
              <a:t> </a:t>
            </a:r>
            <a:r>
              <a:rPr lang="en-US" sz="1800" b="1" dirty="0" err="1"/>
              <a:t>năng</a:t>
            </a:r>
            <a:r>
              <a:rPr lang="en-US" sz="1800" b="1" dirty="0"/>
              <a:t> </a:t>
            </a:r>
            <a:r>
              <a:rPr lang="en-US" sz="1800" b="1" dirty="0" err="1"/>
              <a:t>chính</a:t>
            </a:r>
            <a:r>
              <a:rPr lang="en-US" sz="1800" b="1" dirty="0"/>
              <a:t> (3/3)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0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35D8C4-E61E-A6D8-A95F-84690AE86307}"/>
              </a:ext>
            </a:extLst>
          </p:cNvPr>
          <p:cNvSpPr txBox="1"/>
          <p:nvPr/>
        </p:nvSpPr>
        <p:spPr>
          <a:xfrm>
            <a:off x="452458" y="276837"/>
            <a:ext cx="3582776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/>
              <a:t>Cấu hình chương trình</a:t>
            </a:r>
          </a:p>
          <a:p>
            <a:r>
              <a:rPr lang="en-US" b="1" dirty="0"/>
              <a:t>        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</a:t>
            </a:r>
            <a:r>
              <a:rPr lang="en-US" sz="1800" b="1" dirty="0" err="1"/>
              <a:t>Chức</a:t>
            </a:r>
            <a:r>
              <a:rPr lang="en-US" sz="1800" b="1" dirty="0"/>
              <a:t> </a:t>
            </a:r>
            <a:r>
              <a:rPr lang="en-US" sz="1800" b="1" dirty="0" err="1"/>
              <a:t>năng</a:t>
            </a:r>
            <a:r>
              <a:rPr lang="en-US" sz="1800" b="1" dirty="0"/>
              <a:t> </a:t>
            </a:r>
            <a:r>
              <a:rPr lang="en-US" sz="1800" b="1" dirty="0" err="1"/>
              <a:t>chính</a:t>
            </a:r>
            <a:r>
              <a:rPr lang="en-US" sz="1800" b="1" dirty="0"/>
              <a:t> (3/3)</a:t>
            </a:r>
          </a:p>
          <a:p>
            <a:r>
              <a:rPr lang="en-US" b="1" dirty="0"/>
              <a:t>: </a:t>
            </a:r>
            <a:endParaRPr lang="vi-VN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573407-6D76-FBCA-73BB-D8ECEAE38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429" y="2604972"/>
            <a:ext cx="8402223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28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23" name="Straight Connector 9222">
            <a:extLst>
              <a:ext uri="{FF2B5EF4-FFF2-40B4-BE49-F238E27FC236}">
                <a16:creationId xmlns:a16="http://schemas.microsoft.com/office/drawing/2014/main" id="{24A7CC8F-56A6-423D-B67A-8BA89D3EC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25" name="Rectangle 9224">
            <a:extLst>
              <a:ext uri="{FF2B5EF4-FFF2-40B4-BE49-F238E27FC236}">
                <a16:creationId xmlns:a16="http://schemas.microsoft.com/office/drawing/2014/main" id="{1FA45F1F-AA38-47A3-A9AC-2F34F4B0A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E65EB-0163-8288-F5CC-EEE4BE02E97A}"/>
              </a:ext>
            </a:extLst>
          </p:cNvPr>
          <p:cNvSpPr txBox="1"/>
          <p:nvPr/>
        </p:nvSpPr>
        <p:spPr>
          <a:xfrm>
            <a:off x="1251081" y="4587372"/>
            <a:ext cx="9689834" cy="1198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Cấu trúc borrowinfo </a:t>
            </a:r>
          </a:p>
        </p:txBody>
      </p:sp>
      <p:pic>
        <p:nvPicPr>
          <p:cNvPr id="9218" name="Picture 2" descr="Google xác nhận dữ liệu cấu trúc có cải thiện mục tiêu | Công ty SEO  GOBRANDING">
            <a:extLst>
              <a:ext uri="{FF2B5EF4-FFF2-40B4-BE49-F238E27FC236}">
                <a16:creationId xmlns:a16="http://schemas.microsoft.com/office/drawing/2014/main" id="{3D889806-B997-BCAE-D6F1-9ECAF4C4C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665" y="608828"/>
            <a:ext cx="4328276" cy="288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36E3FB-0E7E-71AC-0DB9-6B0416B0D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941" y="1602768"/>
            <a:ext cx="7318764" cy="988033"/>
          </a:xfrm>
          <a:prstGeom prst="rect">
            <a:avLst/>
          </a:prstGeom>
        </p:spPr>
      </p:pic>
      <p:cxnSp>
        <p:nvCxnSpPr>
          <p:cNvPr id="9227" name="Straight Connector 9226">
            <a:extLst>
              <a:ext uri="{FF2B5EF4-FFF2-40B4-BE49-F238E27FC236}">
                <a16:creationId xmlns:a16="http://schemas.microsoft.com/office/drawing/2014/main" id="{351D3B3A-6234-4D78-A010-C0ADEF12B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769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6AE21-EC51-70BF-1DC0-BD47ACC73F23}"/>
              </a:ext>
            </a:extLst>
          </p:cNvPr>
          <p:cNvSpPr txBox="1"/>
          <p:nvPr/>
        </p:nvSpPr>
        <p:spPr>
          <a:xfrm>
            <a:off x="265296" y="222289"/>
            <a:ext cx="3776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Menu chương trình</a:t>
            </a:r>
            <a:endParaRPr lang="en-US" b="1" dirty="0"/>
          </a:p>
          <a:p>
            <a:endParaRPr lang="en-US" b="1" dirty="0"/>
          </a:p>
          <a:p>
            <a:endParaRPr lang="vi-VN" b="1" dirty="0"/>
          </a:p>
          <a:p>
            <a:r>
              <a:rPr lang="en-US" b="1" dirty="0"/>
              <a:t>              </a:t>
            </a:r>
            <a:r>
              <a:rPr lang="vi-VN" b="1" dirty="0"/>
              <a:t>Giao diện menu:</a:t>
            </a:r>
            <a:endParaRPr lang="vi-VN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1B9945-6A6F-E2E9-7A6A-C8CB8BB15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132" y="1164806"/>
            <a:ext cx="8221222" cy="2143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9265F3-2861-B032-6C40-E51235AD4758}"/>
              </a:ext>
            </a:extLst>
          </p:cNvPr>
          <p:cNvSpPr txBox="1"/>
          <p:nvPr/>
        </p:nvSpPr>
        <p:spPr>
          <a:xfrm>
            <a:off x="1184477" y="3786582"/>
            <a:ext cx="410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Người dùng chọn các chức năng từ menu.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A5F5C6-FD3B-7A8E-D2DE-D2B99AB70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338422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8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FA99DC40-3BC6-4459-BFDB-2DE74650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73" name="Straight Connector 11272">
            <a:extLst>
              <a:ext uri="{FF2B5EF4-FFF2-40B4-BE49-F238E27FC236}">
                <a16:creationId xmlns:a16="http://schemas.microsoft.com/office/drawing/2014/main" id="{7882FDDB-12BA-4531-A762-4803DABD6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3920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Hướng dẫn thêm thiết bị mới trên Hik Proconnect bằng trình duyệt web -  Phương Việt">
            <a:extLst>
              <a:ext uri="{FF2B5EF4-FFF2-40B4-BE49-F238E27FC236}">
                <a16:creationId xmlns:a16="http://schemas.microsoft.com/office/drawing/2014/main" id="{BDF72676-BB3D-901D-2E03-3B0C87EAB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8267" y="1260617"/>
            <a:ext cx="5318697" cy="277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2E0808-72F1-36D9-27E4-9761D14C6208}"/>
              </a:ext>
            </a:extLst>
          </p:cNvPr>
          <p:cNvSpPr txBox="1"/>
          <p:nvPr/>
        </p:nvSpPr>
        <p:spPr>
          <a:xfrm>
            <a:off x="5887100" y="4673951"/>
            <a:ext cx="5463630" cy="16582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indent="-228600">
              <a:spcAft>
                <a:spcPts val="600"/>
              </a:spcAft>
              <a:buSzPct val="80000"/>
            </a:pPr>
            <a:endParaRPr lang="en-US" sz="700" b="1"/>
          </a:p>
          <a:p>
            <a:pPr indent="-228600">
              <a:spcAft>
                <a:spcPts val="600"/>
              </a:spcAft>
              <a:buSzPct val="80000"/>
            </a:pPr>
            <a:endParaRPr lang="en-US" sz="700" b="1"/>
          </a:p>
          <a:p>
            <a:pPr indent="-228600">
              <a:spcAft>
                <a:spcPts val="600"/>
              </a:spcAft>
              <a:buSzPct val="80000"/>
              <a:buFont typeface="+mj-lt"/>
              <a:buAutoNum type="arabicPeriod"/>
            </a:pPr>
            <a:r>
              <a:rPr lang="en-US" sz="2800"/>
              <a:t>Người dùng nhập:</a:t>
            </a:r>
          </a:p>
          <a:p>
            <a:pPr marL="742950" lvl="1" indent="-228600">
              <a:spcAft>
                <a:spcPts val="600"/>
              </a:spcAft>
              <a:buSzPct val="80000"/>
              <a:buFont typeface="+mj-lt"/>
              <a:buAutoNum type="arabicPeriod"/>
            </a:pPr>
            <a:r>
              <a:rPr lang="en-US" sz="2800"/>
              <a:t>Tên, nhà sản xuất, giá trị, mức độ sử dụng, hạng mục.</a:t>
            </a:r>
          </a:p>
          <a:p>
            <a:pPr marL="742950" lvl="1" indent="-228600">
              <a:spcAft>
                <a:spcPts val="600"/>
              </a:spcAft>
              <a:buSzPct val="80000"/>
              <a:buFont typeface="+mj-lt"/>
              <a:buAutoNum type="arabicPeriod"/>
            </a:pPr>
            <a:endParaRPr lang="en-US" sz="2800"/>
          </a:p>
          <a:p>
            <a:pPr indent="-228600">
              <a:spcAft>
                <a:spcPts val="600"/>
              </a:spcAft>
              <a:buSzPct val="80000"/>
              <a:buFont typeface="+mj-lt"/>
              <a:buAutoNum type="arabicPeriod"/>
            </a:pPr>
            <a:r>
              <a:rPr lang="en-US" sz="2800"/>
              <a:t>Kết quả:</a:t>
            </a:r>
          </a:p>
          <a:p>
            <a:pPr marL="742950" lvl="1" indent="-228600">
              <a:spcAft>
                <a:spcPts val="600"/>
              </a:spcAft>
              <a:buSzPct val="80000"/>
              <a:buFont typeface="+mj-lt"/>
              <a:buAutoNum type="arabicPeriod"/>
            </a:pPr>
            <a:r>
              <a:rPr lang="en-US" sz="2800"/>
              <a:t>Thông báo "Thêm thiết bị thành công".</a:t>
            </a:r>
          </a:p>
          <a:p>
            <a:pPr indent="-228600">
              <a:spcAft>
                <a:spcPts val="600"/>
              </a:spcAft>
              <a:buSzPct val="80000"/>
            </a:pPr>
            <a:endParaRPr 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534FC-0F7B-7264-EBFB-8261A6446F62}"/>
              </a:ext>
            </a:extLst>
          </p:cNvPr>
          <p:cNvSpPr txBox="1"/>
          <p:nvPr/>
        </p:nvSpPr>
        <p:spPr>
          <a:xfrm>
            <a:off x="370935" y="474453"/>
            <a:ext cx="2760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Thêm thiết bị</a:t>
            </a:r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9AA3EC-0FDC-16C5-F44D-756C093D5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35" y="1835783"/>
            <a:ext cx="4820268" cy="248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9" name="Rectangle 12298">
            <a:extLst>
              <a:ext uri="{FF2B5EF4-FFF2-40B4-BE49-F238E27FC236}">
                <a16:creationId xmlns:a16="http://schemas.microsoft.com/office/drawing/2014/main" id="{16E6AFB8-5F17-4E7C-AA23-FF05BE7B2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295" name="Rectangle 12294">
            <a:extLst>
              <a:ext uri="{FF2B5EF4-FFF2-40B4-BE49-F238E27FC236}">
                <a16:creationId xmlns:a16="http://schemas.microsoft.com/office/drawing/2014/main" id="{FA99DC40-3BC6-4459-BFDB-2DE74650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97" name="Straight Connector 12296">
            <a:extLst>
              <a:ext uri="{FF2B5EF4-FFF2-40B4-BE49-F238E27FC236}">
                <a16:creationId xmlns:a16="http://schemas.microsoft.com/office/drawing/2014/main" id="{7882FDDB-12BA-4531-A762-4803DABD6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3920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Top 10 Phần Mềm Quản Lý Thiết Bị Dạy Học Hiệu Quả Nhất">
            <a:extLst>
              <a:ext uri="{FF2B5EF4-FFF2-40B4-BE49-F238E27FC236}">
                <a16:creationId xmlns:a16="http://schemas.microsoft.com/office/drawing/2014/main" id="{AFF8F607-5EF6-950D-00B8-7D6D8A665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6" r="21301"/>
          <a:stretch/>
        </p:blipFill>
        <p:spPr bwMode="auto">
          <a:xfrm>
            <a:off x="2105493" y="26468"/>
            <a:ext cx="3761812" cy="3528043"/>
          </a:xfrm>
          <a:custGeom>
            <a:avLst/>
            <a:gdLst/>
            <a:ahLst/>
            <a:cxnLst/>
            <a:rect l="l" t="t" r="r" b="b"/>
            <a:pathLst>
              <a:path w="3761812" h="3528043">
                <a:moveTo>
                  <a:pt x="1880906" y="0"/>
                </a:moveTo>
                <a:cubicBezTo>
                  <a:pt x="2919702" y="0"/>
                  <a:pt x="3761812" y="842110"/>
                  <a:pt x="3761812" y="1880906"/>
                </a:cubicBezTo>
                <a:lnTo>
                  <a:pt x="3761812" y="3528043"/>
                </a:lnTo>
                <a:lnTo>
                  <a:pt x="0" y="3528043"/>
                </a:lnTo>
                <a:lnTo>
                  <a:pt x="0" y="1880906"/>
                </a:lnTo>
                <a:cubicBezTo>
                  <a:pt x="0" y="842110"/>
                  <a:pt x="842110" y="0"/>
                  <a:pt x="188090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00" name="Straight Connector 12299">
            <a:extLst>
              <a:ext uri="{FF2B5EF4-FFF2-40B4-BE49-F238E27FC236}">
                <a16:creationId xmlns:a16="http://schemas.microsoft.com/office/drawing/2014/main" id="{7882FDDB-12BA-4531-A762-4803DABD6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48746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3BDA19-C1A3-46EB-015C-BE938B70A399}"/>
              </a:ext>
            </a:extLst>
          </p:cNvPr>
          <p:cNvSpPr txBox="1"/>
          <p:nvPr/>
        </p:nvSpPr>
        <p:spPr>
          <a:xfrm>
            <a:off x="7924811" y="838200"/>
            <a:ext cx="3428988" cy="53387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</a:pPr>
            <a:endParaRPr lang="en-US" b="1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</a:pPr>
            <a:endParaRPr lang="en-US" b="1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bị</a:t>
            </a:r>
            <a:r>
              <a:rPr lang="en-US" b="1" dirty="0"/>
              <a:t>:</a:t>
            </a:r>
            <a:endParaRPr lang="en-US" dirty="0"/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mượn</a:t>
            </a:r>
            <a:r>
              <a:rPr lang="en-US" dirty="0"/>
              <a:t>,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mượn</a:t>
            </a:r>
            <a:r>
              <a:rPr lang="en-US" dirty="0"/>
              <a:t>.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Thông </a:t>
            </a:r>
            <a:r>
              <a:rPr lang="en-US" dirty="0" err="1"/>
              <a:t>báo</a:t>
            </a:r>
            <a:r>
              <a:rPr lang="en-US" dirty="0"/>
              <a:t> "Thành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".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b="1" dirty="0" err="1"/>
              <a:t>Trả</a:t>
            </a:r>
            <a:r>
              <a:rPr lang="en-US" b="1" dirty="0"/>
              <a:t> </a:t>
            </a:r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bị</a:t>
            </a:r>
            <a:r>
              <a:rPr lang="en-US" b="1" dirty="0"/>
              <a:t>:</a:t>
            </a:r>
            <a:endParaRPr lang="en-US" dirty="0"/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sz="500" dirty="0"/>
              <a:t> </a:t>
            </a:r>
            <a:r>
              <a:rPr lang="en-US" dirty="0" err="1"/>
              <a:t>bị</a:t>
            </a:r>
            <a:r>
              <a:rPr lang="en-US" dirty="0"/>
              <a:t>.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Thông </a:t>
            </a:r>
            <a:r>
              <a:rPr lang="en-US" dirty="0" err="1"/>
              <a:t>báo</a:t>
            </a:r>
            <a:r>
              <a:rPr lang="en-US" dirty="0"/>
              <a:t> "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".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FDCB4-1524-894B-4004-D68402B110E6}"/>
              </a:ext>
            </a:extLst>
          </p:cNvPr>
          <p:cNvSpPr txBox="1"/>
          <p:nvPr/>
        </p:nvSpPr>
        <p:spPr>
          <a:xfrm>
            <a:off x="45618" y="93298"/>
            <a:ext cx="2216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 </a:t>
            </a:r>
            <a:r>
              <a:rPr lang="en-US" b="1" dirty="0" err="1"/>
              <a:t>trả</a:t>
            </a:r>
            <a:r>
              <a:rPr lang="en-US" sz="500" b="1" dirty="0"/>
              <a:t> </a:t>
            </a:r>
            <a:r>
              <a:rPr lang="en-US" b="1" dirty="0" err="1"/>
              <a:t>thiết</a:t>
            </a:r>
            <a:r>
              <a:rPr lang="en-US" sz="500" b="1" dirty="0"/>
              <a:t> </a:t>
            </a:r>
            <a:r>
              <a:rPr lang="en-US" b="1" dirty="0" err="1"/>
              <a:t>bị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88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19" name="Rectangle 13318">
            <a:extLst>
              <a:ext uri="{FF2B5EF4-FFF2-40B4-BE49-F238E27FC236}">
                <a16:creationId xmlns:a16="http://schemas.microsoft.com/office/drawing/2014/main" id="{E2854FB4-497A-4904-92CC-4C2786A1E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66029C-A651-B03B-A9D6-C35454A91095}"/>
              </a:ext>
            </a:extLst>
          </p:cNvPr>
          <p:cNvSpPr txBox="1"/>
          <p:nvPr/>
        </p:nvSpPr>
        <p:spPr>
          <a:xfrm>
            <a:off x="838201" y="2672370"/>
            <a:ext cx="5053928" cy="3504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SzPct val="80000"/>
            </a:pPr>
            <a:endParaRPr lang="en-US" sz="1500" b="1" dirty="0"/>
          </a:p>
          <a:p>
            <a:pPr indent="-228600">
              <a:spcAft>
                <a:spcPts val="600"/>
              </a:spcAft>
              <a:buSzPct val="80000"/>
            </a:pPr>
            <a:endParaRPr lang="en-US" sz="1500" b="1" dirty="0"/>
          </a:p>
          <a:p>
            <a:pPr indent="-228600">
              <a:spcAft>
                <a:spcPts val="600"/>
              </a:spcAft>
              <a:buSzPct val="80000"/>
              <a:buFont typeface="+mj-lt"/>
              <a:buAutoNum type="arabicPeriod"/>
            </a:pPr>
            <a:r>
              <a:rPr lang="en-US" sz="1500" dirty="0" err="1"/>
              <a:t>Nhập</a:t>
            </a:r>
            <a:r>
              <a:rPr lang="en-US" sz="1500" dirty="0"/>
              <a:t> </a:t>
            </a:r>
            <a:r>
              <a:rPr lang="en-US" sz="1500" dirty="0" err="1"/>
              <a:t>thiết</a:t>
            </a:r>
            <a:r>
              <a:rPr lang="en-US" sz="1500" dirty="0"/>
              <a:t> </a:t>
            </a:r>
            <a:r>
              <a:rPr lang="en-US" sz="1500" dirty="0" err="1"/>
              <a:t>bị</a:t>
            </a:r>
            <a:r>
              <a:rPr lang="en-US" sz="1500" dirty="0"/>
              <a:t> </a:t>
            </a:r>
            <a:r>
              <a:rPr lang="en-US" sz="1500" dirty="0" err="1"/>
              <a:t>tên</a:t>
            </a:r>
            <a:r>
              <a:rPr lang="en-US" sz="1500" dirty="0"/>
              <a:t> </a:t>
            </a:r>
            <a:r>
              <a:rPr lang="en-US" sz="1500" dirty="0" err="1"/>
              <a:t>cần</a:t>
            </a:r>
            <a:r>
              <a:rPr lang="en-US" sz="1500" dirty="0"/>
              <a:t> </a:t>
            </a:r>
            <a:r>
              <a:rPr lang="en-US" sz="1500" dirty="0" err="1"/>
              <a:t>tìm</a:t>
            </a:r>
            <a:r>
              <a:rPr lang="en-US" sz="1500" dirty="0"/>
              <a:t>.</a:t>
            </a:r>
          </a:p>
          <a:p>
            <a:pPr indent="-228600">
              <a:spcAft>
                <a:spcPts val="600"/>
              </a:spcAft>
              <a:buSzPct val="80000"/>
              <a:buFont typeface="+mj-lt"/>
              <a:buAutoNum type="arabicPeriod"/>
            </a:pPr>
            <a:endParaRPr lang="en-US" sz="1500" dirty="0"/>
          </a:p>
          <a:p>
            <a:pPr indent="-228600">
              <a:spcAft>
                <a:spcPts val="600"/>
              </a:spcAft>
              <a:buSzPct val="80000"/>
              <a:buFont typeface="+mj-lt"/>
              <a:buAutoNum type="arabicPeriod"/>
            </a:pPr>
            <a:endParaRPr lang="en-US" sz="1500" dirty="0"/>
          </a:p>
          <a:p>
            <a:pPr indent="-228600">
              <a:spcAft>
                <a:spcPts val="600"/>
              </a:spcAft>
              <a:buSzPct val="80000"/>
              <a:buFont typeface="+mj-lt"/>
              <a:buAutoNum type="arabicPeriod"/>
            </a:pPr>
            <a:r>
              <a:rPr lang="en-US" sz="1500" dirty="0" err="1"/>
              <a:t>Hiển</a:t>
            </a:r>
            <a:r>
              <a:rPr lang="en-US" sz="1500" dirty="0"/>
              <a:t> </a:t>
            </a:r>
            <a:r>
              <a:rPr lang="en-US" sz="1500" dirty="0" err="1"/>
              <a:t>thị</a:t>
            </a:r>
            <a:r>
              <a:rPr lang="en-US" sz="1500" dirty="0"/>
              <a:t> </a:t>
            </a:r>
            <a:r>
              <a:rPr lang="en-US" sz="1500" dirty="0" err="1"/>
              <a:t>thông</a:t>
            </a:r>
            <a:r>
              <a:rPr lang="en-US" sz="1500" dirty="0"/>
              <a:t> tin:</a:t>
            </a:r>
          </a:p>
          <a:p>
            <a:pPr marL="742950" lvl="1" indent="-228600">
              <a:spcAft>
                <a:spcPts val="600"/>
              </a:spcAft>
              <a:buSzPct val="80000"/>
              <a:buFont typeface="+mj-lt"/>
              <a:buAutoNum type="arabicPeriod"/>
            </a:pPr>
            <a:r>
              <a:rPr lang="en-US" sz="1500" dirty="0" err="1"/>
              <a:t>Tên</a:t>
            </a:r>
            <a:r>
              <a:rPr lang="en-US" sz="1500" dirty="0"/>
              <a:t>, </a:t>
            </a:r>
            <a:r>
              <a:rPr lang="en-US" sz="1500" dirty="0" err="1"/>
              <a:t>giá</a:t>
            </a:r>
            <a:r>
              <a:rPr lang="en-US" sz="1500" dirty="0"/>
              <a:t>, </a:t>
            </a:r>
            <a:r>
              <a:rPr lang="en-US" sz="1500" dirty="0" err="1"/>
              <a:t>nhà</a:t>
            </a:r>
            <a:r>
              <a:rPr lang="en-US" sz="1500" dirty="0"/>
              <a:t> </a:t>
            </a:r>
            <a:r>
              <a:rPr lang="en-US" sz="1500" dirty="0" err="1"/>
              <a:t>sản</a:t>
            </a:r>
            <a:r>
              <a:rPr lang="en-US" sz="1500" dirty="0"/>
              <a:t> </a:t>
            </a:r>
            <a:r>
              <a:rPr lang="en-US" sz="1500" dirty="0" err="1"/>
              <a:t>xuất</a:t>
            </a:r>
            <a:r>
              <a:rPr lang="en-US" sz="1500" dirty="0"/>
              <a:t>, </a:t>
            </a:r>
            <a:r>
              <a:rPr lang="en-US" sz="1500" dirty="0" err="1"/>
              <a:t>mức</a:t>
            </a:r>
            <a:r>
              <a:rPr lang="en-US" sz="1500" dirty="0"/>
              <a:t> </a:t>
            </a:r>
            <a:r>
              <a:rPr lang="en-US" sz="1500" dirty="0" err="1"/>
              <a:t>độ</a:t>
            </a:r>
            <a:r>
              <a:rPr lang="en-US" sz="1500" dirty="0"/>
              <a:t> </a:t>
            </a:r>
            <a:r>
              <a:rPr lang="en-US" sz="1500" dirty="0" err="1"/>
              <a:t>sử</a:t>
            </a:r>
            <a:r>
              <a:rPr lang="en-US" sz="1500" dirty="0"/>
              <a:t> </a:t>
            </a:r>
            <a:r>
              <a:rPr lang="en-US" sz="1500" dirty="0" err="1"/>
              <a:t>dụng</a:t>
            </a:r>
            <a:r>
              <a:rPr lang="en-US" sz="1500" dirty="0"/>
              <a:t>.</a:t>
            </a:r>
          </a:p>
          <a:p>
            <a:pPr marL="742950" lvl="1" indent="-228600">
              <a:spcAft>
                <a:spcPts val="600"/>
              </a:spcAft>
              <a:buSzPct val="80000"/>
              <a:buFont typeface="+mj-lt"/>
              <a:buAutoNum type="arabicPeriod"/>
            </a:pPr>
            <a:endParaRPr lang="en-US" sz="1500" dirty="0"/>
          </a:p>
          <a:p>
            <a:pPr marL="742950" lvl="1" indent="-228600">
              <a:spcAft>
                <a:spcPts val="600"/>
              </a:spcAft>
              <a:buSzPct val="80000"/>
              <a:buFont typeface="+mj-lt"/>
              <a:buAutoNum type="arabicPeriod"/>
            </a:pPr>
            <a:endParaRPr lang="en-US" sz="1500" dirty="0"/>
          </a:p>
          <a:p>
            <a:pPr indent="-228600">
              <a:spcAft>
                <a:spcPts val="600"/>
              </a:spcAft>
              <a:buSzPct val="80000"/>
              <a:buFont typeface="+mj-lt"/>
              <a:buAutoNum type="arabicPeriod"/>
            </a:pPr>
            <a:r>
              <a:rPr lang="en-US" sz="1500" dirty="0"/>
              <a:t>Thông </a:t>
            </a:r>
            <a:r>
              <a:rPr lang="en-US" sz="1500" dirty="0" err="1"/>
              <a:t>báo</a:t>
            </a:r>
            <a:r>
              <a:rPr lang="en-US" sz="1500" dirty="0"/>
              <a:t> </a:t>
            </a:r>
            <a:r>
              <a:rPr lang="en-US" sz="1500" dirty="0" err="1"/>
              <a:t>nếu</a:t>
            </a:r>
            <a:r>
              <a:rPr lang="en-US" sz="1500" dirty="0"/>
              <a:t> </a:t>
            </a:r>
            <a:r>
              <a:rPr lang="en-US" sz="1500" dirty="0" err="1"/>
              <a:t>không</a:t>
            </a:r>
            <a:r>
              <a:rPr lang="en-US" sz="1500" dirty="0"/>
              <a:t> </a:t>
            </a:r>
            <a:r>
              <a:rPr lang="en-US" sz="1500" dirty="0" err="1"/>
              <a:t>tìm</a:t>
            </a:r>
            <a:r>
              <a:rPr lang="en-US" sz="1500" dirty="0"/>
              <a:t> </a:t>
            </a:r>
            <a:r>
              <a:rPr lang="en-US" sz="1500" dirty="0" err="1"/>
              <a:t>thấy</a:t>
            </a:r>
            <a:r>
              <a:rPr lang="en-US" sz="1500" dirty="0"/>
              <a:t>.</a:t>
            </a:r>
          </a:p>
          <a:p>
            <a:pPr indent="-228600">
              <a:spcAft>
                <a:spcPts val="600"/>
              </a:spcAft>
              <a:buSzPct val="80000"/>
            </a:pPr>
            <a:endParaRPr lang="en-US" sz="1500" dirty="0"/>
          </a:p>
        </p:txBody>
      </p:sp>
      <p:cxnSp>
        <p:nvCxnSpPr>
          <p:cNvPr id="13321" name="Straight Connector 13320">
            <a:extLst>
              <a:ext uri="{FF2B5EF4-FFF2-40B4-BE49-F238E27FC236}">
                <a16:creationId xmlns:a16="http://schemas.microsoft.com/office/drawing/2014/main" id="{BF883E84-3640-43A5-9526-442521C03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4654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0893E15-6F80-7A43-D94B-724CBF2F14F1}"/>
              </a:ext>
            </a:extLst>
          </p:cNvPr>
          <p:cNvSpPr txBox="1"/>
          <p:nvPr/>
        </p:nvSpPr>
        <p:spPr>
          <a:xfrm>
            <a:off x="586596" y="1013020"/>
            <a:ext cx="190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Tìm</a:t>
            </a:r>
            <a:r>
              <a:rPr lang="en-US" sz="1800" b="1" dirty="0"/>
              <a:t> </a:t>
            </a:r>
            <a:r>
              <a:rPr lang="en-US" sz="1800" b="1" dirty="0" err="1"/>
              <a:t>kiếm</a:t>
            </a:r>
            <a:r>
              <a:rPr lang="en-US" sz="1800" b="1" dirty="0"/>
              <a:t> </a:t>
            </a:r>
            <a:r>
              <a:rPr lang="en-US" sz="1800" b="1" dirty="0" err="1"/>
              <a:t>thiết</a:t>
            </a:r>
            <a:r>
              <a:rPr lang="en-US" sz="1800" b="1" dirty="0"/>
              <a:t> </a:t>
            </a:r>
            <a:r>
              <a:rPr lang="en-US" sz="1800" b="1" dirty="0" err="1"/>
              <a:t>bị</a:t>
            </a:r>
            <a:endParaRPr lang="en-US" sz="1800" b="1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D24568-E5EF-6151-FB41-AB58D0000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981" y="2734573"/>
            <a:ext cx="5070535" cy="288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15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3" name="Rectangle 14342">
            <a:extLst>
              <a:ext uri="{FF2B5EF4-FFF2-40B4-BE49-F238E27FC236}">
                <a16:creationId xmlns:a16="http://schemas.microsoft.com/office/drawing/2014/main" id="{765181B7-8133-4EA7-9559-057377A31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Những phương pháp sắp xếp đồ đạc, dụng cụ trong gara, xưởng sửa chữa.">
            <a:extLst>
              <a:ext uri="{FF2B5EF4-FFF2-40B4-BE49-F238E27FC236}">
                <a16:creationId xmlns:a16="http://schemas.microsoft.com/office/drawing/2014/main" id="{7461FCBE-57FA-BADF-5A0C-121B08455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6" r="-2" b="8822"/>
          <a:stretch/>
        </p:blipFill>
        <p:spPr bwMode="auto">
          <a:xfrm>
            <a:off x="1051483" y="2092366"/>
            <a:ext cx="3776470" cy="3168100"/>
          </a:xfrm>
          <a:custGeom>
            <a:avLst/>
            <a:gdLst/>
            <a:ahLst/>
            <a:cxnLst/>
            <a:rect l="l" t="t" r="r" b="b"/>
            <a:pathLst>
              <a:path w="3776470" h="3168100">
                <a:moveTo>
                  <a:pt x="1888235" y="0"/>
                </a:moveTo>
                <a:cubicBezTo>
                  <a:pt x="2931078" y="0"/>
                  <a:pt x="3776470" y="845392"/>
                  <a:pt x="3776470" y="1888235"/>
                </a:cubicBezTo>
                <a:lnTo>
                  <a:pt x="3776470" y="3168100"/>
                </a:lnTo>
                <a:lnTo>
                  <a:pt x="0" y="3168100"/>
                </a:lnTo>
                <a:lnTo>
                  <a:pt x="0" y="1888235"/>
                </a:lnTo>
                <a:cubicBezTo>
                  <a:pt x="0" y="845392"/>
                  <a:pt x="845392" y="0"/>
                  <a:pt x="188823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345" name="Straight Connector 14344">
            <a:extLst>
              <a:ext uri="{FF2B5EF4-FFF2-40B4-BE49-F238E27FC236}">
                <a16:creationId xmlns:a16="http://schemas.microsoft.com/office/drawing/2014/main" id="{17A4A8A3-3062-4846-8297-28B77B507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97086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E508C0E-32F9-381C-E87E-87A3EEF19640}"/>
              </a:ext>
            </a:extLst>
          </p:cNvPr>
          <p:cNvSpPr txBox="1"/>
          <p:nvPr/>
        </p:nvSpPr>
        <p:spPr>
          <a:xfrm>
            <a:off x="7138289" y="838200"/>
            <a:ext cx="421551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SzPct val="80000"/>
            </a:pPr>
            <a:endParaRPr lang="en-US" b="1" dirty="0"/>
          </a:p>
          <a:p>
            <a:pPr indent="-228600">
              <a:spcAft>
                <a:spcPts val="600"/>
              </a:spcAft>
              <a:buSzPct val="80000"/>
            </a:pPr>
            <a:endParaRPr lang="en-US" b="1" dirty="0"/>
          </a:p>
          <a:p>
            <a:pPr indent="-228600">
              <a:spcAft>
                <a:spcPts val="600"/>
              </a:spcAft>
              <a:buSzPct val="80000"/>
            </a:pPr>
            <a:endParaRPr lang="en-US" b="1" dirty="0"/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b="1" dirty="0"/>
              <a:t>Theo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:</a:t>
            </a:r>
            <a:endParaRPr lang="en-US" dirty="0"/>
          </a:p>
          <a:p>
            <a:pPr marL="742950" lvl="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rẻ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-&gt;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rẻ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742950" lvl="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b="1" dirty="0"/>
              <a:t>Theo </a:t>
            </a:r>
            <a:r>
              <a:rPr lang="en-US" b="1" dirty="0" err="1"/>
              <a:t>mức</a:t>
            </a:r>
            <a:r>
              <a:rPr lang="en-US" b="1" dirty="0"/>
              <a:t> </a:t>
            </a:r>
            <a:r>
              <a:rPr lang="en-US" b="1" dirty="0" err="1"/>
              <a:t>độ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:</a:t>
            </a:r>
            <a:endParaRPr lang="en-US" dirty="0"/>
          </a:p>
          <a:p>
            <a:pPr marL="742950" lvl="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-&gt;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  <a:br>
              <a:rPr lang="en-US" dirty="0"/>
            </a:b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/>
              <a:t>Danh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.</a:t>
            </a:r>
          </a:p>
          <a:p>
            <a:pPr indent="-228600">
              <a:spcAft>
                <a:spcPts val="600"/>
              </a:spcAft>
              <a:buSzPct val="80000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191FF-254A-05DE-F6AB-A26B2E178193}"/>
              </a:ext>
            </a:extLst>
          </p:cNvPr>
          <p:cNvSpPr txBox="1"/>
          <p:nvPr/>
        </p:nvSpPr>
        <p:spPr>
          <a:xfrm>
            <a:off x="810883" y="362309"/>
            <a:ext cx="171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Sắp</a:t>
            </a:r>
            <a:r>
              <a:rPr lang="en-US" b="1" dirty="0"/>
              <a:t> </a:t>
            </a:r>
            <a:r>
              <a:rPr lang="en-US" b="1" dirty="0" err="1"/>
              <a:t>xếp</a:t>
            </a:r>
            <a:r>
              <a:rPr lang="en-US" b="1" dirty="0"/>
              <a:t> </a:t>
            </a:r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bị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96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67" name="Rectangle 15366">
            <a:extLst>
              <a:ext uri="{FF2B5EF4-FFF2-40B4-BE49-F238E27FC236}">
                <a16:creationId xmlns:a16="http://schemas.microsoft.com/office/drawing/2014/main" id="{765181B7-8133-4EA7-9559-057377A31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 descr="Demo là gì? Ý nghĩa của từ demo mà bạn nên biết">
            <a:extLst>
              <a:ext uri="{FF2B5EF4-FFF2-40B4-BE49-F238E27FC236}">
                <a16:creationId xmlns:a16="http://schemas.microsoft.com/office/drawing/2014/main" id="{BEA6135F-43F4-BB90-5198-BB18C70FC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1" r="13795"/>
          <a:stretch/>
        </p:blipFill>
        <p:spPr bwMode="auto">
          <a:xfrm>
            <a:off x="1260308" y="1100329"/>
            <a:ext cx="3776470" cy="3168100"/>
          </a:xfrm>
          <a:custGeom>
            <a:avLst/>
            <a:gdLst/>
            <a:ahLst/>
            <a:cxnLst/>
            <a:rect l="l" t="t" r="r" b="b"/>
            <a:pathLst>
              <a:path w="3776470" h="3168100">
                <a:moveTo>
                  <a:pt x="1888235" y="0"/>
                </a:moveTo>
                <a:cubicBezTo>
                  <a:pt x="2931078" y="0"/>
                  <a:pt x="3776470" y="845392"/>
                  <a:pt x="3776470" y="1888235"/>
                </a:cubicBezTo>
                <a:lnTo>
                  <a:pt x="3776470" y="3168100"/>
                </a:lnTo>
                <a:lnTo>
                  <a:pt x="0" y="3168100"/>
                </a:lnTo>
                <a:lnTo>
                  <a:pt x="0" y="1888235"/>
                </a:lnTo>
                <a:cubicBezTo>
                  <a:pt x="0" y="845392"/>
                  <a:pt x="845392" y="0"/>
                  <a:pt x="188823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369" name="Straight Connector 15368">
            <a:extLst>
              <a:ext uri="{FF2B5EF4-FFF2-40B4-BE49-F238E27FC236}">
                <a16:creationId xmlns:a16="http://schemas.microsoft.com/office/drawing/2014/main" id="{17A4A8A3-3062-4846-8297-28B77B507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97086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EA3B919-8915-EC3A-C676-6F894DF1942C}"/>
              </a:ext>
            </a:extLst>
          </p:cNvPr>
          <p:cNvSpPr txBox="1"/>
          <p:nvPr/>
        </p:nvSpPr>
        <p:spPr>
          <a:xfrm>
            <a:off x="7138289" y="838200"/>
            <a:ext cx="421551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</a:pPr>
            <a:endParaRPr lang="en-US" b="1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</a:pPr>
            <a:endParaRPr lang="en-US" b="1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</a:pPr>
            <a:endParaRPr lang="en-US" b="1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  <a:buFont typeface="+mj-lt"/>
              <a:buAutoNum type="arabicPeriod"/>
            </a:pPr>
            <a:r>
              <a:rPr lang="en-US" b="1" dirty="0" err="1"/>
              <a:t>Thêm</a:t>
            </a:r>
            <a:r>
              <a:rPr lang="en-US" b="1" dirty="0"/>
              <a:t> </a:t>
            </a:r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bị</a:t>
            </a:r>
            <a:r>
              <a:rPr lang="en-US" b="1" dirty="0"/>
              <a:t>:</a:t>
            </a:r>
            <a:endParaRPr lang="en-US" dirty="0"/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SzPct val="80000"/>
              <a:buFont typeface="+mj-lt"/>
              <a:buAutoNum type="arabicPeriod"/>
            </a:pP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: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Dell, 35.000.000 VNĐ.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SzPct val="80000"/>
              <a:buFont typeface="+mj-lt"/>
              <a:buAutoNum type="arabicPeriod"/>
            </a:pP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: "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".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SzPct val="80000"/>
              <a:buFont typeface="+mj-lt"/>
              <a:buAutoNum type="arabicPeriod"/>
            </a:pPr>
            <a:endParaRPr lang="en-US" dirty="0"/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SzPct val="80000"/>
              <a:buFont typeface="+mj-lt"/>
              <a:buAutoNum type="arabicPeriod"/>
            </a:pP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  <a:buFont typeface="+mj-lt"/>
              <a:buAutoNum type="arabicPeriod"/>
            </a:pPr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kiếm</a:t>
            </a:r>
            <a:r>
              <a:rPr lang="en-US" b="1" dirty="0"/>
              <a:t>:</a:t>
            </a:r>
            <a:endParaRPr lang="en-US" dirty="0"/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SzPct val="80000"/>
              <a:buFont typeface="+mj-lt"/>
              <a:buAutoNum type="arabicPeriod"/>
            </a:pP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: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SzPct val="80000"/>
              <a:buFont typeface="+mj-lt"/>
              <a:buAutoNum type="arabicPeriod"/>
            </a:pPr>
            <a:r>
              <a:rPr lang="en-US" dirty="0"/>
              <a:t>Output: Thông tin chi </a:t>
            </a:r>
            <a:r>
              <a:rPr lang="en-US" dirty="0" err="1"/>
              <a:t>tiết</a:t>
            </a:r>
            <a:r>
              <a:rPr lang="en-US" dirty="0"/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6648D-B9F5-964D-B5FC-250B2F190CE7}"/>
              </a:ext>
            </a:extLst>
          </p:cNvPr>
          <p:cNvSpPr txBox="1"/>
          <p:nvPr/>
        </p:nvSpPr>
        <p:spPr>
          <a:xfrm>
            <a:off x="672861" y="226999"/>
            <a:ext cx="2126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Demo </a:t>
            </a:r>
            <a:r>
              <a:rPr lang="en-US" b="1" dirty="0" err="1"/>
              <a:t>chương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779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91" name="Rectangle 16390">
            <a:extLst>
              <a:ext uri="{FF2B5EF4-FFF2-40B4-BE49-F238E27FC236}">
                <a16:creationId xmlns:a16="http://schemas.microsoft.com/office/drawing/2014/main" id="{41632296-55BF-450A-8C60-CC2336F5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93" name="Straight Connector 16392">
            <a:extLst>
              <a:ext uri="{FF2B5EF4-FFF2-40B4-BE49-F238E27FC236}">
                <a16:creationId xmlns:a16="http://schemas.microsoft.com/office/drawing/2014/main" id="{17A4A8A3-3062-4846-8297-28B77B507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97086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5C30977-5F0C-B3BA-61F0-F90318BD8C4C}"/>
              </a:ext>
            </a:extLst>
          </p:cNvPr>
          <p:cNvSpPr txBox="1"/>
          <p:nvPr/>
        </p:nvSpPr>
        <p:spPr>
          <a:xfrm>
            <a:off x="577970" y="838200"/>
            <a:ext cx="4215510" cy="3082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</a:pPr>
            <a:endParaRPr lang="en-US" b="1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</a:pPr>
            <a:endParaRPr lang="en-US" b="1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</a:pPr>
            <a:endParaRPr lang="en-US" b="1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bạch</a:t>
            </a:r>
            <a:r>
              <a:rPr lang="en-US" dirty="0"/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Theo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99363-0EDF-A8F2-A24E-05AFD39930AC}"/>
              </a:ext>
            </a:extLst>
          </p:cNvPr>
          <p:cNvSpPr txBox="1"/>
          <p:nvPr/>
        </p:nvSpPr>
        <p:spPr>
          <a:xfrm>
            <a:off x="577970" y="336430"/>
            <a:ext cx="2398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Ưu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endParaRPr lang="en-US" b="1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89137-43FA-2F0D-EDCA-5FD06D03A798}"/>
              </a:ext>
            </a:extLst>
          </p:cNvPr>
          <p:cNvSpPr txBox="1"/>
          <p:nvPr/>
        </p:nvSpPr>
        <p:spPr>
          <a:xfrm>
            <a:off x="6694098" y="448574"/>
            <a:ext cx="226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047BD-3B5D-F98F-D927-B6A918F4A1DE}"/>
              </a:ext>
            </a:extLst>
          </p:cNvPr>
          <p:cNvSpPr txBox="1"/>
          <p:nvPr/>
        </p:nvSpPr>
        <p:spPr>
          <a:xfrm>
            <a:off x="6620538" y="982111"/>
            <a:ext cx="4215510" cy="3082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</a:pPr>
            <a:endParaRPr lang="en-US" b="1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</a:pPr>
            <a:endParaRPr lang="en-US" b="1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</a:pPr>
            <a:endParaRPr lang="en-US" b="1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lúc</a:t>
            </a: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Menu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đẹp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7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63" name="Rectangle 19462">
            <a:extLst>
              <a:ext uri="{FF2B5EF4-FFF2-40B4-BE49-F238E27FC236}">
                <a16:creationId xmlns:a16="http://schemas.microsoft.com/office/drawing/2014/main" id="{9326AA6C-7708-469A-84B5-25E4B81A3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65" name="Straight Connector 19464">
            <a:extLst>
              <a:ext uri="{FF2B5EF4-FFF2-40B4-BE49-F238E27FC236}">
                <a16:creationId xmlns:a16="http://schemas.microsoft.com/office/drawing/2014/main" id="{7882FDDB-12BA-4531-A762-4803DABD6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3920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8" name="Picture 2" descr="Môi trường lập trình là gì? Tìm hiểu một số môi trường lập trình phổ biến">
            <a:extLst>
              <a:ext uri="{FF2B5EF4-FFF2-40B4-BE49-F238E27FC236}">
                <a16:creationId xmlns:a16="http://schemas.microsoft.com/office/drawing/2014/main" id="{839D5229-2596-76FB-586D-070295643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"/>
          <a:stretch/>
        </p:blipFill>
        <p:spPr bwMode="auto">
          <a:xfrm>
            <a:off x="5869151" y="1752192"/>
            <a:ext cx="4051226" cy="2712211"/>
          </a:xfrm>
          <a:custGeom>
            <a:avLst/>
            <a:gdLst/>
            <a:ahLst/>
            <a:cxnLst/>
            <a:rect l="l" t="t" r="r" b="b"/>
            <a:pathLst>
              <a:path w="5472426" h="3663675">
                <a:moveTo>
                  <a:pt x="2736213" y="0"/>
                </a:moveTo>
                <a:cubicBezTo>
                  <a:pt x="4247382" y="0"/>
                  <a:pt x="5472426" y="1225044"/>
                  <a:pt x="5472426" y="2736213"/>
                </a:cubicBezTo>
                <a:lnTo>
                  <a:pt x="5472426" y="3663675"/>
                </a:lnTo>
                <a:lnTo>
                  <a:pt x="0" y="3663675"/>
                </a:lnTo>
                <a:lnTo>
                  <a:pt x="0" y="2736213"/>
                </a:lnTo>
                <a:cubicBezTo>
                  <a:pt x="0" y="1225044"/>
                  <a:pt x="1225044" y="0"/>
                  <a:pt x="27362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F0812A-8B47-8FCD-D1C8-BA8FB46A701F}"/>
              </a:ext>
            </a:extLst>
          </p:cNvPr>
          <p:cNvSpPr txBox="1"/>
          <p:nvPr/>
        </p:nvSpPr>
        <p:spPr>
          <a:xfrm>
            <a:off x="5788349" y="4691707"/>
            <a:ext cx="5634031" cy="14982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b="1" dirty="0" err="1"/>
              <a:t>Môi</a:t>
            </a:r>
            <a:r>
              <a:rPr lang="en-US" b="1" dirty="0"/>
              <a:t> </a:t>
            </a:r>
            <a:r>
              <a:rPr lang="en-US" b="1" dirty="0" err="1"/>
              <a:t>trường:visual</a:t>
            </a:r>
            <a:r>
              <a:rPr lang="en-US" b="1" dirty="0"/>
              <a:t> studio code, dev C++</a:t>
            </a:r>
            <a:endParaRPr lang="en-US" dirty="0"/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b="1" dirty="0" err="1"/>
              <a:t>Ngôn</a:t>
            </a:r>
            <a:r>
              <a:rPr lang="en-US" b="1" dirty="0"/>
              <a:t> </a:t>
            </a:r>
            <a:r>
              <a:rPr lang="en-US" b="1" dirty="0" err="1"/>
              <a:t>ngữ</a:t>
            </a:r>
            <a:r>
              <a:rPr lang="en-US" b="1" dirty="0"/>
              <a:t>:</a:t>
            </a:r>
            <a:r>
              <a:rPr lang="en-US" dirty="0"/>
              <a:t> C++.</a:t>
            </a:r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b="1" dirty="0" err="1"/>
              <a:t>Thư</a:t>
            </a:r>
            <a:r>
              <a:rPr lang="en-US" b="1" dirty="0"/>
              <a:t> </a:t>
            </a:r>
            <a:r>
              <a:rPr lang="en-US" b="1" dirty="0" err="1"/>
              <a:t>viện:vector</a:t>
            </a:r>
            <a:r>
              <a:rPr lang="en-US" b="1" dirty="0"/>
              <a:t>, </a:t>
            </a:r>
            <a:r>
              <a:rPr lang="en-US" b="1" dirty="0" err="1"/>
              <a:t>string,algorithm</a:t>
            </a:r>
            <a:endParaRPr lang="en-US" b="0" dirty="0">
              <a:effectLst/>
            </a:endParaRPr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spcAft>
                <a:spcPts val="600"/>
              </a:spcAft>
              <a:buSzPct val="80000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29FEE-4B7F-0E0F-3A83-DB9AA11ED855}"/>
              </a:ext>
            </a:extLst>
          </p:cNvPr>
          <p:cNvSpPr txBox="1"/>
          <p:nvPr/>
        </p:nvSpPr>
        <p:spPr>
          <a:xfrm>
            <a:off x="5869151" y="668044"/>
            <a:ext cx="2570669" cy="664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Môi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635056-6E2E-97A5-1F47-668C8B262A4A}"/>
              </a:ext>
            </a:extLst>
          </p:cNvPr>
          <p:cNvSpPr txBox="1"/>
          <p:nvPr/>
        </p:nvSpPr>
        <p:spPr>
          <a:xfrm>
            <a:off x="370936" y="668044"/>
            <a:ext cx="29175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lực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D27BD-6A6B-A326-0418-572F39BB5795}"/>
              </a:ext>
            </a:extLst>
          </p:cNvPr>
          <p:cNvSpPr txBox="1"/>
          <p:nvPr/>
        </p:nvSpPr>
        <p:spPr>
          <a:xfrm>
            <a:off x="129344" y="1828801"/>
            <a:ext cx="4494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</a:p>
          <a:p>
            <a:r>
              <a:rPr lang="en-US" dirty="0"/>
              <a:t>Lý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lab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  <a:p>
            <a:r>
              <a:rPr lang="en-US" dirty="0" err="1"/>
              <a:t>Và</a:t>
            </a:r>
            <a:r>
              <a:rPr lang="en-US" dirty="0"/>
              <a:t> ai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mượn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TOP 14 bí quyết tạo động lực làm việc hiệu quả">
            <a:extLst>
              <a:ext uri="{FF2B5EF4-FFF2-40B4-BE49-F238E27FC236}">
                <a16:creationId xmlns:a16="http://schemas.microsoft.com/office/drawing/2014/main" id="{9F8AFF9F-839C-D542-6E81-4B79AFCB2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44" y="3235509"/>
            <a:ext cx="4556303" cy="318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272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Thank You Images - Free Download on Freepik">
            <a:extLst>
              <a:ext uri="{FF2B5EF4-FFF2-40B4-BE49-F238E27FC236}">
                <a16:creationId xmlns:a16="http://schemas.microsoft.com/office/drawing/2014/main" id="{F0528739-A98D-7B33-82E3-92021B691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752" y="386752"/>
            <a:ext cx="4113812" cy="411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31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E2854FB4-497A-4904-92CC-4C2786A1E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64D6F-F9E2-B71A-8FFF-E23E3F1AB5D3}"/>
              </a:ext>
            </a:extLst>
          </p:cNvPr>
          <p:cNvSpPr txBox="1"/>
          <p:nvPr/>
        </p:nvSpPr>
        <p:spPr>
          <a:xfrm>
            <a:off x="1254415" y="2380540"/>
            <a:ext cx="5053928" cy="3504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,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.</a:t>
            </a:r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/>
              <a:t>tiêu</a:t>
            </a:r>
            <a:r>
              <a:rPr lang="en-US" b="1" dirty="0"/>
              <a:t>:</a:t>
            </a:r>
            <a:endParaRPr lang="en-US" dirty="0"/>
          </a:p>
          <a:p>
            <a:pPr marL="742950" lvl="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Theo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</a:t>
            </a:r>
          </a:p>
          <a:p>
            <a:pPr marL="742950" lvl="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.</a:t>
            </a:r>
          </a:p>
          <a:p>
            <a:pPr marL="742950" lvl="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.</a:t>
            </a:r>
          </a:p>
          <a:p>
            <a:pPr indent="-228600">
              <a:spcAft>
                <a:spcPts val="600"/>
              </a:spcAft>
              <a:buSzPct val="80000"/>
            </a:pPr>
            <a:endParaRPr lang="en-US" dirty="0"/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BF883E84-3640-43A5-9526-442521C03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4654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ong ty Cong Nghe Tin hoc Nha truong | School@net - Bài viết | iQB 8.0:  Giải pháp tổng thể cho bài toán quản lý ngân hàng câu hỏi và kiểm tra kiến  thức">
            <a:extLst>
              <a:ext uri="{FF2B5EF4-FFF2-40B4-BE49-F238E27FC236}">
                <a16:creationId xmlns:a16="http://schemas.microsoft.com/office/drawing/2014/main" id="{E21CDE65-5618-A124-DD55-1BD16BAB9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1632" y="2297777"/>
            <a:ext cx="3690469" cy="276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3B7852-6B0C-663C-A92F-89D0F9A94F1B}"/>
              </a:ext>
            </a:extLst>
          </p:cNvPr>
          <p:cNvSpPr txBox="1"/>
          <p:nvPr/>
        </p:nvSpPr>
        <p:spPr>
          <a:xfrm>
            <a:off x="515565" y="583660"/>
            <a:ext cx="230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Giới</a:t>
            </a:r>
            <a:r>
              <a:rPr lang="en-US" b="1" dirty="0"/>
              <a:t> </a:t>
            </a:r>
            <a:r>
              <a:rPr lang="en-US" b="1" dirty="0" err="1"/>
              <a:t>thiệu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8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107B3C-E7CE-D90C-7971-E7BFE99B3461}"/>
              </a:ext>
            </a:extLst>
          </p:cNvPr>
          <p:cNvSpPr txBox="1"/>
          <p:nvPr/>
        </p:nvSpPr>
        <p:spPr>
          <a:xfrm>
            <a:off x="1173192" y="586596"/>
            <a:ext cx="993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CẤU TRÚC SỬ DỤNG TRONG BÀI NÀY EM SỬ DỤNG CẤU TRÚC LIÊN KẾT DANH SÁCH ĐƠN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B8F375-8755-3374-67D1-E8CB433726E5}"/>
              </a:ext>
            </a:extLst>
          </p:cNvPr>
          <p:cNvSpPr txBox="1"/>
          <p:nvPr/>
        </p:nvSpPr>
        <p:spPr>
          <a:xfrm>
            <a:off x="1371600" y="1682151"/>
            <a:ext cx="7532960" cy="2539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CÁC LOẠI THƯ VIỆN SỬ DỤNG:</a:t>
            </a:r>
          </a:p>
          <a:p>
            <a:endParaRPr lang="en-US" dirty="0"/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&lt;vector&gt;:</a:t>
            </a:r>
            <a:r>
              <a:rPr lang="vi-VN" b="0" i="0" dirty="0">
                <a:solidFill>
                  <a:srgbClr val="52575C"/>
                </a:solidFill>
                <a:effectLst/>
                <a:latin typeface="Be Vietnam Pro"/>
              </a:rPr>
              <a:t>là một container có tính chất tương tự như 1 mảng </a:t>
            </a:r>
            <a:endParaRPr lang="en-US" b="0" i="0" dirty="0">
              <a:solidFill>
                <a:srgbClr val="52575C"/>
              </a:solidFill>
              <a:effectLst/>
              <a:latin typeface="Be Vietnam Pro"/>
            </a:endParaRPr>
          </a:p>
          <a:p>
            <a:pPr>
              <a:lnSpc>
                <a:spcPts val="1425"/>
              </a:lnSpc>
            </a:pPr>
            <a:r>
              <a:rPr lang="vi-VN" b="0" i="0" dirty="0">
                <a:solidFill>
                  <a:srgbClr val="52575C"/>
                </a:solidFill>
                <a:effectLst/>
                <a:latin typeface="Be Vietnam Pro"/>
              </a:rPr>
              <a:t>động, nó tự thay đổi kích thước khi bạn thêm hay xóa các phần tử trong mảng</a:t>
            </a:r>
            <a:endParaRPr lang="en-US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&lt;string&gt;: 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tên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danh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mục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mà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tìm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kiếm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từ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khóa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&lt;algorithm&gt;:</a:t>
            </a:r>
            <a:r>
              <a:rPr lang="vi-VN" b="0" i="0" dirty="0">
                <a:solidFill>
                  <a:srgbClr val="52575C"/>
                </a:solidFill>
                <a:effectLst/>
                <a:latin typeface="Be Vietnam Pro"/>
              </a:rPr>
              <a:t>là thư viện chứa các hàm thuật toán phổ biến, tuy</a:t>
            </a:r>
            <a:endParaRPr lang="en-US" b="0" i="0" dirty="0">
              <a:solidFill>
                <a:srgbClr val="52575C"/>
              </a:solidFill>
              <a:effectLst/>
              <a:latin typeface="Be Vietnam Pro"/>
            </a:endParaRPr>
          </a:p>
          <a:p>
            <a:pPr>
              <a:lnSpc>
                <a:spcPts val="1425"/>
              </a:lnSpc>
            </a:pPr>
            <a:r>
              <a:rPr lang="vi-VN" b="0" i="0" dirty="0">
                <a:solidFill>
                  <a:srgbClr val="52575C"/>
                </a:solidFill>
                <a:effectLst/>
                <a:latin typeface="Be Vietnam Pro"/>
              </a:rPr>
              <a:t> nhiên các hàm này chủ yếu dùng cho dãy mảng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E61D288-0167-4242-8263-5BD3DA1DF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Quản lý lưu trữ tài liệu sao cho hiệu quả nhất - Online Office">
            <a:extLst>
              <a:ext uri="{FF2B5EF4-FFF2-40B4-BE49-F238E27FC236}">
                <a16:creationId xmlns:a16="http://schemas.microsoft.com/office/drawing/2014/main" id="{E3F7D938-1B5B-EBC5-1EBF-3C306788D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854" y="920932"/>
            <a:ext cx="4001238" cy="339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7882FDDB-12BA-4531-A762-4803DABD6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48746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EB32DEA-8C8C-2E16-10D7-B27136D58743}"/>
              </a:ext>
            </a:extLst>
          </p:cNvPr>
          <p:cNvSpPr txBox="1"/>
          <p:nvPr/>
        </p:nvSpPr>
        <p:spPr>
          <a:xfrm>
            <a:off x="7797849" y="-450225"/>
            <a:ext cx="3428988" cy="5338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</a:pP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Theo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97590-A591-4E50-8169-E20CAE5B30E9}"/>
              </a:ext>
            </a:extLst>
          </p:cNvPr>
          <p:cNvSpPr txBox="1"/>
          <p:nvPr/>
        </p:nvSpPr>
        <p:spPr>
          <a:xfrm>
            <a:off x="505839" y="191869"/>
            <a:ext cx="3671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1:Quản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phòng</a:t>
            </a:r>
            <a:r>
              <a:rPr lang="en-US" b="1" dirty="0"/>
              <a:t> </a:t>
            </a:r>
            <a:r>
              <a:rPr lang="en-US" b="1" dirty="0" err="1"/>
              <a:t>thí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bị</a:t>
            </a:r>
            <a:endParaRPr lang="en-US" b="1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4F58B0-4C87-3EDC-C1A6-5934D7187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158" y="287738"/>
            <a:ext cx="4517459" cy="1702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49BE2-8D75-3BB0-052E-27E12081A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158" y="2574185"/>
            <a:ext cx="4353533" cy="1590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A03FF9-0F58-F99C-2C78-02E9D3F75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109" y="4748969"/>
            <a:ext cx="4764345" cy="19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0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E2854FB4-497A-4904-92CC-4C2786A1E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6C8534-91C8-A58A-E3EA-EBE05F03AAC6}"/>
              </a:ext>
            </a:extLst>
          </p:cNvPr>
          <p:cNvSpPr txBox="1"/>
          <p:nvPr/>
        </p:nvSpPr>
        <p:spPr>
          <a:xfrm>
            <a:off x="301670" y="443133"/>
            <a:ext cx="6156952" cy="5754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SzPct val="80000"/>
            </a:pPr>
            <a:endParaRPr lang="en-US" sz="1500" b="1" dirty="0"/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1500" b="1" dirty="0" err="1"/>
              <a:t>Đầu</a:t>
            </a:r>
            <a:r>
              <a:rPr lang="en-US" sz="1500" b="1" dirty="0"/>
              <a:t> </a:t>
            </a:r>
            <a:r>
              <a:rPr lang="en-US" sz="1500" b="1" dirty="0" err="1"/>
              <a:t>vào</a:t>
            </a:r>
            <a:r>
              <a:rPr lang="en-US" sz="1500" b="1" dirty="0"/>
              <a:t>:</a:t>
            </a:r>
            <a:endParaRPr lang="en-US" sz="1500" dirty="0"/>
          </a:p>
          <a:p>
            <a:pPr marL="742950" lvl="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1500" dirty="0" err="1"/>
              <a:t>Thiết</a:t>
            </a:r>
            <a:r>
              <a:rPr lang="en-US" sz="1500" dirty="0"/>
              <a:t> </a:t>
            </a:r>
            <a:r>
              <a:rPr lang="en-US" sz="1500" dirty="0" err="1"/>
              <a:t>bị</a:t>
            </a:r>
            <a:r>
              <a:rPr lang="en-US" sz="1500" dirty="0"/>
              <a:t> </a:t>
            </a:r>
            <a:r>
              <a:rPr lang="en-US" sz="1500" dirty="0" err="1"/>
              <a:t>thông</a:t>
            </a:r>
            <a:r>
              <a:rPr lang="en-US" sz="1500" dirty="0"/>
              <a:t> tin (</a:t>
            </a:r>
            <a:r>
              <a:rPr lang="en-US" sz="1500" dirty="0" err="1"/>
              <a:t>Tên</a:t>
            </a:r>
            <a:r>
              <a:rPr lang="en-US" sz="1500" dirty="0"/>
              <a:t>, </a:t>
            </a:r>
            <a:r>
              <a:rPr lang="en-US" sz="1500" dirty="0" err="1"/>
              <a:t>Nhà</a:t>
            </a:r>
            <a:r>
              <a:rPr lang="en-US" sz="1500" dirty="0"/>
              <a:t> </a:t>
            </a:r>
            <a:r>
              <a:rPr lang="en-US" sz="1500" dirty="0" err="1"/>
              <a:t>sản</a:t>
            </a:r>
            <a:r>
              <a:rPr lang="en-US" sz="1500" dirty="0"/>
              <a:t> </a:t>
            </a:r>
            <a:r>
              <a:rPr lang="en-US" sz="1500" dirty="0" err="1"/>
              <a:t>xuất</a:t>
            </a:r>
            <a:r>
              <a:rPr lang="en-US" sz="1500" dirty="0"/>
              <a:t>, </a:t>
            </a:r>
            <a:r>
              <a:rPr lang="en-US" sz="1500" dirty="0" err="1"/>
              <a:t>Giá</a:t>
            </a:r>
            <a:r>
              <a:rPr lang="en-US" sz="1500" dirty="0"/>
              <a:t>, </a:t>
            </a:r>
            <a:r>
              <a:rPr lang="en-US" sz="1500" dirty="0" err="1"/>
              <a:t>Mức</a:t>
            </a:r>
            <a:r>
              <a:rPr lang="en-US" sz="1500" dirty="0"/>
              <a:t> </a:t>
            </a:r>
            <a:r>
              <a:rPr lang="en-US" sz="1500" dirty="0" err="1"/>
              <a:t>sử</a:t>
            </a:r>
            <a:r>
              <a:rPr lang="en-US" sz="1500" dirty="0"/>
              <a:t> </a:t>
            </a:r>
            <a:r>
              <a:rPr lang="en-US" sz="1500" dirty="0" err="1"/>
              <a:t>dụng</a:t>
            </a:r>
            <a:r>
              <a:rPr lang="en-US" sz="1500" dirty="0"/>
              <a:t>, </a:t>
            </a:r>
            <a:r>
              <a:rPr lang="en-US" sz="1500" dirty="0" err="1"/>
              <a:t>Hạng</a:t>
            </a:r>
            <a:r>
              <a:rPr lang="en-US" sz="1500" dirty="0"/>
              <a:t> </a:t>
            </a:r>
            <a:r>
              <a:rPr lang="en-US" sz="1500" dirty="0" err="1"/>
              <a:t>mục</a:t>
            </a:r>
            <a:r>
              <a:rPr lang="en-US" sz="1500" dirty="0"/>
              <a:t>).</a:t>
            </a:r>
          </a:p>
          <a:p>
            <a:pPr marL="742950" lvl="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1500" dirty="0" err="1"/>
              <a:t>Khoản</a:t>
            </a:r>
            <a:r>
              <a:rPr lang="en-US" sz="1500" dirty="0"/>
              <a:t> </a:t>
            </a:r>
            <a:r>
              <a:rPr lang="en-US" sz="1500" dirty="0" err="1"/>
              <a:t>mượn</a:t>
            </a:r>
            <a:r>
              <a:rPr lang="en-US" sz="1500" dirty="0"/>
              <a:t>  (</a:t>
            </a:r>
            <a:r>
              <a:rPr lang="en-US" sz="1500" dirty="0" err="1"/>
              <a:t>Tên</a:t>
            </a:r>
            <a:r>
              <a:rPr lang="en-US" sz="1500" dirty="0"/>
              <a:t> </a:t>
            </a:r>
            <a:r>
              <a:rPr lang="en-US" sz="1500" dirty="0" err="1"/>
              <a:t>thiết</a:t>
            </a:r>
            <a:r>
              <a:rPr lang="en-US" sz="1500" dirty="0"/>
              <a:t> </a:t>
            </a:r>
            <a:r>
              <a:rPr lang="en-US" sz="1500" dirty="0" err="1"/>
              <a:t>bị</a:t>
            </a:r>
            <a:r>
              <a:rPr lang="en-US" sz="1500" dirty="0"/>
              <a:t>,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mượn</a:t>
            </a:r>
            <a:r>
              <a:rPr lang="en-US" sz="1500" dirty="0"/>
              <a:t>, </a:t>
            </a:r>
            <a:r>
              <a:rPr lang="en-US" sz="1500" dirty="0" err="1"/>
              <a:t>Ngày</a:t>
            </a:r>
            <a:r>
              <a:rPr lang="en-US" sz="1500" dirty="0"/>
              <a:t> </a:t>
            </a:r>
            <a:r>
              <a:rPr lang="en-US" sz="1500" dirty="0" err="1"/>
              <a:t>mượn</a:t>
            </a:r>
            <a:r>
              <a:rPr lang="en-US" sz="1500" dirty="0"/>
              <a:t>/</a:t>
            </a:r>
            <a:r>
              <a:rPr lang="en-US" sz="1500" dirty="0" err="1"/>
              <a:t>trả</a:t>
            </a:r>
            <a:r>
              <a:rPr lang="en-US" sz="1500" dirty="0"/>
              <a:t>).</a:t>
            </a:r>
          </a:p>
          <a:p>
            <a:pPr marL="742950" lvl="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742950" lvl="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742950" lvl="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742950" lvl="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742950" lvl="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742950" lvl="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742950" lvl="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742950" lvl="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742950" lvl="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1500" b="1" dirty="0" err="1"/>
              <a:t>Đầu</a:t>
            </a:r>
            <a:r>
              <a:rPr lang="en-US" sz="1500" b="1" dirty="0"/>
              <a:t> </a:t>
            </a:r>
            <a:r>
              <a:rPr lang="en-US" sz="1500" b="1" dirty="0" err="1"/>
              <a:t>ra</a:t>
            </a:r>
            <a:r>
              <a:rPr lang="en-US" sz="1500" b="1" dirty="0"/>
              <a:t>:</a:t>
            </a:r>
            <a:endParaRPr lang="en-US" sz="1500" dirty="0"/>
          </a:p>
          <a:p>
            <a:pPr marL="742950" lvl="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1500" dirty="0"/>
              <a:t>Danh </a:t>
            </a:r>
            <a:r>
              <a:rPr lang="en-US" sz="1500" dirty="0" err="1"/>
              <a:t>sách</a:t>
            </a:r>
            <a:r>
              <a:rPr lang="en-US" sz="1500" dirty="0"/>
              <a:t> </a:t>
            </a:r>
            <a:r>
              <a:rPr lang="en-US" sz="1500" dirty="0" err="1"/>
              <a:t>thiết</a:t>
            </a:r>
            <a:r>
              <a:rPr lang="en-US" sz="1500" dirty="0"/>
              <a:t> </a:t>
            </a:r>
            <a:r>
              <a:rPr lang="en-US" sz="1500" dirty="0" err="1"/>
              <a:t>bị</a:t>
            </a:r>
            <a:r>
              <a:rPr lang="en-US" sz="1500" dirty="0"/>
              <a:t>.</a:t>
            </a:r>
          </a:p>
          <a:p>
            <a:pPr marL="742950" lvl="1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1500" dirty="0"/>
              <a:t>Thông tin </a:t>
            </a:r>
            <a:r>
              <a:rPr lang="en-US" sz="1500" dirty="0" err="1"/>
              <a:t>trả</a:t>
            </a:r>
            <a:r>
              <a:rPr lang="en-US" sz="1500" dirty="0"/>
              <a:t>.</a:t>
            </a:r>
          </a:p>
        </p:txBody>
      </p:sp>
      <p:cxnSp>
        <p:nvCxnSpPr>
          <p:cNvPr id="5136" name="Straight Connector 5135">
            <a:extLst>
              <a:ext uri="{FF2B5EF4-FFF2-40B4-BE49-F238E27FC236}">
                <a16:creationId xmlns:a16="http://schemas.microsoft.com/office/drawing/2014/main" id="{BF883E84-3640-43A5-9526-442521C03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4654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Input là gì trong tin học? So sánh chi tiết Input và Output">
            <a:extLst>
              <a:ext uri="{FF2B5EF4-FFF2-40B4-BE49-F238E27FC236}">
                <a16:creationId xmlns:a16="http://schemas.microsoft.com/office/drawing/2014/main" id="{B740DEC7-4E5D-C8BC-4C92-34CAE6A89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7710" y="195982"/>
            <a:ext cx="3332167" cy="187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48EC50-F100-8923-E047-668AACD5408E}"/>
              </a:ext>
            </a:extLst>
          </p:cNvPr>
          <p:cNvSpPr txBox="1"/>
          <p:nvPr/>
        </p:nvSpPr>
        <p:spPr>
          <a:xfrm>
            <a:off x="544750" y="457201"/>
            <a:ext cx="1731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Input </a:t>
            </a:r>
            <a:r>
              <a:rPr lang="en-US" sz="1800" b="1" dirty="0" err="1"/>
              <a:t>và</a:t>
            </a:r>
            <a:r>
              <a:rPr lang="en-US" sz="1800" b="1" dirty="0"/>
              <a:t> Output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2E32C-69BD-387E-7129-7B1EC18F5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50" y="2070326"/>
            <a:ext cx="2676899" cy="2295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616BB-EE77-4198-909F-4C2901728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206" y="2070325"/>
            <a:ext cx="2712248" cy="2295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39EBAD-96F9-8E8D-9DBE-EED583878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513" y="3320366"/>
            <a:ext cx="2162477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9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C6CEC6B-0264-3181-2D24-714EF810261A}"/>
              </a:ext>
            </a:extLst>
          </p:cNvPr>
          <p:cNvSpPr txBox="1"/>
          <p:nvPr/>
        </p:nvSpPr>
        <p:spPr>
          <a:xfrm>
            <a:off x="1925535" y="1137019"/>
            <a:ext cx="46150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( </a:t>
            </a:r>
            <a:r>
              <a:rPr lang="en-US" dirty="0" err="1"/>
              <a:t>borrowinfo</a:t>
            </a:r>
            <a:r>
              <a:rPr lang="en-US" dirty="0"/>
              <a:t>):</a:t>
            </a:r>
          </a:p>
          <a:p>
            <a:r>
              <a:rPr lang="vi-VN" dirty="0"/>
              <a:t>Tên thiết bị, người </a:t>
            </a:r>
            <a:r>
              <a:rPr lang="en-US" dirty="0" err="1"/>
              <a:t>mượn</a:t>
            </a:r>
            <a:r>
              <a:rPr lang="vi-VN" dirty="0"/>
              <a:t>, ngày mượn, ngày trả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A6180D-DA20-9D81-03B1-F705CC2FF641}"/>
              </a:ext>
            </a:extLst>
          </p:cNvPr>
          <p:cNvSpPr txBox="1"/>
          <p:nvPr/>
        </p:nvSpPr>
        <p:spPr>
          <a:xfrm>
            <a:off x="1001949" y="457200"/>
            <a:ext cx="1847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bị</a:t>
            </a:r>
            <a:r>
              <a:rPr lang="en-US" b="1" dirty="0"/>
              <a:t> (device) :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85635E-26A9-1FC9-7047-28CAD856BDA0}"/>
              </a:ext>
            </a:extLst>
          </p:cNvPr>
          <p:cNvSpPr txBox="1"/>
          <p:nvPr/>
        </p:nvSpPr>
        <p:spPr>
          <a:xfrm>
            <a:off x="1001949" y="4213830"/>
            <a:ext cx="1227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Danh </a:t>
            </a:r>
            <a:r>
              <a:rPr lang="en-US" b="1" dirty="0" err="1"/>
              <a:t>sách</a:t>
            </a:r>
            <a:r>
              <a:rPr lang="en-US" b="1" dirty="0"/>
              <a:t>: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8AC87D-ADA9-631D-9F41-08C148868F23}"/>
              </a:ext>
            </a:extLst>
          </p:cNvPr>
          <p:cNvSpPr txBox="1"/>
          <p:nvPr/>
        </p:nvSpPr>
        <p:spPr>
          <a:xfrm>
            <a:off x="2120630" y="4860161"/>
            <a:ext cx="3186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vector&lt;device&gt;: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  <a:p>
            <a:r>
              <a:rPr lang="en-US" dirty="0"/>
              <a:t>Vector&lt;</a:t>
            </a:r>
            <a:r>
              <a:rPr lang="en-US" dirty="0" err="1"/>
              <a:t>borrowinfo</a:t>
            </a:r>
            <a:r>
              <a:rPr lang="en-US" dirty="0"/>
              <a:t>&gt;: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2060" name="Picture 12" descr="Danh sách liên kết đơn - Tất cả thông tin chi tiết nhất">
            <a:extLst>
              <a:ext uri="{FF2B5EF4-FFF2-40B4-BE49-F238E27FC236}">
                <a16:creationId xmlns:a16="http://schemas.microsoft.com/office/drawing/2014/main" id="{1B99EF24-478F-B60D-000D-546739C8C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051" y="4107091"/>
            <a:ext cx="2724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Tìm Hiểu Về Những Trang Thiết Bị Văn Phòng Gồm Những Gì?">
            <a:extLst>
              <a:ext uri="{FF2B5EF4-FFF2-40B4-BE49-F238E27FC236}">
                <a16:creationId xmlns:a16="http://schemas.microsoft.com/office/drawing/2014/main" id="{E8AAE617-717B-F370-102C-42254B105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76" y="705970"/>
            <a:ext cx="26765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D391F5-EF74-0429-2497-4CF3213B3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535" y="2365462"/>
            <a:ext cx="2648320" cy="1371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CC52A-D4F4-F7C6-562E-9D7ACB528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5535" y="5506492"/>
            <a:ext cx="3057952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8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BCF03A2E-B266-4817-B378-45B9DC3EC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admin them sua xoa danh muc | Tìm ở đây">
            <a:extLst>
              <a:ext uri="{FF2B5EF4-FFF2-40B4-BE49-F238E27FC236}">
                <a16:creationId xmlns:a16="http://schemas.microsoft.com/office/drawing/2014/main" id="{5367B44E-2752-FA8E-0319-4B6B65F7C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165503"/>
            <a:ext cx="4730410" cy="252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53" name="Straight Connector 6152">
            <a:extLst>
              <a:ext uri="{FF2B5EF4-FFF2-40B4-BE49-F238E27FC236}">
                <a16:creationId xmlns:a16="http://schemas.microsoft.com/office/drawing/2014/main" id="{7882FDDB-12BA-4531-A762-4803DABD6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815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6CA0C8-FBB7-06F3-EE59-F80D65F3B31B}"/>
              </a:ext>
            </a:extLst>
          </p:cNvPr>
          <p:cNvSpPr txBox="1"/>
          <p:nvPr/>
        </p:nvSpPr>
        <p:spPr>
          <a:xfrm>
            <a:off x="5252940" y="2237362"/>
            <a:ext cx="6100860" cy="39395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spcAft>
                <a:spcPts val="600"/>
              </a:spcAft>
              <a:buSzPct val="80000"/>
            </a:pPr>
            <a:endParaRPr lang="en-US" sz="1300" b="1" dirty="0"/>
          </a:p>
          <a:p>
            <a:pPr indent="-228600">
              <a:spcAft>
                <a:spcPts val="600"/>
              </a:spcAft>
              <a:buSzPct val="80000"/>
            </a:pPr>
            <a:endParaRPr lang="en-US" sz="1300" b="1" dirty="0"/>
          </a:p>
          <a:p>
            <a:pPr indent="-228600">
              <a:spcAft>
                <a:spcPts val="600"/>
              </a:spcAft>
              <a:buSzPct val="80000"/>
            </a:pPr>
            <a:endParaRPr lang="en-US" sz="1300" b="1" dirty="0"/>
          </a:p>
          <a:p>
            <a:pPr indent="-228600">
              <a:spcAft>
                <a:spcPts val="600"/>
              </a:spcAft>
              <a:buSzPct val="80000"/>
              <a:buFont typeface="+mj-lt"/>
              <a:buAutoNum type="arabicPeriod"/>
            </a:pPr>
            <a:r>
              <a:rPr lang="en-US" sz="2000" b="1" dirty="0" err="1"/>
              <a:t>Thêm</a:t>
            </a:r>
            <a:r>
              <a:rPr lang="en-US" sz="2000" b="1" dirty="0"/>
              <a:t> </a:t>
            </a:r>
            <a:r>
              <a:rPr lang="en-US" sz="2000" b="1" dirty="0" err="1"/>
              <a:t>thiết</a:t>
            </a:r>
            <a:r>
              <a:rPr lang="en-US" sz="2000" b="1" dirty="0"/>
              <a:t> </a:t>
            </a:r>
            <a:r>
              <a:rPr lang="en-US" sz="2000" b="1" dirty="0" err="1"/>
              <a:t>bị</a:t>
            </a:r>
            <a:endParaRPr lang="en-US" sz="2000" dirty="0"/>
          </a:p>
          <a:p>
            <a:pPr marL="742950" lvl="1" indent="-228600">
              <a:spcAft>
                <a:spcPts val="600"/>
              </a:spcAft>
              <a:buSzPct val="80000"/>
              <a:buFont typeface="+mj-lt"/>
              <a:buAutoNum type="arabicPeriod"/>
            </a:pP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.</a:t>
            </a:r>
          </a:p>
          <a:p>
            <a:pPr marL="742950" lvl="1" indent="-228600">
              <a:spcAft>
                <a:spcPts val="600"/>
              </a:spcAft>
              <a:buSzPct val="80000"/>
              <a:buFont typeface="+mj-lt"/>
              <a:buAutoNum type="arabicPeriod"/>
            </a:pPr>
            <a:endParaRPr lang="en-US" sz="2000" dirty="0"/>
          </a:p>
          <a:p>
            <a:pPr indent="-228600">
              <a:spcAft>
                <a:spcPts val="600"/>
              </a:spcAft>
              <a:buSzPct val="80000"/>
              <a:buFont typeface="+mj-lt"/>
              <a:buAutoNum type="arabicPeriod"/>
            </a:pPr>
            <a:r>
              <a:rPr lang="en-US" sz="2000" b="1" dirty="0" err="1"/>
              <a:t>Sửa</a:t>
            </a:r>
            <a:r>
              <a:rPr lang="en-US" sz="2000" b="1" dirty="0"/>
              <a:t> </a:t>
            </a:r>
            <a:r>
              <a:rPr lang="en-US" sz="2000" b="1" dirty="0" err="1"/>
              <a:t>thiết</a:t>
            </a:r>
            <a:r>
              <a:rPr lang="en-US" sz="2000" b="1" dirty="0"/>
              <a:t> </a:t>
            </a:r>
            <a:r>
              <a:rPr lang="en-US" sz="2000" b="1" dirty="0" err="1"/>
              <a:t>bị</a:t>
            </a:r>
            <a:endParaRPr lang="en-US" sz="2000" dirty="0"/>
          </a:p>
          <a:p>
            <a:pPr marL="742950" lvl="1" indent="-228600">
              <a:spcAft>
                <a:spcPts val="600"/>
              </a:spcAft>
              <a:buSzPct val="80000"/>
              <a:buFont typeface="+mj-lt"/>
              <a:buAutoNum type="arabicPeriod"/>
            </a:pP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tin.</a:t>
            </a:r>
          </a:p>
          <a:p>
            <a:pPr marL="742950" lvl="1" indent="-228600">
              <a:spcAft>
                <a:spcPts val="600"/>
              </a:spcAft>
              <a:buSzPct val="80000"/>
              <a:buFont typeface="+mj-lt"/>
              <a:buAutoNum type="arabicPeriod"/>
            </a:pPr>
            <a:endParaRPr lang="en-US" sz="2000" dirty="0"/>
          </a:p>
          <a:p>
            <a:pPr indent="-228600">
              <a:spcAft>
                <a:spcPts val="600"/>
              </a:spcAft>
              <a:buSzPct val="80000"/>
              <a:buFont typeface="+mj-lt"/>
              <a:buAutoNum type="arabicPeriod"/>
            </a:pPr>
            <a:r>
              <a:rPr lang="en-US" sz="2000" b="1" dirty="0" err="1"/>
              <a:t>Xóa</a:t>
            </a:r>
            <a:r>
              <a:rPr lang="en-US" sz="2000" b="1" dirty="0"/>
              <a:t> </a:t>
            </a:r>
            <a:r>
              <a:rPr lang="en-US" sz="2000" b="1" dirty="0" err="1"/>
              <a:t>thiết</a:t>
            </a:r>
            <a:r>
              <a:rPr lang="en-US" sz="2000" b="1" dirty="0"/>
              <a:t> </a:t>
            </a:r>
            <a:r>
              <a:rPr lang="en-US" sz="2000" b="1" dirty="0" err="1"/>
              <a:t>bị</a:t>
            </a:r>
            <a:endParaRPr lang="en-US" sz="2000" dirty="0"/>
          </a:p>
          <a:p>
            <a:pPr marL="742950" lvl="1" indent="-228600">
              <a:spcAft>
                <a:spcPts val="600"/>
              </a:spcAft>
              <a:buSzPct val="80000"/>
              <a:buFont typeface="+mj-lt"/>
              <a:buAutoNum type="arabicPeriod"/>
            </a:pP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xóa</a:t>
            </a:r>
            <a:r>
              <a:rPr lang="en-US" sz="2000" dirty="0"/>
              <a:t> </a:t>
            </a:r>
            <a:r>
              <a:rPr lang="en-US" sz="2000" dirty="0" err="1"/>
              <a:t>khỏi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.</a:t>
            </a:r>
          </a:p>
          <a:p>
            <a:pPr indent="-228600">
              <a:spcAft>
                <a:spcPts val="600"/>
              </a:spcAft>
              <a:buSzPct val="80000"/>
            </a:pPr>
            <a:endParaRPr lang="en-US" sz="1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882BD-4285-5689-59AF-FF3F06EA5C98}"/>
              </a:ext>
            </a:extLst>
          </p:cNvPr>
          <p:cNvSpPr txBox="1"/>
          <p:nvPr/>
        </p:nvSpPr>
        <p:spPr>
          <a:xfrm>
            <a:off x="116732" y="369651"/>
            <a:ext cx="2370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Chức</a:t>
            </a:r>
            <a:r>
              <a:rPr lang="en-US" sz="1800" b="1" dirty="0"/>
              <a:t> </a:t>
            </a:r>
            <a:r>
              <a:rPr lang="en-US" sz="1800" b="1" dirty="0" err="1"/>
              <a:t>năng</a:t>
            </a:r>
            <a:r>
              <a:rPr lang="en-US" sz="1800" b="1" dirty="0"/>
              <a:t> </a:t>
            </a:r>
            <a:r>
              <a:rPr lang="en-US" sz="1800" b="1" dirty="0" err="1"/>
              <a:t>chính</a:t>
            </a:r>
            <a:r>
              <a:rPr lang="en-US" sz="1800" b="1" dirty="0"/>
              <a:t> (1/3)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2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9" name="Rectangle 7178">
            <a:extLst>
              <a:ext uri="{FF2B5EF4-FFF2-40B4-BE49-F238E27FC236}">
                <a16:creationId xmlns:a16="http://schemas.microsoft.com/office/drawing/2014/main" id="{9E61D288-0167-4242-8263-5BD3DA1DF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Trình quản lý thiết bị Android là gì? Cách sử dụng, bật, tắt cực dễ -  Thegioididong.com">
            <a:extLst>
              <a:ext uri="{FF2B5EF4-FFF2-40B4-BE49-F238E27FC236}">
                <a16:creationId xmlns:a16="http://schemas.microsoft.com/office/drawing/2014/main" id="{F54121C5-766E-F52C-643C-9EA5D1FAF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0913" y="2901635"/>
            <a:ext cx="3796208" cy="237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0" name="Straight Connector 7179">
            <a:extLst>
              <a:ext uri="{FF2B5EF4-FFF2-40B4-BE49-F238E27FC236}">
                <a16:creationId xmlns:a16="http://schemas.microsoft.com/office/drawing/2014/main" id="{7882FDDB-12BA-4531-A762-4803DABD6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48746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43D8684-8028-B38B-F222-E3D57270AF78}"/>
              </a:ext>
            </a:extLst>
          </p:cNvPr>
          <p:cNvSpPr txBox="1"/>
          <p:nvPr/>
        </p:nvSpPr>
        <p:spPr>
          <a:xfrm>
            <a:off x="7363839" y="496112"/>
            <a:ext cx="3989960" cy="568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</a:pPr>
            <a:endParaRPr lang="en-US" b="1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</a:pPr>
            <a:endParaRPr lang="en-US" b="1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</a:pPr>
            <a:endParaRPr lang="en-US" b="1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  <a:buFont typeface="+mj-lt"/>
              <a:buAutoNum type="arabicPeriod" startAt="4"/>
            </a:pP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vay</a:t>
            </a:r>
            <a:r>
              <a:rPr lang="en-US" b="1" dirty="0"/>
              <a:t> </a:t>
            </a:r>
            <a:r>
              <a:rPr lang="en-US" b="1" dirty="0" err="1"/>
              <a:t>trả</a:t>
            </a:r>
            <a:r>
              <a:rPr lang="en-US" b="1" dirty="0"/>
              <a:t> </a:t>
            </a:r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bị</a:t>
            </a:r>
            <a:endParaRPr lang="en-US" b="1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  <a:buFont typeface="+mj-lt"/>
              <a:buAutoNum type="arabicPeriod" startAt="4"/>
            </a:pPr>
            <a:endParaRPr lang="en-US" dirty="0"/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SzPct val="80000"/>
              <a:buFont typeface="+mj-lt"/>
              <a:buAutoNum type="arabicPeriod" startAt="4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mượn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mượn</a:t>
            </a:r>
            <a:r>
              <a:rPr lang="en-US" dirty="0"/>
              <a:t>.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SzPct val="80000"/>
              <a:buFont typeface="+mj-lt"/>
              <a:buAutoNum type="arabicPeriod" startAt="4"/>
            </a:pP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: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SzPct val="80000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D89C0-60A0-09A6-2D80-4796FEA69477}"/>
              </a:ext>
            </a:extLst>
          </p:cNvPr>
          <p:cNvSpPr txBox="1"/>
          <p:nvPr/>
        </p:nvSpPr>
        <p:spPr>
          <a:xfrm>
            <a:off x="1536970" y="622570"/>
            <a:ext cx="3015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chính</a:t>
            </a:r>
            <a:r>
              <a:rPr lang="en-US" b="1" dirty="0"/>
              <a:t> (2/3)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91782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DarkSeedLeftStep">
      <a:dk1>
        <a:srgbClr val="000000"/>
      </a:dk1>
      <a:lt1>
        <a:srgbClr val="FFFFFF"/>
      </a:lt1>
      <a:dk2>
        <a:srgbClr val="1A212E"/>
      </a:dk2>
      <a:lt2>
        <a:srgbClr val="F0F3F1"/>
      </a:lt2>
      <a:accent1>
        <a:srgbClr val="E729A7"/>
      </a:accent1>
      <a:accent2>
        <a:srgbClr val="C517D5"/>
      </a:accent2>
      <a:accent3>
        <a:srgbClr val="8829E7"/>
      </a:accent3>
      <a:accent4>
        <a:srgbClr val="3E30D9"/>
      </a:accent4>
      <a:accent5>
        <a:srgbClr val="2968E7"/>
      </a:accent5>
      <a:accent6>
        <a:srgbClr val="17A5D5"/>
      </a:accent6>
      <a:hlink>
        <a:srgbClr val="3F54BF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789</Words>
  <Application>Microsoft Office PowerPoint</Application>
  <PresentationFormat>Widescreen</PresentationFormat>
  <Paragraphs>189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Arial</vt:lpstr>
      <vt:lpstr>Be Vietnam Pro</vt:lpstr>
      <vt:lpstr>Consolas</vt:lpstr>
      <vt:lpstr>Felix Titling</vt:lpstr>
      <vt:lpstr>Goudy Old Style</vt:lpstr>
      <vt:lpstr>ArchwayVTI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Huy Cu Quang</dc:creator>
  <cp:lastModifiedBy>Huy Cu Quang</cp:lastModifiedBy>
  <cp:revision>9</cp:revision>
  <dcterms:created xsi:type="dcterms:W3CDTF">2024-12-26T16:44:21Z</dcterms:created>
  <dcterms:modified xsi:type="dcterms:W3CDTF">2024-12-27T12:25:26Z</dcterms:modified>
</cp:coreProperties>
</file>