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83" r:id="rId3"/>
    <p:sldId id="272" r:id="rId4"/>
    <p:sldId id="282" r:id="rId5"/>
    <p:sldId id="273" r:id="rId6"/>
    <p:sldId id="274" r:id="rId7"/>
    <p:sldId id="275" r:id="rId8"/>
    <p:sldId id="276" r:id="rId9"/>
    <p:sldId id="277" r:id="rId10"/>
    <p:sldId id="271" r:id="rId11"/>
    <p:sldId id="278" r:id="rId12"/>
    <p:sldId id="279"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C9002B-EF68-49A6-8E22-9094488B44A8}" type="datetimeFigureOut">
              <a:rPr lang="en-US" smtClean="0"/>
              <a:t>4/13/2024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1A66603-C5BD-4AC2-BE85-9A2A441E5AA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95091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9002B-EF68-49A6-8E22-9094488B44A8}"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366607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9002B-EF68-49A6-8E22-9094488B44A8}"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261187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9002B-EF68-49A6-8E22-9094488B44A8}"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118269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9002B-EF68-49A6-8E22-9094488B44A8}"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3DB77-7976-4747-A2C9-0B7A2E5CB28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639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9002B-EF68-49A6-8E22-9094488B44A8}"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262499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9002B-EF68-49A6-8E22-9094488B44A8}"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227783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9002B-EF68-49A6-8E22-9094488B44A8}"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299491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9002B-EF68-49A6-8E22-9094488B44A8}"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9933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9002B-EF68-49A6-8E22-9094488B44A8}"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398057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9002B-EF68-49A6-8E22-9094488B44A8}"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3DB77-7976-4747-A2C9-0B7A2E5CB28C}" type="slidenum">
              <a:rPr lang="en-US" smtClean="0"/>
              <a:t>‹#›</a:t>
            </a:fld>
            <a:endParaRPr lang="en-US"/>
          </a:p>
        </p:txBody>
      </p:sp>
    </p:spTree>
    <p:extLst>
      <p:ext uri="{BB962C8B-B14F-4D97-AF65-F5344CB8AC3E}">
        <p14:creationId xmlns:p14="http://schemas.microsoft.com/office/powerpoint/2010/main" val="41915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C9002B-EF68-49A6-8E22-9094488B44A8}" type="datetimeFigureOut">
              <a:rPr lang="en-US" smtClean="0"/>
              <a:t>4/13/2024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4C3DB77-7976-4747-A2C9-0B7A2E5CB28C}" type="slidenum">
              <a:rPr lang="en-US" smtClean="0"/>
              <a:t>‹#›</a:t>
            </a:fld>
            <a:endParaRPr lang="en-US"/>
          </a:p>
        </p:txBody>
      </p:sp>
    </p:spTree>
    <p:extLst>
      <p:ext uri="{BB962C8B-B14F-4D97-AF65-F5344CB8AC3E}">
        <p14:creationId xmlns:p14="http://schemas.microsoft.com/office/powerpoint/2010/main" val="364044852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data.mendeley.com/datasets/8gx2fvg2k6/5" TargetMode="External"/><Relationship Id="rId1" Type="http://schemas.openxmlformats.org/officeDocument/2006/relationships/slideLayout" Target="../slideLayouts/slideLayout2.xml"/><Relationship Id="rId5" Type="http://schemas.openxmlformats.org/officeDocument/2006/relationships/hyperlink" Target="https://www.linkedin.com/pulse/how-data-analytics-can-help-improve-your-supply-chain-dfreight/?trk=public_post" TargetMode="External"/><Relationship Id="rId4" Type="http://schemas.openxmlformats.org/officeDocument/2006/relationships/hyperlink" Target="https://kag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23FD-5F18-EBA7-5ED8-AD06DC15EE75}"/>
              </a:ext>
            </a:extLst>
          </p:cNvPr>
          <p:cNvSpPr>
            <a:spLocks noGrp="1"/>
          </p:cNvSpPr>
          <p:nvPr>
            <p:ph type="ctrTitle"/>
          </p:nvPr>
        </p:nvSpPr>
        <p:spPr>
          <a:xfrm>
            <a:off x="1524000" y="756603"/>
            <a:ext cx="9144000" cy="2387600"/>
          </a:xfrm>
        </p:spPr>
        <p:txBody>
          <a:bodyPr>
            <a:normAutofit/>
          </a:bodyPr>
          <a:lstStyle/>
          <a:p>
            <a:pPr algn="ctr"/>
            <a:r>
              <a:rPr lang="en-US" sz="4800" b="1" i="0" u="none" strike="noStrike" baseline="0" dirty="0">
                <a:latin typeface="Cambria" panose="02040503050406030204" pitchFamily="18" charset="0"/>
              </a:rPr>
              <a:t>Classification of Dataco supply chain using Machine learning </a:t>
            </a:r>
            <a:endParaRPr lang="en-US" sz="49600" dirty="0"/>
          </a:p>
        </p:txBody>
      </p:sp>
      <p:sp>
        <p:nvSpPr>
          <p:cNvPr id="3" name="Subtitle 2">
            <a:extLst>
              <a:ext uri="{FF2B5EF4-FFF2-40B4-BE49-F238E27FC236}">
                <a16:creationId xmlns:a16="http://schemas.microsoft.com/office/drawing/2014/main" id="{E29D7A0D-A179-1F15-72EF-3D059C278B88}"/>
              </a:ext>
            </a:extLst>
          </p:cNvPr>
          <p:cNvSpPr>
            <a:spLocks noGrp="1"/>
          </p:cNvSpPr>
          <p:nvPr>
            <p:ph type="subTitle" idx="1"/>
          </p:nvPr>
        </p:nvSpPr>
        <p:spPr/>
        <p:txBody>
          <a:bodyPr>
            <a:normAutofit/>
          </a:bodyPr>
          <a:lstStyle/>
          <a:p>
            <a:pPr marR="0" lvl="0" algn="r">
              <a:lnSpc>
                <a:spcPct val="107000"/>
              </a:lnSpc>
              <a:spcBef>
                <a:spcPts val="0"/>
              </a:spcBef>
              <a:spcAft>
                <a:spcPts val="0"/>
              </a:spcAft>
            </a:pPr>
            <a:r>
              <a:rPr lang="en-IN" sz="2400" dirty="0">
                <a:effectLst/>
                <a:latin typeface="Calibri" panose="020F0502020204030204" pitchFamily="34" charset="0"/>
                <a:ea typeface="Calibri" panose="020F0502020204030204" pitchFamily="34" charset="0"/>
                <a:cs typeface="Calibri" panose="020F0502020204030204" pitchFamily="34" charset="0"/>
              </a:rPr>
              <a:t>Name : Manish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Mentor : Mr. Pranab Das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R="0" lvl="0" algn="r">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Batch: MBA in Business Analytics April 2022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473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8B89-A14D-409D-D848-5AA174C5DE59}"/>
              </a:ext>
            </a:extLst>
          </p:cNvPr>
          <p:cNvSpPr>
            <a:spLocks noGrp="1"/>
          </p:cNvSpPr>
          <p:nvPr>
            <p:ph type="title"/>
          </p:nvPr>
        </p:nvSpPr>
        <p:spPr>
          <a:solidFill>
            <a:schemeClr val="tx1"/>
          </a:solidFill>
        </p:spPr>
        <p:txBody>
          <a:bodyPr/>
          <a:lstStyle/>
          <a:p>
            <a:r>
              <a:rPr lang="en-US" b="1" dirty="0">
                <a:solidFill>
                  <a:schemeClr val="bg1"/>
                </a:solidFill>
              </a:rPr>
              <a:t>Heatmap: Analysis of Relevant Features</a:t>
            </a:r>
            <a:endParaRPr lang="en-US" dirty="0">
              <a:solidFill>
                <a:schemeClr val="bg1"/>
              </a:solidFill>
            </a:endParaRPr>
          </a:p>
        </p:txBody>
      </p:sp>
      <p:sp>
        <p:nvSpPr>
          <p:cNvPr id="3" name="Content Placeholder 2">
            <a:extLst>
              <a:ext uri="{FF2B5EF4-FFF2-40B4-BE49-F238E27FC236}">
                <a16:creationId xmlns:a16="http://schemas.microsoft.com/office/drawing/2014/main" id="{FCC00799-735E-83D5-E2F2-F91BBD382F4D}"/>
              </a:ext>
            </a:extLst>
          </p:cNvPr>
          <p:cNvSpPr>
            <a:spLocks noGrp="1"/>
          </p:cNvSpPr>
          <p:nvPr>
            <p:ph idx="1"/>
          </p:nvPr>
        </p:nvSpPr>
        <p:spPr>
          <a:xfrm>
            <a:off x="543560" y="2191385"/>
            <a:ext cx="4137660" cy="3559175"/>
          </a:xfrm>
        </p:spPr>
        <p:txBody>
          <a:bodyPr>
            <a:normAutofit/>
          </a:bodyPr>
          <a:lstStyle/>
          <a:p>
            <a:r>
              <a:rPr lang="en-US" b="1" dirty="0"/>
              <a:t>Correlation Analysis:</a:t>
            </a:r>
          </a:p>
          <a:p>
            <a:pPr marL="0" indent="0">
              <a:buNone/>
            </a:pPr>
            <a:r>
              <a:rPr lang="en-US" dirty="0"/>
              <a:t> Understanding the correlation between different attributes in the dataset.</a:t>
            </a:r>
          </a:p>
          <a:p>
            <a:r>
              <a:rPr lang="en-US" dirty="0"/>
              <a:t>We have deleted </a:t>
            </a:r>
            <a:r>
              <a:rPr lang="en-US" dirty="0">
                <a:latin typeface="Times New Roman" panose="02020603050405020304" pitchFamily="18" charset="0"/>
                <a:cs typeface="Times New Roman" panose="02020603050405020304" pitchFamily="18" charset="0"/>
              </a:rPr>
              <a:t>‘Benefit per order’, ‘Sales per customer’, ‘Order Item Product Price’, ‘Sales’ </a:t>
            </a:r>
            <a:r>
              <a:rPr lang="en-US" dirty="0"/>
              <a:t>columns from pair having correlation &gt; 0.85 as it gives similar information in the dataset.</a:t>
            </a:r>
          </a:p>
        </p:txBody>
      </p:sp>
      <p:pic>
        <p:nvPicPr>
          <p:cNvPr id="5" name="Picture 4">
            <a:extLst>
              <a:ext uri="{FF2B5EF4-FFF2-40B4-BE49-F238E27FC236}">
                <a16:creationId xmlns:a16="http://schemas.microsoft.com/office/drawing/2014/main" id="{464ECC76-0480-739E-9CEC-5870637B1C91}"/>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4640580" y="1997816"/>
            <a:ext cx="6626860" cy="4417907"/>
          </a:xfrm>
          <a:prstGeom prst="rect">
            <a:avLst/>
          </a:prstGeom>
        </p:spPr>
      </p:pic>
    </p:spTree>
    <p:extLst>
      <p:ext uri="{BB962C8B-B14F-4D97-AF65-F5344CB8AC3E}">
        <p14:creationId xmlns:p14="http://schemas.microsoft.com/office/powerpoint/2010/main" val="53267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239F-7FB3-8F5F-E9BA-8D643254AC57}"/>
              </a:ext>
            </a:extLst>
          </p:cNvPr>
          <p:cNvSpPr>
            <a:spLocks noGrp="1"/>
          </p:cNvSpPr>
          <p:nvPr>
            <p:ph type="title"/>
          </p:nvPr>
        </p:nvSpPr>
        <p:spPr>
          <a:xfrm>
            <a:off x="1261872" y="365760"/>
            <a:ext cx="4706309" cy="1325562"/>
          </a:xfrm>
          <a:solidFill>
            <a:schemeClr val="tx1"/>
          </a:solidFill>
        </p:spPr>
        <p:txBody>
          <a:bodyPr/>
          <a:lstStyle/>
          <a:p>
            <a:r>
              <a:rPr lang="en-US" b="1" dirty="0">
                <a:solidFill>
                  <a:schemeClr val="bg1"/>
                </a:solidFill>
              </a:rPr>
              <a:t>Model Building</a:t>
            </a:r>
            <a:endParaRPr lang="en-US" dirty="0">
              <a:solidFill>
                <a:schemeClr val="bg1"/>
              </a:solidFill>
            </a:endParaRPr>
          </a:p>
        </p:txBody>
      </p:sp>
      <p:sp>
        <p:nvSpPr>
          <p:cNvPr id="3" name="Content Placeholder 2">
            <a:extLst>
              <a:ext uri="{FF2B5EF4-FFF2-40B4-BE49-F238E27FC236}">
                <a16:creationId xmlns:a16="http://schemas.microsoft.com/office/drawing/2014/main" id="{0A475B60-0A3F-C307-E3A3-D9811736522E}"/>
              </a:ext>
            </a:extLst>
          </p:cNvPr>
          <p:cNvSpPr>
            <a:spLocks noGrp="1"/>
          </p:cNvSpPr>
          <p:nvPr>
            <p:ph idx="1"/>
          </p:nvPr>
        </p:nvSpPr>
        <p:spPr>
          <a:xfrm>
            <a:off x="808704" y="2150745"/>
            <a:ext cx="6964680" cy="3721735"/>
          </a:xfrm>
        </p:spPr>
        <p:txBody>
          <a:bodyPr>
            <a:normAutofit fontScale="92500" lnSpcReduction="20000"/>
          </a:bodyPr>
          <a:lstStyle/>
          <a:p>
            <a:r>
              <a:rPr lang="en-US" b="1" dirty="0"/>
              <a:t>Target Variable: </a:t>
            </a:r>
            <a:r>
              <a:rPr lang="en-US" dirty="0"/>
              <a:t>Late Delivery Risk</a:t>
            </a:r>
          </a:p>
          <a:p>
            <a:r>
              <a:rPr lang="en-US" b="1" dirty="0"/>
              <a:t>Train-Test Split: </a:t>
            </a:r>
            <a:r>
              <a:rPr lang="en-US" dirty="0"/>
              <a:t>Splitting the dataset 75:25  into training and testing sets.</a:t>
            </a:r>
          </a:p>
          <a:p>
            <a:r>
              <a:rPr lang="en-US" dirty="0"/>
              <a:t>Used Standard Scalar after split to scale only the training dataset to avoid data leak.</a:t>
            </a:r>
          </a:p>
          <a:p>
            <a:r>
              <a:rPr lang="en-US" b="1" dirty="0"/>
              <a:t>Model Used: </a:t>
            </a:r>
            <a:r>
              <a:rPr lang="en-US" dirty="0"/>
              <a:t>Logistic Regression, Naïve Bayes, Decision Tree Classifier, Random Forest Classifier and XGBoost.</a:t>
            </a:r>
          </a:p>
          <a:p>
            <a:r>
              <a:rPr lang="en-US" b="1" dirty="0"/>
              <a:t>Model Performance:</a:t>
            </a:r>
          </a:p>
          <a:p>
            <a:r>
              <a:rPr lang="en-IN" dirty="0"/>
              <a:t>Logistic Regression, Random Forest, and XGBoost models are the best performers for numerical attributes.</a:t>
            </a:r>
          </a:p>
          <a:p>
            <a:r>
              <a:rPr lang="en-IN" dirty="0"/>
              <a:t>Logistic Regression is the best performer for categorical attributes.</a:t>
            </a:r>
            <a:endParaRPr lang="en-US" dirty="0"/>
          </a:p>
        </p:txBody>
      </p:sp>
      <p:pic>
        <p:nvPicPr>
          <p:cNvPr id="5" name="Picture 4">
            <a:extLst>
              <a:ext uri="{FF2B5EF4-FFF2-40B4-BE49-F238E27FC236}">
                <a16:creationId xmlns:a16="http://schemas.microsoft.com/office/drawing/2014/main" id="{3E294265-EB21-8124-FA89-A62ED8E1E34A}"/>
              </a:ext>
            </a:extLst>
          </p:cNvPr>
          <p:cNvPicPr>
            <a:picLocks noChangeAspect="1"/>
          </p:cNvPicPr>
          <p:nvPr/>
        </p:nvPicPr>
        <p:blipFill>
          <a:blip r:embed="rId2"/>
          <a:stretch>
            <a:fillRect/>
          </a:stretch>
        </p:blipFill>
        <p:spPr>
          <a:xfrm>
            <a:off x="8706652" y="609596"/>
            <a:ext cx="2108283" cy="836620"/>
          </a:xfrm>
          <a:prstGeom prst="rect">
            <a:avLst/>
          </a:prstGeom>
        </p:spPr>
      </p:pic>
      <p:pic>
        <p:nvPicPr>
          <p:cNvPr id="7" name="Picture 6">
            <a:extLst>
              <a:ext uri="{FF2B5EF4-FFF2-40B4-BE49-F238E27FC236}">
                <a16:creationId xmlns:a16="http://schemas.microsoft.com/office/drawing/2014/main" id="{111C3461-FEB5-AF35-F7AB-27398E345497}"/>
              </a:ext>
            </a:extLst>
          </p:cNvPr>
          <p:cNvPicPr>
            <a:picLocks noChangeAspect="1"/>
          </p:cNvPicPr>
          <p:nvPr/>
        </p:nvPicPr>
        <p:blipFill>
          <a:blip r:embed="rId3"/>
          <a:stretch>
            <a:fillRect/>
          </a:stretch>
        </p:blipFill>
        <p:spPr>
          <a:xfrm>
            <a:off x="8630837" y="1935160"/>
            <a:ext cx="2361514" cy="1883475"/>
          </a:xfrm>
          <a:prstGeom prst="rect">
            <a:avLst/>
          </a:prstGeom>
        </p:spPr>
      </p:pic>
      <p:pic>
        <p:nvPicPr>
          <p:cNvPr id="9" name="Picture 8">
            <a:extLst>
              <a:ext uri="{FF2B5EF4-FFF2-40B4-BE49-F238E27FC236}">
                <a16:creationId xmlns:a16="http://schemas.microsoft.com/office/drawing/2014/main" id="{ED22D173-708C-29FE-6368-BA085D7A7BAF}"/>
              </a:ext>
            </a:extLst>
          </p:cNvPr>
          <p:cNvPicPr>
            <a:picLocks noChangeAspect="1"/>
          </p:cNvPicPr>
          <p:nvPr/>
        </p:nvPicPr>
        <p:blipFill>
          <a:blip r:embed="rId4"/>
          <a:stretch>
            <a:fillRect/>
          </a:stretch>
        </p:blipFill>
        <p:spPr>
          <a:xfrm>
            <a:off x="8676172" y="4969477"/>
            <a:ext cx="2209095" cy="892843"/>
          </a:xfrm>
          <a:prstGeom prst="rect">
            <a:avLst/>
          </a:prstGeom>
        </p:spPr>
      </p:pic>
    </p:spTree>
    <p:extLst>
      <p:ext uri="{BB962C8B-B14F-4D97-AF65-F5344CB8AC3E}">
        <p14:creationId xmlns:p14="http://schemas.microsoft.com/office/powerpoint/2010/main" val="138177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A65D-6B97-E20C-13DE-2175746798EE}"/>
              </a:ext>
            </a:extLst>
          </p:cNvPr>
          <p:cNvSpPr>
            <a:spLocks noGrp="1"/>
          </p:cNvSpPr>
          <p:nvPr>
            <p:ph type="title"/>
          </p:nvPr>
        </p:nvSpPr>
        <p:spPr>
          <a:solidFill>
            <a:schemeClr val="tx1"/>
          </a:solidFill>
        </p:spPr>
        <p:txBody>
          <a:bodyPr/>
          <a:lstStyle/>
          <a:p>
            <a:r>
              <a:rPr lang="en-US" b="1" dirty="0">
                <a:solidFill>
                  <a:schemeClr val="bg1"/>
                </a:solidFill>
              </a:rPr>
              <a:t>Potential Improvements and Challenges</a:t>
            </a:r>
            <a:endParaRPr lang="en-US" dirty="0">
              <a:solidFill>
                <a:schemeClr val="bg1"/>
              </a:solidFill>
            </a:endParaRPr>
          </a:p>
        </p:txBody>
      </p:sp>
      <p:sp>
        <p:nvSpPr>
          <p:cNvPr id="3" name="Content Placeholder 2">
            <a:extLst>
              <a:ext uri="{FF2B5EF4-FFF2-40B4-BE49-F238E27FC236}">
                <a16:creationId xmlns:a16="http://schemas.microsoft.com/office/drawing/2014/main" id="{1BE4DDAD-6EB1-A5A2-DFFC-254737ABF326}"/>
              </a:ext>
            </a:extLst>
          </p:cNvPr>
          <p:cNvSpPr>
            <a:spLocks noGrp="1"/>
          </p:cNvSpPr>
          <p:nvPr>
            <p:ph idx="1"/>
          </p:nvPr>
        </p:nvSpPr>
        <p:spPr>
          <a:xfrm>
            <a:off x="1261872" y="2021840"/>
            <a:ext cx="8595360" cy="4351337"/>
          </a:xfrm>
        </p:spPr>
        <p:txBody>
          <a:bodyPr>
            <a:normAutofit fontScale="92500" lnSpcReduction="20000"/>
          </a:bodyPr>
          <a:lstStyle/>
          <a:p>
            <a:r>
              <a:rPr lang="en-US" b="1" dirty="0"/>
              <a:t>Delivery Time Optimization: </a:t>
            </a:r>
            <a:r>
              <a:rPr lang="en-US" dirty="0"/>
              <a:t>Implementing predictive analytics models and streamlining logistics operations to minimize delivery delays.</a:t>
            </a:r>
          </a:p>
          <a:p>
            <a:r>
              <a:rPr lang="en-US" b="1" dirty="0"/>
              <a:t>Customer Segmentation and Targeted Strategies: </a:t>
            </a:r>
            <a:r>
              <a:rPr lang="en-US" dirty="0"/>
              <a:t>Tailoring delivery services and marketing campaigns based on customer segments.</a:t>
            </a:r>
          </a:p>
          <a:p>
            <a:r>
              <a:rPr lang="en-US" b="1" dirty="0"/>
              <a:t>Supplier Relationship Management:</a:t>
            </a:r>
            <a:r>
              <a:rPr lang="en-US" dirty="0"/>
              <a:t> Strengthening partnerships with suppliers to ensure timely product deliveries.</a:t>
            </a:r>
          </a:p>
          <a:p>
            <a:r>
              <a:rPr lang="en-US" b="1" dirty="0"/>
              <a:t>Inventory Management Optimization:</a:t>
            </a:r>
            <a:r>
              <a:rPr lang="en-US" dirty="0"/>
              <a:t> Utilizing inventory management systems and demand forecasting techniques.</a:t>
            </a:r>
          </a:p>
          <a:p>
            <a:r>
              <a:rPr lang="en-US" b="1" dirty="0"/>
              <a:t>Technology Integration and Automation:</a:t>
            </a:r>
            <a:r>
              <a:rPr lang="en-US" dirty="0"/>
              <a:t> Leveraging advanced technologies for real-time monitoring and decision-making.</a:t>
            </a:r>
          </a:p>
          <a:p>
            <a:r>
              <a:rPr lang="en-US" b="1" dirty="0"/>
              <a:t>Training and Development Programs:</a:t>
            </a:r>
            <a:r>
              <a:rPr lang="en-US" dirty="0"/>
              <a:t> Providing training programs to enhance skills and customer service abilities.</a:t>
            </a:r>
          </a:p>
          <a:p>
            <a:r>
              <a:rPr lang="en-US" b="1" dirty="0"/>
              <a:t>Customer Feedback and Communication:</a:t>
            </a:r>
            <a:r>
              <a:rPr lang="en-US" dirty="0"/>
              <a:t> Soliciting feedback from customers to improve service quality and address concerns.</a:t>
            </a:r>
          </a:p>
        </p:txBody>
      </p:sp>
    </p:spTree>
    <p:extLst>
      <p:ext uri="{BB962C8B-B14F-4D97-AF65-F5344CB8AC3E}">
        <p14:creationId xmlns:p14="http://schemas.microsoft.com/office/powerpoint/2010/main" val="52197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29ED-0A41-0A2E-12F3-3B51D6E5EA06}"/>
              </a:ext>
            </a:extLst>
          </p:cNvPr>
          <p:cNvSpPr>
            <a:spLocks noGrp="1"/>
          </p:cNvSpPr>
          <p:nvPr>
            <p:ph type="title"/>
          </p:nvPr>
        </p:nvSpPr>
        <p:spPr>
          <a:solidFill>
            <a:schemeClr val="tx1"/>
          </a:solidFill>
        </p:spPr>
        <p:txBody>
          <a:bodyPr/>
          <a:lstStyle/>
          <a:p>
            <a:r>
              <a:rPr lang="en-US" b="1" dirty="0">
                <a:solidFill>
                  <a:schemeClr val="bg1"/>
                </a:solidFill>
              </a:rPr>
              <a:t>References</a:t>
            </a:r>
            <a:endParaRPr lang="en-US" dirty="0">
              <a:solidFill>
                <a:schemeClr val="bg1"/>
              </a:solidFill>
            </a:endParaRPr>
          </a:p>
        </p:txBody>
      </p:sp>
      <p:sp>
        <p:nvSpPr>
          <p:cNvPr id="3" name="Content Placeholder 2">
            <a:extLst>
              <a:ext uri="{FF2B5EF4-FFF2-40B4-BE49-F238E27FC236}">
                <a16:creationId xmlns:a16="http://schemas.microsoft.com/office/drawing/2014/main" id="{36DE0F49-C55D-C63E-66BB-D8F97DA563AF}"/>
              </a:ext>
            </a:extLst>
          </p:cNvPr>
          <p:cNvSpPr>
            <a:spLocks noGrp="1"/>
          </p:cNvSpPr>
          <p:nvPr>
            <p:ph idx="1"/>
          </p:nvPr>
        </p:nvSpPr>
        <p:spPr>
          <a:xfrm>
            <a:off x="1261872" y="2702561"/>
            <a:ext cx="8595360" cy="2153920"/>
          </a:xfrm>
        </p:spPr>
        <p:txBody>
          <a:bodyPr>
            <a:normAutofit lnSpcReduction="10000"/>
          </a:bodyPr>
          <a:lstStyle/>
          <a:p>
            <a:pPr marL="0" marR="0" algn="just"/>
            <a:r>
              <a:rPr lang="en-US" sz="1800">
                <a:effectLst/>
                <a:latin typeface="Calibri" panose="020F0502020204030204" pitchFamily="34" charset="0"/>
                <a:ea typeface="Times New Roman" panose="02020603050405020304" pitchFamily="18" charset="0"/>
              </a:rPr>
              <a:t>Dataset </a:t>
            </a:r>
            <a:r>
              <a:rPr lang="en-US" sz="1800" dirty="0">
                <a:effectLst/>
                <a:latin typeface="Calibri" panose="020F0502020204030204" pitchFamily="34" charset="0"/>
                <a:ea typeface="Times New Roman" panose="02020603050405020304" pitchFamily="18" charset="0"/>
              </a:rPr>
              <a:t>link : </a:t>
            </a:r>
            <a:r>
              <a:rPr lang="en-US" sz="1800" dirty="0">
                <a:solidFill>
                  <a:srgbClr val="4472C4"/>
                </a:solidFill>
                <a:effectLst/>
                <a:latin typeface="Calibri" panose="020F0502020204030204" pitchFamily="34" charset="0"/>
                <a:ea typeface="Times New Roman" panose="02020603050405020304" pitchFamily="18" charset="0"/>
                <a:hlinkClick r:id="rId2"/>
              </a:rPr>
              <a:t>https://data.mendeley.com/datasets/8gx2fvg2k6/5</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Calibri" panose="020F0502020204030204" pitchFamily="34" charset="0"/>
                <a:ea typeface="Times New Roman" panose="02020603050405020304" pitchFamily="18" charset="0"/>
              </a:rPr>
              <a:t>Various Projects </a:t>
            </a:r>
            <a:r>
              <a:rPr lang="en-US" sz="1800" dirty="0">
                <a:solidFill>
                  <a:srgbClr val="4472C4"/>
                </a:solidFill>
                <a:effectLst/>
                <a:latin typeface="Calibri" panose="020F0502020204030204" pitchFamily="34" charset="0"/>
                <a:ea typeface="Times New Roman" panose="02020603050405020304" pitchFamily="18" charset="0"/>
                <a:hlinkClick r:id="rId3"/>
              </a:rPr>
              <a:t>https://github.com/</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Calibri" panose="020F0502020204030204" pitchFamily="34" charset="0"/>
                <a:ea typeface="Times New Roman" panose="02020603050405020304" pitchFamily="18" charset="0"/>
              </a:rPr>
              <a:t>Various Projects </a:t>
            </a:r>
            <a:r>
              <a:rPr lang="en-US" sz="1800" dirty="0">
                <a:solidFill>
                  <a:srgbClr val="4472C4"/>
                </a:solidFill>
                <a:effectLst/>
                <a:latin typeface="Calibri" panose="020F0502020204030204" pitchFamily="34" charset="0"/>
                <a:ea typeface="Times New Roman" panose="02020603050405020304" pitchFamily="18" charset="0"/>
                <a:hlinkClick r:id="rId4"/>
              </a:rPr>
              <a:t>https://kaggle.com/</a:t>
            </a:r>
            <a:endParaRPr lang="en-US" sz="18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Calibri" panose="020F0502020204030204" pitchFamily="34" charset="0"/>
                <a:ea typeface="Times New Roman" panose="02020603050405020304" pitchFamily="18" charset="0"/>
              </a:rPr>
              <a:t>How Data Analytics Can Help Improve Your Supply Chain. Available at: </a:t>
            </a:r>
            <a:r>
              <a:rPr lang="en-US" sz="1800" dirty="0">
                <a:solidFill>
                  <a:srgbClr val="4472C4"/>
                </a:solidFill>
                <a:effectLst/>
                <a:latin typeface="Calibri" panose="020F0502020204030204" pitchFamily="34" charset="0"/>
                <a:ea typeface="Times New Roman" panose="02020603050405020304" pitchFamily="18" charset="0"/>
                <a:hlinkClick r:id="rId5"/>
              </a:rPr>
              <a:t>https://www.linkedin.com/pulse/how-data-analytics-can-help-improve-your-supply-chain-dfreight/?trk=public_post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323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1B25-8601-177C-9812-396565CDFF33}"/>
              </a:ext>
            </a:extLst>
          </p:cNvPr>
          <p:cNvSpPr>
            <a:spLocks noGrp="1"/>
          </p:cNvSpPr>
          <p:nvPr>
            <p:ph type="title"/>
          </p:nvPr>
        </p:nvSpPr>
        <p:spPr>
          <a:xfrm>
            <a:off x="1261872" y="365760"/>
            <a:ext cx="9692640" cy="1325562"/>
          </a:xfrm>
          <a:solidFill>
            <a:schemeClr val="tx1"/>
          </a:solidFill>
        </p:spPr>
        <p:txBody>
          <a:bodyPr/>
          <a:lstStyle/>
          <a:p>
            <a:r>
              <a:rPr lang="en-US" dirty="0">
                <a:solidFill>
                  <a:schemeClr val="bg1"/>
                </a:solidFill>
              </a:rPr>
              <a:t>Index</a:t>
            </a:r>
          </a:p>
        </p:txBody>
      </p:sp>
      <p:sp>
        <p:nvSpPr>
          <p:cNvPr id="3" name="Content Placeholder 2">
            <a:extLst>
              <a:ext uri="{FF2B5EF4-FFF2-40B4-BE49-F238E27FC236}">
                <a16:creationId xmlns:a16="http://schemas.microsoft.com/office/drawing/2014/main" id="{12F029B1-0D43-C0DB-1FC2-44B4D0BB56D3}"/>
              </a:ext>
            </a:extLst>
          </p:cNvPr>
          <p:cNvSpPr>
            <a:spLocks noGrp="1"/>
          </p:cNvSpPr>
          <p:nvPr>
            <p:ph idx="1"/>
          </p:nvPr>
        </p:nvSpPr>
        <p:spPr/>
        <p:txBody>
          <a:bodyPr>
            <a:normAutofit fontScale="92500" lnSpcReduction="20000"/>
          </a:bodyPr>
          <a:lstStyle/>
          <a:p>
            <a:r>
              <a:rPr lang="en-US" dirty="0"/>
              <a:t>Introduction</a:t>
            </a:r>
          </a:p>
          <a:p>
            <a:r>
              <a:rPr lang="en-US" dirty="0"/>
              <a:t>Algorithm and hardware setup</a:t>
            </a:r>
          </a:p>
          <a:p>
            <a:r>
              <a:rPr lang="en-US" dirty="0"/>
              <a:t>Business Case and Project Goals</a:t>
            </a:r>
          </a:p>
          <a:p>
            <a:r>
              <a:rPr lang="en-US" dirty="0"/>
              <a:t>Dataset Overview</a:t>
            </a:r>
          </a:p>
          <a:p>
            <a:r>
              <a:rPr lang="en-US" dirty="0"/>
              <a:t>Data Preprocessing</a:t>
            </a:r>
          </a:p>
          <a:p>
            <a:r>
              <a:rPr lang="en-US" dirty="0"/>
              <a:t>Data Visualisation</a:t>
            </a:r>
          </a:p>
          <a:p>
            <a:r>
              <a:rPr lang="en-US" dirty="0"/>
              <a:t>Trend Analysis</a:t>
            </a:r>
          </a:p>
          <a:p>
            <a:r>
              <a:rPr lang="en-US" dirty="0"/>
              <a:t>Heatmap Analysis</a:t>
            </a:r>
          </a:p>
          <a:p>
            <a:r>
              <a:rPr lang="en-US" dirty="0"/>
              <a:t>Model Building</a:t>
            </a:r>
          </a:p>
          <a:p>
            <a:r>
              <a:rPr lang="en-US" dirty="0"/>
              <a:t>Potential Improvements and challenges</a:t>
            </a:r>
          </a:p>
          <a:p>
            <a:r>
              <a:rPr lang="en-US" dirty="0"/>
              <a:t>References</a:t>
            </a:r>
          </a:p>
          <a:p>
            <a:endParaRPr lang="en-US" dirty="0"/>
          </a:p>
          <a:p>
            <a:endParaRPr lang="en-US" dirty="0"/>
          </a:p>
          <a:p>
            <a:endParaRPr lang="en-US" dirty="0"/>
          </a:p>
        </p:txBody>
      </p:sp>
    </p:spTree>
    <p:extLst>
      <p:ext uri="{BB962C8B-B14F-4D97-AF65-F5344CB8AC3E}">
        <p14:creationId xmlns:p14="http://schemas.microsoft.com/office/powerpoint/2010/main" val="11743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6844-354D-C914-61A1-41AF30E1EF2D}"/>
              </a:ext>
            </a:extLst>
          </p:cNvPr>
          <p:cNvSpPr>
            <a:spLocks noGrp="1"/>
          </p:cNvSpPr>
          <p:nvPr>
            <p:ph type="title"/>
          </p:nvPr>
        </p:nvSpPr>
        <p:spPr>
          <a:solidFill>
            <a:schemeClr val="tx1"/>
          </a:solidFill>
        </p:spPr>
        <p:txBody>
          <a:bodyPr/>
          <a:lstStyle/>
          <a:p>
            <a:r>
              <a:rPr lang="en-US" b="1" dirty="0">
                <a:solidFill>
                  <a:schemeClr val="bg1"/>
                </a:solidFill>
              </a:rPr>
              <a:t>Introduction</a:t>
            </a:r>
            <a:endParaRPr lang="en-US" dirty="0">
              <a:solidFill>
                <a:schemeClr val="bg1"/>
              </a:solidFill>
            </a:endParaRPr>
          </a:p>
        </p:txBody>
      </p:sp>
      <p:sp>
        <p:nvSpPr>
          <p:cNvPr id="3" name="Content Placeholder 2">
            <a:extLst>
              <a:ext uri="{FF2B5EF4-FFF2-40B4-BE49-F238E27FC236}">
                <a16:creationId xmlns:a16="http://schemas.microsoft.com/office/drawing/2014/main" id="{B7A661C4-B5A8-A44C-EAA8-E07698C0827C}"/>
              </a:ext>
            </a:extLst>
          </p:cNvPr>
          <p:cNvSpPr>
            <a:spLocks noGrp="1"/>
          </p:cNvSpPr>
          <p:nvPr>
            <p:ph idx="1"/>
          </p:nvPr>
        </p:nvSpPr>
        <p:spPr>
          <a:xfrm>
            <a:off x="1261872" y="2387601"/>
            <a:ext cx="8595360" cy="3769360"/>
          </a:xfrm>
        </p:spPr>
        <p:txBody>
          <a:bodyPr>
            <a:normAutofit/>
          </a:bodyPr>
          <a:lstStyle/>
          <a:p>
            <a:r>
              <a:rPr lang="en-US" b="1" dirty="0"/>
              <a:t>DataCo</a:t>
            </a:r>
            <a:r>
              <a:rPr lang="en-US" dirty="0"/>
              <a:t> is a leading company in the field of global supply chain management, specializing in providing innovative solutions for logistics and delivery services.</a:t>
            </a:r>
          </a:p>
          <a:p>
            <a:r>
              <a:rPr lang="en-US" b="1" dirty="0"/>
              <a:t>Overview:</a:t>
            </a:r>
            <a:r>
              <a:rPr lang="en-US" dirty="0"/>
              <a:t> The project aims to revolutionize DataCo's global supply chain management by accurately predicting late deliveries through advanced data analytics.</a:t>
            </a:r>
          </a:p>
          <a:p>
            <a:r>
              <a:rPr lang="en-US" b="1" dirty="0"/>
              <a:t>Importance</a:t>
            </a:r>
            <a:r>
              <a:rPr lang="en-US" dirty="0"/>
              <a:t> </a:t>
            </a:r>
            <a:r>
              <a:rPr lang="en-US" b="1" dirty="0"/>
              <a:t>of Supply Chain Optimization:</a:t>
            </a:r>
            <a:r>
              <a:rPr lang="en-US" dirty="0"/>
              <a:t> In today's competitive landscape, efficient supply chain management is crucial for meeting customer expectations, reducing costs, and gaining a competitive edge.</a:t>
            </a:r>
          </a:p>
        </p:txBody>
      </p:sp>
    </p:spTree>
    <p:extLst>
      <p:ext uri="{BB962C8B-B14F-4D97-AF65-F5344CB8AC3E}">
        <p14:creationId xmlns:p14="http://schemas.microsoft.com/office/powerpoint/2010/main" val="383845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2851-D14C-7970-BBFA-402FB1CEABE0}"/>
              </a:ext>
            </a:extLst>
          </p:cNvPr>
          <p:cNvSpPr>
            <a:spLocks noGrp="1"/>
          </p:cNvSpPr>
          <p:nvPr>
            <p:ph type="title"/>
          </p:nvPr>
        </p:nvSpPr>
        <p:spPr>
          <a:solidFill>
            <a:schemeClr val="tx1"/>
          </a:solidFill>
        </p:spPr>
        <p:txBody>
          <a:bodyPr/>
          <a:lstStyle/>
          <a:p>
            <a:r>
              <a:rPr lang="en-US" dirty="0">
                <a:solidFill>
                  <a:schemeClr val="bg1"/>
                </a:solidFill>
              </a:rPr>
              <a:t>Algorithm and Hardware Setup</a:t>
            </a:r>
          </a:p>
        </p:txBody>
      </p:sp>
      <p:sp>
        <p:nvSpPr>
          <p:cNvPr id="3" name="Content Placeholder 2">
            <a:extLst>
              <a:ext uri="{FF2B5EF4-FFF2-40B4-BE49-F238E27FC236}">
                <a16:creationId xmlns:a16="http://schemas.microsoft.com/office/drawing/2014/main" id="{A66C300F-528C-C2B3-9C02-75380278BCB3}"/>
              </a:ext>
            </a:extLst>
          </p:cNvPr>
          <p:cNvSpPr>
            <a:spLocks noGrp="1"/>
          </p:cNvSpPr>
          <p:nvPr>
            <p:ph idx="1"/>
          </p:nvPr>
        </p:nvSpPr>
        <p:spPr>
          <a:xfrm>
            <a:off x="1261872" y="2140903"/>
            <a:ext cx="8595360" cy="4351337"/>
          </a:xfrm>
        </p:spPr>
        <p:txBody>
          <a:bodyPr/>
          <a:lstStyle/>
          <a:p>
            <a:r>
              <a:rPr lang="en-US" b="1" dirty="0"/>
              <a:t>Machine</a:t>
            </a:r>
            <a:r>
              <a:rPr lang="en-US" dirty="0"/>
              <a:t> </a:t>
            </a:r>
            <a:r>
              <a:rPr lang="en-US" b="1" dirty="0"/>
              <a:t>learning</a:t>
            </a:r>
            <a:r>
              <a:rPr lang="en-US" dirty="0"/>
              <a:t> is a branch of computer science which has several  ML algorithms which learns from past data and makes predictions.</a:t>
            </a:r>
          </a:p>
          <a:p>
            <a:r>
              <a:rPr lang="en-US" dirty="0"/>
              <a:t>If we train ML model with both x (</a:t>
            </a:r>
            <a:r>
              <a:rPr lang="en-US" b="1" dirty="0"/>
              <a:t>input</a:t>
            </a:r>
            <a:r>
              <a:rPr lang="en-US" dirty="0"/>
              <a:t>) &amp; y (</a:t>
            </a:r>
            <a:r>
              <a:rPr lang="en-US" b="1" dirty="0"/>
              <a:t>output) </a:t>
            </a:r>
            <a:r>
              <a:rPr lang="en-US" dirty="0"/>
              <a:t>variables, then it is </a:t>
            </a:r>
            <a:r>
              <a:rPr lang="en-US" b="1" dirty="0"/>
              <a:t>supervised</a:t>
            </a:r>
            <a:r>
              <a:rPr lang="en-US" dirty="0"/>
              <a:t> </a:t>
            </a:r>
            <a:r>
              <a:rPr lang="en-US" b="1" dirty="0"/>
              <a:t>machine</a:t>
            </a:r>
            <a:r>
              <a:rPr lang="en-US" dirty="0"/>
              <a:t> </a:t>
            </a:r>
            <a:r>
              <a:rPr lang="en-US" b="1" dirty="0"/>
              <a:t>learning</a:t>
            </a:r>
            <a:r>
              <a:rPr lang="en-US" dirty="0"/>
              <a:t>.</a:t>
            </a:r>
          </a:p>
          <a:p>
            <a:r>
              <a:rPr lang="en-US" b="1" dirty="0"/>
              <a:t>Algorithm Used in project: Classification</a:t>
            </a:r>
            <a:r>
              <a:rPr lang="en-US" dirty="0"/>
              <a:t> </a:t>
            </a:r>
            <a:r>
              <a:rPr lang="en-US" b="1" dirty="0"/>
              <a:t>Algorithm</a:t>
            </a:r>
            <a:r>
              <a:rPr lang="en-US" dirty="0"/>
              <a:t> (It is used when target variable is categorical/discrete.)</a:t>
            </a:r>
          </a:p>
          <a:p>
            <a:r>
              <a:rPr lang="en-US" b="1" dirty="0"/>
              <a:t>Hardware Requirements:</a:t>
            </a:r>
          </a:p>
          <a:p>
            <a:r>
              <a:rPr lang="en-US" dirty="0"/>
              <a:t>A standard laptop/PC with at least 4GB RAM and an Intel i3 or higher/AMD processor, additionally requires a GPU for faster training time and a standard internet connection to download libraries.</a:t>
            </a:r>
          </a:p>
        </p:txBody>
      </p:sp>
    </p:spTree>
    <p:extLst>
      <p:ext uri="{BB962C8B-B14F-4D97-AF65-F5344CB8AC3E}">
        <p14:creationId xmlns:p14="http://schemas.microsoft.com/office/powerpoint/2010/main" val="4776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44AD-C950-55AF-CC9D-ED5823F45BCB}"/>
              </a:ext>
            </a:extLst>
          </p:cNvPr>
          <p:cNvSpPr>
            <a:spLocks noGrp="1"/>
          </p:cNvSpPr>
          <p:nvPr>
            <p:ph type="title"/>
          </p:nvPr>
        </p:nvSpPr>
        <p:spPr>
          <a:solidFill>
            <a:schemeClr val="tx1"/>
          </a:solidFill>
        </p:spPr>
        <p:txBody>
          <a:bodyPr/>
          <a:lstStyle/>
          <a:p>
            <a:r>
              <a:rPr lang="en-US" b="1" dirty="0">
                <a:solidFill>
                  <a:schemeClr val="bg1"/>
                </a:solidFill>
              </a:rPr>
              <a:t>Business Case and Project Goals</a:t>
            </a:r>
            <a:endParaRPr lang="en-US" dirty="0">
              <a:solidFill>
                <a:schemeClr val="bg1"/>
              </a:solidFill>
            </a:endParaRPr>
          </a:p>
        </p:txBody>
      </p:sp>
      <p:sp>
        <p:nvSpPr>
          <p:cNvPr id="3" name="Content Placeholder 2">
            <a:extLst>
              <a:ext uri="{FF2B5EF4-FFF2-40B4-BE49-F238E27FC236}">
                <a16:creationId xmlns:a16="http://schemas.microsoft.com/office/drawing/2014/main" id="{5C6E71E5-89D8-2662-1539-D7033FC2B753}"/>
              </a:ext>
            </a:extLst>
          </p:cNvPr>
          <p:cNvSpPr>
            <a:spLocks noGrp="1"/>
          </p:cNvSpPr>
          <p:nvPr>
            <p:ph idx="1"/>
          </p:nvPr>
        </p:nvSpPr>
        <p:spPr>
          <a:xfrm>
            <a:off x="1261872" y="2204721"/>
            <a:ext cx="8595360" cy="3667760"/>
          </a:xfrm>
        </p:spPr>
        <p:txBody>
          <a:bodyPr>
            <a:normAutofit/>
          </a:bodyPr>
          <a:lstStyle/>
          <a:p>
            <a:r>
              <a:rPr lang="en-US" b="1" dirty="0"/>
              <a:t>Challenges in Supply Chain Management: </a:t>
            </a:r>
            <a:r>
              <a:rPr lang="en-US" dirty="0"/>
              <a:t>Escalating demand, intricate logistics, and the risk of late deliveries undermine customer trust and profitability.</a:t>
            </a:r>
          </a:p>
          <a:p>
            <a:r>
              <a:rPr lang="en-US" b="1" dirty="0"/>
              <a:t>Goal of the Project: </a:t>
            </a:r>
            <a:r>
              <a:rPr lang="en-US" dirty="0"/>
              <a:t>The project aims to leverage machine learning techniques to analyze historical delivery data, predict late deliveries, and strengthen DataCo's delivery competence, customer satisfaction, and strategic decision-making.</a:t>
            </a:r>
          </a:p>
          <a:p>
            <a:r>
              <a:rPr lang="en-US" b="1" dirty="0"/>
              <a:t>Importance of Timely Insights: </a:t>
            </a:r>
            <a:r>
              <a:rPr lang="en-US" dirty="0"/>
              <a:t>Timely insights from the project will enable DataCo to proactively address late deliveries, retain customers, increase customer lifetime value, and enhance return on investment.</a:t>
            </a:r>
          </a:p>
        </p:txBody>
      </p:sp>
    </p:spTree>
    <p:extLst>
      <p:ext uri="{BB962C8B-B14F-4D97-AF65-F5344CB8AC3E}">
        <p14:creationId xmlns:p14="http://schemas.microsoft.com/office/powerpoint/2010/main" val="15479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B9B0-54B3-2A00-B0FD-55C280AB8F65}"/>
              </a:ext>
            </a:extLst>
          </p:cNvPr>
          <p:cNvSpPr>
            <a:spLocks noGrp="1"/>
          </p:cNvSpPr>
          <p:nvPr>
            <p:ph type="title"/>
          </p:nvPr>
        </p:nvSpPr>
        <p:spPr>
          <a:xfrm>
            <a:off x="1150112" y="365760"/>
            <a:ext cx="5398172" cy="1325562"/>
          </a:xfrm>
          <a:solidFill>
            <a:schemeClr val="tx1"/>
          </a:solidFill>
        </p:spPr>
        <p:txBody>
          <a:bodyPr/>
          <a:lstStyle/>
          <a:p>
            <a:r>
              <a:rPr lang="en-US" b="1" dirty="0">
                <a:solidFill>
                  <a:schemeClr val="bg1"/>
                </a:solidFill>
              </a:rPr>
              <a:t>Dataset Overview</a:t>
            </a:r>
            <a:endParaRPr lang="en-US" dirty="0">
              <a:solidFill>
                <a:schemeClr val="bg1"/>
              </a:solidFill>
            </a:endParaRPr>
          </a:p>
        </p:txBody>
      </p:sp>
      <p:sp>
        <p:nvSpPr>
          <p:cNvPr id="3" name="Content Placeholder 2">
            <a:extLst>
              <a:ext uri="{FF2B5EF4-FFF2-40B4-BE49-F238E27FC236}">
                <a16:creationId xmlns:a16="http://schemas.microsoft.com/office/drawing/2014/main" id="{B1348858-374D-F5A8-E8FE-BAE1F1EC0A4A}"/>
              </a:ext>
            </a:extLst>
          </p:cNvPr>
          <p:cNvSpPr>
            <a:spLocks noGrp="1"/>
          </p:cNvSpPr>
          <p:nvPr>
            <p:ph idx="1"/>
          </p:nvPr>
        </p:nvSpPr>
        <p:spPr>
          <a:xfrm>
            <a:off x="838200" y="2221865"/>
            <a:ext cx="6202680" cy="3284855"/>
          </a:xfrm>
        </p:spPr>
        <p:txBody>
          <a:bodyPr>
            <a:normAutofit/>
          </a:bodyPr>
          <a:lstStyle/>
          <a:p>
            <a:r>
              <a:rPr lang="en-US" b="1" dirty="0"/>
              <a:t>Description of the Dataset: </a:t>
            </a:r>
            <a:r>
              <a:rPr lang="en-US" dirty="0"/>
              <a:t>The dataset consists of 180,519 rows and 53 columns, encompassing various aspects of the supply chain, including order processing, shipping, delivery.</a:t>
            </a:r>
          </a:p>
          <a:p>
            <a:r>
              <a:rPr lang="en-US" b="1" dirty="0"/>
              <a:t>Types of Data: </a:t>
            </a:r>
            <a:r>
              <a:rPr lang="en-US" dirty="0"/>
              <a:t>The dataset includes categorical and numerical attributes, providing a comprehensive view of DataCo's supply chain operations. With 24 categorical attributes and 29 numerical attributes in the dataset.</a:t>
            </a:r>
          </a:p>
        </p:txBody>
      </p:sp>
      <p:pic>
        <p:nvPicPr>
          <p:cNvPr id="6" name="Picture 5">
            <a:extLst>
              <a:ext uri="{FF2B5EF4-FFF2-40B4-BE49-F238E27FC236}">
                <a16:creationId xmlns:a16="http://schemas.microsoft.com/office/drawing/2014/main" id="{4E3D72EB-B35D-41A7-AE70-2F16BF62A027}"/>
              </a:ext>
            </a:extLst>
          </p:cNvPr>
          <p:cNvPicPr>
            <a:picLocks noChangeAspect="1"/>
          </p:cNvPicPr>
          <p:nvPr/>
        </p:nvPicPr>
        <p:blipFill>
          <a:blip r:embed="rId2">
            <a:alphaModFix amt="85000"/>
          </a:blip>
          <a:stretch>
            <a:fillRect/>
          </a:stretch>
        </p:blipFill>
        <p:spPr>
          <a:xfrm>
            <a:off x="7429306" y="21387"/>
            <a:ext cx="3543494" cy="3477668"/>
          </a:xfrm>
          <a:prstGeom prst="rect">
            <a:avLst/>
          </a:prstGeom>
        </p:spPr>
      </p:pic>
      <p:pic>
        <p:nvPicPr>
          <p:cNvPr id="8" name="Picture 7">
            <a:extLst>
              <a:ext uri="{FF2B5EF4-FFF2-40B4-BE49-F238E27FC236}">
                <a16:creationId xmlns:a16="http://schemas.microsoft.com/office/drawing/2014/main" id="{6E105164-C2CC-DE9B-7425-B10569BAAAF0}"/>
              </a:ext>
            </a:extLst>
          </p:cNvPr>
          <p:cNvPicPr>
            <a:picLocks noChangeAspect="1"/>
          </p:cNvPicPr>
          <p:nvPr/>
        </p:nvPicPr>
        <p:blipFill>
          <a:blip r:embed="rId3"/>
          <a:stretch>
            <a:fillRect/>
          </a:stretch>
        </p:blipFill>
        <p:spPr>
          <a:xfrm>
            <a:off x="7420628" y="3499055"/>
            <a:ext cx="3543494" cy="3361153"/>
          </a:xfrm>
          <a:prstGeom prst="rect">
            <a:avLst/>
          </a:prstGeom>
        </p:spPr>
      </p:pic>
    </p:spTree>
    <p:extLst>
      <p:ext uri="{BB962C8B-B14F-4D97-AF65-F5344CB8AC3E}">
        <p14:creationId xmlns:p14="http://schemas.microsoft.com/office/powerpoint/2010/main" val="31546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B8C6-38A7-1588-9F97-946B761C71F0}"/>
              </a:ext>
            </a:extLst>
          </p:cNvPr>
          <p:cNvSpPr>
            <a:spLocks noGrp="1"/>
          </p:cNvSpPr>
          <p:nvPr>
            <p:ph type="title"/>
          </p:nvPr>
        </p:nvSpPr>
        <p:spPr>
          <a:solidFill>
            <a:schemeClr val="tx1"/>
          </a:solidFill>
        </p:spPr>
        <p:txBody>
          <a:bodyPr/>
          <a:lstStyle/>
          <a:p>
            <a:r>
              <a:rPr lang="en-US" b="1" dirty="0">
                <a:solidFill>
                  <a:schemeClr val="bg1"/>
                </a:solidFill>
              </a:rPr>
              <a:t>Data Preprocessing</a:t>
            </a:r>
            <a:endParaRPr lang="en-US" dirty="0">
              <a:solidFill>
                <a:schemeClr val="bg1"/>
              </a:solidFill>
            </a:endParaRPr>
          </a:p>
        </p:txBody>
      </p:sp>
      <p:sp>
        <p:nvSpPr>
          <p:cNvPr id="3" name="Content Placeholder 2">
            <a:extLst>
              <a:ext uri="{FF2B5EF4-FFF2-40B4-BE49-F238E27FC236}">
                <a16:creationId xmlns:a16="http://schemas.microsoft.com/office/drawing/2014/main" id="{99ECF2E7-A1DE-2560-9606-D6B176B2532B}"/>
              </a:ext>
            </a:extLst>
          </p:cNvPr>
          <p:cNvSpPr>
            <a:spLocks noGrp="1"/>
          </p:cNvSpPr>
          <p:nvPr>
            <p:ph idx="1"/>
          </p:nvPr>
        </p:nvSpPr>
        <p:spPr>
          <a:xfrm>
            <a:off x="1261872" y="2072640"/>
            <a:ext cx="8595360" cy="4351337"/>
          </a:xfrm>
        </p:spPr>
        <p:txBody>
          <a:bodyPr>
            <a:normAutofit fontScale="92500" lnSpcReduction="10000"/>
          </a:bodyPr>
          <a:lstStyle/>
          <a:p>
            <a:r>
              <a:rPr lang="en-US" dirty="0"/>
              <a:t>It is cleaning the Data for Modeling.</a:t>
            </a:r>
          </a:p>
          <a:p>
            <a:r>
              <a:rPr lang="en-US" dirty="0"/>
              <a:t>In this project:</a:t>
            </a:r>
          </a:p>
          <a:p>
            <a:r>
              <a:rPr lang="en-US" dirty="0"/>
              <a:t>Handled </a:t>
            </a:r>
            <a:r>
              <a:rPr lang="en-US" b="1" dirty="0"/>
              <a:t>Null Values</a:t>
            </a:r>
            <a:r>
              <a:rPr lang="en-US" dirty="0"/>
              <a:t> in (‘</a:t>
            </a:r>
            <a:r>
              <a:rPr lang="en-US" dirty="0">
                <a:latin typeface="Times New Roman" panose="02020603050405020304" pitchFamily="18" charset="0"/>
                <a:cs typeface="Times New Roman" panose="02020603050405020304" pitchFamily="18" charset="0"/>
              </a:rPr>
              <a:t>Product Description’, ‘Order Zipcode’,’ Customer Lname’, ‘Customer Zipcode’</a:t>
            </a:r>
            <a:r>
              <a:rPr lang="en-US" dirty="0"/>
              <a:t> column’s).</a:t>
            </a:r>
          </a:p>
          <a:p>
            <a:r>
              <a:rPr lang="en-US" dirty="0"/>
              <a:t>No </a:t>
            </a:r>
            <a:r>
              <a:rPr lang="en-US" b="1" dirty="0"/>
              <a:t>duplicated data</a:t>
            </a:r>
            <a:r>
              <a:rPr lang="en-US" dirty="0"/>
              <a:t> where found in dataset.</a:t>
            </a:r>
          </a:p>
          <a:p>
            <a:r>
              <a:rPr lang="en-US" dirty="0"/>
              <a:t>We check for columns with less than 2 unique values as they give no information for our models and delete them - columns </a:t>
            </a:r>
            <a:r>
              <a:rPr lang="en-US" dirty="0">
                <a:latin typeface="Times New Roman" panose="02020603050405020304" pitchFamily="18" charset="0"/>
                <a:cs typeface="Times New Roman" panose="02020603050405020304" pitchFamily="18" charset="0"/>
              </a:rPr>
              <a:t>‘Customer Email’, ‘Customer Password’</a:t>
            </a:r>
            <a:r>
              <a:rPr lang="en-US" dirty="0"/>
              <a:t>.</a:t>
            </a:r>
          </a:p>
          <a:p>
            <a:r>
              <a:rPr lang="en-US" dirty="0"/>
              <a:t>Further dropped irrelevant columns : </a:t>
            </a:r>
            <a:r>
              <a:rPr lang="en-US" dirty="0">
                <a:latin typeface="Times New Roman" panose="02020603050405020304" pitchFamily="18" charset="0"/>
                <a:cs typeface="Times New Roman" panose="02020603050405020304" pitchFamily="18" charset="0"/>
              </a:rPr>
              <a:t>‘Category Id’, ‘Customer Fname’, ‘Customer Id’, ‘Customer Lname’, ‘Department Id’, ‘Order Customer Id’, ‘Order Id’, ‘Order Item Cardprod Id’, ‘Order Item Id’, ‘Product Card Id’, ‘Product Category Id’, ‘Product Image’, ‘Customer Country’, ‘Customer State’, ‘Customer Street’.</a:t>
            </a:r>
          </a:p>
          <a:p>
            <a:r>
              <a:rPr lang="en-US" dirty="0"/>
              <a:t>Handled outliers using </a:t>
            </a:r>
            <a:r>
              <a:rPr lang="en-US" b="1" dirty="0"/>
              <a:t>Winsorize</a:t>
            </a:r>
            <a:r>
              <a:rPr lang="en-US" dirty="0"/>
              <a:t> method (bringing the outliers values to be closer to the rest of the data).</a:t>
            </a:r>
          </a:p>
        </p:txBody>
      </p:sp>
    </p:spTree>
    <p:extLst>
      <p:ext uri="{BB962C8B-B14F-4D97-AF65-F5344CB8AC3E}">
        <p14:creationId xmlns:p14="http://schemas.microsoft.com/office/powerpoint/2010/main" val="90998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ED9B-D5FC-AE6E-4E44-F3312D70C74C}"/>
              </a:ext>
            </a:extLst>
          </p:cNvPr>
          <p:cNvSpPr>
            <a:spLocks noGrp="1"/>
          </p:cNvSpPr>
          <p:nvPr>
            <p:ph type="title"/>
          </p:nvPr>
        </p:nvSpPr>
        <p:spPr>
          <a:xfrm>
            <a:off x="523240" y="300673"/>
            <a:ext cx="11262360" cy="1325563"/>
          </a:xfrm>
          <a:solidFill>
            <a:schemeClr val="tx1"/>
          </a:solidFill>
        </p:spPr>
        <p:txBody>
          <a:bodyPr>
            <a:normAutofit/>
          </a:bodyPr>
          <a:lstStyle/>
          <a:p>
            <a:r>
              <a:rPr lang="en-US" b="1" dirty="0">
                <a:solidFill>
                  <a:schemeClr val="bg1"/>
                </a:solidFill>
              </a:rPr>
              <a:t>Data Visualization – With aspects of late delivery</a:t>
            </a:r>
            <a:endParaRPr lang="en-US" dirty="0">
              <a:solidFill>
                <a:schemeClr val="bg1"/>
              </a:solidFill>
            </a:endParaRPr>
          </a:p>
        </p:txBody>
      </p:sp>
      <p:pic>
        <p:nvPicPr>
          <p:cNvPr id="7" name="Picture 6">
            <a:extLst>
              <a:ext uri="{FF2B5EF4-FFF2-40B4-BE49-F238E27FC236}">
                <a16:creationId xmlns:a16="http://schemas.microsoft.com/office/drawing/2014/main" id="{9C6E5A5D-9E2B-0089-6390-507AE6C45A07}"/>
              </a:ext>
            </a:extLst>
          </p:cNvPr>
          <p:cNvPicPr>
            <a:picLocks noChangeAspect="1"/>
          </p:cNvPicPr>
          <p:nvPr/>
        </p:nvPicPr>
        <p:blipFill>
          <a:blip r:embed="rId2"/>
          <a:stretch>
            <a:fillRect/>
          </a:stretch>
        </p:blipFill>
        <p:spPr>
          <a:xfrm>
            <a:off x="5740400" y="1895159"/>
            <a:ext cx="5547360" cy="2342550"/>
          </a:xfrm>
          <a:prstGeom prst="rect">
            <a:avLst/>
          </a:prstGeom>
        </p:spPr>
      </p:pic>
      <p:pic>
        <p:nvPicPr>
          <p:cNvPr id="8" name="Picture 7">
            <a:extLst>
              <a:ext uri="{FF2B5EF4-FFF2-40B4-BE49-F238E27FC236}">
                <a16:creationId xmlns:a16="http://schemas.microsoft.com/office/drawing/2014/main" id="{644D4C3A-7AB1-D916-4730-675505F24A7E}"/>
              </a:ext>
            </a:extLst>
          </p:cNvPr>
          <p:cNvPicPr>
            <a:picLocks noChangeAspect="1"/>
          </p:cNvPicPr>
          <p:nvPr/>
        </p:nvPicPr>
        <p:blipFill>
          <a:blip r:embed="rId3"/>
          <a:stretch>
            <a:fillRect/>
          </a:stretch>
        </p:blipFill>
        <p:spPr>
          <a:xfrm>
            <a:off x="5662976" y="4365626"/>
            <a:ext cx="5624784" cy="2342550"/>
          </a:xfrm>
          <a:prstGeom prst="rect">
            <a:avLst/>
          </a:prstGeom>
        </p:spPr>
      </p:pic>
      <p:pic>
        <p:nvPicPr>
          <p:cNvPr id="9" name="Picture 8">
            <a:extLst>
              <a:ext uri="{FF2B5EF4-FFF2-40B4-BE49-F238E27FC236}">
                <a16:creationId xmlns:a16="http://schemas.microsoft.com/office/drawing/2014/main" id="{55219900-5580-4BC2-D2BE-931AE8666713}"/>
              </a:ext>
            </a:extLst>
          </p:cNvPr>
          <p:cNvPicPr>
            <a:picLocks noChangeAspect="1"/>
          </p:cNvPicPr>
          <p:nvPr/>
        </p:nvPicPr>
        <p:blipFill>
          <a:blip r:embed="rId4"/>
          <a:stretch>
            <a:fillRect/>
          </a:stretch>
        </p:blipFill>
        <p:spPr>
          <a:xfrm>
            <a:off x="307659" y="1914527"/>
            <a:ext cx="5320982" cy="2244922"/>
          </a:xfrm>
          <a:prstGeom prst="rect">
            <a:avLst/>
          </a:prstGeom>
        </p:spPr>
      </p:pic>
      <p:pic>
        <p:nvPicPr>
          <p:cNvPr id="4" name="Picture 3">
            <a:extLst>
              <a:ext uri="{FF2B5EF4-FFF2-40B4-BE49-F238E27FC236}">
                <a16:creationId xmlns:a16="http://schemas.microsoft.com/office/drawing/2014/main" id="{22FC2C3F-EA01-1B1D-A533-02BC94B744D6}"/>
              </a:ext>
            </a:extLst>
          </p:cNvPr>
          <p:cNvPicPr>
            <a:picLocks noChangeAspect="1"/>
          </p:cNvPicPr>
          <p:nvPr/>
        </p:nvPicPr>
        <p:blipFill>
          <a:blip r:embed="rId5"/>
          <a:stretch>
            <a:fillRect/>
          </a:stretch>
        </p:blipFill>
        <p:spPr>
          <a:xfrm>
            <a:off x="29496" y="4357786"/>
            <a:ext cx="5547360" cy="2332557"/>
          </a:xfrm>
          <a:prstGeom prst="rect">
            <a:avLst/>
          </a:prstGeom>
        </p:spPr>
      </p:pic>
    </p:spTree>
    <p:extLst>
      <p:ext uri="{BB962C8B-B14F-4D97-AF65-F5344CB8AC3E}">
        <p14:creationId xmlns:p14="http://schemas.microsoft.com/office/powerpoint/2010/main" val="350525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AD66-A358-1C11-C078-3BEFCA1F09AB}"/>
              </a:ext>
            </a:extLst>
          </p:cNvPr>
          <p:cNvSpPr>
            <a:spLocks noGrp="1"/>
          </p:cNvSpPr>
          <p:nvPr>
            <p:ph type="title"/>
          </p:nvPr>
        </p:nvSpPr>
        <p:spPr>
          <a:xfrm>
            <a:off x="693737" y="433862"/>
            <a:ext cx="4851657" cy="1325563"/>
          </a:xfrm>
          <a:solidFill>
            <a:schemeClr val="tx1"/>
          </a:solidFill>
        </p:spPr>
        <p:txBody>
          <a:bodyPr/>
          <a:lstStyle/>
          <a:p>
            <a:r>
              <a:rPr lang="en-US" b="1" dirty="0">
                <a:solidFill>
                  <a:schemeClr val="bg1"/>
                </a:solidFill>
              </a:rPr>
              <a:t>Trends Analysis</a:t>
            </a:r>
            <a:endParaRPr lang="en-US" dirty="0">
              <a:solidFill>
                <a:schemeClr val="bg1"/>
              </a:solidFill>
            </a:endParaRPr>
          </a:p>
        </p:txBody>
      </p:sp>
      <p:pic>
        <p:nvPicPr>
          <p:cNvPr id="5" name="Picture 4">
            <a:extLst>
              <a:ext uri="{FF2B5EF4-FFF2-40B4-BE49-F238E27FC236}">
                <a16:creationId xmlns:a16="http://schemas.microsoft.com/office/drawing/2014/main" id="{75585D39-8162-12C8-D564-313DDC598E8A}"/>
              </a:ext>
            </a:extLst>
          </p:cNvPr>
          <p:cNvPicPr>
            <a:picLocks noChangeAspect="1"/>
          </p:cNvPicPr>
          <p:nvPr/>
        </p:nvPicPr>
        <p:blipFill>
          <a:blip r:embed="rId2"/>
          <a:stretch>
            <a:fillRect/>
          </a:stretch>
        </p:blipFill>
        <p:spPr>
          <a:xfrm>
            <a:off x="185737" y="3515360"/>
            <a:ext cx="5888177" cy="2773680"/>
          </a:xfrm>
          <a:prstGeom prst="rect">
            <a:avLst/>
          </a:prstGeom>
        </p:spPr>
      </p:pic>
      <p:pic>
        <p:nvPicPr>
          <p:cNvPr id="6" name="Picture 5">
            <a:extLst>
              <a:ext uri="{FF2B5EF4-FFF2-40B4-BE49-F238E27FC236}">
                <a16:creationId xmlns:a16="http://schemas.microsoft.com/office/drawing/2014/main" id="{8A9A957A-BBD4-2AE7-B95C-70DD8699A952}"/>
              </a:ext>
            </a:extLst>
          </p:cNvPr>
          <p:cNvPicPr>
            <a:picLocks noChangeAspect="1"/>
          </p:cNvPicPr>
          <p:nvPr/>
        </p:nvPicPr>
        <p:blipFill>
          <a:blip r:embed="rId3"/>
          <a:stretch>
            <a:fillRect/>
          </a:stretch>
        </p:blipFill>
        <p:spPr>
          <a:xfrm>
            <a:off x="6167120" y="862964"/>
            <a:ext cx="5128982" cy="3010853"/>
          </a:xfrm>
          <a:prstGeom prst="rect">
            <a:avLst/>
          </a:prstGeom>
        </p:spPr>
      </p:pic>
      <p:pic>
        <p:nvPicPr>
          <p:cNvPr id="7" name="Picture 6">
            <a:extLst>
              <a:ext uri="{FF2B5EF4-FFF2-40B4-BE49-F238E27FC236}">
                <a16:creationId xmlns:a16="http://schemas.microsoft.com/office/drawing/2014/main" id="{60636806-A291-103F-6FDE-06363CA8F5AF}"/>
              </a:ext>
            </a:extLst>
          </p:cNvPr>
          <p:cNvPicPr>
            <a:picLocks noChangeAspect="1"/>
          </p:cNvPicPr>
          <p:nvPr/>
        </p:nvPicPr>
        <p:blipFill>
          <a:blip r:embed="rId4"/>
          <a:stretch>
            <a:fillRect/>
          </a:stretch>
        </p:blipFill>
        <p:spPr>
          <a:xfrm>
            <a:off x="6248400" y="3920983"/>
            <a:ext cx="5037542" cy="2797795"/>
          </a:xfrm>
          <a:prstGeom prst="rect">
            <a:avLst/>
          </a:prstGeom>
        </p:spPr>
      </p:pic>
      <p:sp>
        <p:nvSpPr>
          <p:cNvPr id="11" name="TextBox 10">
            <a:extLst>
              <a:ext uri="{FF2B5EF4-FFF2-40B4-BE49-F238E27FC236}">
                <a16:creationId xmlns:a16="http://schemas.microsoft.com/office/drawing/2014/main" id="{20015FFD-77DC-128E-EAB5-5BF8EEFADD30}"/>
              </a:ext>
            </a:extLst>
          </p:cNvPr>
          <p:cNvSpPr txBox="1"/>
          <p:nvPr/>
        </p:nvSpPr>
        <p:spPr>
          <a:xfrm>
            <a:off x="762000" y="2025651"/>
            <a:ext cx="4541520" cy="523220"/>
          </a:xfrm>
          <a:prstGeom prst="rect">
            <a:avLst/>
          </a:prstGeom>
          <a:noFill/>
        </p:spPr>
        <p:txBody>
          <a:bodyPr wrap="square">
            <a:spAutoFit/>
          </a:bodyPr>
          <a:lstStyle/>
          <a:p>
            <a:r>
              <a:rPr lang="en-US" sz="2800" dirty="0"/>
              <a:t>Trends in Average Sales.</a:t>
            </a:r>
          </a:p>
        </p:txBody>
      </p:sp>
    </p:spTree>
    <p:extLst>
      <p:ext uri="{BB962C8B-B14F-4D97-AF65-F5344CB8AC3E}">
        <p14:creationId xmlns:p14="http://schemas.microsoft.com/office/powerpoint/2010/main" val="17910129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500</TotalTime>
  <Words>904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Century Schoolbook</vt:lpstr>
      <vt:lpstr>Times New Roman</vt:lpstr>
      <vt:lpstr>Wingdings 2</vt:lpstr>
      <vt:lpstr>View</vt:lpstr>
      <vt:lpstr>Classification of Dataco supply chain using Machine learning </vt:lpstr>
      <vt:lpstr>Index</vt:lpstr>
      <vt:lpstr>Introduction</vt:lpstr>
      <vt:lpstr>Algorithm and Hardware Setup</vt:lpstr>
      <vt:lpstr>Business Case and Project Goals</vt:lpstr>
      <vt:lpstr>Dataset Overview</vt:lpstr>
      <vt:lpstr>Data Preprocessing</vt:lpstr>
      <vt:lpstr>Data Visualization – With aspects of late delivery</vt:lpstr>
      <vt:lpstr>Trends Analysis</vt:lpstr>
      <vt:lpstr>Heatmap: Analysis of Relevant Features</vt:lpstr>
      <vt:lpstr>Model Building</vt:lpstr>
      <vt:lpstr>Potential Improvements and Challenges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DataCo SMART SUPPLY CHAIN ANALYSIS</dc:title>
  <dc:creator>Manish</dc:creator>
  <cp:lastModifiedBy>Manish</cp:lastModifiedBy>
  <cp:revision>51</cp:revision>
  <dcterms:created xsi:type="dcterms:W3CDTF">2024-04-10T07:34:37Z</dcterms:created>
  <dcterms:modified xsi:type="dcterms:W3CDTF">2024-04-13T10:39:57Z</dcterms:modified>
</cp:coreProperties>
</file>