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regular.fntdata"/><Relationship Id="rId50" Type="http://schemas.openxmlformats.org/officeDocument/2006/relationships/font" Target="fonts/Nunito-boldItalic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415f4da7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415f4da7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415f4da7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415f4da7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415f4da7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415f4da7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415f4da7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415f4da7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415f4da7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415f4da7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415f4da7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415f4da7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415f4da7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415f4da7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415f4da7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415f4da7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415f4da7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415f4da7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415f4da7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415f4da7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415f4da7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415f4da7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415f4da72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a415f4da72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415f4da72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415f4da72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415f4da7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415f4da7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415f4da7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415f4da7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415f4da7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415f4da7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415f4da7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a415f4da7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415f4da7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415f4da7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415f4da7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415f4da7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415f4da7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415f4da7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415f4da7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415f4da7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415f4da7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415f4da7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415f4da72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415f4da72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415f4da72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415f4da72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415f4da72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415f4da72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415f4da7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a415f4da7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a415f4da7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a415f4da7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a415f4da7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a415f4da7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415f4da7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a415f4da7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a415f4da7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a415f4da7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415f4da72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415f4da7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a415f4da7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a415f4da7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415f4da7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415f4da7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a415f4da7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a415f4da7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a415f4da7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a415f4da7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415f4da7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415f4da7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42607e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42607e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415f4da72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415f4da72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15f4da7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15f4da7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415f4da7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415f4da7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6.jpg"/><Relationship Id="rId5" Type="http://schemas.openxmlformats.org/officeDocument/2006/relationships/image" Target="../media/image8.jpg"/><Relationship Id="rId6" Type="http://schemas.openxmlformats.org/officeDocument/2006/relationships/image" Target="../media/image12.jpg"/><Relationship Id="rId7" Type="http://schemas.openxmlformats.org/officeDocument/2006/relationships/image" Target="../media/image3.jpg"/><Relationship Id="rId8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25.jpg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7.jpg"/><Relationship Id="rId5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jpg"/><Relationship Id="rId4" Type="http://schemas.openxmlformats.org/officeDocument/2006/relationships/image" Target="../media/image3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2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84900" y="16760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On-Campus Accommodation Office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43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Natnael Haile	-  20007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Prachi Sethi	-  19963</a:t>
            </a:r>
            <a:endParaRPr sz="1500"/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605100"/>
            <a:ext cx="51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San Francisco Bay University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Modeling and Implementation Techniques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4129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Instructor - Pragati Dharmale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Date - 9 December 2023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/>
              <a:t>report formats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4" y="1354075"/>
            <a:ext cx="4549471" cy="14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12" y="2892723"/>
            <a:ext cx="5392524" cy="1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report formats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25" y="1345350"/>
            <a:ext cx="5435399" cy="20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25" y="3495149"/>
            <a:ext cx="4972701" cy="15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0" y="1406100"/>
            <a:ext cx="167129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000" y="1406100"/>
            <a:ext cx="1936800" cy="28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800" y="1406100"/>
            <a:ext cx="1390150" cy="21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6950" y="1406100"/>
            <a:ext cx="1787725" cy="28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3938" y="3591725"/>
            <a:ext cx="1315850" cy="5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4675" y="1406100"/>
            <a:ext cx="1885625" cy="32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456075" y="91700"/>
            <a:ext cx="78171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Building a Robust Data Model (initial data model)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25" y="560200"/>
            <a:ext cx="5718277" cy="4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775" y="217625"/>
            <a:ext cx="7889700" cy="8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Building a Robust Data Model ( data model after normalization)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76" y="1019525"/>
            <a:ext cx="5483725" cy="40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939425" y="349100"/>
            <a:ext cx="54960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Relational Schema</a:t>
            </a:r>
            <a:endParaRPr sz="2500"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0500"/>
            <a:ext cx="8839204" cy="326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88550" y="10691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Snapshots of the implementation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595350" y="458900"/>
            <a:ext cx="53493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Sample Queries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8" name="Google Shape;388;p29"/>
          <p:cNvSpPr txBox="1"/>
          <p:nvPr/>
        </p:nvSpPr>
        <p:spPr>
          <a:xfrm>
            <a:off x="252800" y="1386125"/>
            <a:ext cx="3635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TABLE Student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BannerNumber CHAR(6) NOT NULL,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Name VARCHAR(100),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DOB DATE,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Email VARCHAR(50),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Gender VARCHAR(6),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Minor VARCHAR(25),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Major VARCHAR(25),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SpecialNeeds VARCHAR(255),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AdditionalComments VARCHAR(255),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Category VARCHAR(25),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Nationality VARCHAR(50),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PhoneNumber VARCHAR(20),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HomeAddress VARCHAR(100),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RoomNumber CHAR(6) NOT NULL,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AdviserID CHAR(6) NOT NULL,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PRIMARY KEY (BannerNumber),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FOREIGN KEY (RoomNumber) REFERENCES Room(RoomNumber),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FOREIGN KEY (AdviserID) REFERENCES Advisor(AdviserID)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);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3033800" y="1386125"/>
            <a:ext cx="499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INSERT INTO Student (BannerNumber, Name, DOB, Email, Gender, Minor, Major, SpecialNeeds, AdditionalComments, Category, Nationality, PhoneNumber, HomeAddress, RoomNumber, AdviserID) VALUES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(11111, 'Liam Turner', '2000-07-12', 'liam@example.com', 'Male', 'Physics', 'Math', NULL, 'Enjoys stargazing', 'Undergraduate', 'USA', '555-8888', '101 Cedar St', 'A101', 104),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Snapshots</a:t>
            </a:r>
            <a:endParaRPr/>
          </a:p>
        </p:txBody>
      </p:sp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7925"/>
            <a:ext cx="91440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150" y="3105100"/>
            <a:ext cx="6503700" cy="18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/>
        </p:nvSpPr>
        <p:spPr>
          <a:xfrm>
            <a:off x="163775" y="1212975"/>
            <a:ext cx="502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Student 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1116300" y="2777350"/>
            <a:ext cx="502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Advisor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Snapshots</a:t>
            </a:r>
            <a:endParaRPr/>
          </a:p>
        </p:txBody>
      </p:sp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75" y="1709500"/>
            <a:ext cx="2740950" cy="1639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656" y="1709500"/>
            <a:ext cx="2526344" cy="1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1"/>
          <p:cNvSpPr txBox="1"/>
          <p:nvPr/>
        </p:nvSpPr>
        <p:spPr>
          <a:xfrm>
            <a:off x="418475" y="1324600"/>
            <a:ext cx="276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NextOfKin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5742275" y="1324600"/>
            <a:ext cx="276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StudentFlats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9200" y="3349050"/>
            <a:ext cx="2624097" cy="17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 txBox="1"/>
          <p:nvPr/>
        </p:nvSpPr>
        <p:spPr>
          <a:xfrm>
            <a:off x="3159425" y="2909550"/>
            <a:ext cx="276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Room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286" name="Google Shape;286;p14"/>
          <p:cNvSpPr txBox="1"/>
          <p:nvPr/>
        </p:nvSpPr>
        <p:spPr>
          <a:xfrm>
            <a:off x="651675" y="1986025"/>
            <a:ext cx="72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696400"/>
            <a:ext cx="70305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Efficient management of student accommodation is crucial to creating a productive learning environment.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The On-Campus Accommodation Office oversees housing logistics, student and administrative operations.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This paper focuses on a comprehensive database designed for the office's accommodation management needs.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Snapshots</a:t>
            </a:r>
            <a:endParaRPr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5" y="1488475"/>
            <a:ext cx="4628525" cy="16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2"/>
          <p:cNvSpPr txBox="1"/>
          <p:nvPr/>
        </p:nvSpPr>
        <p:spPr>
          <a:xfrm>
            <a:off x="44225" y="1103575"/>
            <a:ext cx="276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ResidenceStaff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0" y="3471625"/>
            <a:ext cx="6796824" cy="16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900" y="1341757"/>
            <a:ext cx="1415625" cy="19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2"/>
          <p:cNvSpPr txBox="1"/>
          <p:nvPr/>
        </p:nvSpPr>
        <p:spPr>
          <a:xfrm>
            <a:off x="6003075" y="905775"/>
            <a:ext cx="17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Enrollment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2"/>
          <p:cNvSpPr txBox="1"/>
          <p:nvPr/>
        </p:nvSpPr>
        <p:spPr>
          <a:xfrm>
            <a:off x="82650" y="3110000"/>
            <a:ext cx="17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Course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Snapshots</a:t>
            </a:r>
            <a:endParaRPr/>
          </a:p>
        </p:txBody>
      </p:sp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9150"/>
            <a:ext cx="9014200" cy="17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0" y="1212975"/>
            <a:ext cx="17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Invoice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8" name="Google Shape;4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825" y="3593400"/>
            <a:ext cx="2676350" cy="15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3"/>
          <p:cNvSpPr txBox="1"/>
          <p:nvPr/>
        </p:nvSpPr>
        <p:spPr>
          <a:xfrm>
            <a:off x="3233825" y="3280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ResidenceHall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type="title"/>
          </p:nvPr>
        </p:nvSpPr>
        <p:spPr>
          <a:xfrm>
            <a:off x="1303800" y="293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Snapshots</a:t>
            </a: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00" y="3269575"/>
            <a:ext cx="5483175" cy="18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500" y="1364175"/>
            <a:ext cx="5265225" cy="16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4"/>
          <p:cNvSpPr txBox="1"/>
          <p:nvPr/>
        </p:nvSpPr>
        <p:spPr>
          <a:xfrm>
            <a:off x="1261500" y="9792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Lease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1261500" y="2953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Inspection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Enhancing the existing database</a:t>
            </a:r>
            <a:endParaRPr sz="3600"/>
          </a:p>
        </p:txBody>
      </p:sp>
      <p:sp>
        <p:nvSpPr>
          <p:cNvPr id="444" name="Google Shape;444;p35"/>
          <p:cNvSpPr txBox="1"/>
          <p:nvPr/>
        </p:nvSpPr>
        <p:spPr>
          <a:xfrm>
            <a:off x="2157225" y="3077375"/>
            <a:ext cx="48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Introducing Normalization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199" cy="452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2400"/>
            <a:ext cx="62346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400"/>
            <a:ext cx="59146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713" y="1436000"/>
            <a:ext cx="6512575" cy="3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Non-routine requests</a:t>
            </a:r>
            <a:endParaRPr/>
          </a:p>
        </p:txBody>
      </p:sp>
      <p:sp>
        <p:nvSpPr>
          <p:cNvPr id="471" name="Google Shape;471;p40"/>
          <p:cNvSpPr txBox="1"/>
          <p:nvPr>
            <p:ph idx="1" type="body"/>
          </p:nvPr>
        </p:nvSpPr>
        <p:spPr>
          <a:xfrm>
            <a:off x="793325" y="1359975"/>
            <a:ext cx="7541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a)Calculate the average rent for rooms in each residence hall. The query for this request is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225" y="1974325"/>
            <a:ext cx="4179550" cy="29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Non-routine requests</a:t>
            </a:r>
            <a:endParaRPr/>
          </a:p>
        </p:txBody>
      </p:sp>
      <p:sp>
        <p:nvSpPr>
          <p:cNvPr id="478" name="Google Shape;478;p41"/>
          <p:cNvSpPr txBox="1"/>
          <p:nvPr>
            <p:ph idx="1" type="body"/>
          </p:nvPr>
        </p:nvSpPr>
        <p:spPr>
          <a:xfrm>
            <a:off x="793325" y="1359975"/>
            <a:ext cx="7541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b) Count the number of students from each nationality.</a:t>
            </a:r>
            <a:endParaRPr/>
          </a:p>
        </p:txBody>
      </p:sp>
      <p:pic>
        <p:nvPicPr>
          <p:cNvPr id="479" name="Google Shape;4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066925"/>
            <a:ext cx="48768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810175"/>
            <a:ext cx="70305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The database facilitates information flow, enhances decision-making, and streamlines housing management.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Staff details, financial transactions, leases, student records, and accommodation options require a automated system.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 relational database schema is proposed to address the diverse aspects of student accommodation on campus.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Non-routine requests</a:t>
            </a:r>
            <a:endParaRPr/>
          </a:p>
        </p:txBody>
      </p:sp>
      <p:sp>
        <p:nvSpPr>
          <p:cNvPr id="485" name="Google Shape;485;p42"/>
          <p:cNvSpPr txBox="1"/>
          <p:nvPr>
            <p:ph idx="1" type="body"/>
          </p:nvPr>
        </p:nvSpPr>
        <p:spPr>
          <a:xfrm>
            <a:off x="793325" y="1359975"/>
            <a:ext cx="7541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c) Identify leases that are ending within the next month.</a:t>
            </a:r>
            <a:endParaRPr/>
          </a:p>
        </p:txBody>
      </p:sp>
      <p:pic>
        <p:nvPicPr>
          <p:cNvPr id="486" name="Google Shape;4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95" y="2054500"/>
            <a:ext cx="5900255" cy="24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Non-routine requests</a:t>
            </a:r>
            <a:endParaRPr/>
          </a:p>
        </p:txBody>
      </p:sp>
      <p:sp>
        <p:nvSpPr>
          <p:cNvPr id="492" name="Google Shape;492;p43"/>
          <p:cNvSpPr txBox="1"/>
          <p:nvPr>
            <p:ph idx="1" type="body"/>
          </p:nvPr>
        </p:nvSpPr>
        <p:spPr>
          <a:xfrm>
            <a:off x="793325" y="1359975"/>
            <a:ext cx="7541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d) List students with any specified special needs or accommodations.</a:t>
            </a:r>
            <a:endParaRPr/>
          </a:p>
        </p:txBody>
      </p:sp>
      <p:pic>
        <p:nvPicPr>
          <p:cNvPr id="493" name="Google Shape;4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2000250"/>
            <a:ext cx="52101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Non-routine requests</a:t>
            </a:r>
            <a:endParaRPr/>
          </a:p>
        </p:txBody>
      </p:sp>
      <p:sp>
        <p:nvSpPr>
          <p:cNvPr id="499" name="Google Shape;499;p44"/>
          <p:cNvSpPr txBox="1"/>
          <p:nvPr>
            <p:ph idx="1" type="body"/>
          </p:nvPr>
        </p:nvSpPr>
        <p:spPr>
          <a:xfrm>
            <a:off x="793325" y="1359975"/>
            <a:ext cx="7541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e) Display the students whose lease has been renewed.</a:t>
            </a:r>
            <a:endParaRPr/>
          </a:p>
        </p:txBody>
      </p:sp>
      <p:pic>
        <p:nvPicPr>
          <p:cNvPr id="500" name="Google Shape;5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938338"/>
            <a:ext cx="74104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Facilitating Day-to-Day Activities</a:t>
            </a:r>
            <a:endParaRPr sz="2500"/>
          </a:p>
        </p:txBody>
      </p:sp>
      <p:sp>
        <p:nvSpPr>
          <p:cNvPr id="506" name="Google Shape;506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Data entry, update, and deletion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Student data management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Lease agreement management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Invoice generation and tracking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Accommodation information management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Inspection reporting</a:t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Solving Key Challenges</a:t>
            </a:r>
            <a:endParaRPr sz="2500"/>
          </a:p>
        </p:txBody>
      </p:sp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Ensuring data integrity and accuracy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Efficient lease tracking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Streamlining invoice management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Facilitating inspection monitoring</a:t>
            </a:r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xpanding Functionality and Adapting to Future Needs</a:t>
            </a:r>
            <a:endParaRPr/>
          </a:p>
        </p:txBody>
      </p:sp>
      <p:sp>
        <p:nvSpPr>
          <p:cNvPr id="518" name="Google Shape;518;p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Automated reminder systems for lease renewals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Advanced analytics for predicting accommodation demand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Detailed housing availability information</a:t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900"/>
              <a:t>Data Integration: Combining data from disparate sources with different formats and standards.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900"/>
              <a:t>Meeting Deadlines: Balancing multiple tasks and delivering the project on time within budget.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900"/>
              <a:t>Scope Creep: Managing changes to the project requirements and keeping them aligned with the original goals.</a:t>
            </a: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skills obtained</a:t>
            </a:r>
            <a:endParaRPr/>
          </a:p>
        </p:txBody>
      </p:sp>
      <p:sp>
        <p:nvSpPr>
          <p:cNvPr id="530" name="Google Shape;530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900"/>
              <a:t>Communication Skills: Communicating project progress, challenges, and solutions clearly.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900"/>
              <a:t>Project Management Skills: Planning, organizing, and executing a project while adhering to deadlines and budgets.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900"/>
              <a:t>Analytical Skills: Analyzing data to identify patterns and trends and draw meaningful conclusions.</a:t>
            </a:r>
            <a:endParaRPr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skills obtained</a:t>
            </a:r>
            <a:endParaRPr/>
          </a:p>
        </p:txBody>
      </p:sp>
      <p:sp>
        <p:nvSpPr>
          <p:cNvPr id="536" name="Google Shape;536;p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Technical Skills: Proficiency in designing and creating a full-fledged database using MySQL.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Problem-Solving: Identifying and solving complex problems related to data management and system development.</a:t>
            </a:r>
            <a:endParaRPr sz="1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42" name="Google Shape;542;p5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Enhanced Efficiency: Streamlined administrative tasks, improved data accuracy, and increased efficiency in managing student accommodation.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Improved Decision-Making: Access to real-time data and insights to support informed decision-making about housing availability and student needs.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Inefficiencies in Student Accommodation Management</a:t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Difficulty tracking student housing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Lack of system to manage leases, invoices, and maintenance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Need to accommodate more students efficiently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On-Campus Accommodation Management System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features of the system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Comprehensive data management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Streamlined administrative tasks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Enhanced data accuracy and integrity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All students are enrolled to the minimum required credit hours.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All students, staff members, and advisors have valid phone numbers, email addresses, and addresses.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All students have at least one next-of-kin person registered.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Students who have been in the accommodation for a year will have their renewal status changed to false.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All students must have a major and a minor course they are enrolled in.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form designs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95899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795" y="1750275"/>
            <a:ext cx="3727805" cy="204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800" y="3797360"/>
            <a:ext cx="3727800" cy="111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form designs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343532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32" y="1750275"/>
            <a:ext cx="4343268" cy="290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form designs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0" y="1403550"/>
            <a:ext cx="4929399" cy="28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875" y="1291575"/>
            <a:ext cx="4260926" cy="2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00" y="3455150"/>
            <a:ext cx="4571999" cy="12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