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9"/>
  </p:notesMasterIdLst>
  <p:sldIdLst>
    <p:sldId id="258" r:id="rId2"/>
    <p:sldId id="256" r:id="rId3"/>
    <p:sldId id="259" r:id="rId4"/>
    <p:sldId id="293" r:id="rId5"/>
    <p:sldId id="281" r:id="rId6"/>
    <p:sldId id="282" r:id="rId7"/>
    <p:sldId id="283" r:id="rId8"/>
    <p:sldId id="294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5" r:id="rId18"/>
  </p:sldIdLst>
  <p:sldSz cx="12192000" cy="6858000"/>
  <p:notesSz cx="6858000" cy="9144000"/>
  <p:embeddedFontLst>
    <p:embeddedFont>
      <p:font typeface="Abril Fatface" panose="02000503000000020003" pitchFamily="2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Mono" panose="00000009000000000000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4B4"/>
    <a:srgbClr val="BA9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870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66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77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992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787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911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87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720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85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185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542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113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79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sz="6000" dirty="0">
                <a:solidFill>
                  <a:schemeClr val="accent2"/>
                </a:solidFill>
              </a:rPr>
              <a:t>CONTENTS.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ROLE ACTIVITY DIAGRAMS</a:t>
            </a:r>
            <a:endParaRPr dirty="0"/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ROLE INTERACTION DIAGRAMS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COLORED PETRI-NETS</a:t>
            </a:r>
            <a:endParaRPr dirty="0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WORKFLOW TECHNIQUES</a:t>
            </a:r>
            <a:endParaRPr dirty="0"/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/>
              <a:t>GANTT CHARTS</a:t>
            </a:r>
            <a:endParaRPr dirty="0"/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3.6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3.7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3.8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05" name="Google Shape;405;p24"/>
          <p:cNvSpPr txBox="1">
            <a:spLocks noGrp="1"/>
          </p:cNvSpPr>
          <p:nvPr>
            <p:ph type="title" idx="5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3.9</a:t>
            </a:r>
            <a:endParaRPr dirty="0"/>
          </a:p>
        </p:txBody>
      </p:sp>
      <p:sp>
        <p:nvSpPr>
          <p:cNvPr id="19" name="Google Shape;405;p24">
            <a:extLst>
              <a:ext uri="{FF2B5EF4-FFF2-40B4-BE49-F238E27FC236}">
                <a16:creationId xmlns:a16="http://schemas.microsoft.com/office/drawing/2014/main" id="{B33707FF-DA97-478D-86E7-BC1BD3709010}"/>
              </a:ext>
            </a:extLst>
          </p:cNvPr>
          <p:cNvSpPr txBox="1">
            <a:spLocks/>
          </p:cNvSpPr>
          <p:nvPr/>
        </p:nvSpPr>
        <p:spPr>
          <a:xfrm>
            <a:off x="9427075" y="4087725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>
                <a:solidFill>
                  <a:srgbClr val="BA94E9"/>
                </a:solidFill>
              </a:rPr>
              <a:t>04</a:t>
            </a:r>
          </a:p>
        </p:txBody>
      </p:sp>
      <p:sp>
        <p:nvSpPr>
          <p:cNvPr id="20" name="Google Shape;398;p24">
            <a:extLst>
              <a:ext uri="{FF2B5EF4-FFF2-40B4-BE49-F238E27FC236}">
                <a16:creationId xmlns:a16="http://schemas.microsoft.com/office/drawing/2014/main" id="{E55BD35B-3BB1-4D06-873A-D2B8B150463D}"/>
              </a:ext>
            </a:extLst>
          </p:cNvPr>
          <p:cNvSpPr txBox="1">
            <a:spLocks/>
          </p:cNvSpPr>
          <p:nvPr/>
        </p:nvSpPr>
        <p:spPr>
          <a:xfrm>
            <a:off x="8261276" y="4794673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/>
              <a:t>ACTIVITY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48799" y="1856203"/>
            <a:ext cx="8894400" cy="31455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100" dirty="0">
                <a:solidFill>
                  <a:schemeClr val="accent1"/>
                </a:solidFill>
              </a:rPr>
              <a:t>&lt;p&gt; 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Based in the article “Business Process Modelling Techniques with Examples” by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Nishadha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(2020), Gantt charts relate a </a:t>
            </a:r>
            <a:r>
              <a:rPr lang="en-US" sz="2100" dirty="0">
                <a:solidFill>
                  <a:schemeClr val="accent1"/>
                </a:solidFill>
              </a:rPr>
              <a:t>list of activities to a time scale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Gantt chart is a matrix that lists on the vertical axis all the tasks or activities to be performed in a process. </a:t>
            </a:r>
            <a:r>
              <a:rPr lang="en-US" sz="2100" dirty="0">
                <a:solidFill>
                  <a:schemeClr val="accent1"/>
                </a:solidFill>
              </a:rPr>
              <a:t>&lt;/p&gt;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Google Shape;394;p24">
            <a:extLst>
              <a:ext uri="{FF2B5EF4-FFF2-40B4-BE49-F238E27FC236}">
                <a16:creationId xmlns:a16="http://schemas.microsoft.com/office/drawing/2014/main" id="{6294421A-90E1-4973-BD6E-16EDDF4FF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1767" y="1168401"/>
            <a:ext cx="7648465" cy="620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GANTT </a:t>
            </a:r>
            <a:r>
              <a:rPr lang="en" sz="3600" dirty="0">
                <a:solidFill>
                  <a:schemeClr val="accent2"/>
                </a:solidFill>
              </a:rPr>
              <a:t>CHARTS.</a:t>
            </a:r>
            <a:endParaRPr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07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7AF602-FA6B-43AA-809D-304097CFE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66" y="909328"/>
            <a:ext cx="6242493" cy="462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9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433164" y="1977600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COLORED</a:t>
            </a:r>
            <a:br>
              <a:rPr lang="en-US" sz="7200" dirty="0"/>
            </a:b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PETRI-NETS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en" sz="2400" dirty="0"/>
              <a:t>Lesson 3.8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25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48799" y="1923118"/>
            <a:ext cx="8894400" cy="31455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100" dirty="0">
                <a:solidFill>
                  <a:schemeClr val="accent1"/>
                </a:solidFill>
              </a:rPr>
              <a:t>&lt;p&gt; 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Based in the article “Business Process Modelling Techniques with Examples” by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Nishadha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(2020), Colored Petri nets are a graphical oriented language for design, specification, simulation and verification of systems. </a:t>
            </a:r>
            <a:r>
              <a:rPr lang="en-US" sz="2100" dirty="0">
                <a:solidFill>
                  <a:schemeClr val="accent1"/>
                </a:solidFill>
              </a:rPr>
              <a:t>&lt;/p&gt;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Google Shape;394;p24">
            <a:extLst>
              <a:ext uri="{FF2B5EF4-FFF2-40B4-BE49-F238E27FC236}">
                <a16:creationId xmlns:a16="http://schemas.microsoft.com/office/drawing/2014/main" id="{6294421A-90E1-4973-BD6E-16EDDF4FF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1767" y="1168401"/>
            <a:ext cx="7648465" cy="620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COLORED </a:t>
            </a:r>
            <a:r>
              <a:rPr lang="en" sz="3600" dirty="0">
                <a:solidFill>
                  <a:schemeClr val="accent2"/>
                </a:solidFill>
              </a:rPr>
              <a:t>PETRI-NETS.</a:t>
            </a:r>
            <a:endParaRPr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41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F4F57-172D-4723-A05D-65E7F070A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976" y="917323"/>
            <a:ext cx="7240414" cy="456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5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433164" y="1977600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WORKFLOW</a:t>
            </a:r>
            <a:br>
              <a:rPr lang="en-US" sz="7200" dirty="0"/>
            </a:b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TECHNIQUES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en" sz="2400" dirty="0"/>
              <a:t>Lesson 3.9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99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48799" y="1923118"/>
            <a:ext cx="8894400" cy="31455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100" dirty="0">
                <a:solidFill>
                  <a:schemeClr val="accent1"/>
                </a:solidFill>
              </a:rPr>
              <a:t>&lt;p&gt; 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Based in the article “Business Process Modelling Techniques with Examples” by </a:t>
            </a:r>
            <a:r>
              <a:rPr lang="en-US" sz="21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Nishadha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(2020), Workflow is a flow of tasks between computer applications or people in an organization. </a:t>
            </a:r>
          </a:p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work flow is more than a technique to model a process. It is a method to </a:t>
            </a:r>
            <a:r>
              <a:rPr lang="en-US" sz="2100" dirty="0">
                <a:solidFill>
                  <a:schemeClr val="accent1"/>
                </a:solidFill>
              </a:rPr>
              <a:t>analyze and improve a process</a:t>
            </a:r>
            <a:r>
              <a:rPr lang="en-US" sz="21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including its modeling. </a:t>
            </a:r>
            <a:r>
              <a:rPr lang="en-US" sz="2100" dirty="0">
                <a:solidFill>
                  <a:schemeClr val="accent1"/>
                </a:solidFill>
              </a:rPr>
              <a:t>&lt;/p&gt;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Google Shape;394;p24">
            <a:extLst>
              <a:ext uri="{FF2B5EF4-FFF2-40B4-BE49-F238E27FC236}">
                <a16:creationId xmlns:a16="http://schemas.microsoft.com/office/drawing/2014/main" id="{6294421A-90E1-4973-BD6E-16EDDF4FF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1767" y="1168401"/>
            <a:ext cx="7648465" cy="620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WORKFLOW </a:t>
            </a:r>
            <a:r>
              <a:rPr lang="en" sz="3600" dirty="0">
                <a:solidFill>
                  <a:schemeClr val="accent2"/>
                </a:solidFill>
              </a:rPr>
              <a:t>TECHNIQUES.</a:t>
            </a:r>
            <a:endParaRPr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62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FF69CB8-CA2F-69AF-B964-C28119017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358" t="33910" r="6995" b="22633"/>
          <a:stretch/>
        </p:blipFill>
        <p:spPr>
          <a:xfrm>
            <a:off x="801510" y="644646"/>
            <a:ext cx="10588980" cy="556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8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ROLE</a:t>
            </a:r>
            <a:br>
              <a:rPr lang="en-US" sz="7200" dirty="0"/>
            </a:br>
            <a:r>
              <a:rPr lang="en-US" sz="7200" dirty="0"/>
              <a:t>ACTIVITY</a:t>
            </a:r>
            <a:br>
              <a:rPr lang="en-US" sz="7200" dirty="0"/>
            </a:b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DIAGRAMS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en" sz="2400" dirty="0"/>
              <a:t>Lesson 3.5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48799" y="1856203"/>
            <a:ext cx="8894400" cy="31455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&lt;p&gt;</a:t>
            </a:r>
            <a:r>
              <a:rPr lang="en" sz="21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 </a:t>
            </a:r>
            <a:r>
              <a:rPr lang="en-US" sz="21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Based in the article “Business Process Modelling Techniques with Examples” by </a:t>
            </a:r>
            <a:r>
              <a:rPr lang="en-US" sz="2100" dirty="0" err="1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Nishadha</a:t>
            </a:r>
            <a:r>
              <a:rPr lang="en-US" sz="21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 (2020), Roles are abstract notations of behavior describing a </a:t>
            </a:r>
            <a:r>
              <a:rPr lang="en-US" sz="21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desired behavior within the organization</a:t>
            </a:r>
            <a:r>
              <a:rPr lang="en-US" sz="21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. They are often organizational functions. They also include software systems, customers and suppliers. </a:t>
            </a:r>
            <a:r>
              <a:rPr lang="en" sz="210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&lt;/p&gt;</a:t>
            </a:r>
            <a:endParaRPr dirty="0">
              <a:solidFill>
                <a:schemeClr val="accent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7" name="Google Shape;394;p24">
            <a:extLst>
              <a:ext uri="{FF2B5EF4-FFF2-40B4-BE49-F238E27FC236}">
                <a16:creationId xmlns:a16="http://schemas.microsoft.com/office/drawing/2014/main" id="{6294421A-90E1-4973-BD6E-16EDDF4FF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1767" y="1168401"/>
            <a:ext cx="7648465" cy="620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ROLE ACTIVITY </a:t>
            </a:r>
            <a:r>
              <a:rPr lang="en" sz="3600" dirty="0">
                <a:solidFill>
                  <a:schemeClr val="accent2"/>
                </a:solidFill>
              </a:rPr>
              <a:t>DIAGRAMS.</a:t>
            </a:r>
            <a:endParaRPr sz="3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BBA761D-9250-5740-5F0B-2E50A6880C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A69C7-E07C-EDA2-CF52-44C07D9A6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95275"/>
            <a:ext cx="97536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ROLE</a:t>
            </a:r>
            <a:br>
              <a:rPr lang="en-US" sz="7200" dirty="0"/>
            </a:br>
            <a:r>
              <a:rPr lang="en-US" sz="7200" dirty="0"/>
              <a:t>INTERACTION</a:t>
            </a:r>
            <a:br>
              <a:rPr lang="en-US" sz="7200" dirty="0"/>
            </a:b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DIAGRAMS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en" sz="2400" dirty="0"/>
              <a:t>Lesson 3.6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8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48799" y="1856203"/>
            <a:ext cx="8894400" cy="314559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100" dirty="0">
                <a:solidFill>
                  <a:schemeClr val="accent1"/>
                </a:solidFill>
              </a:rPr>
              <a:t>&lt;p&gt;</a:t>
            </a:r>
            <a:r>
              <a:rPr lang="en-US" sz="2100" dirty="0">
                <a:solidFill>
                  <a:schemeClr val="accent3"/>
                </a:solidFill>
              </a:rPr>
              <a:t> Based in the article “Business Process Modelling Techniques with Examples” by </a:t>
            </a:r>
            <a:r>
              <a:rPr lang="en-US" sz="2100" dirty="0" err="1">
                <a:solidFill>
                  <a:schemeClr val="accent3"/>
                </a:solidFill>
              </a:rPr>
              <a:t>Nishadha</a:t>
            </a:r>
            <a:r>
              <a:rPr lang="en-US" sz="2100" dirty="0">
                <a:solidFill>
                  <a:schemeClr val="accent3"/>
                </a:solidFill>
              </a:rPr>
              <a:t> (2020), Activities are connected to roles in a type of matrix. Activities are shown </a:t>
            </a:r>
            <a:r>
              <a:rPr lang="en-US" sz="2100" dirty="0">
                <a:solidFill>
                  <a:schemeClr val="accent1"/>
                </a:solidFill>
              </a:rPr>
              <a:t>vertically on the left axis</a:t>
            </a:r>
            <a:r>
              <a:rPr lang="en-US" sz="2100" dirty="0">
                <a:solidFill>
                  <a:schemeClr val="accent3"/>
                </a:solidFill>
              </a:rPr>
              <a:t> and the </a:t>
            </a:r>
            <a:r>
              <a:rPr lang="en-US" sz="2100" dirty="0">
                <a:solidFill>
                  <a:schemeClr val="accent1"/>
                </a:solidFill>
              </a:rPr>
              <a:t>roles are shown horizontally at the top</a:t>
            </a:r>
            <a:r>
              <a:rPr lang="en-US" sz="2100" dirty="0">
                <a:solidFill>
                  <a:schemeClr val="accent3"/>
                </a:solidFill>
              </a:rPr>
              <a:t>. Text and symbols are used together in order to represent the process.</a:t>
            </a:r>
            <a:r>
              <a:rPr lang="en-US" sz="2100" dirty="0">
                <a:solidFill>
                  <a:schemeClr val="accent1"/>
                </a:solidFill>
              </a:rPr>
              <a:t>&lt;/p&gt;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Google Shape;394;p24">
            <a:extLst>
              <a:ext uri="{FF2B5EF4-FFF2-40B4-BE49-F238E27FC236}">
                <a16:creationId xmlns:a16="http://schemas.microsoft.com/office/drawing/2014/main" id="{6294421A-90E1-4973-BD6E-16EDDF4FF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1767" y="1168401"/>
            <a:ext cx="7648465" cy="6208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ROLE INTERACTION </a:t>
            </a:r>
            <a:r>
              <a:rPr lang="en" sz="3600" dirty="0">
                <a:solidFill>
                  <a:schemeClr val="accent2"/>
                </a:solidFill>
              </a:rPr>
              <a:t>DIAGRAMS.</a:t>
            </a:r>
            <a:endParaRPr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262E1-EB25-4197-9372-91DAE774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64" y="1005725"/>
            <a:ext cx="7965529" cy="440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1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teraction, Collaboration &amp; Sequence Diagrams with Examples">
            <a:extLst>
              <a:ext uri="{FF2B5EF4-FFF2-40B4-BE49-F238E27FC236}">
                <a16:creationId xmlns:a16="http://schemas.microsoft.com/office/drawing/2014/main" id="{70FBED95-8075-3D9E-91D4-F1DFD9315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99" y="621240"/>
            <a:ext cx="8861601" cy="579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6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433164" y="1977600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GANTT</a:t>
            </a:r>
            <a:br>
              <a:rPr lang="en-US" sz="7200" dirty="0"/>
            </a:b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CHARTS</a:t>
            </a:r>
            <a:endParaRPr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</a:t>
            </a:r>
            <a:r>
              <a:rPr lang="en" sz="2400" dirty="0"/>
              <a:t>Lesson 3.7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45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383</Words>
  <Application>Microsoft Office PowerPoint</Application>
  <PresentationFormat>Widescreen</PresentationFormat>
  <Paragraphs>35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Aldrich</vt:lpstr>
      <vt:lpstr>Roboto</vt:lpstr>
      <vt:lpstr>Roboto Mono</vt:lpstr>
      <vt:lpstr>Calibri</vt:lpstr>
      <vt:lpstr>Arial</vt:lpstr>
      <vt:lpstr>Abril Fatface</vt:lpstr>
      <vt:lpstr>SlidesMania</vt:lpstr>
      <vt:lpstr>TABLE OF CONTENTS.</vt:lpstr>
      <vt:lpstr>ROLE ACTIVITY DIAGRAMS</vt:lpstr>
      <vt:lpstr>ROLE ACTIVITY DIAGRAMS.</vt:lpstr>
      <vt:lpstr>PowerPoint Presentation</vt:lpstr>
      <vt:lpstr>ROLE INTERACTION DIAGRAMS</vt:lpstr>
      <vt:lpstr>ROLE INTERACTION DIAGRAMS.</vt:lpstr>
      <vt:lpstr>PowerPoint Presentation</vt:lpstr>
      <vt:lpstr>PowerPoint Presentation</vt:lpstr>
      <vt:lpstr>GANTT CHARTS</vt:lpstr>
      <vt:lpstr>GANTT CHARTS.</vt:lpstr>
      <vt:lpstr>PowerPoint Presentation</vt:lpstr>
      <vt:lpstr>COLORED PETRI-NETS</vt:lpstr>
      <vt:lpstr>COLORED PETRI-NETS.</vt:lpstr>
      <vt:lpstr>PowerPoint Presentation</vt:lpstr>
      <vt:lpstr>WORKFLOW TECHNIQUES</vt:lpstr>
      <vt:lpstr>WORKFLOW TECHNIQUES.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CONTENTS.</dc:title>
  <cp:lastModifiedBy>Princess Yabut</cp:lastModifiedBy>
  <cp:revision>6</cp:revision>
  <dcterms:modified xsi:type="dcterms:W3CDTF">2023-10-26T23:46:29Z</dcterms:modified>
</cp:coreProperties>
</file>