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5" r:id="rId8"/>
    <p:sldId id="262" r:id="rId9"/>
    <p:sldId id="266" r:id="rId10"/>
    <p:sldId id="268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3"/>
    <p:restoredTop sz="94694"/>
  </p:normalViewPr>
  <p:slideViewPr>
    <p:cSldViewPr snapToGrid="0">
      <p:cViewPr varScale="1">
        <p:scale>
          <a:sx n="121" d="100"/>
          <a:sy n="121" d="100"/>
        </p:scale>
        <p:origin x="2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5A22-75F0-E89A-FBEB-B4B95B95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5C8A7-CFF3-5187-A536-8DED9989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E48E-169C-F522-D7E1-0E01014A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43E8-65B8-7837-37F9-72D58949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EA9-B0E7-8C95-B0C0-2C7D17D8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46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5A0A-6F6D-1A7F-DC73-82FFF975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E3F82-A180-E5C7-4009-DFC84FC9E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1CD9-8093-9B5E-F8C4-01FDB482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B8D5-A4AC-9A21-022B-F6AB3E02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8129-35A4-27B6-9AB6-E2FF242D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252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96A1-B77F-E696-C2CA-2083DF3E9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57C84-E51D-49CC-0FF9-58E91EF5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5C30-254A-28E7-55DA-3FB33247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0BDB-B476-9CBF-6945-0D590C58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4A6A-FC81-64D4-4FEE-BB76BD52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991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C651-BD81-6982-A3B7-0596626A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964-E24F-F300-C83C-E4427698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38EB-28A3-F9CB-F384-F4EA6633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05AD-EBF4-9364-E095-DC8F1683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8493-AA38-3134-3E20-EDC77CA3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16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E5EA-B383-534C-3F84-A53733D7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E72E9-B9F2-8E28-507E-567D3B80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0EC3-DF81-29EF-B410-4C686F2B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5303-3197-6A82-7DFC-609BEA39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5FF47-D380-5436-D461-40E2232D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628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F772-B941-783F-F219-3863DA71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7AB1-797B-F9BB-FDBE-6FF3ED746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852DC-EC46-A132-1911-18F6EE8D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ABCEC-13EA-CFBF-E380-202F8DD9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97143-FE89-4CE3-1507-7FB1F73A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762F-364D-8D67-F23F-E34CD29B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27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1D9-CCD3-39DE-9ACC-3D99BF66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17E3-2982-F170-7F3E-D6AEEF2D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9409-CB8C-024F-58C9-55D0B9ABA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04F61-503D-C760-AC9C-F50F1324F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98216-56C7-05B2-63D6-64E001EDE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93889-BE3C-ED3F-C4BB-20594691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99722-4CE5-1791-5790-9CDEFEA6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3806-E6F0-F07B-C5A4-BC9A551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876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E6A-0520-F842-5BA4-116BAD32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4A876-AEEC-8A26-72D3-589170F7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30CE6-0A2C-0412-C519-B6D56DE3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3DEF2-8436-9A00-6FEC-77EB7CDD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158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73C12-F413-20B4-C5F2-BF8BC982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79261-199B-B889-5F8F-CD27B2D8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0F54-6106-8F16-2D04-9B75B431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55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262A-39D5-1F12-7A75-AB632EC5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F3D3-1AC3-5673-6A04-93DFD42E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45F6E-3681-D671-DB38-8E3BBE23E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0347D-D210-8756-E08F-6BF3A55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8681C-B453-E83B-6337-A7527A8A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3127-B64C-14ED-5E9C-99C33BE0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32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42A2-1238-FB9C-CAC9-FA3DBE7B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3836-A641-DDDC-F7BF-7EB6B0BAF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0A03C-33E5-C7C0-88B1-4C1CE0EA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BE23E-5A42-F006-2C40-A0C0BDFD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20E5A-5739-0F43-6D9F-E987986B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D2522-7CB6-57AE-CC39-17FCAF79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324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15BE6-11C2-6BB8-C21F-40D72883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2867-BEBE-F416-A382-5C6794CC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78D2-697F-62CB-4539-D71B82CC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9E94-CBBF-AA47-BBFF-83B9AC6244EA}" type="datetimeFigureOut">
              <a:rPr lang="en-CH" smtClean="0"/>
              <a:t>02.12.22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3DC8-CCB0-B85F-B668-A030AF13E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317D-3DA4-6275-4D70-A3CAD3796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3C0F-E813-3248-9AEA-B05B7A45A8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071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4ZHlTbTOK8" TargetMode="External"/><Relationship Id="rId2" Type="http://schemas.openxmlformats.org/officeDocument/2006/relationships/hyperlink" Target="https://www.methodenberatung.uzh.ch/de/datenanalyse_spss/unterschiede/zentral/wilkox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CD-0742-1B16-65DA-ACBEA03F6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Rang-</a:t>
            </a:r>
            <a:r>
              <a:rPr lang="en-GB" dirty="0" err="1"/>
              <a:t>Summen</a:t>
            </a:r>
            <a:r>
              <a:rPr lang="en-GB" dirty="0"/>
              <a:t>-Test von Wilcoxon 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ABD32-0FCF-6F57-4E87-1599F54C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Curdin Derungs</a:t>
            </a:r>
          </a:p>
          <a:p>
            <a:r>
              <a:rPr lang="en-CH" dirty="0"/>
              <a:t>Unterlagen: </a:t>
            </a:r>
            <a:r>
              <a:rPr lang="en-GB" dirty="0">
                <a:solidFill>
                  <a:srgbClr val="FF0000"/>
                </a:solidFill>
              </a:rPr>
              <a:t>https://</a:t>
            </a:r>
            <a:r>
              <a:rPr lang="en-GB" dirty="0" err="1">
                <a:solidFill>
                  <a:srgbClr val="FF0000"/>
                </a:solidFill>
              </a:rPr>
              <a:t>github.com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curdon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zhaw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9E4C-9BFE-98CE-F817-7A92F2C1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Links &amp; 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4389-DB46-92FD-54F0-DCA655F7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Methodenberatung UZH: </a:t>
            </a:r>
            <a:r>
              <a:rPr lang="en-GB" sz="1200" dirty="0">
                <a:hlinkClick r:id="rId2"/>
              </a:rPr>
              <a:t>https://www.methodenberatung.uzh.ch/de/datenanalyse_spss/unterschiede/zentral/wilkoxon.html</a:t>
            </a:r>
            <a:endParaRPr lang="en-GB" sz="1200" dirty="0"/>
          </a:p>
          <a:p>
            <a:r>
              <a:rPr lang="en-GB" dirty="0" err="1"/>
              <a:t>MarinStatsLectures</a:t>
            </a:r>
            <a:r>
              <a:rPr lang="en-GB" dirty="0"/>
              <a:t>: </a:t>
            </a:r>
            <a:r>
              <a:rPr lang="en-GB" sz="1200" dirty="0">
                <a:hlinkClick r:id="rId3"/>
              </a:rPr>
              <a:t>https://www.youtube.com/watch?v=v4ZHlTbTOK8</a:t>
            </a:r>
            <a:endParaRPr lang="en-GB" sz="1200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9322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Lernziele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E022-46CC-3B80-3C76-5C22AEA5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Sie haben eine </a:t>
            </a:r>
            <a:r>
              <a:rPr lang="de-CH" dirty="0">
                <a:solidFill>
                  <a:srgbClr val="FF0000"/>
                </a:solidFill>
              </a:rPr>
              <a:t>Eselsbrücke</a:t>
            </a:r>
            <a:r>
              <a:rPr lang="de-CH" dirty="0"/>
              <a:t> für den </a:t>
            </a:r>
            <a:r>
              <a:rPr lang="de-CH" dirty="0" err="1"/>
              <a:t>Wilcoxon</a:t>
            </a:r>
            <a:r>
              <a:rPr lang="de-CH" dirty="0"/>
              <a:t>-Test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Sie können den </a:t>
            </a:r>
            <a:r>
              <a:rPr lang="de-CH" dirty="0" err="1"/>
              <a:t>Wilcoxon</a:t>
            </a:r>
            <a:r>
              <a:rPr lang="de-CH" dirty="0"/>
              <a:t>-Test </a:t>
            </a:r>
            <a:r>
              <a:rPr lang="de-CH" dirty="0">
                <a:solidFill>
                  <a:srgbClr val="FF0000"/>
                </a:solidFill>
              </a:rPr>
              <a:t>konzeptionell</a:t>
            </a:r>
            <a:r>
              <a:rPr lang="de-CH" dirty="0"/>
              <a:t> </a:t>
            </a:r>
            <a:r>
              <a:rPr lang="de-CH" dirty="0">
                <a:solidFill>
                  <a:srgbClr val="FF0000"/>
                </a:solidFill>
              </a:rPr>
              <a:t>erklären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Sie kennen die hauptsächlichen Unterschiede zum </a:t>
            </a:r>
            <a:r>
              <a:rPr lang="de-CH" dirty="0">
                <a:solidFill>
                  <a:srgbClr val="FF0000"/>
                </a:solidFill>
              </a:rPr>
              <a:t>T-Test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Sie können den </a:t>
            </a:r>
            <a:r>
              <a:rPr lang="de-CH" dirty="0" err="1"/>
              <a:t>Wilcoxon</a:t>
            </a:r>
            <a:r>
              <a:rPr lang="de-CH" dirty="0"/>
              <a:t>-Test mit der </a:t>
            </a:r>
            <a:r>
              <a:rPr lang="de-CH" dirty="0">
                <a:solidFill>
                  <a:srgbClr val="FF0000"/>
                </a:solidFill>
              </a:rPr>
              <a:t>R-Software</a:t>
            </a:r>
            <a:r>
              <a:rPr lang="de-CH" dirty="0"/>
              <a:t> auf den </a:t>
            </a:r>
            <a:r>
              <a:rPr lang="de-CH" dirty="0">
                <a:solidFill>
                  <a:srgbClr val="FF0000"/>
                </a:solidFill>
              </a:rPr>
              <a:t>Einstichprobenfall</a:t>
            </a:r>
            <a:r>
              <a:rPr lang="de-CH" dirty="0"/>
              <a:t> und auf </a:t>
            </a:r>
            <a:r>
              <a:rPr lang="de-CH" dirty="0">
                <a:solidFill>
                  <a:srgbClr val="FF0000"/>
                </a:solidFill>
              </a:rPr>
              <a:t>gepaarte Stichproben </a:t>
            </a:r>
            <a:r>
              <a:rPr lang="de-CH" dirty="0"/>
              <a:t>anwenden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Sie können den Output der entsprechenden R-Funktion interpretieren und </a:t>
            </a:r>
            <a:r>
              <a:rPr lang="de-CH" dirty="0">
                <a:solidFill>
                  <a:srgbClr val="FF0000"/>
                </a:solidFill>
              </a:rPr>
              <a:t>in Ihre Worte übersetzen</a:t>
            </a:r>
          </a:p>
        </p:txBody>
      </p:sp>
    </p:spTree>
    <p:extLst>
      <p:ext uri="{BB962C8B-B14F-4D97-AF65-F5344CB8AC3E}">
        <p14:creationId xmlns:p14="http://schemas.microsoft.com/office/powerpoint/2010/main" val="26384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Inhalt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E022-46CC-3B80-3C76-5C22AEA5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H" dirty="0"/>
              <a:t>Anwendungsfall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Einfachstichproben vs. gepaarte Stichproben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Parametrischer Test vs. nicht-parametrischer Test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Wilcoxon in R</a:t>
            </a:r>
          </a:p>
          <a:p>
            <a:pPr marL="514350" indent="-514350">
              <a:buFont typeface="+mj-lt"/>
              <a:buAutoNum type="arabicPeriod"/>
            </a:pPr>
            <a:r>
              <a:rPr lang="en-CH" dirty="0"/>
              <a:t>Links &amp; Literatur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8445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Anwendungsfall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E022-46CC-3B80-3C76-5C22AEA5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H" dirty="0"/>
              <a:t>Nicht-parmetrisches Pendant zum T-Test</a:t>
            </a:r>
          </a:p>
          <a:p>
            <a:pPr lvl="1"/>
            <a:r>
              <a:rPr lang="en-CH" dirty="0"/>
              <a:t>Stichproben sind nicht normalverteilt -&gt; sind sie fast nie!</a:t>
            </a:r>
          </a:p>
          <a:p>
            <a:endParaRPr lang="de-CH" dirty="0"/>
          </a:p>
          <a:p>
            <a:r>
              <a:rPr lang="en-GB" dirty="0" err="1"/>
              <a:t>Kann</a:t>
            </a:r>
            <a:r>
              <a:rPr lang="en-GB" dirty="0"/>
              <a:t> für </a:t>
            </a:r>
            <a:r>
              <a:rPr lang="en-GB" dirty="0" err="1"/>
              <a:t>Einstichproben</a:t>
            </a:r>
            <a:r>
              <a:rPr lang="en-GB" dirty="0"/>
              <a:t> und für </a:t>
            </a:r>
            <a:r>
              <a:rPr lang="en-GB" dirty="0" err="1"/>
              <a:t>gepaarte</a:t>
            </a:r>
            <a:r>
              <a:rPr lang="en-GB" dirty="0"/>
              <a:t> </a:t>
            </a:r>
            <a:r>
              <a:rPr lang="en-GB" dirty="0" err="1"/>
              <a:t>Stichproben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Messungen sind i.i.d.</a:t>
            </a:r>
          </a:p>
          <a:p>
            <a:pPr lvl="1"/>
            <a:r>
              <a:rPr lang="en-CH" dirty="0"/>
              <a:t>Unabhängige: </a:t>
            </a:r>
            <a:r>
              <a:rPr lang="en-CH" i="1" dirty="0"/>
              <a:t>X</a:t>
            </a:r>
            <a:r>
              <a:rPr lang="en-CH" i="1" baseline="-25000" dirty="0"/>
              <a:t>i</a:t>
            </a:r>
            <a:r>
              <a:rPr lang="en-CH" i="1" dirty="0"/>
              <a:t> </a:t>
            </a:r>
            <a:r>
              <a:rPr lang="en-CH" dirty="0"/>
              <a:t>sagt nicht über </a:t>
            </a:r>
            <a:r>
              <a:rPr lang="en-CH" i="1" dirty="0"/>
              <a:t>X</a:t>
            </a:r>
            <a:r>
              <a:rPr lang="en-CH" i="1" baseline="-25000" dirty="0"/>
              <a:t>i+n</a:t>
            </a:r>
            <a:r>
              <a:rPr lang="en-CH" i="1" dirty="0"/>
              <a:t> </a:t>
            </a:r>
            <a:r>
              <a:rPr lang="en-CH" dirty="0"/>
              <a:t>aus</a:t>
            </a:r>
          </a:p>
          <a:p>
            <a:pPr lvl="1"/>
            <a:r>
              <a:rPr lang="en-CH" dirty="0"/>
              <a:t>Identisch: es gibt keinen Trend, z.B. </a:t>
            </a:r>
            <a:r>
              <a:rPr lang="en-CH" i="1" dirty="0"/>
              <a:t>X</a:t>
            </a:r>
            <a:r>
              <a:rPr lang="en-CH" i="1" baseline="-25000" dirty="0"/>
              <a:t>i </a:t>
            </a:r>
            <a:r>
              <a:rPr lang="en-CH" i="1" dirty="0"/>
              <a:t>&gt; X</a:t>
            </a:r>
            <a:r>
              <a:rPr lang="en-CH" i="1" baseline="-25000" dirty="0"/>
              <a:t>i+n</a:t>
            </a:r>
            <a:r>
              <a:rPr lang="en-CH" i="1" dirty="0"/>
              <a:t>&gt; X</a:t>
            </a:r>
            <a:r>
              <a:rPr lang="en-CH" i="1" baseline="-25000" dirty="0"/>
              <a:t>i+n+m</a:t>
            </a:r>
            <a:endParaRPr lang="en-CH" dirty="0"/>
          </a:p>
          <a:p>
            <a:pPr marL="457200" lvl="1" indent="0">
              <a:buNone/>
            </a:pPr>
            <a:endParaRPr lang="en-CH" dirty="0"/>
          </a:p>
          <a:p>
            <a:r>
              <a:rPr lang="en-CH" dirty="0"/>
              <a:t>Skalaniveau der Messungen mindestens ordinal, sicherer ist interval</a:t>
            </a:r>
          </a:p>
          <a:p>
            <a:pPr lvl="1"/>
            <a:r>
              <a:rPr lang="en-CH" dirty="0"/>
              <a:t>Ordinal: Abstände zwischen Rängen sollten möglichst vergleichbar sein</a:t>
            </a:r>
          </a:p>
        </p:txBody>
      </p:sp>
    </p:spTree>
    <p:extLst>
      <p:ext uri="{BB962C8B-B14F-4D97-AF65-F5344CB8AC3E}">
        <p14:creationId xmlns:p14="http://schemas.microsoft.com/office/powerpoint/2010/main" val="389694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Einstichproben vs. gepaarte Stichproben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E7EF5C-55C4-20A9-AEAC-E100D1E2D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00652"/>
              </p:ext>
            </p:extLst>
          </p:nvPr>
        </p:nvGraphicFramePr>
        <p:xfrm>
          <a:off x="1521372" y="1553014"/>
          <a:ext cx="2325415" cy="203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25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  <a:gridCol w="1278290">
                  <a:extLst>
                    <a:ext uri="{9D8B030D-6E8A-4147-A177-3AD203B41FA5}">
                      <a16:colId xmlns:a16="http://schemas.microsoft.com/office/drawing/2014/main" val="3784108798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Präferenz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1B057-87E1-994B-EFB4-6A8AC4E31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794533"/>
              </p:ext>
            </p:extLst>
          </p:nvPr>
        </p:nvGraphicFramePr>
        <p:xfrm>
          <a:off x="6645165" y="1553015"/>
          <a:ext cx="3003331" cy="203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  <a:gridCol w="1065328">
                  <a:extLst>
                    <a:ext uri="{9D8B030D-6E8A-4147-A177-3AD203B41FA5}">
                      <a16:colId xmlns:a16="http://schemas.microsoft.com/office/drawing/2014/main" val="3784108798"/>
                    </a:ext>
                  </a:extLst>
                </a:gridCol>
                <a:gridCol w="1065328">
                  <a:extLst>
                    <a:ext uri="{9D8B030D-6E8A-4147-A177-3AD203B41FA5}">
                      <a16:colId xmlns:a16="http://schemas.microsoft.com/office/drawing/2014/main" val="2022374509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Vorher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Nachher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4AADF6-AFC9-B576-D1CF-9292BBC109D1}"/>
              </a:ext>
            </a:extLst>
          </p:cNvPr>
          <p:cNvSpPr txBox="1">
            <a:spLocks/>
          </p:cNvSpPr>
          <p:nvPr/>
        </p:nvSpPr>
        <p:spPr>
          <a:xfrm>
            <a:off x="838199" y="3783725"/>
            <a:ext cx="4910960" cy="2837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Nur eine Stichprobe</a:t>
            </a:r>
          </a:p>
          <a:p>
            <a:r>
              <a:rPr lang="de-CH" sz="2600" dirty="0"/>
              <a:t>Beispielfrage: Haben die Teilnehmer eine positive Grundeinstellung zum Thema Statistik?</a:t>
            </a:r>
          </a:p>
          <a:p>
            <a:pPr marL="0" indent="0">
              <a:buNone/>
            </a:pPr>
            <a:r>
              <a:rPr lang="de-CH" sz="2600" dirty="0">
                <a:sym typeface="Wingdings" pitchFamily="2" charset="2"/>
              </a:rPr>
              <a:t> </a:t>
            </a:r>
            <a:r>
              <a:rPr lang="de-CH" sz="2600" dirty="0"/>
              <a:t>Details siehe Wandtafel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6EBAF7-0C7E-518D-2DDC-1DF025A22814}"/>
              </a:ext>
            </a:extLst>
          </p:cNvPr>
          <p:cNvSpPr txBox="1">
            <a:spLocks/>
          </p:cNvSpPr>
          <p:nvPr/>
        </p:nvSpPr>
        <p:spPr>
          <a:xfrm>
            <a:off x="6095999" y="3783725"/>
            <a:ext cx="5391807" cy="270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Zwei Stichproben</a:t>
            </a:r>
          </a:p>
          <a:p>
            <a:r>
              <a:rPr lang="de-CH" sz="2600" dirty="0"/>
              <a:t>Zwei Messungen pro ID (Subjekt)</a:t>
            </a:r>
          </a:p>
          <a:p>
            <a:r>
              <a:rPr lang="de-CH" sz="2600" dirty="0"/>
              <a:t>Beispielfrage: Unterscheidet sich die Einstellung zum Produkt vor und nach der Info-Veranstaltung?</a:t>
            </a:r>
          </a:p>
          <a:p>
            <a:pPr marL="0" indent="0">
              <a:buNone/>
            </a:pPr>
            <a:r>
              <a:rPr lang="de-CH" sz="2600" dirty="0">
                <a:sym typeface="Wingdings" pitchFamily="2" charset="2"/>
              </a:rPr>
              <a:t> Details siehe R-Folien</a:t>
            </a:r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9605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Parametrisch vs. Nicht-Parametrisch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68639-1B61-68AA-4523-30F5010D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Nicht-Parametrisch wenn</a:t>
            </a:r>
            <a:r>
              <a:rPr lang="en-CH" dirty="0">
                <a:sym typeface="Wingdings" pitchFamily="2" charset="2"/>
              </a:rPr>
              <a:t> nicht normalverteilt:</a:t>
            </a:r>
          </a:p>
          <a:p>
            <a:pPr lvl="1"/>
            <a:r>
              <a:rPr lang="en-CH" dirty="0">
                <a:sym typeface="Wingdings" pitchFamily="2" charset="2"/>
              </a:rPr>
              <a:t>k</a:t>
            </a:r>
            <a:r>
              <a:rPr lang="en-GB" dirty="0">
                <a:sym typeface="Wingdings" pitchFamily="2" charset="2"/>
              </a:rPr>
              <a:t>l</a:t>
            </a:r>
            <a:r>
              <a:rPr lang="en-CH" dirty="0">
                <a:sym typeface="Wingdings" pitchFamily="2" charset="2"/>
              </a:rPr>
              <a:t>eine Stichprobe (n &lt; 20)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H" dirty="0">
                <a:sym typeface="Wingdings" pitchFamily="2" charset="2"/>
              </a:rPr>
              <a:t>eutliche Ausreisser</a:t>
            </a:r>
          </a:p>
          <a:p>
            <a:pPr lvl="1"/>
            <a:r>
              <a:rPr lang="en-GB" dirty="0" err="1">
                <a:sym typeface="Wingdings" pitchFamily="2" charset="2"/>
              </a:rPr>
              <a:t>nicht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symetrisch</a:t>
            </a:r>
            <a:r>
              <a:rPr lang="en-GB" dirty="0">
                <a:sym typeface="Wingdings" pitchFamily="2" charset="2"/>
              </a:rPr>
              <a:t> um den </a:t>
            </a:r>
            <a:r>
              <a:rPr lang="en-GB" dirty="0" err="1">
                <a:sym typeface="Wingdings" pitchFamily="2" charset="2"/>
              </a:rPr>
              <a:t>Mittelwert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verteilt</a:t>
            </a:r>
            <a:endParaRPr lang="en-GB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Visualisieren</a:t>
            </a:r>
            <a:r>
              <a:rPr lang="en-GB" dirty="0">
                <a:sym typeface="Wingdings" pitchFamily="2" charset="2"/>
              </a:rPr>
              <a:t> (</a:t>
            </a:r>
            <a:r>
              <a:rPr lang="en-GB" dirty="0" err="1">
                <a:sym typeface="Wingdings" pitchFamily="2" charset="2"/>
              </a:rPr>
              <a:t>z.B.</a:t>
            </a:r>
            <a:r>
              <a:rPr lang="en-GB" dirty="0">
                <a:sym typeface="Wingdings" pitchFamily="2" charset="2"/>
              </a:rPr>
              <a:t> Histogram, QQ-Plot)</a:t>
            </a:r>
            <a:endParaRPr lang="en-CH" dirty="0"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CCB1E-DD3D-FAA3-4A5C-B77B35B5D48A}"/>
              </a:ext>
            </a:extLst>
          </p:cNvPr>
          <p:cNvSpPr txBox="1"/>
          <p:nvPr/>
        </p:nvSpPr>
        <p:spPr>
          <a:xfrm>
            <a:off x="147145" y="4001294"/>
            <a:ext cx="674764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library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ggplot2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set.seed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Beispiel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Normal- vs.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Nicht-Normalverteilt</a:t>
            </a:r>
            <a:endParaRPr lang="en-GB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normal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&lt;-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rnorm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sd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&lt;-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runif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ggplot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geom_histogram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aes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bins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'blue'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geom_histogram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aes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normal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bins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alpha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'orange'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xlab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"Wert"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ylab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Anzahl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)+</a:t>
            </a:r>
          </a:p>
          <a:p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theme_light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F76D09-845A-B974-DD77-8C2886D2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31" y="4001294"/>
            <a:ext cx="4548352" cy="26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4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58640-54B9-9B2E-E2A3-487609EF6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t="6790" r="20250" b="48306"/>
          <a:stretch/>
        </p:blipFill>
        <p:spPr>
          <a:xfrm>
            <a:off x="6040821" y="2481568"/>
            <a:ext cx="5446985" cy="4222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Parametrisch vs. Nicht-Parametrisch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68639-1B61-68AA-4523-30F5010D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Bei Normalverteilung haben parametrische Tests die </a:t>
            </a:r>
            <a:r>
              <a:rPr lang="en-CH" dirty="0">
                <a:solidFill>
                  <a:srgbClr val="FF0000"/>
                </a:solidFill>
              </a:rPr>
              <a:t>grössere</a:t>
            </a:r>
            <a:r>
              <a:rPr lang="en-CH" dirty="0"/>
              <a:t> </a:t>
            </a:r>
            <a:r>
              <a:rPr lang="en-CH" dirty="0">
                <a:solidFill>
                  <a:srgbClr val="FF0000"/>
                </a:solidFill>
              </a:rPr>
              <a:t>Macht</a:t>
            </a:r>
            <a:r>
              <a:rPr lang="en-CH" dirty="0"/>
              <a:t> als nicht-parametrische</a:t>
            </a:r>
          </a:p>
          <a:p>
            <a:pPr lvl="1"/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Information in den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verwendet</a:t>
            </a:r>
            <a:endParaRPr lang="en-GB" dirty="0"/>
          </a:p>
          <a:p>
            <a:r>
              <a:rPr lang="en-CH" dirty="0"/>
              <a:t>Bei Nicht-Normalverteilung nicht!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2341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Wilcoxon-Test in R (gepaarte Stichproben)</a:t>
            </a:r>
          </a:p>
        </p:txBody>
      </p:sp>
    </p:spTree>
    <p:extLst>
      <p:ext uri="{BB962C8B-B14F-4D97-AF65-F5344CB8AC3E}">
        <p14:creationId xmlns:p14="http://schemas.microsoft.com/office/powerpoint/2010/main" val="347377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22C-B029-AC24-AC20-C16C10E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Wilcoxon-Test für gepaarte Stichproben in 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1B057-87E1-994B-EFB4-6A8AC4E31966}"/>
              </a:ext>
            </a:extLst>
          </p:cNvPr>
          <p:cNvGraphicFramePr>
            <a:graphicFrameLocks/>
          </p:cNvGraphicFramePr>
          <p:nvPr/>
        </p:nvGraphicFramePr>
        <p:xfrm>
          <a:off x="612227" y="1690688"/>
          <a:ext cx="3003331" cy="243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  <a:gridCol w="1065328">
                  <a:extLst>
                    <a:ext uri="{9D8B030D-6E8A-4147-A177-3AD203B41FA5}">
                      <a16:colId xmlns:a16="http://schemas.microsoft.com/office/drawing/2014/main" val="3784108798"/>
                    </a:ext>
                  </a:extLst>
                </a:gridCol>
                <a:gridCol w="1065328">
                  <a:extLst>
                    <a:ext uri="{9D8B030D-6E8A-4147-A177-3AD203B41FA5}">
                      <a16:colId xmlns:a16="http://schemas.microsoft.com/office/drawing/2014/main" val="2022374509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Vorher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Nachher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0545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7B9B40-4E68-CF5D-29D3-D3316B44EBB6}"/>
              </a:ext>
            </a:extLst>
          </p:cNvPr>
          <p:cNvGraphicFramePr>
            <a:graphicFrameLocks/>
          </p:cNvGraphicFramePr>
          <p:nvPr/>
        </p:nvGraphicFramePr>
        <p:xfrm>
          <a:off x="3799489" y="1690688"/>
          <a:ext cx="719959" cy="243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59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Diff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0545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701CD2-BF99-46A5-4381-461FA2C18EB5}"/>
              </a:ext>
            </a:extLst>
          </p:cNvPr>
          <p:cNvGraphicFramePr>
            <a:graphicFrameLocks/>
          </p:cNvGraphicFramePr>
          <p:nvPr/>
        </p:nvGraphicFramePr>
        <p:xfrm>
          <a:off x="4708634" y="1690688"/>
          <a:ext cx="719959" cy="243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59">
                  <a:extLst>
                    <a:ext uri="{9D8B030D-6E8A-4147-A177-3AD203B41FA5}">
                      <a16:colId xmlns:a16="http://schemas.microsoft.com/office/drawing/2014/main" val="1171976665"/>
                    </a:ext>
                  </a:extLst>
                </a:gridCol>
              </a:tblGrid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0526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1013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50874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7783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981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545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27C551-6B0A-99D1-D14F-76298085BD9C}"/>
                  </a:ext>
                </a:extLst>
              </p:cNvPr>
              <p:cNvSpPr txBox="1"/>
              <p:nvPr/>
            </p:nvSpPr>
            <p:spPr>
              <a:xfrm>
                <a:off x="5801898" y="1690688"/>
                <a:ext cx="4590487" cy="2535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Positive RS: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:1.5+1.5=3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Negative RS: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:4+3=7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RS Total: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× 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5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Erwartete RS unter H</a:t>
                </a:r>
                <a:r>
                  <a:rPr lang="en-CH" baseline="-25000" dirty="0"/>
                  <a:t>0</a:t>
                </a:r>
                <a:r>
                  <a:rPr lang="en-CH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Beobachtete RS: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H" dirty="0"/>
                  <a:t>Test Stat.: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7−5</m:t>
                        </m:r>
                      </m:num>
                      <m:den>
                        <m:r>
                          <a:rPr lang="de-C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den>
                    </m:f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27C551-6B0A-99D1-D14F-76298085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98" y="1690688"/>
                <a:ext cx="4590487" cy="2535374"/>
              </a:xfrm>
              <a:prstGeom prst="rect">
                <a:avLst/>
              </a:prstGeom>
              <a:blipFill>
                <a:blip r:embed="rId2"/>
                <a:stretch>
                  <a:fillRect l="-826" t="-49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380EA3-9E4C-25B1-F9ED-7A78FF4B72E7}"/>
                  </a:ext>
                </a:extLst>
              </p:cNvPr>
              <p:cNvSpPr txBox="1"/>
              <p:nvPr/>
            </p:nvSpPr>
            <p:spPr>
              <a:xfrm>
                <a:off x="493986" y="4461550"/>
                <a:ext cx="6442842" cy="218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  <a:r>
                  <a:rPr lang="en-CH" baseline="-25000" dirty="0"/>
                  <a:t>0</a:t>
                </a:r>
                <a:r>
                  <a:rPr lang="en-CH" dirty="0"/>
                  <a:t>:	Es gibt keinen Unterschied zwischen Vorher und Nachher</a:t>
                </a:r>
              </a:p>
              <a:p>
                <a:r>
                  <a:rPr lang="en-CH" dirty="0"/>
                  <a:t>	(+) Rangsummen = (-) Rangsummen</a:t>
                </a:r>
              </a:p>
              <a:p>
                <a:endParaRPr lang="en-CH" dirty="0"/>
              </a:p>
              <a:p>
                <a:r>
                  <a:rPr lang="en-CH" dirty="0"/>
                  <a:t>H</a:t>
                </a:r>
                <a:r>
                  <a:rPr lang="en-CH" baseline="-25000" dirty="0"/>
                  <a:t>A</a:t>
                </a:r>
                <a:r>
                  <a:rPr lang="en-CH" dirty="0"/>
                  <a:t>: 	Nachher sind die Messwerte tiefer (z.B. Blutdruck)</a:t>
                </a:r>
              </a:p>
              <a:p>
                <a:r>
                  <a:rPr lang="en-CH" dirty="0"/>
                  <a:t>	(+) Rangsummen &lt; (-) Rangsummen</a:t>
                </a:r>
              </a:p>
              <a:p>
                <a:endParaRPr lang="en-CH" dirty="0"/>
              </a:p>
              <a:p>
                <a:r>
                  <a:rPr lang="en-CH" dirty="0"/>
                  <a:t>Test Stat.:	</a:t>
                </a:r>
                <a:r>
                  <a:rPr lang="de-CH" b="0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𝑏𝑒𝑜𝑏𝑎𝑐h𝑡𝑒𝑡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𝑒𝑟𝑤𝑎𝑟𝑡𝑒𝑡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𝑆𝑡𝑎𝑛𝑑𝑎𝑟𝑑𝑓𝑒h𝑙𝑒𝑟</m:t>
                        </m:r>
                      </m:den>
                    </m:f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380EA3-9E4C-25B1-F9ED-7A78FF4B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6" y="4461550"/>
                <a:ext cx="6442842" cy="2184572"/>
              </a:xfrm>
              <a:prstGeom prst="rect">
                <a:avLst/>
              </a:prstGeom>
              <a:blipFill>
                <a:blip r:embed="rId3"/>
                <a:stretch>
                  <a:fillRect l="-589" t="-17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8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609</Words>
  <Application>Microsoft Macintosh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Menlo</vt:lpstr>
      <vt:lpstr>Office Theme</vt:lpstr>
      <vt:lpstr>Rang-Summen-Test von Wilcoxon </vt:lpstr>
      <vt:lpstr>Lernziele</vt:lpstr>
      <vt:lpstr>Inhalt</vt:lpstr>
      <vt:lpstr>Anwendungsfall</vt:lpstr>
      <vt:lpstr>Einstichproben vs. gepaarte Stichproben</vt:lpstr>
      <vt:lpstr>Parametrisch vs. Nicht-Parametrisch</vt:lpstr>
      <vt:lpstr>Parametrisch vs. Nicht-Parametrisch II</vt:lpstr>
      <vt:lpstr>Wilcoxon-Test in R (gepaarte Stichproben)</vt:lpstr>
      <vt:lpstr>Wilcoxon-Test für gepaarte Stichproben in R</vt:lpstr>
      <vt:lpstr>Links &amp; 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Derungs, Curdin (SRF)</dc:creator>
  <cp:lastModifiedBy>Derungs, Curdin (SRF)</cp:lastModifiedBy>
  <cp:revision>7</cp:revision>
  <dcterms:created xsi:type="dcterms:W3CDTF">2022-11-30T09:44:33Z</dcterms:created>
  <dcterms:modified xsi:type="dcterms:W3CDTF">2022-12-02T15:57:58Z</dcterms:modified>
</cp:coreProperties>
</file>