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2" r:id="rId8"/>
    <p:sldId id="266" r:id="rId9"/>
    <p:sldId id="268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7"/>
    <p:restoredTop sz="94694"/>
  </p:normalViewPr>
  <p:slideViewPr>
    <p:cSldViewPr snapToGrid="0">
      <p:cViewPr varScale="1">
        <p:scale>
          <a:sx n="121" d="100"/>
          <a:sy n="121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5A22-75F0-E89A-FBEB-B4B95B95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5C8A7-CFF3-5187-A536-8DED9989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E48E-169C-F522-D7E1-0E01014A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43E8-65B8-7837-37F9-72D58949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EA9-B0E7-8C95-B0C0-2C7D17D8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6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5A0A-6F6D-1A7F-DC73-82FFF975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3F82-A180-E5C7-4009-DFC84FC9E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1CD9-8093-9B5E-F8C4-01FDB482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B8D5-A4AC-9A21-022B-F6AB3E0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8129-35A4-27B6-9AB6-E2FF242D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252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96A1-B77F-E696-C2CA-2083DF3E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7C84-E51D-49CC-0FF9-58E91EF5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5C30-254A-28E7-55DA-3FB33247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BDB-B476-9CBF-6945-0D590C58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4A6A-FC81-64D4-4FEE-BB76BD52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99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C651-BD81-6982-A3B7-0596626A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964-E24F-F300-C83C-E442769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38EB-28A3-F9CB-F384-F4EA663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05AD-EBF4-9364-E095-DC8F1683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8493-AA38-3134-3E20-EDC77CA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16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E5EA-B383-534C-3F84-A53733D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72E9-B9F2-8E28-507E-567D3B80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0EC3-DF81-29EF-B410-4C686F2B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5303-3197-6A82-7DFC-609BEA3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5FF47-D380-5436-D461-40E2232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628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772-B941-783F-F219-3863DA71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7AB1-797B-F9BB-FDBE-6FF3ED74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52DC-EC46-A132-1911-18F6EE8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ABCEC-13EA-CFBF-E380-202F8DD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7143-FE89-4CE3-1507-7FB1F73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762F-364D-8D67-F23F-E34CD29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27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1D9-CCD3-39DE-9ACC-3D99BF6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17E3-2982-F170-7F3E-D6AEEF2D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9409-CB8C-024F-58C9-55D0B9ABA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4F61-503D-C760-AC9C-F50F1324F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98216-56C7-05B2-63D6-64E001EDE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3889-BE3C-ED3F-C4BB-2059469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99722-4CE5-1791-5790-9CDEFEA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3806-E6F0-F07B-C5A4-BC9A551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87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E6A-0520-F842-5BA4-116BAD32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A876-AEEC-8A26-72D3-589170F7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30CE6-0A2C-0412-C519-B6D56DE3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3DEF2-8436-9A00-6FEC-77EB7CD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15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73C12-F413-20B4-C5F2-BF8BC982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79261-199B-B889-5F8F-CD27B2D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0F54-6106-8F16-2D04-9B75B431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55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62A-39D5-1F12-7A75-AB632EC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F3D3-1AC3-5673-6A04-93DFD42E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45F6E-3681-D671-DB38-8E3BBE23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0347D-D210-8756-E08F-6BF3A55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8681C-B453-E83B-6337-A7527A8A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3127-B64C-14ED-5E9C-99C33BE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32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42A2-1238-FB9C-CAC9-FA3DBE7B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3836-A641-DDDC-F7BF-7EB6B0BAF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0A03C-33E5-C7C0-88B1-4C1CE0EA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BE23E-5A42-F006-2C40-A0C0BDF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0E5A-5739-0F43-6D9F-E987986B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D2522-7CB6-57AE-CC39-17FCAF79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32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15BE6-11C2-6BB8-C21F-40D72883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2867-BEBE-F416-A382-5C6794CC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78D2-697F-62CB-4539-D71B82CC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3DC8-CCB0-B85F-B668-A030AF13E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317D-3DA4-6275-4D70-A3CAD379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071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don/zha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rdon/zhaw/blob/main/probevorlesung_zhaw.Rmd" TargetMode="External"/><Relationship Id="rId2" Type="http://schemas.openxmlformats.org/officeDocument/2006/relationships/hyperlink" Target="https://github.com/curdon/zhaw/blob/main/probevorlesung_zhaw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4ZHlTbTOK8" TargetMode="External"/><Relationship Id="rId2" Type="http://schemas.openxmlformats.org/officeDocument/2006/relationships/hyperlink" Target="https://www.methodenberatung.uzh.ch/de/datenanalyse_spss/unterschiede/zentral/wilkox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CD-0742-1B16-65DA-ACBEA03F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Rang-</a:t>
            </a:r>
            <a:r>
              <a:rPr lang="en-GB" dirty="0" err="1"/>
              <a:t>Summen</a:t>
            </a:r>
            <a:r>
              <a:rPr lang="en-GB" dirty="0"/>
              <a:t>-Test von Wilcoxon 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BD32-0FCF-6F57-4E87-1599F54C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Curdin Derungs</a:t>
            </a:r>
          </a:p>
          <a:p>
            <a:r>
              <a:rPr lang="en-CH" dirty="0"/>
              <a:t>Unterlagen: </a:t>
            </a:r>
            <a:r>
              <a:rPr lang="en-GB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https://github.com/curdon/zhaw</a:t>
            </a:r>
            <a:endParaRPr lang="en-GB" dirty="0">
              <a:solidFill>
                <a:srgbClr val="FF0000"/>
              </a:solidFill>
            </a:endParaRPr>
          </a:p>
          <a:p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Lernziele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E022-46CC-3B80-3C76-5C22AEA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Sie haben eine </a:t>
            </a:r>
            <a:r>
              <a:rPr lang="de-CH" dirty="0">
                <a:solidFill>
                  <a:srgbClr val="FF0000"/>
                </a:solidFill>
              </a:rPr>
              <a:t>Eselsbrücke</a:t>
            </a:r>
            <a:r>
              <a:rPr lang="de-CH" dirty="0"/>
              <a:t> für den </a:t>
            </a:r>
            <a:r>
              <a:rPr lang="de-CH" dirty="0" err="1"/>
              <a:t>Wilcoxon</a:t>
            </a:r>
            <a:r>
              <a:rPr lang="de-CH" dirty="0"/>
              <a:t>-Test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</a:t>
            </a:r>
            <a:r>
              <a:rPr lang="de-CH" dirty="0" err="1"/>
              <a:t>Wilcoxon</a:t>
            </a:r>
            <a:r>
              <a:rPr lang="de-CH" dirty="0"/>
              <a:t>-Test </a:t>
            </a:r>
            <a:r>
              <a:rPr lang="de-CH" dirty="0">
                <a:solidFill>
                  <a:srgbClr val="FF0000"/>
                </a:solidFill>
              </a:rPr>
              <a:t>konzeptionell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erklären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kennen die hauptsächlichen Unterschiede zum </a:t>
            </a:r>
            <a:r>
              <a:rPr lang="de-CH" dirty="0">
                <a:solidFill>
                  <a:srgbClr val="FF0000"/>
                </a:solidFill>
              </a:rPr>
              <a:t>T-Test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</a:t>
            </a:r>
            <a:r>
              <a:rPr lang="de-CH" dirty="0" err="1"/>
              <a:t>Wilcoxon</a:t>
            </a:r>
            <a:r>
              <a:rPr lang="de-CH" dirty="0"/>
              <a:t>-Test mit der </a:t>
            </a:r>
            <a:r>
              <a:rPr lang="de-CH" dirty="0">
                <a:solidFill>
                  <a:srgbClr val="FF0000"/>
                </a:solidFill>
              </a:rPr>
              <a:t>R-Software</a:t>
            </a:r>
            <a:r>
              <a:rPr lang="de-CH" dirty="0"/>
              <a:t> auf den </a:t>
            </a:r>
            <a:r>
              <a:rPr lang="de-CH" dirty="0">
                <a:solidFill>
                  <a:srgbClr val="FF0000"/>
                </a:solidFill>
              </a:rPr>
              <a:t>Einstichprobenfall</a:t>
            </a:r>
            <a:r>
              <a:rPr lang="de-CH" dirty="0"/>
              <a:t> und auf </a:t>
            </a:r>
            <a:r>
              <a:rPr lang="de-CH" dirty="0">
                <a:solidFill>
                  <a:srgbClr val="FF0000"/>
                </a:solidFill>
              </a:rPr>
              <a:t>gepaarte Stichproben </a:t>
            </a:r>
            <a:r>
              <a:rPr lang="de-CH" dirty="0"/>
              <a:t>anwenden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Output der entsprechenden R-Funktion interpretieren und </a:t>
            </a:r>
            <a:r>
              <a:rPr lang="de-CH" dirty="0">
                <a:solidFill>
                  <a:srgbClr val="FF0000"/>
                </a:solidFill>
              </a:rPr>
              <a:t>in Ihre Worte übersetzen</a:t>
            </a:r>
          </a:p>
        </p:txBody>
      </p:sp>
    </p:spTree>
    <p:extLst>
      <p:ext uri="{BB962C8B-B14F-4D97-AF65-F5344CB8AC3E}">
        <p14:creationId xmlns:p14="http://schemas.microsoft.com/office/powerpoint/2010/main" val="26384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Anwendungsfall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E022-46CC-3B80-3C76-5C22AEA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H" dirty="0"/>
              <a:t>Nicht-parmetrisches Pendant zum T-Test</a:t>
            </a:r>
          </a:p>
          <a:p>
            <a:pPr lvl="1"/>
            <a:r>
              <a:rPr lang="en-CH" dirty="0"/>
              <a:t>Stichproben sind nicht normalverteilt -&gt; sind sie fast nie!</a:t>
            </a:r>
          </a:p>
          <a:p>
            <a:endParaRPr lang="de-CH" dirty="0"/>
          </a:p>
          <a:p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Einstichproben</a:t>
            </a:r>
            <a:r>
              <a:rPr lang="en-GB" dirty="0"/>
              <a:t> und für </a:t>
            </a:r>
            <a:r>
              <a:rPr lang="en-GB" dirty="0" err="1"/>
              <a:t>gepaarte</a:t>
            </a:r>
            <a:r>
              <a:rPr lang="en-GB" dirty="0"/>
              <a:t> </a:t>
            </a:r>
            <a:r>
              <a:rPr lang="en-GB" dirty="0" err="1"/>
              <a:t>Stichproben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warden. </a:t>
            </a:r>
            <a:r>
              <a:rPr lang="en-GB" dirty="0" err="1"/>
              <a:t>Nicht</a:t>
            </a:r>
            <a:r>
              <a:rPr lang="en-GB" dirty="0"/>
              <a:t> für </a:t>
            </a:r>
            <a:r>
              <a:rPr lang="en-GB" dirty="0" err="1"/>
              <a:t>ungepaarte</a:t>
            </a:r>
            <a:r>
              <a:rPr lang="en-GB" dirty="0"/>
              <a:t> </a:t>
            </a:r>
            <a:r>
              <a:rPr lang="en-GB" dirty="0" err="1"/>
              <a:t>Stichproben</a:t>
            </a:r>
            <a:r>
              <a:rPr lang="en-GB" dirty="0"/>
              <a:t> (</a:t>
            </a:r>
            <a:r>
              <a:rPr lang="en-GB" dirty="0" err="1"/>
              <a:t>siehe</a:t>
            </a:r>
            <a:r>
              <a:rPr lang="en-GB" dirty="0"/>
              <a:t> Mann-Whitney Test).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Anforderung an Stichprobe(n):</a:t>
            </a:r>
          </a:p>
          <a:p>
            <a:pPr lvl="1"/>
            <a:r>
              <a:rPr lang="en-CH" dirty="0"/>
              <a:t>Messungen sind i.i.d.</a:t>
            </a:r>
          </a:p>
          <a:p>
            <a:pPr lvl="2"/>
            <a:r>
              <a:rPr lang="en-CH" dirty="0"/>
              <a:t>Unabhängige: </a:t>
            </a:r>
            <a:r>
              <a:rPr lang="en-CH" i="1" dirty="0"/>
              <a:t>X</a:t>
            </a:r>
            <a:r>
              <a:rPr lang="en-CH" i="1" baseline="-25000" dirty="0"/>
              <a:t>i</a:t>
            </a:r>
            <a:r>
              <a:rPr lang="en-CH" i="1" dirty="0"/>
              <a:t> </a:t>
            </a:r>
            <a:r>
              <a:rPr lang="en-CH" dirty="0"/>
              <a:t>sagt nicht über </a:t>
            </a:r>
            <a:r>
              <a:rPr lang="en-CH" i="1" dirty="0"/>
              <a:t>X</a:t>
            </a:r>
            <a:r>
              <a:rPr lang="en-CH" i="1" baseline="-25000" dirty="0"/>
              <a:t>i+n</a:t>
            </a:r>
            <a:r>
              <a:rPr lang="en-CH" i="1" dirty="0"/>
              <a:t> </a:t>
            </a:r>
            <a:r>
              <a:rPr lang="en-CH" dirty="0"/>
              <a:t>aus</a:t>
            </a:r>
          </a:p>
          <a:p>
            <a:pPr lvl="2"/>
            <a:r>
              <a:rPr lang="en-CH" dirty="0"/>
              <a:t>Identisch: es gibt keinen Trend, z.B. </a:t>
            </a:r>
            <a:r>
              <a:rPr lang="en-CH" i="1" dirty="0"/>
              <a:t>X</a:t>
            </a:r>
            <a:r>
              <a:rPr lang="en-CH" i="1" baseline="-25000" dirty="0"/>
              <a:t>i </a:t>
            </a:r>
            <a:r>
              <a:rPr lang="en-CH" i="1" dirty="0"/>
              <a:t>&gt; X</a:t>
            </a:r>
            <a:r>
              <a:rPr lang="en-CH" i="1" baseline="-25000" dirty="0"/>
              <a:t>i+n</a:t>
            </a:r>
            <a:r>
              <a:rPr lang="en-CH" i="1" dirty="0"/>
              <a:t>&gt; X</a:t>
            </a:r>
            <a:r>
              <a:rPr lang="en-CH" i="1" baseline="-25000" dirty="0"/>
              <a:t>i+n+m</a:t>
            </a:r>
          </a:p>
          <a:p>
            <a:pPr marL="914400" lvl="2" indent="0">
              <a:buNone/>
            </a:pPr>
            <a:endParaRPr lang="en-CH" i="1" baseline="-25000" dirty="0"/>
          </a:p>
          <a:p>
            <a:pPr lvl="1"/>
            <a:r>
              <a:rPr lang="en-CH" dirty="0"/>
              <a:t>Skalaniveau der Messungen mindestens ordinal, sicherer ist interval</a:t>
            </a:r>
          </a:p>
          <a:p>
            <a:pPr lvl="2"/>
            <a:r>
              <a:rPr lang="en-CH" dirty="0"/>
              <a:t>Ordinal: Abstände zwischen Rängen sollten möglichst vergleichbar sein</a:t>
            </a:r>
          </a:p>
          <a:p>
            <a:pPr lvl="2"/>
            <a:endParaRPr lang="en-CH" dirty="0"/>
          </a:p>
          <a:p>
            <a:pPr lvl="1"/>
            <a:r>
              <a:rPr lang="en-CH" dirty="0"/>
              <a:t>Messungen sind symetrisch um den Erwartungswert (Median) verteilt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694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Einstichproben vs. gepaarte Stichproben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E7EF5C-55C4-20A9-AEAC-E100D1E2D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00652"/>
              </p:ext>
            </p:extLst>
          </p:nvPr>
        </p:nvGraphicFramePr>
        <p:xfrm>
          <a:off x="1521372" y="1553014"/>
          <a:ext cx="2325415" cy="2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2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278290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Präferenz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1B057-87E1-994B-EFB4-6A8AC4E31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94533"/>
              </p:ext>
            </p:extLst>
          </p:nvPr>
        </p:nvGraphicFramePr>
        <p:xfrm>
          <a:off x="6645165" y="1553015"/>
          <a:ext cx="3003331" cy="2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2022374509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Vorher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Nachher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4AADF6-AFC9-B576-D1CF-9292BBC109D1}"/>
              </a:ext>
            </a:extLst>
          </p:cNvPr>
          <p:cNvSpPr txBox="1">
            <a:spLocks/>
          </p:cNvSpPr>
          <p:nvPr/>
        </p:nvSpPr>
        <p:spPr>
          <a:xfrm>
            <a:off x="838199" y="3783725"/>
            <a:ext cx="4910960" cy="2837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Nur eine Stichprobe</a:t>
            </a:r>
          </a:p>
          <a:p>
            <a:r>
              <a:rPr lang="de-CH" sz="2600" dirty="0"/>
              <a:t>Beispielfrage: Haben die Teilnehmer eine positive Grundeinstellung zum Thema Statistik?</a:t>
            </a:r>
          </a:p>
          <a:p>
            <a:pPr marL="0" indent="0">
              <a:buNone/>
            </a:pPr>
            <a:r>
              <a:rPr lang="de-CH" sz="2600" dirty="0">
                <a:sym typeface="Wingdings" pitchFamily="2" charset="2"/>
              </a:rPr>
              <a:t> </a:t>
            </a:r>
            <a:r>
              <a:rPr lang="de-CH" sz="2600" dirty="0"/>
              <a:t>Details siehe Wandtafel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6EBAF7-0C7E-518D-2DDC-1DF025A22814}"/>
              </a:ext>
            </a:extLst>
          </p:cNvPr>
          <p:cNvSpPr txBox="1">
            <a:spLocks/>
          </p:cNvSpPr>
          <p:nvPr/>
        </p:nvSpPr>
        <p:spPr>
          <a:xfrm>
            <a:off x="6095999" y="3783725"/>
            <a:ext cx="5391807" cy="270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Zwei Stichproben</a:t>
            </a:r>
          </a:p>
          <a:p>
            <a:r>
              <a:rPr lang="de-CH" sz="2600" dirty="0"/>
              <a:t>Zwei Messungen pro ID (Subjekt)</a:t>
            </a:r>
          </a:p>
          <a:p>
            <a:r>
              <a:rPr lang="de-CH" sz="2600" dirty="0"/>
              <a:t>Beispielfrage: Unterscheidet sich die Einstellung zum Produkt vor und nach der Info-Veranstaltung?</a:t>
            </a:r>
          </a:p>
          <a:p>
            <a:pPr marL="0" indent="0">
              <a:buNone/>
            </a:pPr>
            <a:r>
              <a:rPr lang="de-CH" sz="2600" dirty="0">
                <a:sym typeface="Wingdings" pitchFamily="2" charset="2"/>
              </a:rPr>
              <a:t> Details siehe R-Folien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9605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Parametrisch vs. Nicht-Parametrisch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8639-1B61-68AA-4523-30F5010D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>
            <a:normAutofit fontScale="92500" lnSpcReduction="20000"/>
          </a:bodyPr>
          <a:lstStyle/>
          <a:p>
            <a:r>
              <a:rPr lang="en-CH" dirty="0"/>
              <a:t>Nicht-Parametrisch </a:t>
            </a:r>
            <a:r>
              <a:rPr lang="en-CH" dirty="0">
                <a:sym typeface="Wingdings" pitchFamily="2" charset="2"/>
              </a:rPr>
              <a:t> nicht normalverteilt (Wann Wilcoxon?):</a:t>
            </a:r>
          </a:p>
          <a:p>
            <a:pPr lvl="1"/>
            <a:r>
              <a:rPr lang="en-CH" dirty="0">
                <a:sym typeface="Wingdings" pitchFamily="2" charset="2"/>
              </a:rPr>
              <a:t>k</a:t>
            </a:r>
            <a:r>
              <a:rPr lang="en-GB" dirty="0">
                <a:sym typeface="Wingdings" pitchFamily="2" charset="2"/>
              </a:rPr>
              <a:t>l</a:t>
            </a:r>
            <a:r>
              <a:rPr lang="en-CH" dirty="0">
                <a:sym typeface="Wingdings" pitchFamily="2" charset="2"/>
              </a:rPr>
              <a:t>eine Stichprobe (n &lt; 20)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eutliche Ausreisser</a:t>
            </a:r>
          </a:p>
          <a:p>
            <a:pPr lvl="1"/>
            <a:r>
              <a:rPr lang="en-GB" dirty="0" err="1">
                <a:sym typeface="Wingdings" pitchFamily="2" charset="2"/>
              </a:rPr>
              <a:t>nicht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symetrisch</a:t>
            </a:r>
            <a:r>
              <a:rPr lang="en-GB" dirty="0">
                <a:sym typeface="Wingdings" pitchFamily="2" charset="2"/>
              </a:rPr>
              <a:t> um den </a:t>
            </a:r>
            <a:r>
              <a:rPr lang="en-GB" dirty="0" err="1">
                <a:sym typeface="Wingdings" pitchFamily="2" charset="2"/>
              </a:rPr>
              <a:t>Erwartungswert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verteilt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 err="1">
                <a:sym typeface="Wingdings" pitchFamily="2" charset="2"/>
              </a:rPr>
              <a:t>Ordinale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Messskala</a:t>
            </a:r>
            <a:endParaRPr lang="en-GB" dirty="0">
              <a:sym typeface="Wingdings" pitchFamily="2" charset="2"/>
            </a:endParaRPr>
          </a:p>
          <a:p>
            <a:r>
              <a:rPr lang="en-GB" dirty="0" err="1">
                <a:sym typeface="Wingdings" pitchFamily="2" charset="2"/>
              </a:rPr>
              <a:t>Mit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Visualisierung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testen</a:t>
            </a:r>
            <a:r>
              <a:rPr lang="en-GB" dirty="0">
                <a:sym typeface="Wingdings" pitchFamily="2" charset="2"/>
              </a:rPr>
              <a:t> (</a:t>
            </a:r>
            <a:r>
              <a:rPr lang="en-GB" dirty="0" err="1">
                <a:sym typeface="Wingdings" pitchFamily="2" charset="2"/>
              </a:rPr>
              <a:t>z.B.</a:t>
            </a:r>
            <a:r>
              <a:rPr lang="en-GB" dirty="0">
                <a:sym typeface="Wingdings" pitchFamily="2" charset="2"/>
              </a:rPr>
              <a:t> Histogram, QQ-Plot)</a:t>
            </a:r>
            <a:endParaRPr lang="en-CH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CCB1E-DD3D-FAA3-4A5C-B77B35B5D48A}"/>
              </a:ext>
            </a:extLst>
          </p:cNvPr>
          <p:cNvSpPr txBox="1"/>
          <p:nvPr/>
        </p:nvSpPr>
        <p:spPr>
          <a:xfrm>
            <a:off x="147145" y="4001294"/>
            <a:ext cx="674764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ggplot2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set.seed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Beispiel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Normal- vs.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Nicht-Normalverteilt</a:t>
            </a:r>
            <a:endParaRPr lang="en-GB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&lt;-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sd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&lt;-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runif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ggplot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geom_histogram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aes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'blue'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geom_histogram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aes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'orange'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xlab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"Wert"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ylab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Anzahl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theme_light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F76D09-845A-B974-DD77-8C2886D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31" y="4001294"/>
            <a:ext cx="4548352" cy="26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3AB11-DCBC-8FCF-7744-9B496956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5" t="5324" r="23622" b="51111"/>
          <a:stretch/>
        </p:blipFill>
        <p:spPr>
          <a:xfrm>
            <a:off x="6915806" y="2667826"/>
            <a:ext cx="4319752" cy="3961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Parametrisch vs. Nicht-Parametrisch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8639-1B61-68AA-4523-30F5010D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Bei Normalverteilung haben parametrische Tests die </a:t>
            </a:r>
            <a:r>
              <a:rPr lang="en-CH" dirty="0">
                <a:solidFill>
                  <a:srgbClr val="FF0000"/>
                </a:solidFill>
              </a:rPr>
              <a:t>grössere</a:t>
            </a:r>
            <a:r>
              <a:rPr lang="en-CH" dirty="0"/>
              <a:t> </a:t>
            </a:r>
            <a:r>
              <a:rPr lang="en-CH" dirty="0">
                <a:solidFill>
                  <a:srgbClr val="FF0000"/>
                </a:solidFill>
              </a:rPr>
              <a:t>Macht</a:t>
            </a:r>
            <a:r>
              <a:rPr lang="en-CH" dirty="0"/>
              <a:t> als nicht-parametrische</a:t>
            </a:r>
          </a:p>
          <a:p>
            <a:pPr lvl="1"/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Information in den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verwendet</a:t>
            </a:r>
            <a:endParaRPr lang="en-GB" dirty="0"/>
          </a:p>
          <a:p>
            <a:r>
              <a:rPr lang="en-GB" dirty="0"/>
              <a:t>V</a:t>
            </a:r>
            <a:r>
              <a:rPr lang="en-CH" dirty="0"/>
              <a:t>ice versa bei nicht-Normalverteilung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234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Wilcoxon-Test in R (gepaarte Stichproben)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52842-18BA-926B-5EA9-AA35A9A003C0}"/>
              </a:ext>
            </a:extLst>
          </p:cNvPr>
          <p:cNvSpPr txBox="1"/>
          <p:nvPr/>
        </p:nvSpPr>
        <p:spPr>
          <a:xfrm>
            <a:off x="698938" y="2521751"/>
            <a:ext cx="107941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HTML: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https://github.com/curdon/zhaw/blob/main/probevorlesung_zhaw.html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sz="2800" dirty="0"/>
          </a:p>
          <a:p>
            <a:r>
              <a:rPr lang="en-GB" sz="2800" dirty="0"/>
              <a:t>R-Code (Markdown): </a:t>
            </a:r>
            <a:r>
              <a:rPr lang="en-GB" sz="2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https://github.com/curdon/zhaw/blob/main/probevorlesung_zhaw.Rmd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47377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Wilcoxon-Test für gepaarte Stichproben in 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1B057-87E1-994B-EFB4-6A8AC4E31966}"/>
              </a:ext>
            </a:extLst>
          </p:cNvPr>
          <p:cNvGraphicFramePr>
            <a:graphicFrameLocks/>
          </p:cNvGraphicFramePr>
          <p:nvPr/>
        </p:nvGraphicFramePr>
        <p:xfrm>
          <a:off x="612227" y="1690688"/>
          <a:ext cx="3003331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2022374509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Vorher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Nachher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B9B40-4E68-CF5D-29D3-D3316B44EBB6}"/>
              </a:ext>
            </a:extLst>
          </p:cNvPr>
          <p:cNvGraphicFramePr>
            <a:graphicFrameLocks/>
          </p:cNvGraphicFramePr>
          <p:nvPr/>
        </p:nvGraphicFramePr>
        <p:xfrm>
          <a:off x="3799489" y="1690688"/>
          <a:ext cx="719959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59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Diff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01CD2-BF99-46A5-4381-461FA2C18EB5}"/>
              </a:ext>
            </a:extLst>
          </p:cNvPr>
          <p:cNvGraphicFramePr>
            <a:graphicFrameLocks/>
          </p:cNvGraphicFramePr>
          <p:nvPr/>
        </p:nvGraphicFramePr>
        <p:xfrm>
          <a:off x="4708634" y="1690688"/>
          <a:ext cx="719959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59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7C551-6B0A-99D1-D14F-76298085BD9C}"/>
                  </a:ext>
                </a:extLst>
              </p:cNvPr>
              <p:cNvSpPr txBox="1"/>
              <p:nvPr/>
            </p:nvSpPr>
            <p:spPr>
              <a:xfrm>
                <a:off x="5801898" y="1690688"/>
                <a:ext cx="4590487" cy="253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Positive 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:1.5+1.5=3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Negative 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:4+3=7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RS Total: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× 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5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Erwartete RS unter H</a:t>
                </a:r>
                <a:r>
                  <a:rPr lang="en-CH" baseline="-25000" dirty="0"/>
                  <a:t>0</a:t>
                </a:r>
                <a:r>
                  <a:rPr lang="en-CH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Beobachtete RS: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Test Stat.: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7−5</m:t>
                        </m:r>
                      </m:num>
                      <m:den>
                        <m:r>
                          <a:rPr lang="de-C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7C551-6B0A-99D1-D14F-76298085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8" y="1690688"/>
                <a:ext cx="4590487" cy="2535374"/>
              </a:xfrm>
              <a:prstGeom prst="rect">
                <a:avLst/>
              </a:prstGeom>
              <a:blipFill>
                <a:blip r:embed="rId2"/>
                <a:stretch>
                  <a:fillRect l="-826" t="-49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380EA3-9E4C-25B1-F9ED-7A78FF4B72E7}"/>
                  </a:ext>
                </a:extLst>
              </p:cNvPr>
              <p:cNvSpPr txBox="1"/>
              <p:nvPr/>
            </p:nvSpPr>
            <p:spPr>
              <a:xfrm>
                <a:off x="493986" y="4461550"/>
                <a:ext cx="6442842" cy="21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  <a:r>
                  <a:rPr lang="en-CH" baseline="-25000" dirty="0"/>
                  <a:t>0</a:t>
                </a:r>
                <a:r>
                  <a:rPr lang="en-CH" dirty="0"/>
                  <a:t>:	Es gibt keinen Unterschied zwischen Vorher und Nachher</a:t>
                </a:r>
              </a:p>
              <a:p>
                <a:r>
                  <a:rPr lang="en-CH" dirty="0"/>
                  <a:t>	(+) Rangsummen = (-) Rangsummen</a:t>
                </a:r>
              </a:p>
              <a:p>
                <a:endParaRPr lang="en-CH" dirty="0"/>
              </a:p>
              <a:p>
                <a:r>
                  <a:rPr lang="en-CH" dirty="0"/>
                  <a:t>H</a:t>
                </a:r>
                <a:r>
                  <a:rPr lang="en-CH" baseline="-25000" dirty="0"/>
                  <a:t>A</a:t>
                </a:r>
                <a:r>
                  <a:rPr lang="en-CH" dirty="0"/>
                  <a:t>: 	Nachher sind die Messwerte tiefer (z.B. Blutdruck)</a:t>
                </a:r>
              </a:p>
              <a:p>
                <a:r>
                  <a:rPr lang="en-CH" dirty="0"/>
                  <a:t>	(+) Rangsummen &lt; (-) Rangsummen</a:t>
                </a:r>
              </a:p>
              <a:p>
                <a:endParaRPr lang="en-CH" dirty="0"/>
              </a:p>
              <a:p>
                <a:r>
                  <a:rPr lang="en-CH" dirty="0"/>
                  <a:t>Test Stat.:	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𝑏𝑒𝑜𝑏𝑎𝑐h𝑡𝑒𝑡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𝑒𝑟𝑤𝑎𝑟𝑡𝑒𝑡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𝑆𝑡𝑎𝑛𝑑𝑎𝑟𝑑𝑓𝑒h𝑙𝑒𝑟</m:t>
                        </m:r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380EA3-9E4C-25B1-F9ED-7A78FF4B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6" y="4461550"/>
                <a:ext cx="6442842" cy="2184572"/>
              </a:xfrm>
              <a:prstGeom prst="rect">
                <a:avLst/>
              </a:prstGeom>
              <a:blipFill>
                <a:blip r:embed="rId3"/>
                <a:stretch>
                  <a:fillRect l="-589" t="-17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8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9E4C-9BFE-98CE-F817-7A92F2C1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Links &amp; 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4389-DB46-92FD-54F0-DCA655F7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Methodenberatung UZH: </a:t>
            </a:r>
            <a:r>
              <a:rPr lang="en-GB" sz="1200" dirty="0">
                <a:hlinkClick r:id="rId2"/>
              </a:rPr>
              <a:t>https://www.methodenberatung.uzh.ch/de/datenanalyse_spss/unterschiede/zentral/wilkoxon.html</a:t>
            </a:r>
            <a:endParaRPr lang="en-GB" sz="1200" dirty="0"/>
          </a:p>
          <a:p>
            <a:r>
              <a:rPr lang="en-GB" dirty="0" err="1"/>
              <a:t>MarinStatsLectures</a:t>
            </a:r>
            <a:r>
              <a:rPr lang="en-GB" dirty="0"/>
              <a:t>: </a:t>
            </a:r>
            <a:r>
              <a:rPr lang="en-GB" sz="1200" dirty="0">
                <a:hlinkClick r:id="rId3"/>
              </a:rPr>
              <a:t>https://www.youtube.com/watch?v=v4ZHlTbTOK8</a:t>
            </a:r>
            <a:endParaRPr lang="en-GB" sz="12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322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667</Words>
  <Application>Microsoft Macintosh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Menlo</vt:lpstr>
      <vt:lpstr>Office Theme</vt:lpstr>
      <vt:lpstr>Rang-Summen-Test von Wilcoxon </vt:lpstr>
      <vt:lpstr>Lernziele</vt:lpstr>
      <vt:lpstr>Anwendungsfall</vt:lpstr>
      <vt:lpstr>Einstichproben vs. gepaarte Stichproben</vt:lpstr>
      <vt:lpstr>Parametrisch vs. Nicht-Parametrisch</vt:lpstr>
      <vt:lpstr>Parametrisch vs. Nicht-Parametrisch II</vt:lpstr>
      <vt:lpstr>Wilcoxon-Test in R (gepaarte Stichproben)</vt:lpstr>
      <vt:lpstr>Wilcoxon-Test für gepaarte Stichproben in R</vt:lpstr>
      <vt:lpstr>Links &amp; 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Derungs, Curdin (SRF)</dc:creator>
  <cp:lastModifiedBy>Derungs, Curdin (SRF)</cp:lastModifiedBy>
  <cp:revision>8</cp:revision>
  <dcterms:created xsi:type="dcterms:W3CDTF">2022-11-30T09:44:33Z</dcterms:created>
  <dcterms:modified xsi:type="dcterms:W3CDTF">2022-12-03T15:49:14Z</dcterms:modified>
</cp:coreProperties>
</file>