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4"/>
  </p:notesMasterIdLst>
  <p:handoutMasterIdLst>
    <p:handoutMasterId r:id="rId95"/>
  </p:handoutMasterIdLst>
  <p:sldIdLst>
    <p:sldId id="256" r:id="rId2"/>
    <p:sldId id="440" r:id="rId3"/>
    <p:sldId id="443" r:id="rId4"/>
    <p:sldId id="449" r:id="rId5"/>
    <p:sldId id="450" r:id="rId6"/>
    <p:sldId id="448" r:id="rId7"/>
    <p:sldId id="264" r:id="rId8"/>
    <p:sldId id="265" r:id="rId9"/>
    <p:sldId id="438" r:id="rId10"/>
    <p:sldId id="266" r:id="rId11"/>
    <p:sldId id="267" r:id="rId12"/>
    <p:sldId id="268" r:id="rId13"/>
    <p:sldId id="269" r:id="rId14"/>
    <p:sldId id="284" r:id="rId15"/>
    <p:sldId id="283" r:id="rId16"/>
    <p:sldId id="271" r:id="rId17"/>
    <p:sldId id="28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10" r:id="rId28"/>
    <p:sldId id="287" r:id="rId29"/>
    <p:sldId id="311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444" r:id="rId38"/>
    <p:sldId id="312" r:id="rId39"/>
    <p:sldId id="297" r:id="rId40"/>
    <p:sldId id="298" r:id="rId41"/>
    <p:sldId id="299" r:id="rId42"/>
    <p:sldId id="300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3" r:id="rId51"/>
    <p:sldId id="314" r:id="rId52"/>
    <p:sldId id="437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32" r:id="rId67"/>
    <p:sldId id="330" r:id="rId68"/>
    <p:sldId id="331" r:id="rId69"/>
    <p:sldId id="445" r:id="rId70"/>
    <p:sldId id="446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7" autoAdjust="0"/>
    <p:restoredTop sz="90462" autoAdjust="0"/>
  </p:normalViewPr>
  <p:slideViewPr>
    <p:cSldViewPr>
      <p:cViewPr varScale="1">
        <p:scale>
          <a:sx n="82" d="100"/>
          <a:sy n="82" d="100"/>
        </p:scale>
        <p:origin x="66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4" Type="http://schemas.openxmlformats.org/officeDocument/2006/relationships/image" Target="../media/image9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e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10" Type="http://schemas.openxmlformats.org/officeDocument/2006/relationships/image" Target="../media/image118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emf"/><Relationship Id="rId7" Type="http://schemas.openxmlformats.org/officeDocument/2006/relationships/image" Target="../media/image133.w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wmf"/><Relationship Id="rId5" Type="http://schemas.openxmlformats.org/officeDocument/2006/relationships/image" Target="../media/image131.emf"/><Relationship Id="rId10" Type="http://schemas.openxmlformats.org/officeDocument/2006/relationships/image" Target="../media/image136.wmf"/><Relationship Id="rId4" Type="http://schemas.openxmlformats.org/officeDocument/2006/relationships/image" Target="../media/image130.emf"/><Relationship Id="rId9" Type="http://schemas.openxmlformats.org/officeDocument/2006/relationships/image" Target="../media/image13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emf"/><Relationship Id="rId1" Type="http://schemas.openxmlformats.org/officeDocument/2006/relationships/image" Target="../media/image14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0" Type="http://schemas.openxmlformats.org/officeDocument/2006/relationships/image" Target="../media/image168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emf"/><Relationship Id="rId1" Type="http://schemas.openxmlformats.org/officeDocument/2006/relationships/image" Target="../media/image17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emf"/><Relationship Id="rId1" Type="http://schemas.openxmlformats.org/officeDocument/2006/relationships/image" Target="../media/image17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5" Type="http://schemas.openxmlformats.org/officeDocument/2006/relationships/image" Target="../media/image180.emf"/><Relationship Id="rId4" Type="http://schemas.openxmlformats.org/officeDocument/2006/relationships/image" Target="../media/image17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image" Target="../media/image199.emf"/><Relationship Id="rId7" Type="http://schemas.openxmlformats.org/officeDocument/2006/relationships/image" Target="../media/image203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Relationship Id="rId6" Type="http://schemas.openxmlformats.org/officeDocument/2006/relationships/image" Target="../media/image202.emf"/><Relationship Id="rId5" Type="http://schemas.openxmlformats.org/officeDocument/2006/relationships/image" Target="../media/image201.emf"/><Relationship Id="rId4" Type="http://schemas.openxmlformats.org/officeDocument/2006/relationships/image" Target="../media/image200.emf"/><Relationship Id="rId9" Type="http://schemas.openxmlformats.org/officeDocument/2006/relationships/image" Target="../media/image205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emf"/><Relationship Id="rId1" Type="http://schemas.openxmlformats.org/officeDocument/2006/relationships/image" Target="../media/image218.wmf"/><Relationship Id="rId4" Type="http://schemas.openxmlformats.org/officeDocument/2006/relationships/image" Target="../media/image221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4.emf"/><Relationship Id="rId7" Type="http://schemas.openxmlformats.org/officeDocument/2006/relationships/image" Target="../media/image228.w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6" Type="http://schemas.openxmlformats.org/officeDocument/2006/relationships/image" Target="../media/image227.png"/><Relationship Id="rId5" Type="http://schemas.openxmlformats.org/officeDocument/2006/relationships/image" Target="../media/image226.emf"/><Relationship Id="rId10" Type="http://schemas.openxmlformats.org/officeDocument/2006/relationships/image" Target="../media/image231.wmf"/><Relationship Id="rId4" Type="http://schemas.openxmlformats.org/officeDocument/2006/relationships/image" Target="../media/image225.emf"/><Relationship Id="rId9" Type="http://schemas.openxmlformats.org/officeDocument/2006/relationships/image" Target="../media/image23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3" Type="http://schemas.openxmlformats.org/officeDocument/2006/relationships/image" Target="../media/image234.emf"/><Relationship Id="rId7" Type="http://schemas.openxmlformats.org/officeDocument/2006/relationships/image" Target="../media/image238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Relationship Id="rId9" Type="http://schemas.openxmlformats.org/officeDocument/2006/relationships/image" Target="../media/image240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4" Type="http://schemas.openxmlformats.org/officeDocument/2006/relationships/image" Target="../media/image2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image" Target="../media/image256.emf"/><Relationship Id="rId7" Type="http://schemas.openxmlformats.org/officeDocument/2006/relationships/image" Target="../media/image260.wmf"/><Relationship Id="rId2" Type="http://schemas.openxmlformats.org/officeDocument/2006/relationships/image" Target="../media/image255.e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3" Type="http://schemas.openxmlformats.org/officeDocument/2006/relationships/image" Target="../media/image264.emf"/><Relationship Id="rId7" Type="http://schemas.openxmlformats.org/officeDocument/2006/relationships/image" Target="../media/image268.emf"/><Relationship Id="rId2" Type="http://schemas.openxmlformats.org/officeDocument/2006/relationships/image" Target="../media/image263.emf"/><Relationship Id="rId1" Type="http://schemas.openxmlformats.org/officeDocument/2006/relationships/image" Target="../media/image262.emf"/><Relationship Id="rId6" Type="http://schemas.openxmlformats.org/officeDocument/2006/relationships/image" Target="../media/image267.emf"/><Relationship Id="rId5" Type="http://schemas.openxmlformats.org/officeDocument/2006/relationships/image" Target="../media/image266.emf"/><Relationship Id="rId4" Type="http://schemas.openxmlformats.org/officeDocument/2006/relationships/image" Target="../media/image265.emf"/><Relationship Id="rId9" Type="http://schemas.openxmlformats.org/officeDocument/2006/relationships/image" Target="../media/image27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emf"/><Relationship Id="rId1" Type="http://schemas.openxmlformats.org/officeDocument/2006/relationships/image" Target="../media/image274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emf"/><Relationship Id="rId1" Type="http://schemas.openxmlformats.org/officeDocument/2006/relationships/image" Target="../media/image278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3" Type="http://schemas.openxmlformats.org/officeDocument/2006/relationships/image" Target="../media/image284.emf"/><Relationship Id="rId7" Type="http://schemas.openxmlformats.org/officeDocument/2006/relationships/image" Target="../media/image288.e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Relationship Id="rId6" Type="http://schemas.openxmlformats.org/officeDocument/2006/relationships/image" Target="../media/image287.emf"/><Relationship Id="rId5" Type="http://schemas.openxmlformats.org/officeDocument/2006/relationships/image" Target="../media/image286.emf"/><Relationship Id="rId4" Type="http://schemas.openxmlformats.org/officeDocument/2006/relationships/image" Target="../media/image285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wmf"/><Relationship Id="rId1" Type="http://schemas.openxmlformats.org/officeDocument/2006/relationships/image" Target="../media/image290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emf"/><Relationship Id="rId2" Type="http://schemas.openxmlformats.org/officeDocument/2006/relationships/image" Target="../media/image293.emf"/><Relationship Id="rId1" Type="http://schemas.openxmlformats.org/officeDocument/2006/relationships/image" Target="../media/image292.emf"/><Relationship Id="rId6" Type="http://schemas.openxmlformats.org/officeDocument/2006/relationships/image" Target="../media/image297.wmf"/><Relationship Id="rId5" Type="http://schemas.openxmlformats.org/officeDocument/2006/relationships/image" Target="../media/image296.emf"/><Relationship Id="rId4" Type="http://schemas.openxmlformats.org/officeDocument/2006/relationships/image" Target="../media/image295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emf"/><Relationship Id="rId5" Type="http://schemas.openxmlformats.org/officeDocument/2006/relationships/image" Target="../media/image302.emf"/><Relationship Id="rId4" Type="http://schemas.openxmlformats.org/officeDocument/2006/relationships/image" Target="../media/image301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9.wmf"/><Relationship Id="rId7" Type="http://schemas.openxmlformats.org/officeDocument/2006/relationships/image" Target="../media/image309.wmf"/><Relationship Id="rId12" Type="http://schemas.openxmlformats.org/officeDocument/2006/relationships/image" Target="../media/image313.emf"/><Relationship Id="rId2" Type="http://schemas.openxmlformats.org/officeDocument/2006/relationships/image" Target="../media/image305.wmf"/><Relationship Id="rId1" Type="http://schemas.openxmlformats.org/officeDocument/2006/relationships/image" Target="../media/image304.emf"/><Relationship Id="rId6" Type="http://schemas.openxmlformats.org/officeDocument/2006/relationships/image" Target="../media/image308.wmf"/><Relationship Id="rId11" Type="http://schemas.openxmlformats.org/officeDocument/2006/relationships/image" Target="../media/image312.emf"/><Relationship Id="rId5" Type="http://schemas.openxmlformats.org/officeDocument/2006/relationships/image" Target="../media/image307.wmf"/><Relationship Id="rId10" Type="http://schemas.openxmlformats.org/officeDocument/2006/relationships/image" Target="../media/image311.emf"/><Relationship Id="rId4" Type="http://schemas.openxmlformats.org/officeDocument/2006/relationships/image" Target="../media/image306.wmf"/><Relationship Id="rId9" Type="http://schemas.openxmlformats.org/officeDocument/2006/relationships/image" Target="../media/image310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emf"/><Relationship Id="rId2" Type="http://schemas.openxmlformats.org/officeDocument/2006/relationships/image" Target="../media/image315.emf"/><Relationship Id="rId1" Type="http://schemas.openxmlformats.org/officeDocument/2006/relationships/image" Target="../media/image314.emf"/><Relationship Id="rId4" Type="http://schemas.openxmlformats.org/officeDocument/2006/relationships/image" Target="../media/image317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emf"/><Relationship Id="rId1" Type="http://schemas.openxmlformats.org/officeDocument/2006/relationships/image" Target="../media/image3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emf"/><Relationship Id="rId2" Type="http://schemas.openxmlformats.org/officeDocument/2006/relationships/image" Target="../media/image322.emf"/><Relationship Id="rId1" Type="http://schemas.openxmlformats.org/officeDocument/2006/relationships/image" Target="../media/image321.emf"/><Relationship Id="rId4" Type="http://schemas.openxmlformats.org/officeDocument/2006/relationships/image" Target="../media/image324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emf"/><Relationship Id="rId3" Type="http://schemas.openxmlformats.org/officeDocument/2006/relationships/image" Target="../media/image327.emf"/><Relationship Id="rId7" Type="http://schemas.openxmlformats.org/officeDocument/2006/relationships/image" Target="../media/image331.emf"/><Relationship Id="rId2" Type="http://schemas.openxmlformats.org/officeDocument/2006/relationships/image" Target="../media/image326.emf"/><Relationship Id="rId1" Type="http://schemas.openxmlformats.org/officeDocument/2006/relationships/image" Target="../media/image325.emf"/><Relationship Id="rId6" Type="http://schemas.openxmlformats.org/officeDocument/2006/relationships/image" Target="../media/image330.emf"/><Relationship Id="rId5" Type="http://schemas.openxmlformats.org/officeDocument/2006/relationships/image" Target="../media/image329.emf"/><Relationship Id="rId10" Type="http://schemas.openxmlformats.org/officeDocument/2006/relationships/image" Target="../media/image334.emf"/><Relationship Id="rId4" Type="http://schemas.openxmlformats.org/officeDocument/2006/relationships/image" Target="../media/image328.emf"/><Relationship Id="rId9" Type="http://schemas.openxmlformats.org/officeDocument/2006/relationships/image" Target="../media/image333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emf"/><Relationship Id="rId13" Type="http://schemas.openxmlformats.org/officeDocument/2006/relationships/image" Target="../media/image347.emf"/><Relationship Id="rId18" Type="http://schemas.openxmlformats.org/officeDocument/2006/relationships/image" Target="../media/image352.wmf"/><Relationship Id="rId3" Type="http://schemas.openxmlformats.org/officeDocument/2006/relationships/image" Target="../media/image337.emf"/><Relationship Id="rId7" Type="http://schemas.openxmlformats.org/officeDocument/2006/relationships/image" Target="../media/image341.emf"/><Relationship Id="rId12" Type="http://schemas.openxmlformats.org/officeDocument/2006/relationships/image" Target="../media/image346.emf"/><Relationship Id="rId17" Type="http://schemas.openxmlformats.org/officeDocument/2006/relationships/image" Target="../media/image351.wmf"/><Relationship Id="rId2" Type="http://schemas.openxmlformats.org/officeDocument/2006/relationships/image" Target="../media/image336.emf"/><Relationship Id="rId16" Type="http://schemas.openxmlformats.org/officeDocument/2006/relationships/image" Target="../media/image350.wmf"/><Relationship Id="rId1" Type="http://schemas.openxmlformats.org/officeDocument/2006/relationships/image" Target="../media/image335.emf"/><Relationship Id="rId6" Type="http://schemas.openxmlformats.org/officeDocument/2006/relationships/image" Target="../media/image340.emf"/><Relationship Id="rId11" Type="http://schemas.openxmlformats.org/officeDocument/2006/relationships/image" Target="../media/image345.emf"/><Relationship Id="rId5" Type="http://schemas.openxmlformats.org/officeDocument/2006/relationships/image" Target="../media/image339.emf"/><Relationship Id="rId15" Type="http://schemas.openxmlformats.org/officeDocument/2006/relationships/image" Target="../media/image349.emf"/><Relationship Id="rId10" Type="http://schemas.openxmlformats.org/officeDocument/2006/relationships/image" Target="../media/image344.emf"/><Relationship Id="rId4" Type="http://schemas.openxmlformats.org/officeDocument/2006/relationships/image" Target="../media/image338.emf"/><Relationship Id="rId9" Type="http://schemas.openxmlformats.org/officeDocument/2006/relationships/image" Target="../media/image343.emf"/><Relationship Id="rId14" Type="http://schemas.openxmlformats.org/officeDocument/2006/relationships/image" Target="../media/image348.e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image" Target="../media/image355.emf"/><Relationship Id="rId7" Type="http://schemas.openxmlformats.org/officeDocument/2006/relationships/image" Target="../media/image351.wmf"/><Relationship Id="rId2" Type="http://schemas.openxmlformats.org/officeDocument/2006/relationships/image" Target="../media/image354.emf"/><Relationship Id="rId1" Type="http://schemas.openxmlformats.org/officeDocument/2006/relationships/image" Target="../media/image353.emf"/><Relationship Id="rId6" Type="http://schemas.openxmlformats.org/officeDocument/2006/relationships/image" Target="../media/image350.wmf"/><Relationship Id="rId5" Type="http://schemas.openxmlformats.org/officeDocument/2006/relationships/image" Target="../media/image357.emf"/><Relationship Id="rId4" Type="http://schemas.openxmlformats.org/officeDocument/2006/relationships/image" Target="../media/image356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2" Type="http://schemas.openxmlformats.org/officeDocument/2006/relationships/image" Target="../media/image350.wmf"/><Relationship Id="rId1" Type="http://schemas.openxmlformats.org/officeDocument/2006/relationships/image" Target="../media/image358.emf"/><Relationship Id="rId4" Type="http://schemas.openxmlformats.org/officeDocument/2006/relationships/image" Target="../media/image352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emf"/><Relationship Id="rId2" Type="http://schemas.openxmlformats.org/officeDocument/2006/relationships/image" Target="../media/image360.emf"/><Relationship Id="rId1" Type="http://schemas.openxmlformats.org/officeDocument/2006/relationships/image" Target="../media/image359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2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0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1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3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A2137FE-3754-451B-ADFA-F9A05D0FB3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CN"/>
              <a:t>Dr. Xia Shi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50098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812C0E5-6B26-4358-8A21-0FA32C0DB72D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612F884-BCF9-4CFD-BB96-B7853FDF32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398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EB103-AA33-4B3F-B99B-AC7781AC53A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72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E35C9-8C6E-46FD-8C26-D65B148F03E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57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68D858-6D9A-4A1E-9D34-7A038D75778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5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50E466-6826-4DDB-A94D-D3BCFCEF1F6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A68EF-5C6F-4984-A38D-C5B2BAF63A5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82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01387F-0517-40E7-82E6-4E1A3B45BA0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1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DC1041-B366-49D3-A265-097CEEF060E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0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4DF08-C023-40B3-ADEA-6B0CD4B3706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78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A6979-AB5D-46D7-BB6E-D8B1F5843EA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99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98BEA2-89CC-4CF6-A020-F49C5E6CB23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44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01978C-D92F-4B43-B4A8-A051F621D43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4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8D90E9-ABB6-4950-A2B6-7281E60B89B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40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64540F-D262-4891-95C4-B7A6DBD6CBA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7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D96731-A73C-4A6B-A2D6-8BE4D9182A2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7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2F7B28-3653-42CA-AD3C-C071F995DE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39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FD3646-4EEE-45AA-89A8-75337A35884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29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EDEC4E-21AC-49EA-A655-3405CF56FB3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5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01645E-708A-4C54-BF32-7A3CC48BF1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5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97B15-49C5-4738-9AFE-CFD70D64D31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14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F5B13A-8A99-4E64-9D3F-FF8B731ED39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62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6B48CD-54FD-426B-8265-ED3EEE15171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91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6A705A-1D2C-4149-A7D8-F4B97B790C3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>
              <a:defRPr/>
            </a:pPr>
            <a:fld id="{658C2B43-0F0A-489F-82D2-26844A18D58B}" type="slidenum">
              <a:rPr lang="zh-CN" altLang="en-US" sz="1300">
                <a:latin typeface="+mn-lt"/>
                <a:ea typeface="+mn-ea"/>
              </a:rPr>
              <a:pPr algn="r">
                <a:defRPr/>
              </a:pPr>
              <a:t>4</a:t>
            </a:fld>
            <a:endParaRPr lang="en-US" altLang="zh-CN" sz="1300">
              <a:latin typeface="+mn-lt"/>
              <a:ea typeface="+mn-ea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 txBox="1">
            <a:spLocks noGrp="1"/>
          </p:cNvSpPr>
          <p:nvPr/>
        </p:nvSpPr>
        <p:spPr>
          <a:xfrm>
            <a:off x="0" y="9721850"/>
            <a:ext cx="3076575" cy="511175"/>
          </a:xfrm>
          <a:prstGeom prst="rect">
            <a:avLst/>
          </a:prstGeom>
          <a:noFill/>
        </p:spPr>
        <p:txBody>
          <a:bodyPr lIns="99048" tIns="49524" rIns="99048" bIns="49524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>
                <a:latin typeface="+mn-lt"/>
                <a:ea typeface="+mn-ea"/>
              </a:rPr>
              <a:t>Dr. Xia Shi</a:t>
            </a:r>
            <a:endParaRPr lang="zh-CN" altLang="en-US" sz="1300">
              <a:latin typeface="+mn-lt"/>
              <a:ea typeface="+mn-ea"/>
            </a:endParaRPr>
          </a:p>
        </p:txBody>
      </p:sp>
      <p:sp>
        <p:nvSpPr>
          <p:cNvPr id="3" name="页眉占位符 2"/>
          <p:cNvSpPr txBox="1">
            <a:spLocks noGrp="1"/>
          </p:cNvSpPr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>
                <a:latin typeface="+mn-lt"/>
                <a:ea typeface="+mn-ea"/>
              </a:rPr>
              <a:t>Advanced Math I</a:t>
            </a:r>
            <a:endParaRPr lang="zh-CN" altLang="en-US" sz="13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3885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4872CC-6E07-4565-86A4-8133689A6D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77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AA848B-F673-48A9-A120-6E30E23962F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02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F0070-5D50-4E2C-A51D-EA682BCAB64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03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7EC5C9-14B4-452F-B3C8-E486D25FC00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429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F60242-1F9E-45E9-B644-E21DAA9130E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32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50876D-CCB8-4AC3-8B28-51760F56E6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14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D29040-15FB-4950-919F-B8AB57B87FF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1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F1D1D1-19A3-48CB-B9F7-7662CA069BB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10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76EE48-D6BD-4D49-A517-B9A37FE3D74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53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3B049C-BB03-4E82-BEF3-633CE459D31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1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>
              <a:defRPr/>
            </a:pPr>
            <a:fld id="{BDADBB6C-DF97-48E9-BB19-538DCE2A2022}" type="slidenum">
              <a:rPr lang="zh-CN" altLang="en-US" sz="1300">
                <a:latin typeface="+mn-lt"/>
                <a:ea typeface="+mn-ea"/>
              </a:rPr>
              <a:pPr algn="r">
                <a:defRPr/>
              </a:pPr>
              <a:t>5</a:t>
            </a:fld>
            <a:endParaRPr lang="en-US" altLang="zh-CN" sz="1300">
              <a:latin typeface="+mn-lt"/>
              <a:ea typeface="+mn-ea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 txBox="1">
            <a:spLocks noGrp="1"/>
          </p:cNvSpPr>
          <p:nvPr/>
        </p:nvSpPr>
        <p:spPr>
          <a:xfrm>
            <a:off x="0" y="9721850"/>
            <a:ext cx="3076575" cy="511175"/>
          </a:xfrm>
          <a:prstGeom prst="rect">
            <a:avLst/>
          </a:prstGeom>
          <a:noFill/>
        </p:spPr>
        <p:txBody>
          <a:bodyPr lIns="99048" tIns="49524" rIns="99048" bIns="49524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>
                <a:latin typeface="+mn-lt"/>
                <a:ea typeface="+mn-ea"/>
              </a:rPr>
              <a:t>Dr. Xia Shi</a:t>
            </a:r>
            <a:endParaRPr lang="zh-CN" altLang="en-US" sz="1300">
              <a:latin typeface="+mn-lt"/>
              <a:ea typeface="+mn-ea"/>
            </a:endParaRPr>
          </a:p>
        </p:txBody>
      </p:sp>
      <p:sp>
        <p:nvSpPr>
          <p:cNvPr id="3" name="页眉占位符 2"/>
          <p:cNvSpPr txBox="1">
            <a:spLocks noGrp="1"/>
          </p:cNvSpPr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>
                <a:latin typeface="+mn-lt"/>
                <a:ea typeface="+mn-ea"/>
              </a:rPr>
              <a:t>Advanced Math I</a:t>
            </a:r>
            <a:endParaRPr lang="zh-CN" altLang="en-US" sz="13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00921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DCFC-73DE-4421-A72F-F87E6722D50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76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41564E-9952-4914-8CD8-47F03E48582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704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8F0D1-D2E1-4FC2-996E-0D28FE21DE8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02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BE6AB9-7FED-4778-8F31-E145E29381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160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B2F3CB-EE47-40FD-A44D-D2E687E9E86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03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D52EC3-3A89-4636-9137-D316F8B9685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023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E7517-2473-4EE2-A7BD-D4331B87937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627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BEB57-24EA-40E0-BD3C-CD80548C498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337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55F836-1008-4738-B7B2-56216679802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263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AE5E80-644F-484D-8E95-A52E1D83D69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9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2BF1D9-4A0B-420F-BF6D-5A0B9D026FE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551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F97B00-09AC-47CE-9C3D-B2AD8396930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324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DBB51-E830-4DDA-8AE0-0751B58599E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20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692FA5-8C81-4FEB-BFA8-94B1B7D60D5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zh-CN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88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DB9C40-4E85-44C1-9E51-47D0B2D6E6F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zh-CN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59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493BC4-7558-41D8-90EA-1F2B9CF002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149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AF234D-AF2D-4465-9C7D-3F3B86FD4E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zh-CN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593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696892-02E2-45E2-95AA-7883C9ADCAC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897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D987BD-2D1A-4724-8889-5E2038EAB2F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altLang="zh-CN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70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6CFA87-AE5A-4C1E-BCBA-4E20B02207D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7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BBEA4B-2699-48CA-8467-AE7A13226E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2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2520FE-67DB-4E00-B8C0-AA5E85C326C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563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C64616-56E6-4FF9-8FFD-A9C82D5331B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997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D1B8B9-3BB0-43FC-AA74-A3B02D892A2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altLang="zh-CN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556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6418ED-B38E-4D9F-ACC7-2992DCD024F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altLang="zh-CN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078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44AA3E-8BCF-4CAA-BD54-D178EBF1B6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618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4ECA21-B3BA-4D5D-B769-3DCCE7D1D32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327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BB7D2-D620-4994-BBBF-D7792AE4DDE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943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A46C5E-D05F-4A8A-AF56-0AEDB36469B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altLang="zh-CN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16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0983EE-1628-42B6-811E-9E1EA9AE8B5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64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510BB8-92DE-4C3E-A2BD-7579E94E55D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altLang="zh-CN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54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6DA992-DC9A-4F9A-97D3-0BAF6646C22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altLang="zh-CN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9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541AB3-65A6-4FFF-AA04-2388C0CEEBF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427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25165-4004-44DE-A962-B2418965831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343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3D9CAC-7C7B-443C-BC58-6EA34A7A07D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687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E314A-FEA1-4963-BE9B-74E4EC2314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242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A77647-3889-4FA5-8437-B06D3E7827C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altLang="zh-CN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457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68E7D3-9570-44F3-A117-02A4B9B1C2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altLang="zh-CN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462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AE15FA-54DD-4653-B16B-F1D221EC4CD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016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E6645E-0FB6-4EB6-B057-DBAD815ACEF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826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DADC2-532C-4A7A-85B5-5DD6824AF3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altLang="zh-CN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150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9D6B8-CB0E-494B-839E-CB0BC2DD86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200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0EA600-6ACA-4B29-91BA-7726825E30C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altLang="zh-CN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1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A615F-57AF-4F84-8154-5F04CF7356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966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F6899-EDCF-4A40-91AA-D363684DD4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168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32B5AB-8F97-453A-A929-43ADB037FBB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 altLang="zh-CN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934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6CCAA9-9014-4C1C-B33B-A8DEC0C4D11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037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80C49A-3AE9-4BF8-9F83-10C578D10C7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 altLang="zh-CN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3591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5844A-C35B-40F8-A0EC-12A03ECD856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0468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FBC26D-F8BD-4B63-8B8C-DA2D7611732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674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FAB63-C1D5-406F-85D8-F60608521C3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35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15C08A-AB41-402F-91B6-00EDC48051B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90</a:t>
            </a:fld>
            <a:endParaRPr lang="en-US" altLang="zh-CN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232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D3B379-C14E-494E-9531-F0AA541F7A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753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4FA855-6228-4346-B4DC-116002A4CB7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92</a:t>
            </a:fld>
            <a:endParaRPr lang="en-US" altLang="zh-CN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13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832412-2006-4D80-8994-058D9579742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Dr. Xia Shi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Advanced Math 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3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8001000" y="6215063"/>
            <a:ext cx="428625" cy="42862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8858250" y="5715000"/>
            <a:ext cx="53975" cy="5397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786813" y="5286375"/>
            <a:ext cx="53975" cy="5397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B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U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P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T</a:t>
            </a:r>
            <a:endParaRPr lang="zh-CN" altLang="en-US" sz="2800" b="1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929563" y="6750050"/>
            <a:ext cx="107950" cy="10795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215313" y="5929313"/>
            <a:ext cx="90487" cy="90487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rIns="18288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31B6C-EEC7-4DE8-BD08-37CA1454F73A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857E-CD3F-41A7-8299-09BD832EAA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4FB9-AE5B-4861-ABC6-C47AA7EAA3CF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69609-8975-4DF3-81FD-0CB540EFD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B9A2-6E12-4D72-8820-76032789AD45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88C16-41E1-4C96-B94D-C390F9EE04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E8A77-8593-419E-BCFC-4409CFF2457F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17DAE-3E35-4F18-820C-7B8290DCA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B56B-F19D-4379-9E37-4DAFD7589F32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E720-BD63-452B-8FEE-7C40D8AD21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72DC-3EEA-4BF9-BF5F-193314C4216E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960A-114C-4A54-A29C-83DC11021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426E-A154-43D6-89D6-29112530D2C7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998CA-99A3-4A7A-894C-08308EA06C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6690B-75DB-4F79-8653-6AB07419DC14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E64C4-66DF-432F-8855-8BDEE5553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FE90D-4345-495A-BBA2-C9F0B786B11E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B188E-519B-4741-998D-0327C33977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4092575" y="1152525"/>
            <a:ext cx="4560888" cy="364807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79F19-FA6E-4A15-AA68-9D8FD213C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CA63E-7059-4619-A474-E70909460552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35718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500188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A5DA8B-5E8D-49D4-9A2D-779F96056387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25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86750" y="6246813"/>
            <a:ext cx="539750" cy="53975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FF2F0D-1E90-460C-A00F-C24052012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4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8756650" y="6143625"/>
            <a:ext cx="244475" cy="2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900" y="6072188"/>
            <a:ext cx="101600" cy="11112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66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4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7.e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0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4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1.emf"/><Relationship Id="rId18" Type="http://schemas.openxmlformats.org/officeDocument/2006/relationships/oleObject" Target="../embeddings/oleObject36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5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4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5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2.emf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66.e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6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65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2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8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5.e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7.emf"/><Relationship Id="rId5" Type="http://schemas.openxmlformats.org/officeDocument/2006/relationships/image" Target="../media/image74.e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3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91.emf"/><Relationship Id="rId5" Type="http://schemas.openxmlformats.org/officeDocument/2006/relationships/image" Target="../media/image88.e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9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91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00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5.wmf"/><Relationship Id="rId5" Type="http://schemas.openxmlformats.org/officeDocument/2006/relationships/image" Target="../media/image92.e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8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05.e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13.emf"/><Relationship Id="rId18" Type="http://schemas.openxmlformats.org/officeDocument/2006/relationships/oleObject" Target="../embeddings/oleObject108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117.emf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1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2.emf"/><Relationship Id="rId5" Type="http://schemas.openxmlformats.org/officeDocument/2006/relationships/image" Target="../media/image109.emf"/><Relationship Id="rId15" Type="http://schemas.openxmlformats.org/officeDocument/2006/relationships/image" Target="../media/image114.emf"/><Relationship Id="rId23" Type="http://schemas.openxmlformats.org/officeDocument/2006/relationships/image" Target="../media/image118.e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16.e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1.e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19.emf"/><Relationship Id="rId4" Type="http://schemas.openxmlformats.org/officeDocument/2006/relationships/oleObject" Target="../embeddings/oleObject11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25.e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22.emf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24.emf"/><Relationship Id="rId5" Type="http://schemas.openxmlformats.org/officeDocument/2006/relationships/image" Target="../media/image121.emf"/><Relationship Id="rId15" Type="http://schemas.openxmlformats.org/officeDocument/2006/relationships/image" Target="../media/image126.e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23.emf"/><Relationship Id="rId14" Type="http://schemas.openxmlformats.org/officeDocument/2006/relationships/oleObject" Target="../embeddings/oleObject11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31.emf"/><Relationship Id="rId18" Type="http://schemas.openxmlformats.org/officeDocument/2006/relationships/oleObject" Target="../embeddings/oleObject126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135.wmf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5" Type="http://schemas.openxmlformats.org/officeDocument/2006/relationships/image" Target="../media/image132.wmf"/><Relationship Id="rId23" Type="http://schemas.openxmlformats.org/officeDocument/2006/relationships/image" Target="../media/image136.wmf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29.emf"/><Relationship Id="rId14" Type="http://schemas.openxmlformats.org/officeDocument/2006/relationships/oleObject" Target="../embeddings/oleObject124.bin"/><Relationship Id="rId22" Type="http://schemas.openxmlformats.org/officeDocument/2006/relationships/oleObject" Target="../embeddings/oleObject12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9.png"/><Relationship Id="rId5" Type="http://schemas.openxmlformats.org/officeDocument/2006/relationships/image" Target="../media/image137.e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43.png"/><Relationship Id="rId9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4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45.e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4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oleObject" Target="../embeddings/oleObject139.bin"/><Relationship Id="rId18" Type="http://schemas.openxmlformats.org/officeDocument/2006/relationships/oleObject" Target="../embeddings/oleObject141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156.emf"/><Relationship Id="rId7" Type="http://schemas.openxmlformats.org/officeDocument/2006/relationships/image" Target="../media/image150.emf"/><Relationship Id="rId12" Type="http://schemas.openxmlformats.org/officeDocument/2006/relationships/image" Target="../media/image152.emf"/><Relationship Id="rId17" Type="http://schemas.openxmlformats.org/officeDocument/2006/relationships/image" Target="../media/image15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38.bin"/><Relationship Id="rId5" Type="http://schemas.openxmlformats.org/officeDocument/2006/relationships/image" Target="../media/image149.emf"/><Relationship Id="rId15" Type="http://schemas.openxmlformats.org/officeDocument/2006/relationships/image" Target="../media/image158.png"/><Relationship Id="rId10" Type="http://schemas.openxmlformats.org/officeDocument/2006/relationships/image" Target="../media/image151.emf"/><Relationship Id="rId19" Type="http://schemas.openxmlformats.org/officeDocument/2006/relationships/image" Target="../media/image155.emf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5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63.emf"/><Relationship Id="rId18" Type="http://schemas.openxmlformats.org/officeDocument/2006/relationships/oleObject" Target="../embeddings/oleObject150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167.emf"/><Relationship Id="rId7" Type="http://schemas.openxmlformats.org/officeDocument/2006/relationships/image" Target="../media/image160.e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65.emf"/><Relationship Id="rId25" Type="http://schemas.openxmlformats.org/officeDocument/2006/relationships/image" Target="../media/image16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62.emf"/><Relationship Id="rId24" Type="http://schemas.openxmlformats.org/officeDocument/2006/relationships/oleObject" Target="../embeddings/oleObject153.bin"/><Relationship Id="rId5" Type="http://schemas.openxmlformats.org/officeDocument/2006/relationships/image" Target="../media/image159.emf"/><Relationship Id="rId15" Type="http://schemas.openxmlformats.org/officeDocument/2006/relationships/image" Target="../media/image164.emf"/><Relationship Id="rId23" Type="http://schemas.openxmlformats.org/officeDocument/2006/relationships/image" Target="../media/image168.e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66.e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61.e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7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70.emf"/><Relationship Id="rId4" Type="http://schemas.openxmlformats.org/officeDocument/2006/relationships/oleObject" Target="../embeddings/oleObject15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73.emf"/><Relationship Id="rId4" Type="http://schemas.openxmlformats.org/officeDocument/2006/relationships/oleObject" Target="../embeddings/oleObject15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7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74.emf"/><Relationship Id="rId4" Type="http://schemas.openxmlformats.org/officeDocument/2006/relationships/oleObject" Target="../embeddings/oleObject15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80.e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77.emf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79.emf"/><Relationship Id="rId5" Type="http://schemas.openxmlformats.org/officeDocument/2006/relationships/image" Target="../media/image176.emf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7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8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81.emf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8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8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8.bin"/><Relationship Id="rId5" Type="http://schemas.openxmlformats.org/officeDocument/2006/relationships/image" Target="../media/image184.e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8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91.emf"/><Relationship Id="rId18" Type="http://schemas.openxmlformats.org/officeDocument/2006/relationships/oleObject" Target="../embeddings/oleObject177.bin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195.emf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9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90.emf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94.emf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17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96.emf"/><Relationship Id="rId4" Type="http://schemas.openxmlformats.org/officeDocument/2006/relationships/oleObject" Target="../embeddings/oleObject17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201.emf"/><Relationship Id="rId18" Type="http://schemas.openxmlformats.org/officeDocument/2006/relationships/oleObject" Target="../embeddings/oleObject187.bin"/><Relationship Id="rId3" Type="http://schemas.openxmlformats.org/officeDocument/2006/relationships/notesSlide" Target="../notesSlides/notesSlide51.xml"/><Relationship Id="rId21" Type="http://schemas.openxmlformats.org/officeDocument/2006/relationships/image" Target="../media/image205.emf"/><Relationship Id="rId7" Type="http://schemas.openxmlformats.org/officeDocument/2006/relationships/image" Target="../media/image198.e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20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200.emf"/><Relationship Id="rId5" Type="http://schemas.openxmlformats.org/officeDocument/2006/relationships/image" Target="../media/image197.emf"/><Relationship Id="rId15" Type="http://schemas.openxmlformats.org/officeDocument/2006/relationships/image" Target="../media/image202.emf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204.e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99.emf"/><Relationship Id="rId14" Type="http://schemas.openxmlformats.org/officeDocument/2006/relationships/oleObject" Target="../embeddings/oleObject185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210.emf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07.wmf"/><Relationship Id="rId12" Type="http://schemas.openxmlformats.org/officeDocument/2006/relationships/oleObject" Target="../embeddings/oleObject193.bin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1.emf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209.emf"/><Relationship Id="rId5" Type="http://schemas.openxmlformats.org/officeDocument/2006/relationships/image" Target="../media/image206.emf"/><Relationship Id="rId15" Type="http://schemas.openxmlformats.org/officeDocument/2006/relationships/oleObject" Target="../embeddings/oleObject195.bin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208.wmf"/><Relationship Id="rId14" Type="http://schemas.openxmlformats.org/officeDocument/2006/relationships/oleObject" Target="../embeddings/oleObject19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216.emf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213.emf"/><Relationship Id="rId12" Type="http://schemas.openxmlformats.org/officeDocument/2006/relationships/oleObject" Target="../embeddings/oleObject2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215.emf"/><Relationship Id="rId5" Type="http://schemas.openxmlformats.org/officeDocument/2006/relationships/image" Target="../media/image212.emf"/><Relationship Id="rId15" Type="http://schemas.openxmlformats.org/officeDocument/2006/relationships/image" Target="../media/image217.emf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214.emf"/><Relationship Id="rId14" Type="http://schemas.openxmlformats.org/officeDocument/2006/relationships/oleObject" Target="../embeddings/oleObject20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221.e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219.emf"/><Relationship Id="rId12" Type="http://schemas.openxmlformats.org/officeDocument/2006/relationships/oleObject" Target="../embeddings/oleObject2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04.bin"/><Relationship Id="rId11" Type="http://schemas.openxmlformats.org/officeDocument/2006/relationships/oleObject" Target="../embeddings/oleObject207.bin"/><Relationship Id="rId5" Type="http://schemas.openxmlformats.org/officeDocument/2006/relationships/image" Target="../media/image218.w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2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226.emf"/><Relationship Id="rId18" Type="http://schemas.openxmlformats.org/officeDocument/2006/relationships/oleObject" Target="../embeddings/oleObject216.bin"/><Relationship Id="rId3" Type="http://schemas.openxmlformats.org/officeDocument/2006/relationships/notesSlide" Target="../notesSlides/notesSlide55.xml"/><Relationship Id="rId21" Type="http://schemas.openxmlformats.org/officeDocument/2006/relationships/image" Target="../media/image230.wmf"/><Relationship Id="rId7" Type="http://schemas.openxmlformats.org/officeDocument/2006/relationships/image" Target="../media/image223.e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22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7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225.emf"/><Relationship Id="rId5" Type="http://schemas.openxmlformats.org/officeDocument/2006/relationships/image" Target="../media/image222.emf"/><Relationship Id="rId15" Type="http://schemas.openxmlformats.org/officeDocument/2006/relationships/image" Target="../media/image227.png"/><Relationship Id="rId23" Type="http://schemas.openxmlformats.org/officeDocument/2006/relationships/image" Target="../media/image231.wmf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229.w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24.emf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1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36.emf"/><Relationship Id="rId18" Type="http://schemas.openxmlformats.org/officeDocument/2006/relationships/oleObject" Target="../embeddings/oleObject226.bin"/><Relationship Id="rId3" Type="http://schemas.openxmlformats.org/officeDocument/2006/relationships/notesSlide" Target="../notesSlides/notesSlide56.xml"/><Relationship Id="rId21" Type="http://schemas.openxmlformats.org/officeDocument/2006/relationships/image" Target="../media/image240.emf"/><Relationship Id="rId7" Type="http://schemas.openxmlformats.org/officeDocument/2006/relationships/image" Target="../media/image233.emf"/><Relationship Id="rId12" Type="http://schemas.openxmlformats.org/officeDocument/2006/relationships/oleObject" Target="../embeddings/oleObject223.bin"/><Relationship Id="rId17" Type="http://schemas.openxmlformats.org/officeDocument/2006/relationships/image" Target="../media/image23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5.bin"/><Relationship Id="rId20" Type="http://schemas.openxmlformats.org/officeDocument/2006/relationships/oleObject" Target="../embeddings/oleObject227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35.emf"/><Relationship Id="rId5" Type="http://schemas.openxmlformats.org/officeDocument/2006/relationships/image" Target="../media/image232.emf"/><Relationship Id="rId15" Type="http://schemas.openxmlformats.org/officeDocument/2006/relationships/image" Target="../media/image237.emf"/><Relationship Id="rId10" Type="http://schemas.openxmlformats.org/officeDocument/2006/relationships/oleObject" Target="../embeddings/oleObject222.bin"/><Relationship Id="rId19" Type="http://schemas.openxmlformats.org/officeDocument/2006/relationships/image" Target="../media/image239.emf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34.emf"/><Relationship Id="rId14" Type="http://schemas.openxmlformats.org/officeDocument/2006/relationships/oleObject" Target="../embeddings/oleObject22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45.wmf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242.wmf"/><Relationship Id="rId12" Type="http://schemas.openxmlformats.org/officeDocument/2006/relationships/oleObject" Target="../embeddings/oleObject2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5" Type="http://schemas.openxmlformats.org/officeDocument/2006/relationships/image" Target="../media/image246.w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43.wmf"/><Relationship Id="rId14" Type="http://schemas.openxmlformats.org/officeDocument/2006/relationships/oleObject" Target="../embeddings/oleObject23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247.emf"/><Relationship Id="rId4" Type="http://schemas.openxmlformats.org/officeDocument/2006/relationships/oleObject" Target="../embeddings/oleObject234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248.emf"/><Relationship Id="rId4" Type="http://schemas.openxmlformats.org/officeDocument/2006/relationships/oleObject" Target="../embeddings/oleObject23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25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52.emf"/><Relationship Id="rId5" Type="http://schemas.openxmlformats.org/officeDocument/2006/relationships/image" Target="../media/image249.emf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51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253.emf"/><Relationship Id="rId4" Type="http://schemas.openxmlformats.org/officeDocument/2006/relationships/oleObject" Target="../embeddings/oleObject24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image" Target="../media/image258.wmf"/><Relationship Id="rId18" Type="http://schemas.openxmlformats.org/officeDocument/2006/relationships/oleObject" Target="../embeddings/oleObject248.bin"/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255.emf"/><Relationship Id="rId12" Type="http://schemas.openxmlformats.org/officeDocument/2006/relationships/oleObject" Target="../embeddings/oleObject245.bin"/><Relationship Id="rId17" Type="http://schemas.openxmlformats.org/officeDocument/2006/relationships/image" Target="../media/image26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7.bin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257.emf"/><Relationship Id="rId5" Type="http://schemas.openxmlformats.org/officeDocument/2006/relationships/image" Target="../media/image254.wmf"/><Relationship Id="rId15" Type="http://schemas.openxmlformats.org/officeDocument/2006/relationships/image" Target="../media/image259.wmf"/><Relationship Id="rId10" Type="http://schemas.openxmlformats.org/officeDocument/2006/relationships/oleObject" Target="../embeddings/oleObject244.bin"/><Relationship Id="rId19" Type="http://schemas.openxmlformats.org/officeDocument/2006/relationships/image" Target="../media/image261.emf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256.emf"/><Relationship Id="rId14" Type="http://schemas.openxmlformats.org/officeDocument/2006/relationships/oleObject" Target="../embeddings/oleObject246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66.emf"/><Relationship Id="rId18" Type="http://schemas.openxmlformats.org/officeDocument/2006/relationships/oleObject" Target="../embeddings/oleObject256.bin"/><Relationship Id="rId3" Type="http://schemas.openxmlformats.org/officeDocument/2006/relationships/notesSlide" Target="../notesSlides/notesSlide64.xml"/><Relationship Id="rId21" Type="http://schemas.openxmlformats.org/officeDocument/2006/relationships/image" Target="../media/image270.emf"/><Relationship Id="rId7" Type="http://schemas.openxmlformats.org/officeDocument/2006/relationships/image" Target="../media/image263.e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6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65.emf"/><Relationship Id="rId5" Type="http://schemas.openxmlformats.org/officeDocument/2006/relationships/image" Target="../media/image262.emf"/><Relationship Id="rId15" Type="http://schemas.openxmlformats.org/officeDocument/2006/relationships/image" Target="../media/image267.emf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69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64.emf"/><Relationship Id="rId14" Type="http://schemas.openxmlformats.org/officeDocument/2006/relationships/oleObject" Target="../embeddings/oleObject254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27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59.bin"/><Relationship Id="rId5" Type="http://schemas.openxmlformats.org/officeDocument/2006/relationships/image" Target="../media/image271.emf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73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27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62.bin"/><Relationship Id="rId5" Type="http://schemas.openxmlformats.org/officeDocument/2006/relationships/image" Target="../media/image274.emf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27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27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64.bin"/><Relationship Id="rId5" Type="http://schemas.openxmlformats.org/officeDocument/2006/relationships/image" Target="../media/image278.e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8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image" Target="../media/image286.emf"/><Relationship Id="rId18" Type="http://schemas.openxmlformats.org/officeDocument/2006/relationships/oleObject" Target="../embeddings/oleObject272.bin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283.emf"/><Relationship Id="rId12" Type="http://schemas.openxmlformats.org/officeDocument/2006/relationships/oleObject" Target="../embeddings/oleObject269.bin"/><Relationship Id="rId17" Type="http://schemas.openxmlformats.org/officeDocument/2006/relationships/image" Target="../media/image28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1.bin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85.emf"/><Relationship Id="rId5" Type="http://schemas.openxmlformats.org/officeDocument/2006/relationships/image" Target="../media/image282.emf"/><Relationship Id="rId15" Type="http://schemas.openxmlformats.org/officeDocument/2006/relationships/image" Target="../media/image287.emf"/><Relationship Id="rId10" Type="http://schemas.openxmlformats.org/officeDocument/2006/relationships/oleObject" Target="../embeddings/oleObject268.bin"/><Relationship Id="rId19" Type="http://schemas.openxmlformats.org/officeDocument/2006/relationships/image" Target="../media/image289.emf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84.emf"/><Relationship Id="rId14" Type="http://schemas.openxmlformats.org/officeDocument/2006/relationships/oleObject" Target="../embeddings/oleObject27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29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74.bin"/><Relationship Id="rId5" Type="http://schemas.openxmlformats.org/officeDocument/2006/relationships/image" Target="../media/image290.emf"/><Relationship Id="rId4" Type="http://schemas.openxmlformats.org/officeDocument/2006/relationships/oleObject" Target="../embeddings/oleObject273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296.emf"/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293.emf"/><Relationship Id="rId12" Type="http://schemas.openxmlformats.org/officeDocument/2006/relationships/oleObject" Target="../embeddings/oleObject2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295.emf"/><Relationship Id="rId5" Type="http://schemas.openxmlformats.org/officeDocument/2006/relationships/image" Target="../media/image292.emf"/><Relationship Id="rId15" Type="http://schemas.openxmlformats.org/officeDocument/2006/relationships/image" Target="../media/image297.wmf"/><Relationship Id="rId10" Type="http://schemas.openxmlformats.org/officeDocument/2006/relationships/oleObject" Target="../embeddings/oleObject278.bin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94.emf"/><Relationship Id="rId14" Type="http://schemas.openxmlformats.org/officeDocument/2006/relationships/oleObject" Target="../embeddings/oleObject280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image" Target="../media/image302.emf"/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299.wmf"/><Relationship Id="rId12" Type="http://schemas.openxmlformats.org/officeDocument/2006/relationships/oleObject" Target="../embeddings/oleObject2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301.wmf"/><Relationship Id="rId5" Type="http://schemas.openxmlformats.org/officeDocument/2006/relationships/image" Target="../media/image298.wmf"/><Relationship Id="rId15" Type="http://schemas.openxmlformats.org/officeDocument/2006/relationships/image" Target="../media/image303.emf"/><Relationship Id="rId10" Type="http://schemas.openxmlformats.org/officeDocument/2006/relationships/oleObject" Target="../embeddings/oleObject284.bin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300.wmf"/><Relationship Id="rId14" Type="http://schemas.openxmlformats.org/officeDocument/2006/relationships/oleObject" Target="../embeddings/oleObject286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307.wmf"/><Relationship Id="rId18" Type="http://schemas.openxmlformats.org/officeDocument/2006/relationships/oleObject" Target="../embeddings/oleObject294.bin"/><Relationship Id="rId26" Type="http://schemas.openxmlformats.org/officeDocument/2006/relationships/oleObject" Target="../embeddings/oleObject298.bin"/><Relationship Id="rId3" Type="http://schemas.openxmlformats.org/officeDocument/2006/relationships/notesSlide" Target="../notesSlides/notesSlide72.xml"/><Relationship Id="rId21" Type="http://schemas.openxmlformats.org/officeDocument/2006/relationships/image" Target="../media/image310.emf"/><Relationship Id="rId7" Type="http://schemas.openxmlformats.org/officeDocument/2006/relationships/image" Target="../media/image305.w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309.wmf"/><Relationship Id="rId25" Type="http://schemas.openxmlformats.org/officeDocument/2006/relationships/image" Target="../media/image31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3.bin"/><Relationship Id="rId20" Type="http://schemas.openxmlformats.org/officeDocument/2006/relationships/oleObject" Target="../embeddings/oleObject295.bin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306.wmf"/><Relationship Id="rId24" Type="http://schemas.openxmlformats.org/officeDocument/2006/relationships/oleObject" Target="../embeddings/oleObject297.bin"/><Relationship Id="rId5" Type="http://schemas.openxmlformats.org/officeDocument/2006/relationships/image" Target="../media/image304.emf"/><Relationship Id="rId15" Type="http://schemas.openxmlformats.org/officeDocument/2006/relationships/image" Target="../media/image308.wmf"/><Relationship Id="rId23" Type="http://schemas.openxmlformats.org/officeDocument/2006/relationships/image" Target="../media/image311.emf"/><Relationship Id="rId10" Type="http://schemas.openxmlformats.org/officeDocument/2006/relationships/oleObject" Target="../embeddings/oleObject290.bin"/><Relationship Id="rId19" Type="http://schemas.openxmlformats.org/officeDocument/2006/relationships/image" Target="NULL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99.wmf"/><Relationship Id="rId14" Type="http://schemas.openxmlformats.org/officeDocument/2006/relationships/oleObject" Target="../embeddings/oleObject292.bin"/><Relationship Id="rId22" Type="http://schemas.openxmlformats.org/officeDocument/2006/relationships/oleObject" Target="../embeddings/oleObject296.bin"/><Relationship Id="rId27" Type="http://schemas.openxmlformats.org/officeDocument/2006/relationships/image" Target="../media/image31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3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300.bin"/><Relationship Id="rId11" Type="http://schemas.openxmlformats.org/officeDocument/2006/relationships/image" Target="../media/image317.emf"/><Relationship Id="rId5" Type="http://schemas.openxmlformats.org/officeDocument/2006/relationships/image" Target="../media/image314.emf"/><Relationship Id="rId10" Type="http://schemas.openxmlformats.org/officeDocument/2006/relationships/oleObject" Target="../embeddings/oleObject302.bin"/><Relationship Id="rId4" Type="http://schemas.openxmlformats.org/officeDocument/2006/relationships/oleObject" Target="../embeddings/oleObject299.bin"/><Relationship Id="rId9" Type="http://schemas.openxmlformats.org/officeDocument/2006/relationships/image" Target="../media/image316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3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04.bin"/><Relationship Id="rId5" Type="http://schemas.openxmlformats.org/officeDocument/2006/relationships/image" Target="../media/image318.e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320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32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324.emf"/><Relationship Id="rId5" Type="http://schemas.openxmlformats.org/officeDocument/2006/relationships/image" Target="../media/image321.emf"/><Relationship Id="rId10" Type="http://schemas.openxmlformats.org/officeDocument/2006/relationships/oleObject" Target="../embeddings/oleObject309.bin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323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13" Type="http://schemas.openxmlformats.org/officeDocument/2006/relationships/image" Target="../media/image329.emf"/><Relationship Id="rId18" Type="http://schemas.openxmlformats.org/officeDocument/2006/relationships/oleObject" Target="../embeddings/oleObject317.bin"/><Relationship Id="rId3" Type="http://schemas.openxmlformats.org/officeDocument/2006/relationships/notesSlide" Target="../notesSlides/notesSlide76.xml"/><Relationship Id="rId21" Type="http://schemas.openxmlformats.org/officeDocument/2006/relationships/image" Target="../media/image333.emf"/><Relationship Id="rId7" Type="http://schemas.openxmlformats.org/officeDocument/2006/relationships/image" Target="../media/image326.emf"/><Relationship Id="rId12" Type="http://schemas.openxmlformats.org/officeDocument/2006/relationships/oleObject" Target="../embeddings/oleObject314.bin"/><Relationship Id="rId17" Type="http://schemas.openxmlformats.org/officeDocument/2006/relationships/image" Target="../media/image33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16.bin"/><Relationship Id="rId20" Type="http://schemas.openxmlformats.org/officeDocument/2006/relationships/oleObject" Target="../embeddings/oleObject318.bin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11.bin"/><Relationship Id="rId11" Type="http://schemas.openxmlformats.org/officeDocument/2006/relationships/image" Target="../media/image328.emf"/><Relationship Id="rId5" Type="http://schemas.openxmlformats.org/officeDocument/2006/relationships/image" Target="../media/image325.emf"/><Relationship Id="rId15" Type="http://schemas.openxmlformats.org/officeDocument/2006/relationships/image" Target="../media/image330.emf"/><Relationship Id="rId23" Type="http://schemas.openxmlformats.org/officeDocument/2006/relationships/image" Target="../media/image334.emf"/><Relationship Id="rId10" Type="http://schemas.openxmlformats.org/officeDocument/2006/relationships/oleObject" Target="../embeddings/oleObject313.bin"/><Relationship Id="rId19" Type="http://schemas.openxmlformats.org/officeDocument/2006/relationships/image" Target="../media/image332.emf"/><Relationship Id="rId4" Type="http://schemas.openxmlformats.org/officeDocument/2006/relationships/oleObject" Target="../embeddings/oleObject310.bin"/><Relationship Id="rId9" Type="http://schemas.openxmlformats.org/officeDocument/2006/relationships/image" Target="../media/image327.emf"/><Relationship Id="rId14" Type="http://schemas.openxmlformats.org/officeDocument/2006/relationships/oleObject" Target="../embeddings/oleObject315.bin"/><Relationship Id="rId22" Type="http://schemas.openxmlformats.org/officeDocument/2006/relationships/oleObject" Target="../embeddings/oleObject31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9.emf"/><Relationship Id="rId18" Type="http://schemas.openxmlformats.org/officeDocument/2006/relationships/oleObject" Target="../embeddings/oleObject327.bin"/><Relationship Id="rId26" Type="http://schemas.openxmlformats.org/officeDocument/2006/relationships/oleObject" Target="../embeddings/oleObject331.bin"/><Relationship Id="rId39" Type="http://schemas.openxmlformats.org/officeDocument/2006/relationships/image" Target="../media/image352.wmf"/><Relationship Id="rId21" Type="http://schemas.openxmlformats.org/officeDocument/2006/relationships/image" Target="../media/image343.emf"/><Relationship Id="rId34" Type="http://schemas.openxmlformats.org/officeDocument/2006/relationships/oleObject" Target="../embeddings/oleObject335.bin"/><Relationship Id="rId7" Type="http://schemas.openxmlformats.org/officeDocument/2006/relationships/image" Target="../media/image336.emf"/><Relationship Id="rId12" Type="http://schemas.openxmlformats.org/officeDocument/2006/relationships/oleObject" Target="../embeddings/oleObject324.bin"/><Relationship Id="rId17" Type="http://schemas.openxmlformats.org/officeDocument/2006/relationships/image" Target="../media/image341.emf"/><Relationship Id="rId25" Type="http://schemas.openxmlformats.org/officeDocument/2006/relationships/image" Target="../media/image345.emf"/><Relationship Id="rId33" Type="http://schemas.openxmlformats.org/officeDocument/2006/relationships/image" Target="../media/image349.emf"/><Relationship Id="rId38" Type="http://schemas.openxmlformats.org/officeDocument/2006/relationships/oleObject" Target="../embeddings/oleObject33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6.bin"/><Relationship Id="rId20" Type="http://schemas.openxmlformats.org/officeDocument/2006/relationships/oleObject" Target="../embeddings/oleObject328.bin"/><Relationship Id="rId29" Type="http://schemas.openxmlformats.org/officeDocument/2006/relationships/image" Target="../media/image347.emf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321.bin"/><Relationship Id="rId11" Type="http://schemas.openxmlformats.org/officeDocument/2006/relationships/image" Target="../media/image338.emf"/><Relationship Id="rId24" Type="http://schemas.openxmlformats.org/officeDocument/2006/relationships/oleObject" Target="../embeddings/oleObject330.bin"/><Relationship Id="rId32" Type="http://schemas.openxmlformats.org/officeDocument/2006/relationships/oleObject" Target="../embeddings/oleObject334.bin"/><Relationship Id="rId37" Type="http://schemas.openxmlformats.org/officeDocument/2006/relationships/image" Target="../media/image351.wmf"/><Relationship Id="rId5" Type="http://schemas.openxmlformats.org/officeDocument/2006/relationships/image" Target="../media/image335.emf"/><Relationship Id="rId15" Type="http://schemas.openxmlformats.org/officeDocument/2006/relationships/image" Target="../media/image340.emf"/><Relationship Id="rId23" Type="http://schemas.openxmlformats.org/officeDocument/2006/relationships/image" Target="../media/image344.emf"/><Relationship Id="rId28" Type="http://schemas.openxmlformats.org/officeDocument/2006/relationships/oleObject" Target="../embeddings/oleObject332.bin"/><Relationship Id="rId36" Type="http://schemas.openxmlformats.org/officeDocument/2006/relationships/oleObject" Target="../embeddings/oleObject336.bin"/><Relationship Id="rId10" Type="http://schemas.openxmlformats.org/officeDocument/2006/relationships/oleObject" Target="../embeddings/oleObject323.bin"/><Relationship Id="rId19" Type="http://schemas.openxmlformats.org/officeDocument/2006/relationships/image" Target="../media/image342.emf"/><Relationship Id="rId31" Type="http://schemas.openxmlformats.org/officeDocument/2006/relationships/image" Target="../media/image348.emf"/><Relationship Id="rId4" Type="http://schemas.openxmlformats.org/officeDocument/2006/relationships/oleObject" Target="../embeddings/oleObject320.bin"/><Relationship Id="rId9" Type="http://schemas.openxmlformats.org/officeDocument/2006/relationships/image" Target="../media/image337.emf"/><Relationship Id="rId14" Type="http://schemas.openxmlformats.org/officeDocument/2006/relationships/oleObject" Target="../embeddings/oleObject325.bin"/><Relationship Id="rId22" Type="http://schemas.openxmlformats.org/officeDocument/2006/relationships/oleObject" Target="../embeddings/oleObject329.bin"/><Relationship Id="rId27" Type="http://schemas.openxmlformats.org/officeDocument/2006/relationships/image" Target="../media/image346.emf"/><Relationship Id="rId30" Type="http://schemas.openxmlformats.org/officeDocument/2006/relationships/oleObject" Target="../embeddings/oleObject333.bin"/><Relationship Id="rId35" Type="http://schemas.openxmlformats.org/officeDocument/2006/relationships/image" Target="../media/image350.wmf"/><Relationship Id="rId8" Type="http://schemas.openxmlformats.org/officeDocument/2006/relationships/oleObject" Target="../embeddings/oleObject322.bin"/><Relationship Id="rId3" Type="http://schemas.openxmlformats.org/officeDocument/2006/relationships/notesSlide" Target="../notesSlides/notesSlide7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13" Type="http://schemas.openxmlformats.org/officeDocument/2006/relationships/image" Target="../media/image357.emf"/><Relationship Id="rId18" Type="http://schemas.openxmlformats.org/officeDocument/2006/relationships/oleObject" Target="../embeddings/oleObject345.bin"/><Relationship Id="rId3" Type="http://schemas.openxmlformats.org/officeDocument/2006/relationships/notesSlide" Target="../notesSlides/notesSlide78.xml"/><Relationship Id="rId7" Type="http://schemas.openxmlformats.org/officeDocument/2006/relationships/image" Target="../media/image354.emf"/><Relationship Id="rId12" Type="http://schemas.openxmlformats.org/officeDocument/2006/relationships/oleObject" Target="../embeddings/oleObject342.bin"/><Relationship Id="rId17" Type="http://schemas.openxmlformats.org/officeDocument/2006/relationships/image" Target="../media/image35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4.bin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339.bin"/><Relationship Id="rId11" Type="http://schemas.openxmlformats.org/officeDocument/2006/relationships/image" Target="../media/image356.emf"/><Relationship Id="rId5" Type="http://schemas.openxmlformats.org/officeDocument/2006/relationships/image" Target="../media/image353.emf"/><Relationship Id="rId15" Type="http://schemas.openxmlformats.org/officeDocument/2006/relationships/image" Target="../media/image350.wmf"/><Relationship Id="rId10" Type="http://schemas.openxmlformats.org/officeDocument/2006/relationships/oleObject" Target="../embeddings/oleObject341.bin"/><Relationship Id="rId19" Type="http://schemas.openxmlformats.org/officeDocument/2006/relationships/image" Target="../media/image352.wmf"/><Relationship Id="rId4" Type="http://schemas.openxmlformats.org/officeDocument/2006/relationships/oleObject" Target="../embeddings/oleObject338.bin"/><Relationship Id="rId9" Type="http://schemas.openxmlformats.org/officeDocument/2006/relationships/image" Target="../media/image355.emf"/><Relationship Id="rId14" Type="http://schemas.openxmlformats.org/officeDocument/2006/relationships/oleObject" Target="../embeddings/oleObject343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3" Type="http://schemas.openxmlformats.org/officeDocument/2006/relationships/notesSlide" Target="../notesSlides/notesSlide79.xml"/><Relationship Id="rId7" Type="http://schemas.openxmlformats.org/officeDocument/2006/relationships/image" Target="../media/image35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47.bin"/><Relationship Id="rId11" Type="http://schemas.openxmlformats.org/officeDocument/2006/relationships/image" Target="../media/image352.wmf"/><Relationship Id="rId5" Type="http://schemas.openxmlformats.org/officeDocument/2006/relationships/image" Target="../media/image358.emf"/><Relationship Id="rId10" Type="http://schemas.openxmlformats.org/officeDocument/2006/relationships/oleObject" Target="../embeddings/oleObject349.bin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351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3" Type="http://schemas.openxmlformats.org/officeDocument/2006/relationships/notesSlide" Target="../notesSlides/notesSlide80.xml"/><Relationship Id="rId7" Type="http://schemas.openxmlformats.org/officeDocument/2006/relationships/image" Target="../media/image36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51.bin"/><Relationship Id="rId5" Type="http://schemas.openxmlformats.org/officeDocument/2006/relationships/image" Target="../media/image359.emf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361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63.emf"/><Relationship Id="rId5" Type="http://schemas.openxmlformats.org/officeDocument/2006/relationships/image" Target="../media/image362.emf"/><Relationship Id="rId4" Type="http://schemas.openxmlformats.org/officeDocument/2006/relationships/oleObject" Target="../embeddings/oleObject353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64.e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365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67.emf"/><Relationship Id="rId5" Type="http://schemas.openxmlformats.org/officeDocument/2006/relationships/image" Target="../media/image366.emf"/><Relationship Id="rId4" Type="http://schemas.openxmlformats.org/officeDocument/2006/relationships/oleObject" Target="../embeddings/oleObject355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69.emf"/><Relationship Id="rId5" Type="http://schemas.openxmlformats.org/officeDocument/2006/relationships/image" Target="../media/image368.emf"/><Relationship Id="rId4" Type="http://schemas.openxmlformats.org/officeDocument/2006/relationships/oleObject" Target="../embeddings/oleObject356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370.emf"/><Relationship Id="rId4" Type="http://schemas.openxmlformats.org/officeDocument/2006/relationships/oleObject" Target="../embeddings/oleObject357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72.emf"/><Relationship Id="rId5" Type="http://schemas.openxmlformats.org/officeDocument/2006/relationships/image" Target="../media/image371.emf"/><Relationship Id="rId4" Type="http://schemas.openxmlformats.org/officeDocument/2006/relationships/oleObject" Target="../embeddings/oleObject35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74.emf"/><Relationship Id="rId5" Type="http://schemas.openxmlformats.org/officeDocument/2006/relationships/image" Target="../media/image373.emf"/><Relationship Id="rId4" Type="http://schemas.openxmlformats.org/officeDocument/2006/relationships/oleObject" Target="../embeddings/oleObject359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76.emf"/><Relationship Id="rId5" Type="http://schemas.openxmlformats.org/officeDocument/2006/relationships/image" Target="../media/image375.emf"/><Relationship Id="rId4" Type="http://schemas.openxmlformats.org/officeDocument/2006/relationships/oleObject" Target="../embeddings/oleObject360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957258"/>
            <a:ext cx="8429684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Advanced Mathematics(I)</a:t>
            </a:r>
            <a:endParaRPr lang="zh-CN" altLang="en-US" dirty="0"/>
          </a:p>
        </p:txBody>
      </p:sp>
      <p:sp>
        <p:nvSpPr>
          <p:cNvPr id="263170" name="副标题 2"/>
          <p:cNvSpPr>
            <a:spLocks noGrp="1"/>
          </p:cNvSpPr>
          <p:nvPr>
            <p:ph type="subTitle" idx="1"/>
          </p:nvPr>
        </p:nvSpPr>
        <p:spPr>
          <a:xfrm>
            <a:off x="533400" y="3390900"/>
            <a:ext cx="7967663" cy="2466975"/>
          </a:xfrm>
        </p:spPr>
        <p:txBody>
          <a:bodyPr>
            <a:normAutofit fontScale="92500"/>
          </a:bodyPr>
          <a:lstStyle/>
          <a:p>
            <a:pPr marR="0" algn="l" eaLnBrk="1" hangingPunct="1"/>
            <a:r>
              <a:rPr lang="en-US" altLang="zh-CN" sz="3200" dirty="0"/>
              <a:t>Ping  Zhu (</a:t>
            </a:r>
            <a:r>
              <a:rPr lang="zh-CN" altLang="en-US" sz="3200" dirty="0" smtClean="0"/>
              <a:t>朱 萍</a:t>
            </a:r>
            <a:r>
              <a:rPr lang="en-US" altLang="zh-CN" sz="3200" dirty="0"/>
              <a:t>) </a:t>
            </a:r>
          </a:p>
          <a:p>
            <a:pPr marR="0" algn="l" eaLnBrk="1" hangingPunct="1"/>
            <a:r>
              <a:rPr lang="en-US" altLang="zh-CN" sz="3200" dirty="0"/>
              <a:t>Professor &amp; </a:t>
            </a:r>
            <a:r>
              <a:rPr lang="en-US" altLang="zh-CN" sz="3200" dirty="0" err="1"/>
              <a:t>Ph.D</a:t>
            </a:r>
            <a:r>
              <a:rPr lang="en-US" altLang="zh-CN" sz="3200" dirty="0"/>
              <a:t> Supervisor (</a:t>
            </a:r>
            <a:r>
              <a:rPr lang="zh-CN" altLang="en-US" sz="3200" dirty="0"/>
              <a:t>教授  博士生导师</a:t>
            </a:r>
            <a:r>
              <a:rPr lang="en-US" altLang="zh-CN" sz="3200" dirty="0"/>
              <a:t>)</a:t>
            </a:r>
          </a:p>
          <a:p>
            <a:pPr marR="0" algn="l" eaLnBrk="1" hangingPunct="1"/>
            <a:r>
              <a:rPr lang="en-US" altLang="zh-CN" sz="3200" dirty="0"/>
              <a:t>School of Science, BUPT (</a:t>
            </a:r>
            <a:r>
              <a:rPr lang="zh-CN" altLang="en-US" sz="3200" dirty="0"/>
              <a:t>北邮理学院</a:t>
            </a:r>
            <a:r>
              <a:rPr lang="en-US" altLang="zh-CN" sz="3200" dirty="0"/>
              <a:t>)</a:t>
            </a:r>
          </a:p>
          <a:p>
            <a:pPr marR="0" algn="l" eaLnBrk="1" hangingPunct="1"/>
            <a:r>
              <a:rPr lang="en-US" altLang="zh-CN" sz="3200" dirty="0"/>
              <a:t>E-mail</a:t>
            </a:r>
            <a:r>
              <a:rPr lang="zh-CN" altLang="en-US" sz="3200" dirty="0"/>
              <a:t>：</a:t>
            </a:r>
            <a:r>
              <a:rPr lang="en-US" altLang="zh-CN" sz="3200" dirty="0"/>
              <a:t>pzhubupt@gmail.com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>
                <a:ea typeface="宋体" charset="-122"/>
              </a:rPr>
              <a:t>Section 1.1</a:t>
            </a:r>
          </a:p>
        </p:txBody>
      </p:sp>
      <p:sp>
        <p:nvSpPr>
          <p:cNvPr id="218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Mappings </a:t>
            </a:r>
            <a:r>
              <a:rPr lang="en-US" altLang="zh-CN" sz="3600" dirty="0"/>
              <a:t>and Functions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3329005" y="4127207"/>
            <a:ext cx="5600713" cy="1016305"/>
            <a:chOff x="900113" y="4315140"/>
            <a:chExt cx="7413625" cy="1630363"/>
          </a:xfrm>
          <a:scene3d>
            <a:camera prst="orthographicFront">
              <a:rot lat="0" lon="2400000" rev="1200000"/>
            </a:camera>
            <a:lightRig rig="threePt" dir="t"/>
          </a:scene3d>
        </p:grpSpPr>
        <p:sp>
          <p:nvSpPr>
            <p:cNvPr id="4" name="Freeform 8"/>
            <p:cNvSpPr>
              <a:spLocks/>
            </p:cNvSpPr>
            <p:nvPr/>
          </p:nvSpPr>
          <p:spPr bwMode="auto">
            <a:xfrm>
              <a:off x="900113" y="4604065"/>
              <a:ext cx="2735262" cy="1341438"/>
            </a:xfrm>
            <a:custGeom>
              <a:avLst/>
              <a:gdLst/>
              <a:ahLst/>
              <a:cxnLst>
                <a:cxn ang="0">
                  <a:pos x="580" y="322"/>
                </a:cxn>
                <a:cxn ang="0">
                  <a:pos x="665" y="207"/>
                </a:cxn>
                <a:cxn ang="0">
                  <a:pos x="742" y="130"/>
                </a:cxn>
                <a:cxn ang="0">
                  <a:pos x="788" y="100"/>
                </a:cxn>
                <a:cxn ang="0">
                  <a:pos x="1026" y="0"/>
                </a:cxn>
                <a:cxn ang="0">
                  <a:pos x="1287" y="30"/>
                </a:cxn>
                <a:cxn ang="0">
                  <a:pos x="1348" y="69"/>
                </a:cxn>
                <a:cxn ang="0">
                  <a:pos x="1364" y="92"/>
                </a:cxn>
                <a:cxn ang="0">
                  <a:pos x="1433" y="138"/>
                </a:cxn>
                <a:cxn ang="0">
                  <a:pos x="1440" y="161"/>
                </a:cxn>
                <a:cxn ang="0">
                  <a:pos x="1464" y="176"/>
                </a:cxn>
                <a:cxn ang="0">
                  <a:pos x="1471" y="222"/>
                </a:cxn>
                <a:cxn ang="0">
                  <a:pos x="1464" y="568"/>
                </a:cxn>
                <a:cxn ang="0">
                  <a:pos x="1402" y="622"/>
                </a:cxn>
                <a:cxn ang="0">
                  <a:pos x="1279" y="683"/>
                </a:cxn>
                <a:cxn ang="0">
                  <a:pos x="719" y="752"/>
                </a:cxn>
                <a:cxn ang="0">
                  <a:pos x="565" y="791"/>
                </a:cxn>
                <a:cxn ang="0">
                  <a:pos x="534" y="806"/>
                </a:cxn>
                <a:cxn ang="0">
                  <a:pos x="511" y="822"/>
                </a:cxn>
                <a:cxn ang="0">
                  <a:pos x="381" y="845"/>
                </a:cxn>
                <a:cxn ang="0">
                  <a:pos x="312" y="837"/>
                </a:cxn>
                <a:cxn ang="0">
                  <a:pos x="265" y="806"/>
                </a:cxn>
                <a:cxn ang="0">
                  <a:pos x="112" y="714"/>
                </a:cxn>
                <a:cxn ang="0">
                  <a:pos x="4" y="560"/>
                </a:cxn>
                <a:cxn ang="0">
                  <a:pos x="43" y="407"/>
                </a:cxn>
                <a:cxn ang="0">
                  <a:pos x="135" y="284"/>
                </a:cxn>
                <a:cxn ang="0">
                  <a:pos x="150" y="261"/>
                </a:cxn>
                <a:cxn ang="0">
                  <a:pos x="173" y="238"/>
                </a:cxn>
                <a:cxn ang="0">
                  <a:pos x="273" y="192"/>
                </a:cxn>
                <a:cxn ang="0">
                  <a:pos x="365" y="199"/>
                </a:cxn>
                <a:cxn ang="0">
                  <a:pos x="419" y="246"/>
                </a:cxn>
                <a:cxn ang="0">
                  <a:pos x="504" y="307"/>
                </a:cxn>
                <a:cxn ang="0">
                  <a:pos x="527" y="322"/>
                </a:cxn>
                <a:cxn ang="0">
                  <a:pos x="580" y="322"/>
                </a:cxn>
              </a:cxnLst>
              <a:rect l="0" t="0" r="r" b="b"/>
              <a:pathLst>
                <a:path w="1471" h="845">
                  <a:moveTo>
                    <a:pt x="580" y="322"/>
                  </a:moveTo>
                  <a:cubicBezTo>
                    <a:pt x="599" y="269"/>
                    <a:pt x="611" y="233"/>
                    <a:pt x="665" y="207"/>
                  </a:cubicBezTo>
                  <a:cubicBezTo>
                    <a:pt x="685" y="177"/>
                    <a:pt x="713" y="152"/>
                    <a:pt x="742" y="130"/>
                  </a:cubicBezTo>
                  <a:cubicBezTo>
                    <a:pt x="757" y="119"/>
                    <a:pt x="775" y="113"/>
                    <a:pt x="788" y="100"/>
                  </a:cubicBezTo>
                  <a:cubicBezTo>
                    <a:pt x="838" y="46"/>
                    <a:pt x="956" y="9"/>
                    <a:pt x="1026" y="0"/>
                  </a:cubicBezTo>
                  <a:cubicBezTo>
                    <a:pt x="1129" y="4"/>
                    <a:pt x="1196" y="2"/>
                    <a:pt x="1287" y="30"/>
                  </a:cubicBezTo>
                  <a:cubicBezTo>
                    <a:pt x="1306" y="45"/>
                    <a:pt x="1329" y="54"/>
                    <a:pt x="1348" y="69"/>
                  </a:cubicBezTo>
                  <a:cubicBezTo>
                    <a:pt x="1355" y="75"/>
                    <a:pt x="1357" y="85"/>
                    <a:pt x="1364" y="92"/>
                  </a:cubicBezTo>
                  <a:cubicBezTo>
                    <a:pt x="1383" y="111"/>
                    <a:pt x="1408" y="129"/>
                    <a:pt x="1433" y="138"/>
                  </a:cubicBezTo>
                  <a:cubicBezTo>
                    <a:pt x="1435" y="146"/>
                    <a:pt x="1435" y="155"/>
                    <a:pt x="1440" y="161"/>
                  </a:cubicBezTo>
                  <a:cubicBezTo>
                    <a:pt x="1446" y="168"/>
                    <a:pt x="1460" y="168"/>
                    <a:pt x="1464" y="176"/>
                  </a:cubicBezTo>
                  <a:cubicBezTo>
                    <a:pt x="1471" y="190"/>
                    <a:pt x="1469" y="207"/>
                    <a:pt x="1471" y="222"/>
                  </a:cubicBezTo>
                  <a:cubicBezTo>
                    <a:pt x="1469" y="337"/>
                    <a:pt x="1471" y="453"/>
                    <a:pt x="1464" y="568"/>
                  </a:cubicBezTo>
                  <a:cubicBezTo>
                    <a:pt x="1463" y="589"/>
                    <a:pt x="1406" y="619"/>
                    <a:pt x="1402" y="622"/>
                  </a:cubicBezTo>
                  <a:cubicBezTo>
                    <a:pt x="1361" y="649"/>
                    <a:pt x="1326" y="669"/>
                    <a:pt x="1279" y="683"/>
                  </a:cubicBezTo>
                  <a:cubicBezTo>
                    <a:pt x="1115" y="793"/>
                    <a:pt x="914" y="748"/>
                    <a:pt x="719" y="752"/>
                  </a:cubicBezTo>
                  <a:cubicBezTo>
                    <a:pt x="667" y="760"/>
                    <a:pt x="614" y="773"/>
                    <a:pt x="565" y="791"/>
                  </a:cubicBezTo>
                  <a:cubicBezTo>
                    <a:pt x="554" y="795"/>
                    <a:pt x="544" y="800"/>
                    <a:pt x="534" y="806"/>
                  </a:cubicBezTo>
                  <a:cubicBezTo>
                    <a:pt x="526" y="811"/>
                    <a:pt x="520" y="818"/>
                    <a:pt x="511" y="822"/>
                  </a:cubicBezTo>
                  <a:cubicBezTo>
                    <a:pt x="472" y="839"/>
                    <a:pt x="423" y="836"/>
                    <a:pt x="381" y="845"/>
                  </a:cubicBezTo>
                  <a:cubicBezTo>
                    <a:pt x="358" y="842"/>
                    <a:pt x="334" y="843"/>
                    <a:pt x="312" y="837"/>
                  </a:cubicBezTo>
                  <a:cubicBezTo>
                    <a:pt x="306" y="835"/>
                    <a:pt x="270" y="809"/>
                    <a:pt x="265" y="806"/>
                  </a:cubicBezTo>
                  <a:cubicBezTo>
                    <a:pt x="214" y="776"/>
                    <a:pt x="165" y="739"/>
                    <a:pt x="112" y="714"/>
                  </a:cubicBezTo>
                  <a:cubicBezTo>
                    <a:pt x="78" y="663"/>
                    <a:pt x="24" y="618"/>
                    <a:pt x="4" y="560"/>
                  </a:cubicBezTo>
                  <a:cubicBezTo>
                    <a:pt x="9" y="503"/>
                    <a:pt x="0" y="448"/>
                    <a:pt x="43" y="407"/>
                  </a:cubicBezTo>
                  <a:cubicBezTo>
                    <a:pt x="58" y="359"/>
                    <a:pt x="99" y="319"/>
                    <a:pt x="135" y="284"/>
                  </a:cubicBezTo>
                  <a:cubicBezTo>
                    <a:pt x="142" y="278"/>
                    <a:pt x="144" y="268"/>
                    <a:pt x="150" y="261"/>
                  </a:cubicBezTo>
                  <a:cubicBezTo>
                    <a:pt x="157" y="253"/>
                    <a:pt x="165" y="245"/>
                    <a:pt x="173" y="238"/>
                  </a:cubicBezTo>
                  <a:cubicBezTo>
                    <a:pt x="199" y="216"/>
                    <a:pt x="241" y="202"/>
                    <a:pt x="273" y="192"/>
                  </a:cubicBezTo>
                  <a:cubicBezTo>
                    <a:pt x="304" y="194"/>
                    <a:pt x="335" y="193"/>
                    <a:pt x="365" y="199"/>
                  </a:cubicBezTo>
                  <a:cubicBezTo>
                    <a:pt x="387" y="203"/>
                    <a:pt x="402" y="233"/>
                    <a:pt x="419" y="246"/>
                  </a:cubicBezTo>
                  <a:cubicBezTo>
                    <a:pt x="447" y="267"/>
                    <a:pt x="476" y="286"/>
                    <a:pt x="504" y="307"/>
                  </a:cubicBezTo>
                  <a:cubicBezTo>
                    <a:pt x="511" y="313"/>
                    <a:pt x="518" y="320"/>
                    <a:pt x="527" y="322"/>
                  </a:cubicBezTo>
                  <a:cubicBezTo>
                    <a:pt x="544" y="325"/>
                    <a:pt x="562" y="322"/>
                    <a:pt x="580" y="32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rgbClr val="FFFFC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4932363" y="4315140"/>
              <a:ext cx="3381375" cy="1584325"/>
            </a:xfrm>
            <a:custGeom>
              <a:avLst/>
              <a:gdLst/>
              <a:ahLst/>
              <a:cxnLst>
                <a:cxn ang="0">
                  <a:pos x="829" y="11"/>
                </a:cxn>
                <a:cxn ang="0">
                  <a:pos x="307" y="42"/>
                </a:cxn>
                <a:cxn ang="0">
                  <a:pos x="100" y="173"/>
                </a:cxn>
                <a:cxn ang="0">
                  <a:pos x="31" y="249"/>
                </a:cxn>
                <a:cxn ang="0">
                  <a:pos x="0" y="341"/>
                </a:cxn>
                <a:cxn ang="0">
                  <a:pos x="8" y="495"/>
                </a:cxn>
                <a:cxn ang="0">
                  <a:pos x="115" y="626"/>
                </a:cxn>
                <a:cxn ang="0">
                  <a:pos x="269" y="749"/>
                </a:cxn>
                <a:cxn ang="0">
                  <a:pos x="530" y="910"/>
                </a:cxn>
                <a:cxn ang="0">
                  <a:pos x="660" y="987"/>
                </a:cxn>
                <a:cxn ang="0">
                  <a:pos x="822" y="1071"/>
                </a:cxn>
                <a:cxn ang="0">
                  <a:pos x="852" y="1094"/>
                </a:cxn>
                <a:cxn ang="0">
                  <a:pos x="899" y="1117"/>
                </a:cxn>
                <a:cxn ang="0">
                  <a:pos x="1067" y="1225"/>
                </a:cxn>
                <a:cxn ang="0">
                  <a:pos x="1129" y="1271"/>
                </a:cxn>
                <a:cxn ang="0">
                  <a:pos x="1221" y="1294"/>
                </a:cxn>
                <a:cxn ang="0">
                  <a:pos x="1766" y="1209"/>
                </a:cxn>
                <a:cxn ang="0">
                  <a:pos x="1928" y="1079"/>
                </a:cxn>
                <a:cxn ang="0">
                  <a:pos x="1943" y="1048"/>
                </a:cxn>
                <a:cxn ang="0">
                  <a:pos x="1974" y="1002"/>
                </a:cxn>
                <a:cxn ang="0">
                  <a:pos x="2004" y="925"/>
                </a:cxn>
                <a:cxn ang="0">
                  <a:pos x="2020" y="910"/>
                </a:cxn>
                <a:cxn ang="0">
                  <a:pos x="2043" y="871"/>
                </a:cxn>
                <a:cxn ang="0">
                  <a:pos x="2112" y="679"/>
                </a:cxn>
                <a:cxn ang="0">
                  <a:pos x="2081" y="449"/>
                </a:cxn>
                <a:cxn ang="0">
                  <a:pos x="1866" y="372"/>
                </a:cxn>
                <a:cxn ang="0">
                  <a:pos x="1774" y="349"/>
                </a:cxn>
                <a:cxn ang="0">
                  <a:pos x="1643" y="295"/>
                </a:cxn>
                <a:cxn ang="0">
                  <a:pos x="1536" y="242"/>
                </a:cxn>
                <a:cxn ang="0">
                  <a:pos x="1236" y="196"/>
                </a:cxn>
                <a:cxn ang="0">
                  <a:pos x="1091" y="157"/>
                </a:cxn>
                <a:cxn ang="0">
                  <a:pos x="1029" y="111"/>
                </a:cxn>
                <a:cxn ang="0">
                  <a:pos x="922" y="4"/>
                </a:cxn>
                <a:cxn ang="0">
                  <a:pos x="829" y="11"/>
                </a:cxn>
              </a:cxnLst>
              <a:rect l="0" t="0" r="r" b="b"/>
              <a:pathLst>
                <a:path w="2130" h="1294">
                  <a:moveTo>
                    <a:pt x="829" y="11"/>
                  </a:moveTo>
                  <a:cubicBezTo>
                    <a:pt x="666" y="15"/>
                    <a:pt x="470" y="0"/>
                    <a:pt x="307" y="42"/>
                  </a:cubicBezTo>
                  <a:cubicBezTo>
                    <a:pt x="241" y="85"/>
                    <a:pt x="160" y="121"/>
                    <a:pt x="100" y="173"/>
                  </a:cubicBezTo>
                  <a:cubicBezTo>
                    <a:pt x="74" y="196"/>
                    <a:pt x="55" y="225"/>
                    <a:pt x="31" y="249"/>
                  </a:cubicBezTo>
                  <a:cubicBezTo>
                    <a:pt x="18" y="280"/>
                    <a:pt x="11" y="310"/>
                    <a:pt x="0" y="341"/>
                  </a:cubicBezTo>
                  <a:cubicBezTo>
                    <a:pt x="3" y="392"/>
                    <a:pt x="2" y="444"/>
                    <a:pt x="8" y="495"/>
                  </a:cubicBezTo>
                  <a:cubicBezTo>
                    <a:pt x="15" y="549"/>
                    <a:pt x="79" y="593"/>
                    <a:pt x="115" y="626"/>
                  </a:cubicBezTo>
                  <a:cubicBezTo>
                    <a:pt x="167" y="674"/>
                    <a:pt x="212" y="707"/>
                    <a:pt x="269" y="749"/>
                  </a:cubicBezTo>
                  <a:cubicBezTo>
                    <a:pt x="354" y="811"/>
                    <a:pt x="428" y="875"/>
                    <a:pt x="530" y="910"/>
                  </a:cubicBezTo>
                  <a:cubicBezTo>
                    <a:pt x="566" y="946"/>
                    <a:pt x="612" y="970"/>
                    <a:pt x="660" y="987"/>
                  </a:cubicBezTo>
                  <a:cubicBezTo>
                    <a:pt x="709" y="1024"/>
                    <a:pt x="768" y="1041"/>
                    <a:pt x="822" y="1071"/>
                  </a:cubicBezTo>
                  <a:cubicBezTo>
                    <a:pt x="833" y="1077"/>
                    <a:pt x="841" y="1088"/>
                    <a:pt x="852" y="1094"/>
                  </a:cubicBezTo>
                  <a:cubicBezTo>
                    <a:pt x="867" y="1103"/>
                    <a:pt x="883" y="1109"/>
                    <a:pt x="899" y="1117"/>
                  </a:cubicBezTo>
                  <a:cubicBezTo>
                    <a:pt x="946" y="1166"/>
                    <a:pt x="1010" y="1189"/>
                    <a:pt x="1067" y="1225"/>
                  </a:cubicBezTo>
                  <a:cubicBezTo>
                    <a:pt x="1089" y="1239"/>
                    <a:pt x="1104" y="1266"/>
                    <a:pt x="1129" y="1271"/>
                  </a:cubicBezTo>
                  <a:cubicBezTo>
                    <a:pt x="1206" y="1288"/>
                    <a:pt x="1176" y="1278"/>
                    <a:pt x="1221" y="1294"/>
                  </a:cubicBezTo>
                  <a:cubicBezTo>
                    <a:pt x="1349" y="1287"/>
                    <a:pt x="1630" y="1283"/>
                    <a:pt x="1766" y="1209"/>
                  </a:cubicBezTo>
                  <a:cubicBezTo>
                    <a:pt x="1826" y="1176"/>
                    <a:pt x="1880" y="1127"/>
                    <a:pt x="1928" y="1079"/>
                  </a:cubicBezTo>
                  <a:cubicBezTo>
                    <a:pt x="1933" y="1069"/>
                    <a:pt x="1937" y="1058"/>
                    <a:pt x="1943" y="1048"/>
                  </a:cubicBezTo>
                  <a:cubicBezTo>
                    <a:pt x="1952" y="1032"/>
                    <a:pt x="1974" y="1002"/>
                    <a:pt x="1974" y="1002"/>
                  </a:cubicBezTo>
                  <a:cubicBezTo>
                    <a:pt x="1981" y="978"/>
                    <a:pt x="1991" y="946"/>
                    <a:pt x="2004" y="925"/>
                  </a:cubicBezTo>
                  <a:cubicBezTo>
                    <a:pt x="2008" y="919"/>
                    <a:pt x="2016" y="916"/>
                    <a:pt x="2020" y="910"/>
                  </a:cubicBezTo>
                  <a:cubicBezTo>
                    <a:pt x="2029" y="898"/>
                    <a:pt x="2036" y="884"/>
                    <a:pt x="2043" y="871"/>
                  </a:cubicBezTo>
                  <a:cubicBezTo>
                    <a:pt x="2073" y="810"/>
                    <a:pt x="2090" y="743"/>
                    <a:pt x="2112" y="679"/>
                  </a:cubicBezTo>
                  <a:cubicBezTo>
                    <a:pt x="2108" y="578"/>
                    <a:pt x="2130" y="520"/>
                    <a:pt x="2081" y="449"/>
                  </a:cubicBezTo>
                  <a:cubicBezTo>
                    <a:pt x="2058" y="373"/>
                    <a:pt x="1928" y="386"/>
                    <a:pt x="1866" y="372"/>
                  </a:cubicBezTo>
                  <a:cubicBezTo>
                    <a:pt x="1835" y="365"/>
                    <a:pt x="1774" y="349"/>
                    <a:pt x="1774" y="349"/>
                  </a:cubicBezTo>
                  <a:cubicBezTo>
                    <a:pt x="1708" y="309"/>
                    <a:pt x="1750" y="331"/>
                    <a:pt x="1643" y="295"/>
                  </a:cubicBezTo>
                  <a:cubicBezTo>
                    <a:pt x="1606" y="283"/>
                    <a:pt x="1572" y="255"/>
                    <a:pt x="1536" y="242"/>
                  </a:cubicBezTo>
                  <a:cubicBezTo>
                    <a:pt x="1443" y="208"/>
                    <a:pt x="1334" y="202"/>
                    <a:pt x="1236" y="196"/>
                  </a:cubicBezTo>
                  <a:cubicBezTo>
                    <a:pt x="1187" y="183"/>
                    <a:pt x="1139" y="174"/>
                    <a:pt x="1091" y="157"/>
                  </a:cubicBezTo>
                  <a:cubicBezTo>
                    <a:pt x="1068" y="149"/>
                    <a:pt x="1049" y="124"/>
                    <a:pt x="1029" y="111"/>
                  </a:cubicBezTo>
                  <a:cubicBezTo>
                    <a:pt x="1002" y="69"/>
                    <a:pt x="985" y="4"/>
                    <a:pt x="922" y="4"/>
                  </a:cubicBezTo>
                  <a:cubicBezTo>
                    <a:pt x="891" y="4"/>
                    <a:pt x="860" y="9"/>
                    <a:pt x="829" y="1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rgbClr val="FFFFC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1331913" y="5180328"/>
              <a:ext cx="107950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1547813" y="5396228"/>
              <a:ext cx="107950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3203575" y="5396228"/>
              <a:ext cx="107950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3203575" y="5540690"/>
              <a:ext cx="107950" cy="714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5364163" y="4531040"/>
              <a:ext cx="107950" cy="714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7524750" y="4891403"/>
              <a:ext cx="107950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6300788" y="5396228"/>
              <a:ext cx="107950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6516688" y="4964428"/>
              <a:ext cx="107950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2268538" y="4964428"/>
              <a:ext cx="107950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cxnSp>
          <p:nvCxnSpPr>
            <p:cNvPr id="15" name="AutoShape 21"/>
            <p:cNvCxnSpPr>
              <a:cxnSpLocks noChangeShapeType="1"/>
              <a:stCxn id="6" idx="1"/>
              <a:endCxn id="11" idx="1"/>
            </p:cNvCxnSpPr>
            <p:nvPr/>
          </p:nvCxnSpPr>
          <p:spPr bwMode="auto">
            <a:xfrm rot="16200000">
              <a:off x="4299744" y="1950559"/>
              <a:ext cx="288925" cy="6192837"/>
            </a:xfrm>
            <a:prstGeom prst="curvedConnector3">
              <a:avLst>
                <a:gd name="adj1" fmla="val 617579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22"/>
            <p:cNvCxnSpPr>
              <a:cxnSpLocks noChangeShapeType="1"/>
              <a:stCxn id="7" idx="5"/>
              <a:endCxn id="13" idx="5"/>
            </p:cNvCxnSpPr>
            <p:nvPr/>
          </p:nvCxnSpPr>
          <p:spPr bwMode="auto">
            <a:xfrm rot="5400000" flipH="1" flipV="1">
              <a:off x="3908426" y="2756215"/>
              <a:ext cx="431800" cy="4968875"/>
            </a:xfrm>
            <a:prstGeom prst="curvedConnector3">
              <a:avLst>
                <a:gd name="adj1" fmla="val 376838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23"/>
            <p:cNvCxnSpPr>
              <a:cxnSpLocks noChangeShapeType="1"/>
              <a:stCxn id="14" idx="7"/>
              <a:endCxn id="10" idx="1"/>
            </p:cNvCxnSpPr>
            <p:nvPr/>
          </p:nvCxnSpPr>
          <p:spPr bwMode="auto">
            <a:xfrm rot="16200000">
              <a:off x="3653632" y="3249134"/>
              <a:ext cx="433387" cy="3019425"/>
            </a:xfrm>
            <a:prstGeom prst="curvedConnector3">
              <a:avLst>
                <a:gd name="adj1" fmla="val 194139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25"/>
            <p:cNvCxnSpPr>
              <a:cxnSpLocks noChangeShapeType="1"/>
              <a:stCxn id="8" idx="4"/>
              <a:endCxn id="12" idx="3"/>
            </p:cNvCxnSpPr>
            <p:nvPr/>
          </p:nvCxnSpPr>
          <p:spPr bwMode="auto">
            <a:xfrm rot="5400000" flipH="1" flipV="1">
              <a:off x="4781551" y="3932552"/>
              <a:ext cx="11112" cy="3059113"/>
            </a:xfrm>
            <a:prstGeom prst="curvedConnector3">
              <a:avLst>
                <a:gd name="adj1" fmla="val 4714282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26"/>
            <p:cNvCxnSpPr>
              <a:cxnSpLocks noChangeShapeType="1"/>
              <a:stCxn id="9" idx="3"/>
              <a:endCxn id="12" idx="3"/>
            </p:cNvCxnSpPr>
            <p:nvPr/>
          </p:nvCxnSpPr>
          <p:spPr bwMode="auto">
            <a:xfrm rot="5400000" flipH="1" flipV="1">
              <a:off x="4695826" y="3980177"/>
              <a:ext cx="144462" cy="3097213"/>
            </a:xfrm>
            <a:prstGeom prst="curvedConnector3">
              <a:avLst>
                <a:gd name="adj1" fmla="val 708787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8116" name="Text Box 28"/>
          <p:cNvSpPr txBox="1">
            <a:spLocks noChangeArrowheads="1"/>
          </p:cNvSpPr>
          <p:nvPr/>
        </p:nvSpPr>
        <p:spPr bwMode="auto">
          <a:xfrm>
            <a:off x="5000625" y="5429250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D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8117" name="Text Box 29"/>
          <p:cNvSpPr txBox="1">
            <a:spLocks noChangeArrowheads="1"/>
          </p:cNvSpPr>
          <p:nvPr/>
        </p:nvSpPr>
        <p:spPr bwMode="auto">
          <a:xfrm>
            <a:off x="7610475" y="4500563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Sets [</a:t>
            </a:r>
            <a:r>
              <a:rPr lang="zh-CN" altLang="en-US" dirty="0">
                <a:ea typeface="宋体" charset="-122"/>
              </a:rPr>
              <a:t>集合</a:t>
            </a:r>
            <a:r>
              <a:rPr lang="en-US" altLang="zh-CN" dirty="0">
                <a:ea typeface="宋体" charset="-122"/>
              </a:rPr>
              <a:t>] and Functions [</a:t>
            </a:r>
            <a:r>
              <a:rPr lang="zh-CN" altLang="en-US" dirty="0">
                <a:ea typeface="宋体" charset="-122"/>
              </a:rPr>
              <a:t>函数</a:t>
            </a:r>
            <a:r>
              <a:rPr lang="en-US" altLang="zh-CN" dirty="0">
                <a:ea typeface="宋体" charset="-122"/>
              </a:rPr>
              <a:t>]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8C389-D322-46A6-AAE7-45E26FEB6BC3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71500" y="1571625"/>
            <a:ext cx="82153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In this section, we will introduce the concepts of set and function, which are the very beginning of Advanced Mathematics.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59113" y="2997200"/>
            <a:ext cx="5761037" cy="974725"/>
            <a:chOff x="385" y="1888"/>
            <a:chExt cx="3811" cy="750"/>
          </a:xfrm>
        </p:grpSpPr>
        <p:pic>
          <p:nvPicPr>
            <p:cNvPr id="220169" name="Picture 9" descr="j023307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9" y="1933"/>
              <a:ext cx="1407" cy="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70" name="Picture 10" descr="j025187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01" y="1979"/>
              <a:ext cx="952" cy="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71" name="Picture 11" descr="j021295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5" y="1888"/>
              <a:ext cx="1153" cy="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4213" y="4292600"/>
            <a:ext cx="5257800" cy="1719263"/>
            <a:chOff x="748" y="2568"/>
            <a:chExt cx="3312" cy="1083"/>
          </a:xfrm>
        </p:grpSpPr>
        <p:pic>
          <p:nvPicPr>
            <p:cNvPr id="220166" name="Picture 13" descr="j030493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8" y="2750"/>
              <a:ext cx="726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7" name="Picture 14" descr="j033236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01" y="2568"/>
              <a:ext cx="1153" cy="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8" name="Picture 15" descr="MCj01978800000[1]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71" y="2614"/>
              <a:ext cx="1089" cy="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The Concepts of Sets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A6AE1-94A3-4214-87F9-0E638DA3F5C1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93700" y="4678363"/>
            <a:ext cx="8435975" cy="830262"/>
            <a:chOff x="158" y="2714"/>
            <a:chExt cx="5314" cy="523"/>
          </a:xfrm>
        </p:grpSpPr>
        <p:sp>
          <p:nvSpPr>
            <p:cNvPr id="2124" name="Text Box 14"/>
            <p:cNvSpPr txBox="1">
              <a:spLocks noChangeArrowheads="1"/>
            </p:cNvSpPr>
            <p:nvPr/>
          </p:nvSpPr>
          <p:spPr bwMode="auto">
            <a:xfrm>
              <a:off x="158" y="2714"/>
              <a:ext cx="531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The relation            means that     is an element of set A, read as “    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belongs</a:t>
              </a:r>
              <a:r>
                <a:rPr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to</a:t>
              </a:r>
              <a:r>
                <a:rPr lang="en-US" altLang="zh-CN" sz="2400" b="1">
                  <a:latin typeface="Times New Roman" pitchFamily="18" charset="0"/>
                </a:rPr>
                <a:t>     </a:t>
              </a:r>
              <a:r>
                <a:rPr lang="zh-CN" altLang="en-US" sz="2400">
                  <a:latin typeface="Times New Roman" pitchFamily="18" charset="0"/>
                </a:rPr>
                <a:t>”</a:t>
              </a:r>
              <a:r>
                <a:rPr lang="en-US" altLang="zh-CN" sz="240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106" name="Object 58"/>
            <p:cNvGraphicFramePr>
              <a:graphicFrameLocks noChangeAspect="1"/>
            </p:cNvGraphicFramePr>
            <p:nvPr/>
          </p:nvGraphicFramePr>
          <p:xfrm>
            <a:off x="1215" y="2778"/>
            <a:ext cx="45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" name="Equation" r:id="rId4" imgW="23151960" imgH="8942040" progId="Equation.DSMT4">
                    <p:embed/>
                  </p:oleObj>
                </mc:Choice>
                <mc:Fallback>
                  <p:oleObj name="Equation" r:id="rId4" imgW="23151960" imgH="894204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2778"/>
                          <a:ext cx="456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7" name="Object 59"/>
            <p:cNvGraphicFramePr>
              <a:graphicFrameLocks noChangeAspect="1"/>
            </p:cNvGraphicFramePr>
            <p:nvPr/>
          </p:nvGraphicFramePr>
          <p:xfrm>
            <a:off x="2610" y="2818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" name="Equation" r:id="rId6" imgW="6489720" imgH="6906960" progId="Equation.DSMT4">
                    <p:embed/>
                  </p:oleObj>
                </mc:Choice>
                <mc:Fallback>
                  <p:oleObj name="Equation" r:id="rId6" imgW="6489720" imgH="690696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2818"/>
                          <a:ext cx="128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8" name="Object 60"/>
            <p:cNvGraphicFramePr>
              <a:graphicFrameLocks noChangeAspect="1"/>
            </p:cNvGraphicFramePr>
            <p:nvPr/>
          </p:nvGraphicFramePr>
          <p:xfrm>
            <a:off x="360" y="3045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" name="Equation" r:id="rId8" imgW="6489720" imgH="6906960" progId="Equation.DSMT4">
                    <p:embed/>
                  </p:oleObj>
                </mc:Choice>
                <mc:Fallback>
                  <p:oleObj name="Equation" r:id="rId8" imgW="6489720" imgH="690696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3045"/>
                          <a:ext cx="128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" name="Object 61"/>
            <p:cNvGraphicFramePr>
              <a:graphicFrameLocks noChangeAspect="1"/>
            </p:cNvGraphicFramePr>
            <p:nvPr/>
          </p:nvGraphicFramePr>
          <p:xfrm>
            <a:off x="1350" y="3010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" name="Equation" r:id="rId10" imgW="8521560" imgH="8535240" progId="Equation.DSMT4">
                    <p:embed/>
                  </p:oleObj>
                </mc:Choice>
                <mc:Fallback>
                  <p:oleObj name="Equation" r:id="rId10" imgW="8521560" imgH="853524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3010"/>
                          <a:ext cx="16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93700" y="5516563"/>
            <a:ext cx="8435975" cy="461962"/>
            <a:chOff x="248" y="3475"/>
            <a:chExt cx="5314" cy="291"/>
          </a:xfrm>
        </p:grpSpPr>
        <p:sp>
          <p:nvSpPr>
            <p:cNvPr id="2123" name="Text Box 20"/>
            <p:cNvSpPr txBox="1">
              <a:spLocks noChangeArrowheads="1"/>
            </p:cNvSpPr>
            <p:nvPr/>
          </p:nvSpPr>
          <p:spPr bwMode="auto">
            <a:xfrm>
              <a:off x="248" y="3475"/>
              <a:ext cx="53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The relation           or           means that     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does not belong to     </a:t>
              </a:r>
              <a:r>
                <a:rPr lang="en-US" altLang="zh-CN" sz="240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110" name="Object 62"/>
            <p:cNvGraphicFramePr>
              <a:graphicFrameLocks noChangeAspect="1"/>
            </p:cNvGraphicFramePr>
            <p:nvPr/>
          </p:nvGraphicFramePr>
          <p:xfrm>
            <a:off x="1260" y="3534"/>
            <a:ext cx="45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" name="Equation" r:id="rId12" imgW="23151960" imgH="8942040" progId="Equation.DSMT4">
                    <p:embed/>
                  </p:oleObj>
                </mc:Choice>
                <mc:Fallback>
                  <p:oleObj name="Equation" r:id="rId12" imgW="23151960" imgH="894204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3534"/>
                          <a:ext cx="456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1" name="Object 63"/>
            <p:cNvGraphicFramePr>
              <a:graphicFrameLocks noChangeAspect="1"/>
            </p:cNvGraphicFramePr>
            <p:nvPr/>
          </p:nvGraphicFramePr>
          <p:xfrm>
            <a:off x="1980" y="3526"/>
            <a:ext cx="45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14" imgW="23151960" imgH="9349200" progId="Equation.DSMT4">
                    <p:embed/>
                  </p:oleObj>
                </mc:Choice>
                <mc:Fallback>
                  <p:oleObj name="Equation" r:id="rId14" imgW="23151960" imgH="93492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526"/>
                          <a:ext cx="45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2" name="Object 64"/>
            <p:cNvGraphicFramePr>
              <a:graphicFrameLocks noChangeAspect="1"/>
            </p:cNvGraphicFramePr>
            <p:nvPr/>
          </p:nvGraphicFramePr>
          <p:xfrm>
            <a:off x="3330" y="3555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16" imgW="6489720" imgH="6906960" progId="Equation.DSMT4">
                    <p:embed/>
                  </p:oleObj>
                </mc:Choice>
                <mc:Fallback>
                  <p:oleObj name="Equation" r:id="rId16" imgW="6489720" imgH="690696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" y="3555"/>
                          <a:ext cx="128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3" name="Object 65"/>
            <p:cNvGraphicFramePr>
              <a:graphicFrameLocks noChangeAspect="1"/>
            </p:cNvGraphicFramePr>
            <p:nvPr/>
          </p:nvGraphicFramePr>
          <p:xfrm>
            <a:off x="5097" y="3522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18" imgW="8521560" imgH="8535240" progId="Equation.DSMT4">
                    <p:embed/>
                  </p:oleObj>
                </mc:Choice>
                <mc:Fallback>
                  <p:oleObj name="Equation" r:id="rId18" imgW="8521560" imgH="853524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7" y="3522"/>
                          <a:ext cx="16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18" name="组合 20"/>
          <p:cNvGrpSpPr>
            <a:grpSpLocks/>
          </p:cNvGrpSpPr>
          <p:nvPr/>
        </p:nvGrpSpPr>
        <p:grpSpPr bwMode="auto">
          <a:xfrm>
            <a:off x="285750" y="1285875"/>
            <a:ext cx="8429625" cy="1500188"/>
            <a:chOff x="285720" y="1285860"/>
            <a:chExt cx="8429684" cy="1500198"/>
          </a:xfrm>
        </p:grpSpPr>
        <p:sp>
          <p:nvSpPr>
            <p:cNvPr id="20" name="圆角矩形 19"/>
            <p:cNvSpPr/>
            <p:nvPr/>
          </p:nvSpPr>
          <p:spPr>
            <a:xfrm>
              <a:off x="285720" y="1285860"/>
              <a:ext cx="8429684" cy="150019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393671" y="1412861"/>
              <a:ext cx="8107420" cy="830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Definition</a:t>
              </a:r>
              <a:r>
                <a:rPr lang="en-US" altLang="zh-CN" sz="2400" dirty="0">
                  <a:latin typeface="+mn-lt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A </a:t>
              </a:r>
              <a:r>
                <a:rPr lang="en-US" altLang="zh-CN" sz="2400" b="1" dirty="0">
                  <a:solidFill>
                    <a:srgbClr val="C00000"/>
                  </a:solidFill>
                  <a:latin typeface="+mn-lt"/>
                </a:rPr>
                <a:t>set [</a:t>
              </a:r>
              <a:r>
                <a:rPr lang="zh-CN" altLang="en-US" sz="2400" b="1" dirty="0">
                  <a:solidFill>
                    <a:srgbClr val="C00000"/>
                  </a:solidFill>
                  <a:latin typeface="+mn-lt"/>
                </a:rPr>
                <a:t>集合</a:t>
              </a:r>
              <a:r>
                <a:rPr lang="en-US" altLang="zh-CN" sz="2400" b="1" dirty="0">
                  <a:solidFill>
                    <a:srgbClr val="C00000"/>
                  </a:solidFill>
                  <a:latin typeface="+mn-lt"/>
                </a:rPr>
                <a:t>]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is a collection of all objects which are sharing some properties. </a:t>
              </a:r>
            </a:p>
          </p:txBody>
        </p:sp>
        <p:sp>
          <p:nvSpPr>
            <p:cNvPr id="2122" name="Rectangle 32"/>
            <p:cNvSpPr>
              <a:spLocks noChangeArrowheads="1"/>
            </p:cNvSpPr>
            <p:nvPr/>
          </p:nvSpPr>
          <p:spPr bwMode="auto">
            <a:xfrm>
              <a:off x="447675" y="1778000"/>
              <a:ext cx="8222123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                                   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Each of the objects belonging to a set is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called an </a:t>
              </a:r>
              <a:r>
                <a:rPr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element [</a:t>
              </a:r>
              <a:r>
                <a:rPr lang="zh-CN" altLang="en-US" sz="2400" b="1">
                  <a:solidFill>
                    <a:srgbClr val="C00000"/>
                  </a:solidFill>
                  <a:latin typeface="Times New Roman" pitchFamily="18" charset="0"/>
                </a:rPr>
                <a:t>元素</a:t>
              </a:r>
              <a:r>
                <a:rPr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]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of the set.</a:t>
              </a:r>
            </a:p>
          </p:txBody>
        </p:sp>
      </p:grp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393700" y="2852738"/>
            <a:ext cx="828198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Remark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400" b="1" dirty="0">
                <a:latin typeface="+mn-lt"/>
              </a:rPr>
              <a:t> (Notations)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</a:rPr>
              <a:t>Sets are always denoted as </a:t>
            </a:r>
            <a:r>
              <a:rPr lang="en-US" altLang="zh-CN" sz="2400" b="1" dirty="0">
                <a:solidFill>
                  <a:srgbClr val="660066"/>
                </a:solidFill>
                <a:latin typeface="+mn-lt"/>
              </a:rPr>
              <a:t>capital letters</a:t>
            </a:r>
            <a:r>
              <a:rPr lang="en-US" altLang="zh-CN" sz="2400" dirty="0">
                <a:latin typeface="+mn-lt"/>
              </a:rPr>
              <a:t>, such as A, B, … . The elements of a set usually are denoted as </a:t>
            </a:r>
            <a:r>
              <a:rPr lang="en-US" altLang="zh-CN" sz="2400" b="1" dirty="0">
                <a:solidFill>
                  <a:srgbClr val="660066"/>
                </a:solidFill>
                <a:latin typeface="+mn-lt"/>
              </a:rPr>
              <a:t>small letters</a:t>
            </a:r>
            <a:r>
              <a:rPr lang="en-US" altLang="zh-CN" sz="2400" dirty="0">
                <a:latin typeface="+mn-lt"/>
              </a:rPr>
              <a:t>, such as</a:t>
            </a:r>
            <a:r>
              <a:rPr lang="en-US" altLang="zh-CN" sz="2400" b="1" i="1" dirty="0">
                <a:latin typeface="+mn-lt"/>
              </a:rPr>
              <a:t>  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dirty="0">
                <a:latin typeface="+mn-lt"/>
              </a:rPr>
              <a:t>, …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85750" y="1428750"/>
            <a:ext cx="8572500" cy="2000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Finite Set and Infinite Set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2E77A-A5F5-40D4-9756-FA0FD87FE5A4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3700" y="1538288"/>
            <a:ext cx="83216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</a:t>
            </a:r>
            <a:r>
              <a:rPr lang="en-US" altLang="zh-CN" sz="2400" b="1" dirty="0">
                <a:latin typeface="+mn-lt"/>
              </a:rPr>
              <a:t>   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</a:rPr>
              <a:t>A set consisting of finite number of elements is called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a finite set [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有限集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]</a:t>
            </a:r>
            <a:r>
              <a:rPr lang="en-US" altLang="zh-CN" sz="2400" dirty="0">
                <a:latin typeface="+mn-lt"/>
              </a:rPr>
              <a:t>.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93700" y="2428875"/>
            <a:ext cx="82502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</a:rPr>
              <a:t>A set consisting of infinite number of elements is called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an infinite set [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无限集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]</a:t>
            </a:r>
            <a:r>
              <a:rPr lang="en-US" altLang="zh-CN" sz="2400" dirty="0">
                <a:latin typeface="+mn-lt"/>
              </a:rPr>
              <a:t>.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85750" y="3714750"/>
            <a:ext cx="8572500" cy="2571750"/>
            <a:chOff x="285720" y="1357298"/>
            <a:chExt cx="8572560" cy="2571768"/>
          </a:xfrm>
        </p:grpSpPr>
        <p:sp>
          <p:nvSpPr>
            <p:cNvPr id="20" name="圆角矩形 19"/>
            <p:cNvSpPr/>
            <p:nvPr/>
          </p:nvSpPr>
          <p:spPr>
            <a:xfrm>
              <a:off x="285720" y="1357298"/>
              <a:ext cx="8572560" cy="25717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465109" y="2428869"/>
              <a:ext cx="8321733" cy="142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Definition</a:t>
              </a:r>
              <a:r>
                <a:rPr lang="en-US" altLang="zh-CN" sz="2400" b="1" dirty="0">
                  <a:latin typeface="+mn-lt"/>
                </a:rPr>
                <a:t>    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A set consisting of all elements under consideration in a given discussion is called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universal set [</a:t>
              </a:r>
              <a:r>
                <a:rPr lang="zh-CN" altLang="en-US" sz="2400" b="1" dirty="0">
                  <a:solidFill>
                    <a:srgbClr val="FF0000"/>
                  </a:solidFill>
                  <a:latin typeface="+mn-lt"/>
                </a:rPr>
                <a:t>全集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]</a:t>
              </a:r>
              <a:r>
                <a:rPr lang="en-US" altLang="zh-CN" sz="2400" dirty="0">
                  <a:latin typeface="+mn-lt"/>
                </a:rPr>
                <a:t>,                                            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denoted by  </a:t>
              </a:r>
              <a:r>
                <a:rPr lang="en-US" altLang="zh-CN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X </a:t>
              </a:r>
              <a:r>
                <a:rPr lang="en-US" altLang="zh-CN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</a:t>
              </a:r>
              <a:endParaRPr lang="zh-CN" altLang="en-US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pSp>
          <p:nvGrpSpPr>
            <p:cNvPr id="3090" name="Group 4"/>
            <p:cNvGrpSpPr>
              <a:grpSpLocks/>
            </p:cNvGrpSpPr>
            <p:nvPr/>
          </p:nvGrpSpPr>
          <p:grpSpPr bwMode="auto">
            <a:xfrm>
              <a:off x="393700" y="1500174"/>
              <a:ext cx="8393142" cy="830263"/>
              <a:chOff x="158" y="1411"/>
              <a:chExt cx="5287" cy="523"/>
            </a:xfrm>
          </p:grpSpPr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58" y="1411"/>
                <a:ext cx="528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Definition</a:t>
                </a:r>
                <a:r>
                  <a:rPr lang="en-US" altLang="zh-CN" sz="2400" b="1" dirty="0">
                    <a:latin typeface="+mn-lt"/>
                  </a:rPr>
                  <a:t>    </a:t>
                </a:r>
                <a:r>
                  <a:rPr lang="en-US" altLang="zh-CN" sz="2400" dirty="0">
                    <a:latin typeface="+mn-lt"/>
                  </a:rPr>
                  <a:t> 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A set containing no element is called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an empty set [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lt"/>
                  </a:rPr>
                  <a:t>空集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]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, 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+mn-lt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denoted by</a:t>
                </a:r>
                <a:endParaRPr lang="en-US" altLang="zh-CN" sz="2400" b="1" dirty="0">
                  <a:latin typeface="+mn-lt"/>
                </a:endParaRPr>
              </a:p>
            </p:txBody>
          </p:sp>
          <p:graphicFrame>
            <p:nvGraphicFramePr>
              <p:cNvPr id="3081" name="Object 9"/>
              <p:cNvGraphicFramePr>
                <a:graphicFrameLocks noChangeAspect="1"/>
              </p:cNvGraphicFramePr>
              <p:nvPr/>
            </p:nvGraphicFramePr>
            <p:xfrm>
              <a:off x="1793" y="1728"/>
              <a:ext cx="23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Equation" r:id="rId4" imgW="11773080" imgH="8942040" progId="Equation.DSMT4">
                      <p:embed/>
                    </p:oleObj>
                  </mc:Choice>
                  <mc:Fallback>
                    <p:oleObj name="Equation" r:id="rId4" imgW="11773080" imgH="894204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728"/>
                            <a:ext cx="23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Finite Set and Infinite Set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4D43E-C467-4DC7-9FA7-5EF617B227C6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124" name="Text Box 4"/>
          <p:cNvSpPr txBox="1">
            <a:spLocks noChangeArrowheads="1"/>
          </p:cNvSpPr>
          <p:nvPr/>
        </p:nvSpPr>
        <p:spPr bwMode="auto">
          <a:xfrm>
            <a:off x="539750" y="1428750"/>
            <a:ext cx="843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</a:rPr>
              <a:t>Remark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Representation of Set 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39750" y="1949450"/>
            <a:ext cx="7535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There are two ways to representing the set: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258888" y="2525713"/>
            <a:ext cx="681355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CC0000"/>
                </a:solidFill>
              </a:rPr>
              <a:t>Citation</a:t>
            </a:r>
            <a:r>
              <a:rPr lang="en-US" altLang="zh-CN" sz="2400" b="1" dirty="0"/>
              <a:t>: </a:t>
            </a:r>
            <a:r>
              <a:rPr lang="en-US" altLang="zh-CN" sz="2400" dirty="0">
                <a:solidFill>
                  <a:srgbClr val="0000CC"/>
                </a:solidFill>
              </a:rPr>
              <a:t>list all element of the set. 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85875" y="3749675"/>
            <a:ext cx="6883400" cy="919163"/>
            <a:chOff x="810" y="2659"/>
            <a:chExt cx="4336" cy="579"/>
          </a:xfrm>
        </p:grpSpPr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810" y="2659"/>
              <a:ext cx="4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CC0000"/>
                  </a:solidFill>
                </a:rPr>
                <a:t>Property</a:t>
              </a:r>
              <a:r>
                <a:rPr lang="en-US" altLang="zh-CN" sz="2400" b="1" dirty="0"/>
                <a:t>: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0000CC"/>
                  </a:solidFill>
                </a:rPr>
                <a:t>point out the determining property of a set.</a:t>
              </a:r>
              <a:endParaRPr lang="en-US" altLang="zh-CN" sz="2400" b="1" dirty="0">
                <a:solidFill>
                  <a:srgbClr val="0000CC"/>
                </a:solidFill>
              </a:endParaRPr>
            </a:p>
          </p:txBody>
        </p:sp>
        <p:graphicFrame>
          <p:nvGraphicFramePr>
            <p:cNvPr id="4119" name="Object 23"/>
            <p:cNvGraphicFramePr>
              <a:graphicFrameLocks noChangeAspect="1"/>
            </p:cNvGraphicFramePr>
            <p:nvPr/>
          </p:nvGraphicFramePr>
          <p:xfrm>
            <a:off x="1790" y="3022"/>
            <a:ext cx="29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name="Equation" r:id="rId4" imgW="147510360" imgH="10977480" progId="Equation.DSMT4">
                    <p:embed/>
                  </p:oleObj>
                </mc:Choice>
                <mc:Fallback>
                  <p:oleObj name="Equation" r:id="rId4" imgW="147510360" imgH="1097748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" y="3022"/>
                          <a:ext cx="290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331913" y="3101975"/>
            <a:ext cx="3898900" cy="466725"/>
            <a:chOff x="839" y="2341"/>
            <a:chExt cx="2456" cy="294"/>
          </a:xfrm>
        </p:grpSpPr>
        <p:sp>
          <p:nvSpPr>
            <p:cNvPr id="4131" name="Rectangle 19"/>
            <p:cNvSpPr>
              <a:spLocks noChangeArrowheads="1"/>
            </p:cNvSpPr>
            <p:nvPr/>
          </p:nvSpPr>
          <p:spPr bwMode="auto">
            <a:xfrm>
              <a:off x="839" y="2341"/>
              <a:ext cx="24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For example                       .</a:t>
              </a:r>
            </a:p>
          </p:txBody>
        </p:sp>
        <p:graphicFrame>
          <p:nvGraphicFramePr>
            <p:cNvPr id="4120" name="Object 24"/>
            <p:cNvGraphicFramePr>
              <a:graphicFrameLocks noChangeAspect="1"/>
            </p:cNvGraphicFramePr>
            <p:nvPr/>
          </p:nvGraphicFramePr>
          <p:xfrm>
            <a:off x="2018" y="2387"/>
            <a:ext cx="117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name="Equation" r:id="rId6" imgW="30873600" imgH="6499800" progId="Equation.3">
                    <p:embed/>
                  </p:oleObj>
                </mc:Choice>
                <mc:Fallback>
                  <p:oleObj name="Equation" r:id="rId6" imgW="30873600" imgH="64998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87"/>
                          <a:ext cx="117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357313" y="4829175"/>
            <a:ext cx="5519737" cy="457200"/>
            <a:chOff x="809" y="3339"/>
            <a:chExt cx="3477" cy="288"/>
          </a:xfrm>
        </p:grpSpPr>
        <p:sp>
          <p:nvSpPr>
            <p:cNvPr id="4130" name="Text Box 12"/>
            <p:cNvSpPr txBox="1">
              <a:spLocks noChangeArrowheads="1"/>
            </p:cNvSpPr>
            <p:nvPr/>
          </p:nvSpPr>
          <p:spPr bwMode="auto">
            <a:xfrm>
              <a:off x="809" y="3339"/>
              <a:ext cx="34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For example                                  .</a:t>
              </a:r>
            </a:p>
          </p:txBody>
        </p:sp>
        <p:graphicFrame>
          <p:nvGraphicFramePr>
            <p:cNvPr id="4121" name="Object 25"/>
            <p:cNvGraphicFramePr>
              <a:graphicFrameLocks noChangeAspect="1"/>
            </p:cNvGraphicFramePr>
            <p:nvPr/>
          </p:nvGraphicFramePr>
          <p:xfrm>
            <a:off x="1973" y="3339"/>
            <a:ext cx="145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Equation" r:id="rId8" imgW="36969840" imgH="7314120" progId="Equation.3">
                    <p:embed/>
                  </p:oleObj>
                </mc:Choice>
                <mc:Fallback>
                  <p:oleObj name="Equation" r:id="rId8" imgW="36969840" imgH="731412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339"/>
                          <a:ext cx="1451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Finite Set and Infinite Set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284913"/>
            <a:ext cx="762000" cy="365125"/>
          </a:xfrm>
        </p:spPr>
        <p:txBody>
          <a:bodyPr/>
          <a:lstStyle/>
          <a:p>
            <a:pPr>
              <a:defRPr/>
            </a:pPr>
            <a:fld id="{1C92C583-B26E-4170-8590-61AAABEC143B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00063" y="1357313"/>
            <a:ext cx="8358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b="1" dirty="0">
                <a:latin typeface="+mn-lt"/>
              </a:rPr>
              <a:t>:</a:t>
            </a:r>
            <a:r>
              <a:rPr lang="en-US" altLang="zh-CN" sz="2400" dirty="0">
                <a:latin typeface="+mn-lt"/>
              </a:rPr>
              <a:t> the 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natural number set[</a:t>
            </a:r>
            <a:r>
              <a:rPr lang="zh-CN" altLang="en-US" sz="2400" b="1" dirty="0">
                <a:solidFill>
                  <a:srgbClr val="3333FF"/>
                </a:solidFill>
                <a:latin typeface="+mn-lt"/>
              </a:rPr>
              <a:t>自然数集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]</a:t>
            </a:r>
            <a:r>
              <a:rPr lang="en-US" altLang="zh-CN" sz="2400" dirty="0">
                <a:latin typeface="+mn-lt"/>
              </a:rPr>
              <a:t> is denoted by </a:t>
            </a:r>
            <a:r>
              <a:rPr lang="en-US" altLang="zh-CN" sz="2400" b="1" dirty="0">
                <a:latin typeface="+mn-lt"/>
              </a:rPr>
              <a:t>N</a:t>
            </a:r>
            <a:r>
              <a:rPr lang="en-US" altLang="zh-CN" sz="2400" dirty="0">
                <a:latin typeface="+mn-lt"/>
              </a:rPr>
              <a:t>.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00063" y="2252663"/>
            <a:ext cx="8199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b="1" dirty="0">
                <a:latin typeface="+mn-lt"/>
              </a:rPr>
              <a:t>:</a:t>
            </a:r>
            <a:r>
              <a:rPr lang="en-US" altLang="zh-CN" sz="2400" dirty="0">
                <a:latin typeface="+mn-lt"/>
              </a:rPr>
              <a:t> the 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positive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integer set [</a:t>
            </a:r>
            <a:r>
              <a:rPr lang="zh-CN" altLang="en-US" sz="2400" b="1" dirty="0">
                <a:solidFill>
                  <a:srgbClr val="3333FF"/>
                </a:solidFill>
                <a:latin typeface="+mn-lt"/>
              </a:rPr>
              <a:t>正整数集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]</a:t>
            </a:r>
            <a:r>
              <a:rPr lang="en-US" altLang="zh-CN" sz="2400" dirty="0">
                <a:latin typeface="+mn-lt"/>
              </a:rPr>
              <a:t> is denoted by </a:t>
            </a:r>
            <a:r>
              <a:rPr lang="en-US" altLang="zh-CN" sz="2400" b="1" dirty="0">
                <a:latin typeface="+mn-lt"/>
              </a:rPr>
              <a:t>N</a:t>
            </a:r>
            <a:r>
              <a:rPr lang="en-US" altLang="zh-CN" sz="2400" b="1" baseline="-25000" dirty="0">
                <a:latin typeface="+mn-lt"/>
              </a:rPr>
              <a:t>+</a:t>
            </a:r>
            <a:r>
              <a:rPr lang="en-US" altLang="zh-CN" sz="2400" dirty="0">
                <a:latin typeface="+mn-lt"/>
              </a:rPr>
              <a:t>.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00063" y="4214813"/>
            <a:ext cx="7913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b="1" dirty="0">
                <a:latin typeface="+mn-lt"/>
              </a:rPr>
              <a:t>:</a:t>
            </a:r>
            <a:r>
              <a:rPr lang="en-US" altLang="zh-CN" sz="2400" dirty="0">
                <a:latin typeface="+mn-lt"/>
              </a:rPr>
              <a:t> the 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rational number [</a:t>
            </a:r>
            <a:r>
              <a:rPr lang="zh-CN" altLang="en-US" sz="2400" b="1" dirty="0">
                <a:solidFill>
                  <a:srgbClr val="3333FF"/>
                </a:solidFill>
                <a:latin typeface="+mn-lt"/>
              </a:rPr>
              <a:t>有理数集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]</a:t>
            </a:r>
            <a:r>
              <a:rPr lang="en-US" altLang="zh-CN" sz="2400" dirty="0">
                <a:latin typeface="+mn-lt"/>
              </a:rPr>
              <a:t> is denoted by </a:t>
            </a:r>
            <a:r>
              <a:rPr lang="en-US" altLang="zh-CN" sz="2400" b="1" dirty="0">
                <a:latin typeface="+mn-lt"/>
              </a:rPr>
              <a:t>Q</a:t>
            </a:r>
            <a:r>
              <a:rPr lang="en-US" altLang="zh-CN" sz="2400" dirty="0">
                <a:latin typeface="+mn-lt"/>
              </a:rPr>
              <a:t>.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17525" y="5143500"/>
            <a:ext cx="6902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b="1" dirty="0">
                <a:latin typeface="+mn-lt"/>
              </a:rPr>
              <a:t>:</a:t>
            </a:r>
            <a:r>
              <a:rPr lang="en-US" altLang="zh-CN" sz="2400" dirty="0">
                <a:latin typeface="+mn-lt"/>
              </a:rPr>
              <a:t> the 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real number [</a:t>
            </a:r>
            <a:r>
              <a:rPr lang="zh-CN" altLang="en-US" sz="2400" b="1" dirty="0">
                <a:solidFill>
                  <a:srgbClr val="3333FF"/>
                </a:solidFill>
                <a:latin typeface="+mn-lt"/>
              </a:rPr>
              <a:t>实数集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]</a:t>
            </a:r>
            <a:r>
              <a:rPr lang="en-US" altLang="zh-CN" sz="2400" dirty="0">
                <a:latin typeface="+mn-lt"/>
              </a:rPr>
              <a:t> is denoted by </a:t>
            </a:r>
            <a:r>
              <a:rPr lang="en-US" altLang="zh-CN" sz="2400" b="1" dirty="0">
                <a:latin typeface="+mn-lt"/>
              </a:rPr>
              <a:t>R</a:t>
            </a:r>
            <a:r>
              <a:rPr lang="en-US" altLang="zh-CN" sz="2400" dirty="0">
                <a:latin typeface="+mn-lt"/>
              </a:rPr>
              <a:t>.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00063" y="3257550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b="1" dirty="0">
                <a:latin typeface="+mn-lt"/>
              </a:rPr>
              <a:t>:</a:t>
            </a:r>
            <a:r>
              <a:rPr lang="en-US" altLang="zh-CN" sz="2400" dirty="0">
                <a:latin typeface="+mn-lt"/>
              </a:rPr>
              <a:t> the 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integer set [</a:t>
            </a:r>
            <a:r>
              <a:rPr lang="zh-CN" altLang="en-US" sz="2400" b="1" dirty="0">
                <a:solidFill>
                  <a:srgbClr val="3333FF"/>
                </a:solidFill>
                <a:latin typeface="+mn-lt"/>
              </a:rPr>
              <a:t>整数集</a:t>
            </a:r>
            <a:r>
              <a:rPr lang="en-US" altLang="zh-CN" sz="2400" b="1" dirty="0">
                <a:solidFill>
                  <a:srgbClr val="3333FF"/>
                </a:solidFill>
                <a:latin typeface="+mn-lt"/>
              </a:rPr>
              <a:t>]</a:t>
            </a:r>
            <a:r>
              <a:rPr lang="en-US" altLang="zh-CN" sz="2400" dirty="0">
                <a:latin typeface="+mn-lt"/>
              </a:rPr>
              <a:t> is denoted by </a:t>
            </a:r>
            <a:r>
              <a:rPr lang="en-US" altLang="zh-CN" sz="2400" b="1" dirty="0"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.</a:t>
            </a:r>
          </a:p>
        </p:txBody>
      </p:sp>
      <p:graphicFrame>
        <p:nvGraphicFramePr>
          <p:cNvPr id="562178" name="Object 37"/>
          <p:cNvGraphicFramePr>
            <a:graphicFrameLocks noChangeAspect="1"/>
          </p:cNvGraphicFramePr>
          <p:nvPr/>
        </p:nvGraphicFramePr>
        <p:xfrm>
          <a:off x="2041525" y="1928813"/>
          <a:ext cx="5130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4" imgW="5130720" imgH="342720" progId="Equation.DSMT4">
                  <p:embed/>
                </p:oleObj>
              </mc:Choice>
              <mc:Fallback>
                <p:oleObj name="Equation" r:id="rId4" imgW="5130720" imgH="34272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928813"/>
                        <a:ext cx="5130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79" name="Object 38"/>
          <p:cNvGraphicFramePr>
            <a:graphicFrameLocks noChangeAspect="1"/>
          </p:cNvGraphicFramePr>
          <p:nvPr/>
        </p:nvGraphicFramePr>
        <p:xfrm>
          <a:off x="1931988" y="2820988"/>
          <a:ext cx="527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6" imgW="5270500" imgH="381000" progId="Equation.DSMT4">
                  <p:embed/>
                </p:oleObj>
              </mc:Choice>
              <mc:Fallback>
                <p:oleObj name="Equation" r:id="rId6" imgW="5270500" imgH="381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820988"/>
                        <a:ext cx="527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0" name="Object 39"/>
          <p:cNvGraphicFramePr>
            <a:graphicFrameLocks noChangeAspect="1"/>
          </p:cNvGraphicFramePr>
          <p:nvPr/>
        </p:nvGraphicFramePr>
        <p:xfrm>
          <a:off x="2019300" y="3840163"/>
          <a:ext cx="483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8" imgW="4838700" imgH="342900" progId="Equation.DSMT4">
                  <p:embed/>
                </p:oleObj>
              </mc:Choice>
              <mc:Fallback>
                <p:oleObj name="Equation" r:id="rId8" imgW="4838700" imgH="3429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840163"/>
                        <a:ext cx="483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1" name="Object 40"/>
          <p:cNvGraphicFramePr>
            <a:graphicFrameLocks noChangeAspect="1"/>
          </p:cNvGraphicFramePr>
          <p:nvPr/>
        </p:nvGraphicFramePr>
        <p:xfrm>
          <a:off x="2000250" y="4762500"/>
          <a:ext cx="384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10" imgW="3848100" imgH="342900" progId="Equation.DSMT4">
                  <p:embed/>
                </p:oleObj>
              </mc:Choice>
              <mc:Fallback>
                <p:oleObj name="Equation" r:id="rId10" imgW="3848100" imgH="3429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762500"/>
                        <a:ext cx="3848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2" name="Object 41"/>
          <p:cNvGraphicFramePr>
            <a:graphicFrameLocks noChangeAspect="1"/>
          </p:cNvGraphicFramePr>
          <p:nvPr/>
        </p:nvGraphicFramePr>
        <p:xfrm>
          <a:off x="2071688" y="5729288"/>
          <a:ext cx="337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12" imgW="3378200" imgH="342900" progId="Equation.DSMT4">
                  <p:embed/>
                </p:oleObj>
              </mc:Choice>
              <mc:Fallback>
                <p:oleObj name="Equation" r:id="rId12" imgW="3378200" imgH="3429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729288"/>
                        <a:ext cx="337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285750" y="1357313"/>
            <a:ext cx="8572500" cy="2000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Comparing Sets</a:t>
            </a:r>
          </a:p>
        </p:txBody>
      </p:sp>
      <p:sp>
        <p:nvSpPr>
          <p:cNvPr id="5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76D9C-24C9-4D36-985D-921D18786419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6205" name="组合 56"/>
          <p:cNvGrpSpPr>
            <a:grpSpLocks/>
          </p:cNvGrpSpPr>
          <p:nvPr/>
        </p:nvGrpSpPr>
        <p:grpSpPr bwMode="auto">
          <a:xfrm>
            <a:off x="428625" y="1500188"/>
            <a:ext cx="8439150" cy="1714500"/>
            <a:chOff x="428597" y="1500175"/>
            <a:chExt cx="8439178" cy="1714511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428597" y="1500175"/>
              <a:ext cx="8286777" cy="979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Definition</a:t>
              </a:r>
              <a:r>
                <a:rPr lang="en-US" altLang="zh-CN" sz="2400" b="1" dirty="0">
                  <a:solidFill>
                    <a:srgbClr val="0000CC"/>
                  </a:solidFill>
                  <a:latin typeface="+mn-lt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    Let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A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and 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B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are two sets. If each element of 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A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is element of 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B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, then 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A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 is called a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subset [</a:t>
              </a:r>
              <a:r>
                <a:rPr lang="zh-CN" altLang="en-US" sz="2400" b="1" dirty="0">
                  <a:solidFill>
                    <a:srgbClr val="FF0000"/>
                  </a:solidFill>
                  <a:latin typeface="+mn-lt"/>
                </a:rPr>
                <a:t>子集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]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of 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B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, denoted by</a:t>
              </a:r>
            </a:p>
          </p:txBody>
        </p:sp>
        <p:sp>
          <p:nvSpPr>
            <p:cNvPr id="6214" name="Rectangle 36"/>
            <p:cNvSpPr>
              <a:spLocks noChangeArrowheads="1"/>
            </p:cNvSpPr>
            <p:nvPr/>
          </p:nvSpPr>
          <p:spPr bwMode="auto">
            <a:xfrm>
              <a:off x="4433888" y="2347911"/>
              <a:ext cx="44338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pSp>
          <p:nvGrpSpPr>
            <p:cNvPr id="6215" name="Group 56"/>
            <p:cNvGrpSpPr>
              <a:grpSpLocks/>
            </p:cNvGrpSpPr>
            <p:nvPr/>
          </p:nvGrpSpPr>
          <p:grpSpPr bwMode="auto">
            <a:xfrm>
              <a:off x="5008584" y="2752720"/>
              <a:ext cx="2706689" cy="461963"/>
              <a:chOff x="2336" y="3634"/>
              <a:chExt cx="1705" cy="291"/>
            </a:xfrm>
          </p:grpSpPr>
          <p:graphicFrame>
            <p:nvGraphicFramePr>
              <p:cNvPr id="6195" name="Object 51"/>
              <p:cNvGraphicFramePr>
                <a:graphicFrameLocks noChangeAspect="1"/>
              </p:cNvGraphicFramePr>
              <p:nvPr/>
            </p:nvGraphicFramePr>
            <p:xfrm>
              <a:off x="2706" y="3718"/>
              <a:ext cx="16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4" name="Equation" r:id="rId4" imgW="8521560" imgH="8535240" progId="Equation.DSMT4">
                      <p:embed/>
                    </p:oleObj>
                  </mc:Choice>
                  <mc:Fallback>
                    <p:oleObj name="Equation" r:id="rId4" imgW="8521560" imgH="8535240" progId="Equation.DSMT4">
                      <p:embed/>
                      <p:pic>
                        <p:nvPicPr>
                          <p:cNvPr id="0" name="Picture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6" y="3718"/>
                            <a:ext cx="16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222" name="Group 55"/>
              <p:cNvGrpSpPr>
                <a:grpSpLocks/>
              </p:cNvGrpSpPr>
              <p:nvPr/>
            </p:nvGrpSpPr>
            <p:grpSpPr bwMode="auto">
              <a:xfrm>
                <a:off x="2336" y="3634"/>
                <a:ext cx="1705" cy="291"/>
                <a:chOff x="2336" y="3634"/>
                <a:chExt cx="1705" cy="291"/>
              </a:xfrm>
            </p:grpSpPr>
            <p:graphicFrame>
              <p:nvGraphicFramePr>
                <p:cNvPr id="6196" name="Object 52"/>
                <p:cNvGraphicFramePr>
                  <a:graphicFrameLocks noChangeAspect="1"/>
                </p:cNvGraphicFramePr>
                <p:nvPr/>
              </p:nvGraphicFramePr>
              <p:xfrm>
                <a:off x="3606" y="3730"/>
                <a:ext cx="168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15" name="Equation" r:id="rId6" imgW="8521560" imgH="8535240" progId="Equation.DSMT4">
                        <p:embed/>
                      </p:oleObj>
                    </mc:Choice>
                    <mc:Fallback>
                      <p:oleObj name="Equation" r:id="rId6" imgW="8521560" imgH="8535240" progId="Equation.DSMT4">
                        <p:embed/>
                        <p:pic>
                          <p:nvPicPr>
                            <p:cNvPr id="0" name="Picture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6" y="3730"/>
                              <a:ext cx="168" cy="1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23" name="Rectangle 44"/>
                <p:cNvSpPr>
                  <a:spLocks noChangeArrowheads="1"/>
                </p:cNvSpPr>
                <p:nvPr/>
              </p:nvSpPr>
              <p:spPr bwMode="auto">
                <a:xfrm>
                  <a:off x="2336" y="3634"/>
                  <a:ext cx="1705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    “    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Times New Roman" pitchFamily="18" charset="0"/>
                    </a:rPr>
                    <a:t>contains 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    ”.</a:t>
                  </a:r>
                </a:p>
              </p:txBody>
            </p:sp>
          </p:grpSp>
        </p:grpSp>
        <p:grpSp>
          <p:nvGrpSpPr>
            <p:cNvPr id="6216" name="Group 51"/>
            <p:cNvGrpSpPr>
              <a:grpSpLocks/>
            </p:cNvGrpSpPr>
            <p:nvPr/>
          </p:nvGrpSpPr>
          <p:grpSpPr bwMode="auto">
            <a:xfrm>
              <a:off x="3471873" y="2324095"/>
              <a:ext cx="2671763" cy="461963"/>
              <a:chOff x="1019" y="1347"/>
              <a:chExt cx="1683" cy="291"/>
            </a:xfrm>
          </p:grpSpPr>
          <p:graphicFrame>
            <p:nvGraphicFramePr>
              <p:cNvPr id="6197" name="Object 53"/>
              <p:cNvGraphicFramePr>
                <a:graphicFrameLocks noChangeAspect="1"/>
              </p:cNvGraphicFramePr>
              <p:nvPr/>
            </p:nvGraphicFramePr>
            <p:xfrm>
              <a:off x="1931" y="1413"/>
              <a:ext cx="5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6" name="Equation" r:id="rId8" imgW="26809560" imgH="10163160" progId="Equation.DSMT4">
                      <p:embed/>
                    </p:oleObj>
                  </mc:Choice>
                  <mc:Fallback>
                    <p:oleObj name="Equation" r:id="rId8" imgW="26809560" imgH="10163160" progId="Equation.DSMT4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1" y="1413"/>
                            <a:ext cx="528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220" name="Group 50"/>
              <p:cNvGrpSpPr>
                <a:grpSpLocks/>
              </p:cNvGrpSpPr>
              <p:nvPr/>
            </p:nvGrpSpPr>
            <p:grpSpPr bwMode="auto">
              <a:xfrm>
                <a:off x="1019" y="1347"/>
                <a:ext cx="1683" cy="291"/>
                <a:chOff x="1019" y="1347"/>
                <a:chExt cx="1683" cy="291"/>
              </a:xfrm>
            </p:grpSpPr>
            <p:graphicFrame>
              <p:nvGraphicFramePr>
                <p:cNvPr id="6198" name="Object 54"/>
                <p:cNvGraphicFramePr>
                  <a:graphicFrameLocks noChangeAspect="1"/>
                </p:cNvGraphicFramePr>
                <p:nvPr/>
              </p:nvGraphicFramePr>
              <p:xfrm>
                <a:off x="1109" y="1413"/>
                <a:ext cx="528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17" name="Equation" r:id="rId10" imgW="26809560" imgH="10163160" progId="Equation.DSMT4">
                        <p:embed/>
                      </p:oleObj>
                    </mc:Choice>
                    <mc:Fallback>
                      <p:oleObj name="Equation" r:id="rId10" imgW="26809560" imgH="10163160" progId="Equation.DSMT4">
                        <p:embed/>
                        <p:pic>
                          <p:nvPicPr>
                            <p:cNvPr id="0" name="Picture 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9" y="1413"/>
                              <a:ext cx="528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21" name="Rectangle 49"/>
                <p:cNvSpPr>
                  <a:spLocks noChangeArrowheads="1"/>
                </p:cNvSpPr>
                <p:nvPr/>
              </p:nvSpPr>
              <p:spPr bwMode="auto">
                <a:xfrm>
                  <a:off x="1019" y="1347"/>
                  <a:ext cx="1683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             or              ,</a:t>
                  </a:r>
                </a:p>
              </p:txBody>
            </p:sp>
          </p:grpSp>
        </p:grpSp>
        <p:grpSp>
          <p:nvGrpSpPr>
            <p:cNvPr id="6217" name="Group 54"/>
            <p:cNvGrpSpPr>
              <a:grpSpLocks/>
            </p:cNvGrpSpPr>
            <p:nvPr/>
          </p:nvGrpSpPr>
          <p:grpSpPr bwMode="auto">
            <a:xfrm>
              <a:off x="571472" y="2752722"/>
              <a:ext cx="4927603" cy="461964"/>
              <a:chOff x="2699" y="1635"/>
              <a:chExt cx="3104" cy="291"/>
            </a:xfrm>
          </p:grpSpPr>
          <p:graphicFrame>
            <p:nvGraphicFramePr>
              <p:cNvPr id="6199" name="Object 55"/>
              <p:cNvGraphicFramePr>
                <a:graphicFrameLocks noChangeAspect="1"/>
              </p:cNvGraphicFramePr>
              <p:nvPr/>
            </p:nvGraphicFramePr>
            <p:xfrm>
              <a:off x="4881" y="1710"/>
              <a:ext cx="16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8" name="Equation" r:id="rId12" imgW="8521560" imgH="8535240" progId="Equation.DSMT4">
                      <p:embed/>
                    </p:oleObj>
                  </mc:Choice>
                  <mc:Fallback>
                    <p:oleObj name="Equation" r:id="rId12" imgW="8521560" imgH="8535240" progId="Equation.DSMT4">
                      <p:embed/>
                      <p:pic>
                        <p:nvPicPr>
                          <p:cNvPr id="0" name="Picture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1" y="1710"/>
                            <a:ext cx="16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218" name="Group 53"/>
              <p:cNvGrpSpPr>
                <a:grpSpLocks/>
              </p:cNvGrpSpPr>
              <p:nvPr/>
            </p:nvGrpSpPr>
            <p:grpSpPr bwMode="auto">
              <a:xfrm>
                <a:off x="2699" y="1635"/>
                <a:ext cx="3104" cy="291"/>
                <a:chOff x="2200" y="1998"/>
                <a:chExt cx="3104" cy="291"/>
              </a:xfrm>
            </p:grpSpPr>
            <p:graphicFrame>
              <p:nvGraphicFramePr>
                <p:cNvPr id="6200" name="Object 56"/>
                <p:cNvGraphicFramePr>
                  <a:graphicFrameLocks noChangeAspect="1"/>
                </p:cNvGraphicFramePr>
                <p:nvPr/>
              </p:nvGraphicFramePr>
              <p:xfrm>
                <a:off x="2942" y="2073"/>
                <a:ext cx="168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19" name="Equation" r:id="rId14" imgW="8521560" imgH="8535240" progId="Equation.DSMT4">
                        <p:embed/>
                      </p:oleObj>
                    </mc:Choice>
                    <mc:Fallback>
                      <p:oleObj name="Equation" r:id="rId14" imgW="8521560" imgH="8535240" progId="Equation.DSMT4">
                        <p:embed/>
                        <p:pic>
                          <p:nvPicPr>
                            <p:cNvPr id="0" name="Picture 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42" y="2073"/>
                              <a:ext cx="168" cy="1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19" name="Rectangle 52"/>
                <p:cNvSpPr>
                  <a:spLocks noChangeArrowheads="1"/>
                </p:cNvSpPr>
                <p:nvPr/>
              </p:nvSpPr>
              <p:spPr bwMode="auto">
                <a:xfrm>
                  <a:off x="2200" y="1998"/>
                  <a:ext cx="310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read as “   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Times New Roman" pitchFamily="18" charset="0"/>
                    </a:rPr>
                    <a:t>is contained by 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Times New Roman" pitchFamily="18" charset="0"/>
                    </a:rPr>
                    <a:t>     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”     or</a:t>
                  </a:r>
                </a:p>
              </p:txBody>
            </p:sp>
          </p:grpSp>
        </p:grpSp>
      </p:grpSp>
      <p:grpSp>
        <p:nvGrpSpPr>
          <p:cNvPr id="9" name="组合 66"/>
          <p:cNvGrpSpPr>
            <a:grpSpLocks/>
          </p:cNvGrpSpPr>
          <p:nvPr/>
        </p:nvGrpSpPr>
        <p:grpSpPr bwMode="auto">
          <a:xfrm>
            <a:off x="1571625" y="3895725"/>
            <a:ext cx="5500688" cy="2105025"/>
            <a:chOff x="2071670" y="4181781"/>
            <a:chExt cx="5500726" cy="2104739"/>
          </a:xfrm>
        </p:grpSpPr>
        <p:sp>
          <p:nvSpPr>
            <p:cNvPr id="63" name="矩形 62"/>
            <p:cNvSpPr/>
            <p:nvPr/>
          </p:nvSpPr>
          <p:spPr>
            <a:xfrm>
              <a:off x="2071670" y="4215114"/>
              <a:ext cx="5500726" cy="20714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208" name="TextBox 63"/>
            <p:cNvSpPr txBox="1">
              <a:spLocks noChangeArrowheads="1"/>
            </p:cNvSpPr>
            <p:nvPr/>
          </p:nvSpPr>
          <p:spPr bwMode="auto">
            <a:xfrm>
              <a:off x="2214546" y="4181781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</a:rPr>
                <a:t>X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928926" y="4429397"/>
              <a:ext cx="3786214" cy="1499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i="1" dirty="0"/>
                <a:t>B</a:t>
              </a:r>
              <a:r>
                <a:rPr lang="en-US" altLang="zh-CN" dirty="0"/>
                <a:t>   </a:t>
              </a:r>
              <a:endParaRPr lang="zh-CN" altLang="en-US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4572000" y="4929198"/>
              <a:ext cx="1143008" cy="85725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i="1" dirty="0"/>
                <a:t>A</a:t>
              </a:r>
              <a:endParaRPr lang="zh-CN" altLang="en-US" sz="2400" b="1" i="1" dirty="0"/>
            </a:p>
          </p:txBody>
        </p:sp>
      </p:grpSp>
      <p:graphicFrame>
        <p:nvGraphicFramePr>
          <p:cNvPr id="68" name="Object 57"/>
          <p:cNvGraphicFramePr>
            <a:graphicFrameLocks noChangeAspect="1"/>
          </p:cNvGraphicFramePr>
          <p:nvPr/>
        </p:nvGraphicFramePr>
        <p:xfrm>
          <a:off x="3948113" y="6143625"/>
          <a:ext cx="83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16" imgW="1104840" imgH="407160" progId="Equation.DSMT4">
                  <p:embed/>
                </p:oleObj>
              </mc:Choice>
              <mc:Fallback>
                <p:oleObj name="Equation" r:id="rId16" imgW="1104840" imgH="40716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6143625"/>
                        <a:ext cx="838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Comparing Sets</a:t>
            </a:r>
          </a:p>
        </p:txBody>
      </p:sp>
      <p:sp>
        <p:nvSpPr>
          <p:cNvPr id="5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27DD2-5588-4B2C-9EBD-3D6C1B365385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7252" name="组合 59"/>
          <p:cNvGrpSpPr>
            <a:grpSpLocks/>
          </p:cNvGrpSpPr>
          <p:nvPr/>
        </p:nvGrpSpPr>
        <p:grpSpPr bwMode="auto">
          <a:xfrm>
            <a:off x="214313" y="1428750"/>
            <a:ext cx="8572500" cy="1285875"/>
            <a:chOff x="357158" y="3643314"/>
            <a:chExt cx="8572560" cy="1285884"/>
          </a:xfrm>
        </p:grpSpPr>
        <p:sp>
          <p:nvSpPr>
            <p:cNvPr id="59" name="圆角矩形 58"/>
            <p:cNvSpPr/>
            <p:nvPr/>
          </p:nvSpPr>
          <p:spPr>
            <a:xfrm>
              <a:off x="357158" y="3643314"/>
              <a:ext cx="8572560" cy="12858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61" name="Group 17"/>
            <p:cNvGrpSpPr>
              <a:grpSpLocks/>
            </p:cNvGrpSpPr>
            <p:nvPr/>
          </p:nvGrpSpPr>
          <p:grpSpPr bwMode="auto">
            <a:xfrm>
              <a:off x="431800" y="3808434"/>
              <a:ext cx="8435975" cy="979488"/>
              <a:chOff x="158" y="1933"/>
              <a:chExt cx="5314" cy="617"/>
            </a:xfrm>
          </p:grpSpPr>
          <p:sp>
            <p:nvSpPr>
              <p:cNvPr id="25618" name="Text Box 18"/>
              <p:cNvSpPr txBox="1">
                <a:spLocks noChangeArrowheads="1"/>
              </p:cNvSpPr>
              <p:nvPr/>
            </p:nvSpPr>
            <p:spPr bwMode="auto">
              <a:xfrm>
                <a:off x="158" y="1933"/>
                <a:ext cx="5314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Definition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altLang="zh-CN" sz="2400" dirty="0">
                    <a:latin typeface="+mn-lt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If             and            , then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A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 and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B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 are called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equal [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lt"/>
                  </a:rPr>
                  <a:t>相等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]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, denoted by             .</a:t>
                </a:r>
                <a:endParaRPr lang="en-US" altLang="zh-CN" sz="2400" b="1" dirty="0">
                  <a:solidFill>
                    <a:srgbClr val="0000CC"/>
                  </a:solidFill>
                  <a:latin typeface="+mn-lt"/>
                </a:endParaRPr>
              </a:p>
            </p:txBody>
          </p:sp>
          <p:graphicFrame>
            <p:nvGraphicFramePr>
              <p:cNvPr id="7240" name="Object 72"/>
              <p:cNvGraphicFramePr>
                <a:graphicFrameLocks noChangeAspect="1"/>
              </p:cNvGraphicFramePr>
              <p:nvPr/>
            </p:nvGraphicFramePr>
            <p:xfrm>
              <a:off x="1326" y="2003"/>
              <a:ext cx="5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0" name="Equation" r:id="rId4" imgW="26809560" imgH="10163160" progId="Equation.DSMT4">
                      <p:embed/>
                    </p:oleObj>
                  </mc:Choice>
                  <mc:Fallback>
                    <p:oleObj name="Equation" r:id="rId4" imgW="26809560" imgH="10163160" progId="Equation.DSMT4">
                      <p:embed/>
                      <p:pic>
                        <p:nvPicPr>
                          <p:cNvPr id="0" name="Picture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" y="2003"/>
                            <a:ext cx="528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41" name="Object 73"/>
              <p:cNvGraphicFramePr>
                <a:graphicFrameLocks noChangeAspect="1"/>
              </p:cNvGraphicFramePr>
              <p:nvPr/>
            </p:nvGraphicFramePr>
            <p:xfrm>
              <a:off x="2193" y="1989"/>
              <a:ext cx="5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1" name="Equation" r:id="rId6" imgW="26809560" imgH="10163160" progId="Equation.DSMT4">
                      <p:embed/>
                    </p:oleObj>
                  </mc:Choice>
                  <mc:Fallback>
                    <p:oleObj name="Equation" r:id="rId6" imgW="26809560" imgH="10163160" progId="Equation.DSMT4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1989"/>
                            <a:ext cx="528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42" name="Object 74"/>
              <p:cNvGraphicFramePr>
                <a:graphicFrameLocks noChangeAspect="1"/>
              </p:cNvGraphicFramePr>
              <p:nvPr/>
            </p:nvGraphicFramePr>
            <p:xfrm>
              <a:off x="1776" y="2279"/>
              <a:ext cx="5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2" name="Equation" r:id="rId8" imgW="25590600" imgH="8535240" progId="Equation.DSMT4">
                      <p:embed/>
                    </p:oleObj>
                  </mc:Choice>
                  <mc:Fallback>
                    <p:oleObj name="Equation" r:id="rId8" imgW="25590600" imgH="8535240" progId="Equation.DSMT4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2279"/>
                            <a:ext cx="504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61"/>
          <p:cNvGrpSpPr>
            <a:grpSpLocks/>
          </p:cNvGrpSpPr>
          <p:nvPr/>
        </p:nvGrpSpPr>
        <p:grpSpPr bwMode="auto">
          <a:xfrm>
            <a:off x="285750" y="4286250"/>
            <a:ext cx="8715375" cy="1285875"/>
            <a:chOff x="285720" y="5143512"/>
            <a:chExt cx="8715405" cy="1285884"/>
          </a:xfrm>
        </p:grpSpPr>
        <p:sp>
          <p:nvSpPr>
            <p:cNvPr id="61" name="圆角矩形 60"/>
            <p:cNvSpPr/>
            <p:nvPr/>
          </p:nvSpPr>
          <p:spPr>
            <a:xfrm>
              <a:off x="285720" y="5143512"/>
              <a:ext cx="8572530" cy="12858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57" name="Group 24"/>
            <p:cNvGrpSpPr>
              <a:grpSpLocks/>
            </p:cNvGrpSpPr>
            <p:nvPr/>
          </p:nvGrpSpPr>
          <p:grpSpPr bwMode="auto">
            <a:xfrm>
              <a:off x="431800" y="5143512"/>
              <a:ext cx="8569325" cy="1230313"/>
              <a:chOff x="158" y="2415"/>
              <a:chExt cx="5398" cy="775"/>
            </a:xfrm>
          </p:grpSpPr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158" y="2415"/>
                <a:ext cx="5398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Definition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+mn-lt"/>
                  </a:rPr>
                  <a:t>  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If             and            , then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A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 is called a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proper subset [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lt"/>
                  </a:rPr>
                  <a:t>真子集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]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of 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B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,    denoted by              or            </a:t>
                </a:r>
                <a:r>
                  <a:rPr lang="en-US" altLang="zh-CN" sz="2400" dirty="0">
                    <a:latin typeface="+mn-lt"/>
                  </a:rPr>
                  <a:t>.</a:t>
                </a:r>
                <a:endParaRPr lang="en-US" altLang="zh-CN" sz="2400" b="1" dirty="0">
                  <a:latin typeface="+mn-lt"/>
                </a:endParaRPr>
              </a:p>
            </p:txBody>
          </p:sp>
          <p:graphicFrame>
            <p:nvGraphicFramePr>
              <p:cNvPr id="7243" name="Object 75"/>
              <p:cNvGraphicFramePr>
                <a:graphicFrameLocks noChangeAspect="1"/>
              </p:cNvGraphicFramePr>
              <p:nvPr/>
            </p:nvGraphicFramePr>
            <p:xfrm>
              <a:off x="1371" y="2540"/>
              <a:ext cx="5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3" name="Equation" r:id="rId10" imgW="26809560" imgH="10163160" progId="Equation.DSMT4">
                      <p:embed/>
                    </p:oleObj>
                  </mc:Choice>
                  <mc:Fallback>
                    <p:oleObj name="Equation" r:id="rId10" imgW="26809560" imgH="10163160" progId="Equation.DSMT4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1" y="2540"/>
                            <a:ext cx="528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44" name="Object 76"/>
              <p:cNvGraphicFramePr>
                <a:graphicFrameLocks noChangeAspect="1"/>
              </p:cNvGraphicFramePr>
              <p:nvPr/>
            </p:nvGraphicFramePr>
            <p:xfrm>
              <a:off x="2271" y="2550"/>
              <a:ext cx="5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4" name="Equation" r:id="rId12" imgW="25590600" imgH="8535240" progId="Equation.DSMT4">
                      <p:embed/>
                    </p:oleObj>
                  </mc:Choice>
                  <mc:Fallback>
                    <p:oleObj name="Equation" r:id="rId12" imgW="25590600" imgH="8535240" progId="Equation.DSMT4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1" y="2550"/>
                            <a:ext cx="504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59" name="Group 30"/>
              <p:cNvGrpSpPr>
                <a:grpSpLocks/>
              </p:cNvGrpSpPr>
              <p:nvPr/>
            </p:nvGrpSpPr>
            <p:grpSpPr bwMode="auto">
              <a:xfrm>
                <a:off x="2496" y="2887"/>
                <a:ext cx="528" cy="303"/>
                <a:chOff x="3253" y="3108"/>
                <a:chExt cx="528" cy="303"/>
              </a:xfrm>
            </p:grpSpPr>
            <p:graphicFrame>
              <p:nvGraphicFramePr>
                <p:cNvPr id="7245" name="Object 77"/>
                <p:cNvGraphicFramePr>
                  <a:graphicFrameLocks noChangeAspect="1"/>
                </p:cNvGraphicFramePr>
                <p:nvPr/>
              </p:nvGraphicFramePr>
              <p:xfrm>
                <a:off x="3253" y="3108"/>
                <a:ext cx="528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15" name="Equation" r:id="rId14" imgW="26809560" imgH="8535240" progId="Equation.DSMT4">
                        <p:embed/>
                      </p:oleObj>
                    </mc:Choice>
                    <mc:Fallback>
                      <p:oleObj name="Equation" r:id="rId14" imgW="26809560" imgH="8535240" progId="Equation.DSMT4">
                        <p:embed/>
                        <p:pic>
                          <p:nvPicPr>
                            <p:cNvPr id="0" name="Picture 7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53" y="3108"/>
                              <a:ext cx="528" cy="1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46" name="Object 78"/>
                <p:cNvGraphicFramePr>
                  <a:graphicFrameLocks noChangeAspect="1"/>
                </p:cNvGraphicFramePr>
                <p:nvPr/>
              </p:nvGraphicFramePr>
              <p:xfrm>
                <a:off x="3478" y="3275"/>
                <a:ext cx="13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16" name="Equation" r:id="rId16" imgW="6896160" imgH="6906960" progId="Equation.DSMT4">
                        <p:embed/>
                      </p:oleObj>
                    </mc:Choice>
                    <mc:Fallback>
                      <p:oleObj name="Equation" r:id="rId16" imgW="6896160" imgH="6906960" progId="Equation.DSMT4">
                        <p:embed/>
                        <p:pic>
                          <p:nvPicPr>
                            <p:cNvPr id="0" name="Picture 7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78" y="3275"/>
                              <a:ext cx="136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247" name="Object 79"/>
              <p:cNvGraphicFramePr>
                <a:graphicFrameLocks noChangeAspect="1"/>
              </p:cNvGraphicFramePr>
              <p:nvPr/>
            </p:nvGraphicFramePr>
            <p:xfrm>
              <a:off x="3318" y="2887"/>
              <a:ext cx="52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7" name="Equation" r:id="rId18" imgW="26809560" imgH="8535240" progId="Equation.DSMT4">
                      <p:embed/>
                    </p:oleObj>
                  </mc:Choice>
                  <mc:Fallback>
                    <p:oleObj name="Equation" r:id="rId18" imgW="26809560" imgH="8535240" progId="Equation.DSMT4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8" y="2887"/>
                            <a:ext cx="52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组合 42"/>
          <p:cNvGrpSpPr>
            <a:grpSpLocks/>
          </p:cNvGrpSpPr>
          <p:nvPr/>
        </p:nvGrpSpPr>
        <p:grpSpPr bwMode="auto">
          <a:xfrm>
            <a:off x="428625" y="2994025"/>
            <a:ext cx="6357938" cy="1006475"/>
            <a:chOff x="428596" y="2928934"/>
            <a:chExt cx="6357982" cy="1006479"/>
          </a:xfrm>
        </p:grpSpPr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428596" y="2928934"/>
              <a:ext cx="2071702" cy="461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Example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Set</a:t>
              </a:r>
            </a:p>
          </p:txBody>
        </p:sp>
        <p:graphicFrame>
          <p:nvGraphicFramePr>
            <p:cNvPr id="7248" name="Object 80"/>
            <p:cNvGraphicFramePr>
              <a:graphicFrameLocks noChangeAspect="1"/>
            </p:cNvGraphicFramePr>
            <p:nvPr/>
          </p:nvGraphicFramePr>
          <p:xfrm>
            <a:off x="2290778" y="2951162"/>
            <a:ext cx="449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8" name="Equation" r:id="rId20" imgW="143852760" imgH="13012560" progId="Equation.DSMT4">
                    <p:embed/>
                  </p:oleObj>
                </mc:Choice>
                <mc:Fallback>
                  <p:oleObj name="Equation" r:id="rId20" imgW="143852760" imgH="1301256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778" y="2951162"/>
                          <a:ext cx="4495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49" name="Object 81"/>
            <p:cNvGraphicFramePr>
              <a:graphicFrameLocks noChangeAspect="1"/>
            </p:cNvGraphicFramePr>
            <p:nvPr/>
          </p:nvGraphicFramePr>
          <p:xfrm>
            <a:off x="1974840" y="3656013"/>
            <a:ext cx="1168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9" name="Equation" r:id="rId22" imgW="37376280" imgH="8942040" progId="Equation.DSMT4">
                    <p:embed/>
                  </p:oleObj>
                </mc:Choice>
                <mc:Fallback>
                  <p:oleObj name="Equation" r:id="rId22" imgW="37376280" imgH="894204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840" y="3656013"/>
                          <a:ext cx="1168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Operations on Sets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AA849-3457-4AF7-8688-2E43E0ACD87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9750" y="1357313"/>
            <a:ext cx="317500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dirty="0"/>
              <a:t>Basic operations on sets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29063" y="1357313"/>
            <a:ext cx="4043362" cy="457200"/>
            <a:chOff x="158" y="1163"/>
            <a:chExt cx="2547" cy="288"/>
          </a:xfrm>
        </p:grpSpPr>
        <p:sp>
          <p:nvSpPr>
            <p:cNvPr id="8256" name="Text Box 5"/>
            <p:cNvSpPr txBox="1">
              <a:spLocks noChangeArrowheads="1"/>
            </p:cNvSpPr>
            <p:nvPr/>
          </p:nvSpPr>
          <p:spPr bwMode="auto">
            <a:xfrm>
              <a:off x="158" y="1163"/>
              <a:ext cx="25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Let     and     are two sets.</a:t>
              </a:r>
            </a:p>
          </p:txBody>
        </p:sp>
        <p:graphicFrame>
          <p:nvGraphicFramePr>
            <p:cNvPr id="8222" name="Object 30"/>
            <p:cNvGraphicFramePr>
              <a:graphicFrameLocks noChangeAspect="1"/>
            </p:cNvGraphicFramePr>
            <p:nvPr/>
          </p:nvGraphicFramePr>
          <p:xfrm>
            <a:off x="500" y="1226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0" name="Equation" r:id="rId4" imgW="8521560" imgH="8535240" progId="Equation.DSMT4">
                    <p:embed/>
                  </p:oleObj>
                </mc:Choice>
                <mc:Fallback>
                  <p:oleObj name="Equation" r:id="rId4" imgW="8521560" imgH="853524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1226"/>
                          <a:ext cx="16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" name="Object 31"/>
            <p:cNvGraphicFramePr>
              <a:graphicFrameLocks noChangeAspect="1"/>
            </p:cNvGraphicFramePr>
            <p:nvPr/>
          </p:nvGraphicFramePr>
          <p:xfrm>
            <a:off x="1040" y="1224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1" name="Equation" r:id="rId6" imgW="8521560" imgH="8535240" progId="Equation.DSMT4">
                    <p:embed/>
                  </p:oleObj>
                </mc:Choice>
                <mc:Fallback>
                  <p:oleObj name="Equation" r:id="rId6" imgW="8521560" imgH="853524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1224"/>
                          <a:ext cx="16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428625" y="2000250"/>
            <a:ext cx="8358188" cy="1643063"/>
            <a:chOff x="428596" y="2428868"/>
            <a:chExt cx="8358246" cy="1643074"/>
          </a:xfrm>
        </p:grpSpPr>
        <p:sp>
          <p:nvSpPr>
            <p:cNvPr id="21" name="圆角矩形 20"/>
            <p:cNvSpPr/>
            <p:nvPr/>
          </p:nvSpPr>
          <p:spPr>
            <a:xfrm>
              <a:off x="428596" y="2428868"/>
              <a:ext cx="8358246" cy="164307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253" name="Group 8"/>
            <p:cNvGrpSpPr>
              <a:grpSpLocks/>
            </p:cNvGrpSpPr>
            <p:nvPr/>
          </p:nvGrpSpPr>
          <p:grpSpPr bwMode="auto">
            <a:xfrm>
              <a:off x="528638" y="2576513"/>
              <a:ext cx="7972425" cy="1357312"/>
              <a:chOff x="158" y="1475"/>
              <a:chExt cx="5022" cy="855"/>
            </a:xfrm>
          </p:grpSpPr>
          <p:grpSp>
            <p:nvGrpSpPr>
              <p:cNvPr id="8254" name="Group 9"/>
              <p:cNvGrpSpPr>
                <a:grpSpLocks/>
              </p:cNvGrpSpPr>
              <p:nvPr/>
            </p:nvGrpSpPr>
            <p:grpSpPr bwMode="auto">
              <a:xfrm>
                <a:off x="158" y="1475"/>
                <a:ext cx="5022" cy="855"/>
                <a:chOff x="158" y="1475"/>
                <a:chExt cx="5022" cy="855"/>
              </a:xfrm>
            </p:grpSpPr>
            <p:sp>
              <p:nvSpPr>
                <p:cNvPr id="2663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58" y="1475"/>
                  <a:ext cx="5022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Definition</a:t>
                  </a:r>
                  <a:r>
                    <a:rPr lang="en-US" altLang="zh-CN" sz="2400" b="1" dirty="0">
                      <a:solidFill>
                        <a:srgbClr val="0000CC"/>
                      </a:solidFill>
                      <a:latin typeface="+mn-lt"/>
                    </a:rPr>
                    <a:t> 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   The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latin typeface="+mn-lt"/>
                    </a:rPr>
                    <a:t>union[</a:t>
                  </a:r>
                  <a:r>
                    <a:rPr lang="zh-CN" altLang="en-US" sz="2400" b="1" dirty="0">
                      <a:solidFill>
                        <a:srgbClr val="FF0000"/>
                      </a:solidFill>
                      <a:latin typeface="+mn-lt"/>
                    </a:rPr>
                    <a:t>并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latin typeface="+mn-lt"/>
                    </a:rPr>
                    <a:t>]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 of</a:t>
                  </a:r>
                  <a:r>
                    <a:rPr lang="en-US" altLang="zh-CN" sz="2400" b="1" i="1" dirty="0">
                      <a:solidFill>
                        <a:srgbClr val="0000CC"/>
                      </a:solidFill>
                      <a:latin typeface="+mn-lt"/>
                    </a:rPr>
                    <a:t>  A 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and </a:t>
                  </a:r>
                  <a:r>
                    <a:rPr lang="en-US" altLang="zh-CN" sz="2400" b="1" i="1" dirty="0">
                      <a:solidFill>
                        <a:srgbClr val="0000CC"/>
                      </a:solidFill>
                      <a:latin typeface="+mn-lt"/>
                    </a:rPr>
                    <a:t>B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 is a set, which contains all elements of </a:t>
                  </a:r>
                  <a:r>
                    <a:rPr lang="en-US" altLang="zh-CN" sz="2400" b="1" i="1" dirty="0">
                      <a:solidFill>
                        <a:srgbClr val="0000CC"/>
                      </a:solidFill>
                      <a:latin typeface="+mn-lt"/>
                    </a:rPr>
                    <a:t>A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  and </a:t>
                  </a:r>
                  <a:r>
                    <a:rPr lang="en-US" altLang="zh-CN" sz="2400" b="1" i="1" dirty="0">
                      <a:solidFill>
                        <a:srgbClr val="0000CC"/>
                      </a:solidFill>
                      <a:latin typeface="+mn-lt"/>
                    </a:rPr>
                    <a:t>B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, is denoted by           , this means that</a:t>
                  </a:r>
                  <a:endParaRPr lang="en-US" altLang="zh-CN" sz="2400" b="1" dirty="0">
                    <a:solidFill>
                      <a:srgbClr val="0000CC"/>
                    </a:solidFill>
                    <a:latin typeface="+mn-lt"/>
                  </a:endParaRPr>
                </a:p>
              </p:txBody>
            </p:sp>
            <p:graphicFrame>
              <p:nvGraphicFramePr>
                <p:cNvPr id="8224" name="Object 32"/>
                <p:cNvGraphicFramePr>
                  <a:graphicFrameLocks noChangeAspect="1"/>
                </p:cNvGraphicFramePr>
                <p:nvPr/>
              </p:nvGraphicFramePr>
              <p:xfrm>
                <a:off x="1621" y="2098"/>
                <a:ext cx="2280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92" name="Equation" r:id="rId8" imgW="115811280" imgH="11791440" progId="Equation.DSMT4">
                        <p:embed/>
                      </p:oleObj>
                    </mc:Choice>
                    <mc:Fallback>
                      <p:oleObj name="Equation" r:id="rId8" imgW="115811280" imgH="11791440" progId="Equation.DSMT4">
                        <p:embed/>
                        <p:pic>
                          <p:nvPicPr>
                            <p:cNvPr id="0" name="Picture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21" y="2098"/>
                              <a:ext cx="2280" cy="2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8225" name="Object 33"/>
              <p:cNvGraphicFramePr>
                <a:graphicFrameLocks noChangeAspect="1"/>
              </p:cNvGraphicFramePr>
              <p:nvPr/>
            </p:nvGraphicFramePr>
            <p:xfrm>
              <a:off x="3244" y="1765"/>
              <a:ext cx="49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3" name="Equation" r:id="rId10" imgW="25184160" imgH="10570320" progId="Equation.DSMT4">
                      <p:embed/>
                    </p:oleObj>
                  </mc:Choice>
                  <mc:Fallback>
                    <p:oleObj name="Equation" r:id="rId10" imgW="25184160" imgH="10570320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4" y="1765"/>
                            <a:ext cx="49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组合 93"/>
          <p:cNvGrpSpPr>
            <a:grpSpLocks/>
          </p:cNvGrpSpPr>
          <p:nvPr/>
        </p:nvGrpSpPr>
        <p:grpSpPr bwMode="auto">
          <a:xfrm>
            <a:off x="3071813" y="3786188"/>
            <a:ext cx="3714750" cy="2776537"/>
            <a:chOff x="3071802" y="3786190"/>
            <a:chExt cx="3714776" cy="2776558"/>
          </a:xfrm>
        </p:grpSpPr>
        <p:cxnSp>
          <p:nvCxnSpPr>
            <p:cNvPr id="32" name="直接连接符 31"/>
            <p:cNvCxnSpPr>
              <a:stCxn id="25" idx="7"/>
              <a:endCxn id="25" idx="3"/>
            </p:cNvCxnSpPr>
            <p:nvPr/>
          </p:nvCxnSpPr>
          <p:spPr>
            <a:xfrm rot="16200000" flipH="1" flipV="1">
              <a:off x="3394066" y="3986217"/>
              <a:ext cx="1212859" cy="13144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233" name="组合 26"/>
            <p:cNvGrpSpPr>
              <a:grpSpLocks/>
            </p:cNvGrpSpPr>
            <p:nvPr/>
          </p:nvGrpSpPr>
          <p:grpSpPr bwMode="auto">
            <a:xfrm>
              <a:off x="3071802" y="3786190"/>
              <a:ext cx="3714776" cy="2776558"/>
              <a:chOff x="2000232" y="3786190"/>
              <a:chExt cx="3714776" cy="277655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000232" y="3786190"/>
                <a:ext cx="1857388" cy="17145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i="1" dirty="0">
                    <a:solidFill>
                      <a:srgbClr val="FF0000"/>
                    </a:solidFill>
                  </a:rPr>
                  <a:t>A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071801" y="4071942"/>
                <a:ext cx="2643207" cy="249080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i="1" dirty="0">
                    <a:solidFill>
                      <a:srgbClr val="FF0000"/>
                    </a:solidFill>
                  </a:rPr>
                  <a:t>B</a:t>
                </a:r>
                <a:endParaRPr lang="zh-CN" altLang="en-US" sz="2400" b="1" i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9" name="直接连接符 28"/>
            <p:cNvCxnSpPr>
              <a:stCxn id="25" idx="0"/>
              <a:endCxn id="25" idx="2"/>
            </p:cNvCxnSpPr>
            <p:nvPr/>
          </p:nvCxnSpPr>
          <p:spPr>
            <a:xfrm rot="16200000" flipH="1" flipV="1">
              <a:off x="3107521" y="3750471"/>
              <a:ext cx="857256" cy="9286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800000" flipV="1">
              <a:off x="3143239" y="3857628"/>
              <a:ext cx="1143008" cy="10001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 flipV="1">
              <a:off x="3214678" y="3929066"/>
              <a:ext cx="1285884" cy="1143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0800000" flipV="1">
              <a:off x="3571867" y="4214818"/>
              <a:ext cx="1214447" cy="1143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0800000" flipV="1">
              <a:off x="3786182" y="4071942"/>
              <a:ext cx="1500197" cy="13573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25" idx="4"/>
            </p:cNvCxnSpPr>
            <p:nvPr/>
          </p:nvCxnSpPr>
          <p:spPr>
            <a:xfrm rot="10800000" flipV="1">
              <a:off x="4000495" y="4071942"/>
              <a:ext cx="1643075" cy="14287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0800000" flipV="1">
              <a:off x="4214810" y="4143380"/>
              <a:ext cx="1643073" cy="14287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 flipV="1">
              <a:off x="4286247" y="4214818"/>
              <a:ext cx="1714512" cy="15716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7"/>
              <a:endCxn id="26" idx="3"/>
            </p:cNvCxnSpPr>
            <p:nvPr/>
          </p:nvCxnSpPr>
          <p:spPr>
            <a:xfrm rot="16200000" flipH="1" flipV="1">
              <a:off x="4584699" y="4383095"/>
              <a:ext cx="1760550" cy="18685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143239" y="3857628"/>
              <a:ext cx="500067" cy="5000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0800000" flipV="1">
              <a:off x="4748214" y="4643446"/>
              <a:ext cx="1824050" cy="16764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0800000" flipV="1">
              <a:off x="4929190" y="4857760"/>
              <a:ext cx="1714512" cy="15716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0800000" flipV="1">
              <a:off x="5214942" y="5072075"/>
              <a:ext cx="1500197" cy="14287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0800000" flipV="1">
              <a:off x="4357686" y="4286256"/>
              <a:ext cx="1857388" cy="17145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6" idx="6"/>
            </p:cNvCxnSpPr>
            <p:nvPr/>
          </p:nvCxnSpPr>
          <p:spPr>
            <a:xfrm flipH="1">
              <a:off x="5500694" y="5316552"/>
              <a:ext cx="1285884" cy="1184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0800000" flipV="1">
              <a:off x="5786446" y="5715017"/>
              <a:ext cx="928693" cy="7858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Operations on Sets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62B73-5808-4AD7-8D63-2AC95A721293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9260" name="组合 41"/>
          <p:cNvGrpSpPr>
            <a:grpSpLocks/>
          </p:cNvGrpSpPr>
          <p:nvPr/>
        </p:nvGrpSpPr>
        <p:grpSpPr bwMode="auto">
          <a:xfrm>
            <a:off x="214313" y="1357313"/>
            <a:ext cx="8572500" cy="1785937"/>
            <a:chOff x="214282" y="1357298"/>
            <a:chExt cx="8572560" cy="1785950"/>
          </a:xfrm>
        </p:grpSpPr>
        <p:sp>
          <p:nvSpPr>
            <p:cNvPr id="20" name="圆角矩形 19"/>
            <p:cNvSpPr/>
            <p:nvPr/>
          </p:nvSpPr>
          <p:spPr>
            <a:xfrm>
              <a:off x="214282" y="1357298"/>
              <a:ext cx="8572560" cy="17859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grpSp>
          <p:nvGrpSpPr>
            <p:cNvPr id="9276" name="Group 4"/>
            <p:cNvGrpSpPr>
              <a:grpSpLocks/>
            </p:cNvGrpSpPr>
            <p:nvPr/>
          </p:nvGrpSpPr>
          <p:grpSpPr bwMode="auto">
            <a:xfrm>
              <a:off x="214284" y="1428736"/>
              <a:ext cx="8572500" cy="1438275"/>
              <a:chOff x="68" y="893"/>
              <a:chExt cx="5400" cy="906"/>
            </a:xfrm>
          </p:grpSpPr>
          <p:sp>
            <p:nvSpPr>
              <p:cNvPr id="27653" name="Text Box 5"/>
              <p:cNvSpPr txBox="1">
                <a:spLocks noChangeArrowheads="1"/>
              </p:cNvSpPr>
              <p:nvPr/>
            </p:nvSpPr>
            <p:spPr bwMode="auto">
              <a:xfrm>
                <a:off x="68" y="893"/>
                <a:ext cx="5400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Definition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altLang="zh-CN" sz="2400" dirty="0">
                    <a:latin typeface="+mn-lt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The 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intersection [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交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]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of two set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 A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and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B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 is a set, whose elements are those belong to both  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A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 and 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B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, is denoted by            , this means that</a:t>
                </a:r>
                <a:endParaRPr lang="en-US" altLang="zh-CN" sz="2400" b="1" dirty="0">
                  <a:solidFill>
                    <a:srgbClr val="0000CC"/>
                  </a:solidFill>
                  <a:latin typeface="+mn-lt"/>
                </a:endParaRPr>
              </a:p>
            </p:txBody>
          </p:sp>
          <p:graphicFrame>
            <p:nvGraphicFramePr>
              <p:cNvPr id="9253" name="Object 37"/>
              <p:cNvGraphicFramePr>
                <a:graphicFrameLocks noChangeAspect="1"/>
              </p:cNvGraphicFramePr>
              <p:nvPr/>
            </p:nvGraphicFramePr>
            <p:xfrm>
              <a:off x="4710" y="1184"/>
              <a:ext cx="48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8" name="Equation" r:id="rId4" imgW="24777720" imgH="10163160" progId="Equation.DSMT4">
                      <p:embed/>
                    </p:oleObj>
                  </mc:Choice>
                  <mc:Fallback>
                    <p:oleObj name="Equation" r:id="rId4" imgW="24777720" imgH="10163160" progId="Equation.DSMT4">
                      <p:embed/>
                      <p:pic>
                        <p:nvPicPr>
                          <p:cNvPr id="0" name="Picture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0" y="1184"/>
                            <a:ext cx="488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4" name="Object 38"/>
              <p:cNvGraphicFramePr>
                <a:graphicFrameLocks noChangeAspect="1"/>
              </p:cNvGraphicFramePr>
              <p:nvPr/>
            </p:nvGraphicFramePr>
            <p:xfrm>
              <a:off x="1663" y="1575"/>
              <a:ext cx="23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9" name="Equation" r:id="rId6" imgW="121501080" imgH="11384280" progId="Equation.DSMT4">
                      <p:embed/>
                    </p:oleObj>
                  </mc:Choice>
                  <mc:Fallback>
                    <p:oleObj name="Equation" r:id="rId6" imgW="121501080" imgH="11384280" progId="Equation.DSMT4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3" y="1575"/>
                            <a:ext cx="2392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28638" y="5972175"/>
            <a:ext cx="7829550" cy="457200"/>
            <a:chOff x="158" y="3663"/>
            <a:chExt cx="4932" cy="288"/>
          </a:xfrm>
        </p:grpSpPr>
        <p:sp>
          <p:nvSpPr>
            <p:cNvPr id="9274" name="Text Box 13"/>
            <p:cNvSpPr txBox="1">
              <a:spLocks noChangeArrowheads="1"/>
            </p:cNvSpPr>
            <p:nvPr/>
          </p:nvSpPr>
          <p:spPr bwMode="auto">
            <a:xfrm>
              <a:off x="158" y="3663"/>
              <a:ext cx="4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Remark</a:t>
              </a:r>
              <a:r>
                <a:rPr lang="en-US" altLang="zh-CN" sz="2400" b="1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If                  , then     and     are said to be 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disjoint</a:t>
              </a:r>
              <a:r>
                <a:rPr lang="en-US" altLang="zh-CN" sz="2400">
                  <a:latin typeface="Times New Roman" pitchFamily="18" charset="0"/>
                </a:rPr>
                <a:t>.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graphicFrame>
          <p:nvGraphicFramePr>
            <p:cNvPr id="9255" name="Object 39"/>
            <p:cNvGraphicFramePr>
              <a:graphicFrameLocks noChangeAspect="1"/>
            </p:cNvGraphicFramePr>
            <p:nvPr/>
          </p:nvGraphicFramePr>
          <p:xfrm>
            <a:off x="1175" y="3733"/>
            <a:ext cx="8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" name="Equation" r:id="rId8" imgW="43065720" imgH="10163160" progId="Equation.DSMT4">
                    <p:embed/>
                  </p:oleObj>
                </mc:Choice>
                <mc:Fallback>
                  <p:oleObj name="Equation" r:id="rId8" imgW="43065720" imgH="1016316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733"/>
                          <a:ext cx="84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6" name="Object 40"/>
            <p:cNvGraphicFramePr>
              <a:graphicFrameLocks noChangeAspect="1"/>
            </p:cNvGraphicFramePr>
            <p:nvPr/>
          </p:nvGraphicFramePr>
          <p:xfrm>
            <a:off x="2480" y="3721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" name="Equation" r:id="rId10" imgW="8521560" imgH="8535240" progId="Equation.DSMT4">
                    <p:embed/>
                  </p:oleObj>
                </mc:Choice>
                <mc:Fallback>
                  <p:oleObj name="Equation" r:id="rId10" imgW="8521560" imgH="853524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3721"/>
                          <a:ext cx="16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Object 41"/>
            <p:cNvGraphicFramePr>
              <a:graphicFrameLocks noChangeAspect="1"/>
            </p:cNvGraphicFramePr>
            <p:nvPr/>
          </p:nvGraphicFramePr>
          <p:xfrm>
            <a:off x="2975" y="3730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2" name="Equation" r:id="rId12" imgW="8521560" imgH="8535240" progId="Equation.DSMT4">
                    <p:embed/>
                  </p:oleObj>
                </mc:Choice>
                <mc:Fallback>
                  <p:oleObj name="Equation" r:id="rId12" imgW="8521560" imgH="853524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5" y="3730"/>
                          <a:ext cx="16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70"/>
          <p:cNvGrpSpPr>
            <a:grpSpLocks/>
          </p:cNvGrpSpPr>
          <p:nvPr/>
        </p:nvGrpSpPr>
        <p:grpSpPr bwMode="auto">
          <a:xfrm>
            <a:off x="3071813" y="3214688"/>
            <a:ext cx="3714750" cy="2776537"/>
            <a:chOff x="3071802" y="3214686"/>
            <a:chExt cx="3714776" cy="2776558"/>
          </a:xfrm>
        </p:grpSpPr>
        <p:grpSp>
          <p:nvGrpSpPr>
            <p:cNvPr id="9263" name="组合 52"/>
            <p:cNvGrpSpPr>
              <a:grpSpLocks/>
            </p:cNvGrpSpPr>
            <p:nvPr/>
          </p:nvGrpSpPr>
          <p:grpSpPr bwMode="auto">
            <a:xfrm>
              <a:off x="3071802" y="3214686"/>
              <a:ext cx="3714776" cy="2776558"/>
              <a:chOff x="3071802" y="3214686"/>
              <a:chExt cx="3714776" cy="2776558"/>
            </a:xfrm>
          </p:grpSpPr>
          <p:grpSp>
            <p:nvGrpSpPr>
              <p:cNvPr id="9265" name="组合 48"/>
              <p:cNvGrpSpPr>
                <a:grpSpLocks/>
              </p:cNvGrpSpPr>
              <p:nvPr/>
            </p:nvGrpSpPr>
            <p:grpSpPr bwMode="auto">
              <a:xfrm>
                <a:off x="3071802" y="3214686"/>
                <a:ext cx="3714776" cy="2776558"/>
                <a:chOff x="3071802" y="3429000"/>
                <a:chExt cx="3714776" cy="2776558"/>
              </a:xfrm>
            </p:grpSpPr>
            <p:grpSp>
              <p:nvGrpSpPr>
                <p:cNvPr id="9267" name="组合 26"/>
                <p:cNvGrpSpPr>
                  <a:grpSpLocks/>
                </p:cNvGrpSpPr>
                <p:nvPr/>
              </p:nvGrpSpPr>
              <p:grpSpPr bwMode="auto">
                <a:xfrm>
                  <a:off x="3071802" y="3429000"/>
                  <a:ext cx="3714776" cy="2776558"/>
                  <a:chOff x="2000232" y="3786190"/>
                  <a:chExt cx="3714776" cy="2776558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2000232" y="3786190"/>
                    <a:ext cx="1857388" cy="171451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400" b="1" i="1" dirty="0">
                        <a:solidFill>
                          <a:srgbClr val="FF0000"/>
                        </a:solidFill>
                      </a:rPr>
                      <a:t>A</a:t>
                    </a:r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椭圆 40"/>
                  <p:cNvSpPr/>
                  <p:nvPr/>
                </p:nvSpPr>
                <p:spPr>
                  <a:xfrm>
                    <a:off x="3071801" y="4071942"/>
                    <a:ext cx="2643207" cy="249080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400" b="1" i="1" dirty="0">
                        <a:solidFill>
                          <a:srgbClr val="FF0000"/>
                        </a:solidFill>
                      </a:rPr>
                      <a:t>B</a:t>
                    </a:r>
                    <a:endParaRPr lang="zh-CN" altLang="en-US" sz="2400" b="1" i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4" name="直接连接符 23"/>
                <p:cNvCxnSpPr/>
                <p:nvPr/>
              </p:nvCxnSpPr>
              <p:spPr>
                <a:xfrm rot="10800000" flipV="1">
                  <a:off x="4143371" y="4071942"/>
                  <a:ext cx="785819" cy="7143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40" idx="6"/>
                  <a:endCxn id="41" idx="2"/>
                </p:cNvCxnSpPr>
                <p:nvPr/>
              </p:nvCxnSpPr>
              <p:spPr>
                <a:xfrm flipH="1">
                  <a:off x="4143371" y="4286256"/>
                  <a:ext cx="785819" cy="67310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rot="10800000" flipV="1">
                  <a:off x="4214810" y="3929066"/>
                  <a:ext cx="642941" cy="57150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rot="10800000" flipV="1">
                  <a:off x="4214810" y="4500570"/>
                  <a:ext cx="642941" cy="57150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 49"/>
              <p:cNvCxnSpPr/>
              <p:nvPr/>
            </p:nvCxnSpPr>
            <p:spPr>
              <a:xfrm rot="5400000">
                <a:off x="4572000" y="4500570"/>
                <a:ext cx="214314" cy="2143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/>
            <p:cNvCxnSpPr/>
            <p:nvPr/>
          </p:nvCxnSpPr>
          <p:spPr>
            <a:xfrm rot="5400000">
              <a:off x="4500561" y="3714753"/>
              <a:ext cx="214315" cy="214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Overview of this class</a:t>
            </a:r>
            <a:endParaRPr lang="zh-CN" altLang="en-US" dirty="0">
              <a:latin typeface="+mj-lt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59713" y="6264275"/>
            <a:ext cx="762000" cy="365125"/>
          </a:xfrm>
        </p:spPr>
        <p:txBody>
          <a:bodyPr/>
          <a:lstStyle/>
          <a:p>
            <a:pPr>
              <a:defRPr/>
            </a:pPr>
            <a:fld id="{91FDB401-2F56-433D-BE01-6BFA10555E94}" type="slidenum">
              <a:rPr lang="en-US" altLang="en-US" b="1"/>
              <a:pPr>
                <a:defRPr/>
              </a:pPr>
              <a:t>2</a:t>
            </a:fld>
            <a:endParaRPr lang="en-US" altLang="en-US" b="1" dirty="0"/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928688" y="1500188"/>
            <a:ext cx="821531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ct val="5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</a:rPr>
              <a:t>Bilingual </a:t>
            </a:r>
          </a:p>
          <a:p>
            <a:pPr marL="273050" indent="-273050" eaLnBrk="0" hangingPunct="0">
              <a:spcBef>
                <a:spcPct val="5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</a:rPr>
              <a:t>Basic concepts &amp; useful tools of mathematics</a:t>
            </a:r>
          </a:p>
          <a:p>
            <a:pPr marL="273050" indent="-273050" eaLnBrk="0" hangingPunct="0">
              <a:spcBef>
                <a:spcPct val="5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altLang="zh-CN" sz="2800">
              <a:solidFill>
                <a:srgbClr val="0000CC"/>
              </a:solidFill>
              <a:latin typeface="Times New Roman" pitchFamily="18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</a:rPr>
              <a:t>1. Constant variable or elementary mathematics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</a:rPr>
              <a:t>2. Variable or advanced mathematics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</a:rPr>
              <a:t>3. Modern mathematics</a:t>
            </a:r>
            <a:endParaRPr lang="en-US" altLang="zh-CN" sz="28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Operations on Sets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FCEF4-5B0A-4117-87C6-4B9D77538F5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10260" name="组合 41"/>
          <p:cNvGrpSpPr>
            <a:grpSpLocks/>
          </p:cNvGrpSpPr>
          <p:nvPr/>
        </p:nvGrpSpPr>
        <p:grpSpPr bwMode="auto">
          <a:xfrm>
            <a:off x="428625" y="1357313"/>
            <a:ext cx="8358188" cy="1857375"/>
            <a:chOff x="428596" y="1357298"/>
            <a:chExt cx="8358246" cy="1857388"/>
          </a:xfrm>
        </p:grpSpPr>
        <p:sp>
          <p:nvSpPr>
            <p:cNvPr id="41" name="圆角矩形 40"/>
            <p:cNvSpPr/>
            <p:nvPr/>
          </p:nvSpPr>
          <p:spPr>
            <a:xfrm>
              <a:off x="428596" y="1357298"/>
              <a:ext cx="8358246" cy="18573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74" name="Group 3"/>
            <p:cNvGrpSpPr>
              <a:grpSpLocks/>
            </p:cNvGrpSpPr>
            <p:nvPr/>
          </p:nvGrpSpPr>
          <p:grpSpPr bwMode="auto">
            <a:xfrm>
              <a:off x="571472" y="1357298"/>
              <a:ext cx="8072438" cy="1697038"/>
              <a:chOff x="158" y="893"/>
              <a:chExt cx="5085" cy="1069"/>
            </a:xfrm>
          </p:grpSpPr>
          <p:grpSp>
            <p:nvGrpSpPr>
              <p:cNvPr id="10275" name="Group 4"/>
              <p:cNvGrpSpPr>
                <a:grpSpLocks/>
              </p:cNvGrpSpPr>
              <p:nvPr/>
            </p:nvGrpSpPr>
            <p:grpSpPr bwMode="auto">
              <a:xfrm>
                <a:off x="158" y="893"/>
                <a:ext cx="5085" cy="756"/>
                <a:chOff x="158" y="893"/>
                <a:chExt cx="5085" cy="756"/>
              </a:xfrm>
            </p:grpSpPr>
            <p:sp>
              <p:nvSpPr>
                <p:cNvPr id="2867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58" y="893"/>
                  <a:ext cx="5085" cy="7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just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Definition</a:t>
                  </a:r>
                  <a:r>
                    <a:rPr lang="en-US" altLang="zh-CN" sz="2400" b="1" dirty="0">
                      <a:latin typeface="+mn-lt"/>
                    </a:rPr>
                    <a:t>  </a:t>
                  </a:r>
                  <a:r>
                    <a:rPr lang="en-US" altLang="zh-CN" sz="2400" dirty="0">
                      <a:latin typeface="+mn-lt"/>
                    </a:rPr>
                    <a:t> 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The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latin typeface="+mn-lt"/>
                    </a:rPr>
                    <a:t>difference [</a:t>
                  </a:r>
                  <a:r>
                    <a:rPr lang="zh-CN" altLang="en-US" sz="2400" b="1" dirty="0">
                      <a:solidFill>
                        <a:srgbClr val="FF0000"/>
                      </a:solidFill>
                      <a:latin typeface="+mn-lt"/>
                    </a:rPr>
                    <a:t>差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latin typeface="+mn-lt"/>
                    </a:rPr>
                    <a:t>] 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of two set  </a:t>
                  </a:r>
                  <a:r>
                    <a:rPr lang="en-US" altLang="zh-CN" sz="2400" b="1" i="1" dirty="0">
                      <a:solidFill>
                        <a:srgbClr val="0000CC"/>
                      </a:solidFill>
                      <a:latin typeface="+mn-lt"/>
                    </a:rPr>
                    <a:t>A  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and </a:t>
                  </a:r>
                  <a:r>
                    <a:rPr lang="en-US" altLang="zh-CN" sz="2400" b="1" i="1" dirty="0">
                      <a:solidFill>
                        <a:srgbClr val="0000CC"/>
                      </a:solidFill>
                      <a:latin typeface="+mn-lt"/>
                    </a:rPr>
                    <a:t>B</a:t>
                  </a:r>
                  <a:r>
                    <a:rPr lang="en-US" altLang="zh-CN" sz="2400" b="1" dirty="0">
                      <a:solidFill>
                        <a:srgbClr val="0000CC"/>
                      </a:solidFill>
                      <a:latin typeface="+mn-lt"/>
                    </a:rPr>
                    <a:t> 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 is a set whose elements are those belongs to both </a:t>
                  </a:r>
                  <a:r>
                    <a:rPr lang="en-US" altLang="zh-CN" sz="2400" b="1" i="1" dirty="0">
                      <a:solidFill>
                        <a:srgbClr val="0000CC"/>
                      </a:solidFill>
                      <a:latin typeface="+mn-lt"/>
                    </a:rPr>
                    <a:t>A 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but not to </a:t>
                  </a:r>
                  <a:r>
                    <a:rPr lang="en-US" altLang="zh-CN" sz="2400" b="1" i="1" dirty="0">
                      <a:solidFill>
                        <a:srgbClr val="0000CC"/>
                      </a:solidFill>
                      <a:latin typeface="+mn-lt"/>
                    </a:rPr>
                    <a:t>B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+mn-lt"/>
                    </a:rPr>
                    <a:t>. Denoted by          , this means that</a:t>
                  </a:r>
                  <a:endParaRPr lang="en-US" altLang="zh-CN" sz="2400" b="1" dirty="0">
                    <a:solidFill>
                      <a:srgbClr val="0000CC"/>
                    </a:solidFill>
                    <a:latin typeface="+mn-lt"/>
                  </a:endParaRPr>
                </a:p>
              </p:txBody>
            </p:sp>
            <p:graphicFrame>
              <p:nvGraphicFramePr>
                <p:cNvPr id="10256" name="Object 16"/>
                <p:cNvGraphicFramePr>
                  <a:graphicFrameLocks noChangeAspect="1"/>
                </p:cNvGraphicFramePr>
                <p:nvPr/>
              </p:nvGraphicFramePr>
              <p:xfrm>
                <a:off x="1121" y="1417"/>
                <a:ext cx="43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90" name="Equation" r:id="rId4" imgW="21933000" imgH="8942040" progId="Equation.DSMT4">
                        <p:embed/>
                      </p:oleObj>
                    </mc:Choice>
                    <mc:Fallback>
                      <p:oleObj name="Equation" r:id="rId4" imgW="21933000" imgH="8942040" progId="Equation.DSMT4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21" y="1417"/>
                              <a:ext cx="432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0257" name="Object 17"/>
              <p:cNvGraphicFramePr>
                <a:graphicFrameLocks noChangeAspect="1"/>
              </p:cNvGraphicFramePr>
              <p:nvPr/>
            </p:nvGraphicFramePr>
            <p:xfrm>
              <a:off x="1613" y="1746"/>
              <a:ext cx="234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1" name="Equation" r:id="rId6" imgW="119062440" imgH="10977480" progId="Equation.DSMT4">
                      <p:embed/>
                    </p:oleObj>
                  </mc:Choice>
                  <mc:Fallback>
                    <p:oleObj name="Equation" r:id="rId6" imgW="119062440" imgH="10977480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3" y="1746"/>
                            <a:ext cx="2344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3071813" y="3357563"/>
            <a:ext cx="3714750" cy="2776537"/>
            <a:chOff x="3071802" y="3786190"/>
            <a:chExt cx="3714776" cy="2776558"/>
          </a:xfrm>
        </p:grpSpPr>
        <p:cxnSp>
          <p:nvCxnSpPr>
            <p:cNvPr id="17" name="直接连接符 16"/>
            <p:cNvCxnSpPr>
              <a:stCxn id="35" idx="7"/>
              <a:endCxn id="35" idx="3"/>
            </p:cNvCxnSpPr>
            <p:nvPr/>
          </p:nvCxnSpPr>
          <p:spPr>
            <a:xfrm rot="16200000" flipH="1" flipV="1">
              <a:off x="3394066" y="3986217"/>
              <a:ext cx="1212859" cy="13144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263" name="组合 26"/>
            <p:cNvGrpSpPr>
              <a:grpSpLocks/>
            </p:cNvGrpSpPr>
            <p:nvPr/>
          </p:nvGrpSpPr>
          <p:grpSpPr bwMode="auto">
            <a:xfrm>
              <a:off x="3071802" y="3786190"/>
              <a:ext cx="3714776" cy="2776558"/>
              <a:chOff x="2000232" y="3786190"/>
              <a:chExt cx="3714776" cy="277655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000232" y="3786190"/>
                <a:ext cx="1857388" cy="17145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i="1" dirty="0">
                    <a:solidFill>
                      <a:srgbClr val="FF0000"/>
                    </a:solidFill>
                  </a:rPr>
                  <a:t>A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071801" y="4071942"/>
                <a:ext cx="2643207" cy="249080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i="1" dirty="0">
                    <a:solidFill>
                      <a:srgbClr val="FF0000"/>
                    </a:solidFill>
                  </a:rPr>
                  <a:t>B</a:t>
                </a:r>
                <a:endParaRPr lang="zh-CN" altLang="en-US" sz="2400" b="1" i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9" name="直接连接符 18"/>
            <p:cNvCxnSpPr>
              <a:stCxn id="35" idx="0"/>
              <a:endCxn id="35" idx="2"/>
            </p:cNvCxnSpPr>
            <p:nvPr/>
          </p:nvCxnSpPr>
          <p:spPr>
            <a:xfrm rot="16200000" flipH="1" flipV="1">
              <a:off x="3107521" y="3750471"/>
              <a:ext cx="857256" cy="9286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0800000" flipV="1">
              <a:off x="3143239" y="3857628"/>
              <a:ext cx="1143008" cy="10001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0800000" flipV="1">
              <a:off x="3214678" y="3929066"/>
              <a:ext cx="1285884" cy="1143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 flipV="1">
              <a:off x="3571867" y="4714884"/>
              <a:ext cx="714380" cy="6429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3786182" y="5072075"/>
              <a:ext cx="357190" cy="3571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36" idx="2"/>
              <a:endCxn id="35" idx="4"/>
            </p:cNvCxnSpPr>
            <p:nvPr/>
          </p:nvCxnSpPr>
          <p:spPr>
            <a:xfrm rot="10800000" flipV="1">
              <a:off x="4000495" y="5316552"/>
              <a:ext cx="142876" cy="1841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3143239" y="3857628"/>
              <a:ext cx="500067" cy="5000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Operations on Sets</a:t>
            </a: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F3709-1AB7-4728-BA04-CA3C7243C72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11348" name="Group 3"/>
          <p:cNvGrpSpPr>
            <a:grpSpLocks/>
          </p:cNvGrpSpPr>
          <p:nvPr/>
        </p:nvGrpSpPr>
        <p:grpSpPr bwMode="auto">
          <a:xfrm>
            <a:off x="2432050" y="3829050"/>
            <a:ext cx="0" cy="4763"/>
            <a:chOff x="2920" y="2287"/>
            <a:chExt cx="272" cy="396"/>
          </a:xfrm>
        </p:grpSpPr>
        <p:graphicFrame>
          <p:nvGraphicFramePr>
            <p:cNvPr id="11336" name="Object 72"/>
            <p:cNvGraphicFramePr>
              <a:graphicFrameLocks noChangeAspect="1"/>
            </p:cNvGraphicFramePr>
            <p:nvPr/>
          </p:nvGraphicFramePr>
          <p:xfrm>
            <a:off x="2944" y="2287"/>
            <a:ext cx="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" name="CorelDRAW" r:id="rId4" imgW="64008" imgH="213970" progId="">
                    <p:embed/>
                  </p:oleObj>
                </mc:Choice>
                <mc:Fallback>
                  <p:oleObj name="CorelDRAW" r:id="rId4" imgW="64008" imgH="213970" progId="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" y="2287"/>
                          <a:ext cx="1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7" name="Object 73"/>
            <p:cNvGraphicFramePr>
              <a:graphicFrameLocks noChangeAspect="1"/>
            </p:cNvGraphicFramePr>
            <p:nvPr/>
          </p:nvGraphicFramePr>
          <p:xfrm>
            <a:off x="2920" y="2443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7" name="Equation" r:id="rId6" imgW="431613" imgH="380835" progId="Equation.DSMT4">
                    <p:embed/>
                  </p:oleObj>
                </mc:Choice>
                <mc:Fallback>
                  <p:oleObj name="Equation" r:id="rId6" imgW="431613" imgH="380835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2443"/>
                          <a:ext cx="27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49" name="组合 23"/>
          <p:cNvGrpSpPr>
            <a:grpSpLocks/>
          </p:cNvGrpSpPr>
          <p:nvPr/>
        </p:nvGrpSpPr>
        <p:grpSpPr bwMode="auto">
          <a:xfrm>
            <a:off x="428625" y="1285875"/>
            <a:ext cx="8358188" cy="1428750"/>
            <a:chOff x="428596" y="1428736"/>
            <a:chExt cx="8358246" cy="1428760"/>
          </a:xfrm>
        </p:grpSpPr>
        <p:sp>
          <p:nvSpPr>
            <p:cNvPr id="23" name="圆角矩形 22"/>
            <p:cNvSpPr/>
            <p:nvPr/>
          </p:nvSpPr>
          <p:spPr>
            <a:xfrm>
              <a:off x="428596" y="1428736"/>
              <a:ext cx="8358246" cy="1428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57" name="Group 7"/>
            <p:cNvGrpSpPr>
              <a:grpSpLocks/>
            </p:cNvGrpSpPr>
            <p:nvPr/>
          </p:nvGrpSpPr>
          <p:grpSpPr bwMode="auto">
            <a:xfrm>
              <a:off x="528638" y="1449388"/>
              <a:ext cx="8115300" cy="1200150"/>
              <a:chOff x="158" y="788"/>
              <a:chExt cx="5112" cy="756"/>
            </a:xfrm>
          </p:grpSpPr>
          <p:sp>
            <p:nvSpPr>
              <p:cNvPr id="29704" name="Text Box 8"/>
              <p:cNvSpPr txBox="1">
                <a:spLocks noChangeArrowheads="1"/>
              </p:cNvSpPr>
              <p:nvPr/>
            </p:nvSpPr>
            <p:spPr bwMode="auto">
              <a:xfrm>
                <a:off x="158" y="788"/>
                <a:ext cx="5112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fontAlgn="auto">
                  <a:lnSpc>
                    <a:spcPct val="150000"/>
                  </a:lnSpc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Definition</a:t>
                </a:r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2400" dirty="0">
                    <a:latin typeface="+mn-lt"/>
                  </a:rPr>
                  <a:t>  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If          , then the difference          is called the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complement [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lt"/>
                  </a:rPr>
                  <a:t>补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]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 of 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B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 with respect to  </a:t>
                </a:r>
                <a:r>
                  <a:rPr lang="en-US" altLang="zh-CN" sz="2400" b="1" i="1" dirty="0">
                    <a:solidFill>
                      <a:srgbClr val="0000CC"/>
                    </a:solidFill>
                    <a:latin typeface="+mn-lt"/>
                  </a:rPr>
                  <a:t>A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, denoted by         .</a:t>
                </a:r>
                <a:endParaRPr lang="en-US" altLang="zh-CN" sz="2400" b="1" dirty="0">
                  <a:solidFill>
                    <a:srgbClr val="0000CC"/>
                  </a:solidFill>
                  <a:latin typeface="+mn-lt"/>
                </a:endParaRPr>
              </a:p>
            </p:txBody>
          </p:sp>
          <p:graphicFrame>
            <p:nvGraphicFramePr>
              <p:cNvPr id="11338" name="Object 74"/>
              <p:cNvGraphicFramePr>
                <a:graphicFrameLocks noChangeAspect="1"/>
              </p:cNvGraphicFramePr>
              <p:nvPr/>
            </p:nvGraphicFramePr>
            <p:xfrm>
              <a:off x="1502" y="939"/>
              <a:ext cx="5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8" name="Equation" r:id="rId8" imgW="26809560" imgH="10163160" progId="Equation.DSMT4">
                      <p:embed/>
                    </p:oleObj>
                  </mc:Choice>
                  <mc:Fallback>
                    <p:oleObj name="Equation" r:id="rId8" imgW="26809560" imgH="10163160" progId="Equation.DSMT4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2" y="939"/>
                            <a:ext cx="528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39" name="Object 75"/>
              <p:cNvGraphicFramePr>
                <a:graphicFrameLocks noChangeAspect="1"/>
              </p:cNvGraphicFramePr>
              <p:nvPr/>
            </p:nvGraphicFramePr>
            <p:xfrm>
              <a:off x="3740" y="959"/>
              <a:ext cx="43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9" name="Equation" r:id="rId10" imgW="21933000" imgH="8942040" progId="Equation.DSMT4">
                      <p:embed/>
                    </p:oleObj>
                  </mc:Choice>
                  <mc:Fallback>
                    <p:oleObj name="Equation" r:id="rId10" imgW="21933000" imgH="8942040" progId="Equation.DSMT4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" y="959"/>
                            <a:ext cx="43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40" name="Object 76"/>
              <p:cNvGraphicFramePr>
                <a:graphicFrameLocks noChangeAspect="1"/>
              </p:cNvGraphicFramePr>
              <p:nvPr/>
            </p:nvGraphicFramePr>
            <p:xfrm>
              <a:off x="4391" y="1255"/>
              <a:ext cx="3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10" name="Equation" r:id="rId12" imgW="19494360" imgH="12198600" progId="Equation.DSMT4">
                      <p:embed/>
                    </p:oleObj>
                  </mc:Choice>
                  <mc:Fallback>
                    <p:oleObj name="Equation" r:id="rId12" imgW="19494360" imgH="12198600" progId="Equation.DSMT4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1255"/>
                            <a:ext cx="384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28638" y="5456238"/>
            <a:ext cx="8401050" cy="830262"/>
            <a:chOff x="158" y="3294"/>
            <a:chExt cx="5292" cy="523"/>
          </a:xfrm>
        </p:grpSpPr>
        <p:sp>
          <p:nvSpPr>
            <p:cNvPr id="11355" name="Text Box 15"/>
            <p:cNvSpPr txBox="1">
              <a:spLocks noChangeArrowheads="1"/>
            </p:cNvSpPr>
            <p:nvPr/>
          </p:nvSpPr>
          <p:spPr bwMode="auto">
            <a:xfrm>
              <a:off x="158" y="3294"/>
              <a:ext cx="52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Remark</a:t>
              </a:r>
              <a:r>
                <a:rPr lang="en-US" altLang="zh-CN" sz="2400" b="1">
                  <a:latin typeface="Times New Roman" pitchFamily="18" charset="0"/>
                </a:rPr>
                <a:t>  </a:t>
              </a:r>
              <a:r>
                <a:rPr lang="en-US" altLang="zh-CN" sz="2400">
                  <a:latin typeface="Times New Roman" pitchFamily="18" charset="0"/>
                </a:rPr>
                <a:t>If </a:t>
              </a: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is the 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universal set</a:t>
              </a:r>
              <a:r>
                <a:rPr lang="en-US" altLang="zh-CN" sz="2400">
                  <a:latin typeface="Times New Roman" pitchFamily="18" charset="0"/>
                </a:rPr>
                <a:t>,            is called the complement of     , denoted by         or 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graphicFrame>
          <p:nvGraphicFramePr>
            <p:cNvPr id="11341" name="Object 77"/>
            <p:cNvGraphicFramePr>
              <a:graphicFrameLocks noChangeAspect="1"/>
            </p:cNvGraphicFramePr>
            <p:nvPr/>
          </p:nvGraphicFramePr>
          <p:xfrm>
            <a:off x="2885" y="3365"/>
            <a:ext cx="46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" name="Equation" r:id="rId14" imgW="23558400" imgH="8942040" progId="Equation.DSMT4">
                    <p:embed/>
                  </p:oleObj>
                </mc:Choice>
                <mc:Fallback>
                  <p:oleObj name="Equation" r:id="rId14" imgW="23558400" imgH="894204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3365"/>
                          <a:ext cx="46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2" name="Object 78"/>
            <p:cNvGraphicFramePr>
              <a:graphicFrameLocks noChangeAspect="1"/>
            </p:cNvGraphicFramePr>
            <p:nvPr/>
          </p:nvGraphicFramePr>
          <p:xfrm>
            <a:off x="410" y="3590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2" name="Equation" r:id="rId16" imgW="8521560" imgH="8535240" progId="Equation.DSMT4">
                    <p:embed/>
                  </p:oleObj>
                </mc:Choice>
                <mc:Fallback>
                  <p:oleObj name="Equation" r:id="rId16" imgW="8521560" imgH="853524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3590"/>
                          <a:ext cx="16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3" name="Object 79"/>
            <p:cNvGraphicFramePr>
              <a:graphicFrameLocks noChangeAspect="1"/>
            </p:cNvGraphicFramePr>
            <p:nvPr/>
          </p:nvGraphicFramePr>
          <p:xfrm>
            <a:off x="1655" y="3575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3" name="Equation" r:id="rId18" imgW="12179160" imgH="12198600" progId="Equation.DSMT4">
                    <p:embed/>
                  </p:oleObj>
                </mc:Choice>
                <mc:Fallback>
                  <p:oleObj name="Equation" r:id="rId18" imgW="12179160" imgH="121986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575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4" name="Object 80"/>
            <p:cNvGraphicFramePr>
              <a:graphicFrameLocks noChangeAspect="1"/>
            </p:cNvGraphicFramePr>
            <p:nvPr/>
          </p:nvGraphicFramePr>
          <p:xfrm>
            <a:off x="2237" y="3554"/>
            <a:ext cx="2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4" name="Equation" r:id="rId20" imgW="14617800" imgH="10977480" progId="Equation.DSMT4">
                    <p:embed/>
                  </p:oleObj>
                </mc:Choice>
                <mc:Fallback>
                  <p:oleObj name="Equation" r:id="rId20" imgW="14617800" imgH="1097748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7" y="3554"/>
                          <a:ext cx="28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28"/>
          <p:cNvGrpSpPr>
            <a:grpSpLocks/>
          </p:cNvGrpSpPr>
          <p:nvPr/>
        </p:nvGrpSpPr>
        <p:grpSpPr bwMode="auto">
          <a:xfrm>
            <a:off x="2714625" y="2928938"/>
            <a:ext cx="4500563" cy="2500312"/>
            <a:chOff x="2714612" y="2928934"/>
            <a:chExt cx="4500594" cy="2500330"/>
          </a:xfrm>
        </p:grpSpPr>
        <p:grpSp>
          <p:nvGrpSpPr>
            <p:cNvPr id="11352" name="组合 26"/>
            <p:cNvGrpSpPr>
              <a:grpSpLocks/>
            </p:cNvGrpSpPr>
            <p:nvPr/>
          </p:nvGrpSpPr>
          <p:grpSpPr bwMode="auto">
            <a:xfrm>
              <a:off x="2714612" y="2928934"/>
              <a:ext cx="4500594" cy="2071702"/>
              <a:chOff x="2714612" y="2928934"/>
              <a:chExt cx="4500594" cy="207170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714612" y="2928934"/>
                <a:ext cx="4500594" cy="2071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857488" y="3214686"/>
                <a:ext cx="1785950" cy="142876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i="1" dirty="0">
                    <a:solidFill>
                      <a:srgbClr val="C00000"/>
                    </a:solidFill>
                  </a:rPr>
                  <a:t>B</a:t>
                </a:r>
                <a:endParaRPr lang="zh-CN" altLang="en-US" sz="2400" b="1" i="1" dirty="0">
                  <a:solidFill>
                    <a:srgbClr val="C00000"/>
                  </a:solidFill>
                </a:endParaRPr>
              </a:p>
            </p:txBody>
          </p:sp>
        </p:grpSp>
        <p:graphicFrame>
          <p:nvGraphicFramePr>
            <p:cNvPr id="11345" name="Object 81"/>
            <p:cNvGraphicFramePr>
              <a:graphicFrameLocks noChangeAspect="1"/>
            </p:cNvGraphicFramePr>
            <p:nvPr/>
          </p:nvGraphicFramePr>
          <p:xfrm>
            <a:off x="4714876" y="5048264"/>
            <a:ext cx="609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5" name="Equation" r:id="rId22" imgW="19494360" imgH="12198600" progId="Equation.DSMT4">
                    <p:embed/>
                  </p:oleObj>
                </mc:Choice>
                <mc:Fallback>
                  <p:oleObj name="Equation" r:id="rId22" imgW="19494360" imgH="1219860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5048264"/>
                          <a:ext cx="6096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Rules of Operations on Sets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9838E-8AC9-4ED3-8E15-8F16D0474233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4175" y="1357313"/>
            <a:ext cx="8435975" cy="457200"/>
            <a:chOff x="158" y="893"/>
            <a:chExt cx="5314" cy="288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158" y="893"/>
              <a:ext cx="53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Rule 1 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Let    ,     ,       be any three sets, then</a:t>
              </a:r>
              <a:endParaRPr lang="en-US" altLang="zh-CN" sz="2400" b="1" dirty="0">
                <a:solidFill>
                  <a:srgbClr val="0000CC"/>
                </a:solidFill>
                <a:latin typeface="+mn-lt"/>
              </a:endParaRPr>
            </a:p>
          </p:txBody>
        </p:sp>
        <p:graphicFrame>
          <p:nvGraphicFramePr>
            <p:cNvPr id="12332" name="Object 44"/>
            <p:cNvGraphicFramePr>
              <a:graphicFrameLocks noChangeAspect="1"/>
            </p:cNvGraphicFramePr>
            <p:nvPr/>
          </p:nvGraphicFramePr>
          <p:xfrm>
            <a:off x="1176" y="962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4" name="Equation" r:id="rId4" imgW="8521560" imgH="8535240" progId="Equation.DSMT4">
                    <p:embed/>
                  </p:oleObj>
                </mc:Choice>
                <mc:Fallback>
                  <p:oleObj name="Equation" r:id="rId4" imgW="8521560" imgH="853524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962"/>
                          <a:ext cx="16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45"/>
            <p:cNvGraphicFramePr>
              <a:graphicFrameLocks noChangeAspect="1"/>
            </p:cNvGraphicFramePr>
            <p:nvPr/>
          </p:nvGraphicFramePr>
          <p:xfrm>
            <a:off x="1491" y="959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" name="Equation" r:id="rId6" imgW="8521560" imgH="8535240" progId="Equation.DSMT4">
                    <p:embed/>
                  </p:oleObj>
                </mc:Choice>
                <mc:Fallback>
                  <p:oleObj name="Equation" r:id="rId6" imgW="8521560" imgH="853524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" y="959"/>
                          <a:ext cx="16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4" name="Object 46"/>
            <p:cNvGraphicFramePr>
              <a:graphicFrameLocks noChangeAspect="1"/>
            </p:cNvGraphicFramePr>
            <p:nvPr/>
          </p:nvGraphicFramePr>
          <p:xfrm>
            <a:off x="1761" y="960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" name="Equation" r:id="rId8" imgW="8521560" imgH="8942040" progId="Equation.DSMT4">
                    <p:embed/>
                  </p:oleObj>
                </mc:Choice>
                <mc:Fallback>
                  <p:oleObj name="Equation" r:id="rId8" imgW="8521560" imgH="894204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" y="960"/>
                          <a:ext cx="16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7188" y="1857375"/>
            <a:ext cx="8435975" cy="457200"/>
            <a:chOff x="158" y="1294"/>
            <a:chExt cx="5314" cy="288"/>
          </a:xfrm>
        </p:grpSpPr>
        <p:sp>
          <p:nvSpPr>
            <p:cNvPr id="12344" name="Text Box 9"/>
            <p:cNvSpPr txBox="1">
              <a:spLocks noChangeArrowheads="1"/>
            </p:cNvSpPr>
            <p:nvPr/>
          </p:nvSpPr>
          <p:spPr bwMode="auto">
            <a:xfrm>
              <a:off x="158" y="1294"/>
              <a:ext cx="53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(1) </a:t>
              </a:r>
              <a:r>
                <a:rPr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Commutative law</a:t>
              </a:r>
            </a:p>
          </p:txBody>
        </p:sp>
        <p:graphicFrame>
          <p:nvGraphicFramePr>
            <p:cNvPr id="12335" name="Object 47"/>
            <p:cNvGraphicFramePr>
              <a:graphicFrameLocks noChangeAspect="1"/>
            </p:cNvGraphicFramePr>
            <p:nvPr/>
          </p:nvGraphicFramePr>
          <p:xfrm>
            <a:off x="2191" y="1343"/>
            <a:ext cx="256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" name="Equation" r:id="rId10" imgW="130035240" imgH="11384280" progId="Equation.DSMT4">
                    <p:embed/>
                  </p:oleObj>
                </mc:Choice>
                <mc:Fallback>
                  <p:oleObj name="Equation" r:id="rId10" imgW="130035240" imgH="1138428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1" y="1343"/>
                          <a:ext cx="256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84175" y="2428875"/>
            <a:ext cx="843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(2) 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Associative law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84175" y="3644900"/>
            <a:ext cx="843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(3) 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Distributive law</a:t>
            </a:r>
          </a:p>
        </p:txBody>
      </p:sp>
      <p:graphicFrame>
        <p:nvGraphicFramePr>
          <p:cNvPr id="30733" name="Object 48"/>
          <p:cNvGraphicFramePr>
            <a:graphicFrameLocks noChangeAspect="1"/>
          </p:cNvGraphicFramePr>
          <p:nvPr/>
        </p:nvGraphicFramePr>
        <p:xfrm>
          <a:off x="1193800" y="3105150"/>
          <a:ext cx="720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12" imgW="230416200" imgH="14233680" progId="Equation.DSMT4">
                  <p:embed/>
                </p:oleObj>
              </mc:Choice>
              <mc:Fallback>
                <p:oleObj name="Equation" r:id="rId12" imgW="230416200" imgH="142336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105150"/>
                        <a:ext cx="7200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49"/>
          <p:cNvGraphicFramePr>
            <a:graphicFrameLocks noChangeAspect="1"/>
          </p:cNvGraphicFramePr>
          <p:nvPr/>
        </p:nvGraphicFramePr>
        <p:xfrm>
          <a:off x="2757488" y="4143375"/>
          <a:ext cx="4241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14" imgW="135725040" imgH="47611080" progId="Equation.DSMT4">
                  <p:embed/>
                </p:oleObj>
              </mc:Choice>
              <mc:Fallback>
                <p:oleObj name="Equation" r:id="rId14" imgW="135725040" imgH="476110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143375"/>
                        <a:ext cx="42418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/>
      <p:bldP spid="307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Rules of operations on sets</a:t>
            </a: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7BE1F-173D-4A9F-A9D0-B21DE4A072FF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8638" y="1428750"/>
            <a:ext cx="8435975" cy="457200"/>
            <a:chOff x="158" y="893"/>
            <a:chExt cx="5314" cy="288"/>
          </a:xfrm>
        </p:grpSpPr>
        <p:sp>
          <p:nvSpPr>
            <p:cNvPr id="13363" name="Text Box 4"/>
            <p:cNvSpPr txBox="1">
              <a:spLocks noChangeArrowheads="1"/>
            </p:cNvSpPr>
            <p:nvPr/>
          </p:nvSpPr>
          <p:spPr bwMode="auto">
            <a:xfrm>
              <a:off x="158" y="893"/>
              <a:ext cx="53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(4) </a:t>
              </a:r>
              <a:r>
                <a:rPr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Idempotent law</a:t>
              </a:r>
            </a:p>
          </p:txBody>
        </p:sp>
        <p:graphicFrame>
          <p:nvGraphicFramePr>
            <p:cNvPr id="13349" name="Object 37"/>
            <p:cNvGraphicFramePr>
              <a:graphicFrameLocks noChangeAspect="1"/>
            </p:cNvGraphicFramePr>
            <p:nvPr/>
          </p:nvGraphicFramePr>
          <p:xfrm>
            <a:off x="2030" y="953"/>
            <a:ext cx="191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4" name="Equation" r:id="rId4" imgW="97116840" imgH="11384280" progId="Equation.DSMT4">
                    <p:embed/>
                  </p:oleObj>
                </mc:Choice>
                <mc:Fallback>
                  <p:oleObj name="Equation" r:id="rId4" imgW="97116840" imgH="1138428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953"/>
                          <a:ext cx="191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28638" y="1954213"/>
            <a:ext cx="8435975" cy="992187"/>
            <a:chOff x="158" y="1224"/>
            <a:chExt cx="5314" cy="625"/>
          </a:xfrm>
        </p:grpSpPr>
        <p:sp>
          <p:nvSpPr>
            <p:cNvPr id="13362" name="Text Box 7"/>
            <p:cNvSpPr txBox="1">
              <a:spLocks noChangeArrowheads="1"/>
            </p:cNvSpPr>
            <p:nvPr/>
          </p:nvSpPr>
          <p:spPr bwMode="auto">
            <a:xfrm>
              <a:off x="158" y="1224"/>
              <a:ext cx="53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(5) </a:t>
              </a:r>
              <a:r>
                <a:rPr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Absorption law</a:t>
              </a:r>
            </a:p>
          </p:txBody>
        </p:sp>
        <p:graphicFrame>
          <p:nvGraphicFramePr>
            <p:cNvPr id="13350" name="Object 38"/>
            <p:cNvGraphicFramePr>
              <a:graphicFrameLocks noChangeAspect="1"/>
            </p:cNvGraphicFramePr>
            <p:nvPr/>
          </p:nvGraphicFramePr>
          <p:xfrm>
            <a:off x="1758" y="1625"/>
            <a:ext cx="196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5" name="Equation" r:id="rId6" imgW="99555480" imgH="11384280" progId="Equation.DSMT4">
                    <p:embed/>
                  </p:oleObj>
                </mc:Choice>
                <mc:Fallback>
                  <p:oleObj name="Equation" r:id="rId6" imgW="99555480" imgH="1138428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1625"/>
                          <a:ext cx="196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71575" y="3114675"/>
            <a:ext cx="6900863" cy="457200"/>
            <a:chOff x="158" y="1877"/>
            <a:chExt cx="4347" cy="288"/>
          </a:xfrm>
        </p:grpSpPr>
        <p:sp>
          <p:nvSpPr>
            <p:cNvPr id="13361" name="Text Box 10"/>
            <p:cNvSpPr txBox="1">
              <a:spLocks noChangeArrowheads="1"/>
            </p:cNvSpPr>
            <p:nvPr/>
          </p:nvSpPr>
          <p:spPr bwMode="auto">
            <a:xfrm>
              <a:off x="158" y="1877"/>
              <a:ext cx="4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If            then</a:t>
              </a:r>
            </a:p>
          </p:txBody>
        </p:sp>
        <p:graphicFrame>
          <p:nvGraphicFramePr>
            <p:cNvPr id="13351" name="Object 39"/>
            <p:cNvGraphicFramePr>
              <a:graphicFrameLocks noChangeAspect="1"/>
            </p:cNvGraphicFramePr>
            <p:nvPr/>
          </p:nvGraphicFramePr>
          <p:xfrm>
            <a:off x="366" y="1924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6" name="Equation" r:id="rId8" imgW="26809560" imgH="10163160" progId="Equation.DSMT4">
                    <p:embed/>
                  </p:oleObj>
                </mc:Choice>
                <mc:Fallback>
                  <p:oleObj name="Equation" r:id="rId8" imgW="26809560" imgH="1016316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1924"/>
                          <a:ext cx="5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40"/>
            <p:cNvGraphicFramePr>
              <a:graphicFrameLocks noChangeAspect="1"/>
            </p:cNvGraphicFramePr>
            <p:nvPr/>
          </p:nvGraphicFramePr>
          <p:xfrm>
            <a:off x="1355" y="1928"/>
            <a:ext cx="19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7" name="Equation" r:id="rId10" imgW="96710400" imgH="11384280" progId="Equation.DSMT4">
                    <p:embed/>
                  </p:oleObj>
                </mc:Choice>
                <mc:Fallback>
                  <p:oleObj name="Equation" r:id="rId10" imgW="96710400" imgH="1138428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" y="1928"/>
                          <a:ext cx="190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28638" y="4114800"/>
            <a:ext cx="8186737" cy="1395413"/>
            <a:chOff x="158" y="2585"/>
            <a:chExt cx="5157" cy="879"/>
          </a:xfrm>
        </p:grpSpPr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58" y="2585"/>
              <a:ext cx="515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Rule 2 </a:t>
              </a:r>
              <a:r>
                <a:rPr lang="en-US" altLang="zh-CN" sz="2400" b="1" dirty="0">
                  <a:solidFill>
                    <a:srgbClr val="0000CC"/>
                  </a:solidFill>
                  <a:latin typeface="+mn-lt"/>
                </a:rPr>
                <a:t>(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+mn-lt"/>
                </a:rPr>
                <a:t>Dualization</a:t>
              </a:r>
              <a:r>
                <a:rPr lang="en-US" altLang="zh-CN" sz="2400" b="1" dirty="0">
                  <a:solidFill>
                    <a:srgbClr val="C00000"/>
                  </a:solidFill>
                  <a:latin typeface="+mn-lt"/>
                </a:rPr>
                <a:t> law</a:t>
              </a:r>
              <a:r>
                <a:rPr lang="en-US" altLang="zh-CN" sz="2400" b="1" dirty="0">
                  <a:solidFill>
                    <a:srgbClr val="0000CC"/>
                  </a:solidFill>
                  <a:latin typeface="+mn-lt"/>
                </a:rPr>
                <a:t>)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If 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A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 and 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B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are two sets of the universal set 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X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, then</a:t>
              </a:r>
            </a:p>
          </p:txBody>
        </p:sp>
        <p:graphicFrame>
          <p:nvGraphicFramePr>
            <p:cNvPr id="13353" name="Object 41"/>
            <p:cNvGraphicFramePr>
              <a:graphicFrameLocks noChangeAspect="1"/>
            </p:cNvGraphicFramePr>
            <p:nvPr/>
          </p:nvGraphicFramePr>
          <p:xfrm>
            <a:off x="1148" y="3208"/>
            <a:ext cx="3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" name="Equation" r:id="rId12" imgW="167017680" imgH="13012560" progId="Equation.DSMT4">
                    <p:embed/>
                  </p:oleObj>
                </mc:Choice>
                <mc:Fallback>
                  <p:oleObj name="Equation" r:id="rId12" imgW="167017680" imgH="1301256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3208"/>
                          <a:ext cx="328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Cartesian Product of Sets</a:t>
            </a: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99CA6-E835-4944-BD3C-44679B380F8D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4380" name="组合 29"/>
          <p:cNvGrpSpPr>
            <a:grpSpLocks/>
          </p:cNvGrpSpPr>
          <p:nvPr/>
        </p:nvGrpSpPr>
        <p:grpSpPr bwMode="auto">
          <a:xfrm>
            <a:off x="428625" y="1349375"/>
            <a:ext cx="8358188" cy="1936750"/>
            <a:chOff x="285720" y="1071546"/>
            <a:chExt cx="8358246" cy="1936564"/>
          </a:xfrm>
        </p:grpSpPr>
        <p:sp>
          <p:nvSpPr>
            <p:cNvPr id="29" name="圆角矩形 28"/>
            <p:cNvSpPr/>
            <p:nvPr/>
          </p:nvSpPr>
          <p:spPr>
            <a:xfrm>
              <a:off x="285720" y="1071546"/>
              <a:ext cx="8358246" cy="19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236" name="Rectangle 4"/>
            <p:cNvSpPr>
              <a:spLocks noChangeArrowheads="1"/>
            </p:cNvSpPr>
            <p:nvPr/>
          </p:nvSpPr>
          <p:spPr bwMode="auto">
            <a:xfrm>
              <a:off x="428596" y="1142977"/>
              <a:ext cx="8001056" cy="1865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Definition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 The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Cartesian Product [</a:t>
              </a:r>
              <a:r>
                <a:rPr lang="zh-CN" altLang="en-US" sz="2400" b="1" dirty="0">
                  <a:solidFill>
                    <a:srgbClr val="FF0000"/>
                  </a:solidFill>
                  <a:latin typeface="+mn-lt"/>
                </a:rPr>
                <a:t>笛卡尔积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]  (product, or  direct product , or cross product)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of two sets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A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and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B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is a set with the element as (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x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,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y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) , where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 x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and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y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are elements of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A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and </a:t>
              </a:r>
              <a:r>
                <a:rPr lang="en-US" altLang="zh-CN" sz="2400" b="1" i="1" dirty="0">
                  <a:solidFill>
                    <a:srgbClr val="0000CC"/>
                  </a:solidFill>
                  <a:latin typeface="+mn-lt"/>
                </a:rPr>
                <a:t>B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respectively.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0063" y="3371850"/>
            <a:ext cx="7848600" cy="534988"/>
            <a:chOff x="295" y="1842"/>
            <a:chExt cx="4944" cy="337"/>
          </a:xfrm>
        </p:grpSpPr>
        <p:sp>
          <p:nvSpPr>
            <p:cNvPr id="14384" name="Rectangle 18"/>
            <p:cNvSpPr>
              <a:spLocks noChangeArrowheads="1"/>
            </p:cNvSpPr>
            <p:nvPr/>
          </p:nvSpPr>
          <p:spPr bwMode="auto">
            <a:xfrm>
              <a:off x="295" y="1842"/>
              <a:ext cx="494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The product of two sets is denoted            as means that</a:t>
              </a:r>
            </a:p>
          </p:txBody>
        </p:sp>
        <p:graphicFrame>
          <p:nvGraphicFramePr>
            <p:cNvPr id="14373" name="Object 37"/>
            <p:cNvGraphicFramePr>
              <a:graphicFrameLocks noChangeAspect="1"/>
            </p:cNvGraphicFramePr>
            <p:nvPr/>
          </p:nvGraphicFramePr>
          <p:xfrm>
            <a:off x="3073" y="1932"/>
            <a:ext cx="45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8" name="Equation" r:id="rId4" imgW="23151960" imgH="8535240" progId="Equation.DSMT4">
                    <p:embed/>
                  </p:oleObj>
                </mc:Choice>
                <mc:Fallback>
                  <p:oleObj name="Equation" r:id="rId4" imgW="23151960" imgH="853524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1932"/>
                          <a:ext cx="45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53" name="Object 38"/>
          <p:cNvGraphicFramePr>
            <a:graphicFrameLocks noChangeAspect="1"/>
          </p:cNvGraphicFramePr>
          <p:nvPr/>
        </p:nvGraphicFramePr>
        <p:xfrm>
          <a:off x="2640013" y="4014788"/>
          <a:ext cx="374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6" imgW="119875320" imgH="10977480" progId="Equation.DSMT4">
                  <p:embed/>
                </p:oleObj>
              </mc:Choice>
              <mc:Fallback>
                <p:oleObj name="Equation" r:id="rId6" imgW="119875320" imgH="109774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014788"/>
                        <a:ext cx="3746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8025" y="4643438"/>
            <a:ext cx="7935913" cy="1143000"/>
            <a:chOff x="293" y="2762"/>
            <a:chExt cx="4999" cy="720"/>
          </a:xfrm>
        </p:grpSpPr>
        <p:sp>
          <p:nvSpPr>
            <p:cNvPr id="95255" name="Text Box 23"/>
            <p:cNvSpPr txBox="1">
              <a:spLocks noChangeArrowheads="1"/>
            </p:cNvSpPr>
            <p:nvPr/>
          </p:nvSpPr>
          <p:spPr bwMode="auto">
            <a:xfrm>
              <a:off x="293" y="2762"/>
              <a:ext cx="49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Example</a:t>
              </a:r>
              <a:r>
                <a:rPr lang="en-US" altLang="zh-CN" sz="2400" b="1" dirty="0">
                  <a:solidFill>
                    <a:srgbClr val="0000CC"/>
                  </a:solidFill>
                  <a:latin typeface="+mn-lt"/>
                </a:rPr>
                <a:t>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 Let                                                                  , then</a:t>
              </a:r>
              <a:endParaRPr lang="en-US" altLang="zh-CN" sz="2400" b="1" dirty="0">
                <a:solidFill>
                  <a:srgbClr val="0000CC"/>
                </a:solidFill>
                <a:latin typeface="+mn-lt"/>
              </a:endParaRPr>
            </a:p>
          </p:txBody>
        </p:sp>
        <p:graphicFrame>
          <p:nvGraphicFramePr>
            <p:cNvPr id="14375" name="Object 39"/>
            <p:cNvGraphicFramePr>
              <a:graphicFrameLocks noChangeAspect="1"/>
            </p:cNvGraphicFramePr>
            <p:nvPr/>
          </p:nvGraphicFramePr>
          <p:xfrm>
            <a:off x="1470" y="2840"/>
            <a:ext cx="14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0" name="Equation" r:id="rId8" imgW="73139400" imgH="10977480" progId="Equation.DSMT4">
                    <p:embed/>
                  </p:oleObj>
                </mc:Choice>
                <mc:Fallback>
                  <p:oleObj name="Equation" r:id="rId8" imgW="73139400" imgH="1097748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2840"/>
                          <a:ext cx="144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6" name="Object 40"/>
            <p:cNvGraphicFramePr>
              <a:graphicFrameLocks noChangeAspect="1"/>
            </p:cNvGraphicFramePr>
            <p:nvPr/>
          </p:nvGraphicFramePr>
          <p:xfrm>
            <a:off x="3047" y="2855"/>
            <a:ext cx="14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1" name="Equation" r:id="rId10" imgW="73139400" imgH="10977480" progId="Equation.DSMT4">
                    <p:embed/>
                  </p:oleObj>
                </mc:Choice>
                <mc:Fallback>
                  <p:oleObj name="Equation" r:id="rId10" imgW="73139400" imgH="1097748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2855"/>
                          <a:ext cx="144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7" name="Object 41"/>
            <p:cNvGraphicFramePr>
              <a:graphicFrameLocks noChangeAspect="1"/>
            </p:cNvGraphicFramePr>
            <p:nvPr/>
          </p:nvGraphicFramePr>
          <p:xfrm>
            <a:off x="1470" y="3266"/>
            <a:ext cx="28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2" name="Equation" r:id="rId12" imgW="146291400" imgH="10977480" progId="Equation.DSMT4">
                    <p:embed/>
                  </p:oleObj>
                </mc:Choice>
                <mc:Fallback>
                  <p:oleObj name="Equation" r:id="rId12" imgW="146291400" imgH="1097748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3266"/>
                          <a:ext cx="288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Properties of Real Number Set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3050" y="6284913"/>
            <a:ext cx="762000" cy="365125"/>
          </a:xfrm>
        </p:spPr>
        <p:txBody>
          <a:bodyPr/>
          <a:lstStyle/>
          <a:p>
            <a:pPr>
              <a:defRPr/>
            </a:pPr>
            <a:fld id="{0DAA5594-0E78-41B7-85E0-3DEA292F3250}" type="slidenum">
              <a:rPr lang="en-US" altLang="en-US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15396" name="Rectangle 19"/>
          <p:cNvSpPr>
            <a:spLocks noChangeArrowheads="1"/>
          </p:cNvSpPr>
          <p:nvPr/>
        </p:nvSpPr>
        <p:spPr bwMode="auto">
          <a:xfrm>
            <a:off x="3263900" y="1428750"/>
            <a:ext cx="56007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15397" name="Rectangle 21"/>
          <p:cNvSpPr>
            <a:spLocks noChangeArrowheads="1"/>
          </p:cNvSpPr>
          <p:nvPr/>
        </p:nvSpPr>
        <p:spPr bwMode="auto">
          <a:xfrm>
            <a:off x="4254500" y="1919288"/>
            <a:ext cx="46101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15398" name="Rectangle 23"/>
          <p:cNvSpPr>
            <a:spLocks noChangeArrowheads="1"/>
          </p:cNvSpPr>
          <p:nvPr/>
        </p:nvSpPr>
        <p:spPr bwMode="auto">
          <a:xfrm>
            <a:off x="3263900" y="1679575"/>
            <a:ext cx="5532438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542925" y="1285875"/>
            <a:ext cx="2471738" cy="5349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dirty="0"/>
              <a:t> Real Number Set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2275" y="2012950"/>
            <a:ext cx="815022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Property 1  (Closure)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Under rational operations, the number obtained by performing some rational operations on any two real number is also a real number.</a:t>
            </a:r>
            <a:endParaRPr lang="en-US" altLang="zh-CN" sz="2400" b="1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0063" y="3571875"/>
            <a:ext cx="8435975" cy="457200"/>
            <a:chOff x="158" y="2557"/>
            <a:chExt cx="5314" cy="288"/>
          </a:xfrm>
        </p:grpSpPr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158" y="2557"/>
              <a:ext cx="53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Example </a:t>
              </a:r>
              <a:r>
                <a:rPr lang="en-US" altLang="zh-CN" sz="2400" b="1" dirty="0">
                  <a:solidFill>
                    <a:srgbClr val="000000"/>
                  </a:solidFill>
                  <a:latin typeface="+mn-lt"/>
                </a:rPr>
                <a:t>   </a:t>
              </a:r>
              <a:r>
                <a:rPr lang="en-US" altLang="zh-CN" sz="2400" dirty="0">
                  <a:latin typeface="+mn-lt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Let              , then                                       </a:t>
              </a:r>
              <a:endParaRPr lang="en-US" altLang="zh-CN" sz="2400" b="1" dirty="0">
                <a:latin typeface="+mn-lt"/>
              </a:endParaRPr>
            </a:p>
          </p:txBody>
        </p:sp>
        <p:graphicFrame>
          <p:nvGraphicFramePr>
            <p:cNvPr id="15390" name="Object 30"/>
            <p:cNvGraphicFramePr>
              <a:graphicFrameLocks noChangeAspect="1"/>
            </p:cNvGraphicFramePr>
            <p:nvPr/>
          </p:nvGraphicFramePr>
          <p:xfrm>
            <a:off x="1463" y="2610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8" name="Equation" r:id="rId4" imgW="31686480" imgH="10570320" progId="Equation.DSMT4">
                    <p:embed/>
                  </p:oleObj>
                </mc:Choice>
                <mc:Fallback>
                  <p:oleObj name="Equation" r:id="rId4" imgW="31686480" imgH="1057032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2610"/>
                          <a:ext cx="62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31"/>
            <p:cNvGraphicFramePr>
              <a:graphicFrameLocks noChangeAspect="1"/>
            </p:cNvGraphicFramePr>
            <p:nvPr/>
          </p:nvGraphicFramePr>
          <p:xfrm>
            <a:off x="2596" y="2610"/>
            <a:ext cx="1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9" name="Equation" r:id="rId6" imgW="80048160" imgH="10570320" progId="Equation.DSMT4">
                    <p:embed/>
                  </p:oleObj>
                </mc:Choice>
                <mc:Fallback>
                  <p:oleObj name="Equation" r:id="rId6" imgW="80048160" imgH="1057032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610"/>
                          <a:ext cx="15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463" y="4286250"/>
            <a:ext cx="8118475" cy="1243013"/>
            <a:chOff x="158" y="884"/>
            <a:chExt cx="5114" cy="783"/>
          </a:xfrm>
        </p:grpSpPr>
        <p:sp>
          <p:nvSpPr>
            <p:cNvPr id="15403" name="Text Box 10"/>
            <p:cNvSpPr txBox="1">
              <a:spLocks noChangeArrowheads="1"/>
            </p:cNvSpPr>
            <p:nvPr/>
          </p:nvSpPr>
          <p:spPr bwMode="auto">
            <a:xfrm>
              <a:off x="158" y="884"/>
              <a:ext cx="511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Property 2  (Order)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For any two real number              , one and only one of the following relations holds:</a:t>
              </a:r>
              <a:endParaRPr lang="en-US" altLang="zh-CN" sz="24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92" name="Object 32"/>
            <p:cNvGraphicFramePr>
              <a:graphicFrameLocks noChangeAspect="1"/>
            </p:cNvGraphicFramePr>
            <p:nvPr/>
          </p:nvGraphicFramePr>
          <p:xfrm>
            <a:off x="3883" y="955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0" name="Equation" r:id="rId8" imgW="31686480" imgH="10570320" progId="Equation.DSMT4">
                    <p:embed/>
                  </p:oleObj>
                </mc:Choice>
                <mc:Fallback>
                  <p:oleObj name="Equation" r:id="rId8" imgW="31686480" imgH="1057032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955"/>
                          <a:ext cx="62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3" name="Object 33"/>
            <p:cNvGraphicFramePr>
              <a:graphicFrameLocks noChangeAspect="1"/>
            </p:cNvGraphicFramePr>
            <p:nvPr/>
          </p:nvGraphicFramePr>
          <p:xfrm>
            <a:off x="1916" y="1451"/>
            <a:ext cx="17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1" name="Equation" r:id="rId10" imgW="86550480" imgH="10977480" progId="Equation.DSMT4">
                    <p:embed/>
                  </p:oleObj>
                </mc:Choice>
                <mc:Fallback>
                  <p:oleObj name="Equation" r:id="rId10" imgW="86550480" imgH="1097748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1451"/>
                          <a:ext cx="170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Properties of Real Number Set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284913"/>
            <a:ext cx="762000" cy="365125"/>
          </a:xfrm>
        </p:spPr>
        <p:txBody>
          <a:bodyPr/>
          <a:lstStyle/>
          <a:p>
            <a:pPr>
              <a:defRPr/>
            </a:pPr>
            <a:fld id="{AB08764B-B60C-48D4-AFCB-B934012E8327}" type="slidenum">
              <a:rPr lang="en-US" altLang="en-US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66725" y="1500188"/>
            <a:ext cx="81772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Property 3  (Density)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There must exists another real number between any two real number. </a:t>
            </a:r>
            <a:endParaRPr lang="en-US" altLang="zh-CN" sz="24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66725" y="2535238"/>
            <a:ext cx="82486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Property 4  (Completeness)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If we put all the real number on the coordinate axis, then they will fill the axis. </a:t>
            </a:r>
            <a:endParaRPr lang="en-US" altLang="zh-CN" sz="24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09600" y="4313238"/>
            <a:ext cx="82486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</a:rPr>
              <a:t> The rational number can not fill the axis but real number can.</a:t>
            </a:r>
            <a:endParaRPr lang="en-US" altLang="zh-CN" sz="2400" b="1" dirty="0">
              <a:solidFill>
                <a:srgbClr val="0000CC"/>
              </a:solidFill>
              <a:latin typeface="+mn-lt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187450" y="3786188"/>
            <a:ext cx="6359525" cy="396875"/>
            <a:chOff x="748" y="3203"/>
            <a:chExt cx="4006" cy="250"/>
          </a:xfrm>
        </p:grpSpPr>
        <p:sp>
          <p:nvSpPr>
            <p:cNvPr id="265223" name="Line 16"/>
            <p:cNvSpPr>
              <a:spLocks noChangeShapeType="1"/>
            </p:cNvSpPr>
            <p:nvPr/>
          </p:nvSpPr>
          <p:spPr bwMode="auto">
            <a:xfrm>
              <a:off x="748" y="3249"/>
              <a:ext cx="399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224" name="Rectangle 17"/>
            <p:cNvSpPr>
              <a:spLocks noChangeArrowheads="1"/>
            </p:cNvSpPr>
            <p:nvPr/>
          </p:nvSpPr>
          <p:spPr bwMode="auto">
            <a:xfrm>
              <a:off x="4558" y="32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</a:rPr>
                <a:t>x</a:t>
              </a:r>
              <a:endParaRPr lang="zh-CN" altLang="en-US" sz="2000" b="1" i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/>
      <p:bldP spid="33806" grpId="0"/>
      <p:bldP spid="338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Mappings and Functions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9CC0B-1A94-4490-BF09-535B393D8350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16420" name="组合 25"/>
          <p:cNvGrpSpPr>
            <a:grpSpLocks/>
          </p:cNvGrpSpPr>
          <p:nvPr/>
        </p:nvGrpSpPr>
        <p:grpSpPr bwMode="auto">
          <a:xfrm>
            <a:off x="285750" y="1285875"/>
            <a:ext cx="8715375" cy="2643188"/>
            <a:chOff x="142844" y="1071546"/>
            <a:chExt cx="8715436" cy="2643206"/>
          </a:xfrm>
        </p:grpSpPr>
        <p:sp>
          <p:nvSpPr>
            <p:cNvPr id="25" name="圆角矩形 24"/>
            <p:cNvSpPr/>
            <p:nvPr/>
          </p:nvSpPr>
          <p:spPr>
            <a:xfrm>
              <a:off x="142844" y="1071546"/>
              <a:ext cx="8572560" cy="264320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6426" name="组合 23"/>
            <p:cNvGrpSpPr>
              <a:grpSpLocks/>
            </p:cNvGrpSpPr>
            <p:nvPr/>
          </p:nvGrpSpPr>
          <p:grpSpPr bwMode="auto">
            <a:xfrm>
              <a:off x="165069" y="1214422"/>
              <a:ext cx="8693211" cy="2357454"/>
              <a:chOff x="165069" y="1214422"/>
              <a:chExt cx="8693211" cy="2357454"/>
            </a:xfrm>
          </p:grpSpPr>
          <p:graphicFrame>
            <p:nvGraphicFramePr>
              <p:cNvPr id="16414" name="Object 30"/>
              <p:cNvGraphicFramePr>
                <a:graphicFrameLocks noChangeAspect="1"/>
              </p:cNvGraphicFramePr>
              <p:nvPr/>
            </p:nvGraphicFramePr>
            <p:xfrm>
              <a:off x="1843535" y="3143248"/>
              <a:ext cx="5157357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82" name="Equation" r:id="rId4" imgW="78422400" imgH="6499800" progId="Equation.DSMT4">
                      <p:embed/>
                    </p:oleObj>
                  </mc:Choice>
                  <mc:Fallback>
                    <p:oleObj name="Equation" r:id="rId4" imgW="78422400" imgH="6499800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3535" y="3143248"/>
                            <a:ext cx="5157357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26" name="Text Box 10"/>
              <p:cNvSpPr txBox="1">
                <a:spLocks noChangeArrowheads="1"/>
              </p:cNvSpPr>
              <p:nvPr/>
            </p:nvSpPr>
            <p:spPr bwMode="auto">
              <a:xfrm>
                <a:off x="165069" y="1214422"/>
                <a:ext cx="3881465" cy="461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Definition</a:t>
                </a:r>
                <a:r>
                  <a:rPr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(Mapping [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映射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])</a:t>
                </a:r>
              </a:p>
            </p:txBody>
          </p:sp>
          <p:sp>
            <p:nvSpPr>
              <p:cNvPr id="16428" name="Text Box 11"/>
              <p:cNvSpPr txBox="1">
                <a:spLocks noChangeArrowheads="1"/>
              </p:cNvSpPr>
              <p:nvPr/>
            </p:nvSpPr>
            <p:spPr bwMode="auto">
              <a:xfrm>
                <a:off x="4172382" y="1214422"/>
                <a:ext cx="4685898" cy="535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Let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and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be two non-empty sets. </a:t>
                </a:r>
              </a:p>
            </p:txBody>
          </p:sp>
          <p:grpSp>
            <p:nvGrpSpPr>
              <p:cNvPr id="16429" name="Group 116"/>
              <p:cNvGrpSpPr>
                <a:grpSpLocks/>
              </p:cNvGrpSpPr>
              <p:nvPr/>
            </p:nvGrpSpPr>
            <p:grpSpPr bwMode="auto">
              <a:xfrm>
                <a:off x="165069" y="1714488"/>
                <a:ext cx="8550274" cy="534988"/>
                <a:chOff x="521" y="1297"/>
                <a:chExt cx="5386" cy="337"/>
              </a:xfrm>
            </p:grpSpPr>
            <p:grpSp>
              <p:nvGrpSpPr>
                <p:cNvPr id="16433" name="Group 115"/>
                <p:cNvGrpSpPr>
                  <a:grpSpLocks/>
                </p:cNvGrpSpPr>
                <p:nvPr/>
              </p:nvGrpSpPr>
              <p:grpSpPr bwMode="auto">
                <a:xfrm>
                  <a:off x="521" y="1297"/>
                  <a:ext cx="5386" cy="337"/>
                  <a:chOff x="521" y="1297"/>
                  <a:chExt cx="5386" cy="337"/>
                </a:xfrm>
              </p:grpSpPr>
              <p:sp>
                <p:nvSpPr>
                  <p:cNvPr id="16434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1" y="1297"/>
                    <a:ext cx="5386" cy="3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:r>
                      <a:rPr lang="en-US" altLang="zh-CN" sz="240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If for every           ,    there exist a unique            corresponding  to </a:t>
                    </a:r>
                    <a:r>
                      <a:rPr lang="en-US" altLang="zh-CN" sz="2400" b="1" i="1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x</a:t>
                    </a:r>
                    <a:r>
                      <a:rPr lang="en-US" altLang="zh-CN" sz="240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  </a:t>
                    </a:r>
                  </a:p>
                </p:txBody>
              </p:sp>
              <p:graphicFrame>
                <p:nvGraphicFramePr>
                  <p:cNvPr id="16415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1460" y="1360"/>
                  <a:ext cx="532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483" name="Equation" r:id="rId6" imgW="15024240" imgH="6093000" progId="Equation.DSMT4">
                          <p:embed/>
                        </p:oleObj>
                      </mc:Choice>
                      <mc:Fallback>
                        <p:oleObj name="Equation" r:id="rId6" imgW="15024240" imgH="6093000" progId="Equation.DSMT4">
                          <p:embed/>
                          <p:pic>
                            <p:nvPicPr>
                              <p:cNvPr id="0" name="Picture 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60" y="1360"/>
                                <a:ext cx="532" cy="21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6416" name="Object 32"/>
                <p:cNvGraphicFramePr>
                  <a:graphicFrameLocks noChangeAspect="1"/>
                </p:cNvGraphicFramePr>
                <p:nvPr/>
              </p:nvGraphicFramePr>
              <p:xfrm>
                <a:off x="3757" y="1385"/>
                <a:ext cx="485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84" name="Equation" r:id="rId8" imgW="15024240" imgH="7314120" progId="Equation.DSMT4">
                        <p:embed/>
                      </p:oleObj>
                    </mc:Choice>
                    <mc:Fallback>
                      <p:oleObj name="Equation" r:id="rId8" imgW="15024240" imgH="7314120" progId="Equation.DSMT4">
                        <p:embed/>
                        <p:pic>
                          <p:nvPicPr>
                            <p:cNvPr id="0" name="Picture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57" y="1385"/>
                              <a:ext cx="485" cy="2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30" name="Text Box 117"/>
              <p:cNvSpPr txBox="1">
                <a:spLocks noChangeArrowheads="1"/>
              </p:cNvSpPr>
              <p:nvPr/>
            </p:nvSpPr>
            <p:spPr bwMode="auto">
              <a:xfrm>
                <a:off x="214281" y="2143116"/>
                <a:ext cx="4862228" cy="535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according to some determined rule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, </a:t>
                </a:r>
              </a:p>
            </p:txBody>
          </p:sp>
          <p:sp>
            <p:nvSpPr>
              <p:cNvPr id="16431" name="Text Box 118"/>
              <p:cNvSpPr txBox="1">
                <a:spLocks noChangeArrowheads="1"/>
              </p:cNvSpPr>
              <p:nvPr/>
            </p:nvSpPr>
            <p:spPr bwMode="auto">
              <a:xfrm>
                <a:off x="5072066" y="2143116"/>
                <a:ext cx="3669594" cy="535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then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 is called a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</a:rPr>
                  <a:t>mapping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6432" name="Rectangle 119"/>
              <p:cNvSpPr>
                <a:spLocks noChangeArrowheads="1"/>
              </p:cNvSpPr>
              <p:nvPr/>
            </p:nvSpPr>
            <p:spPr bwMode="auto">
              <a:xfrm>
                <a:off x="214282" y="2571744"/>
                <a:ext cx="3071675" cy="496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of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into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denoted by</a:t>
                </a:r>
              </a:p>
            </p:txBody>
          </p:sp>
        </p:grpSp>
      </p:grpSp>
      <p:sp>
        <p:nvSpPr>
          <p:cNvPr id="34942" name="Text Box 126"/>
          <p:cNvSpPr txBox="1">
            <a:spLocks noChangeArrowheads="1"/>
          </p:cNvSpPr>
          <p:nvPr/>
        </p:nvSpPr>
        <p:spPr bwMode="auto">
          <a:xfrm>
            <a:off x="428625" y="4071938"/>
            <a:ext cx="85725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>
                <a:latin typeface="Times New Roman" pitchFamily="18" charset="0"/>
              </a:rPr>
              <a:t>Here, 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is called the 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image [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像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]</a:t>
            </a:r>
            <a:r>
              <a:rPr lang="en-US" altLang="zh-CN" sz="2400">
                <a:latin typeface="Times New Roman" pitchFamily="18" charset="0"/>
              </a:rPr>
              <a:t> of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under the mapping  </a:t>
            </a:r>
            <a:r>
              <a:rPr lang="en-US" altLang="zh-CN" sz="2400" b="1" i="1">
                <a:latin typeface="Times New Roman" pitchFamily="18" charset="0"/>
              </a:rPr>
              <a:t>f  </a:t>
            </a:r>
            <a:r>
              <a:rPr lang="en-US" altLang="zh-CN" sz="2400">
                <a:latin typeface="Times New Roman" pitchFamily="18" charset="0"/>
              </a:rPr>
              <a:t>and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is the 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inverse image[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原像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]</a:t>
            </a:r>
            <a:r>
              <a:rPr lang="en-US" altLang="zh-CN" sz="2400">
                <a:latin typeface="Times New Roman" pitchFamily="18" charset="0"/>
              </a:rPr>
              <a:t> of 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. Set 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 is called 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domain of definition [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定义域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]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of mapping  </a:t>
            </a:r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, denoted  by  </a:t>
            </a:r>
            <a:r>
              <a:rPr lang="en-US" altLang="zh-CN" sz="2400" b="1" i="1">
                <a:latin typeface="Times New Roman" pitchFamily="18" charset="0"/>
              </a:rPr>
              <a:t>D</a:t>
            </a:r>
            <a:r>
              <a:rPr lang="en-US" altLang="zh-CN" sz="2400" b="1">
                <a:latin typeface="Times New Roman" pitchFamily="18" charset="0"/>
              </a:rPr>
              <a:t>(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</a:rPr>
              <a:t>).</a:t>
            </a:r>
          </a:p>
        </p:txBody>
      </p:sp>
      <p:grpSp>
        <p:nvGrpSpPr>
          <p:cNvPr id="6" name="Group 142"/>
          <p:cNvGrpSpPr>
            <a:grpSpLocks/>
          </p:cNvGrpSpPr>
          <p:nvPr/>
        </p:nvGrpSpPr>
        <p:grpSpPr bwMode="auto">
          <a:xfrm>
            <a:off x="428625" y="5360988"/>
            <a:ext cx="8539163" cy="534987"/>
            <a:chOff x="1111" y="3113"/>
            <a:chExt cx="5379" cy="337"/>
          </a:xfrm>
        </p:grpSpPr>
        <p:sp>
          <p:nvSpPr>
            <p:cNvPr id="16424" name="Text Box 130"/>
            <p:cNvSpPr txBox="1">
              <a:spLocks noChangeArrowheads="1"/>
            </p:cNvSpPr>
            <p:nvPr/>
          </p:nvSpPr>
          <p:spPr bwMode="auto">
            <a:xfrm>
              <a:off x="1111" y="3113"/>
              <a:ext cx="5379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The set  consisting of the image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of all element             is called the</a:t>
              </a:r>
            </a:p>
          </p:txBody>
        </p:sp>
        <p:graphicFrame>
          <p:nvGraphicFramePr>
            <p:cNvPr id="16417" name="Object 33"/>
            <p:cNvGraphicFramePr>
              <a:graphicFrameLocks noChangeAspect="1"/>
            </p:cNvGraphicFramePr>
            <p:nvPr/>
          </p:nvGraphicFramePr>
          <p:xfrm>
            <a:off x="4890" y="3178"/>
            <a:ext cx="53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5" name="Equation" r:id="rId10" imgW="15024240" imgH="6093000" progId="Equation.DSMT4">
                    <p:embed/>
                  </p:oleObj>
                </mc:Choice>
                <mc:Fallback>
                  <p:oleObj name="Equation" r:id="rId10" imgW="15024240" imgH="60930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0" y="3178"/>
                          <a:ext cx="53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59" name="Text Box 143"/>
          <p:cNvSpPr txBox="1">
            <a:spLocks noChangeArrowheads="1"/>
          </p:cNvSpPr>
          <p:nvPr/>
        </p:nvSpPr>
        <p:spPr bwMode="auto">
          <a:xfrm>
            <a:off x="533400" y="5786438"/>
            <a:ext cx="611028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range [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值域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]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of 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, denoted by 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>
                <a:latin typeface="Times New Roman" pitchFamily="18" charset="0"/>
              </a:rPr>
              <a:t>(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</a:rPr>
              <a:t>  or 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</a:rPr>
              <a:t> 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42" grpId="0"/>
      <p:bldP spid="349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Mappings and Functions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0B831-447E-493F-AF91-A9547149862F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graphicFrame>
        <p:nvGraphicFramePr>
          <p:cNvPr id="98309" name="Object 65"/>
          <p:cNvGraphicFramePr>
            <a:graphicFrameLocks noChangeAspect="1"/>
          </p:cNvGraphicFramePr>
          <p:nvPr/>
        </p:nvGraphicFramePr>
        <p:xfrm>
          <a:off x="6346825" y="4000500"/>
          <a:ext cx="2473325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" name="CorelDRAW" r:id="rId4" imgW="3390840" imgH="3396240" progId="">
                  <p:embed/>
                </p:oleObj>
              </mc:Choice>
              <mc:Fallback>
                <p:oleObj name="CorelDRAW" r:id="rId4" imgW="3390840" imgH="339624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4000500"/>
                        <a:ext cx="2473325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84" name="组合 13"/>
          <p:cNvGrpSpPr>
            <a:grpSpLocks/>
          </p:cNvGrpSpPr>
          <p:nvPr/>
        </p:nvGrpSpPr>
        <p:grpSpPr bwMode="auto">
          <a:xfrm>
            <a:off x="414338" y="1428750"/>
            <a:ext cx="8372475" cy="1390650"/>
            <a:chOff x="285720" y="2071678"/>
            <a:chExt cx="8372517" cy="1390359"/>
          </a:xfrm>
        </p:grpSpPr>
        <p:graphicFrame>
          <p:nvGraphicFramePr>
            <p:cNvPr id="17474" name="Object 66"/>
            <p:cNvGraphicFramePr>
              <a:graphicFrameLocks noChangeAspect="1"/>
            </p:cNvGraphicFramePr>
            <p:nvPr/>
          </p:nvGraphicFramePr>
          <p:xfrm>
            <a:off x="2170095" y="2119306"/>
            <a:ext cx="29940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7" name="Equation" r:id="rId6" imgW="2997200" imgH="381000" progId="Equation.DSMT4">
                    <p:embed/>
                  </p:oleObj>
                </mc:Choice>
                <mc:Fallback>
                  <p:oleObj name="Equation" r:id="rId6" imgW="2997200" imgH="3810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095" y="2119306"/>
                          <a:ext cx="299402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5" name="Object 67"/>
            <p:cNvGraphicFramePr>
              <a:graphicFrameLocks noChangeAspect="1"/>
            </p:cNvGraphicFramePr>
            <p:nvPr/>
          </p:nvGraphicFramePr>
          <p:xfrm>
            <a:off x="5443527" y="2166931"/>
            <a:ext cx="237172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8" name="Equation" r:id="rId8" imgW="2374900" imgH="330200" progId="Equation.DSMT4">
                    <p:embed/>
                  </p:oleObj>
                </mc:Choice>
                <mc:Fallback>
                  <p:oleObj name="Equation" r:id="rId8" imgW="2374900" imgH="3302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527" y="2166931"/>
                          <a:ext cx="237172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6" name="Object 68"/>
            <p:cNvGraphicFramePr>
              <a:graphicFrameLocks noChangeAspect="1"/>
            </p:cNvGraphicFramePr>
            <p:nvPr/>
          </p:nvGraphicFramePr>
          <p:xfrm>
            <a:off x="3463925" y="2643182"/>
            <a:ext cx="2522538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" name="Equation" r:id="rId10" imgW="2527300" imgH="342900" progId="Equation.DSMT4">
                    <p:embed/>
                  </p:oleObj>
                </mc:Choice>
                <mc:Fallback>
                  <p:oleObj name="Equation" r:id="rId10" imgW="2527300" imgH="3429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925" y="2643182"/>
                          <a:ext cx="2522538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56" name="Rectangle 8"/>
            <p:cNvSpPr>
              <a:spLocks noChangeArrowheads="1"/>
            </p:cNvSpPr>
            <p:nvPr/>
          </p:nvSpPr>
          <p:spPr bwMode="auto">
            <a:xfrm>
              <a:off x="285720" y="2071678"/>
              <a:ext cx="2143136" cy="45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Arial Unicode MS"/>
                  <a:cs typeface="Times New Roman" pitchFamily="18" charset="0"/>
                </a:rPr>
                <a:t>Example 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Let</a:t>
              </a:r>
              <a:r>
                <a:rPr lang="en-US" altLang="zh-CN" sz="2400">
                  <a:latin typeface="Times New Roman" pitchFamily="18" charset="0"/>
                  <a:ea typeface="Arial Unicode MS"/>
                  <a:cs typeface="Times New Roman" pitchFamily="18" charset="0"/>
                </a:rPr>
                <a:t> </a:t>
              </a:r>
              <a:endParaRPr lang="en-US" altLang="zh-CN"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17491" name="Rectangle 10"/>
            <p:cNvSpPr>
              <a:spLocks noChangeArrowheads="1"/>
            </p:cNvSpPr>
            <p:nvPr/>
          </p:nvSpPr>
          <p:spPr bwMode="auto">
            <a:xfrm>
              <a:off x="7800981" y="2071679"/>
              <a:ext cx="8572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and</a:t>
              </a:r>
              <a:endParaRPr lang="en-US" altLang="zh-CN">
                <a:solidFill>
                  <a:srgbClr val="0000CC"/>
                </a:solidFill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17492" name="Rectangle 11"/>
            <p:cNvSpPr>
              <a:spLocks noChangeArrowheads="1"/>
            </p:cNvSpPr>
            <p:nvPr/>
          </p:nvSpPr>
          <p:spPr bwMode="auto">
            <a:xfrm>
              <a:off x="357158" y="3000372"/>
              <a:ext cx="44550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4216400" algn="ctr"/>
                  <a:tab pos="8432800" algn="r"/>
                </a:tabLst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then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f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is a mapping of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A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 into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B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.</a:t>
              </a:r>
              <a:endParaRPr lang="en-US" altLang="zh-CN">
                <a:solidFill>
                  <a:srgbClr val="0000CC"/>
                </a:solidFill>
                <a:ea typeface="Arial Unicode MS"/>
                <a:cs typeface="Times New Roman" pitchFamily="18" charset="0"/>
              </a:endParaRPr>
            </a:p>
          </p:txBody>
        </p:sp>
      </p:grp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428625" y="3429000"/>
            <a:ext cx="7072313" cy="1638300"/>
            <a:chOff x="357222" y="3467401"/>
            <a:chExt cx="7072298" cy="1637710"/>
          </a:xfrm>
        </p:grpSpPr>
        <p:graphicFrame>
          <p:nvGraphicFramePr>
            <p:cNvPr id="17477" name="Object 69"/>
            <p:cNvGraphicFramePr>
              <a:graphicFrameLocks noChangeAspect="1"/>
            </p:cNvGraphicFramePr>
            <p:nvPr/>
          </p:nvGraphicFramePr>
          <p:xfrm>
            <a:off x="2163763" y="3540125"/>
            <a:ext cx="10064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" name="Equation" r:id="rId12" imgW="1002865" imgH="393529" progId="Equation.DSMT4">
                    <p:embed/>
                  </p:oleObj>
                </mc:Choice>
                <mc:Fallback>
                  <p:oleObj name="Equation" r:id="rId12" imgW="1002865" imgH="393529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763" y="3540125"/>
                          <a:ext cx="1006475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8" name="Object 70"/>
            <p:cNvGraphicFramePr>
              <a:graphicFrameLocks noChangeAspect="1"/>
            </p:cNvGraphicFramePr>
            <p:nvPr/>
          </p:nvGraphicFramePr>
          <p:xfrm>
            <a:off x="3286116" y="3586166"/>
            <a:ext cx="349567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1" name="Equation" r:id="rId14" imgW="3492500" imgH="342900" progId="Equation.DSMT4">
                    <p:embed/>
                  </p:oleObj>
                </mc:Choice>
                <mc:Fallback>
                  <p:oleObj name="Equation" r:id="rId14" imgW="3492500" imgH="3429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3586166"/>
                          <a:ext cx="3495675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9" name="Object 71"/>
            <p:cNvGraphicFramePr>
              <a:graphicFrameLocks noChangeAspect="1"/>
            </p:cNvGraphicFramePr>
            <p:nvPr/>
          </p:nvGraphicFramePr>
          <p:xfrm>
            <a:off x="2241550" y="4143380"/>
            <a:ext cx="40798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2" name="Equation" r:id="rId16" imgW="4076700" imgH="406400" progId="Equation.DSMT4">
                    <p:embed/>
                  </p:oleObj>
                </mc:Choice>
                <mc:Fallback>
                  <p:oleObj name="Equation" r:id="rId16" imgW="4076700" imgH="4064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550" y="4143380"/>
                          <a:ext cx="407987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80" name="Object 72"/>
            <p:cNvGraphicFramePr>
              <a:graphicFrameLocks noChangeAspect="1"/>
            </p:cNvGraphicFramePr>
            <p:nvPr/>
          </p:nvGraphicFramePr>
          <p:xfrm>
            <a:off x="3500430" y="4714884"/>
            <a:ext cx="37147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3" name="Equation" r:id="rId18" imgW="368300" imgH="330200" progId="Equation.DSMT4">
                    <p:embed/>
                  </p:oleObj>
                </mc:Choice>
                <mc:Fallback>
                  <p:oleObj name="Equation" r:id="rId18" imgW="368300" imgH="3302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4714884"/>
                          <a:ext cx="37147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81" name="Object 73"/>
            <p:cNvGraphicFramePr>
              <a:graphicFrameLocks noChangeAspect="1"/>
            </p:cNvGraphicFramePr>
            <p:nvPr/>
          </p:nvGraphicFramePr>
          <p:xfrm>
            <a:off x="4548194" y="4738699"/>
            <a:ext cx="95250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4" name="Equation" r:id="rId20" imgW="952087" imgH="330057" progId="Equation.DSMT4">
                    <p:embed/>
                  </p:oleObj>
                </mc:Choice>
                <mc:Fallback>
                  <p:oleObj name="Equation" r:id="rId20" imgW="952087" imgH="330057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8194" y="4738699"/>
                          <a:ext cx="952500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66" name="Rectangle 18"/>
            <p:cNvSpPr>
              <a:spLocks noChangeArrowheads="1"/>
            </p:cNvSpPr>
            <p:nvPr/>
          </p:nvSpPr>
          <p:spPr bwMode="auto">
            <a:xfrm>
              <a:off x="357222" y="3515009"/>
              <a:ext cx="1985959" cy="461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Let </a:t>
              </a:r>
              <a:endParaRPr lang="en-US" altLang="zh-CN" dirty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87" name="Rectangle 20"/>
            <p:cNvSpPr>
              <a:spLocks noChangeArrowheads="1"/>
            </p:cNvSpPr>
            <p:nvPr/>
          </p:nvSpPr>
          <p:spPr bwMode="auto">
            <a:xfrm>
              <a:off x="6723878" y="3467401"/>
              <a:ext cx="70564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and</a:t>
              </a:r>
              <a:endParaRPr lang="en-US" altLang="zh-CN">
                <a:solidFill>
                  <a:srgbClr val="0000CC"/>
                </a:solidFill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17488" name="Rectangle 21"/>
            <p:cNvSpPr>
              <a:spLocks noChangeArrowheads="1"/>
            </p:cNvSpPr>
            <p:nvPr/>
          </p:nvSpPr>
          <p:spPr bwMode="auto">
            <a:xfrm>
              <a:off x="428596" y="4643446"/>
              <a:ext cx="30796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4216400" algn="ctr"/>
                  <a:tab pos="8432800" algn="r"/>
                </a:tabLst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then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p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is a mapping of </a:t>
              </a:r>
              <a:endParaRPr lang="en-US" altLang="zh-CN" sz="2400">
                <a:solidFill>
                  <a:srgbClr val="0000CC"/>
                </a:solidFill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17489" name="Rectangle 23"/>
            <p:cNvSpPr>
              <a:spLocks noChangeArrowheads="1"/>
            </p:cNvSpPr>
            <p:nvPr/>
          </p:nvSpPr>
          <p:spPr bwMode="auto">
            <a:xfrm>
              <a:off x="3786182" y="4643446"/>
              <a:ext cx="8162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 into </a:t>
              </a:r>
              <a:endParaRPr lang="en-US" altLang="zh-CN" sz="2400">
                <a:solidFill>
                  <a:srgbClr val="0000CC"/>
                </a:solidFill>
                <a:ea typeface="Arial Unicode MS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Mappings and Functions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F8747-C729-4EE4-ACCA-0AE8B9C67CD9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5959" name="Rectangle 119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423988"/>
            <a:ext cx="7143750" cy="5762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Remark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CC"/>
                </a:solidFill>
              </a:rPr>
              <a:t>A mapping is also called an </a:t>
            </a:r>
            <a:r>
              <a:rPr lang="en-US" altLang="zh-CN" b="1" dirty="0">
                <a:solidFill>
                  <a:srgbClr val="CC0000"/>
                </a:solidFill>
              </a:rPr>
              <a:t>operator [</a:t>
            </a:r>
            <a:r>
              <a:rPr lang="zh-CN" altLang="en-US" b="1" dirty="0">
                <a:solidFill>
                  <a:srgbClr val="CC0000"/>
                </a:solidFill>
              </a:rPr>
              <a:t>算子</a:t>
            </a:r>
            <a:r>
              <a:rPr lang="en-US" altLang="zh-CN" b="1" dirty="0">
                <a:solidFill>
                  <a:srgbClr val="CC0000"/>
                </a:solidFill>
              </a:rPr>
              <a:t>]</a:t>
            </a:r>
            <a:r>
              <a:rPr lang="en-US" altLang="zh-CN" b="1" dirty="0"/>
              <a:t> </a:t>
            </a:r>
            <a:r>
              <a:rPr lang="en-US" altLang="zh-CN" dirty="0"/>
              <a:t>. </a:t>
            </a:r>
          </a:p>
        </p:txBody>
      </p:sp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285750" y="2071688"/>
            <a:ext cx="8286750" cy="1071562"/>
            <a:chOff x="385" y="1616"/>
            <a:chExt cx="5220" cy="675"/>
          </a:xfrm>
        </p:grpSpPr>
        <p:sp>
          <p:nvSpPr>
            <p:cNvPr id="18484" name="Rectangle 120"/>
            <p:cNvSpPr>
              <a:spLocks noChangeArrowheads="1"/>
            </p:cNvSpPr>
            <p:nvPr/>
          </p:nvSpPr>
          <p:spPr bwMode="auto">
            <a:xfrm>
              <a:off x="385" y="1616"/>
              <a:ext cx="5220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3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  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If           , then the mapping                 is also called a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function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函数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]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. </a:t>
              </a:r>
            </a:p>
          </p:txBody>
        </p:sp>
        <p:graphicFrame>
          <p:nvGraphicFramePr>
            <p:cNvPr id="18469" name="Object 37"/>
            <p:cNvGraphicFramePr>
              <a:graphicFrameLocks noChangeAspect="1"/>
            </p:cNvGraphicFramePr>
            <p:nvPr/>
          </p:nvGraphicFramePr>
          <p:xfrm>
            <a:off x="790" y="1661"/>
            <a:ext cx="50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4" name="Equation" r:id="rId4" imgW="14211360" imgH="6093000" progId="Equation.DSMT4">
                    <p:embed/>
                  </p:oleObj>
                </mc:Choice>
                <mc:Fallback>
                  <p:oleObj name="Equation" r:id="rId4" imgW="14211360" imgH="60930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1661"/>
                          <a:ext cx="503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0" name="Object 38"/>
            <p:cNvGraphicFramePr>
              <a:graphicFrameLocks noChangeAspect="1"/>
            </p:cNvGraphicFramePr>
            <p:nvPr/>
          </p:nvGraphicFramePr>
          <p:xfrm>
            <a:off x="2860" y="1702"/>
            <a:ext cx="77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5" name="Equation" r:id="rId6" imgW="21933000" imgH="6499800" progId="Equation.3">
                    <p:embed/>
                  </p:oleObj>
                </mc:Choice>
                <mc:Fallback>
                  <p:oleObj name="Equation" r:id="rId6" imgW="21933000" imgH="64998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702"/>
                          <a:ext cx="776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357188" y="2990850"/>
            <a:ext cx="8215312" cy="1009650"/>
            <a:chOff x="158" y="1797"/>
            <a:chExt cx="5175" cy="636"/>
          </a:xfrm>
        </p:grpSpPr>
        <p:sp>
          <p:nvSpPr>
            <p:cNvPr id="18483" name="Rectangle 125"/>
            <p:cNvSpPr>
              <a:spLocks noChangeArrowheads="1"/>
            </p:cNvSpPr>
            <p:nvPr/>
          </p:nvSpPr>
          <p:spPr bwMode="auto">
            <a:xfrm>
              <a:off x="158" y="1797"/>
              <a:ext cx="5175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3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 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If          , then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 f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is called a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transformation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变换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]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on the set A. </a:t>
              </a:r>
            </a:p>
          </p:txBody>
        </p:sp>
        <p:graphicFrame>
          <p:nvGraphicFramePr>
            <p:cNvPr id="18471" name="Object 39"/>
            <p:cNvGraphicFramePr>
              <a:graphicFrameLocks noChangeAspect="1"/>
            </p:cNvGraphicFramePr>
            <p:nvPr/>
          </p:nvGraphicFramePr>
          <p:xfrm>
            <a:off x="494" y="1880"/>
            <a:ext cx="47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6" name="Equation" r:id="rId8" imgW="13398480" imgH="5278680" progId="Equation.3">
                    <p:embed/>
                  </p:oleObj>
                </mc:Choice>
                <mc:Fallback>
                  <p:oleObj name="Equation" r:id="rId8" imgW="13398480" imgH="527868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" y="1880"/>
                          <a:ext cx="474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69" name="Rectangle 129"/>
          <p:cNvSpPr>
            <a:spLocks noChangeArrowheads="1"/>
          </p:cNvSpPr>
          <p:nvPr/>
        </p:nvSpPr>
        <p:spPr bwMode="auto">
          <a:xfrm>
            <a:off x="428625" y="3643313"/>
            <a:ext cx="821531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dist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</a:rPr>
              <a:t> 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If a mapping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 maps every element of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into itself, then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35970" name="Rectangle 130"/>
          <p:cNvSpPr>
            <a:spLocks noChangeArrowheads="1"/>
          </p:cNvSpPr>
          <p:nvPr/>
        </p:nvSpPr>
        <p:spPr bwMode="auto">
          <a:xfrm>
            <a:off x="642938" y="4214813"/>
            <a:ext cx="7942262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is called the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identity mapping [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恒等映射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]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or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unit mapping [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单位映射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denoted by </a:t>
            </a:r>
          </a:p>
        </p:txBody>
      </p:sp>
      <p:grpSp>
        <p:nvGrpSpPr>
          <p:cNvPr id="4" name="Group 134"/>
          <p:cNvGrpSpPr>
            <a:grpSpLocks/>
          </p:cNvGrpSpPr>
          <p:nvPr/>
        </p:nvGrpSpPr>
        <p:grpSpPr bwMode="auto">
          <a:xfrm>
            <a:off x="3835400" y="4681538"/>
            <a:ext cx="2022475" cy="461962"/>
            <a:chOff x="385" y="2779"/>
            <a:chExt cx="1274" cy="291"/>
          </a:xfrm>
        </p:grpSpPr>
        <p:graphicFrame>
          <p:nvGraphicFramePr>
            <p:cNvPr id="18472" name="Object 40"/>
            <p:cNvGraphicFramePr>
              <a:graphicFrameLocks noChangeAspect="1"/>
            </p:cNvGraphicFramePr>
            <p:nvPr/>
          </p:nvGraphicFramePr>
          <p:xfrm>
            <a:off x="385" y="2811"/>
            <a:ext cx="66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7" name="Equation" r:id="rId10" imgW="18681840" imgH="6906960" progId="Equation.3">
                    <p:embed/>
                  </p:oleObj>
                </mc:Choice>
                <mc:Fallback>
                  <p:oleObj name="Equation" r:id="rId10" imgW="18681840" imgH="690696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811"/>
                          <a:ext cx="662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2" name="Rectangle 132"/>
            <p:cNvSpPr>
              <a:spLocks noChangeArrowheads="1"/>
            </p:cNvSpPr>
            <p:nvPr/>
          </p:nvSpPr>
          <p:spPr bwMode="auto">
            <a:xfrm>
              <a:off x="930" y="2779"/>
              <a:ext cx="7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,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that is</a:t>
              </a:r>
            </a:p>
          </p:txBody>
        </p:sp>
      </p:grpSp>
      <p:graphicFrame>
        <p:nvGraphicFramePr>
          <p:cNvPr id="35975" name="Object 41"/>
          <p:cNvGraphicFramePr>
            <a:graphicFrameLocks noChangeAspect="1"/>
          </p:cNvGraphicFramePr>
          <p:nvPr/>
        </p:nvGraphicFramePr>
        <p:xfrm>
          <a:off x="3500438" y="5310188"/>
          <a:ext cx="2500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12" imgW="34124760" imgH="6499800" progId="Equation.3">
                  <p:embed/>
                </p:oleObj>
              </mc:Choice>
              <mc:Fallback>
                <p:oleObj name="Equation" r:id="rId12" imgW="34124760" imgH="64998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310188"/>
                        <a:ext cx="250031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69" grpId="0"/>
      <p:bldP spid="359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579"/>
            <a:ext cx="8305800" cy="79608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Overview of this class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1FAD5-B870-4B09-80CB-18A7AE92D102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744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85850" y="1714500"/>
            <a:ext cx="7129463" cy="3714750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Theoretical Basis of Calculus</a:t>
            </a:r>
          </a:p>
          <a:p>
            <a:pPr eaLnBrk="1" hangingPunct="1"/>
            <a:r>
              <a:rPr lang="en-US" altLang="zh-CN" sz="2600" dirty="0"/>
              <a:t>Derivate and Differential </a:t>
            </a:r>
          </a:p>
          <a:p>
            <a:pPr eaLnBrk="1" hangingPunct="1"/>
            <a:r>
              <a:rPr lang="en-US" altLang="zh-CN" sz="2600" dirty="0"/>
              <a:t>Mean Value Theorem &amp; Applications of Derivatives</a:t>
            </a:r>
          </a:p>
          <a:p>
            <a:pPr eaLnBrk="1" hangingPunct="1"/>
            <a:r>
              <a:rPr lang="en-US" altLang="zh-CN" sz="2600" dirty="0"/>
              <a:t>Indefinite Integrals</a:t>
            </a:r>
          </a:p>
          <a:p>
            <a:pPr eaLnBrk="1" hangingPunct="1"/>
            <a:r>
              <a:rPr lang="en-US" altLang="zh-CN" sz="2600" dirty="0"/>
              <a:t>Definite Integrals</a:t>
            </a:r>
          </a:p>
          <a:p>
            <a:pPr eaLnBrk="1" hangingPunct="1"/>
            <a:r>
              <a:rPr lang="en-US" altLang="zh-CN" sz="2600" dirty="0"/>
              <a:t>Differential Equations</a:t>
            </a:r>
          </a:p>
        </p:txBody>
      </p:sp>
      <p:sp>
        <p:nvSpPr>
          <p:cNvPr id="274436" name="WordArt 36"/>
          <p:cNvSpPr>
            <a:spLocks noChangeArrowheads="1" noChangeShapeType="1" noTextEdit="1"/>
          </p:cNvSpPr>
          <p:nvPr/>
        </p:nvSpPr>
        <p:spPr bwMode="auto">
          <a:xfrm>
            <a:off x="5003800" y="4724400"/>
            <a:ext cx="1828800" cy="1041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altLang="zh-C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This semester</a:t>
            </a:r>
            <a:endParaRPr lang="zh-CN" alt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85750" y="1285875"/>
            <a:ext cx="8572500" cy="2143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Mappings and Functions</a:t>
            </a: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F2D34-9638-4F38-94F6-9EB55B0DEF1A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0525" y="1428750"/>
            <a:ext cx="4038600" cy="433388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altLang="zh-CN" b="1" dirty="0"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Wingdings" pitchFamily="2" charset="2"/>
              </a:rPr>
              <a:t>(Function [</a:t>
            </a:r>
            <a:r>
              <a:rPr lang="zh-CN" altLang="en-US" b="1" dirty="0">
                <a:solidFill>
                  <a:srgbClr val="FF0000"/>
                </a:solidFill>
                <a:sym typeface="Wingdings" pitchFamily="2" charset="2"/>
              </a:rPr>
              <a:t>函数</a:t>
            </a:r>
            <a:r>
              <a:rPr lang="en-US" altLang="zh-CN" b="1" dirty="0">
                <a:solidFill>
                  <a:srgbClr val="FF0000"/>
                </a:solidFill>
                <a:sym typeface="Wingdings" pitchFamily="2" charset="2"/>
              </a:rPr>
              <a:t>])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9486" name="组合 18"/>
          <p:cNvGrpSpPr>
            <a:grpSpLocks/>
          </p:cNvGrpSpPr>
          <p:nvPr/>
        </p:nvGrpSpPr>
        <p:grpSpPr bwMode="auto">
          <a:xfrm>
            <a:off x="393700" y="1412875"/>
            <a:ext cx="8321675" cy="1868488"/>
            <a:chOff x="250825" y="1555751"/>
            <a:chExt cx="8321703" cy="1868487"/>
          </a:xfrm>
        </p:grpSpPr>
        <p:graphicFrame>
          <p:nvGraphicFramePr>
            <p:cNvPr id="19479" name="Object 23"/>
            <p:cNvGraphicFramePr>
              <a:graphicFrameLocks noChangeAspect="1"/>
            </p:cNvGraphicFramePr>
            <p:nvPr/>
          </p:nvGraphicFramePr>
          <p:xfrm>
            <a:off x="3000375" y="3044825"/>
            <a:ext cx="3763963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0" name="Equation" r:id="rId4" imgW="108902520" imgH="10977480" progId="Equation.DSMT4">
                    <p:embed/>
                  </p:oleObj>
                </mc:Choice>
                <mc:Fallback>
                  <p:oleObj name="Equation" r:id="rId4" imgW="108902520" imgH="1097748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75" y="3044825"/>
                          <a:ext cx="3763963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1" name="Rectangle 4"/>
            <p:cNvSpPr>
              <a:spLocks noChangeArrowheads="1"/>
            </p:cNvSpPr>
            <p:nvPr/>
          </p:nvSpPr>
          <p:spPr bwMode="auto">
            <a:xfrm>
              <a:off x="4000496" y="1555751"/>
              <a:ext cx="4572032" cy="576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3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Let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A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and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B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  be two non-empty</a:t>
              </a:r>
              <a:endParaRPr lang="en-US" altLang="zh-CN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492" name="Rectangle 5"/>
            <p:cNvSpPr>
              <a:spLocks noChangeArrowheads="1"/>
            </p:cNvSpPr>
            <p:nvPr/>
          </p:nvSpPr>
          <p:spPr bwMode="auto">
            <a:xfrm>
              <a:off x="250825" y="1987551"/>
              <a:ext cx="6535753" cy="576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30000"/>
                </a:spcBef>
                <a:buClr>
                  <a:schemeClr val="tx2"/>
                </a:buClr>
                <a:buSzPct val="70000"/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subsets of  the real number set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R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.    Then a mapping</a:t>
              </a:r>
              <a:endParaRPr lang="en-US" altLang="zh-CN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9480" name="Object 24"/>
            <p:cNvGraphicFramePr>
              <a:graphicFrameLocks noChangeAspect="1"/>
            </p:cNvGraphicFramePr>
            <p:nvPr/>
          </p:nvGraphicFramePr>
          <p:xfrm>
            <a:off x="6940555" y="2108838"/>
            <a:ext cx="1346221" cy="350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1" name="Equation" r:id="rId6" imgW="43065720" imgH="10977480" progId="Equation.DSMT4">
                    <p:embed/>
                  </p:oleObj>
                </mc:Choice>
                <mc:Fallback>
                  <p:oleObj name="Equation" r:id="rId6" imgW="43065720" imgH="1097748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0555" y="2108838"/>
                          <a:ext cx="1346221" cy="350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3" name="Rectangle 8"/>
            <p:cNvSpPr>
              <a:spLocks noChangeArrowheads="1"/>
            </p:cNvSpPr>
            <p:nvPr/>
          </p:nvSpPr>
          <p:spPr bwMode="auto">
            <a:xfrm>
              <a:off x="285720" y="2500306"/>
              <a:ext cx="7215238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30000"/>
                </a:spcBef>
                <a:buClr>
                  <a:schemeClr val="tx2"/>
                </a:buClr>
                <a:buSzPct val="70000"/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is called a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function</a:t>
              </a:r>
              <a:r>
                <a:rPr lang="en-US" altLang="zh-CN" sz="2400">
                  <a:latin typeface="Times New Roman" pitchFamily="18" charset="0"/>
                  <a:sym typeface="Wingdings" pitchFamily="2" charset="2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of a single variable, denoted by</a:t>
              </a:r>
              <a:endParaRPr lang="en-US" altLang="zh-CN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33338" y="3571875"/>
            <a:ext cx="8824912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</a:pPr>
            <a:r>
              <a:rPr lang="zh-CN" altLang="en-US" sz="240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where </a:t>
            </a:r>
            <a:r>
              <a:rPr lang="en-US" altLang="zh-CN" sz="2400" b="1" i="1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 is called 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independent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variable [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自变量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]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and </a:t>
            </a:r>
            <a:r>
              <a:rPr lang="en-US" altLang="zh-CN" sz="2400" b="1" i="1">
                <a:latin typeface="Times New Roman" pitchFamily="18" charset="0"/>
                <a:sym typeface="Wingdings" pitchFamily="2" charset="2"/>
              </a:rPr>
              <a:t>y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 is called 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dependent variable [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因变量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]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.   </a:t>
            </a:r>
            <a:r>
              <a:rPr lang="en-US" altLang="zh-CN" sz="2400" b="1" i="1">
                <a:latin typeface="Times New Roman" pitchFamily="18" charset="0"/>
                <a:sym typeface="Wingdings" pitchFamily="2" charset="2"/>
              </a:rPr>
              <a:t>f 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zh-CN" sz="2400" b="1" i="1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b="1" i="1" baseline="-2500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) 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is called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function value [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函数值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]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at  </a:t>
            </a:r>
            <a:r>
              <a:rPr lang="en-US" altLang="zh-CN" sz="2400" b="1" i="1">
                <a:latin typeface="Times New Roman" pitchFamily="18" charset="0"/>
                <a:sym typeface="Wingdings" pitchFamily="2" charset="2"/>
              </a:rPr>
              <a:t>x </a:t>
            </a:r>
            <a:r>
              <a:rPr lang="en-US" altLang="zh-CN" sz="2400" i="1">
                <a:latin typeface="Times New Roman" pitchFamily="18" charset="0"/>
                <a:sym typeface="Wingdings" pitchFamily="2" charset="2"/>
              </a:rPr>
              <a:t>=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400" b="1" i="1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b="1" i="1" baseline="-2500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 .</a:t>
            </a:r>
          </a:p>
          <a:p>
            <a:pPr marL="342900" indent="-342900" algn="just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500063" y="4972050"/>
            <a:ext cx="82867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</a:pPr>
            <a:r>
              <a:rPr lang="en-US" altLang="zh-CN" sz="2400" b="1" i="1"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is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domain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of definition [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定义域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]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of  </a:t>
            </a:r>
            <a:r>
              <a:rPr lang="en-US" altLang="zh-CN" sz="2400" b="1" i="1">
                <a:latin typeface="Times New Roman" pitchFamily="18" charset="0"/>
                <a:sym typeface="Wingdings" pitchFamily="2" charset="2"/>
              </a:rPr>
              <a:t>f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,  denoted by </a:t>
            </a:r>
            <a:r>
              <a:rPr lang="en-US" altLang="zh-CN" sz="2400" b="1" i="1">
                <a:latin typeface="Times New Roman" pitchFamily="18" charset="0"/>
              </a:rPr>
              <a:t>D</a:t>
            </a:r>
            <a:r>
              <a:rPr lang="en-US" altLang="zh-CN" sz="2400" b="1">
                <a:latin typeface="Times New Roman" pitchFamily="18" charset="0"/>
              </a:rPr>
              <a:t>(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en-US" altLang="zh-CN" sz="2400">
                <a:latin typeface="Times New Roman" pitchFamily="18" charset="0"/>
              </a:rPr>
              <a:t>and </a:t>
            </a:r>
          </a:p>
        </p:txBody>
      </p:sp>
      <p:graphicFrame>
        <p:nvGraphicFramePr>
          <p:cNvPr id="99342" name="Object 25"/>
          <p:cNvGraphicFramePr>
            <a:graphicFrameLocks noChangeAspect="1"/>
          </p:cNvGraphicFramePr>
          <p:nvPr/>
        </p:nvGraphicFramePr>
        <p:xfrm>
          <a:off x="500063" y="5429250"/>
          <a:ext cx="34147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8" imgW="57289680" imgH="6499800" progId="Equation.3">
                  <p:embed/>
                </p:oleObj>
              </mc:Choice>
              <mc:Fallback>
                <p:oleObj name="Equation" r:id="rId8" imgW="57289680" imgH="6499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429250"/>
                        <a:ext cx="341471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3929063" y="5322888"/>
            <a:ext cx="5545137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is called 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range [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值域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]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of  </a:t>
            </a:r>
            <a:r>
              <a:rPr lang="en-US" altLang="zh-CN" sz="2400" b="1" i="1">
                <a:latin typeface="Times New Roman" pitchFamily="18" charset="0"/>
                <a:sym typeface="Wingdings" pitchFamily="2" charset="2"/>
              </a:rPr>
              <a:t>f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, denoted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71500" y="5786438"/>
            <a:ext cx="16430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by   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>
                <a:latin typeface="Times New Roman" pitchFamily="18" charset="0"/>
              </a:rPr>
              <a:t>(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</a:rPr>
              <a:t>).</a:t>
            </a: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/>
      <p:bldP spid="99343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Mappings and Functions</a:t>
            </a: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56F60-86C5-4910-8F0C-B59BC215951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79555" name="Freeform 8"/>
          <p:cNvSpPr>
            <a:spLocks/>
          </p:cNvSpPr>
          <p:nvPr/>
        </p:nvSpPr>
        <p:spPr bwMode="auto">
          <a:xfrm>
            <a:off x="900113" y="2565400"/>
            <a:ext cx="2735262" cy="1341438"/>
          </a:xfrm>
          <a:custGeom>
            <a:avLst/>
            <a:gdLst>
              <a:gd name="T0" fmla="*/ 2147483647 w 1471"/>
              <a:gd name="T1" fmla="*/ 2147483647 h 845"/>
              <a:gd name="T2" fmla="*/ 2147483647 w 1471"/>
              <a:gd name="T3" fmla="*/ 2147483647 h 845"/>
              <a:gd name="T4" fmla="*/ 2147483647 w 1471"/>
              <a:gd name="T5" fmla="*/ 2147483647 h 845"/>
              <a:gd name="T6" fmla="*/ 2147483647 w 1471"/>
              <a:gd name="T7" fmla="*/ 2147483647 h 845"/>
              <a:gd name="T8" fmla="*/ 2147483647 w 1471"/>
              <a:gd name="T9" fmla="*/ 0 h 845"/>
              <a:gd name="T10" fmla="*/ 2147483647 w 1471"/>
              <a:gd name="T11" fmla="*/ 2147483647 h 845"/>
              <a:gd name="T12" fmla="*/ 2147483647 w 1471"/>
              <a:gd name="T13" fmla="*/ 2147483647 h 845"/>
              <a:gd name="T14" fmla="*/ 2147483647 w 1471"/>
              <a:gd name="T15" fmla="*/ 2147483647 h 845"/>
              <a:gd name="T16" fmla="*/ 2147483647 w 1471"/>
              <a:gd name="T17" fmla="*/ 2147483647 h 845"/>
              <a:gd name="T18" fmla="*/ 2147483647 w 1471"/>
              <a:gd name="T19" fmla="*/ 2147483647 h 845"/>
              <a:gd name="T20" fmla="*/ 2147483647 w 1471"/>
              <a:gd name="T21" fmla="*/ 2147483647 h 845"/>
              <a:gd name="T22" fmla="*/ 2147483647 w 1471"/>
              <a:gd name="T23" fmla="*/ 2147483647 h 845"/>
              <a:gd name="T24" fmla="*/ 2147483647 w 1471"/>
              <a:gd name="T25" fmla="*/ 2147483647 h 845"/>
              <a:gd name="T26" fmla="*/ 2147483647 w 1471"/>
              <a:gd name="T27" fmla="*/ 2147483647 h 845"/>
              <a:gd name="T28" fmla="*/ 2147483647 w 1471"/>
              <a:gd name="T29" fmla="*/ 2147483647 h 845"/>
              <a:gd name="T30" fmla="*/ 2147483647 w 1471"/>
              <a:gd name="T31" fmla="*/ 2147483647 h 845"/>
              <a:gd name="T32" fmla="*/ 2147483647 w 1471"/>
              <a:gd name="T33" fmla="*/ 2147483647 h 845"/>
              <a:gd name="T34" fmla="*/ 2147483647 w 1471"/>
              <a:gd name="T35" fmla="*/ 2147483647 h 845"/>
              <a:gd name="T36" fmla="*/ 2147483647 w 1471"/>
              <a:gd name="T37" fmla="*/ 2147483647 h 845"/>
              <a:gd name="T38" fmla="*/ 2147483647 w 1471"/>
              <a:gd name="T39" fmla="*/ 2147483647 h 845"/>
              <a:gd name="T40" fmla="*/ 2147483647 w 1471"/>
              <a:gd name="T41" fmla="*/ 2147483647 h 845"/>
              <a:gd name="T42" fmla="*/ 2147483647 w 1471"/>
              <a:gd name="T43" fmla="*/ 2147483647 h 845"/>
              <a:gd name="T44" fmla="*/ 2147483647 w 1471"/>
              <a:gd name="T45" fmla="*/ 2147483647 h 845"/>
              <a:gd name="T46" fmla="*/ 2147483647 w 1471"/>
              <a:gd name="T47" fmla="*/ 2147483647 h 845"/>
              <a:gd name="T48" fmla="*/ 2147483647 w 1471"/>
              <a:gd name="T49" fmla="*/ 2147483647 h 845"/>
              <a:gd name="T50" fmla="*/ 2147483647 w 1471"/>
              <a:gd name="T51" fmla="*/ 2147483647 h 845"/>
              <a:gd name="T52" fmla="*/ 2147483647 w 1471"/>
              <a:gd name="T53" fmla="*/ 2147483647 h 845"/>
              <a:gd name="T54" fmla="*/ 2147483647 w 1471"/>
              <a:gd name="T55" fmla="*/ 2147483647 h 845"/>
              <a:gd name="T56" fmla="*/ 2147483647 w 1471"/>
              <a:gd name="T57" fmla="*/ 2147483647 h 845"/>
              <a:gd name="T58" fmla="*/ 2147483647 w 1471"/>
              <a:gd name="T59" fmla="*/ 2147483647 h 845"/>
              <a:gd name="T60" fmla="*/ 2147483647 w 1471"/>
              <a:gd name="T61" fmla="*/ 2147483647 h 845"/>
              <a:gd name="T62" fmla="*/ 2147483647 w 1471"/>
              <a:gd name="T63" fmla="*/ 2147483647 h 845"/>
              <a:gd name="T64" fmla="*/ 2147483647 w 1471"/>
              <a:gd name="T65" fmla="*/ 2147483647 h 845"/>
              <a:gd name="T66" fmla="*/ 2147483647 w 1471"/>
              <a:gd name="T67" fmla="*/ 2147483647 h 84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471"/>
              <a:gd name="T103" fmla="*/ 0 h 845"/>
              <a:gd name="T104" fmla="*/ 1471 w 1471"/>
              <a:gd name="T105" fmla="*/ 845 h 84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471" h="845">
                <a:moveTo>
                  <a:pt x="580" y="322"/>
                </a:moveTo>
                <a:cubicBezTo>
                  <a:pt x="599" y="269"/>
                  <a:pt x="611" y="233"/>
                  <a:pt x="665" y="207"/>
                </a:cubicBezTo>
                <a:cubicBezTo>
                  <a:pt x="685" y="177"/>
                  <a:pt x="713" y="152"/>
                  <a:pt x="742" y="130"/>
                </a:cubicBezTo>
                <a:cubicBezTo>
                  <a:pt x="757" y="119"/>
                  <a:pt x="775" y="113"/>
                  <a:pt x="788" y="100"/>
                </a:cubicBezTo>
                <a:cubicBezTo>
                  <a:pt x="838" y="46"/>
                  <a:pt x="956" y="9"/>
                  <a:pt x="1026" y="0"/>
                </a:cubicBezTo>
                <a:cubicBezTo>
                  <a:pt x="1129" y="4"/>
                  <a:pt x="1196" y="2"/>
                  <a:pt x="1287" y="30"/>
                </a:cubicBezTo>
                <a:cubicBezTo>
                  <a:pt x="1306" y="45"/>
                  <a:pt x="1329" y="54"/>
                  <a:pt x="1348" y="69"/>
                </a:cubicBezTo>
                <a:cubicBezTo>
                  <a:pt x="1355" y="75"/>
                  <a:pt x="1357" y="85"/>
                  <a:pt x="1364" y="92"/>
                </a:cubicBezTo>
                <a:cubicBezTo>
                  <a:pt x="1383" y="111"/>
                  <a:pt x="1408" y="129"/>
                  <a:pt x="1433" y="138"/>
                </a:cubicBezTo>
                <a:cubicBezTo>
                  <a:pt x="1435" y="146"/>
                  <a:pt x="1435" y="155"/>
                  <a:pt x="1440" y="161"/>
                </a:cubicBezTo>
                <a:cubicBezTo>
                  <a:pt x="1446" y="168"/>
                  <a:pt x="1460" y="168"/>
                  <a:pt x="1464" y="176"/>
                </a:cubicBezTo>
                <a:cubicBezTo>
                  <a:pt x="1471" y="190"/>
                  <a:pt x="1469" y="207"/>
                  <a:pt x="1471" y="222"/>
                </a:cubicBezTo>
                <a:cubicBezTo>
                  <a:pt x="1469" y="337"/>
                  <a:pt x="1471" y="453"/>
                  <a:pt x="1464" y="568"/>
                </a:cubicBezTo>
                <a:cubicBezTo>
                  <a:pt x="1463" y="589"/>
                  <a:pt x="1406" y="619"/>
                  <a:pt x="1402" y="622"/>
                </a:cubicBezTo>
                <a:cubicBezTo>
                  <a:pt x="1361" y="649"/>
                  <a:pt x="1326" y="669"/>
                  <a:pt x="1279" y="683"/>
                </a:cubicBezTo>
                <a:cubicBezTo>
                  <a:pt x="1115" y="793"/>
                  <a:pt x="914" y="748"/>
                  <a:pt x="719" y="752"/>
                </a:cubicBezTo>
                <a:cubicBezTo>
                  <a:pt x="667" y="760"/>
                  <a:pt x="614" y="773"/>
                  <a:pt x="565" y="791"/>
                </a:cubicBezTo>
                <a:cubicBezTo>
                  <a:pt x="554" y="795"/>
                  <a:pt x="544" y="800"/>
                  <a:pt x="534" y="806"/>
                </a:cubicBezTo>
                <a:cubicBezTo>
                  <a:pt x="526" y="811"/>
                  <a:pt x="520" y="818"/>
                  <a:pt x="511" y="822"/>
                </a:cubicBezTo>
                <a:cubicBezTo>
                  <a:pt x="472" y="839"/>
                  <a:pt x="423" y="836"/>
                  <a:pt x="381" y="845"/>
                </a:cubicBezTo>
                <a:cubicBezTo>
                  <a:pt x="358" y="842"/>
                  <a:pt x="334" y="843"/>
                  <a:pt x="312" y="837"/>
                </a:cubicBezTo>
                <a:cubicBezTo>
                  <a:pt x="306" y="835"/>
                  <a:pt x="270" y="809"/>
                  <a:pt x="265" y="806"/>
                </a:cubicBezTo>
                <a:cubicBezTo>
                  <a:pt x="214" y="776"/>
                  <a:pt x="165" y="739"/>
                  <a:pt x="112" y="714"/>
                </a:cubicBezTo>
                <a:cubicBezTo>
                  <a:pt x="78" y="663"/>
                  <a:pt x="24" y="618"/>
                  <a:pt x="4" y="560"/>
                </a:cubicBezTo>
                <a:cubicBezTo>
                  <a:pt x="9" y="503"/>
                  <a:pt x="0" y="448"/>
                  <a:pt x="43" y="407"/>
                </a:cubicBezTo>
                <a:cubicBezTo>
                  <a:pt x="58" y="359"/>
                  <a:pt x="99" y="319"/>
                  <a:pt x="135" y="284"/>
                </a:cubicBezTo>
                <a:cubicBezTo>
                  <a:pt x="142" y="278"/>
                  <a:pt x="144" y="268"/>
                  <a:pt x="150" y="261"/>
                </a:cubicBezTo>
                <a:cubicBezTo>
                  <a:pt x="157" y="253"/>
                  <a:pt x="165" y="245"/>
                  <a:pt x="173" y="238"/>
                </a:cubicBezTo>
                <a:cubicBezTo>
                  <a:pt x="199" y="216"/>
                  <a:pt x="241" y="202"/>
                  <a:pt x="273" y="192"/>
                </a:cubicBezTo>
                <a:cubicBezTo>
                  <a:pt x="304" y="194"/>
                  <a:pt x="335" y="193"/>
                  <a:pt x="365" y="199"/>
                </a:cubicBezTo>
                <a:cubicBezTo>
                  <a:pt x="387" y="203"/>
                  <a:pt x="402" y="233"/>
                  <a:pt x="419" y="246"/>
                </a:cubicBezTo>
                <a:cubicBezTo>
                  <a:pt x="447" y="267"/>
                  <a:pt x="476" y="286"/>
                  <a:pt x="504" y="307"/>
                </a:cubicBezTo>
                <a:cubicBezTo>
                  <a:pt x="511" y="313"/>
                  <a:pt x="518" y="320"/>
                  <a:pt x="527" y="322"/>
                </a:cubicBezTo>
                <a:cubicBezTo>
                  <a:pt x="544" y="325"/>
                  <a:pt x="562" y="322"/>
                  <a:pt x="580" y="322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rgbClr val="FFFFC3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56" name="Freeform 9"/>
          <p:cNvSpPr>
            <a:spLocks/>
          </p:cNvSpPr>
          <p:nvPr/>
        </p:nvSpPr>
        <p:spPr bwMode="auto">
          <a:xfrm>
            <a:off x="4932363" y="2276475"/>
            <a:ext cx="3381375" cy="1584325"/>
          </a:xfrm>
          <a:custGeom>
            <a:avLst/>
            <a:gdLst>
              <a:gd name="T0" fmla="*/ 2147483647 w 2130"/>
              <a:gd name="T1" fmla="*/ 2147483647 h 1294"/>
              <a:gd name="T2" fmla="*/ 2147483647 w 2130"/>
              <a:gd name="T3" fmla="*/ 2147483647 h 1294"/>
              <a:gd name="T4" fmla="*/ 2147483647 w 2130"/>
              <a:gd name="T5" fmla="*/ 2147483647 h 1294"/>
              <a:gd name="T6" fmla="*/ 2147483647 w 2130"/>
              <a:gd name="T7" fmla="*/ 2147483647 h 1294"/>
              <a:gd name="T8" fmla="*/ 0 w 2130"/>
              <a:gd name="T9" fmla="*/ 2147483647 h 1294"/>
              <a:gd name="T10" fmla="*/ 2147483647 w 2130"/>
              <a:gd name="T11" fmla="*/ 2147483647 h 1294"/>
              <a:gd name="T12" fmla="*/ 2147483647 w 2130"/>
              <a:gd name="T13" fmla="*/ 2147483647 h 1294"/>
              <a:gd name="T14" fmla="*/ 2147483647 w 2130"/>
              <a:gd name="T15" fmla="*/ 2147483647 h 1294"/>
              <a:gd name="T16" fmla="*/ 2147483647 w 2130"/>
              <a:gd name="T17" fmla="*/ 2147483647 h 1294"/>
              <a:gd name="T18" fmla="*/ 2147483647 w 2130"/>
              <a:gd name="T19" fmla="*/ 2147483647 h 1294"/>
              <a:gd name="T20" fmla="*/ 2147483647 w 2130"/>
              <a:gd name="T21" fmla="*/ 2147483647 h 1294"/>
              <a:gd name="T22" fmla="*/ 2147483647 w 2130"/>
              <a:gd name="T23" fmla="*/ 2147483647 h 1294"/>
              <a:gd name="T24" fmla="*/ 2147483647 w 2130"/>
              <a:gd name="T25" fmla="*/ 2147483647 h 1294"/>
              <a:gd name="T26" fmla="*/ 2147483647 w 2130"/>
              <a:gd name="T27" fmla="*/ 2147483647 h 1294"/>
              <a:gd name="T28" fmla="*/ 2147483647 w 2130"/>
              <a:gd name="T29" fmla="*/ 2147483647 h 1294"/>
              <a:gd name="T30" fmla="*/ 2147483647 w 2130"/>
              <a:gd name="T31" fmla="*/ 2147483647 h 1294"/>
              <a:gd name="T32" fmla="*/ 2147483647 w 2130"/>
              <a:gd name="T33" fmla="*/ 2147483647 h 1294"/>
              <a:gd name="T34" fmla="*/ 2147483647 w 2130"/>
              <a:gd name="T35" fmla="*/ 2147483647 h 1294"/>
              <a:gd name="T36" fmla="*/ 2147483647 w 2130"/>
              <a:gd name="T37" fmla="*/ 2147483647 h 1294"/>
              <a:gd name="T38" fmla="*/ 2147483647 w 2130"/>
              <a:gd name="T39" fmla="*/ 2147483647 h 1294"/>
              <a:gd name="T40" fmla="*/ 2147483647 w 2130"/>
              <a:gd name="T41" fmla="*/ 2147483647 h 1294"/>
              <a:gd name="T42" fmla="*/ 2147483647 w 2130"/>
              <a:gd name="T43" fmla="*/ 2147483647 h 1294"/>
              <a:gd name="T44" fmla="*/ 2147483647 w 2130"/>
              <a:gd name="T45" fmla="*/ 2147483647 h 1294"/>
              <a:gd name="T46" fmla="*/ 2147483647 w 2130"/>
              <a:gd name="T47" fmla="*/ 2147483647 h 1294"/>
              <a:gd name="T48" fmla="*/ 2147483647 w 2130"/>
              <a:gd name="T49" fmla="*/ 2147483647 h 1294"/>
              <a:gd name="T50" fmla="*/ 2147483647 w 2130"/>
              <a:gd name="T51" fmla="*/ 2147483647 h 1294"/>
              <a:gd name="T52" fmla="*/ 2147483647 w 2130"/>
              <a:gd name="T53" fmla="*/ 2147483647 h 1294"/>
              <a:gd name="T54" fmla="*/ 2147483647 w 2130"/>
              <a:gd name="T55" fmla="*/ 2147483647 h 1294"/>
              <a:gd name="T56" fmla="*/ 2147483647 w 2130"/>
              <a:gd name="T57" fmla="*/ 2147483647 h 1294"/>
              <a:gd name="T58" fmla="*/ 2147483647 w 2130"/>
              <a:gd name="T59" fmla="*/ 2147483647 h 1294"/>
              <a:gd name="T60" fmla="*/ 2147483647 w 2130"/>
              <a:gd name="T61" fmla="*/ 2147483647 h 1294"/>
              <a:gd name="T62" fmla="*/ 2147483647 w 2130"/>
              <a:gd name="T63" fmla="*/ 2147483647 h 1294"/>
              <a:gd name="T64" fmla="*/ 2147483647 w 2130"/>
              <a:gd name="T65" fmla="*/ 2147483647 h 1294"/>
              <a:gd name="T66" fmla="*/ 2147483647 w 2130"/>
              <a:gd name="T67" fmla="*/ 2147483647 h 129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130"/>
              <a:gd name="T103" fmla="*/ 0 h 1294"/>
              <a:gd name="T104" fmla="*/ 2130 w 2130"/>
              <a:gd name="T105" fmla="*/ 1294 h 129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130" h="1294">
                <a:moveTo>
                  <a:pt x="829" y="11"/>
                </a:moveTo>
                <a:cubicBezTo>
                  <a:pt x="666" y="15"/>
                  <a:pt x="470" y="0"/>
                  <a:pt x="307" y="42"/>
                </a:cubicBezTo>
                <a:cubicBezTo>
                  <a:pt x="241" y="85"/>
                  <a:pt x="160" y="121"/>
                  <a:pt x="100" y="173"/>
                </a:cubicBezTo>
                <a:cubicBezTo>
                  <a:pt x="74" y="196"/>
                  <a:pt x="55" y="225"/>
                  <a:pt x="31" y="249"/>
                </a:cubicBezTo>
                <a:cubicBezTo>
                  <a:pt x="18" y="280"/>
                  <a:pt x="11" y="310"/>
                  <a:pt x="0" y="341"/>
                </a:cubicBezTo>
                <a:cubicBezTo>
                  <a:pt x="3" y="392"/>
                  <a:pt x="2" y="444"/>
                  <a:pt x="8" y="495"/>
                </a:cubicBezTo>
                <a:cubicBezTo>
                  <a:pt x="15" y="549"/>
                  <a:pt x="79" y="593"/>
                  <a:pt x="115" y="626"/>
                </a:cubicBezTo>
                <a:cubicBezTo>
                  <a:pt x="167" y="674"/>
                  <a:pt x="212" y="707"/>
                  <a:pt x="269" y="749"/>
                </a:cubicBezTo>
                <a:cubicBezTo>
                  <a:pt x="354" y="811"/>
                  <a:pt x="428" y="875"/>
                  <a:pt x="530" y="910"/>
                </a:cubicBezTo>
                <a:cubicBezTo>
                  <a:pt x="566" y="946"/>
                  <a:pt x="612" y="970"/>
                  <a:pt x="660" y="987"/>
                </a:cubicBezTo>
                <a:cubicBezTo>
                  <a:pt x="709" y="1024"/>
                  <a:pt x="768" y="1041"/>
                  <a:pt x="822" y="1071"/>
                </a:cubicBezTo>
                <a:cubicBezTo>
                  <a:pt x="833" y="1077"/>
                  <a:pt x="841" y="1088"/>
                  <a:pt x="852" y="1094"/>
                </a:cubicBezTo>
                <a:cubicBezTo>
                  <a:pt x="867" y="1103"/>
                  <a:pt x="883" y="1109"/>
                  <a:pt x="899" y="1117"/>
                </a:cubicBezTo>
                <a:cubicBezTo>
                  <a:pt x="946" y="1166"/>
                  <a:pt x="1010" y="1189"/>
                  <a:pt x="1067" y="1225"/>
                </a:cubicBezTo>
                <a:cubicBezTo>
                  <a:pt x="1089" y="1239"/>
                  <a:pt x="1104" y="1266"/>
                  <a:pt x="1129" y="1271"/>
                </a:cubicBezTo>
                <a:cubicBezTo>
                  <a:pt x="1206" y="1288"/>
                  <a:pt x="1176" y="1278"/>
                  <a:pt x="1221" y="1294"/>
                </a:cubicBezTo>
                <a:cubicBezTo>
                  <a:pt x="1349" y="1287"/>
                  <a:pt x="1630" y="1283"/>
                  <a:pt x="1766" y="1209"/>
                </a:cubicBezTo>
                <a:cubicBezTo>
                  <a:pt x="1826" y="1176"/>
                  <a:pt x="1880" y="1127"/>
                  <a:pt x="1928" y="1079"/>
                </a:cubicBezTo>
                <a:cubicBezTo>
                  <a:pt x="1933" y="1069"/>
                  <a:pt x="1937" y="1058"/>
                  <a:pt x="1943" y="1048"/>
                </a:cubicBezTo>
                <a:cubicBezTo>
                  <a:pt x="1952" y="1032"/>
                  <a:pt x="1974" y="1002"/>
                  <a:pt x="1974" y="1002"/>
                </a:cubicBezTo>
                <a:cubicBezTo>
                  <a:pt x="1981" y="978"/>
                  <a:pt x="1991" y="946"/>
                  <a:pt x="2004" y="925"/>
                </a:cubicBezTo>
                <a:cubicBezTo>
                  <a:pt x="2008" y="919"/>
                  <a:pt x="2016" y="916"/>
                  <a:pt x="2020" y="910"/>
                </a:cubicBezTo>
                <a:cubicBezTo>
                  <a:pt x="2029" y="898"/>
                  <a:pt x="2036" y="884"/>
                  <a:pt x="2043" y="871"/>
                </a:cubicBezTo>
                <a:cubicBezTo>
                  <a:pt x="2073" y="810"/>
                  <a:pt x="2090" y="743"/>
                  <a:pt x="2112" y="679"/>
                </a:cubicBezTo>
                <a:cubicBezTo>
                  <a:pt x="2108" y="578"/>
                  <a:pt x="2130" y="520"/>
                  <a:pt x="2081" y="449"/>
                </a:cubicBezTo>
                <a:cubicBezTo>
                  <a:pt x="2058" y="373"/>
                  <a:pt x="1928" y="386"/>
                  <a:pt x="1866" y="372"/>
                </a:cubicBezTo>
                <a:cubicBezTo>
                  <a:pt x="1835" y="365"/>
                  <a:pt x="1774" y="349"/>
                  <a:pt x="1774" y="349"/>
                </a:cubicBezTo>
                <a:cubicBezTo>
                  <a:pt x="1708" y="309"/>
                  <a:pt x="1750" y="331"/>
                  <a:pt x="1643" y="295"/>
                </a:cubicBezTo>
                <a:cubicBezTo>
                  <a:pt x="1606" y="283"/>
                  <a:pt x="1572" y="255"/>
                  <a:pt x="1536" y="242"/>
                </a:cubicBezTo>
                <a:cubicBezTo>
                  <a:pt x="1443" y="208"/>
                  <a:pt x="1334" y="202"/>
                  <a:pt x="1236" y="196"/>
                </a:cubicBezTo>
                <a:cubicBezTo>
                  <a:pt x="1187" y="183"/>
                  <a:pt x="1139" y="174"/>
                  <a:pt x="1091" y="157"/>
                </a:cubicBezTo>
                <a:cubicBezTo>
                  <a:pt x="1068" y="149"/>
                  <a:pt x="1049" y="124"/>
                  <a:pt x="1029" y="111"/>
                </a:cubicBezTo>
                <a:cubicBezTo>
                  <a:pt x="1002" y="69"/>
                  <a:pt x="985" y="4"/>
                  <a:pt x="922" y="4"/>
                </a:cubicBezTo>
                <a:cubicBezTo>
                  <a:pt x="891" y="4"/>
                  <a:pt x="860" y="9"/>
                  <a:pt x="829" y="11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rgbClr val="FFFFC3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57" name="Oval 10"/>
          <p:cNvSpPr>
            <a:spLocks noChangeArrowheads="1"/>
          </p:cNvSpPr>
          <p:nvPr/>
        </p:nvSpPr>
        <p:spPr bwMode="auto">
          <a:xfrm>
            <a:off x="1331913" y="3141663"/>
            <a:ext cx="10795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58" name="Oval 11"/>
          <p:cNvSpPr>
            <a:spLocks noChangeArrowheads="1"/>
          </p:cNvSpPr>
          <p:nvPr/>
        </p:nvSpPr>
        <p:spPr bwMode="auto">
          <a:xfrm>
            <a:off x="1547813" y="3357563"/>
            <a:ext cx="10795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59" name="Oval 13"/>
          <p:cNvSpPr>
            <a:spLocks noChangeArrowheads="1"/>
          </p:cNvSpPr>
          <p:nvPr/>
        </p:nvSpPr>
        <p:spPr bwMode="auto">
          <a:xfrm>
            <a:off x="3203575" y="3357563"/>
            <a:ext cx="10795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60" name="Oval 14"/>
          <p:cNvSpPr>
            <a:spLocks noChangeArrowheads="1"/>
          </p:cNvSpPr>
          <p:nvPr/>
        </p:nvSpPr>
        <p:spPr bwMode="auto">
          <a:xfrm>
            <a:off x="3203575" y="3502025"/>
            <a:ext cx="107950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61" name="Oval 16"/>
          <p:cNvSpPr>
            <a:spLocks noChangeArrowheads="1"/>
          </p:cNvSpPr>
          <p:nvPr/>
        </p:nvSpPr>
        <p:spPr bwMode="auto">
          <a:xfrm>
            <a:off x="5364163" y="2492375"/>
            <a:ext cx="107950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62" name="Oval 17"/>
          <p:cNvSpPr>
            <a:spLocks noChangeArrowheads="1"/>
          </p:cNvSpPr>
          <p:nvPr/>
        </p:nvSpPr>
        <p:spPr bwMode="auto">
          <a:xfrm>
            <a:off x="7524750" y="2852738"/>
            <a:ext cx="10795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63" name="Oval 18"/>
          <p:cNvSpPr>
            <a:spLocks noChangeArrowheads="1"/>
          </p:cNvSpPr>
          <p:nvPr/>
        </p:nvSpPr>
        <p:spPr bwMode="auto">
          <a:xfrm>
            <a:off x="6300788" y="3357563"/>
            <a:ext cx="10795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64" name="Oval 19"/>
          <p:cNvSpPr>
            <a:spLocks noChangeArrowheads="1"/>
          </p:cNvSpPr>
          <p:nvPr/>
        </p:nvSpPr>
        <p:spPr bwMode="auto">
          <a:xfrm>
            <a:off x="6516688" y="2925763"/>
            <a:ext cx="10795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279565" name="Oval 20"/>
          <p:cNvSpPr>
            <a:spLocks noChangeArrowheads="1"/>
          </p:cNvSpPr>
          <p:nvPr/>
        </p:nvSpPr>
        <p:spPr bwMode="auto">
          <a:xfrm>
            <a:off x="2268538" y="2925763"/>
            <a:ext cx="10795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cxnSp>
        <p:nvCxnSpPr>
          <p:cNvPr id="111637" name="AutoShape 21"/>
          <p:cNvCxnSpPr>
            <a:cxnSpLocks noChangeShapeType="1"/>
            <a:stCxn id="279557" idx="1"/>
            <a:endCxn id="279562" idx="1"/>
          </p:cNvCxnSpPr>
          <p:nvPr/>
        </p:nvCxnSpPr>
        <p:spPr bwMode="auto">
          <a:xfrm rot="-5400000">
            <a:off x="4300538" y="-87312"/>
            <a:ext cx="287337" cy="6192837"/>
          </a:xfrm>
          <a:prstGeom prst="curvedConnector3">
            <a:avLst>
              <a:gd name="adj1" fmla="val 61757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111638" name="AutoShape 22"/>
          <p:cNvCxnSpPr>
            <a:cxnSpLocks noChangeShapeType="1"/>
            <a:stCxn id="279558" idx="5"/>
            <a:endCxn id="279564" idx="5"/>
          </p:cNvCxnSpPr>
          <p:nvPr/>
        </p:nvCxnSpPr>
        <p:spPr bwMode="auto">
          <a:xfrm rot="5400000" flipH="1" flipV="1">
            <a:off x="3908426" y="717550"/>
            <a:ext cx="431800" cy="4968875"/>
          </a:xfrm>
          <a:prstGeom prst="curvedConnector3">
            <a:avLst>
              <a:gd name="adj1" fmla="val 376838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111639" name="AutoShape 23"/>
          <p:cNvCxnSpPr>
            <a:cxnSpLocks noChangeShapeType="1"/>
            <a:stCxn id="279565" idx="7"/>
            <a:endCxn id="279561" idx="1"/>
          </p:cNvCxnSpPr>
          <p:nvPr/>
        </p:nvCxnSpPr>
        <p:spPr bwMode="auto">
          <a:xfrm rot="-5400000">
            <a:off x="3653632" y="1210469"/>
            <a:ext cx="433387" cy="3019425"/>
          </a:xfrm>
          <a:prstGeom prst="curvedConnector3">
            <a:avLst>
              <a:gd name="adj1" fmla="val 19413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111641" name="AutoShape 25"/>
          <p:cNvCxnSpPr>
            <a:cxnSpLocks noChangeShapeType="1"/>
            <a:stCxn id="279559" idx="4"/>
            <a:endCxn id="279563" idx="3"/>
          </p:cNvCxnSpPr>
          <p:nvPr/>
        </p:nvCxnSpPr>
        <p:spPr bwMode="auto">
          <a:xfrm rot="5400000" flipH="1" flipV="1">
            <a:off x="4781551" y="1893887"/>
            <a:ext cx="11112" cy="3059113"/>
          </a:xfrm>
          <a:prstGeom prst="curvedConnector3">
            <a:avLst>
              <a:gd name="adj1" fmla="val 471428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111642" name="AutoShape 26"/>
          <p:cNvCxnSpPr>
            <a:cxnSpLocks noChangeShapeType="1"/>
            <a:stCxn id="279560" idx="3"/>
            <a:endCxn id="279563" idx="3"/>
          </p:cNvCxnSpPr>
          <p:nvPr/>
        </p:nvCxnSpPr>
        <p:spPr bwMode="auto">
          <a:xfrm rot="5400000" flipH="1" flipV="1">
            <a:off x="4695826" y="1941512"/>
            <a:ext cx="144462" cy="3097213"/>
          </a:xfrm>
          <a:prstGeom prst="curvedConnector3">
            <a:avLst>
              <a:gd name="adj1" fmla="val 708787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</p:cxnSp>
      <p:sp>
        <p:nvSpPr>
          <p:cNvPr id="279571" name="Text Box 28"/>
          <p:cNvSpPr txBox="1">
            <a:spLocks noChangeArrowheads="1"/>
          </p:cNvSpPr>
          <p:nvPr/>
        </p:nvSpPr>
        <p:spPr bwMode="auto">
          <a:xfrm>
            <a:off x="1476375" y="3857625"/>
            <a:ext cx="2074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D </a:t>
            </a:r>
            <a:r>
              <a:rPr lang="en-US" altLang="zh-CN" sz="2400">
                <a:latin typeface="Times New Roman" pitchFamily="18" charset="0"/>
              </a:rPr>
              <a:t>= domain set</a:t>
            </a:r>
          </a:p>
        </p:txBody>
      </p:sp>
      <p:sp>
        <p:nvSpPr>
          <p:cNvPr id="279572" name="Text Box 29"/>
          <p:cNvSpPr txBox="1">
            <a:spLocks noChangeArrowheads="1"/>
          </p:cNvSpPr>
          <p:nvPr/>
        </p:nvSpPr>
        <p:spPr bwMode="auto">
          <a:xfrm>
            <a:off x="5545138" y="3824288"/>
            <a:ext cx="174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= range set</a:t>
            </a: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714375" y="4286250"/>
            <a:ext cx="7920038" cy="979488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100000">
                <a:srgbClr val="FFFFC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</a:rPr>
              <a:t>A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</a:rPr>
              <a:t>function</a:t>
            </a:r>
            <a:r>
              <a:rPr lang="en-US" altLang="zh-CN" sz="2400" b="1">
                <a:latin typeface="Times New Roman" pitchFamily="18" charset="0"/>
              </a:rPr>
              <a:t> from set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en-US" altLang="zh-CN" sz="2400" b="1" i="1">
                <a:latin typeface="Times New Roman" pitchFamily="18" charset="0"/>
              </a:rPr>
              <a:t>D</a:t>
            </a:r>
            <a:r>
              <a:rPr lang="en-US" altLang="zh-CN" sz="2400" b="1">
                <a:latin typeface="Times New Roman" pitchFamily="18" charset="0"/>
              </a:rPr>
              <a:t> to set 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>
                <a:latin typeface="Times New Roman" pitchFamily="18" charset="0"/>
              </a:rPr>
              <a:t> is a rule that assigns a single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</a:rPr>
              <a:t>element  of 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>
                <a:latin typeface="Times New Roman" pitchFamily="18" charset="0"/>
              </a:rPr>
              <a:t> to each element in </a:t>
            </a:r>
            <a:r>
              <a:rPr lang="en-US" altLang="zh-CN" sz="2400" b="1" i="1">
                <a:latin typeface="Times New Roman" pitchFamily="18" charset="0"/>
              </a:rPr>
              <a:t>D .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04875" y="5300663"/>
            <a:ext cx="1065213" cy="930275"/>
            <a:chOff x="476" y="3339"/>
            <a:chExt cx="671" cy="586"/>
          </a:xfrm>
        </p:grpSpPr>
        <p:sp>
          <p:nvSpPr>
            <p:cNvPr id="279582" name="Rectangle 34"/>
            <p:cNvSpPr>
              <a:spLocks noChangeArrowheads="1"/>
            </p:cNvSpPr>
            <p:nvPr/>
          </p:nvSpPr>
          <p:spPr bwMode="auto">
            <a:xfrm>
              <a:off x="476" y="3518"/>
              <a:ext cx="67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</a:rPr>
                <a:t>Input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(Domain)</a:t>
              </a:r>
            </a:p>
          </p:txBody>
        </p:sp>
        <p:grpSp>
          <p:nvGrpSpPr>
            <p:cNvPr id="279583" name="Group 35"/>
            <p:cNvGrpSpPr>
              <a:grpSpLocks/>
            </p:cNvGrpSpPr>
            <p:nvPr/>
          </p:nvGrpSpPr>
          <p:grpSpPr bwMode="auto">
            <a:xfrm>
              <a:off x="476" y="3339"/>
              <a:ext cx="635" cy="252"/>
              <a:chOff x="476" y="3339"/>
              <a:chExt cx="635" cy="252"/>
            </a:xfrm>
          </p:grpSpPr>
          <p:sp>
            <p:nvSpPr>
              <p:cNvPr id="279584" name="Line 32"/>
              <p:cNvSpPr>
                <a:spLocks noChangeShapeType="1"/>
              </p:cNvSpPr>
              <p:nvPr/>
            </p:nvSpPr>
            <p:spPr bwMode="auto">
              <a:xfrm>
                <a:off x="476" y="3521"/>
                <a:ext cx="635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585" name="Rectangle 33"/>
              <p:cNvSpPr>
                <a:spLocks noChangeArrowheads="1"/>
              </p:cNvSpPr>
              <p:nvPr/>
            </p:nvSpPr>
            <p:spPr bwMode="auto">
              <a:xfrm>
                <a:off x="703" y="3339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imes New Roman" pitchFamily="18" charset="0"/>
                  </a:rPr>
                  <a:t>x</a:t>
                </a:r>
              </a:p>
            </p:txBody>
          </p:sp>
        </p:grp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935288" y="5229225"/>
            <a:ext cx="1065212" cy="1001713"/>
            <a:chOff x="1801" y="3430"/>
            <a:chExt cx="671" cy="631"/>
          </a:xfrm>
        </p:grpSpPr>
        <p:sp>
          <p:nvSpPr>
            <p:cNvPr id="279578" name="Rectangle 38"/>
            <p:cNvSpPr>
              <a:spLocks noChangeArrowheads="1"/>
            </p:cNvSpPr>
            <p:nvPr/>
          </p:nvSpPr>
          <p:spPr bwMode="auto">
            <a:xfrm>
              <a:off x="1801" y="3654"/>
              <a:ext cx="67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</a:rPr>
                <a:t>Output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(Range)</a:t>
              </a:r>
            </a:p>
          </p:txBody>
        </p:sp>
        <p:grpSp>
          <p:nvGrpSpPr>
            <p:cNvPr id="279579" name="Group 42"/>
            <p:cNvGrpSpPr>
              <a:grpSpLocks/>
            </p:cNvGrpSpPr>
            <p:nvPr/>
          </p:nvGrpSpPr>
          <p:grpSpPr bwMode="auto">
            <a:xfrm>
              <a:off x="1801" y="3430"/>
              <a:ext cx="635" cy="252"/>
              <a:chOff x="1801" y="3430"/>
              <a:chExt cx="635" cy="252"/>
            </a:xfrm>
          </p:grpSpPr>
          <p:sp>
            <p:nvSpPr>
              <p:cNvPr id="279580" name="Line 40"/>
              <p:cNvSpPr>
                <a:spLocks noChangeShapeType="1"/>
              </p:cNvSpPr>
              <p:nvPr/>
            </p:nvSpPr>
            <p:spPr bwMode="auto">
              <a:xfrm>
                <a:off x="1801" y="3657"/>
                <a:ext cx="635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581" name="Rectangle 41"/>
              <p:cNvSpPr>
                <a:spLocks noChangeArrowheads="1"/>
              </p:cNvSpPr>
              <p:nvPr/>
            </p:nvSpPr>
            <p:spPr bwMode="auto">
              <a:xfrm>
                <a:off x="1973" y="3430"/>
                <a:ext cx="3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imes New Roman" pitchFamily="18" charset="0"/>
                  </a:rPr>
                  <a:t>f </a:t>
                </a:r>
                <a:r>
                  <a:rPr lang="en-US" altLang="zh-CN" sz="2000" b="1">
                    <a:latin typeface="Times New Roman" pitchFamily="18" charset="0"/>
                  </a:rPr>
                  <a:t>(</a:t>
                </a:r>
                <a:r>
                  <a:rPr lang="en-US" altLang="zh-CN" sz="2000" b="1" i="1">
                    <a:latin typeface="Times New Roman" pitchFamily="18" charset="0"/>
                  </a:rPr>
                  <a:t>x</a:t>
                </a:r>
                <a:r>
                  <a:rPr lang="en-US" altLang="zh-CN" sz="2000" b="1">
                    <a:latin typeface="Times New Roman" pitchFamily="18" charset="0"/>
                  </a:rPr>
                  <a:t>)</a:t>
                </a:r>
              </a:p>
            </p:txBody>
          </p:sp>
        </p:grpSp>
      </p:grpSp>
      <p:sp>
        <p:nvSpPr>
          <p:cNvPr id="111660" name="Rectangle 44"/>
          <p:cNvSpPr>
            <a:spLocks noChangeArrowheads="1"/>
          </p:cNvSpPr>
          <p:nvPr/>
        </p:nvSpPr>
        <p:spPr bwMode="auto">
          <a:xfrm>
            <a:off x="1984375" y="5394325"/>
            <a:ext cx="914400" cy="339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itchFamily="18" charset="0"/>
              </a:rPr>
              <a:t>f</a:t>
            </a:r>
          </a:p>
        </p:txBody>
      </p:sp>
      <p:sp>
        <p:nvSpPr>
          <p:cNvPr id="111661" name="Text Box 45"/>
          <p:cNvSpPr txBox="1">
            <a:spLocks noChangeArrowheads="1"/>
          </p:cNvSpPr>
          <p:nvPr/>
        </p:nvSpPr>
        <p:spPr bwMode="auto">
          <a:xfrm>
            <a:off x="4643438" y="5143500"/>
            <a:ext cx="39497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single</a:t>
            </a:r>
            <a:r>
              <a:rPr lang="en-US" altLang="zh-CN" sz="2400" dirty="0">
                <a:latin typeface="+mn-lt"/>
              </a:rPr>
              <a:t>:  each input in the function’s domain has only one output in the range.</a:t>
            </a:r>
            <a:r>
              <a:rPr lang="en-US" altLang="zh-CN" sz="2400" i="1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7" grpId="0" animBg="1"/>
      <p:bldP spid="111660" grpId="0" animBg="1"/>
      <p:bldP spid="1116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Notes on Functions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C9904-0ED3-41F8-AC8E-AACEB969AA89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357313"/>
            <a:ext cx="7632700" cy="4175125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</a:rPr>
              <a:t>Domain of definition</a:t>
            </a:r>
            <a:r>
              <a:rPr lang="en-US" altLang="zh-CN" b="1"/>
              <a:t>   </a:t>
            </a:r>
          </a:p>
          <a:p>
            <a:pPr marL="725488" lvl="1" indent="-3810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     Like the mapping, domain of definition of function is one of the essential factors in the concepts of function. To find the domain of definition of a function is to find where the rule  </a:t>
            </a:r>
            <a:r>
              <a:rPr lang="en-US" altLang="zh-CN" b="1" i="1"/>
              <a:t>f </a:t>
            </a:r>
            <a:r>
              <a:rPr lang="en-US" altLang="zh-CN"/>
              <a:t> can be hold.  </a:t>
            </a:r>
          </a:p>
          <a:p>
            <a:pPr marL="725488" lvl="1" indent="-3810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     If the domain of definition is an interval </a:t>
            </a:r>
            <a:r>
              <a:rPr lang="en-US" altLang="zh-CN" b="1"/>
              <a:t>[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]</a:t>
            </a:r>
            <a:r>
              <a:rPr lang="en-US" altLang="zh-CN"/>
              <a:t> , then it is often called the </a:t>
            </a:r>
            <a:r>
              <a:rPr lang="en-US" altLang="zh-CN" b="1">
                <a:solidFill>
                  <a:srgbClr val="CC0000"/>
                </a:solidFill>
              </a:rPr>
              <a:t>interval of definition [</a:t>
            </a:r>
            <a:r>
              <a:rPr lang="zh-CN" altLang="en-US" b="1">
                <a:solidFill>
                  <a:srgbClr val="CC0000"/>
                </a:solidFill>
              </a:rPr>
              <a:t>定义区间</a:t>
            </a:r>
            <a:r>
              <a:rPr lang="en-US" altLang="zh-CN" b="1">
                <a:solidFill>
                  <a:srgbClr val="CC0000"/>
                </a:solidFill>
              </a:rPr>
              <a:t>]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Notes on Functions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885F4-C473-4852-BD93-C73805DCD45D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01380" name="Text Box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8697913" cy="10080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   </a:t>
            </a:r>
            <a:r>
              <a:rPr lang="en-US" altLang="zh-CN"/>
              <a:t>It is well known that the interval </a:t>
            </a:r>
            <a:r>
              <a:rPr lang="en-US" altLang="zh-CN" b="1"/>
              <a:t>[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]</a:t>
            </a:r>
            <a:r>
              <a:rPr lang="en-US" altLang="zh-CN"/>
              <a:t>  means the set of all real number between  </a:t>
            </a:r>
            <a:r>
              <a:rPr lang="en-US" altLang="zh-CN" b="1" i="1"/>
              <a:t>a</a:t>
            </a:r>
            <a:r>
              <a:rPr lang="en-US" altLang="zh-CN"/>
              <a:t> and  </a:t>
            </a:r>
            <a:r>
              <a:rPr lang="en-US" altLang="zh-CN" b="1" i="1"/>
              <a:t>b</a:t>
            </a:r>
            <a:r>
              <a:rPr lang="en-US" altLang="zh-CN"/>
              <a:t>, including </a:t>
            </a:r>
            <a:r>
              <a:rPr lang="en-US" altLang="zh-CN" b="1" i="1"/>
              <a:t>a</a:t>
            </a:r>
            <a:r>
              <a:rPr lang="en-US" altLang="zh-CN"/>
              <a:t> and </a:t>
            </a:r>
            <a:r>
              <a:rPr lang="en-US" altLang="zh-CN" b="1" i="1"/>
              <a:t>b</a:t>
            </a:r>
            <a:r>
              <a:rPr lang="en-US" altLang="zh-CN"/>
              <a:t>. That is</a:t>
            </a:r>
          </a:p>
        </p:txBody>
      </p:sp>
      <p:graphicFrame>
        <p:nvGraphicFramePr>
          <p:cNvPr id="101382" name="Object 72"/>
          <p:cNvGraphicFramePr>
            <a:graphicFrameLocks noChangeAspect="1"/>
          </p:cNvGraphicFramePr>
          <p:nvPr/>
        </p:nvGraphicFramePr>
        <p:xfrm>
          <a:off x="2916238" y="2420938"/>
          <a:ext cx="2654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Equation" r:id="rId4" imgW="84925080" imgH="10977480" progId="Equation.DSMT4">
                  <p:embed/>
                </p:oleObj>
              </mc:Choice>
              <mc:Fallback>
                <p:oleObj name="Equation" r:id="rId4" imgW="84925080" imgH="109774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20938"/>
                        <a:ext cx="2654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3228975" y="3238500"/>
            <a:ext cx="2286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1936750" y="3251200"/>
            <a:ext cx="495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 flipV="1">
            <a:off x="2546350" y="3175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1387" name="Object 73"/>
          <p:cNvGraphicFramePr>
            <a:graphicFrameLocks noChangeAspect="1"/>
          </p:cNvGraphicFramePr>
          <p:nvPr/>
        </p:nvGraphicFramePr>
        <p:xfrm>
          <a:off x="2393950" y="33274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公式" r:id="rId6" imgW="7302600" imgH="8128080" progId="Equation.3">
                  <p:embed/>
                </p:oleObj>
              </mc:Choice>
              <mc:Fallback>
                <p:oleObj name="公式" r:id="rId6" imgW="7302600" imgH="812808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327400"/>
                        <a:ext cx="2286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74"/>
          <p:cNvGraphicFramePr>
            <a:graphicFrameLocks noChangeAspect="1"/>
          </p:cNvGraphicFramePr>
          <p:nvPr/>
        </p:nvGraphicFramePr>
        <p:xfrm>
          <a:off x="6719888" y="3327400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公式" r:id="rId8" imgW="8521560" imgH="8128080" progId="Equation.3">
                  <p:embed/>
                </p:oleObj>
              </mc:Choice>
              <mc:Fallback>
                <p:oleObj name="公式" r:id="rId8" imgW="8521560" imgH="81280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3327400"/>
                        <a:ext cx="265112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32150" y="2946400"/>
            <a:ext cx="2286000" cy="304800"/>
            <a:chOff x="2064" y="2208"/>
            <a:chExt cx="1440" cy="192"/>
          </a:xfrm>
        </p:grpSpPr>
        <p:sp>
          <p:nvSpPr>
            <p:cNvPr id="20581" name="Line 14"/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2" name="Line 15"/>
            <p:cNvSpPr>
              <a:spLocks noChangeShapeType="1"/>
            </p:cNvSpPr>
            <p:nvPr/>
          </p:nvSpPr>
          <p:spPr bwMode="auto">
            <a:xfrm>
              <a:off x="2064" y="220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" name="Line 16"/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1393" name="Object 75"/>
          <p:cNvGraphicFramePr>
            <a:graphicFrameLocks noChangeAspect="1"/>
          </p:cNvGraphicFramePr>
          <p:nvPr/>
        </p:nvGraphicFramePr>
        <p:xfrm>
          <a:off x="3151188" y="3327400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公式" r:id="rId10" imgW="7709040" imgH="8128080" progId="Equation.3">
                  <p:embed/>
                </p:oleObj>
              </mc:Choice>
              <mc:Fallback>
                <p:oleObj name="公式" r:id="rId10" imgW="7709040" imgH="812808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3327400"/>
                        <a:ext cx="239712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4" name="Object 76"/>
          <p:cNvGraphicFramePr>
            <a:graphicFrameLocks noChangeAspect="1"/>
          </p:cNvGraphicFramePr>
          <p:nvPr/>
        </p:nvGraphicFramePr>
        <p:xfrm>
          <a:off x="5365750" y="32893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name="公式" r:id="rId12" imgW="7302600" imgH="10570320" progId="Equation.3">
                  <p:embed/>
                </p:oleObj>
              </mc:Choice>
              <mc:Fallback>
                <p:oleObj name="公式" r:id="rId12" imgW="7302600" imgH="1057032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289300"/>
                        <a:ext cx="228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5" name="Oval 19"/>
          <p:cNvSpPr>
            <a:spLocks noChangeArrowheads="1"/>
          </p:cNvSpPr>
          <p:nvPr/>
        </p:nvSpPr>
        <p:spPr bwMode="auto">
          <a:xfrm>
            <a:off x="3194050" y="31940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101396" name="Oval 20"/>
          <p:cNvSpPr>
            <a:spLocks noChangeArrowheads="1"/>
          </p:cNvSpPr>
          <p:nvPr/>
        </p:nvSpPr>
        <p:spPr bwMode="auto">
          <a:xfrm>
            <a:off x="5480050" y="32131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101397" name="Object 77"/>
          <p:cNvGraphicFramePr>
            <a:graphicFrameLocks noChangeAspect="1"/>
          </p:cNvGraphicFramePr>
          <p:nvPr/>
        </p:nvGraphicFramePr>
        <p:xfrm>
          <a:off x="3276600" y="4868863"/>
          <a:ext cx="2692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name="Equation" r:id="rId14" imgW="86144040" imgH="10977480" progId="Equation.DSMT4">
                  <p:embed/>
                </p:oleObj>
              </mc:Choice>
              <mc:Fallback>
                <p:oleObj name="Equation" r:id="rId14" imgW="86144040" imgH="109774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68863"/>
                        <a:ext cx="2692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8" name="Line 22"/>
          <p:cNvSpPr>
            <a:spLocks noChangeShapeType="1"/>
          </p:cNvSpPr>
          <p:nvPr/>
        </p:nvSpPr>
        <p:spPr bwMode="auto">
          <a:xfrm>
            <a:off x="3206750" y="5711825"/>
            <a:ext cx="2286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>
            <a:off x="1911350" y="5711825"/>
            <a:ext cx="495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 flipV="1">
            <a:off x="2501900" y="56483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1401" name="Object 78"/>
          <p:cNvGraphicFramePr>
            <a:graphicFrameLocks noChangeAspect="1"/>
          </p:cNvGraphicFramePr>
          <p:nvPr/>
        </p:nvGraphicFramePr>
        <p:xfrm>
          <a:off x="2349500" y="580072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公式" r:id="rId16" imgW="291960" imgH="330840" progId="Equation.3">
                  <p:embed/>
                </p:oleObj>
              </mc:Choice>
              <mc:Fallback>
                <p:oleObj name="公式" r:id="rId16" imgW="291960" imgH="33084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800725"/>
                        <a:ext cx="2286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2" name="Object 79"/>
          <p:cNvGraphicFramePr>
            <a:graphicFrameLocks noChangeAspect="1"/>
          </p:cNvGraphicFramePr>
          <p:nvPr/>
        </p:nvGraphicFramePr>
        <p:xfrm>
          <a:off x="6675438" y="5800725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公式" r:id="rId18" imgW="343080" imgH="330840" progId="Equation.3">
                  <p:embed/>
                </p:oleObj>
              </mc:Choice>
              <mc:Fallback>
                <p:oleObj name="公式" r:id="rId18" imgW="343080" imgH="33084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8" y="5800725"/>
                        <a:ext cx="265112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187700" y="5419725"/>
            <a:ext cx="2286000" cy="304800"/>
            <a:chOff x="2064" y="2208"/>
            <a:chExt cx="1440" cy="192"/>
          </a:xfrm>
        </p:grpSpPr>
        <p:sp>
          <p:nvSpPr>
            <p:cNvPr id="20578" name="Line 28"/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9" name="Line 29"/>
            <p:cNvSpPr>
              <a:spLocks noChangeShapeType="1"/>
            </p:cNvSpPr>
            <p:nvPr/>
          </p:nvSpPr>
          <p:spPr bwMode="auto">
            <a:xfrm>
              <a:off x="2064" y="220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0" name="Line 30"/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1407" name="Object 80"/>
          <p:cNvGraphicFramePr>
            <a:graphicFrameLocks noChangeAspect="1"/>
          </p:cNvGraphicFramePr>
          <p:nvPr/>
        </p:nvGraphicFramePr>
        <p:xfrm>
          <a:off x="3106738" y="5800725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公式" r:id="rId20" imgW="304920" imgH="330840" progId="Equation.3">
                  <p:embed/>
                </p:oleObj>
              </mc:Choice>
              <mc:Fallback>
                <p:oleObj name="公式" r:id="rId20" imgW="304920" imgH="33084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5800725"/>
                        <a:ext cx="239712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8" name="Object 81"/>
          <p:cNvGraphicFramePr>
            <a:graphicFrameLocks noChangeAspect="1"/>
          </p:cNvGraphicFramePr>
          <p:nvPr/>
        </p:nvGraphicFramePr>
        <p:xfrm>
          <a:off x="5321300" y="5762625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1" name="公式" r:id="rId22" imgW="7302600" imgH="10570320" progId="Equation.3">
                  <p:embed/>
                </p:oleObj>
              </mc:Choice>
              <mc:Fallback>
                <p:oleObj name="公式" r:id="rId22" imgW="7302600" imgH="1057032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5762625"/>
                        <a:ext cx="228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9" name="Oval 33"/>
          <p:cNvSpPr>
            <a:spLocks noChangeArrowheads="1"/>
          </p:cNvSpPr>
          <p:nvPr/>
        </p:nvSpPr>
        <p:spPr bwMode="auto">
          <a:xfrm>
            <a:off x="3149600" y="5667375"/>
            <a:ext cx="76200" cy="76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101410" name="Oval 34"/>
          <p:cNvSpPr>
            <a:spLocks noChangeArrowheads="1"/>
          </p:cNvSpPr>
          <p:nvPr/>
        </p:nvSpPr>
        <p:spPr bwMode="auto">
          <a:xfrm>
            <a:off x="5435600" y="5667375"/>
            <a:ext cx="76200" cy="76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250825" y="3789363"/>
            <a:ext cx="84645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While 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a, b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means the set of all real number between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and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, not including  </a:t>
            </a:r>
            <a:r>
              <a:rPr lang="en-US" altLang="zh-CN" sz="2400" i="1">
                <a:solidFill>
                  <a:srgbClr val="0000CC"/>
                </a:solidFill>
                <a:latin typeface="Times New Roman" pitchFamily="18" charset="0"/>
              </a:rPr>
              <a:t>a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and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build="p"/>
      <p:bldP spid="101384" grpId="0" animBg="1"/>
      <p:bldP spid="101385" grpId="0" animBg="1"/>
      <p:bldP spid="101386" grpId="0" animBg="1"/>
      <p:bldP spid="101395" grpId="0" animBg="1"/>
      <p:bldP spid="101396" grpId="0" animBg="1"/>
      <p:bldP spid="101398" grpId="0" animBg="1"/>
      <p:bldP spid="101399" grpId="0" animBg="1"/>
      <p:bldP spid="101400" grpId="0" animBg="1"/>
      <p:bldP spid="101409" grpId="0" animBg="1"/>
      <p:bldP spid="101410" grpId="0" animBg="1"/>
      <p:bldP spid="1014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Notes on Function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5B6AF-EAA1-4F7E-B218-BA042326AF19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1785938"/>
            <a:ext cx="7627937" cy="3457575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</a:rPr>
              <a:t>Remark </a:t>
            </a:r>
          </a:p>
          <a:p>
            <a:pPr marL="640080" lvl="1" indent="-246888" algn="just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/>
              <a:t>    A function depends only on the 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corresponding rule</a:t>
            </a:r>
            <a:r>
              <a:rPr lang="en-US" altLang="zh-CN" sz="2800" dirty="0"/>
              <a:t> and the 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of definitions</a:t>
            </a:r>
            <a:r>
              <a:rPr lang="en-US" altLang="zh-CN" sz="2800" dirty="0"/>
              <a:t>.</a:t>
            </a:r>
          </a:p>
          <a:p>
            <a:pPr marL="640080" lvl="1" indent="-246888" algn="just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/>
              <a:t>   Function is independent of the symbols of its variable.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Equal Functions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BEF7E3-533E-4392-9C01-0C97033DA3DA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graphicFrame>
        <p:nvGraphicFramePr>
          <p:cNvPr id="226314" name="Object 16"/>
          <p:cNvGraphicFramePr>
            <a:graphicFrameLocks noGrp="1" noChangeAspect="1"/>
          </p:cNvGraphicFramePr>
          <p:nvPr>
            <p:ph idx="4294967295"/>
          </p:nvPr>
        </p:nvGraphicFramePr>
        <p:xfrm>
          <a:off x="1866900" y="3656013"/>
          <a:ext cx="39957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4" imgW="130848120" imgH="28887120" progId="Equation.DSMT4">
                  <p:embed/>
                </p:oleObj>
              </mc:Choice>
              <mc:Fallback>
                <p:oleObj name="Equation" r:id="rId4" imgW="130848120" imgH="28887120" progId="Equation.DSMT4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656013"/>
                        <a:ext cx="399573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8313" y="1357313"/>
            <a:ext cx="8370887" cy="1422400"/>
            <a:chOff x="521" y="2460"/>
            <a:chExt cx="5273" cy="896"/>
          </a:xfrm>
        </p:grpSpPr>
        <p:sp>
          <p:nvSpPr>
            <p:cNvPr id="21527" name="Rectangle 7"/>
            <p:cNvSpPr>
              <a:spLocks noChangeArrowheads="1"/>
            </p:cNvSpPr>
            <p:nvPr/>
          </p:nvSpPr>
          <p:spPr bwMode="auto">
            <a:xfrm>
              <a:off x="521" y="2460"/>
              <a:ext cx="5273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If functions 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and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g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have the same domain of definition, and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for any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x       D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(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) =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(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g 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)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, we have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) =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g 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), then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 and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g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are said to be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equal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相等的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]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1521" name="Object 17"/>
            <p:cNvGraphicFramePr>
              <a:graphicFrameLocks noChangeAspect="1"/>
            </p:cNvGraphicFramePr>
            <p:nvPr/>
          </p:nvGraphicFramePr>
          <p:xfrm>
            <a:off x="1359" y="2822"/>
            <a:ext cx="21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5" name="Equation" r:id="rId6" imgW="5270400" imgH="5278680" progId="Equation.DSMT4">
                    <p:embed/>
                  </p:oleObj>
                </mc:Choice>
                <mc:Fallback>
                  <p:oleObj name="Equation" r:id="rId6" imgW="5270400" imgH="527868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2822"/>
                          <a:ext cx="214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303213" y="3143250"/>
            <a:ext cx="848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 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</a:rPr>
              <a:t>Judge whether the following pair of functions are equal: </a:t>
            </a:r>
            <a:endParaRPr lang="zh-CN" altLang="en-US" sz="24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492125" y="4683125"/>
            <a:ext cx="23828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Solution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(1) Yes</a:t>
            </a:r>
          </a:p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               (2) No. 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3" grpId="0"/>
      <p:bldP spid="2263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Examples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086F8-C0B2-4F7D-86B7-14BD547EF930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grpSp>
        <p:nvGrpSpPr>
          <p:cNvPr id="22580" name="Group 3"/>
          <p:cNvGrpSpPr>
            <a:grpSpLocks/>
          </p:cNvGrpSpPr>
          <p:nvPr/>
        </p:nvGrpSpPr>
        <p:grpSpPr bwMode="auto">
          <a:xfrm>
            <a:off x="257175" y="1071563"/>
            <a:ext cx="8942388" cy="1154112"/>
            <a:chOff x="100" y="834"/>
            <a:chExt cx="5633" cy="816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100" y="935"/>
              <a:ext cx="125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Example</a:t>
              </a:r>
              <a:r>
                <a:rPr lang="en-US" altLang="zh-CN" sz="2400" b="1" dirty="0">
                  <a:latin typeface="+mn-lt"/>
                </a:rPr>
                <a:t>  </a:t>
              </a:r>
              <a:r>
                <a:rPr lang="en-US" altLang="zh-CN" sz="2400" dirty="0">
                  <a:latin typeface="+mn-lt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Let</a:t>
              </a:r>
            </a:p>
          </p:txBody>
        </p:sp>
        <p:graphicFrame>
          <p:nvGraphicFramePr>
            <p:cNvPr id="22572" name="Object 44"/>
            <p:cNvGraphicFramePr>
              <a:graphicFrameLocks noChangeAspect="1"/>
            </p:cNvGraphicFramePr>
            <p:nvPr/>
          </p:nvGraphicFramePr>
          <p:xfrm>
            <a:off x="1353" y="834"/>
            <a:ext cx="1985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4" name="Equation" r:id="rId4" imgW="83299320" imgH="24409800" progId="Equation.DSMT4">
                    <p:embed/>
                  </p:oleObj>
                </mc:Choice>
                <mc:Fallback>
                  <p:oleObj name="Equation" r:id="rId4" imgW="83299320" imgH="24409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834"/>
                          <a:ext cx="1985" cy="5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6" name="Text Box 6"/>
            <p:cNvSpPr txBox="1">
              <a:spLocks noChangeArrowheads="1"/>
            </p:cNvSpPr>
            <p:nvPr/>
          </p:nvSpPr>
          <p:spPr bwMode="auto">
            <a:xfrm>
              <a:off x="3315" y="887"/>
              <a:ext cx="241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find the domain of definition</a:t>
              </a:r>
            </a:p>
          </p:txBody>
        </p:sp>
        <p:graphicFrame>
          <p:nvGraphicFramePr>
            <p:cNvPr id="22573" name="Object 45"/>
            <p:cNvGraphicFramePr>
              <a:graphicFrameLocks noChangeAspect="1"/>
            </p:cNvGraphicFramePr>
            <p:nvPr/>
          </p:nvGraphicFramePr>
          <p:xfrm>
            <a:off x="1129" y="1390"/>
            <a:ext cx="87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5" name="Equation" r:id="rId6" imgW="34531200" imgH="10163160" progId="Equation.DSMT4">
                    <p:embed/>
                  </p:oleObj>
                </mc:Choice>
                <mc:Fallback>
                  <p:oleObj name="Equation" r:id="rId6" imgW="34531200" imgH="1016316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1390"/>
                          <a:ext cx="879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85813" y="2466975"/>
            <a:ext cx="1279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Solution</a:t>
            </a:r>
          </a:p>
        </p:txBody>
      </p:sp>
      <p:graphicFrame>
        <p:nvGraphicFramePr>
          <p:cNvPr id="44041" name="Object 46"/>
          <p:cNvGraphicFramePr>
            <a:graphicFrameLocks noChangeAspect="1"/>
          </p:cNvGraphicFramePr>
          <p:nvPr/>
        </p:nvGraphicFramePr>
        <p:xfrm>
          <a:off x="1643063" y="3914775"/>
          <a:ext cx="40005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6" name="Equation" r:id="rId8" imgW="108089640" imgH="23595480" progId="Equation.DSMT4">
                  <p:embed/>
                </p:oleObj>
              </mc:Choice>
              <mc:Fallback>
                <p:oleObj name="Equation" r:id="rId8" imgW="108089640" imgH="235954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914775"/>
                        <a:ext cx="40005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47"/>
          <p:cNvGraphicFramePr>
            <a:graphicFrameLocks noChangeAspect="1"/>
          </p:cNvGraphicFramePr>
          <p:nvPr/>
        </p:nvGraphicFramePr>
        <p:xfrm>
          <a:off x="1584325" y="3000375"/>
          <a:ext cx="31353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7" name="Equation" r:id="rId10" imgW="85331160" imgH="23595480" progId="Equation.DSMT4">
                  <p:embed/>
                </p:oleObj>
              </mc:Choice>
              <mc:Fallback>
                <p:oleObj name="Equation" r:id="rId10" imgW="85331160" imgH="23595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000375"/>
                        <a:ext cx="3135313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48"/>
          <p:cNvGraphicFramePr>
            <a:graphicFrameLocks noChangeAspect="1"/>
          </p:cNvGraphicFramePr>
          <p:nvPr/>
        </p:nvGraphicFramePr>
        <p:xfrm>
          <a:off x="5686425" y="3927475"/>
          <a:ext cx="24574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8" name="Equation" r:id="rId12" imgW="67449600" imgH="23595480" progId="Equation.DSMT4">
                  <p:embed/>
                </p:oleObj>
              </mc:Choice>
              <mc:Fallback>
                <p:oleObj name="Equation" r:id="rId12" imgW="67449600" imgH="23595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3927475"/>
                        <a:ext cx="245745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000125" y="4895850"/>
            <a:ext cx="509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So</a:t>
            </a:r>
          </a:p>
        </p:txBody>
      </p:sp>
      <p:graphicFrame>
        <p:nvGraphicFramePr>
          <p:cNvPr id="44045" name="Object 49"/>
          <p:cNvGraphicFramePr>
            <a:graphicFrameLocks noChangeAspect="1"/>
          </p:cNvGraphicFramePr>
          <p:nvPr/>
        </p:nvGraphicFramePr>
        <p:xfrm>
          <a:off x="1709738" y="4975225"/>
          <a:ext cx="21478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9" name="Equation" r:id="rId14" imgW="52412760" imgH="9349200" progId="Equation.DSMT4">
                  <p:embed/>
                </p:oleObj>
              </mc:Choice>
              <mc:Fallback>
                <p:oleObj name="Equation" r:id="rId14" imgW="52412760" imgH="93492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75225"/>
                        <a:ext cx="2147887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041400" y="5538788"/>
            <a:ext cx="1030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Finish.</a:t>
            </a:r>
          </a:p>
        </p:txBody>
      </p:sp>
      <p:sp>
        <p:nvSpPr>
          <p:cNvPr id="22584" name="Text Box 6"/>
          <p:cNvSpPr txBox="1">
            <a:spLocks noChangeArrowheads="1"/>
          </p:cNvSpPr>
          <p:nvPr/>
        </p:nvSpPr>
        <p:spPr bwMode="auto">
          <a:xfrm>
            <a:off x="285750" y="1809750"/>
            <a:ext cx="161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of 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4" grpId="0"/>
      <p:bldP spid="440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Examples</a:t>
            </a:r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5DD0A-5191-4274-80CD-4B4A341695B8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graphicFrame>
        <p:nvGraphicFramePr>
          <p:cNvPr id="251907" name="Object 7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05313" y="3035300"/>
          <a:ext cx="3024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4" name="Equation" r:id="rId4" imgW="49974480" imgH="6499800" progId="Equation.DSMT4">
                  <p:embed/>
                </p:oleObj>
              </mc:Choice>
              <mc:Fallback>
                <p:oleObj name="Equation" r:id="rId4" imgW="49974480" imgH="6499800" progId="Equation.DSMT4">
                  <p:embed/>
                  <p:pic>
                    <p:nvPicPr>
                      <p:cNvPr id="0" name="Picture 7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3035300"/>
                        <a:ext cx="30241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0" name="Object 7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62563" y="3600450"/>
          <a:ext cx="28813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5" name="Equation" r:id="rId6" imgW="46723320" imgH="6499800" progId="Equation.DSMT4">
                  <p:embed/>
                </p:oleObj>
              </mc:Choice>
              <mc:Fallback>
                <p:oleObj name="Equation" r:id="rId6" imgW="46723320" imgH="6499800" progId="Equation.DSMT4">
                  <p:embed/>
                  <p:pic>
                    <p:nvPicPr>
                      <p:cNvPr id="0" name="Picture 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600450"/>
                        <a:ext cx="28813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786" name="Group 4"/>
          <p:cNvGrpSpPr>
            <a:grpSpLocks/>
          </p:cNvGrpSpPr>
          <p:nvPr/>
        </p:nvGrpSpPr>
        <p:grpSpPr bwMode="auto">
          <a:xfrm>
            <a:off x="684213" y="1143000"/>
            <a:ext cx="6316662" cy="481013"/>
            <a:chOff x="431" y="923"/>
            <a:chExt cx="3979" cy="303"/>
          </a:xfrm>
        </p:grpSpPr>
        <p:sp>
          <p:nvSpPr>
            <p:cNvPr id="251909" name="Rectangle 5"/>
            <p:cNvSpPr>
              <a:spLocks noChangeArrowheads="1"/>
            </p:cNvSpPr>
            <p:nvPr/>
          </p:nvSpPr>
          <p:spPr bwMode="auto">
            <a:xfrm>
              <a:off x="431" y="935"/>
              <a:ext cx="204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Example   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</a:rPr>
                <a:t>Let function </a:t>
              </a:r>
              <a:endParaRPr lang="zh-CN" altLang="en-US" sz="2400" dirty="0">
                <a:solidFill>
                  <a:srgbClr val="0000CC"/>
                </a:solidFill>
                <a:latin typeface="+mn-lt"/>
              </a:endParaRPr>
            </a:p>
          </p:txBody>
        </p:sp>
        <p:graphicFrame>
          <p:nvGraphicFramePr>
            <p:cNvPr id="328776" name="Object 72"/>
            <p:cNvGraphicFramePr>
              <a:graphicFrameLocks noChangeAspect="1"/>
            </p:cNvGraphicFramePr>
            <p:nvPr/>
          </p:nvGraphicFramePr>
          <p:xfrm>
            <a:off x="2430" y="990"/>
            <a:ext cx="76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46" name="Equation" r:id="rId8" imgW="29248200" imgH="7720920" progId="Equation.DSMT4">
                    <p:embed/>
                  </p:oleObj>
                </mc:Choice>
                <mc:Fallback>
                  <p:oleObj name="Equation" r:id="rId8" imgW="29248200" imgH="772092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990"/>
                          <a:ext cx="765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03" name="Rectangle 7"/>
            <p:cNvSpPr>
              <a:spLocks noChangeArrowheads="1"/>
            </p:cNvSpPr>
            <p:nvPr/>
          </p:nvSpPr>
          <p:spPr bwMode="auto">
            <a:xfrm>
              <a:off x="3292" y="923"/>
              <a:ext cx="11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and suppose 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28777" name="Object 73"/>
          <p:cNvGraphicFramePr>
            <a:graphicFrameLocks noChangeAspect="1"/>
          </p:cNvGraphicFramePr>
          <p:nvPr/>
        </p:nvGraphicFramePr>
        <p:xfrm>
          <a:off x="3132138" y="1643063"/>
          <a:ext cx="33115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7" name="Equation" r:id="rId10" imgW="54038520" imgH="6499800" progId="Equation.DSMT4">
                  <p:embed/>
                </p:oleObj>
              </mc:Choice>
              <mc:Fallback>
                <p:oleObj name="Equation" r:id="rId10" imgW="54038520" imgH="6499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43063"/>
                        <a:ext cx="331152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787" name="Group 9"/>
          <p:cNvGrpSpPr>
            <a:grpSpLocks/>
          </p:cNvGrpSpPr>
          <p:nvPr/>
        </p:nvGrpSpPr>
        <p:grpSpPr bwMode="auto">
          <a:xfrm>
            <a:off x="739775" y="2068513"/>
            <a:ext cx="2274888" cy="461962"/>
            <a:chOff x="466" y="1547"/>
            <a:chExt cx="1433" cy="291"/>
          </a:xfrm>
        </p:grpSpPr>
        <p:sp>
          <p:nvSpPr>
            <p:cNvPr id="328801" name="Rectangle 10"/>
            <p:cNvSpPr>
              <a:spLocks noChangeArrowheads="1"/>
            </p:cNvSpPr>
            <p:nvPr/>
          </p:nvSpPr>
          <p:spPr bwMode="auto">
            <a:xfrm>
              <a:off x="466" y="1547"/>
              <a:ext cx="8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for every 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28778" name="Object 74"/>
            <p:cNvGraphicFramePr>
              <a:graphicFrameLocks noChangeAspect="1"/>
            </p:cNvGraphicFramePr>
            <p:nvPr/>
          </p:nvGraphicFramePr>
          <p:xfrm>
            <a:off x="1283" y="1594"/>
            <a:ext cx="61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48" name="Equation" r:id="rId12" imgW="23151960" imgH="7720920" progId="Equation.DSMT4">
                    <p:embed/>
                  </p:oleObj>
                </mc:Choice>
                <mc:Fallback>
                  <p:oleObj name="Equation" r:id="rId12" imgW="23151960" imgH="772092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1594"/>
                          <a:ext cx="616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788" name="Rectangle 12"/>
          <p:cNvSpPr>
            <a:spLocks noChangeArrowheads="1"/>
          </p:cNvSpPr>
          <p:nvPr/>
        </p:nvSpPr>
        <p:spPr bwMode="auto">
          <a:xfrm>
            <a:off x="3143250" y="2038350"/>
            <a:ext cx="427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Find the representation of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f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) . 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51917" name="Rectangle 13"/>
          <p:cNvSpPr>
            <a:spLocks noChangeArrowheads="1"/>
          </p:cNvSpPr>
          <p:nvPr/>
        </p:nvSpPr>
        <p:spPr bwMode="auto">
          <a:xfrm>
            <a:off x="731838" y="2571750"/>
            <a:ext cx="1279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Solution</a:t>
            </a:r>
            <a:endParaRPr lang="zh-CN" altLang="en-US" sz="24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1909763" y="2965450"/>
            <a:ext cx="2519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Set 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y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=1, we have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2028825" y="3538538"/>
            <a:ext cx="3257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Taking 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x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=1,  we obtain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2130425" y="40719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or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51922" name="Object 75"/>
          <p:cNvGraphicFramePr>
            <a:graphicFrameLocks noChangeAspect="1"/>
          </p:cNvGraphicFramePr>
          <p:nvPr/>
        </p:nvGraphicFramePr>
        <p:xfrm>
          <a:off x="4429125" y="4262438"/>
          <a:ext cx="20637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9" name="Equation" r:id="rId14" imgW="1091880" imgH="228600" progId="Equation.DSMT4">
                  <p:embed/>
                </p:oleObj>
              </mc:Choice>
              <mc:Fallback>
                <p:oleObj name="Equation" r:id="rId14" imgW="1091880" imgH="2286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262438"/>
                        <a:ext cx="20637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8" name="Rectangle 24"/>
          <p:cNvSpPr>
            <a:spLocks noChangeArrowheads="1"/>
          </p:cNvSpPr>
          <p:nvPr/>
        </p:nvSpPr>
        <p:spPr bwMode="auto">
          <a:xfrm>
            <a:off x="2198688" y="5895975"/>
            <a:ext cx="1031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Finish.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143125" y="4714875"/>
            <a:ext cx="3484563" cy="481013"/>
            <a:chOff x="2143125" y="4714874"/>
            <a:chExt cx="3484563" cy="481014"/>
          </a:xfrm>
        </p:grpSpPr>
        <p:sp>
          <p:nvSpPr>
            <p:cNvPr id="328799" name="Rectangle 19"/>
            <p:cNvSpPr>
              <a:spLocks noChangeArrowheads="1"/>
            </p:cNvSpPr>
            <p:nvPr/>
          </p:nvSpPr>
          <p:spPr bwMode="auto">
            <a:xfrm>
              <a:off x="2143125" y="4714875"/>
              <a:ext cx="5873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So,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28780" name="Object 76"/>
            <p:cNvGraphicFramePr>
              <a:graphicFrameLocks noChangeAspect="1"/>
            </p:cNvGraphicFramePr>
            <p:nvPr/>
          </p:nvGraphicFramePr>
          <p:xfrm>
            <a:off x="2779713" y="4797425"/>
            <a:ext cx="1123950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50" name="Equation" r:id="rId16" imgW="571320" imgH="203040" progId="Equation.DSMT4">
                    <p:embed/>
                  </p:oleObj>
                </mc:Choice>
                <mc:Fallback>
                  <p:oleObj name="Equation" r:id="rId16" imgW="571320" imgH="20304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713" y="4797425"/>
                          <a:ext cx="1123950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00" name="Rectangle 19"/>
            <p:cNvSpPr>
              <a:spLocks noChangeArrowheads="1"/>
            </p:cNvSpPr>
            <p:nvPr/>
          </p:nvSpPr>
          <p:spPr bwMode="auto">
            <a:xfrm>
              <a:off x="3925888" y="4714874"/>
              <a:ext cx="5180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or 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28781" name="Object 77"/>
            <p:cNvGraphicFramePr>
              <a:graphicFrameLocks noChangeAspect="1"/>
            </p:cNvGraphicFramePr>
            <p:nvPr/>
          </p:nvGraphicFramePr>
          <p:xfrm>
            <a:off x="4354513" y="4778375"/>
            <a:ext cx="127317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51" name="Equation" r:id="rId18" imgW="647640" imgH="203040" progId="Equation.DSMT4">
                    <p:embed/>
                  </p:oleObj>
                </mc:Choice>
                <mc:Fallback>
                  <p:oleObj name="Equation" r:id="rId18" imgW="647640" imgH="20304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513" y="4778375"/>
                          <a:ext cx="127317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143125" y="5165725"/>
            <a:ext cx="4732338" cy="796925"/>
            <a:chOff x="2143125" y="5165725"/>
            <a:chExt cx="4733131" cy="796925"/>
          </a:xfrm>
        </p:grpSpPr>
        <p:grpSp>
          <p:nvGrpSpPr>
            <p:cNvPr id="328796" name="Group 21"/>
            <p:cNvGrpSpPr>
              <a:grpSpLocks/>
            </p:cNvGrpSpPr>
            <p:nvPr/>
          </p:nvGrpSpPr>
          <p:grpSpPr bwMode="auto">
            <a:xfrm>
              <a:off x="2143125" y="5359400"/>
              <a:ext cx="2555875" cy="461963"/>
              <a:chOff x="385" y="3634"/>
              <a:chExt cx="1610" cy="291"/>
            </a:xfrm>
          </p:grpSpPr>
          <p:sp>
            <p:nvSpPr>
              <p:cNvPr id="328798" name="Rectangle 22"/>
              <p:cNvSpPr>
                <a:spLocks noChangeArrowheads="1"/>
              </p:cNvSpPr>
              <p:nvPr/>
            </p:nvSpPr>
            <p:spPr bwMode="auto">
              <a:xfrm>
                <a:off x="385" y="3634"/>
                <a:ext cx="55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Thus,</a:t>
                </a:r>
                <a:endParaRPr lang="zh-CN" altLang="en-US" sz="240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328782" name="Object 78"/>
              <p:cNvGraphicFramePr>
                <a:graphicFrameLocks noChangeAspect="1"/>
              </p:cNvGraphicFramePr>
              <p:nvPr/>
            </p:nvGraphicFramePr>
            <p:xfrm>
              <a:off x="954" y="3658"/>
              <a:ext cx="1041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52" name="Equation" r:id="rId20" imgW="825480" imgH="203040" progId="Equation.DSMT4">
                      <p:embed/>
                    </p:oleObj>
                  </mc:Choice>
                  <mc:Fallback>
                    <p:oleObj name="Equation" r:id="rId20" imgW="825480" imgH="203040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4" y="3658"/>
                            <a:ext cx="1041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8797" name="Rectangle 19"/>
            <p:cNvSpPr>
              <a:spLocks noChangeArrowheads="1"/>
            </p:cNvSpPr>
            <p:nvPr/>
          </p:nvSpPr>
          <p:spPr bwMode="auto">
            <a:xfrm>
              <a:off x="4598392" y="5301208"/>
              <a:ext cx="5180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or 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28783" name="Object 79"/>
            <p:cNvGraphicFramePr>
              <a:graphicFrameLocks noChangeAspect="1"/>
            </p:cNvGraphicFramePr>
            <p:nvPr/>
          </p:nvGraphicFramePr>
          <p:xfrm>
            <a:off x="5003006" y="5165725"/>
            <a:ext cx="1873250" cy="79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53" name="Equation" r:id="rId22" imgW="952200" imgH="406080" progId="Equation.DSMT4">
                    <p:embed/>
                  </p:oleObj>
                </mc:Choice>
                <mc:Fallback>
                  <p:oleObj name="Equation" r:id="rId22" imgW="952200" imgH="40608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006" y="5165725"/>
                          <a:ext cx="1873250" cy="796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7" grpId="0"/>
      <p:bldP spid="251918" grpId="0"/>
      <p:bldP spid="251919" grpId="0"/>
      <p:bldP spid="251921" grpId="0"/>
      <p:bldP spid="2519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Express a Function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6DC6A-608D-4978-B943-292C2B95DAA9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214438"/>
            <a:ext cx="8215312" cy="50006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</a:rPr>
              <a:t>Correspondence Rule</a:t>
            </a:r>
            <a:endParaRPr lang="en-US" altLang="zh-CN" b="1"/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</a:rPr>
              <a:t>Tabulation</a:t>
            </a:r>
            <a:r>
              <a:rPr lang="en-US" altLang="zh-CN"/>
              <a:t>    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zh-CN"/>
              <a:t>    Tabulate all the values of independent variable </a:t>
            </a:r>
            <a:r>
              <a:rPr lang="en-US" altLang="zh-CN" b="1" i="1"/>
              <a:t>x</a:t>
            </a:r>
            <a:r>
              <a:rPr lang="en-US" altLang="zh-CN"/>
              <a:t>  and dependent variable </a:t>
            </a:r>
            <a:r>
              <a:rPr lang="en-US" altLang="zh-CN" b="1" i="1"/>
              <a:t>y</a:t>
            </a:r>
            <a:r>
              <a:rPr lang="en-US" altLang="zh-CN"/>
              <a:t> 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</a:rPr>
              <a:t>Graph </a:t>
            </a:r>
            <a:r>
              <a:rPr lang="en-US" altLang="zh-CN" b="1"/>
              <a:t>   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zh-CN" b="1"/>
              <a:t>     </a:t>
            </a:r>
            <a:r>
              <a:rPr lang="en-US" altLang="zh-CN"/>
              <a:t>Draw a graph of  </a:t>
            </a:r>
            <a:r>
              <a:rPr lang="en-US" altLang="zh-CN" b="1" i="1"/>
              <a:t>x</a:t>
            </a:r>
            <a:r>
              <a:rPr lang="en-US" altLang="zh-CN"/>
              <a:t> and </a:t>
            </a:r>
            <a:r>
              <a:rPr lang="en-US" altLang="zh-CN" b="1" i="1"/>
              <a:t>y</a:t>
            </a:r>
            <a:r>
              <a:rPr lang="en-US" altLang="zh-CN"/>
              <a:t> to show the relation.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</a:rPr>
              <a:t>Analytic representation  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zh-CN"/>
              <a:t>    Use trigonometric functions, inverse trigonometric functions, exponential functions, logarithm functions and power functions to express the relation.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801" name="组合 11"/>
          <p:cNvGrpSpPr>
            <a:grpSpLocks/>
          </p:cNvGrpSpPr>
          <p:nvPr/>
        </p:nvGrpSpPr>
        <p:grpSpPr bwMode="auto">
          <a:xfrm>
            <a:off x="428625" y="1000125"/>
            <a:ext cx="8072438" cy="5000625"/>
            <a:chOff x="428596" y="1000108"/>
            <a:chExt cx="8072494" cy="5000660"/>
          </a:xfrm>
        </p:grpSpPr>
        <p:sp>
          <p:nvSpPr>
            <p:cNvPr id="7" name="圆角矩形 6"/>
            <p:cNvSpPr/>
            <p:nvPr/>
          </p:nvSpPr>
          <p:spPr>
            <a:xfrm>
              <a:off x="428596" y="1214423"/>
              <a:ext cx="8072494" cy="4786345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  <a:tileRect/>
            </a:gra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32809" name="组合 10"/>
            <p:cNvGrpSpPr>
              <a:grpSpLocks/>
            </p:cNvGrpSpPr>
            <p:nvPr/>
          </p:nvGrpSpPr>
          <p:grpSpPr bwMode="auto">
            <a:xfrm>
              <a:off x="428596" y="1000108"/>
              <a:ext cx="714380" cy="508636"/>
              <a:chOff x="428596" y="1000108"/>
              <a:chExt cx="714380" cy="508636"/>
            </a:xfrm>
          </p:grpSpPr>
          <p:sp>
            <p:nvSpPr>
              <p:cNvPr id="8" name="五角星 7"/>
              <p:cNvSpPr>
                <a:spLocks noChangeAspect="1"/>
              </p:cNvSpPr>
              <p:nvPr/>
            </p:nvSpPr>
            <p:spPr>
              <a:xfrm>
                <a:off x="634340" y="1142984"/>
                <a:ext cx="365760" cy="365760"/>
              </a:xfrm>
              <a:prstGeom prst="star5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五角星 8"/>
              <p:cNvSpPr>
                <a:spLocks noChangeAspect="1"/>
              </p:cNvSpPr>
              <p:nvPr/>
            </p:nvSpPr>
            <p:spPr>
              <a:xfrm>
                <a:off x="923520" y="1071546"/>
                <a:ext cx="219456" cy="219456"/>
              </a:xfrm>
              <a:prstGeom prst="star5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五角星 9"/>
              <p:cNvSpPr>
                <a:spLocks noChangeAspect="1"/>
              </p:cNvSpPr>
              <p:nvPr/>
            </p:nvSpPr>
            <p:spPr>
              <a:xfrm>
                <a:off x="428596" y="1000108"/>
                <a:ext cx="365760" cy="365760"/>
              </a:xfrm>
              <a:prstGeom prst="star5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Basic functions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0323D-C501-4D4D-978F-F71107D778B3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332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0088" y="1357313"/>
            <a:ext cx="76581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Constant functions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i="1"/>
              <a:t>y</a:t>
            </a:r>
            <a:r>
              <a:rPr lang="en-US" altLang="zh-CN"/>
              <a:t> = </a:t>
            </a:r>
            <a:r>
              <a:rPr lang="en-US" altLang="zh-CN" b="1" i="1"/>
              <a:t>Const </a:t>
            </a:r>
            <a:r>
              <a:rPr lang="en-US" altLang="zh-CN" b="1"/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Trigonometric functions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i="1"/>
              <a:t>y</a:t>
            </a:r>
            <a:r>
              <a:rPr lang="en-US" altLang="zh-CN"/>
              <a:t> = </a:t>
            </a:r>
            <a:r>
              <a:rPr lang="en-US" altLang="zh-CN" b="1"/>
              <a:t>sin</a:t>
            </a:r>
            <a:r>
              <a:rPr lang="en-US" altLang="zh-CN" b="1" i="1"/>
              <a:t> x,  y = </a:t>
            </a:r>
            <a:r>
              <a:rPr lang="en-US" altLang="zh-CN" b="1"/>
              <a:t>cos</a:t>
            </a:r>
            <a:r>
              <a:rPr lang="en-US" altLang="zh-CN" b="1" i="1"/>
              <a:t> x,  y = </a:t>
            </a:r>
            <a:r>
              <a:rPr lang="en-US" altLang="zh-CN" b="1"/>
              <a:t>tan </a:t>
            </a:r>
            <a:r>
              <a:rPr lang="en-US" altLang="zh-CN" b="1" i="1"/>
              <a:t>x,  y </a:t>
            </a:r>
            <a:r>
              <a:rPr lang="en-US" altLang="zh-CN" b="1"/>
              <a:t>= cot</a:t>
            </a:r>
            <a:r>
              <a:rPr lang="en-US" altLang="zh-CN" b="1" i="1"/>
              <a:t> x,  …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Inverse trigonometric functions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i="1"/>
              <a:t>y</a:t>
            </a:r>
            <a:r>
              <a:rPr lang="en-US" altLang="zh-CN"/>
              <a:t> = </a:t>
            </a:r>
            <a:r>
              <a:rPr lang="en-US" altLang="zh-CN" b="1"/>
              <a:t>arcsin</a:t>
            </a:r>
            <a:r>
              <a:rPr lang="en-US" altLang="zh-CN" b="1" i="1"/>
              <a:t> x,  y = </a:t>
            </a:r>
            <a:r>
              <a:rPr lang="en-US" altLang="zh-CN" b="1"/>
              <a:t>arccos</a:t>
            </a:r>
            <a:r>
              <a:rPr lang="en-US" altLang="zh-CN" b="1" i="1"/>
              <a:t> x,  y = </a:t>
            </a:r>
            <a:r>
              <a:rPr lang="en-US" altLang="zh-CN" b="1"/>
              <a:t>arctan </a:t>
            </a:r>
            <a:r>
              <a:rPr lang="en-US" altLang="zh-CN" b="1" i="1"/>
              <a:t>x,  y </a:t>
            </a:r>
            <a:r>
              <a:rPr lang="en-US" altLang="zh-CN" b="1"/>
              <a:t>= arccot</a:t>
            </a:r>
            <a:r>
              <a:rPr lang="en-US" altLang="zh-CN" b="1" i="1"/>
              <a:t> x </a:t>
            </a:r>
            <a:r>
              <a:rPr lang="en-US" altLang="zh-CN" b="1"/>
              <a:t>;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Exponential functions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i="1"/>
              <a:t>y</a:t>
            </a:r>
            <a:r>
              <a:rPr lang="en-US" altLang="zh-CN"/>
              <a:t> = </a:t>
            </a:r>
            <a:r>
              <a:rPr lang="en-US" altLang="zh-CN" b="1" i="1"/>
              <a:t>a</a:t>
            </a:r>
            <a:r>
              <a:rPr lang="en-US" altLang="zh-CN" b="1" i="1" baseline="30000"/>
              <a:t>x</a:t>
            </a:r>
            <a:r>
              <a:rPr lang="en-US" altLang="zh-CN" b="1" i="1"/>
              <a:t> ,   </a:t>
            </a:r>
            <a:r>
              <a:rPr lang="en-US" altLang="zh-CN" b="1"/>
              <a:t>(</a:t>
            </a:r>
            <a:r>
              <a:rPr lang="en-US" altLang="zh-CN" b="1" i="1"/>
              <a:t>a </a:t>
            </a:r>
            <a:r>
              <a:rPr lang="en-US" altLang="zh-CN" b="1"/>
              <a:t>&gt; 0</a:t>
            </a:r>
            <a:r>
              <a:rPr lang="en-US" altLang="zh-CN" b="1" i="1"/>
              <a:t>, a </a:t>
            </a:r>
            <a:r>
              <a:rPr lang="en-US" altLang="zh-CN" b="1" i="1">
                <a:cs typeface="Times New Roman" pitchFamily="18" charset="0"/>
              </a:rPr>
              <a:t>≠</a:t>
            </a:r>
            <a:r>
              <a:rPr lang="en-US" altLang="zh-CN" b="1" i="1"/>
              <a:t> </a:t>
            </a:r>
            <a:r>
              <a:rPr lang="en-US" altLang="zh-CN" b="1"/>
              <a:t>1);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Logarithm functions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i="1"/>
              <a:t>y</a:t>
            </a:r>
            <a:r>
              <a:rPr lang="en-US" altLang="zh-CN"/>
              <a:t> =  </a:t>
            </a:r>
            <a:r>
              <a:rPr lang="en-US" altLang="zh-CN" b="1"/>
              <a:t>log</a:t>
            </a:r>
            <a:r>
              <a:rPr lang="en-US" altLang="zh-CN" b="1" i="1" baseline="-25000"/>
              <a:t>a</a:t>
            </a:r>
            <a:r>
              <a:rPr lang="en-US" altLang="zh-CN" b="1" i="1"/>
              <a:t>x ,   </a:t>
            </a:r>
            <a:r>
              <a:rPr lang="en-US" altLang="zh-CN" b="1"/>
              <a:t>(</a:t>
            </a:r>
            <a:r>
              <a:rPr lang="en-US" altLang="zh-CN" b="1" i="1"/>
              <a:t>a </a:t>
            </a:r>
            <a:r>
              <a:rPr lang="en-US" altLang="zh-CN" b="1"/>
              <a:t>&gt; 0</a:t>
            </a:r>
            <a:r>
              <a:rPr lang="en-US" altLang="zh-CN" b="1" i="1"/>
              <a:t>, a ≠ </a:t>
            </a:r>
            <a:r>
              <a:rPr lang="en-US" altLang="zh-CN" b="1"/>
              <a:t>1);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Power functions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i="1"/>
              <a:t>y</a:t>
            </a:r>
            <a:r>
              <a:rPr lang="en-US" altLang="zh-CN"/>
              <a:t> = </a:t>
            </a:r>
            <a:r>
              <a:rPr lang="en-US" altLang="zh-CN" b="1" i="1"/>
              <a:t>x</a:t>
            </a:r>
            <a:r>
              <a:rPr lang="en-US" altLang="zh-CN" b="1" i="1" baseline="30000"/>
              <a:t>a </a:t>
            </a:r>
            <a:r>
              <a:rPr lang="en-US" altLang="zh-CN" b="1"/>
              <a:t>.</a:t>
            </a:r>
          </a:p>
        </p:txBody>
      </p:sp>
      <p:sp>
        <p:nvSpPr>
          <p:cNvPr id="6" name="棱台 5">
            <a:hlinkClick r:id="rId3" action="ppaction://hlinksldjump"/>
          </p:cNvPr>
          <p:cNvSpPr>
            <a:spLocks noChangeAspect="1"/>
          </p:cNvSpPr>
          <p:nvPr/>
        </p:nvSpPr>
        <p:spPr>
          <a:xfrm>
            <a:off x="4357686" y="714356"/>
            <a:ext cx="208483" cy="208483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z="4000" b="1">
                <a:ea typeface="宋体" charset="-122"/>
              </a:rPr>
              <a:t>Notes for this class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57313"/>
            <a:ext cx="8229600" cy="4735512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Please take notes that you </a:t>
            </a:r>
            <a:r>
              <a:rPr lang="en-US" altLang="zh-CN" sz="2800" b="1" dirty="0">
                <a:solidFill>
                  <a:srgbClr val="FF0000"/>
                </a:solidFill>
              </a:rPr>
              <a:t>need</a:t>
            </a:r>
          </a:p>
          <a:p>
            <a:pPr eaLnBrk="1" hangingPunct="1"/>
            <a:r>
              <a:rPr lang="en-US" altLang="zh-CN" sz="2800" b="1" dirty="0"/>
              <a:t>Do </a:t>
            </a:r>
            <a:r>
              <a:rPr lang="en-US" altLang="zh-CN" sz="2800" b="1" dirty="0">
                <a:solidFill>
                  <a:srgbClr val="FF0000"/>
                </a:solidFill>
              </a:rPr>
              <a:t>not</a:t>
            </a:r>
            <a:r>
              <a:rPr lang="en-US" altLang="zh-CN" sz="2800" b="1" dirty="0"/>
              <a:t> speak in class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b="1" dirty="0"/>
              <a:t>Do homework by </a:t>
            </a:r>
            <a:r>
              <a:rPr lang="en-US" altLang="zh-CN" sz="2800" b="1" dirty="0">
                <a:solidFill>
                  <a:srgbClr val="FF0000"/>
                </a:solidFill>
              </a:rPr>
              <a:t>yourself</a:t>
            </a:r>
          </a:p>
          <a:p>
            <a:pPr eaLnBrk="1" hangingPunct="1"/>
            <a:r>
              <a:rPr lang="en-US" altLang="zh-CN" sz="2800" b="1" dirty="0"/>
              <a:t>Hand up your homework </a:t>
            </a:r>
            <a:r>
              <a:rPr lang="en-US" altLang="zh-CN" sz="2800" b="1"/>
              <a:t>on </a:t>
            </a:r>
            <a:r>
              <a:rPr lang="en-US" altLang="zh-CN" sz="2800" b="1" smtClean="0">
                <a:solidFill>
                  <a:srgbClr val="FF0000"/>
                </a:solidFill>
              </a:rPr>
              <a:t>Monday </a:t>
            </a:r>
            <a:r>
              <a:rPr lang="en-US" altLang="zh-CN" sz="2800" b="1" dirty="0"/>
              <a:t>of every week with </a:t>
            </a:r>
            <a:r>
              <a:rPr lang="en-US" altLang="zh-CN" sz="2800" b="1" dirty="0">
                <a:solidFill>
                  <a:srgbClr val="FF0000"/>
                </a:solidFill>
              </a:rPr>
              <a:t>homework papers </a:t>
            </a:r>
            <a:r>
              <a:rPr lang="en-US" altLang="zh-CN" sz="2800" b="1" dirty="0"/>
              <a:t>(not </a:t>
            </a:r>
            <a:r>
              <a:rPr lang="en-US" altLang="zh-CN" sz="2800" b="1"/>
              <a:t>notebooks</a:t>
            </a:r>
            <a:r>
              <a:rPr lang="en-US" altLang="zh-CN" sz="2800" b="1" smtClean="0"/>
              <a:t>)  </a:t>
            </a:r>
            <a:r>
              <a:rPr lang="en-US" altLang="zh-CN" sz="2800" b="1" dirty="0"/>
              <a:t>from the 2nd week on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>
          <a:xfrm>
            <a:off x="7881938" y="62865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B90E999-F41E-4BB1-B2F6-77BE8F8B5837}" type="slidenum">
              <a:rPr lang="en-US" altLang="en-US" sz="1400" b="1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 sz="1400" b="1" dirty="0">
              <a:solidFill>
                <a:schemeClr val="tx2">
                  <a:shade val="9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Basic functions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A6A1D-CFC4-4304-8339-260CAC2552E6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1325" y="1143000"/>
            <a:ext cx="3201988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Trigonometric function</a:t>
            </a:r>
          </a:p>
        </p:txBody>
      </p:sp>
      <p:graphicFrame>
        <p:nvGraphicFramePr>
          <p:cNvPr id="46084" name="Object 16"/>
          <p:cNvGraphicFramePr>
            <a:graphicFrameLocks noChangeAspect="1"/>
          </p:cNvGraphicFramePr>
          <p:nvPr/>
        </p:nvGraphicFramePr>
        <p:xfrm>
          <a:off x="927100" y="2640013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4" imgW="30467160" imgH="9349200" progId="Equation.DSMT4">
                  <p:embed/>
                </p:oleObj>
              </mc:Choice>
              <mc:Fallback>
                <p:oleObj name="Equation" r:id="rId4" imgW="30467160" imgH="9349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640013"/>
                        <a:ext cx="952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4325" y="1722438"/>
            <a:ext cx="4903788" cy="2109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46086" name="Object 17"/>
          <p:cNvGraphicFramePr>
            <a:graphicFrameLocks noChangeAspect="1"/>
          </p:cNvGraphicFramePr>
          <p:nvPr/>
        </p:nvGraphicFramePr>
        <p:xfrm>
          <a:off x="927100" y="4945063"/>
          <a:ext cx="977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7" imgW="31280040" imgH="7720920" progId="Equation.DSMT4">
                  <p:embed/>
                </p:oleObj>
              </mc:Choice>
              <mc:Fallback>
                <p:oleObj name="Equation" r:id="rId7" imgW="31280040" imgH="77209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945063"/>
                        <a:ext cx="9779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4325" y="3883025"/>
            <a:ext cx="4903788" cy="226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Basic functions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A40E4-4C39-4EEE-9282-7716EE0D31B0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4325" y="1643063"/>
            <a:ext cx="5543550" cy="2147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28625" y="1143000"/>
            <a:ext cx="3201988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Trigonometric function</a:t>
            </a:r>
          </a:p>
        </p:txBody>
      </p:sp>
      <p:graphicFrame>
        <p:nvGraphicFramePr>
          <p:cNvPr id="47109" name="Object 16"/>
          <p:cNvGraphicFramePr>
            <a:graphicFrameLocks noChangeAspect="1"/>
          </p:cNvGraphicFramePr>
          <p:nvPr/>
        </p:nvGraphicFramePr>
        <p:xfrm>
          <a:off x="908050" y="2797175"/>
          <a:ext cx="990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5" imgW="31686480" imgH="8942040" progId="Equation.DSMT4">
                  <p:embed/>
                </p:oleObj>
              </mc:Choice>
              <mc:Fallback>
                <p:oleObj name="Equation" r:id="rId5" imgW="31686480" imgH="8942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797175"/>
                        <a:ext cx="990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7"/>
          <p:cNvGraphicFramePr>
            <a:graphicFrameLocks noChangeAspect="1"/>
          </p:cNvGraphicFramePr>
          <p:nvPr/>
        </p:nvGraphicFramePr>
        <p:xfrm>
          <a:off x="933450" y="5178425"/>
          <a:ext cx="965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7" imgW="30873600" imgH="8942040" progId="Equation.DSMT4">
                  <p:embed/>
                </p:oleObj>
              </mc:Choice>
              <mc:Fallback>
                <p:oleObj name="Equation" r:id="rId7" imgW="30873600" imgH="89420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178425"/>
                        <a:ext cx="965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4325" y="3970338"/>
            <a:ext cx="5543550" cy="2205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Basic functions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84502-03CB-4496-86C0-10F1094BF392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graphicFrame>
        <p:nvGraphicFramePr>
          <p:cNvPr id="48132" name="Object 16"/>
          <p:cNvGraphicFramePr>
            <a:graphicFrameLocks noChangeAspect="1"/>
          </p:cNvGraphicFramePr>
          <p:nvPr/>
        </p:nvGraphicFramePr>
        <p:xfrm>
          <a:off x="920750" y="2771775"/>
          <a:ext cx="965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4" imgW="30873600" imgH="7720920" progId="Equation.DSMT4">
                  <p:embed/>
                </p:oleObj>
              </mc:Choice>
              <mc:Fallback>
                <p:oleObj name="Equation" r:id="rId4" imgW="30873600" imgH="77209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771775"/>
                        <a:ext cx="965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7"/>
          <p:cNvGraphicFramePr>
            <a:graphicFrameLocks noChangeAspect="1"/>
          </p:cNvGraphicFramePr>
          <p:nvPr/>
        </p:nvGraphicFramePr>
        <p:xfrm>
          <a:off x="933450" y="5000625"/>
          <a:ext cx="965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6" imgW="30873600" imgH="7720920" progId="Equation.DSMT4">
                  <p:embed/>
                </p:oleObj>
              </mc:Choice>
              <mc:Fallback>
                <p:oleObj name="Equation" r:id="rId6" imgW="30873600" imgH="77209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000625"/>
                        <a:ext cx="965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4325" y="1787525"/>
            <a:ext cx="5273675" cy="2070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32100" y="4089400"/>
            <a:ext cx="5295900" cy="212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41325" y="1143000"/>
            <a:ext cx="3201988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Trigonometric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Basic functions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D645D-97AD-438E-9B14-3FC0B269B212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graphicFrame>
        <p:nvGraphicFramePr>
          <p:cNvPr id="51211" name="Object 58"/>
          <p:cNvGraphicFramePr>
            <a:graphicFrameLocks noGrp="1" noChangeAspect="1"/>
          </p:cNvGraphicFramePr>
          <p:nvPr>
            <p:ph idx="4294967295"/>
          </p:nvPr>
        </p:nvGraphicFramePr>
        <p:xfrm>
          <a:off x="5072063" y="1785938"/>
          <a:ext cx="27416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0" name="Equation" r:id="rId4" imgW="83299320" imgH="10570320" progId="Equation.DSMT4">
                  <p:embed/>
                </p:oleObj>
              </mc:Choice>
              <mc:Fallback>
                <p:oleObj name="Equation" r:id="rId4" imgW="83299320" imgH="10570320" progId="Equation.DSMT4">
                  <p:embed/>
                  <p:pic>
                    <p:nvPicPr>
                      <p:cNvPr id="0" name="Picture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785938"/>
                        <a:ext cx="27416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28625" y="1143000"/>
            <a:ext cx="2932113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Exponential function</a:t>
            </a:r>
          </a:p>
        </p:txBody>
      </p:sp>
      <p:graphicFrame>
        <p:nvGraphicFramePr>
          <p:cNvPr id="51204" name="Object 59"/>
          <p:cNvGraphicFramePr>
            <a:graphicFrameLocks noChangeAspect="1"/>
          </p:cNvGraphicFramePr>
          <p:nvPr/>
        </p:nvGraphicFramePr>
        <p:xfrm>
          <a:off x="965200" y="1714500"/>
          <a:ext cx="224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" name="Equation" r:id="rId6" imgW="71920080" imgH="11384280" progId="Equation.DSMT4">
                  <p:embed/>
                </p:oleObj>
              </mc:Choice>
              <mc:Fallback>
                <p:oleObj name="Equation" r:id="rId6" imgW="71920080" imgH="113842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714500"/>
                        <a:ext cx="224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7188" y="2406650"/>
            <a:ext cx="4257675" cy="3448050"/>
            <a:chOff x="1387" y="1300"/>
            <a:chExt cx="3418" cy="2112"/>
          </a:xfrm>
        </p:grpSpPr>
        <p:pic>
          <p:nvPicPr>
            <p:cNvPr id="29769" name="Picture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807" y="1300"/>
              <a:ext cx="2400" cy="211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graphicFrame>
          <p:nvGraphicFramePr>
            <p:cNvPr id="29756" name="Object 60"/>
            <p:cNvGraphicFramePr>
              <a:graphicFrameLocks noChangeAspect="1"/>
            </p:cNvGraphicFramePr>
            <p:nvPr/>
          </p:nvGraphicFramePr>
          <p:xfrm>
            <a:off x="4030" y="1670"/>
            <a:ext cx="4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2" name="Equation" r:id="rId9" imgW="22339440" imgH="11384280" progId="Equation.DSMT4">
                    <p:embed/>
                  </p:oleObj>
                </mc:Choice>
                <mc:Fallback>
                  <p:oleObj name="Equation" r:id="rId9" imgW="22339440" imgH="1138428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1670"/>
                          <a:ext cx="40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7" name="Object 61"/>
            <p:cNvGraphicFramePr>
              <a:graphicFrameLocks noChangeAspect="1"/>
            </p:cNvGraphicFramePr>
            <p:nvPr/>
          </p:nvGraphicFramePr>
          <p:xfrm>
            <a:off x="1387" y="1482"/>
            <a:ext cx="57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3" name="Equation" r:id="rId11" imgW="32092920" imgH="24002640" progId="Equation.DSMT4">
                    <p:embed/>
                  </p:oleObj>
                </mc:Choice>
                <mc:Fallback>
                  <p:oleObj name="Equation" r:id="rId11" imgW="32092920" imgH="2400264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1482"/>
                          <a:ext cx="574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8" name="Object 62"/>
            <p:cNvGraphicFramePr>
              <a:graphicFrameLocks noChangeAspect="1"/>
            </p:cNvGraphicFramePr>
            <p:nvPr/>
          </p:nvGraphicFramePr>
          <p:xfrm>
            <a:off x="4411" y="2384"/>
            <a:ext cx="39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4" name="Equation" r:id="rId13" imgW="22745880" imgH="9349200" progId="Equation.DSMT4">
                    <p:embed/>
                  </p:oleObj>
                </mc:Choice>
                <mc:Fallback>
                  <p:oleObj name="Equation" r:id="rId13" imgW="22745880" imgH="93492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384"/>
                          <a:ext cx="394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932363" y="1143000"/>
            <a:ext cx="2693987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/>
              <a:t>Logarithm function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54588" y="2386013"/>
            <a:ext cx="3865562" cy="3448050"/>
            <a:chOff x="1392" y="1440"/>
            <a:chExt cx="3159" cy="2058"/>
          </a:xfrm>
        </p:grpSpPr>
        <p:pic>
          <p:nvPicPr>
            <p:cNvPr id="29768" name="Picture 1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392" y="1440"/>
              <a:ext cx="2400" cy="205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graphicFrame>
          <p:nvGraphicFramePr>
            <p:cNvPr id="29759" name="Object 63"/>
            <p:cNvGraphicFramePr>
              <a:graphicFrameLocks noChangeAspect="1"/>
            </p:cNvGraphicFramePr>
            <p:nvPr/>
          </p:nvGraphicFramePr>
          <p:xfrm>
            <a:off x="3811" y="1909"/>
            <a:ext cx="66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5" name="Equation" r:id="rId16" imgW="34937640" imgH="10570320" progId="Equation.DSMT4">
                    <p:embed/>
                  </p:oleObj>
                </mc:Choice>
                <mc:Fallback>
                  <p:oleObj name="Equation" r:id="rId16" imgW="34937640" imgH="1057032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1909"/>
                          <a:ext cx="669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0" name="Object 64"/>
            <p:cNvGraphicFramePr>
              <a:graphicFrameLocks noChangeAspect="1"/>
            </p:cNvGraphicFramePr>
            <p:nvPr/>
          </p:nvGraphicFramePr>
          <p:xfrm>
            <a:off x="3775" y="3154"/>
            <a:ext cx="74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6" name="Equation" r:id="rId18" imgW="39001680" imgH="10570320" progId="Equation.DSMT4">
                    <p:embed/>
                  </p:oleObj>
                </mc:Choice>
                <mc:Fallback>
                  <p:oleObj name="Equation" r:id="rId18" imgW="39001680" imgH="1057032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3154"/>
                          <a:ext cx="749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1" name="Object 65"/>
            <p:cNvGraphicFramePr>
              <a:graphicFrameLocks noChangeAspect="1"/>
            </p:cNvGraphicFramePr>
            <p:nvPr/>
          </p:nvGraphicFramePr>
          <p:xfrm>
            <a:off x="4167" y="2527"/>
            <a:ext cx="38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7" name="Equation" r:id="rId20" imgW="22745880" imgH="9349200" progId="Equation.DSMT4">
                    <p:embed/>
                  </p:oleObj>
                </mc:Choice>
                <mc:Fallback>
                  <p:oleObj name="Equation" r:id="rId20" imgW="22745880" imgH="93492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2527"/>
                          <a:ext cx="38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Basic functions</a:t>
            </a: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F8633-6495-44B8-92FD-C287004A6537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2201863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Power function</a:t>
            </a:r>
          </a:p>
        </p:txBody>
      </p:sp>
      <p:graphicFrame>
        <p:nvGraphicFramePr>
          <p:cNvPr id="52228" name="Object 79"/>
          <p:cNvGraphicFramePr>
            <a:graphicFrameLocks noChangeAspect="1"/>
          </p:cNvGraphicFramePr>
          <p:nvPr/>
        </p:nvGraphicFramePr>
        <p:xfrm>
          <a:off x="2987675" y="1412875"/>
          <a:ext cx="9350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6" name="Equation" r:id="rId4" imgW="22745880" imgH="11384280" progId="Equation.DSMT4">
                  <p:embed/>
                </p:oleObj>
              </mc:Choice>
              <mc:Fallback>
                <p:oleObj name="Equation" r:id="rId4" imgW="22745880" imgH="113842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12875"/>
                        <a:ext cx="93503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43163" y="2079625"/>
            <a:ext cx="4267200" cy="3689350"/>
            <a:chOff x="1440" y="1516"/>
            <a:chExt cx="2688" cy="2324"/>
          </a:xfrm>
        </p:grpSpPr>
        <p:sp>
          <p:nvSpPr>
            <p:cNvPr id="30822" name="Line 6"/>
            <p:cNvSpPr>
              <a:spLocks noChangeShapeType="1"/>
            </p:cNvSpPr>
            <p:nvPr/>
          </p:nvSpPr>
          <p:spPr bwMode="auto">
            <a:xfrm>
              <a:off x="1440" y="2736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3" name="Line 7"/>
            <p:cNvSpPr>
              <a:spLocks noChangeShapeType="1"/>
            </p:cNvSpPr>
            <p:nvPr/>
          </p:nvSpPr>
          <p:spPr bwMode="auto">
            <a:xfrm flipV="1">
              <a:off x="2688" y="1536"/>
              <a:ext cx="0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00" name="Object 80"/>
            <p:cNvGraphicFramePr>
              <a:graphicFrameLocks noChangeAspect="1"/>
            </p:cNvGraphicFramePr>
            <p:nvPr/>
          </p:nvGraphicFramePr>
          <p:xfrm>
            <a:off x="2688" y="2740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7" name="Equation" r:id="rId6" imgW="7302600" imgH="7720920" progId="Equation.DSMT4">
                    <p:embed/>
                  </p:oleObj>
                </mc:Choice>
                <mc:Fallback>
                  <p:oleObj name="Equation" r:id="rId6" imgW="7302600" imgH="772092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740"/>
                          <a:ext cx="14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1" name="Object 81"/>
            <p:cNvGraphicFramePr>
              <a:graphicFrameLocks noChangeAspect="1"/>
            </p:cNvGraphicFramePr>
            <p:nvPr/>
          </p:nvGraphicFramePr>
          <p:xfrm>
            <a:off x="3992" y="2804"/>
            <a:ext cx="128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8" name="Equation" r:id="rId8" imgW="6489720" imgH="6093000" progId="Equation.DSMT4">
                    <p:embed/>
                  </p:oleObj>
                </mc:Choice>
                <mc:Fallback>
                  <p:oleObj name="Equation" r:id="rId8" imgW="6489720" imgH="609300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2804"/>
                          <a:ext cx="128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2" name="Object 82"/>
            <p:cNvGraphicFramePr>
              <a:graphicFrameLocks noChangeAspect="1"/>
            </p:cNvGraphicFramePr>
            <p:nvPr/>
          </p:nvGraphicFramePr>
          <p:xfrm>
            <a:off x="2497" y="1516"/>
            <a:ext cx="11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9" name="Equation" r:id="rId10" imgW="6083280" imgH="7720920" progId="Equation.DSMT4">
                    <p:embed/>
                  </p:oleObj>
                </mc:Choice>
                <mc:Fallback>
                  <p:oleObj name="Equation" r:id="rId10" imgW="6083280" imgH="772092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" y="1516"/>
                          <a:ext cx="119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5" name="Arc 11"/>
          <p:cNvSpPr>
            <a:spLocks/>
          </p:cNvSpPr>
          <p:nvPr/>
        </p:nvSpPr>
        <p:spPr bwMode="auto">
          <a:xfrm flipV="1">
            <a:off x="4386263" y="2644775"/>
            <a:ext cx="987425" cy="1371600"/>
          </a:xfrm>
          <a:custGeom>
            <a:avLst/>
            <a:gdLst>
              <a:gd name="T0" fmla="*/ 0 w 21546"/>
              <a:gd name="T1" fmla="*/ 0 h 21600"/>
              <a:gd name="T2" fmla="*/ 2147483647 w 21546"/>
              <a:gd name="T3" fmla="*/ 2147483647 h 21600"/>
              <a:gd name="T4" fmla="*/ 0 w 21546"/>
              <a:gd name="T5" fmla="*/ 2147483647 h 21600"/>
              <a:gd name="T6" fmla="*/ 0 60000 65536"/>
              <a:gd name="T7" fmla="*/ 0 60000 65536"/>
              <a:gd name="T8" fmla="*/ 0 60000 65536"/>
              <a:gd name="T9" fmla="*/ 0 w 21546"/>
              <a:gd name="T10" fmla="*/ 0 h 21600"/>
              <a:gd name="T11" fmla="*/ 21546 w 2154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46" h="21600" fill="none" extrusionOk="0">
                <a:moveTo>
                  <a:pt x="-1" y="0"/>
                </a:moveTo>
                <a:cubicBezTo>
                  <a:pt x="11336" y="0"/>
                  <a:pt x="20743" y="8763"/>
                  <a:pt x="21545" y="20072"/>
                </a:cubicBezTo>
              </a:path>
              <a:path w="21546" h="21600" stroke="0" extrusionOk="0">
                <a:moveTo>
                  <a:pt x="-1" y="0"/>
                </a:moveTo>
                <a:cubicBezTo>
                  <a:pt x="11336" y="0"/>
                  <a:pt x="20743" y="8763"/>
                  <a:pt x="21545" y="20072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52236" name="Arc 12"/>
          <p:cNvSpPr>
            <a:spLocks/>
          </p:cNvSpPr>
          <p:nvPr/>
        </p:nvSpPr>
        <p:spPr bwMode="auto">
          <a:xfrm flipV="1">
            <a:off x="5033963" y="2187575"/>
            <a:ext cx="1363662" cy="1524000"/>
          </a:xfrm>
          <a:custGeom>
            <a:avLst/>
            <a:gdLst>
              <a:gd name="T0" fmla="*/ 0 w 21468"/>
              <a:gd name="T1" fmla="*/ 2147483647 h 21598"/>
              <a:gd name="T2" fmla="*/ 2147483647 w 21468"/>
              <a:gd name="T3" fmla="*/ 0 h 21598"/>
              <a:gd name="T4" fmla="*/ 2147483647 w 21468"/>
              <a:gd name="T5" fmla="*/ 2147483647 h 21598"/>
              <a:gd name="T6" fmla="*/ 0 60000 65536"/>
              <a:gd name="T7" fmla="*/ 0 60000 65536"/>
              <a:gd name="T8" fmla="*/ 0 60000 65536"/>
              <a:gd name="T9" fmla="*/ 0 w 21468"/>
              <a:gd name="T10" fmla="*/ 0 h 21598"/>
              <a:gd name="T11" fmla="*/ 21468 w 21468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52237" name="Arc 13"/>
          <p:cNvSpPr>
            <a:spLocks/>
          </p:cNvSpPr>
          <p:nvPr/>
        </p:nvSpPr>
        <p:spPr bwMode="auto">
          <a:xfrm flipH="1" flipV="1">
            <a:off x="3509963" y="2720975"/>
            <a:ext cx="914400" cy="1295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52238" name="Arc 14"/>
          <p:cNvSpPr>
            <a:spLocks/>
          </p:cNvSpPr>
          <p:nvPr/>
        </p:nvSpPr>
        <p:spPr bwMode="auto">
          <a:xfrm rot="5451061" flipH="1" flipV="1">
            <a:off x="4714876" y="2814637"/>
            <a:ext cx="914400" cy="1495425"/>
          </a:xfrm>
          <a:custGeom>
            <a:avLst/>
            <a:gdLst>
              <a:gd name="T0" fmla="*/ 0 w 21600"/>
              <a:gd name="T1" fmla="*/ 0 h 24927"/>
              <a:gd name="T2" fmla="*/ 2147483647 w 21600"/>
              <a:gd name="T3" fmla="*/ 2147483647 h 24927"/>
              <a:gd name="T4" fmla="*/ 0 w 21600"/>
              <a:gd name="T5" fmla="*/ 2147483647 h 24927"/>
              <a:gd name="T6" fmla="*/ 0 60000 65536"/>
              <a:gd name="T7" fmla="*/ 0 60000 65536"/>
              <a:gd name="T8" fmla="*/ 0 60000 65536"/>
              <a:gd name="T9" fmla="*/ 0 w 21600"/>
              <a:gd name="T10" fmla="*/ 0 h 24927"/>
              <a:gd name="T11" fmla="*/ 21600 w 21600"/>
              <a:gd name="T12" fmla="*/ 24927 h 249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92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</a:path>
              <a:path w="21600" h="2492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3052763" y="2416175"/>
            <a:ext cx="2971800" cy="2971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40" name="Arc 16"/>
          <p:cNvSpPr>
            <a:spLocks/>
          </p:cNvSpPr>
          <p:nvPr/>
        </p:nvSpPr>
        <p:spPr bwMode="auto">
          <a:xfrm rot="10731800" flipV="1">
            <a:off x="2671763" y="4397375"/>
            <a:ext cx="1363662" cy="1524000"/>
          </a:xfrm>
          <a:custGeom>
            <a:avLst/>
            <a:gdLst>
              <a:gd name="T0" fmla="*/ 0 w 21468"/>
              <a:gd name="T1" fmla="*/ 2147483647 h 21598"/>
              <a:gd name="T2" fmla="*/ 2147483647 w 21468"/>
              <a:gd name="T3" fmla="*/ 0 h 21598"/>
              <a:gd name="T4" fmla="*/ 2147483647 w 21468"/>
              <a:gd name="T5" fmla="*/ 2147483647 h 21598"/>
              <a:gd name="T6" fmla="*/ 0 60000 65536"/>
              <a:gd name="T7" fmla="*/ 0 60000 65536"/>
              <a:gd name="T8" fmla="*/ 0 60000 65536"/>
              <a:gd name="T9" fmla="*/ 0 w 21468"/>
              <a:gd name="T10" fmla="*/ 0 h 21598"/>
              <a:gd name="T11" fmla="*/ 21468 w 21468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52241" name="Object 83"/>
          <p:cNvGraphicFramePr>
            <a:graphicFrameLocks noChangeAspect="1"/>
          </p:cNvGraphicFramePr>
          <p:nvPr/>
        </p:nvGraphicFramePr>
        <p:xfrm>
          <a:off x="5567363" y="3222625"/>
          <a:ext cx="3810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0" name="Equation" r:id="rId12" imgW="16243200" imgH="9349200" progId="Equation.DSMT4">
                  <p:embed/>
                </p:oleObj>
              </mc:Choice>
              <mc:Fallback>
                <p:oleObj name="Equation" r:id="rId12" imgW="16243200" imgH="93492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3222625"/>
                        <a:ext cx="381000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5300663" y="3178175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H="1">
            <a:off x="4424363" y="3159125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44" name="Object 84"/>
          <p:cNvGraphicFramePr>
            <a:graphicFrameLocks noChangeAspect="1"/>
          </p:cNvGraphicFramePr>
          <p:nvPr/>
        </p:nvGraphicFramePr>
        <p:xfrm>
          <a:off x="5205413" y="4117975"/>
          <a:ext cx="10477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1" name="Equation" r:id="rId14" imgW="4457880" imgH="7314120" progId="Equation.DSMT4">
                  <p:embed/>
                </p:oleObj>
              </mc:Choice>
              <mc:Fallback>
                <p:oleObj name="Equation" r:id="rId14" imgW="4457880" imgH="731412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4117975"/>
                        <a:ext cx="104775" cy="16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85"/>
          <p:cNvGraphicFramePr>
            <a:graphicFrameLocks noChangeAspect="1"/>
          </p:cNvGraphicFramePr>
          <p:nvPr/>
        </p:nvGraphicFramePr>
        <p:xfrm>
          <a:off x="4195763" y="3025775"/>
          <a:ext cx="1428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" name="公式" r:id="rId16" imgW="6083280" imgH="10163160" progId="Equation.3">
                  <p:embed/>
                </p:oleObj>
              </mc:Choice>
              <mc:Fallback>
                <p:oleObj name="公式" r:id="rId16" imgW="6083280" imgH="1016316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3025775"/>
                        <a:ext cx="14287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86"/>
          <p:cNvGraphicFramePr>
            <a:graphicFrameLocks noChangeAspect="1"/>
          </p:cNvGraphicFramePr>
          <p:nvPr/>
        </p:nvGraphicFramePr>
        <p:xfrm>
          <a:off x="3648075" y="2720975"/>
          <a:ext cx="561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3" name="Equation" r:id="rId18" imgW="22339440" imgH="11384280" progId="Equation.DSMT4">
                  <p:embed/>
                </p:oleObj>
              </mc:Choice>
              <mc:Fallback>
                <p:oleObj name="Equation" r:id="rId18" imgW="22339440" imgH="113842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720975"/>
                        <a:ext cx="5619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87"/>
          <p:cNvGraphicFramePr>
            <a:graphicFrameLocks noChangeAspect="1"/>
          </p:cNvGraphicFramePr>
          <p:nvPr/>
        </p:nvGraphicFramePr>
        <p:xfrm>
          <a:off x="6267450" y="2363788"/>
          <a:ext cx="501650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4" name="Equation" r:id="rId20" imgW="19900800" imgH="7720920" progId="Equation.DSMT4">
                  <p:embed/>
                </p:oleObj>
              </mc:Choice>
              <mc:Fallback>
                <p:oleObj name="Equation" r:id="rId20" imgW="19900800" imgH="772092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2363788"/>
                        <a:ext cx="501650" cy="19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88"/>
          <p:cNvGraphicFramePr>
            <a:graphicFrameLocks noChangeAspect="1"/>
          </p:cNvGraphicFramePr>
          <p:nvPr/>
        </p:nvGraphicFramePr>
        <p:xfrm>
          <a:off x="2476500" y="4589463"/>
          <a:ext cx="5476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5" name="Equation" r:id="rId22" imgW="21120120" imgH="19932120" progId="Equation.DSMT4">
                  <p:embed/>
                </p:oleObj>
              </mc:Choice>
              <mc:Fallback>
                <p:oleObj name="Equation" r:id="rId22" imgW="21120120" imgH="199321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589463"/>
                        <a:ext cx="54768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89"/>
          <p:cNvGraphicFramePr>
            <a:graphicFrameLocks noChangeAspect="1"/>
          </p:cNvGraphicFramePr>
          <p:nvPr/>
        </p:nvGraphicFramePr>
        <p:xfrm>
          <a:off x="6091238" y="2917825"/>
          <a:ext cx="6540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6" name="Equation" r:id="rId24" imgW="25997040" imgH="11791440" progId="Equation.DSMT4">
                  <p:embed/>
                </p:oleObj>
              </mc:Choice>
              <mc:Fallback>
                <p:oleObj name="Equation" r:id="rId24" imgW="25997040" imgH="117914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2917825"/>
                        <a:ext cx="65405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 animBg="1"/>
      <p:bldP spid="52236" grpId="0" animBg="1"/>
      <p:bldP spid="52237" grpId="0" animBg="1"/>
      <p:bldP spid="52238" grpId="0" animBg="1"/>
      <p:bldP spid="52240" grpId="0" animBg="1"/>
      <p:bldP spid="52242" grpId="0" animBg="1"/>
      <p:bldP spid="522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Some functions and their graphs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8C282-BEDF-4A05-9F90-F1F280E269FE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285875"/>
            <a:ext cx="6197600" cy="5048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Some basic functions and their graph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1500" y="1928813"/>
            <a:ext cx="6932613" cy="461962"/>
            <a:chOff x="476" y="1298"/>
            <a:chExt cx="4367" cy="291"/>
          </a:xfrm>
        </p:grpSpPr>
        <p:sp>
          <p:nvSpPr>
            <p:cNvPr id="31769" name="Rectangle 7"/>
            <p:cNvSpPr>
              <a:spLocks noChangeArrowheads="1"/>
            </p:cNvSpPr>
            <p:nvPr/>
          </p:nvSpPr>
          <p:spPr bwMode="auto">
            <a:xfrm>
              <a:off x="476" y="1298"/>
              <a:ext cx="25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 b="1">
                  <a:latin typeface="Times New Roman" pitchFamily="18" charset="0"/>
                </a:rPr>
                <a:t>1) </a:t>
              </a:r>
              <a:r>
                <a:rPr lang="en-US" altLang="zh-CN" sz="2400" b="1">
                  <a:latin typeface="Times New Roman" pitchFamily="18" charset="0"/>
                </a:rPr>
                <a:t>Constant function: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1760" name="Object 16"/>
            <p:cNvGraphicFramePr>
              <a:graphicFrameLocks noChangeAspect="1"/>
            </p:cNvGraphicFramePr>
            <p:nvPr/>
          </p:nvGraphicFramePr>
          <p:xfrm>
            <a:off x="2245" y="1344"/>
            <a:ext cx="259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4" r:id="rId4" imgW="132067440" imgH="10977480" progId="Equation.DSMT4">
                    <p:embed/>
                  </p:oleObj>
                </mc:Choice>
                <mc:Fallback>
                  <p:oleObj r:id="rId4" imgW="132067440" imgH="1097748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344"/>
                          <a:ext cx="259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14363" y="2409825"/>
            <a:ext cx="7743825" cy="981075"/>
            <a:chOff x="340" y="2020"/>
            <a:chExt cx="4878" cy="618"/>
          </a:xfrm>
        </p:grpSpPr>
        <p:sp>
          <p:nvSpPr>
            <p:cNvPr id="31768" name="Rectangle 8"/>
            <p:cNvSpPr>
              <a:spLocks noChangeArrowheads="1"/>
            </p:cNvSpPr>
            <p:nvPr/>
          </p:nvSpPr>
          <p:spPr bwMode="auto">
            <a:xfrm>
              <a:off x="340" y="2115"/>
              <a:ext cx="254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 b="1">
                  <a:latin typeface="Times New Roman" pitchFamily="18" charset="0"/>
                </a:rPr>
                <a:t>2) </a:t>
              </a:r>
              <a:r>
                <a:rPr lang="en-US" altLang="zh-CN" sz="2400" b="1">
                  <a:latin typeface="Times New Roman" pitchFamily="18" charset="0"/>
                </a:rPr>
                <a:t>Piecewise defined function: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</a:p>
          </p:txBody>
        </p:sp>
        <p:graphicFrame>
          <p:nvGraphicFramePr>
            <p:cNvPr id="31761" name="Object 17"/>
            <p:cNvGraphicFramePr>
              <a:graphicFrameLocks noChangeAspect="1"/>
            </p:cNvGraphicFramePr>
            <p:nvPr/>
          </p:nvGraphicFramePr>
          <p:xfrm>
            <a:off x="2932" y="2020"/>
            <a:ext cx="228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5" name="Equation" r:id="rId6" imgW="116217720" imgH="28073160" progId="Equation.DSMT4">
                    <p:embed/>
                  </p:oleObj>
                </mc:Choice>
                <mc:Fallback>
                  <p:oleObj name="Equation" r:id="rId6" imgW="116217720" imgH="2807316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2020"/>
                          <a:ext cx="2286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5484" name="Picture 12"/>
          <p:cNvPicPr preferRelativeResize="0"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71688" y="3214688"/>
            <a:ext cx="4456112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Some functions and their graphs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0E617-60E9-4079-9C4C-E640AA39ABB7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87638" y="2838450"/>
            <a:ext cx="4332287" cy="3327400"/>
            <a:chOff x="2964" y="1634"/>
            <a:chExt cx="2604" cy="2062"/>
          </a:xfrm>
        </p:grpSpPr>
        <p:sp>
          <p:nvSpPr>
            <p:cNvPr id="32784" name="Text Box 5"/>
            <p:cNvSpPr txBox="1">
              <a:spLocks noChangeArrowheads="1"/>
            </p:cNvSpPr>
            <p:nvPr/>
          </p:nvSpPr>
          <p:spPr bwMode="auto">
            <a:xfrm>
              <a:off x="4128" y="2736"/>
              <a:ext cx="144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1  2  3   4  5  </a:t>
              </a:r>
            </a:p>
          </p:txBody>
        </p:sp>
        <p:sp>
          <p:nvSpPr>
            <p:cNvPr id="32785" name="Text Box 6"/>
            <p:cNvSpPr txBox="1">
              <a:spLocks noChangeArrowheads="1"/>
            </p:cNvSpPr>
            <p:nvPr/>
          </p:nvSpPr>
          <p:spPr bwMode="auto">
            <a:xfrm>
              <a:off x="4004" y="2976"/>
              <a:ext cx="11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4004" y="3288"/>
              <a:ext cx="135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32787" name="Line 8"/>
            <p:cNvSpPr>
              <a:spLocks noChangeShapeType="1"/>
            </p:cNvSpPr>
            <p:nvPr/>
          </p:nvSpPr>
          <p:spPr bwMode="auto">
            <a:xfrm>
              <a:off x="427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9"/>
            <p:cNvSpPr>
              <a:spLocks noChangeShapeType="1"/>
            </p:cNvSpPr>
            <p:nvPr/>
          </p:nvSpPr>
          <p:spPr bwMode="auto">
            <a:xfrm>
              <a:off x="44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10"/>
            <p:cNvSpPr>
              <a:spLocks noChangeShapeType="1"/>
            </p:cNvSpPr>
            <p:nvPr/>
          </p:nvSpPr>
          <p:spPr bwMode="auto">
            <a:xfrm>
              <a:off x="46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>
              <a:off x="48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5083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Line 13"/>
            <p:cNvSpPr>
              <a:spLocks noChangeShapeType="1"/>
            </p:cNvSpPr>
            <p:nvPr/>
          </p:nvSpPr>
          <p:spPr bwMode="auto">
            <a:xfrm>
              <a:off x="31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14"/>
            <p:cNvSpPr>
              <a:spLocks noChangeShapeType="1"/>
            </p:cNvSpPr>
            <p:nvPr/>
          </p:nvSpPr>
          <p:spPr bwMode="auto">
            <a:xfrm>
              <a:off x="33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384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>
              <a:off x="362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Line 17"/>
            <p:cNvSpPr>
              <a:spLocks noChangeShapeType="1"/>
            </p:cNvSpPr>
            <p:nvPr/>
          </p:nvSpPr>
          <p:spPr bwMode="auto">
            <a:xfrm>
              <a:off x="4004" y="34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7" name="Line 18"/>
            <p:cNvSpPr>
              <a:spLocks noChangeShapeType="1"/>
            </p:cNvSpPr>
            <p:nvPr/>
          </p:nvSpPr>
          <p:spPr bwMode="auto">
            <a:xfrm>
              <a:off x="4004" y="32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Line 19"/>
            <p:cNvSpPr>
              <a:spLocks noChangeShapeType="1"/>
            </p:cNvSpPr>
            <p:nvPr/>
          </p:nvSpPr>
          <p:spPr bwMode="auto">
            <a:xfrm>
              <a:off x="4004" y="312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Line 20"/>
            <p:cNvSpPr>
              <a:spLocks noChangeShapeType="1"/>
            </p:cNvSpPr>
            <p:nvPr/>
          </p:nvSpPr>
          <p:spPr bwMode="auto">
            <a:xfrm>
              <a:off x="3068" y="2784"/>
              <a:ext cx="2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Text Box 21"/>
            <p:cNvSpPr txBox="1">
              <a:spLocks noChangeArrowheads="1"/>
            </p:cNvSpPr>
            <p:nvPr/>
          </p:nvSpPr>
          <p:spPr bwMode="auto">
            <a:xfrm>
              <a:off x="2964" y="2736"/>
              <a:ext cx="20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-4 -3 -2 -1  </a:t>
              </a:r>
            </a:p>
          </p:txBody>
        </p:sp>
        <p:sp>
          <p:nvSpPr>
            <p:cNvPr id="32801" name="Text Box 22"/>
            <p:cNvSpPr txBox="1">
              <a:spLocks noChangeArrowheads="1"/>
            </p:cNvSpPr>
            <p:nvPr/>
          </p:nvSpPr>
          <p:spPr bwMode="auto">
            <a:xfrm>
              <a:off x="3788" y="1788"/>
              <a:ext cx="331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 4 3 2 1  </a:t>
              </a:r>
            </a:p>
          </p:txBody>
        </p:sp>
        <p:sp>
          <p:nvSpPr>
            <p:cNvPr id="32802" name="Text Box 23"/>
            <p:cNvSpPr txBox="1">
              <a:spLocks noChangeArrowheads="1"/>
            </p:cNvSpPr>
            <p:nvPr/>
          </p:nvSpPr>
          <p:spPr bwMode="auto">
            <a:xfrm>
              <a:off x="4004" y="2784"/>
              <a:ext cx="83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32803" name="Text Box 24"/>
            <p:cNvSpPr txBox="1">
              <a:spLocks noChangeArrowheads="1"/>
            </p:cNvSpPr>
            <p:nvPr/>
          </p:nvSpPr>
          <p:spPr bwMode="auto">
            <a:xfrm>
              <a:off x="4004" y="3120"/>
              <a:ext cx="109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-3</a:t>
              </a:r>
            </a:p>
          </p:txBody>
        </p:sp>
        <p:sp>
          <p:nvSpPr>
            <p:cNvPr id="32804" name="Line 25"/>
            <p:cNvSpPr>
              <a:spLocks noChangeShapeType="1"/>
            </p:cNvSpPr>
            <p:nvPr/>
          </p:nvSpPr>
          <p:spPr bwMode="auto">
            <a:xfrm>
              <a:off x="4056" y="22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Line 26"/>
            <p:cNvSpPr>
              <a:spLocks noChangeShapeType="1"/>
            </p:cNvSpPr>
            <p:nvPr/>
          </p:nvSpPr>
          <p:spPr bwMode="auto">
            <a:xfrm>
              <a:off x="4056" y="244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Line 27"/>
            <p:cNvSpPr>
              <a:spLocks noChangeShapeType="1"/>
            </p:cNvSpPr>
            <p:nvPr/>
          </p:nvSpPr>
          <p:spPr bwMode="auto">
            <a:xfrm>
              <a:off x="4056" y="264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Line 28"/>
            <p:cNvSpPr>
              <a:spLocks noChangeShapeType="1"/>
            </p:cNvSpPr>
            <p:nvPr/>
          </p:nvSpPr>
          <p:spPr bwMode="auto">
            <a:xfrm>
              <a:off x="4056" y="20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Line 29"/>
            <p:cNvSpPr>
              <a:spLocks noChangeShapeType="1"/>
            </p:cNvSpPr>
            <p:nvPr/>
          </p:nvSpPr>
          <p:spPr bwMode="auto">
            <a:xfrm>
              <a:off x="3883" y="2952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Line 30"/>
            <p:cNvSpPr>
              <a:spLocks noChangeShapeType="1"/>
            </p:cNvSpPr>
            <p:nvPr/>
          </p:nvSpPr>
          <p:spPr bwMode="auto">
            <a:xfrm>
              <a:off x="4264" y="264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Line 31"/>
            <p:cNvSpPr>
              <a:spLocks noChangeShapeType="1"/>
            </p:cNvSpPr>
            <p:nvPr/>
          </p:nvSpPr>
          <p:spPr bwMode="auto">
            <a:xfrm>
              <a:off x="4459" y="244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1" name="Line 32"/>
            <p:cNvSpPr>
              <a:spLocks noChangeShapeType="1"/>
            </p:cNvSpPr>
            <p:nvPr/>
          </p:nvSpPr>
          <p:spPr bwMode="auto">
            <a:xfrm>
              <a:off x="4680" y="225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Line 33"/>
            <p:cNvSpPr>
              <a:spLocks noChangeShapeType="1"/>
            </p:cNvSpPr>
            <p:nvPr/>
          </p:nvSpPr>
          <p:spPr bwMode="auto">
            <a:xfrm>
              <a:off x="4875" y="20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3" name="Oval 34"/>
            <p:cNvSpPr>
              <a:spLocks noChangeArrowheads="1"/>
            </p:cNvSpPr>
            <p:nvPr/>
          </p:nvSpPr>
          <p:spPr bwMode="auto">
            <a:xfrm>
              <a:off x="5044" y="204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2814" name="Oval 35"/>
            <p:cNvSpPr>
              <a:spLocks noChangeArrowheads="1"/>
            </p:cNvSpPr>
            <p:nvPr/>
          </p:nvSpPr>
          <p:spPr bwMode="auto">
            <a:xfrm>
              <a:off x="4836" y="223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2815" name="Oval 36"/>
            <p:cNvSpPr>
              <a:spLocks noChangeArrowheads="1"/>
            </p:cNvSpPr>
            <p:nvPr/>
          </p:nvSpPr>
          <p:spPr bwMode="auto">
            <a:xfrm>
              <a:off x="4628" y="243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2816" name="Oval 37"/>
            <p:cNvSpPr>
              <a:spLocks noChangeArrowheads="1"/>
            </p:cNvSpPr>
            <p:nvPr/>
          </p:nvSpPr>
          <p:spPr bwMode="auto">
            <a:xfrm>
              <a:off x="4420" y="2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2817" name="Oval 38"/>
            <p:cNvSpPr>
              <a:spLocks noChangeArrowheads="1"/>
            </p:cNvSpPr>
            <p:nvPr/>
          </p:nvSpPr>
          <p:spPr bwMode="auto">
            <a:xfrm>
              <a:off x="4030" y="292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2818" name="Oval 39"/>
            <p:cNvSpPr>
              <a:spLocks noChangeArrowheads="1"/>
            </p:cNvSpPr>
            <p:nvPr/>
          </p:nvSpPr>
          <p:spPr bwMode="auto">
            <a:xfrm>
              <a:off x="4245" y="276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2819" name="Oval 40"/>
            <p:cNvSpPr>
              <a:spLocks noChangeArrowheads="1"/>
            </p:cNvSpPr>
            <p:nvPr/>
          </p:nvSpPr>
          <p:spPr bwMode="auto">
            <a:xfrm>
              <a:off x="3380" y="340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2820" name="Oval 41"/>
            <p:cNvSpPr>
              <a:spLocks noChangeArrowheads="1"/>
            </p:cNvSpPr>
            <p:nvPr/>
          </p:nvSpPr>
          <p:spPr bwMode="auto">
            <a:xfrm>
              <a:off x="3796" y="307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2821" name="Oval 42"/>
            <p:cNvSpPr>
              <a:spLocks noChangeArrowheads="1"/>
            </p:cNvSpPr>
            <p:nvPr/>
          </p:nvSpPr>
          <p:spPr bwMode="auto">
            <a:xfrm>
              <a:off x="3588" y="323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2822" name="Line 43"/>
            <p:cNvSpPr>
              <a:spLocks noChangeShapeType="1"/>
            </p:cNvSpPr>
            <p:nvPr/>
          </p:nvSpPr>
          <p:spPr bwMode="auto">
            <a:xfrm>
              <a:off x="4056" y="27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Text Box 44"/>
            <p:cNvSpPr txBox="1">
              <a:spLocks noChangeArrowheads="1"/>
            </p:cNvSpPr>
            <p:nvPr/>
          </p:nvSpPr>
          <p:spPr bwMode="auto">
            <a:xfrm>
              <a:off x="5266" y="2642"/>
              <a:ext cx="202" cy="28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2824" name="Text Box 45"/>
            <p:cNvSpPr txBox="1">
              <a:spLocks noChangeArrowheads="1"/>
            </p:cNvSpPr>
            <p:nvPr/>
          </p:nvSpPr>
          <p:spPr bwMode="auto">
            <a:xfrm>
              <a:off x="3994" y="1634"/>
              <a:ext cx="191" cy="28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y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2825" name="Text Box 46"/>
            <p:cNvSpPr txBox="1">
              <a:spLocks noChangeArrowheads="1"/>
            </p:cNvSpPr>
            <p:nvPr/>
          </p:nvSpPr>
          <p:spPr bwMode="auto">
            <a:xfrm>
              <a:off x="3892" y="2690"/>
              <a:ext cx="203" cy="28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2826" name="Line 47"/>
            <p:cNvSpPr>
              <a:spLocks noChangeShapeType="1"/>
            </p:cNvSpPr>
            <p:nvPr/>
          </p:nvSpPr>
          <p:spPr bwMode="auto">
            <a:xfrm>
              <a:off x="3640" y="30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Line 48"/>
            <p:cNvSpPr>
              <a:spLocks noChangeShapeType="1"/>
            </p:cNvSpPr>
            <p:nvPr/>
          </p:nvSpPr>
          <p:spPr bwMode="auto">
            <a:xfrm>
              <a:off x="3432" y="32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8" name="Line 49"/>
            <p:cNvSpPr>
              <a:spLocks noChangeShapeType="1"/>
            </p:cNvSpPr>
            <p:nvPr/>
          </p:nvSpPr>
          <p:spPr bwMode="auto">
            <a:xfrm>
              <a:off x="3224" y="34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9" name="Line 50"/>
            <p:cNvSpPr>
              <a:spLocks noChangeShapeType="1"/>
            </p:cNvSpPr>
            <p:nvPr/>
          </p:nvSpPr>
          <p:spPr bwMode="auto">
            <a:xfrm flipV="1">
              <a:off x="4056" y="1920"/>
              <a:ext cx="0" cy="1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81" name="Group 58"/>
          <p:cNvGrpSpPr>
            <a:grpSpLocks/>
          </p:cNvGrpSpPr>
          <p:nvPr/>
        </p:nvGrpSpPr>
        <p:grpSpPr bwMode="auto">
          <a:xfrm>
            <a:off x="539750" y="1814513"/>
            <a:ext cx="7920038" cy="830262"/>
            <a:chOff x="295" y="1143"/>
            <a:chExt cx="4989" cy="523"/>
          </a:xfrm>
        </p:grpSpPr>
        <p:sp>
          <p:nvSpPr>
            <p:cNvPr id="32783" name="Rectangle 52"/>
            <p:cNvSpPr>
              <a:spLocks noChangeArrowheads="1"/>
            </p:cNvSpPr>
            <p:nvPr/>
          </p:nvSpPr>
          <p:spPr bwMode="auto">
            <a:xfrm>
              <a:off x="295" y="1143"/>
              <a:ext cx="498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this function gives the largest integer number smaller than or equal to the given real number, denoted by         .</a:t>
              </a:r>
              <a:r>
                <a:rPr lang="en-US" altLang="zh-CN">
                  <a:solidFill>
                    <a:srgbClr val="0000CC"/>
                  </a:solidFill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3742" y="1434"/>
            <a:ext cx="25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4" r:id="rId4" imgW="12992040" imgH="10570320" progId="Equation.DSMT4">
                    <p:embed/>
                  </p:oleObj>
                </mc:Choice>
                <mc:Fallback>
                  <p:oleObj r:id="rId4" imgW="12992040" imgH="1057032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434"/>
                          <a:ext cx="25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2" name="Rectangle 56"/>
          <p:cNvSpPr>
            <a:spLocks noChangeArrowheads="1"/>
          </p:cNvSpPr>
          <p:nvPr/>
        </p:nvSpPr>
        <p:spPr bwMode="auto">
          <a:xfrm>
            <a:off x="539750" y="1339850"/>
            <a:ext cx="727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3) </a:t>
            </a:r>
            <a:r>
              <a:rPr lang="en-US" altLang="zh-CN" sz="2400" b="1">
                <a:latin typeface="Times New Roman" pitchFamily="18" charset="0"/>
              </a:rPr>
              <a:t>The greatest integer function or floor function: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Some functions and their graphs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97E9C-C50B-47AB-A277-AC840B61A0A7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539750" y="1341438"/>
            <a:ext cx="388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4) </a:t>
            </a:r>
            <a:r>
              <a:rPr lang="en-US" altLang="zh-CN" sz="2400" b="1">
                <a:latin typeface="Times New Roman" pitchFamily="18" charset="0"/>
              </a:rPr>
              <a:t>The sign function:</a:t>
            </a:r>
            <a:r>
              <a:rPr lang="en-US" altLang="zh-CN" sz="2400">
                <a:latin typeface="Times New Roman" pitchFamily="18" charset="0"/>
              </a:rPr>
              <a:t>	</a:t>
            </a:r>
          </a:p>
        </p:txBody>
      </p:sp>
      <p:graphicFrame>
        <p:nvGraphicFramePr>
          <p:cNvPr id="106500" name="Object 16"/>
          <p:cNvGraphicFramePr>
            <a:graphicFrameLocks noChangeAspect="1"/>
          </p:cNvGraphicFramePr>
          <p:nvPr/>
        </p:nvGraphicFramePr>
        <p:xfrm>
          <a:off x="2987675" y="1874838"/>
          <a:ext cx="27527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r:id="rId4" imgW="88176240" imgH="42726600" progId="Equation.DSMT4">
                  <p:embed/>
                </p:oleObj>
              </mc:Choice>
              <mc:Fallback>
                <p:oleObj r:id="rId4" imgW="88176240" imgH="42726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74838"/>
                        <a:ext cx="2752725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17"/>
          <p:cNvGraphicFramePr>
            <a:graphicFrameLocks noChangeAspect="1"/>
          </p:cNvGraphicFramePr>
          <p:nvPr/>
        </p:nvGraphicFramePr>
        <p:xfrm>
          <a:off x="2987675" y="3365500"/>
          <a:ext cx="338455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CorelDRAW" r:id="rId6" imgW="5880240" imgH="5889240" progId="">
                  <p:embed/>
                </p:oleObj>
              </mc:Choice>
              <mc:Fallback>
                <p:oleObj name="CorelDRAW" r:id="rId6" imgW="5880240" imgH="588924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65500"/>
                        <a:ext cx="3384550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Some functions and their graphs</a:t>
            </a: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A8625-7493-4031-9814-5056185A3254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571500" y="4545013"/>
            <a:ext cx="77041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</a:rPr>
              <a:t>                                                  ,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then the integer variable function can be denoted as a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sequence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:	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468313" y="1484313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5) </a:t>
            </a:r>
            <a:r>
              <a:rPr lang="en-US" altLang="zh-CN" sz="2400" b="1">
                <a:latin typeface="Times New Roman" pitchFamily="18" charset="0"/>
              </a:rPr>
              <a:t>Dirichlet function:</a:t>
            </a:r>
            <a:r>
              <a:rPr lang="en-US" altLang="zh-CN" sz="2400">
                <a:latin typeface="Times New Roman" pitchFamily="18" charset="0"/>
              </a:rPr>
              <a:t>	</a:t>
            </a:r>
          </a:p>
        </p:txBody>
      </p:sp>
      <p:graphicFrame>
        <p:nvGraphicFramePr>
          <p:cNvPr id="107524" name="Object 37"/>
          <p:cNvGraphicFramePr>
            <a:graphicFrameLocks noChangeAspect="1"/>
          </p:cNvGraphicFramePr>
          <p:nvPr/>
        </p:nvGraphicFramePr>
        <p:xfrm>
          <a:off x="2843213" y="2060575"/>
          <a:ext cx="30575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r:id="rId4" imgW="97929720" imgH="28073160" progId="Equation.DSMT4">
                  <p:embed/>
                </p:oleObj>
              </mc:Choice>
              <mc:Fallback>
                <p:oleObj r:id="rId4" imgW="97929720" imgH="280731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30575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468313" y="2900363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6) </a:t>
            </a:r>
            <a:r>
              <a:rPr lang="en-US" altLang="zh-CN" sz="2400" b="1">
                <a:latin typeface="Times New Roman" pitchFamily="18" charset="0"/>
              </a:rPr>
              <a:t>Integer variable function:</a:t>
            </a:r>
            <a:r>
              <a:rPr lang="en-US" altLang="zh-CN" sz="2400">
                <a:latin typeface="Times New Roman" pitchFamily="18" charset="0"/>
              </a:rPr>
              <a:t> 	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571500" y="4543425"/>
            <a:ext cx="161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152900" algn="ctr"/>
                <a:tab pos="8305800" algn="r"/>
              </a:tabLst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If we write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084388" y="4610100"/>
            <a:ext cx="2273300" cy="461963"/>
            <a:chOff x="1178" y="2939"/>
            <a:chExt cx="1358" cy="375"/>
          </a:xfrm>
        </p:grpSpPr>
        <p:graphicFrame>
          <p:nvGraphicFramePr>
            <p:cNvPr id="34854" name="Object 38"/>
            <p:cNvGraphicFramePr>
              <a:graphicFrameLocks noChangeAspect="1"/>
            </p:cNvGraphicFramePr>
            <p:nvPr/>
          </p:nvGraphicFramePr>
          <p:xfrm>
            <a:off x="1178" y="2976"/>
            <a:ext cx="7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9" name="Equation" r:id="rId6" imgW="41846400" imgH="12198600" progId="Equation.DSMT4">
                    <p:embed/>
                  </p:oleObj>
                </mc:Choice>
                <mc:Fallback>
                  <p:oleObj name="Equation" r:id="rId6" imgW="41846400" imgH="121986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976"/>
                          <a:ext cx="71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0" name="Rectangle 13"/>
            <p:cNvSpPr>
              <a:spLocks noChangeArrowheads="1"/>
            </p:cNvSpPr>
            <p:nvPr/>
          </p:nvSpPr>
          <p:spPr bwMode="auto">
            <a:xfrm>
              <a:off x="1927" y="2939"/>
              <a:ext cx="20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Arial Unicode MS"/>
                </a:rPr>
                <a:t>, </a:t>
              </a:r>
              <a:endParaRPr lang="zh-CN" altLang="en-US" sz="20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4855" name="Object 39"/>
            <p:cNvGraphicFramePr>
              <a:graphicFrameLocks noChangeAspect="1"/>
            </p:cNvGraphicFramePr>
            <p:nvPr/>
          </p:nvGraphicFramePr>
          <p:xfrm>
            <a:off x="2063" y="2976"/>
            <a:ext cx="4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0" r:id="rId8" imgW="28435320" imgH="12198600" progId="Equation.DSMT4">
                    <p:embed/>
                  </p:oleObj>
                </mc:Choice>
                <mc:Fallback>
                  <p:oleObj r:id="rId8" imgW="28435320" imgH="121986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976"/>
                          <a:ext cx="47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408363" y="5429250"/>
            <a:ext cx="2163762" cy="396875"/>
            <a:chOff x="1985" y="3249"/>
            <a:chExt cx="1363" cy="250"/>
          </a:xfrm>
        </p:grpSpPr>
        <p:graphicFrame>
          <p:nvGraphicFramePr>
            <p:cNvPr id="34856" name="Object 40"/>
            <p:cNvGraphicFramePr>
              <a:graphicFrameLocks noChangeAspect="1"/>
            </p:cNvGraphicFramePr>
            <p:nvPr/>
          </p:nvGraphicFramePr>
          <p:xfrm>
            <a:off x="1985" y="3249"/>
            <a:ext cx="114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1" name="Equation" r:id="rId10" imgW="58102560" imgH="12198600" progId="Equation.DSMT4">
                    <p:embed/>
                  </p:oleObj>
                </mc:Choice>
                <mc:Fallback>
                  <p:oleObj name="Equation" r:id="rId10" imgW="58102560" imgH="121986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" y="3249"/>
                          <a:ext cx="114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9" name="Rectangle 15"/>
            <p:cNvSpPr>
              <a:spLocks noChangeArrowheads="1"/>
            </p:cNvSpPr>
            <p:nvPr/>
          </p:nvSpPr>
          <p:spPr bwMode="auto">
            <a:xfrm>
              <a:off x="3152" y="324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4152900" algn="ctr"/>
                  <a:tab pos="8305800" algn="r"/>
                </a:tabLst>
              </a:pPr>
              <a:r>
                <a:rPr lang="zh-CN" altLang="en-US" sz="2000" b="1">
                  <a:latin typeface="Arial Unicode MS"/>
                </a:rPr>
                <a:t>.</a:t>
              </a:r>
              <a:endParaRPr lang="zh-CN" altLang="en-US" b="1">
                <a:latin typeface="Times New Roman" pitchFamily="18" charset="0"/>
              </a:endParaRPr>
            </a:p>
          </p:txBody>
        </p:sp>
      </p:grpSp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571500" y="3535363"/>
            <a:ext cx="8296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A function is defined on the set of positive integer and denoted by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947988" y="4019550"/>
            <a:ext cx="2625725" cy="400050"/>
            <a:chOff x="1973" y="2205"/>
            <a:chExt cx="1654" cy="252"/>
          </a:xfrm>
        </p:grpSpPr>
        <p:graphicFrame>
          <p:nvGraphicFramePr>
            <p:cNvPr id="34857" name="Object 41"/>
            <p:cNvGraphicFramePr>
              <a:graphicFrameLocks noChangeAspect="1"/>
            </p:cNvGraphicFramePr>
            <p:nvPr/>
          </p:nvGraphicFramePr>
          <p:xfrm>
            <a:off x="1973" y="2205"/>
            <a:ext cx="14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2" r:id="rId12" imgW="75984120" imgH="12198600" progId="Equation.DSMT4">
                    <p:embed/>
                  </p:oleObj>
                </mc:Choice>
                <mc:Fallback>
                  <p:oleObj r:id="rId12" imgW="75984120" imgH="121986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205"/>
                          <a:ext cx="149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8" name="Rectangle 17"/>
            <p:cNvSpPr>
              <a:spLocks noChangeArrowheads="1"/>
            </p:cNvSpPr>
            <p:nvPr/>
          </p:nvSpPr>
          <p:spPr bwMode="auto">
            <a:xfrm>
              <a:off x="3470" y="2205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4" grpId="0"/>
      <p:bldP spid="107525" grpId="0"/>
      <p:bldP spid="107531" grpId="0"/>
      <p:bldP spid="107532" grpId="0"/>
      <p:bldP spid="1075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Some functions and their graphs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DDE80-6BE7-43C6-83E1-669BCB6D9585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35868" name="Rectangle 6"/>
          <p:cNvSpPr>
            <a:spLocks noChangeArrowheads="1"/>
          </p:cNvSpPr>
          <p:nvPr/>
        </p:nvSpPr>
        <p:spPr bwMode="auto">
          <a:xfrm>
            <a:off x="682625" y="1371600"/>
            <a:ext cx="3878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7) </a:t>
            </a:r>
            <a:r>
              <a:rPr lang="en-US" altLang="zh-CN" sz="2400" b="1">
                <a:latin typeface="Times New Roman" pitchFamily="18" charset="0"/>
              </a:rPr>
              <a:t>Maximum function:</a:t>
            </a:r>
            <a:r>
              <a:rPr lang="en-US" altLang="zh-CN" sz="2400">
                <a:latin typeface="Times New Roman" pitchFamily="18" charset="0"/>
              </a:rPr>
              <a:t> 	</a:t>
            </a:r>
          </a:p>
        </p:txBody>
      </p:sp>
      <p:grpSp>
        <p:nvGrpSpPr>
          <p:cNvPr id="35869" name="Group 8"/>
          <p:cNvGrpSpPr>
            <a:grpSpLocks/>
          </p:cNvGrpSpPr>
          <p:nvPr/>
        </p:nvGrpSpPr>
        <p:grpSpPr bwMode="auto">
          <a:xfrm>
            <a:off x="4067175" y="1447800"/>
            <a:ext cx="2974975" cy="396875"/>
            <a:chOff x="2245" y="1071"/>
            <a:chExt cx="1874" cy="250"/>
          </a:xfrm>
        </p:grpSpPr>
        <p:graphicFrame>
          <p:nvGraphicFramePr>
            <p:cNvPr id="35863" name="Object 23"/>
            <p:cNvGraphicFramePr>
              <a:graphicFrameLocks noChangeAspect="1"/>
            </p:cNvGraphicFramePr>
            <p:nvPr/>
          </p:nvGraphicFramePr>
          <p:xfrm>
            <a:off x="2245" y="1071"/>
            <a:ext cx="167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4" r:id="rId4" imgW="84925080" imgH="10977480" progId="Equation.DSMT4">
                    <p:embed/>
                  </p:oleObj>
                </mc:Choice>
                <mc:Fallback>
                  <p:oleObj r:id="rId4" imgW="84925080" imgH="1097748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071"/>
                          <a:ext cx="167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1" name="Rectangle 7"/>
            <p:cNvSpPr>
              <a:spLocks noChangeArrowheads="1"/>
            </p:cNvSpPr>
            <p:nvPr/>
          </p:nvSpPr>
          <p:spPr bwMode="auto">
            <a:xfrm>
              <a:off x="3923" y="10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4152900" algn="ctr"/>
                  <a:tab pos="8305800" algn="r"/>
                </a:tabLst>
              </a:pPr>
              <a:r>
                <a:rPr lang="zh-CN" altLang="en-US" sz="2000">
                  <a:latin typeface="Arial Unicode MS"/>
                </a:rPr>
                <a:t>.</a:t>
              </a:r>
              <a:endParaRPr lang="zh-CN" altLang="en-US">
                <a:latin typeface="Times New Roman" pitchFamily="18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06688" y="2286000"/>
            <a:ext cx="3365500" cy="3214688"/>
            <a:chOff x="720" y="2592"/>
            <a:chExt cx="1508" cy="1392"/>
          </a:xfrm>
        </p:grpSpPr>
        <p:sp>
          <p:nvSpPr>
            <p:cNvPr id="35871" name="Line 10"/>
            <p:cNvSpPr>
              <a:spLocks noChangeShapeType="1"/>
            </p:cNvSpPr>
            <p:nvPr/>
          </p:nvSpPr>
          <p:spPr bwMode="auto">
            <a:xfrm>
              <a:off x="756" y="3744"/>
              <a:ext cx="13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11"/>
            <p:cNvSpPr>
              <a:spLocks noChangeShapeType="1"/>
            </p:cNvSpPr>
            <p:nvPr/>
          </p:nvSpPr>
          <p:spPr bwMode="auto">
            <a:xfrm flipV="1">
              <a:off x="943" y="2832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Text Box 12"/>
            <p:cNvSpPr txBox="1">
              <a:spLocks noChangeArrowheads="1"/>
            </p:cNvSpPr>
            <p:nvPr/>
          </p:nvSpPr>
          <p:spPr bwMode="auto">
            <a:xfrm>
              <a:off x="869" y="2592"/>
              <a:ext cx="20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y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5874" name="Text Box 13"/>
            <p:cNvSpPr txBox="1">
              <a:spLocks noChangeArrowheads="1"/>
            </p:cNvSpPr>
            <p:nvPr/>
          </p:nvSpPr>
          <p:spPr bwMode="auto">
            <a:xfrm>
              <a:off x="2016" y="3576"/>
              <a:ext cx="21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5875" name="Text Box 14"/>
            <p:cNvSpPr txBox="1">
              <a:spLocks noChangeArrowheads="1"/>
            </p:cNvSpPr>
            <p:nvPr/>
          </p:nvSpPr>
          <p:spPr bwMode="auto">
            <a:xfrm>
              <a:off x="748" y="3696"/>
              <a:ext cx="21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5876" name="Arc 15"/>
            <p:cNvSpPr>
              <a:spLocks/>
            </p:cNvSpPr>
            <p:nvPr/>
          </p:nvSpPr>
          <p:spPr bwMode="auto">
            <a:xfrm rot="10800000">
              <a:off x="816" y="2928"/>
              <a:ext cx="864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5877" name="Line 16"/>
            <p:cNvSpPr>
              <a:spLocks noChangeShapeType="1"/>
            </p:cNvSpPr>
            <p:nvPr/>
          </p:nvSpPr>
          <p:spPr bwMode="auto">
            <a:xfrm flipV="1">
              <a:off x="720" y="2963"/>
              <a:ext cx="1104" cy="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17"/>
            <p:cNvSpPr>
              <a:spLocks noChangeShapeType="1"/>
            </p:cNvSpPr>
            <p:nvPr/>
          </p:nvSpPr>
          <p:spPr bwMode="auto">
            <a:xfrm flipV="1">
              <a:off x="1056" y="2937"/>
              <a:ext cx="816" cy="47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Arc 18"/>
            <p:cNvSpPr>
              <a:spLocks/>
            </p:cNvSpPr>
            <p:nvPr/>
          </p:nvSpPr>
          <p:spPr bwMode="auto">
            <a:xfrm rot="10800000">
              <a:off x="816" y="2928"/>
              <a:ext cx="864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5880" name="Arc 19"/>
            <p:cNvSpPr>
              <a:spLocks/>
            </p:cNvSpPr>
            <p:nvPr/>
          </p:nvSpPr>
          <p:spPr bwMode="auto">
            <a:xfrm rot="10800000">
              <a:off x="816" y="2939"/>
              <a:ext cx="864" cy="471"/>
            </a:xfrm>
            <a:custGeom>
              <a:avLst/>
              <a:gdLst>
                <a:gd name="T0" fmla="*/ 0 w 21600"/>
                <a:gd name="T1" fmla="*/ 0 h 14122"/>
                <a:gd name="T2" fmla="*/ 0 w 21600"/>
                <a:gd name="T3" fmla="*/ 0 h 14122"/>
                <a:gd name="T4" fmla="*/ 0 w 21600"/>
                <a:gd name="T5" fmla="*/ 0 h 141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122"/>
                <a:gd name="T11" fmla="*/ 21600 w 21600"/>
                <a:gd name="T12" fmla="*/ 14122 h 14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122" fill="none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</a:path>
                <a:path w="21600" h="14122" stroke="0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  <a:lnTo>
                    <a:pt x="0" y="14122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1728" y="3024"/>
            <a:ext cx="3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5" name="公式" r:id="rId6" imgW="26809560" imgH="13012560" progId="Equation.3">
                    <p:embed/>
                  </p:oleObj>
                </mc:Choice>
                <mc:Fallback>
                  <p:oleObj name="公式" r:id="rId6" imgW="26809560" imgH="1301256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24"/>
                          <a:ext cx="360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25"/>
            <p:cNvGraphicFramePr>
              <a:graphicFrameLocks noChangeAspect="1"/>
            </p:cNvGraphicFramePr>
            <p:nvPr/>
          </p:nvGraphicFramePr>
          <p:xfrm>
            <a:off x="1732" y="3474"/>
            <a:ext cx="33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6" name="公式" r:id="rId8" imgW="24777720" imgH="13012560" progId="Equation.3">
                    <p:embed/>
                  </p:oleObj>
                </mc:Choice>
                <mc:Fallback>
                  <p:oleObj name="公式" r:id="rId8" imgW="24777720" imgH="1301256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474"/>
                          <a:ext cx="33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z="4000" b="1">
                <a:ea typeface="宋体" charset="-122"/>
              </a:rPr>
              <a:t>Grade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220913"/>
            <a:ext cx="8229600" cy="3079750"/>
          </a:xfrm>
        </p:spPr>
        <p:txBody>
          <a:bodyPr/>
          <a:lstStyle/>
          <a:p>
            <a:pPr eaLnBrk="1" hangingPunct="1"/>
            <a:endParaRPr lang="en-US" altLang="zh-CN" sz="2800" b="1" dirty="0"/>
          </a:p>
          <a:p>
            <a:pPr eaLnBrk="1" hangingPunct="1"/>
            <a:r>
              <a:rPr lang="en-US" altLang="zh-CN" sz="2800" dirty="0"/>
              <a:t>Ho</a:t>
            </a:r>
            <a:r>
              <a:rPr lang="en-US" altLang="zh-CN" sz="2800" b="1" dirty="0"/>
              <a:t>mework (10%)</a:t>
            </a:r>
          </a:p>
          <a:p>
            <a:pPr eaLnBrk="1" hangingPunct="1"/>
            <a:r>
              <a:rPr lang="en-US" altLang="zh-CN" sz="2800" b="1" dirty="0"/>
              <a:t>Mid-term examination (20%)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b="1" dirty="0"/>
              <a:t>Final examination (70%)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>
          <a:xfrm>
            <a:off x="7881938" y="62865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F84921A-4D99-4A2A-BF5C-B481D391C420}" type="slidenum">
              <a:rPr lang="en-US" altLang="en-US" sz="1400" b="1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 sz="1400" b="1" dirty="0">
              <a:solidFill>
                <a:schemeClr val="tx2">
                  <a:shade val="9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Some functions and their graphs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2BD96-06F9-4DE7-8D83-E9F2E3BB348D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36892" name="Rectangle 23"/>
          <p:cNvSpPr>
            <a:spLocks noChangeArrowheads="1"/>
          </p:cNvSpPr>
          <p:nvPr/>
        </p:nvSpPr>
        <p:spPr bwMode="auto">
          <a:xfrm>
            <a:off x="730250" y="1643063"/>
            <a:ext cx="3878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8) </a:t>
            </a:r>
            <a:r>
              <a:rPr lang="en-US" altLang="zh-CN" sz="2400" b="1">
                <a:latin typeface="Times New Roman" pitchFamily="18" charset="0"/>
              </a:rPr>
              <a:t>Minimum function:</a:t>
            </a:r>
            <a:r>
              <a:rPr lang="en-US" altLang="zh-CN" sz="2400">
                <a:latin typeface="Times New Roman" pitchFamily="18" charset="0"/>
              </a:rPr>
              <a:t> 	</a:t>
            </a:r>
          </a:p>
        </p:txBody>
      </p:sp>
      <p:grpSp>
        <p:nvGrpSpPr>
          <p:cNvPr id="36893" name="Group 25"/>
          <p:cNvGrpSpPr>
            <a:grpSpLocks/>
          </p:cNvGrpSpPr>
          <p:nvPr/>
        </p:nvGrpSpPr>
        <p:grpSpPr bwMode="auto">
          <a:xfrm>
            <a:off x="4067175" y="1719263"/>
            <a:ext cx="2936875" cy="396875"/>
            <a:chOff x="2381" y="2750"/>
            <a:chExt cx="1850" cy="250"/>
          </a:xfrm>
        </p:grpSpPr>
        <p:graphicFrame>
          <p:nvGraphicFramePr>
            <p:cNvPr id="36887" name="Object 23"/>
            <p:cNvGraphicFramePr>
              <a:graphicFrameLocks noChangeAspect="1"/>
            </p:cNvGraphicFramePr>
            <p:nvPr/>
          </p:nvGraphicFramePr>
          <p:xfrm>
            <a:off x="2381" y="2750"/>
            <a:ext cx="165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8" r:id="rId4" imgW="83705760" imgH="10977480" progId="Equation.DSMT4">
                    <p:embed/>
                  </p:oleObj>
                </mc:Choice>
                <mc:Fallback>
                  <p:oleObj r:id="rId4" imgW="83705760" imgH="1097748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750"/>
                          <a:ext cx="165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6" name="Rectangle 24"/>
            <p:cNvSpPr>
              <a:spLocks noChangeArrowheads="1"/>
            </p:cNvSpPr>
            <p:nvPr/>
          </p:nvSpPr>
          <p:spPr bwMode="auto">
            <a:xfrm>
              <a:off x="4035" y="27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4152900" algn="ctr"/>
                  <a:tab pos="8305800" algn="r"/>
                </a:tabLst>
              </a:pPr>
              <a:r>
                <a:rPr lang="zh-CN" altLang="en-US" sz="2000">
                  <a:latin typeface="Arial Unicode MS"/>
                </a:rPr>
                <a:t>.</a:t>
              </a:r>
              <a:endParaRPr lang="zh-CN" altLang="en-US">
                <a:latin typeface="Times New Roman" pitchFamily="18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832100" y="2114550"/>
            <a:ext cx="3668713" cy="3814763"/>
            <a:chOff x="3216" y="2592"/>
            <a:chExt cx="1508" cy="1392"/>
          </a:xfrm>
        </p:grpSpPr>
        <p:sp>
          <p:nvSpPr>
            <p:cNvPr id="36895" name="Text Box 27"/>
            <p:cNvSpPr txBox="1">
              <a:spLocks noChangeArrowheads="1"/>
            </p:cNvSpPr>
            <p:nvPr/>
          </p:nvSpPr>
          <p:spPr bwMode="auto">
            <a:xfrm>
              <a:off x="3365" y="2592"/>
              <a:ext cx="20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y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36896" name="Group 28"/>
            <p:cNvGrpSpPr>
              <a:grpSpLocks/>
            </p:cNvGrpSpPr>
            <p:nvPr/>
          </p:nvGrpSpPr>
          <p:grpSpPr bwMode="auto">
            <a:xfrm>
              <a:off x="3216" y="2832"/>
              <a:ext cx="1508" cy="1152"/>
              <a:chOff x="3216" y="2832"/>
              <a:chExt cx="1508" cy="1152"/>
            </a:xfrm>
          </p:grpSpPr>
          <p:sp>
            <p:nvSpPr>
              <p:cNvPr id="36897" name="Line 29"/>
              <p:cNvSpPr>
                <a:spLocks noChangeShapeType="1"/>
              </p:cNvSpPr>
              <p:nvPr/>
            </p:nvSpPr>
            <p:spPr bwMode="auto">
              <a:xfrm>
                <a:off x="3252" y="3744"/>
                <a:ext cx="1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Line 30"/>
              <p:cNvSpPr>
                <a:spLocks noChangeShapeType="1"/>
              </p:cNvSpPr>
              <p:nvPr/>
            </p:nvSpPr>
            <p:spPr bwMode="auto">
              <a:xfrm flipV="1">
                <a:off x="3439" y="283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31"/>
              <p:cNvSpPr txBox="1">
                <a:spLocks noChangeArrowheads="1"/>
              </p:cNvSpPr>
              <p:nvPr/>
            </p:nvSpPr>
            <p:spPr bwMode="auto">
              <a:xfrm>
                <a:off x="4512" y="3576"/>
                <a:ext cx="212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36900" name="Text Box 32"/>
              <p:cNvSpPr txBox="1">
                <a:spLocks noChangeArrowheads="1"/>
              </p:cNvSpPr>
              <p:nvPr/>
            </p:nvSpPr>
            <p:spPr bwMode="auto">
              <a:xfrm>
                <a:off x="3244" y="3696"/>
                <a:ext cx="212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o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36901" name="Arc 33"/>
              <p:cNvSpPr>
                <a:spLocks/>
              </p:cNvSpPr>
              <p:nvPr/>
            </p:nvSpPr>
            <p:spPr bwMode="auto">
              <a:xfrm rot="10800000">
                <a:off x="3312" y="2928"/>
                <a:ext cx="864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36902" name="Line 34"/>
              <p:cNvSpPr>
                <a:spLocks noChangeShapeType="1"/>
              </p:cNvSpPr>
              <p:nvPr/>
            </p:nvSpPr>
            <p:spPr bwMode="auto">
              <a:xfrm flipV="1">
                <a:off x="3216" y="2963"/>
                <a:ext cx="1104" cy="6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3" name="Arc 35"/>
              <p:cNvSpPr>
                <a:spLocks/>
              </p:cNvSpPr>
              <p:nvPr/>
            </p:nvSpPr>
            <p:spPr bwMode="auto">
              <a:xfrm rot="10800000">
                <a:off x="3312" y="2928"/>
                <a:ext cx="864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36904" name="Arc 36"/>
              <p:cNvSpPr>
                <a:spLocks/>
              </p:cNvSpPr>
              <p:nvPr/>
            </p:nvSpPr>
            <p:spPr bwMode="auto">
              <a:xfrm rot="10800000">
                <a:off x="3524" y="2939"/>
                <a:ext cx="693" cy="717"/>
              </a:xfrm>
              <a:custGeom>
                <a:avLst/>
                <a:gdLst>
                  <a:gd name="T0" fmla="*/ 0 w 17317"/>
                  <a:gd name="T1" fmla="*/ 0 h 21600"/>
                  <a:gd name="T2" fmla="*/ 0 w 17317"/>
                  <a:gd name="T3" fmla="*/ 0 h 21600"/>
                  <a:gd name="T4" fmla="*/ 0 w 1731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317"/>
                  <a:gd name="T10" fmla="*/ 0 h 21600"/>
                  <a:gd name="T11" fmla="*/ 17317 w 1731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17" h="21600" fill="none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</a:path>
                  <a:path w="17317" h="21600" stroke="0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  <a:lnTo>
                      <a:pt x="1061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graphicFrame>
            <p:nvGraphicFramePr>
              <p:cNvPr id="36888" name="Object 24"/>
              <p:cNvGraphicFramePr>
                <a:graphicFrameLocks noChangeAspect="1"/>
              </p:cNvGraphicFramePr>
              <p:nvPr/>
            </p:nvGraphicFramePr>
            <p:xfrm>
              <a:off x="4224" y="3024"/>
              <a:ext cx="36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9" name="公式" r:id="rId6" imgW="1104840" imgH="534240" progId="Equation.3">
                      <p:embed/>
                    </p:oleObj>
                  </mc:Choice>
                  <mc:Fallback>
                    <p:oleObj name="公式" r:id="rId6" imgW="1104840" imgH="53424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024"/>
                            <a:ext cx="360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9" name="Object 25"/>
              <p:cNvGraphicFramePr>
                <a:graphicFrameLocks noChangeAspect="1"/>
              </p:cNvGraphicFramePr>
              <p:nvPr/>
            </p:nvGraphicFramePr>
            <p:xfrm>
              <a:off x="4180" y="3474"/>
              <a:ext cx="33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40" name="公式" r:id="rId8" imgW="1015920" imgH="534240" progId="Equation.3">
                      <p:embed/>
                    </p:oleObj>
                  </mc:Choice>
                  <mc:Fallback>
                    <p:oleObj name="公式" r:id="rId8" imgW="1015920" imgH="53424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0" y="3474"/>
                            <a:ext cx="332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05" name="Line 39"/>
              <p:cNvSpPr>
                <a:spLocks noChangeShapeType="1"/>
              </p:cNvSpPr>
              <p:nvPr/>
            </p:nvSpPr>
            <p:spPr bwMode="auto">
              <a:xfrm flipV="1">
                <a:off x="3216" y="3406"/>
                <a:ext cx="336" cy="19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Primary Properties of Functions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E9A0C-7350-4573-B331-07ED6C6D8489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8926" y="1841503"/>
            <a:ext cx="3429024" cy="500066"/>
          </a:xfrm>
          <a:effectLst>
            <a:outerShdw blurRad="57150" dist="38100" dir="5400000" algn="ctr" rotWithShape="0">
              <a:schemeClr val="accent1">
                <a:shade val="9000"/>
                <a:satMod val="105000"/>
                <a:alpha val="4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chemeClr val="bg1"/>
                </a:solidFill>
              </a:rPr>
              <a:t>Boundedness</a:t>
            </a:r>
            <a:r>
              <a:rPr lang="en-US" altLang="zh-CN" b="1" dirty="0">
                <a:solidFill>
                  <a:schemeClr val="bg1"/>
                </a:solidFill>
              </a:rPr>
              <a:t> [</a:t>
            </a:r>
            <a:r>
              <a:rPr lang="zh-CN" altLang="en-US" b="1" dirty="0">
                <a:solidFill>
                  <a:schemeClr val="bg1"/>
                </a:solidFill>
              </a:rPr>
              <a:t>有界性</a:t>
            </a:r>
            <a:r>
              <a:rPr lang="en-US" altLang="zh-CN" b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5" name="Rectangle 5"/>
          <p:cNvSpPr txBox="1">
            <a:spLocks noChangeArrowheads="1"/>
          </p:cNvSpPr>
          <p:nvPr/>
        </p:nvSpPr>
        <p:spPr>
          <a:xfrm>
            <a:off x="2928926" y="2841635"/>
            <a:ext cx="3429024" cy="571504"/>
          </a:xfrm>
          <a:prstGeom prst="rect">
            <a:avLst/>
          </a:prstGeom>
          <a:effectLst>
            <a:outerShdw blurRad="57150" dist="38100" dir="5400000" algn="ctr" rotWithShape="0">
              <a:schemeClr val="accent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2400" b="1" dirty="0" err="1">
                <a:solidFill>
                  <a:schemeClr val="bg1"/>
                </a:solidFill>
              </a:rPr>
              <a:t>Monotonicity</a:t>
            </a:r>
            <a:r>
              <a:rPr lang="en-US" altLang="zh-CN" sz="2400" b="1" dirty="0">
                <a:solidFill>
                  <a:schemeClr val="bg1"/>
                </a:solidFill>
              </a:rPr>
              <a:t> [</a:t>
            </a:r>
            <a:r>
              <a:rPr lang="zh-CN" altLang="en-US" sz="2400" b="1" dirty="0">
                <a:solidFill>
                  <a:schemeClr val="bg1"/>
                </a:solidFill>
              </a:rPr>
              <a:t>单调性</a:t>
            </a:r>
            <a:r>
              <a:rPr lang="en-US" altLang="zh-CN" sz="2400" b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6" name="Rectangle 5"/>
          <p:cNvSpPr txBox="1">
            <a:spLocks noChangeArrowheads="1"/>
          </p:cNvSpPr>
          <p:nvPr/>
        </p:nvSpPr>
        <p:spPr>
          <a:xfrm>
            <a:off x="2928926" y="3913205"/>
            <a:ext cx="3429024" cy="571504"/>
          </a:xfrm>
          <a:prstGeom prst="rect">
            <a:avLst/>
          </a:prstGeom>
          <a:effectLst>
            <a:outerShdw blurRad="57150" dist="38100" dir="5400000" algn="ctr" rotWithShape="0">
              <a:schemeClr val="accent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P</a:t>
            </a:r>
            <a:r>
              <a:rPr lang="en-US" altLang="zh-CN" sz="2400" b="1" dirty="0" err="1">
                <a:solidFill>
                  <a:schemeClr val="bg1"/>
                </a:solidFill>
              </a:rPr>
              <a:t>arity</a:t>
            </a:r>
            <a:r>
              <a:rPr lang="en-US" altLang="zh-CN" sz="2400" b="1" dirty="0">
                <a:solidFill>
                  <a:schemeClr val="bg1"/>
                </a:solidFill>
              </a:rPr>
              <a:t> [</a:t>
            </a:r>
            <a:r>
              <a:rPr lang="zh-CN" altLang="en-US" sz="2400" b="1" dirty="0">
                <a:solidFill>
                  <a:schemeClr val="bg1"/>
                </a:solidFill>
              </a:rPr>
              <a:t>奇偶性</a:t>
            </a:r>
            <a:r>
              <a:rPr lang="en-US" altLang="zh-CN" sz="2400" b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2928926" y="4984775"/>
            <a:ext cx="3500462" cy="515927"/>
          </a:xfrm>
          <a:prstGeom prst="rect">
            <a:avLst/>
          </a:prstGeom>
          <a:effectLst>
            <a:outerShdw blurRad="57150" dist="38100" dir="5400000" algn="ctr" rotWithShape="0">
              <a:schemeClr val="accent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Periodicity [</a:t>
            </a:r>
            <a:r>
              <a:rPr lang="zh-CN" altLang="en-US" sz="2400" b="1" dirty="0">
                <a:solidFill>
                  <a:schemeClr val="bg1"/>
                </a:solidFill>
              </a:rPr>
              <a:t>周期性</a:t>
            </a:r>
            <a:r>
              <a:rPr lang="en-US" altLang="zh-CN" sz="2400" b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8" name="棱台 37">
            <a:hlinkClick r:id="rId3" action="ppaction://hlinksldjump"/>
          </p:cNvPr>
          <p:cNvSpPr>
            <a:spLocks noChangeAspect="1"/>
          </p:cNvSpPr>
          <p:nvPr/>
        </p:nvSpPr>
        <p:spPr>
          <a:xfrm>
            <a:off x="8435483" y="714356"/>
            <a:ext cx="208483" cy="208483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60458" name="组合 10"/>
          <p:cNvGrpSpPr>
            <a:grpSpLocks/>
          </p:cNvGrpSpPr>
          <p:nvPr/>
        </p:nvGrpSpPr>
        <p:grpSpPr bwMode="auto">
          <a:xfrm>
            <a:off x="2500313" y="1492250"/>
            <a:ext cx="714375" cy="508000"/>
            <a:chOff x="428596" y="1000108"/>
            <a:chExt cx="714380" cy="508636"/>
          </a:xfrm>
        </p:grpSpPr>
        <p:sp>
          <p:nvSpPr>
            <p:cNvPr id="43" name="五角星 42"/>
            <p:cNvSpPr>
              <a:spLocks noChangeAspect="1"/>
            </p:cNvSpPr>
            <p:nvPr/>
          </p:nvSpPr>
          <p:spPr>
            <a:xfrm>
              <a:off x="634340" y="1142984"/>
              <a:ext cx="365760" cy="365760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五角星 43"/>
            <p:cNvSpPr>
              <a:spLocks noChangeAspect="1"/>
            </p:cNvSpPr>
            <p:nvPr/>
          </p:nvSpPr>
          <p:spPr>
            <a:xfrm>
              <a:off x="923520" y="1071546"/>
              <a:ext cx="219456" cy="219456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五角星 44"/>
            <p:cNvSpPr>
              <a:spLocks noChangeAspect="1"/>
            </p:cNvSpPr>
            <p:nvPr/>
          </p:nvSpPr>
          <p:spPr>
            <a:xfrm>
              <a:off x="428596" y="1000108"/>
              <a:ext cx="365760" cy="365760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0459" name="组合 10"/>
          <p:cNvGrpSpPr>
            <a:grpSpLocks/>
          </p:cNvGrpSpPr>
          <p:nvPr/>
        </p:nvGrpSpPr>
        <p:grpSpPr bwMode="auto">
          <a:xfrm>
            <a:off x="2500313" y="2492375"/>
            <a:ext cx="714375" cy="508000"/>
            <a:chOff x="428596" y="1000108"/>
            <a:chExt cx="714380" cy="508636"/>
          </a:xfrm>
        </p:grpSpPr>
        <p:sp>
          <p:nvSpPr>
            <p:cNvPr id="47" name="五角星 46"/>
            <p:cNvSpPr>
              <a:spLocks noChangeAspect="1"/>
            </p:cNvSpPr>
            <p:nvPr/>
          </p:nvSpPr>
          <p:spPr>
            <a:xfrm>
              <a:off x="634340" y="1142984"/>
              <a:ext cx="365760" cy="365760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五角星 47"/>
            <p:cNvSpPr>
              <a:spLocks noChangeAspect="1"/>
            </p:cNvSpPr>
            <p:nvPr/>
          </p:nvSpPr>
          <p:spPr>
            <a:xfrm>
              <a:off x="923520" y="1071546"/>
              <a:ext cx="219456" cy="219456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五角星 48"/>
            <p:cNvSpPr>
              <a:spLocks noChangeAspect="1"/>
            </p:cNvSpPr>
            <p:nvPr/>
          </p:nvSpPr>
          <p:spPr>
            <a:xfrm>
              <a:off x="428596" y="1000108"/>
              <a:ext cx="365760" cy="365760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0460" name="组合 10"/>
          <p:cNvGrpSpPr>
            <a:grpSpLocks/>
          </p:cNvGrpSpPr>
          <p:nvPr/>
        </p:nvGrpSpPr>
        <p:grpSpPr bwMode="auto">
          <a:xfrm>
            <a:off x="2500313" y="3571875"/>
            <a:ext cx="714375" cy="508000"/>
            <a:chOff x="428596" y="1000108"/>
            <a:chExt cx="714380" cy="508636"/>
          </a:xfrm>
        </p:grpSpPr>
        <p:sp>
          <p:nvSpPr>
            <p:cNvPr id="51" name="五角星 50"/>
            <p:cNvSpPr>
              <a:spLocks noChangeAspect="1"/>
            </p:cNvSpPr>
            <p:nvPr/>
          </p:nvSpPr>
          <p:spPr>
            <a:xfrm>
              <a:off x="634340" y="1142984"/>
              <a:ext cx="365760" cy="365760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五角星 51"/>
            <p:cNvSpPr>
              <a:spLocks noChangeAspect="1"/>
            </p:cNvSpPr>
            <p:nvPr/>
          </p:nvSpPr>
          <p:spPr>
            <a:xfrm>
              <a:off x="923520" y="1071546"/>
              <a:ext cx="219456" cy="219456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五角星 52"/>
            <p:cNvSpPr>
              <a:spLocks noChangeAspect="1"/>
            </p:cNvSpPr>
            <p:nvPr/>
          </p:nvSpPr>
          <p:spPr>
            <a:xfrm>
              <a:off x="428596" y="1000108"/>
              <a:ext cx="365760" cy="365760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0461" name="组合 10"/>
          <p:cNvGrpSpPr>
            <a:grpSpLocks/>
          </p:cNvGrpSpPr>
          <p:nvPr/>
        </p:nvGrpSpPr>
        <p:grpSpPr bwMode="auto">
          <a:xfrm>
            <a:off x="2500313" y="4635500"/>
            <a:ext cx="714375" cy="508000"/>
            <a:chOff x="428596" y="1000108"/>
            <a:chExt cx="714380" cy="508636"/>
          </a:xfrm>
        </p:grpSpPr>
        <p:sp>
          <p:nvSpPr>
            <p:cNvPr id="55" name="五角星 54"/>
            <p:cNvSpPr>
              <a:spLocks noChangeAspect="1"/>
            </p:cNvSpPr>
            <p:nvPr/>
          </p:nvSpPr>
          <p:spPr>
            <a:xfrm>
              <a:off x="634340" y="1142984"/>
              <a:ext cx="365760" cy="365760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五角星 55"/>
            <p:cNvSpPr>
              <a:spLocks noChangeAspect="1"/>
            </p:cNvSpPr>
            <p:nvPr/>
          </p:nvSpPr>
          <p:spPr>
            <a:xfrm>
              <a:off x="923520" y="1071546"/>
              <a:ext cx="219456" cy="219456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五角星 56"/>
            <p:cNvSpPr>
              <a:spLocks noChangeAspect="1"/>
            </p:cNvSpPr>
            <p:nvPr/>
          </p:nvSpPr>
          <p:spPr>
            <a:xfrm>
              <a:off x="428596" y="1000108"/>
              <a:ext cx="365760" cy="365760"/>
            </a:xfrm>
            <a:prstGeom prst="star5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Primary Properties of Functions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B24A3-1022-4877-AEFE-65551F28B437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214438"/>
            <a:ext cx="1500188" cy="5000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Bounded</a:t>
            </a:r>
          </a:p>
        </p:txBody>
      </p:sp>
      <p:grpSp>
        <p:nvGrpSpPr>
          <p:cNvPr id="37965" name="Group 33"/>
          <p:cNvGrpSpPr>
            <a:grpSpLocks/>
          </p:cNvGrpSpPr>
          <p:nvPr/>
        </p:nvGrpSpPr>
        <p:grpSpPr bwMode="auto">
          <a:xfrm>
            <a:off x="608013" y="1857375"/>
            <a:ext cx="8178800" cy="500063"/>
            <a:chOff x="1429" y="1298"/>
            <a:chExt cx="5152" cy="315"/>
          </a:xfrm>
        </p:grpSpPr>
        <p:sp>
          <p:nvSpPr>
            <p:cNvPr id="37983" name="Rectangle 18"/>
            <p:cNvSpPr>
              <a:spLocks noChangeArrowheads="1"/>
            </p:cNvSpPr>
            <p:nvPr/>
          </p:nvSpPr>
          <p:spPr bwMode="auto">
            <a:xfrm>
              <a:off x="1429" y="1298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Let </a:t>
              </a:r>
            </a:p>
          </p:txBody>
        </p:sp>
        <p:graphicFrame>
          <p:nvGraphicFramePr>
            <p:cNvPr id="37953" name="Object 65"/>
            <p:cNvGraphicFramePr>
              <a:graphicFrameLocks noChangeAspect="1"/>
            </p:cNvGraphicFramePr>
            <p:nvPr/>
          </p:nvGraphicFramePr>
          <p:xfrm>
            <a:off x="1766" y="1374"/>
            <a:ext cx="65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6" name="Equation" r:id="rId4" imgW="31686480" imgH="9349200" progId="Equation.DSMT4">
                    <p:embed/>
                  </p:oleObj>
                </mc:Choice>
                <mc:Fallback>
                  <p:oleObj name="Equation" r:id="rId4" imgW="31686480" imgH="93492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1374"/>
                          <a:ext cx="650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84" name="Rectangle 19"/>
            <p:cNvSpPr>
              <a:spLocks noChangeArrowheads="1"/>
            </p:cNvSpPr>
            <p:nvPr/>
          </p:nvSpPr>
          <p:spPr bwMode="auto">
            <a:xfrm>
              <a:off x="2364" y="1298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and </a:t>
              </a:r>
            </a:p>
          </p:txBody>
        </p:sp>
        <p:graphicFrame>
          <p:nvGraphicFramePr>
            <p:cNvPr id="37954" name="Object 66"/>
            <p:cNvGraphicFramePr>
              <a:graphicFrameLocks noChangeAspect="1"/>
            </p:cNvGraphicFramePr>
            <p:nvPr/>
          </p:nvGraphicFramePr>
          <p:xfrm>
            <a:off x="2785" y="1374"/>
            <a:ext cx="42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7" name="Equation" r:id="rId6" imgW="21526560" imgH="10163160" progId="Equation.DSMT4">
                    <p:embed/>
                  </p:oleObj>
                </mc:Choice>
                <mc:Fallback>
                  <p:oleObj name="Equation" r:id="rId6" imgW="21526560" imgH="1016316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1374"/>
                          <a:ext cx="42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85" name="Rectangle 20"/>
            <p:cNvSpPr>
              <a:spLocks noChangeArrowheads="1"/>
            </p:cNvSpPr>
            <p:nvPr/>
          </p:nvSpPr>
          <p:spPr bwMode="auto">
            <a:xfrm>
              <a:off x="3152" y="1322"/>
              <a:ext cx="3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is the domain of definition of function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. </a:t>
              </a:r>
            </a:p>
          </p:txBody>
        </p:sp>
      </p:grpSp>
      <p:grpSp>
        <p:nvGrpSpPr>
          <p:cNvPr id="37966" name="Group 34"/>
          <p:cNvGrpSpPr>
            <a:grpSpLocks/>
          </p:cNvGrpSpPr>
          <p:nvPr/>
        </p:nvGrpSpPr>
        <p:grpSpPr bwMode="auto">
          <a:xfrm>
            <a:off x="608013" y="2428875"/>
            <a:ext cx="6623050" cy="466725"/>
            <a:chOff x="567" y="1658"/>
            <a:chExt cx="4172" cy="294"/>
          </a:xfrm>
        </p:grpSpPr>
        <p:sp>
          <p:nvSpPr>
            <p:cNvPr id="37980" name="Rectangle 21"/>
            <p:cNvSpPr>
              <a:spLocks noChangeArrowheads="1"/>
            </p:cNvSpPr>
            <p:nvPr/>
          </p:nvSpPr>
          <p:spPr bwMode="auto">
            <a:xfrm>
              <a:off x="567" y="1661"/>
              <a:ext cx="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Let </a:t>
              </a:r>
            </a:p>
          </p:txBody>
        </p:sp>
        <p:graphicFrame>
          <p:nvGraphicFramePr>
            <p:cNvPr id="37955" name="Object 67"/>
            <p:cNvGraphicFramePr>
              <a:graphicFrameLocks noChangeAspect="1"/>
            </p:cNvGraphicFramePr>
            <p:nvPr/>
          </p:nvGraphicFramePr>
          <p:xfrm>
            <a:off x="930" y="1742"/>
            <a:ext cx="69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8" r:id="rId8" imgW="35344080" imgH="9349200" progId="Equation.DSMT4">
                    <p:embed/>
                  </p:oleObj>
                </mc:Choice>
                <mc:Fallback>
                  <p:oleObj r:id="rId8" imgW="35344080" imgH="93492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742"/>
                          <a:ext cx="69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81" name="Rectangle 22"/>
            <p:cNvSpPr>
              <a:spLocks noChangeArrowheads="1"/>
            </p:cNvSpPr>
            <p:nvPr/>
          </p:nvSpPr>
          <p:spPr bwMode="auto">
            <a:xfrm>
              <a:off x="1565" y="1661"/>
              <a:ext cx="104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. If for any  </a:t>
              </a:r>
            </a:p>
          </p:txBody>
        </p:sp>
        <p:graphicFrame>
          <p:nvGraphicFramePr>
            <p:cNvPr id="37956" name="Object 68"/>
            <p:cNvGraphicFramePr>
              <a:graphicFrameLocks noChangeAspect="1"/>
            </p:cNvGraphicFramePr>
            <p:nvPr/>
          </p:nvGraphicFramePr>
          <p:xfrm>
            <a:off x="2482" y="1735"/>
            <a:ext cx="492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9" name="Equation" r:id="rId10" imgW="22339440" imgH="8942040" progId="Equation.DSMT4">
                    <p:embed/>
                  </p:oleObj>
                </mc:Choice>
                <mc:Fallback>
                  <p:oleObj name="Equation" r:id="rId10" imgW="22339440" imgH="894204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" y="1735"/>
                          <a:ext cx="492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57" name="Object 69"/>
            <p:cNvGraphicFramePr>
              <a:graphicFrameLocks noChangeAspect="1"/>
            </p:cNvGraphicFramePr>
            <p:nvPr/>
          </p:nvGraphicFramePr>
          <p:xfrm>
            <a:off x="3064" y="1748"/>
            <a:ext cx="51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0" r:id="rId12" imgW="25997040" imgH="7720920" progId="Equation.DSMT4">
                    <p:embed/>
                  </p:oleObj>
                </mc:Choice>
                <mc:Fallback>
                  <p:oleObj r:id="rId12" imgW="25997040" imgH="772092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1748"/>
                          <a:ext cx="51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82" name="Rectangle 24"/>
            <p:cNvSpPr>
              <a:spLocks noChangeArrowheads="1"/>
            </p:cNvSpPr>
            <p:nvPr/>
          </p:nvSpPr>
          <p:spPr bwMode="auto">
            <a:xfrm>
              <a:off x="3514" y="1658"/>
              <a:ext cx="1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, so that (s. t.) </a:t>
              </a:r>
            </a:p>
          </p:txBody>
        </p:sp>
      </p:grpSp>
      <p:grpSp>
        <p:nvGrpSpPr>
          <p:cNvPr id="37967" name="Group 41"/>
          <p:cNvGrpSpPr>
            <a:grpSpLocks/>
          </p:cNvGrpSpPr>
          <p:nvPr/>
        </p:nvGrpSpPr>
        <p:grpSpPr bwMode="auto">
          <a:xfrm>
            <a:off x="4143375" y="3895725"/>
            <a:ext cx="2719388" cy="461963"/>
            <a:chOff x="295" y="2432"/>
            <a:chExt cx="1713" cy="291"/>
          </a:xfrm>
        </p:grpSpPr>
        <p:sp>
          <p:nvSpPr>
            <p:cNvPr id="37978" name="Rectangle 28"/>
            <p:cNvSpPr>
              <a:spLocks noChangeArrowheads="1"/>
            </p:cNvSpPr>
            <p:nvPr/>
          </p:nvSpPr>
          <p:spPr bwMode="auto">
            <a:xfrm>
              <a:off x="295" y="2432"/>
              <a:ext cx="7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always </a:t>
              </a:r>
            </a:p>
          </p:txBody>
        </p:sp>
        <p:graphicFrame>
          <p:nvGraphicFramePr>
            <p:cNvPr id="37958" name="Object 70"/>
            <p:cNvGraphicFramePr>
              <a:graphicFrameLocks noChangeAspect="1"/>
            </p:cNvGraphicFramePr>
            <p:nvPr/>
          </p:nvGraphicFramePr>
          <p:xfrm>
            <a:off x="960" y="2498"/>
            <a:ext cx="56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1" name="Equation" r:id="rId14" imgW="28841760" imgH="10570320" progId="Equation.DSMT4">
                    <p:embed/>
                  </p:oleObj>
                </mc:Choice>
                <mc:Fallback>
                  <p:oleObj name="Equation" r:id="rId14" imgW="28841760" imgH="1057032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98"/>
                          <a:ext cx="56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79" name="Rectangle 29"/>
            <p:cNvSpPr>
              <a:spLocks noChangeArrowheads="1"/>
            </p:cNvSpPr>
            <p:nvPr/>
          </p:nvSpPr>
          <p:spPr bwMode="auto">
            <a:xfrm>
              <a:off x="1472" y="2432"/>
              <a:ext cx="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, s. t. </a:t>
              </a:r>
            </a:p>
          </p:txBody>
        </p:sp>
      </p:grpSp>
      <p:grpSp>
        <p:nvGrpSpPr>
          <p:cNvPr id="37968" name="Group 44"/>
          <p:cNvGrpSpPr>
            <a:grpSpLocks/>
          </p:cNvGrpSpPr>
          <p:nvPr/>
        </p:nvGrpSpPr>
        <p:grpSpPr bwMode="auto">
          <a:xfrm>
            <a:off x="722313" y="4929188"/>
            <a:ext cx="7016750" cy="461962"/>
            <a:chOff x="249" y="2976"/>
            <a:chExt cx="4420" cy="291"/>
          </a:xfrm>
        </p:grpSpPr>
        <p:sp>
          <p:nvSpPr>
            <p:cNvPr id="37976" name="Rectangle 30"/>
            <p:cNvSpPr>
              <a:spLocks noChangeArrowheads="1"/>
            </p:cNvSpPr>
            <p:nvPr/>
          </p:nvSpPr>
          <p:spPr bwMode="auto">
            <a:xfrm>
              <a:off x="249" y="2976"/>
              <a:ext cx="19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then we call function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</a:t>
              </a:r>
            </a:p>
          </p:txBody>
        </p:sp>
        <p:sp>
          <p:nvSpPr>
            <p:cNvPr id="37977" name="Rectangle 31"/>
            <p:cNvSpPr>
              <a:spLocks noChangeArrowheads="1"/>
            </p:cNvSpPr>
            <p:nvPr/>
          </p:nvSpPr>
          <p:spPr bwMode="auto">
            <a:xfrm>
              <a:off x="1973" y="2976"/>
              <a:ext cx="26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  is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unbounded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无界的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]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A .</a:t>
              </a:r>
            </a:p>
          </p:txBody>
        </p:sp>
      </p:grpSp>
      <p:grpSp>
        <p:nvGrpSpPr>
          <p:cNvPr id="37969" name="Group 36"/>
          <p:cNvGrpSpPr>
            <a:grpSpLocks/>
          </p:cNvGrpSpPr>
          <p:nvPr/>
        </p:nvGrpSpPr>
        <p:grpSpPr bwMode="auto">
          <a:xfrm>
            <a:off x="3808413" y="2989263"/>
            <a:ext cx="1382712" cy="461962"/>
            <a:chOff x="2245" y="2045"/>
            <a:chExt cx="871" cy="291"/>
          </a:xfrm>
        </p:grpSpPr>
        <p:graphicFrame>
          <p:nvGraphicFramePr>
            <p:cNvPr id="37959" name="Object 71"/>
            <p:cNvGraphicFramePr>
              <a:graphicFrameLocks noChangeAspect="1"/>
            </p:cNvGraphicFramePr>
            <p:nvPr/>
          </p:nvGraphicFramePr>
          <p:xfrm>
            <a:off x="2245" y="2069"/>
            <a:ext cx="7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2" r:id="rId16" imgW="39001680" imgH="9349200" progId="Equation.DSMT4">
                    <p:embed/>
                  </p:oleObj>
                </mc:Choice>
                <mc:Fallback>
                  <p:oleObj r:id="rId16" imgW="39001680" imgH="93492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069"/>
                          <a:ext cx="7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75" name="Rectangle 35"/>
            <p:cNvSpPr>
              <a:spLocks noChangeArrowheads="1"/>
            </p:cNvSpPr>
            <p:nvPr/>
          </p:nvSpPr>
          <p:spPr bwMode="auto">
            <a:xfrm>
              <a:off x="2951" y="2045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,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7970" name="Group 38"/>
          <p:cNvGrpSpPr>
            <a:grpSpLocks/>
          </p:cNvGrpSpPr>
          <p:nvPr/>
        </p:nvGrpSpPr>
        <p:grpSpPr bwMode="auto">
          <a:xfrm>
            <a:off x="679450" y="3429000"/>
            <a:ext cx="6626225" cy="962025"/>
            <a:chOff x="295" y="2182"/>
            <a:chExt cx="4174" cy="606"/>
          </a:xfrm>
        </p:grpSpPr>
        <p:grpSp>
          <p:nvGrpSpPr>
            <p:cNvPr id="37971" name="Group 37"/>
            <p:cNvGrpSpPr>
              <a:grpSpLocks/>
            </p:cNvGrpSpPr>
            <p:nvPr/>
          </p:nvGrpSpPr>
          <p:grpSpPr bwMode="auto">
            <a:xfrm>
              <a:off x="295" y="2182"/>
              <a:ext cx="4174" cy="606"/>
              <a:chOff x="295" y="2205"/>
              <a:chExt cx="4174" cy="606"/>
            </a:xfrm>
          </p:grpSpPr>
          <p:sp>
            <p:nvSpPr>
              <p:cNvPr id="37972" name="Rectangle 25"/>
              <p:cNvSpPr>
                <a:spLocks noChangeArrowheads="1"/>
              </p:cNvSpPr>
              <p:nvPr/>
            </p:nvSpPr>
            <p:spPr bwMode="auto">
              <a:xfrm>
                <a:off x="295" y="2205"/>
                <a:ext cx="20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then we call function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7973" name="Rectangle 26"/>
              <p:cNvSpPr>
                <a:spLocks noChangeArrowheads="1"/>
              </p:cNvSpPr>
              <p:nvPr/>
            </p:nvSpPr>
            <p:spPr bwMode="auto">
              <a:xfrm>
                <a:off x="2134" y="2205"/>
                <a:ext cx="233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is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</a:rPr>
                  <a:t>bounded [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itchFamily="18" charset="0"/>
                  </a:rPr>
                  <a:t>有界的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</a:rPr>
                  <a:t>]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on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A.</a:t>
                </a:r>
              </a:p>
            </p:txBody>
          </p:sp>
          <p:sp>
            <p:nvSpPr>
              <p:cNvPr id="37974" name="Rectangle 27"/>
              <p:cNvSpPr>
                <a:spLocks noChangeArrowheads="1"/>
              </p:cNvSpPr>
              <p:nvPr/>
            </p:nvSpPr>
            <p:spPr bwMode="auto">
              <a:xfrm>
                <a:off x="295" y="2520"/>
                <a:ext cx="177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Otherwise, if for any </a:t>
                </a:r>
              </a:p>
            </p:txBody>
          </p:sp>
        </p:grpSp>
        <p:graphicFrame>
          <p:nvGraphicFramePr>
            <p:cNvPr id="37960" name="Object 72"/>
            <p:cNvGraphicFramePr>
              <a:graphicFrameLocks noChangeAspect="1"/>
            </p:cNvGraphicFramePr>
            <p:nvPr/>
          </p:nvGraphicFramePr>
          <p:xfrm>
            <a:off x="2007" y="2575"/>
            <a:ext cx="47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3" name="Equation" r:id="rId18" imgW="23964840" imgH="8942040" progId="Equation.DSMT4">
                    <p:embed/>
                  </p:oleObj>
                </mc:Choice>
                <mc:Fallback>
                  <p:oleObj name="Equation" r:id="rId18" imgW="23964840" imgH="894204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2575"/>
                          <a:ext cx="47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61" name="Object 73"/>
          <p:cNvGraphicFramePr>
            <a:graphicFrameLocks noChangeAspect="1"/>
          </p:cNvGraphicFramePr>
          <p:nvPr/>
        </p:nvGraphicFramePr>
        <p:xfrm>
          <a:off x="3792538" y="4500563"/>
          <a:ext cx="1371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4" name="Equation" r:id="rId20" imgW="43878600" imgH="10163160" progId="Equation.DSMT4">
                  <p:embed/>
                </p:oleObj>
              </mc:Choice>
              <mc:Fallback>
                <p:oleObj name="Equation" r:id="rId20" imgW="43878600" imgH="1016316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500563"/>
                        <a:ext cx="13716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Primary Properties of Functions</a:t>
            </a:r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4EABE-B188-4D48-A3FE-2251A0D9C16C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827088" y="1700213"/>
            <a:ext cx="3816350" cy="2703512"/>
            <a:chOff x="480" y="2304"/>
            <a:chExt cx="2340" cy="1742"/>
          </a:xfrm>
        </p:grpSpPr>
        <p:sp>
          <p:nvSpPr>
            <p:cNvPr id="38945" name="Line 1030"/>
            <p:cNvSpPr>
              <a:spLocks noChangeShapeType="1"/>
            </p:cNvSpPr>
            <p:nvPr/>
          </p:nvSpPr>
          <p:spPr bwMode="auto">
            <a:xfrm>
              <a:off x="480" y="3312"/>
              <a:ext cx="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Line 1031"/>
            <p:cNvSpPr>
              <a:spLocks noChangeShapeType="1"/>
            </p:cNvSpPr>
            <p:nvPr/>
          </p:nvSpPr>
          <p:spPr bwMode="auto">
            <a:xfrm>
              <a:off x="480" y="278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Line 1032"/>
            <p:cNvSpPr>
              <a:spLocks noChangeShapeType="1"/>
            </p:cNvSpPr>
            <p:nvPr/>
          </p:nvSpPr>
          <p:spPr bwMode="auto">
            <a:xfrm>
              <a:off x="480" y="3792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1033"/>
            <p:cNvSpPr>
              <a:spLocks noChangeShapeType="1"/>
            </p:cNvSpPr>
            <p:nvPr/>
          </p:nvSpPr>
          <p:spPr bwMode="auto">
            <a:xfrm flipV="1">
              <a:off x="1312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Freeform 1034"/>
            <p:cNvSpPr>
              <a:spLocks/>
            </p:cNvSpPr>
            <p:nvPr/>
          </p:nvSpPr>
          <p:spPr bwMode="auto">
            <a:xfrm>
              <a:off x="480" y="2832"/>
              <a:ext cx="1664" cy="864"/>
            </a:xfrm>
            <a:custGeom>
              <a:avLst/>
              <a:gdLst>
                <a:gd name="T0" fmla="*/ 1953 w 1536"/>
                <a:gd name="T1" fmla="*/ 0 h 864"/>
                <a:gd name="T2" fmla="*/ 1525 w 1536"/>
                <a:gd name="T3" fmla="*/ 336 h 864"/>
                <a:gd name="T4" fmla="*/ 1221 w 1536"/>
                <a:gd name="T5" fmla="*/ 336 h 864"/>
                <a:gd name="T6" fmla="*/ 855 w 1536"/>
                <a:gd name="T7" fmla="*/ 240 h 864"/>
                <a:gd name="T8" fmla="*/ 183 w 1536"/>
                <a:gd name="T9" fmla="*/ 768 h 864"/>
                <a:gd name="T10" fmla="*/ 0 w 1536"/>
                <a:gd name="T11" fmla="*/ 816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6"/>
                <a:gd name="T19" fmla="*/ 0 h 864"/>
                <a:gd name="T20" fmla="*/ 1536 w 1536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6" h="864">
                  <a:moveTo>
                    <a:pt x="1536" y="0"/>
                  </a:moveTo>
                  <a:cubicBezTo>
                    <a:pt x="1416" y="140"/>
                    <a:pt x="1296" y="280"/>
                    <a:pt x="1200" y="336"/>
                  </a:cubicBezTo>
                  <a:cubicBezTo>
                    <a:pt x="1104" y="392"/>
                    <a:pt x="1048" y="352"/>
                    <a:pt x="960" y="336"/>
                  </a:cubicBezTo>
                  <a:cubicBezTo>
                    <a:pt x="872" y="320"/>
                    <a:pt x="808" y="168"/>
                    <a:pt x="672" y="240"/>
                  </a:cubicBezTo>
                  <a:cubicBezTo>
                    <a:pt x="536" y="312"/>
                    <a:pt x="256" y="672"/>
                    <a:pt x="144" y="768"/>
                  </a:cubicBezTo>
                  <a:cubicBezTo>
                    <a:pt x="32" y="864"/>
                    <a:pt x="16" y="840"/>
                    <a:pt x="0" y="81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8950" name="Text Box 1035"/>
            <p:cNvSpPr txBox="1">
              <a:spLocks noChangeArrowheads="1"/>
            </p:cNvSpPr>
            <p:nvPr/>
          </p:nvSpPr>
          <p:spPr bwMode="auto">
            <a:xfrm>
              <a:off x="996" y="2545"/>
              <a:ext cx="33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M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8951" name="Text Box 1036"/>
            <p:cNvSpPr txBox="1">
              <a:spLocks noChangeArrowheads="1"/>
            </p:cNvSpPr>
            <p:nvPr/>
          </p:nvSpPr>
          <p:spPr bwMode="auto">
            <a:xfrm>
              <a:off x="975" y="3791"/>
              <a:ext cx="549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-M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8952" name="Text Box 1037"/>
            <p:cNvSpPr txBox="1">
              <a:spLocks noChangeArrowheads="1"/>
            </p:cNvSpPr>
            <p:nvPr/>
          </p:nvSpPr>
          <p:spPr bwMode="auto">
            <a:xfrm>
              <a:off x="1364" y="2304"/>
              <a:ext cx="10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y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8953" name="Text Box 1038"/>
            <p:cNvSpPr txBox="1">
              <a:spLocks noChangeArrowheads="1"/>
            </p:cNvSpPr>
            <p:nvPr/>
          </p:nvSpPr>
          <p:spPr bwMode="auto">
            <a:xfrm>
              <a:off x="2485" y="3121"/>
              <a:ext cx="25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x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8954" name="Text Box 1039"/>
            <p:cNvSpPr txBox="1">
              <a:spLocks noChangeArrowheads="1"/>
            </p:cNvSpPr>
            <p:nvPr/>
          </p:nvSpPr>
          <p:spPr bwMode="auto">
            <a:xfrm>
              <a:off x="1312" y="3216"/>
              <a:ext cx="150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o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8955" name="Text Box 1040"/>
            <p:cNvSpPr txBox="1">
              <a:spLocks noChangeArrowheads="1"/>
            </p:cNvSpPr>
            <p:nvPr/>
          </p:nvSpPr>
          <p:spPr bwMode="auto">
            <a:xfrm>
              <a:off x="1364" y="2784"/>
              <a:ext cx="114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y=f(x)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8956" name="Line 1041"/>
            <p:cNvSpPr>
              <a:spLocks noChangeShapeType="1"/>
            </p:cNvSpPr>
            <p:nvPr/>
          </p:nvSpPr>
          <p:spPr bwMode="auto">
            <a:xfrm>
              <a:off x="480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7" name="Line 1042"/>
            <p:cNvSpPr>
              <a:spLocks noChangeShapeType="1"/>
            </p:cNvSpPr>
            <p:nvPr/>
          </p:nvSpPr>
          <p:spPr bwMode="auto">
            <a:xfrm>
              <a:off x="2100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8" name="Line 1043"/>
            <p:cNvSpPr>
              <a:spLocks noChangeShapeType="1"/>
            </p:cNvSpPr>
            <p:nvPr/>
          </p:nvSpPr>
          <p:spPr bwMode="auto">
            <a:xfrm>
              <a:off x="480" y="3312"/>
              <a:ext cx="1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9" name="Text Box 1044"/>
            <p:cNvSpPr txBox="1">
              <a:spLocks noChangeArrowheads="1"/>
            </p:cNvSpPr>
            <p:nvPr/>
          </p:nvSpPr>
          <p:spPr bwMode="auto">
            <a:xfrm>
              <a:off x="2004" y="3360"/>
              <a:ext cx="24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113685" name="Text Box 1045"/>
          <p:cNvSpPr txBox="1">
            <a:spLocks noChangeArrowheads="1"/>
          </p:cNvSpPr>
          <p:nvPr/>
        </p:nvSpPr>
        <p:spPr bwMode="auto">
          <a:xfrm>
            <a:off x="1692275" y="4572000"/>
            <a:ext cx="1395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Bounded</a:t>
            </a:r>
          </a:p>
        </p:txBody>
      </p:sp>
      <p:sp>
        <p:nvSpPr>
          <p:cNvPr id="113686" name="Text Box 1046"/>
          <p:cNvSpPr txBox="1">
            <a:spLocks noChangeArrowheads="1"/>
          </p:cNvSpPr>
          <p:nvPr/>
        </p:nvSpPr>
        <p:spPr bwMode="auto">
          <a:xfrm>
            <a:off x="5724525" y="4610100"/>
            <a:ext cx="2062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Unbounded</a:t>
            </a:r>
          </a:p>
        </p:txBody>
      </p:sp>
      <p:grpSp>
        <p:nvGrpSpPr>
          <p:cNvPr id="3" name="Group 1047"/>
          <p:cNvGrpSpPr>
            <a:grpSpLocks/>
          </p:cNvGrpSpPr>
          <p:nvPr/>
        </p:nvGrpSpPr>
        <p:grpSpPr bwMode="auto">
          <a:xfrm>
            <a:off x="4859338" y="1628775"/>
            <a:ext cx="3673475" cy="2852738"/>
            <a:chOff x="2832" y="2160"/>
            <a:chExt cx="2392" cy="1872"/>
          </a:xfrm>
        </p:grpSpPr>
        <p:sp>
          <p:nvSpPr>
            <p:cNvPr id="38928" name="Line 1048"/>
            <p:cNvSpPr>
              <a:spLocks noChangeShapeType="1"/>
            </p:cNvSpPr>
            <p:nvPr/>
          </p:nvSpPr>
          <p:spPr bwMode="auto">
            <a:xfrm>
              <a:off x="2832" y="3216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Line 1049"/>
            <p:cNvSpPr>
              <a:spLocks noChangeShapeType="1"/>
            </p:cNvSpPr>
            <p:nvPr/>
          </p:nvSpPr>
          <p:spPr bwMode="auto">
            <a:xfrm>
              <a:off x="2884" y="374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1050"/>
            <p:cNvSpPr>
              <a:spLocks noChangeShapeType="1"/>
            </p:cNvSpPr>
            <p:nvPr/>
          </p:nvSpPr>
          <p:spPr bwMode="auto">
            <a:xfrm>
              <a:off x="2832" y="2688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1051"/>
            <p:cNvSpPr>
              <a:spLocks noChangeShapeType="1"/>
            </p:cNvSpPr>
            <p:nvPr/>
          </p:nvSpPr>
          <p:spPr bwMode="auto">
            <a:xfrm flipV="1">
              <a:off x="3664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Freeform 1052"/>
            <p:cNvSpPr>
              <a:spLocks/>
            </p:cNvSpPr>
            <p:nvPr/>
          </p:nvSpPr>
          <p:spPr bwMode="auto">
            <a:xfrm>
              <a:off x="4080" y="2784"/>
              <a:ext cx="728" cy="384"/>
            </a:xfrm>
            <a:custGeom>
              <a:avLst/>
              <a:gdLst>
                <a:gd name="T0" fmla="*/ 0 w 672"/>
                <a:gd name="T1" fmla="*/ 8 h 384"/>
                <a:gd name="T2" fmla="*/ 122 w 672"/>
                <a:gd name="T3" fmla="*/ 56 h 384"/>
                <a:gd name="T4" fmla="*/ 306 w 672"/>
                <a:gd name="T5" fmla="*/ 296 h 384"/>
                <a:gd name="T6" fmla="*/ 489 w 672"/>
                <a:gd name="T7" fmla="*/ 344 h 384"/>
                <a:gd name="T8" fmla="*/ 732 w 672"/>
                <a:gd name="T9" fmla="*/ 56 h 384"/>
                <a:gd name="T10" fmla="*/ 855 w 672"/>
                <a:gd name="T11" fmla="*/ 8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384"/>
                <a:gd name="T20" fmla="*/ 672 w 672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384">
                  <a:moveTo>
                    <a:pt x="0" y="8"/>
                  </a:moveTo>
                  <a:cubicBezTo>
                    <a:pt x="28" y="8"/>
                    <a:pt x="56" y="8"/>
                    <a:pt x="96" y="56"/>
                  </a:cubicBezTo>
                  <a:cubicBezTo>
                    <a:pt x="136" y="104"/>
                    <a:pt x="192" y="248"/>
                    <a:pt x="240" y="296"/>
                  </a:cubicBezTo>
                  <a:cubicBezTo>
                    <a:pt x="288" y="344"/>
                    <a:pt x="328" y="384"/>
                    <a:pt x="384" y="344"/>
                  </a:cubicBezTo>
                  <a:cubicBezTo>
                    <a:pt x="440" y="304"/>
                    <a:pt x="528" y="112"/>
                    <a:pt x="576" y="56"/>
                  </a:cubicBezTo>
                  <a:cubicBezTo>
                    <a:pt x="624" y="0"/>
                    <a:pt x="648" y="8"/>
                    <a:pt x="672" y="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8933" name="Freeform 1053"/>
            <p:cNvSpPr>
              <a:spLocks/>
            </p:cNvSpPr>
            <p:nvPr/>
          </p:nvSpPr>
          <p:spPr bwMode="auto">
            <a:xfrm>
              <a:off x="3144" y="2832"/>
              <a:ext cx="832" cy="1056"/>
            </a:xfrm>
            <a:custGeom>
              <a:avLst/>
              <a:gdLst>
                <a:gd name="T0" fmla="*/ 0 w 768"/>
                <a:gd name="T1" fmla="*/ 0 h 1056"/>
                <a:gd name="T2" fmla="*/ 366 w 768"/>
                <a:gd name="T3" fmla="*/ 96 h 1056"/>
                <a:gd name="T4" fmla="*/ 732 w 768"/>
                <a:gd name="T5" fmla="*/ 336 h 1056"/>
                <a:gd name="T6" fmla="*/ 855 w 768"/>
                <a:gd name="T7" fmla="*/ 624 h 1056"/>
                <a:gd name="T8" fmla="*/ 976 w 768"/>
                <a:gd name="T9" fmla="*/ 1056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56"/>
                <a:gd name="T17" fmla="*/ 768 w 768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56">
                  <a:moveTo>
                    <a:pt x="0" y="0"/>
                  </a:moveTo>
                  <a:cubicBezTo>
                    <a:pt x="96" y="20"/>
                    <a:pt x="192" y="40"/>
                    <a:pt x="288" y="96"/>
                  </a:cubicBezTo>
                  <a:cubicBezTo>
                    <a:pt x="384" y="152"/>
                    <a:pt x="512" y="248"/>
                    <a:pt x="576" y="336"/>
                  </a:cubicBezTo>
                  <a:cubicBezTo>
                    <a:pt x="640" y="424"/>
                    <a:pt x="640" y="504"/>
                    <a:pt x="672" y="624"/>
                  </a:cubicBezTo>
                  <a:cubicBezTo>
                    <a:pt x="704" y="744"/>
                    <a:pt x="736" y="900"/>
                    <a:pt x="768" y="105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8934" name="Text Box 1054"/>
            <p:cNvSpPr txBox="1">
              <a:spLocks noChangeArrowheads="1"/>
            </p:cNvSpPr>
            <p:nvPr/>
          </p:nvSpPr>
          <p:spPr bwMode="auto">
            <a:xfrm>
              <a:off x="3396" y="2401"/>
              <a:ext cx="348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M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8935" name="Text Box 1055"/>
            <p:cNvSpPr txBox="1">
              <a:spLocks noChangeArrowheads="1"/>
            </p:cNvSpPr>
            <p:nvPr/>
          </p:nvSpPr>
          <p:spPr bwMode="auto">
            <a:xfrm>
              <a:off x="3248" y="3744"/>
              <a:ext cx="1456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-M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8936" name="Text Box 1056"/>
            <p:cNvSpPr txBox="1">
              <a:spLocks noChangeArrowheads="1"/>
            </p:cNvSpPr>
            <p:nvPr/>
          </p:nvSpPr>
          <p:spPr bwMode="auto">
            <a:xfrm>
              <a:off x="3696" y="2160"/>
              <a:ext cx="20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y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8937" name="Text Box 1057"/>
            <p:cNvSpPr txBox="1">
              <a:spLocks noChangeArrowheads="1"/>
            </p:cNvSpPr>
            <p:nvPr/>
          </p:nvSpPr>
          <p:spPr bwMode="auto">
            <a:xfrm>
              <a:off x="4928" y="3120"/>
              <a:ext cx="256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x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8938" name="Text Box 1058"/>
            <p:cNvSpPr txBox="1">
              <a:spLocks noChangeArrowheads="1"/>
            </p:cNvSpPr>
            <p:nvPr/>
          </p:nvSpPr>
          <p:spPr bwMode="auto">
            <a:xfrm>
              <a:off x="3457" y="3168"/>
              <a:ext cx="1507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o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38939" name="Line 1059"/>
            <p:cNvSpPr>
              <a:spLocks noChangeShapeType="1"/>
            </p:cNvSpPr>
            <p:nvPr/>
          </p:nvSpPr>
          <p:spPr bwMode="auto">
            <a:xfrm>
              <a:off x="3144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Line 1060"/>
            <p:cNvSpPr>
              <a:spLocks noChangeShapeType="1"/>
            </p:cNvSpPr>
            <p:nvPr/>
          </p:nvSpPr>
          <p:spPr bwMode="auto">
            <a:xfrm>
              <a:off x="4080" y="278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Line 1061"/>
            <p:cNvSpPr>
              <a:spLocks noChangeShapeType="1"/>
            </p:cNvSpPr>
            <p:nvPr/>
          </p:nvSpPr>
          <p:spPr bwMode="auto">
            <a:xfrm>
              <a:off x="480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1062"/>
            <p:cNvSpPr>
              <a:spLocks noChangeShapeType="1"/>
            </p:cNvSpPr>
            <p:nvPr/>
          </p:nvSpPr>
          <p:spPr bwMode="auto">
            <a:xfrm>
              <a:off x="3976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Line 1063"/>
            <p:cNvSpPr>
              <a:spLocks noChangeShapeType="1"/>
            </p:cNvSpPr>
            <p:nvPr/>
          </p:nvSpPr>
          <p:spPr bwMode="auto">
            <a:xfrm>
              <a:off x="3144" y="3216"/>
              <a:ext cx="1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Text Box 1064"/>
            <p:cNvSpPr txBox="1">
              <a:spLocks noChangeArrowheads="1"/>
            </p:cNvSpPr>
            <p:nvPr/>
          </p:nvSpPr>
          <p:spPr bwMode="auto">
            <a:xfrm>
              <a:off x="4132" y="3216"/>
              <a:ext cx="1092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graphicFrame>
          <p:nvGraphicFramePr>
            <p:cNvPr id="38921" name="Object 9"/>
            <p:cNvGraphicFramePr>
              <a:graphicFrameLocks noChangeAspect="1"/>
            </p:cNvGraphicFramePr>
            <p:nvPr/>
          </p:nvGraphicFramePr>
          <p:xfrm>
            <a:off x="3830" y="291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8" name="公式" r:id="rId4" imgW="12179160" imgH="14640840" progId="Equation.3">
                    <p:embed/>
                  </p:oleObj>
                </mc:Choice>
                <mc:Fallback>
                  <p:oleObj name="公式" r:id="rId4" imgW="12179160" imgH="146408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2918"/>
                          <a:ext cx="2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5" grpId="0" autoUpdateAnimBg="0"/>
      <p:bldP spid="11368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Primary Properties of Functions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5413" y="6350000"/>
            <a:ext cx="762000" cy="365125"/>
          </a:xfrm>
        </p:spPr>
        <p:txBody>
          <a:bodyPr/>
          <a:lstStyle/>
          <a:p>
            <a:pPr>
              <a:defRPr/>
            </a:pPr>
            <a:fld id="{8DF63E36-EEB1-4BC9-808F-67B2594DDB16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85875"/>
            <a:ext cx="1714500" cy="5715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Monotone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63550" y="2493963"/>
            <a:ext cx="6286500" cy="500062"/>
            <a:chOff x="385" y="1616"/>
            <a:chExt cx="3960" cy="315"/>
          </a:xfrm>
        </p:grpSpPr>
        <p:sp>
          <p:nvSpPr>
            <p:cNvPr id="40031" name="Rectangle 17"/>
            <p:cNvSpPr>
              <a:spLocks noChangeArrowheads="1"/>
            </p:cNvSpPr>
            <p:nvPr/>
          </p:nvSpPr>
          <p:spPr bwMode="auto">
            <a:xfrm>
              <a:off x="385" y="1616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Let </a:t>
              </a:r>
            </a:p>
          </p:txBody>
        </p:sp>
        <p:graphicFrame>
          <p:nvGraphicFramePr>
            <p:cNvPr id="40001" name="Object 65"/>
            <p:cNvGraphicFramePr>
              <a:graphicFrameLocks noChangeAspect="1"/>
            </p:cNvGraphicFramePr>
            <p:nvPr/>
          </p:nvGraphicFramePr>
          <p:xfrm>
            <a:off x="777" y="1700"/>
            <a:ext cx="72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4" name="Equation" r:id="rId4" imgW="36969840" imgH="9349200" progId="Equation.DSMT4">
                    <p:embed/>
                  </p:oleObj>
                </mc:Choice>
                <mc:Fallback>
                  <p:oleObj name="Equation" r:id="rId4" imgW="36969840" imgH="93492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1700"/>
                          <a:ext cx="72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32" name="Rectangle 18"/>
            <p:cNvSpPr>
              <a:spLocks noChangeArrowheads="1"/>
            </p:cNvSpPr>
            <p:nvPr/>
          </p:nvSpPr>
          <p:spPr bwMode="auto">
            <a:xfrm>
              <a:off x="1555" y="1640"/>
              <a:ext cx="27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If                    and              , have                    </a:t>
              </a:r>
            </a:p>
          </p:txBody>
        </p:sp>
        <p:graphicFrame>
          <p:nvGraphicFramePr>
            <p:cNvPr id="40002" name="Object 66"/>
            <p:cNvGraphicFramePr>
              <a:graphicFrameLocks noChangeAspect="1"/>
            </p:cNvGraphicFramePr>
            <p:nvPr/>
          </p:nvGraphicFramePr>
          <p:xfrm>
            <a:off x="1870" y="1706"/>
            <a:ext cx="81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5" name="Equation" r:id="rId6" imgW="41439960" imgH="10570320" progId="Equation.DSMT4">
                    <p:embed/>
                  </p:oleObj>
                </mc:Choice>
                <mc:Fallback>
                  <p:oleObj name="Equation" r:id="rId6" imgW="41439960" imgH="1057032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706"/>
                          <a:ext cx="81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03" name="Object 67"/>
            <p:cNvGraphicFramePr>
              <a:graphicFrameLocks noChangeAspect="1"/>
            </p:cNvGraphicFramePr>
            <p:nvPr/>
          </p:nvGraphicFramePr>
          <p:xfrm>
            <a:off x="3154" y="1706"/>
            <a:ext cx="51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6" name="Equation" r:id="rId8" imgW="26403480" imgH="10570320" progId="Equation.DSMT4">
                    <p:embed/>
                  </p:oleObj>
                </mc:Choice>
                <mc:Fallback>
                  <p:oleObj name="Equation" r:id="rId8" imgW="26403480" imgH="1057032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4" y="1706"/>
                          <a:ext cx="51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519363" y="3103563"/>
            <a:ext cx="3870325" cy="461962"/>
            <a:chOff x="1370" y="2160"/>
            <a:chExt cx="2438" cy="291"/>
          </a:xfrm>
        </p:grpSpPr>
        <p:graphicFrame>
          <p:nvGraphicFramePr>
            <p:cNvPr id="40004" name="Object 68"/>
            <p:cNvGraphicFramePr>
              <a:graphicFrameLocks noChangeAspect="1"/>
            </p:cNvGraphicFramePr>
            <p:nvPr/>
          </p:nvGraphicFramePr>
          <p:xfrm>
            <a:off x="1370" y="2206"/>
            <a:ext cx="96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7" r:id="rId10" imgW="49161600" imgH="10570320" progId="Equation.DSMT4">
                    <p:embed/>
                  </p:oleObj>
                </mc:Choice>
                <mc:Fallback>
                  <p:oleObj r:id="rId10" imgW="49161600" imgH="1057032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2206"/>
                          <a:ext cx="96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028" name="Group 29"/>
            <p:cNvGrpSpPr>
              <a:grpSpLocks/>
            </p:cNvGrpSpPr>
            <p:nvPr/>
          </p:nvGrpSpPr>
          <p:grpSpPr bwMode="auto">
            <a:xfrm>
              <a:off x="2290" y="2160"/>
              <a:ext cx="1518" cy="291"/>
              <a:chOff x="2290" y="2160"/>
              <a:chExt cx="1518" cy="291"/>
            </a:xfrm>
          </p:grpSpPr>
          <p:sp>
            <p:nvSpPr>
              <p:cNvPr id="40029" name="Rectangle 21"/>
              <p:cNvSpPr>
                <a:spLocks noChangeArrowheads="1"/>
              </p:cNvSpPr>
              <p:nvPr/>
            </p:nvSpPr>
            <p:spPr bwMode="auto">
              <a:xfrm>
                <a:off x="2290" y="2160"/>
                <a:ext cx="4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</a:rPr>
                  <a:t> (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or </a:t>
                </a:r>
              </a:p>
            </p:txBody>
          </p:sp>
          <p:graphicFrame>
            <p:nvGraphicFramePr>
              <p:cNvPr id="40005" name="Object 69"/>
              <p:cNvGraphicFramePr>
                <a:graphicFrameLocks noChangeAspect="1"/>
              </p:cNvGraphicFramePr>
              <p:nvPr/>
            </p:nvGraphicFramePr>
            <p:xfrm>
              <a:off x="2664" y="2221"/>
              <a:ext cx="96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58" name="Equation" r:id="rId12" imgW="49161600" imgH="10570320" progId="Equation.DSMT4">
                      <p:embed/>
                    </p:oleObj>
                  </mc:Choice>
                  <mc:Fallback>
                    <p:oleObj name="Equation" r:id="rId12" imgW="49161600" imgH="10570320" progId="Equation.DSMT4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4" y="2221"/>
                            <a:ext cx="96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30" name="Rectangle 22"/>
              <p:cNvSpPr>
                <a:spLocks noChangeArrowheads="1"/>
              </p:cNvSpPr>
              <p:nvPr/>
            </p:nvSpPr>
            <p:spPr bwMode="auto">
              <a:xfrm>
                <a:off x="3530" y="2160"/>
                <a:ext cx="27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tabLst>
                    <a:tab pos="4165600" algn="ctr"/>
                    <a:tab pos="8343900" algn="r"/>
                  </a:tabLst>
                </a:pPr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</a:rPr>
                  <a:t> ),</a:t>
                </a:r>
              </a:p>
            </p:txBody>
          </p: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28625" y="1993900"/>
            <a:ext cx="8107363" cy="461963"/>
            <a:chOff x="1429" y="1298"/>
            <a:chExt cx="5107" cy="291"/>
          </a:xfrm>
        </p:grpSpPr>
        <p:sp>
          <p:nvSpPr>
            <p:cNvPr id="40025" name="Rectangle 24"/>
            <p:cNvSpPr>
              <a:spLocks noChangeArrowheads="1"/>
            </p:cNvSpPr>
            <p:nvPr/>
          </p:nvSpPr>
          <p:spPr bwMode="auto">
            <a:xfrm>
              <a:off x="1429" y="1298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Let </a:t>
              </a:r>
            </a:p>
          </p:txBody>
        </p:sp>
        <p:graphicFrame>
          <p:nvGraphicFramePr>
            <p:cNvPr id="40006" name="Object 70"/>
            <p:cNvGraphicFramePr>
              <a:graphicFrameLocks noChangeAspect="1"/>
            </p:cNvGraphicFramePr>
            <p:nvPr/>
          </p:nvGraphicFramePr>
          <p:xfrm>
            <a:off x="1771" y="1347"/>
            <a:ext cx="66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9" name="Equation" r:id="rId14" imgW="33718680" imgH="10163160" progId="Equation.DSMT4">
                    <p:embed/>
                  </p:oleObj>
                </mc:Choice>
                <mc:Fallback>
                  <p:oleObj name="Equation" r:id="rId14" imgW="33718680" imgH="1016316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1347"/>
                          <a:ext cx="664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26" name="Rectangle 26"/>
            <p:cNvSpPr>
              <a:spLocks noChangeArrowheads="1"/>
            </p:cNvSpPr>
            <p:nvPr/>
          </p:nvSpPr>
          <p:spPr bwMode="auto">
            <a:xfrm>
              <a:off x="2364" y="1298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and </a:t>
              </a:r>
            </a:p>
          </p:txBody>
        </p:sp>
        <p:graphicFrame>
          <p:nvGraphicFramePr>
            <p:cNvPr id="40007" name="Object 71"/>
            <p:cNvGraphicFramePr>
              <a:graphicFrameLocks noChangeAspect="1"/>
            </p:cNvGraphicFramePr>
            <p:nvPr/>
          </p:nvGraphicFramePr>
          <p:xfrm>
            <a:off x="2789" y="1382"/>
            <a:ext cx="39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0" name="Equation" r:id="rId16" imgW="19900800" imgH="9349200" progId="Equation.DSMT4">
                    <p:embed/>
                  </p:oleObj>
                </mc:Choice>
                <mc:Fallback>
                  <p:oleObj name="Equation" r:id="rId16" imgW="19900800" imgH="93492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382"/>
                          <a:ext cx="39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27" name="Rectangle 28"/>
            <p:cNvSpPr>
              <a:spLocks noChangeArrowheads="1"/>
            </p:cNvSpPr>
            <p:nvPr/>
          </p:nvSpPr>
          <p:spPr bwMode="auto">
            <a:xfrm>
              <a:off x="3107" y="1298"/>
              <a:ext cx="3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is the domain of definition of function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. </a:t>
              </a:r>
            </a:p>
          </p:txBody>
        </p:sp>
      </p:grpSp>
      <p:sp>
        <p:nvSpPr>
          <p:cNvPr id="112676" name="Rectangle 36"/>
          <p:cNvSpPr>
            <a:spLocks noChangeArrowheads="1"/>
          </p:cNvSpPr>
          <p:nvPr/>
        </p:nvSpPr>
        <p:spPr bwMode="auto">
          <a:xfrm>
            <a:off x="534988" y="3565525"/>
            <a:ext cx="7929562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we call function </a:t>
            </a:r>
            <a:r>
              <a:rPr lang="en-US" altLang="zh-CN" sz="2400" b="1" i="1"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f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is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monotone increasing [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单调增加的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(or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monotone decreasing [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单调减少的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) on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A.</a:t>
            </a:r>
            <a:endParaRPr lang="en-US" altLang="zh-CN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820988" y="4667250"/>
            <a:ext cx="3819525" cy="469900"/>
            <a:chOff x="1610" y="2971"/>
            <a:chExt cx="2406" cy="296"/>
          </a:xfrm>
        </p:grpSpPr>
        <p:graphicFrame>
          <p:nvGraphicFramePr>
            <p:cNvPr id="40008" name="Object 72"/>
            <p:cNvGraphicFramePr>
              <a:graphicFrameLocks noChangeAspect="1"/>
            </p:cNvGraphicFramePr>
            <p:nvPr/>
          </p:nvGraphicFramePr>
          <p:xfrm>
            <a:off x="1610" y="3022"/>
            <a:ext cx="96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1" r:id="rId18" imgW="49161600" imgH="10570320" progId="Equation.DSMT4">
                    <p:embed/>
                  </p:oleObj>
                </mc:Choice>
                <mc:Fallback>
                  <p:oleObj r:id="rId18" imgW="49161600" imgH="1057032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022"/>
                          <a:ext cx="96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022" name="Group 43"/>
            <p:cNvGrpSpPr>
              <a:grpSpLocks/>
            </p:cNvGrpSpPr>
            <p:nvPr/>
          </p:nvGrpSpPr>
          <p:grpSpPr bwMode="auto">
            <a:xfrm>
              <a:off x="2507" y="2971"/>
              <a:ext cx="1509" cy="296"/>
              <a:chOff x="2825" y="3447"/>
              <a:chExt cx="1509" cy="296"/>
            </a:xfrm>
          </p:grpSpPr>
          <p:sp>
            <p:nvSpPr>
              <p:cNvPr id="40023" name="Rectangle 39"/>
              <p:cNvSpPr>
                <a:spLocks noChangeArrowheads="1"/>
              </p:cNvSpPr>
              <p:nvPr/>
            </p:nvSpPr>
            <p:spPr bwMode="auto">
              <a:xfrm>
                <a:off x="2825" y="3447"/>
                <a:ext cx="4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</a:rPr>
                  <a:t> (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or </a:t>
                </a:r>
              </a:p>
            </p:txBody>
          </p:sp>
          <p:graphicFrame>
            <p:nvGraphicFramePr>
              <p:cNvPr id="40009" name="Object 73"/>
              <p:cNvGraphicFramePr>
                <a:graphicFrameLocks noChangeAspect="1"/>
              </p:cNvGraphicFramePr>
              <p:nvPr/>
            </p:nvGraphicFramePr>
            <p:xfrm>
              <a:off x="3140" y="3507"/>
              <a:ext cx="96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62" r:id="rId20" imgW="49161600" imgH="10570320" progId="Equation.DSMT4">
                      <p:embed/>
                    </p:oleObj>
                  </mc:Choice>
                  <mc:Fallback>
                    <p:oleObj r:id="rId20" imgW="49161600" imgH="10570320" progId="Equation.DSMT4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0" y="3507"/>
                            <a:ext cx="96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24" name="Rectangle 40"/>
              <p:cNvSpPr>
                <a:spLocks noChangeArrowheads="1"/>
              </p:cNvSpPr>
              <p:nvPr/>
            </p:nvSpPr>
            <p:spPr bwMode="auto">
              <a:xfrm>
                <a:off x="4105" y="3452"/>
                <a:ext cx="22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tabLst>
                    <a:tab pos="4165600" algn="ctr"/>
                    <a:tab pos="8343900" algn="r"/>
                  </a:tabLst>
                </a:pPr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</a:rPr>
                  <a:t>),</a:t>
                </a:r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7863" y="4460875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If 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42938" y="5143500"/>
            <a:ext cx="8001000" cy="1200150"/>
            <a:chOff x="385" y="3271"/>
            <a:chExt cx="5040" cy="756"/>
          </a:xfrm>
        </p:grpSpPr>
        <p:sp>
          <p:nvSpPr>
            <p:cNvPr id="40020" name="Rectangle 47"/>
            <p:cNvSpPr>
              <a:spLocks noChangeArrowheads="1"/>
            </p:cNvSpPr>
            <p:nvPr/>
          </p:nvSpPr>
          <p:spPr bwMode="auto">
            <a:xfrm>
              <a:off x="385" y="3271"/>
              <a:ext cx="50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we call function 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is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strictly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monotone increasing 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严格单调增的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]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(or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strictly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monotone decreasing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严格单调减的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]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) on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A.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0021" name="Rectangle 48"/>
            <p:cNvSpPr>
              <a:spLocks noChangeArrowheads="1"/>
            </p:cNvSpPr>
            <p:nvPr/>
          </p:nvSpPr>
          <p:spPr bwMode="auto">
            <a:xfrm>
              <a:off x="1593" y="327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</a:rPr>
                <a:t>  </a:t>
              </a:r>
              <a:endParaRPr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6" grpId="0"/>
      <p:bldP spid="4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Primary Properties of Functions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AF784-DEF8-4788-A5C3-64132FF2BC43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3238" y="1619250"/>
            <a:ext cx="3735387" cy="3584575"/>
            <a:chOff x="272" y="652"/>
            <a:chExt cx="2353" cy="2258"/>
          </a:xfrm>
        </p:grpSpPr>
        <p:grpSp>
          <p:nvGrpSpPr>
            <p:cNvPr id="41043" name="Group 4"/>
            <p:cNvGrpSpPr>
              <a:grpSpLocks/>
            </p:cNvGrpSpPr>
            <p:nvPr/>
          </p:nvGrpSpPr>
          <p:grpSpPr bwMode="auto">
            <a:xfrm>
              <a:off x="420" y="652"/>
              <a:ext cx="2160" cy="1879"/>
              <a:chOff x="480" y="1824"/>
              <a:chExt cx="2211" cy="2215"/>
            </a:xfrm>
          </p:grpSpPr>
          <p:sp>
            <p:nvSpPr>
              <p:cNvPr id="41045" name="Line 5"/>
              <p:cNvSpPr>
                <a:spLocks noChangeShapeType="1"/>
              </p:cNvSpPr>
              <p:nvPr/>
            </p:nvSpPr>
            <p:spPr bwMode="auto">
              <a:xfrm>
                <a:off x="500" y="360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6" name="Line 6"/>
              <p:cNvSpPr>
                <a:spLocks noChangeShapeType="1"/>
              </p:cNvSpPr>
              <p:nvPr/>
            </p:nvSpPr>
            <p:spPr bwMode="auto">
              <a:xfrm flipV="1">
                <a:off x="708" y="2400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7" name="Line 7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8" name="Line 8"/>
              <p:cNvSpPr>
                <a:spLocks noChangeShapeType="1"/>
              </p:cNvSpPr>
              <p:nvPr/>
            </p:nvSpPr>
            <p:spPr bwMode="auto">
              <a:xfrm>
                <a:off x="1440" y="2928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18" name="Object 58"/>
              <p:cNvGraphicFramePr>
                <a:graphicFrameLocks noChangeAspect="1"/>
              </p:cNvGraphicFramePr>
              <p:nvPr/>
            </p:nvGraphicFramePr>
            <p:xfrm>
              <a:off x="1662" y="1989"/>
              <a:ext cx="829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4" name="Equation" r:id="rId4" imgW="37376280" imgH="10977480" progId="Equation.DSMT4">
                      <p:embed/>
                    </p:oleObj>
                  </mc:Choice>
                  <mc:Fallback>
                    <p:oleObj name="Equation" r:id="rId4" imgW="37376280" imgH="10977480" progId="Equation.DSMT4">
                      <p:embed/>
                      <p:pic>
                        <p:nvPicPr>
                          <p:cNvPr id="0" name="Picture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2" y="1989"/>
                            <a:ext cx="829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9" name="Object 59"/>
              <p:cNvGraphicFramePr>
                <a:graphicFrameLocks noChangeAspect="1"/>
              </p:cNvGraphicFramePr>
              <p:nvPr/>
            </p:nvGraphicFramePr>
            <p:xfrm>
              <a:off x="1202" y="2690"/>
              <a:ext cx="432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5" name="公式" r:id="rId6" imgW="380835" imgH="215806" progId="Equation.3">
                      <p:embed/>
                    </p:oleObj>
                  </mc:Choice>
                  <mc:Fallback>
                    <p:oleObj name="公式" r:id="rId6" imgW="380835" imgH="215806" progId="Equation.3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2" y="2690"/>
                            <a:ext cx="432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0" name="Object 60"/>
              <p:cNvGraphicFramePr>
                <a:graphicFrameLocks noChangeAspect="1"/>
              </p:cNvGraphicFramePr>
              <p:nvPr/>
            </p:nvGraphicFramePr>
            <p:xfrm>
              <a:off x="1548" y="2372"/>
              <a:ext cx="529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6" name="Equation" r:id="rId8" imgW="393359" imgH="215713" progId="Equation.DSMT4">
                      <p:embed/>
                    </p:oleObj>
                  </mc:Choice>
                  <mc:Fallback>
                    <p:oleObj name="Equation" r:id="rId8" imgW="393359" imgH="215713" progId="Equation.DSMT4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372"/>
                            <a:ext cx="529" cy="2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49" name="Text Box 12"/>
              <p:cNvSpPr txBox="1">
                <a:spLocks noChangeArrowheads="1"/>
              </p:cNvSpPr>
              <p:nvPr/>
            </p:nvSpPr>
            <p:spPr bwMode="auto">
              <a:xfrm>
                <a:off x="2304" y="3600"/>
                <a:ext cx="387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41050" name="Text Box 13"/>
              <p:cNvSpPr txBox="1">
                <a:spLocks noChangeArrowheads="1"/>
              </p:cNvSpPr>
              <p:nvPr/>
            </p:nvSpPr>
            <p:spPr bwMode="auto">
              <a:xfrm>
                <a:off x="480" y="2255"/>
                <a:ext cx="227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y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41051" name="Text Box 14"/>
              <p:cNvSpPr txBox="1">
                <a:spLocks noChangeArrowheads="1"/>
              </p:cNvSpPr>
              <p:nvPr/>
            </p:nvSpPr>
            <p:spPr bwMode="auto">
              <a:xfrm>
                <a:off x="528" y="3504"/>
                <a:ext cx="24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o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41052" name="Arc 15"/>
              <p:cNvSpPr>
                <a:spLocks/>
              </p:cNvSpPr>
              <p:nvPr/>
            </p:nvSpPr>
            <p:spPr bwMode="auto">
              <a:xfrm flipV="1">
                <a:off x="768" y="1824"/>
                <a:ext cx="1372" cy="1248"/>
              </a:xfrm>
              <a:custGeom>
                <a:avLst/>
                <a:gdLst>
                  <a:gd name="T0" fmla="*/ 0 w 20581"/>
                  <a:gd name="T1" fmla="*/ 0 h 21600"/>
                  <a:gd name="T2" fmla="*/ 0 w 20581"/>
                  <a:gd name="T3" fmla="*/ 0 h 21600"/>
                  <a:gd name="T4" fmla="*/ 0 w 2058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581"/>
                  <a:gd name="T10" fmla="*/ 0 h 21600"/>
                  <a:gd name="T11" fmla="*/ 20581 w 205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81" h="21600" fill="none" extrusionOk="0">
                    <a:moveTo>
                      <a:pt x="-1" y="0"/>
                    </a:moveTo>
                    <a:cubicBezTo>
                      <a:pt x="9403" y="0"/>
                      <a:pt x="17726" y="6083"/>
                      <a:pt x="20580" y="15043"/>
                    </a:cubicBezTo>
                  </a:path>
                  <a:path w="20581" h="21600" stroke="0" extrusionOk="0">
                    <a:moveTo>
                      <a:pt x="-1" y="0"/>
                    </a:moveTo>
                    <a:cubicBezTo>
                      <a:pt x="9403" y="0"/>
                      <a:pt x="17726" y="6083"/>
                      <a:pt x="20580" y="1504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1053" name="Line 16"/>
              <p:cNvSpPr>
                <a:spLocks noChangeShapeType="1"/>
              </p:cNvSpPr>
              <p:nvPr/>
            </p:nvSpPr>
            <p:spPr bwMode="auto">
              <a:xfrm flipV="1">
                <a:off x="1872" y="2592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4" name="Line 17"/>
              <p:cNvSpPr>
                <a:spLocks noChangeShapeType="1"/>
              </p:cNvSpPr>
              <p:nvPr/>
            </p:nvSpPr>
            <p:spPr bwMode="auto">
              <a:xfrm flipV="1">
                <a:off x="768" y="3072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5" name="AutoShape 18"/>
              <p:cNvSpPr>
                <a:spLocks/>
              </p:cNvSpPr>
              <p:nvPr/>
            </p:nvSpPr>
            <p:spPr bwMode="auto">
              <a:xfrm rot="-5471980">
                <a:off x="1368" y="3096"/>
                <a:ext cx="144" cy="1248"/>
              </a:xfrm>
              <a:prstGeom prst="leftBrace">
                <a:avLst>
                  <a:gd name="adj1" fmla="val 7222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graphicFrame>
            <p:nvGraphicFramePr>
              <p:cNvPr id="41021" name="Object 61"/>
              <p:cNvGraphicFramePr>
                <a:graphicFrameLocks noChangeAspect="1"/>
              </p:cNvGraphicFramePr>
              <p:nvPr/>
            </p:nvGraphicFramePr>
            <p:xfrm>
              <a:off x="1344" y="3840"/>
              <a:ext cx="15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7" name="公式" r:id="rId10" imgW="7709040" imgH="10163160" progId="Equation.3">
                      <p:embed/>
                    </p:oleObj>
                  </mc:Choice>
                  <mc:Fallback>
                    <p:oleObj name="公式" r:id="rId10" imgW="7709040" imgH="10163160" progId="Equation.3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840"/>
                            <a:ext cx="151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044" name="Text Box 20"/>
            <p:cNvSpPr txBox="1">
              <a:spLocks noChangeArrowheads="1"/>
            </p:cNvSpPr>
            <p:nvPr/>
          </p:nvSpPr>
          <p:spPr bwMode="auto">
            <a:xfrm>
              <a:off x="272" y="2619"/>
              <a:ext cx="23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Strictly monotone increasing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776788" y="1858963"/>
            <a:ext cx="3786187" cy="3355975"/>
            <a:chOff x="2852" y="886"/>
            <a:chExt cx="2385" cy="2114"/>
          </a:xfrm>
        </p:grpSpPr>
        <p:grpSp>
          <p:nvGrpSpPr>
            <p:cNvPr id="41030" name="Group 22"/>
            <p:cNvGrpSpPr>
              <a:grpSpLocks/>
            </p:cNvGrpSpPr>
            <p:nvPr/>
          </p:nvGrpSpPr>
          <p:grpSpPr bwMode="auto">
            <a:xfrm>
              <a:off x="2982" y="886"/>
              <a:ext cx="2151" cy="1725"/>
              <a:chOff x="3033" y="2107"/>
              <a:chExt cx="2199" cy="1932"/>
            </a:xfrm>
          </p:grpSpPr>
          <p:sp>
            <p:nvSpPr>
              <p:cNvPr id="41032" name="Line 23"/>
              <p:cNvSpPr>
                <a:spLocks noChangeShapeType="1"/>
              </p:cNvSpPr>
              <p:nvPr/>
            </p:nvSpPr>
            <p:spPr bwMode="auto">
              <a:xfrm>
                <a:off x="3085" y="360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3" name="Line 24"/>
              <p:cNvSpPr>
                <a:spLocks noChangeShapeType="1"/>
              </p:cNvSpPr>
              <p:nvPr/>
            </p:nvSpPr>
            <p:spPr bwMode="auto">
              <a:xfrm flipV="1">
                <a:off x="3293" y="235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4" name="Line 25"/>
              <p:cNvSpPr>
                <a:spLocks noChangeShapeType="1"/>
              </p:cNvSpPr>
              <p:nvPr/>
            </p:nvSpPr>
            <p:spPr bwMode="auto">
              <a:xfrm>
                <a:off x="3553" y="2592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5" name="Line 26"/>
              <p:cNvSpPr>
                <a:spLocks noChangeShapeType="1"/>
              </p:cNvSpPr>
              <p:nvPr/>
            </p:nvSpPr>
            <p:spPr bwMode="auto">
              <a:xfrm>
                <a:off x="4021" y="2640"/>
                <a:ext cx="0" cy="9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6" name="Line 27"/>
              <p:cNvSpPr>
                <a:spLocks noChangeShapeType="1"/>
              </p:cNvSpPr>
              <p:nvPr/>
            </p:nvSpPr>
            <p:spPr bwMode="auto">
              <a:xfrm>
                <a:off x="4749" y="331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7" name="Line 28"/>
              <p:cNvSpPr>
                <a:spLocks noChangeShapeType="1"/>
              </p:cNvSpPr>
              <p:nvPr/>
            </p:nvSpPr>
            <p:spPr bwMode="auto">
              <a:xfrm>
                <a:off x="4333" y="2784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22" name="Object 62"/>
              <p:cNvGraphicFramePr>
                <a:graphicFrameLocks noChangeAspect="1"/>
              </p:cNvGraphicFramePr>
              <p:nvPr/>
            </p:nvGraphicFramePr>
            <p:xfrm>
              <a:off x="3320" y="2107"/>
              <a:ext cx="782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8" name="Equation" r:id="rId12" imgW="37376280" imgH="10977480" progId="Equation.DSMT4">
                      <p:embed/>
                    </p:oleObj>
                  </mc:Choice>
                  <mc:Fallback>
                    <p:oleObj name="Equation" r:id="rId12" imgW="37376280" imgH="10977480" progId="Equation.DSMT4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0" y="2107"/>
                            <a:ext cx="782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3" name="Object 63"/>
              <p:cNvGraphicFramePr>
                <a:graphicFrameLocks noChangeAspect="1"/>
              </p:cNvGraphicFramePr>
              <p:nvPr/>
            </p:nvGraphicFramePr>
            <p:xfrm>
              <a:off x="3826" y="2510"/>
              <a:ext cx="432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9" name="公式" r:id="rId14" imgW="380835" imgH="215806" progId="Equation.3">
                      <p:embed/>
                    </p:oleObj>
                  </mc:Choice>
                  <mc:Fallback>
                    <p:oleObj name="公式" r:id="rId14" imgW="380835" imgH="215806" progId="Equation.3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6" y="2510"/>
                            <a:ext cx="432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38" name="Text Box 32"/>
              <p:cNvSpPr txBox="1">
                <a:spLocks noChangeArrowheads="1"/>
              </p:cNvSpPr>
              <p:nvPr/>
            </p:nvSpPr>
            <p:spPr bwMode="auto">
              <a:xfrm>
                <a:off x="4849" y="3601"/>
                <a:ext cx="383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41039" name="Text Box 33"/>
              <p:cNvSpPr txBox="1">
                <a:spLocks noChangeArrowheads="1"/>
              </p:cNvSpPr>
              <p:nvPr/>
            </p:nvSpPr>
            <p:spPr bwMode="auto">
              <a:xfrm>
                <a:off x="3033" y="2256"/>
                <a:ext cx="57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y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41040" name="Text Box 34"/>
              <p:cNvSpPr txBox="1">
                <a:spLocks noChangeArrowheads="1"/>
              </p:cNvSpPr>
              <p:nvPr/>
            </p:nvSpPr>
            <p:spPr bwMode="auto">
              <a:xfrm>
                <a:off x="3081" y="3504"/>
                <a:ext cx="328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o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41041" name="Arc 35"/>
              <p:cNvSpPr>
                <a:spLocks/>
              </p:cNvSpPr>
              <p:nvPr/>
            </p:nvSpPr>
            <p:spPr bwMode="auto">
              <a:xfrm>
                <a:off x="3553" y="2592"/>
                <a:ext cx="1200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1042" name="AutoShape 36"/>
              <p:cNvSpPr>
                <a:spLocks/>
              </p:cNvSpPr>
              <p:nvPr/>
            </p:nvSpPr>
            <p:spPr bwMode="auto">
              <a:xfrm rot="-5471980">
                <a:off x="4081" y="3168"/>
                <a:ext cx="96" cy="1152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graphicFrame>
            <p:nvGraphicFramePr>
              <p:cNvPr id="41024" name="Object 64"/>
              <p:cNvGraphicFramePr>
                <a:graphicFrameLocks noChangeAspect="1"/>
              </p:cNvGraphicFramePr>
              <p:nvPr/>
            </p:nvGraphicFramePr>
            <p:xfrm>
              <a:off x="4033" y="3840"/>
              <a:ext cx="15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60" name="公式" r:id="rId15" imgW="304920" imgH="407160" progId="Equation.3">
                      <p:embed/>
                    </p:oleObj>
                  </mc:Choice>
                  <mc:Fallback>
                    <p:oleObj name="公式" r:id="rId15" imgW="304920" imgH="407160" progId="Equation.3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3" y="3840"/>
                            <a:ext cx="151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5" name="Object 65"/>
              <p:cNvGraphicFramePr>
                <a:graphicFrameLocks noChangeAspect="1"/>
              </p:cNvGraphicFramePr>
              <p:nvPr/>
            </p:nvGraphicFramePr>
            <p:xfrm>
              <a:off x="4176" y="2712"/>
              <a:ext cx="43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61" name="公式" r:id="rId17" imgW="393359" imgH="215713" progId="Equation.3">
                      <p:embed/>
                    </p:oleObj>
                  </mc:Choice>
                  <mc:Fallback>
                    <p:oleObj name="公式" r:id="rId17" imgW="393359" imgH="215713" progId="Equation.3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712"/>
                            <a:ext cx="43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031" name="Text Box 38"/>
            <p:cNvSpPr txBox="1">
              <a:spLocks noChangeArrowheads="1"/>
            </p:cNvSpPr>
            <p:nvPr/>
          </p:nvSpPr>
          <p:spPr bwMode="auto">
            <a:xfrm>
              <a:off x="2852" y="2709"/>
              <a:ext cx="23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Strictly monotone decreasing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Primary Properties of Functions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656DBA-7999-48D4-A16F-846087286E9F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214438"/>
            <a:ext cx="2214562" cy="51593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Even and Odd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063" y="1785938"/>
            <a:ext cx="8286750" cy="461962"/>
            <a:chOff x="1429" y="1298"/>
            <a:chExt cx="5220" cy="291"/>
          </a:xfrm>
        </p:grpSpPr>
        <p:sp>
          <p:nvSpPr>
            <p:cNvPr id="42054" name="Rectangle 5"/>
            <p:cNvSpPr>
              <a:spLocks noChangeArrowheads="1"/>
            </p:cNvSpPr>
            <p:nvPr/>
          </p:nvSpPr>
          <p:spPr bwMode="auto">
            <a:xfrm>
              <a:off x="1429" y="1298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Let </a:t>
              </a:r>
            </a:p>
          </p:txBody>
        </p:sp>
        <p:graphicFrame>
          <p:nvGraphicFramePr>
            <p:cNvPr id="42028" name="Object 44"/>
            <p:cNvGraphicFramePr>
              <a:graphicFrameLocks noChangeAspect="1"/>
            </p:cNvGraphicFramePr>
            <p:nvPr/>
          </p:nvGraphicFramePr>
          <p:xfrm>
            <a:off x="1747" y="1343"/>
            <a:ext cx="71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0" name="Equation" r:id="rId4" imgW="36156960" imgH="10977480" progId="Equation.DSMT4">
                    <p:embed/>
                  </p:oleObj>
                </mc:Choice>
                <mc:Fallback>
                  <p:oleObj name="Equation" r:id="rId4" imgW="36156960" imgH="1097748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1343"/>
                          <a:ext cx="71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5" name="Rectangle 7"/>
            <p:cNvSpPr>
              <a:spLocks noChangeArrowheads="1"/>
            </p:cNvSpPr>
            <p:nvPr/>
          </p:nvSpPr>
          <p:spPr bwMode="auto">
            <a:xfrm>
              <a:off x="2421" y="1298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and </a:t>
              </a:r>
            </a:p>
          </p:txBody>
        </p:sp>
        <p:graphicFrame>
          <p:nvGraphicFramePr>
            <p:cNvPr id="42029" name="Object 45"/>
            <p:cNvGraphicFramePr>
              <a:graphicFrameLocks noChangeAspect="1"/>
            </p:cNvGraphicFramePr>
            <p:nvPr/>
          </p:nvGraphicFramePr>
          <p:xfrm>
            <a:off x="2884" y="1382"/>
            <a:ext cx="39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1" name="Equation" r:id="rId6" imgW="19900800" imgH="9349200" progId="Equation.DSMT4">
                    <p:embed/>
                  </p:oleObj>
                </mc:Choice>
                <mc:Fallback>
                  <p:oleObj name="Equation" r:id="rId6" imgW="19900800" imgH="93492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1382"/>
                          <a:ext cx="39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6" name="Rectangle 9"/>
            <p:cNvSpPr>
              <a:spLocks noChangeArrowheads="1"/>
            </p:cNvSpPr>
            <p:nvPr/>
          </p:nvSpPr>
          <p:spPr bwMode="auto">
            <a:xfrm>
              <a:off x="3220" y="1298"/>
              <a:ext cx="3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is the domain of definition of function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. 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0063" y="2286000"/>
            <a:ext cx="3175000" cy="461963"/>
            <a:chOff x="249" y="1525"/>
            <a:chExt cx="2000" cy="291"/>
          </a:xfrm>
        </p:grpSpPr>
        <p:sp>
          <p:nvSpPr>
            <p:cNvPr id="42052" name="Rectangle 13"/>
            <p:cNvSpPr>
              <a:spLocks noChangeArrowheads="1"/>
            </p:cNvSpPr>
            <p:nvPr/>
          </p:nvSpPr>
          <p:spPr bwMode="auto">
            <a:xfrm>
              <a:off x="249" y="1525"/>
              <a:ext cx="2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If </a:t>
              </a:r>
            </a:p>
          </p:txBody>
        </p:sp>
        <p:graphicFrame>
          <p:nvGraphicFramePr>
            <p:cNvPr id="42030" name="Object 46"/>
            <p:cNvGraphicFramePr>
              <a:graphicFrameLocks noChangeAspect="1"/>
            </p:cNvGraphicFramePr>
            <p:nvPr/>
          </p:nvGraphicFramePr>
          <p:xfrm>
            <a:off x="484" y="1596"/>
            <a:ext cx="80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2" name="Equation" r:id="rId8" imgW="40627440" imgH="10163160" progId="Equation.DSMT4">
                    <p:embed/>
                  </p:oleObj>
                </mc:Choice>
                <mc:Fallback>
                  <p:oleObj name="Equation" r:id="rId8" imgW="40627440" imgH="1016316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1596"/>
                          <a:ext cx="800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3" name="Rectangle 14"/>
            <p:cNvSpPr>
              <a:spLocks noChangeArrowheads="1"/>
            </p:cNvSpPr>
            <p:nvPr/>
          </p:nvSpPr>
          <p:spPr bwMode="auto">
            <a:xfrm>
              <a:off x="1251" y="1525"/>
              <a:ext cx="9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,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we have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00063" y="3465513"/>
            <a:ext cx="7127875" cy="461962"/>
            <a:chOff x="89" y="2069"/>
            <a:chExt cx="4490" cy="291"/>
          </a:xfrm>
        </p:grpSpPr>
        <p:sp>
          <p:nvSpPr>
            <p:cNvPr id="42050" name="Rectangle 15"/>
            <p:cNvSpPr>
              <a:spLocks noChangeArrowheads="1"/>
            </p:cNvSpPr>
            <p:nvPr/>
          </p:nvSpPr>
          <p:spPr bwMode="auto">
            <a:xfrm>
              <a:off x="89" y="2069"/>
              <a:ext cx="19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4165600" algn="ctr"/>
                  <a:tab pos="8343900" algn="r"/>
                </a:tabLst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then, we call function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2051" name="Rectangle 16"/>
            <p:cNvSpPr>
              <a:spLocks noChangeArrowheads="1"/>
            </p:cNvSpPr>
            <p:nvPr/>
          </p:nvSpPr>
          <p:spPr bwMode="auto">
            <a:xfrm>
              <a:off x="1934" y="2069"/>
              <a:ext cx="264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  is an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even function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偶函数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]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.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73450" y="3008313"/>
            <a:ext cx="1758950" cy="461962"/>
            <a:chOff x="1665" y="2008"/>
            <a:chExt cx="1108" cy="291"/>
          </a:xfrm>
        </p:grpSpPr>
        <p:graphicFrame>
          <p:nvGraphicFramePr>
            <p:cNvPr id="42031" name="Object 47"/>
            <p:cNvGraphicFramePr>
              <a:graphicFrameLocks noChangeAspect="1"/>
            </p:cNvGraphicFramePr>
            <p:nvPr/>
          </p:nvGraphicFramePr>
          <p:xfrm>
            <a:off x="1665" y="2016"/>
            <a:ext cx="103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3" name="Equation" r:id="rId10" imgW="52412760" imgH="10163160" progId="Equation.DSMT4">
                    <p:embed/>
                  </p:oleObj>
                </mc:Choice>
                <mc:Fallback>
                  <p:oleObj name="Equation" r:id="rId10" imgW="52412760" imgH="1016316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2016"/>
                          <a:ext cx="103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9" name="Rectangle 17"/>
            <p:cNvSpPr>
              <a:spLocks noChangeArrowheads="1"/>
            </p:cNvSpPr>
            <p:nvPr/>
          </p:nvSpPr>
          <p:spPr bwMode="auto">
            <a:xfrm>
              <a:off x="2608" y="2008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,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28625" y="5289550"/>
            <a:ext cx="6929438" cy="496888"/>
            <a:chOff x="158" y="2931"/>
            <a:chExt cx="4365" cy="313"/>
          </a:xfrm>
        </p:grpSpPr>
        <p:sp>
          <p:nvSpPr>
            <p:cNvPr id="42047" name="Rectangle 26"/>
            <p:cNvSpPr>
              <a:spLocks noChangeArrowheads="1"/>
            </p:cNvSpPr>
            <p:nvPr/>
          </p:nvSpPr>
          <p:spPr bwMode="auto">
            <a:xfrm>
              <a:off x="158" y="2931"/>
              <a:ext cx="20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4165600" algn="ctr"/>
                  <a:tab pos="8343900" algn="r"/>
                </a:tabLst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then, we call function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 f </a:t>
              </a:r>
            </a:p>
          </p:txBody>
        </p:sp>
        <p:sp>
          <p:nvSpPr>
            <p:cNvPr id="42048" name="Rectangle 27"/>
            <p:cNvSpPr>
              <a:spLocks noChangeArrowheads="1"/>
            </p:cNvSpPr>
            <p:nvPr/>
          </p:nvSpPr>
          <p:spPr bwMode="auto">
            <a:xfrm>
              <a:off x="2136" y="2953"/>
              <a:ext cx="23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is an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odd function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奇函数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]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71500" y="4071938"/>
            <a:ext cx="3095625" cy="461962"/>
            <a:chOff x="249" y="1525"/>
            <a:chExt cx="1950" cy="291"/>
          </a:xfrm>
        </p:grpSpPr>
        <p:sp>
          <p:nvSpPr>
            <p:cNvPr id="42045" name="Rectangle 29"/>
            <p:cNvSpPr>
              <a:spLocks noChangeArrowheads="1"/>
            </p:cNvSpPr>
            <p:nvPr/>
          </p:nvSpPr>
          <p:spPr bwMode="auto">
            <a:xfrm>
              <a:off x="249" y="1525"/>
              <a:ext cx="2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If </a:t>
              </a:r>
            </a:p>
          </p:txBody>
        </p:sp>
        <p:graphicFrame>
          <p:nvGraphicFramePr>
            <p:cNvPr id="42032" name="Object 48"/>
            <p:cNvGraphicFramePr>
              <a:graphicFrameLocks noChangeAspect="1"/>
            </p:cNvGraphicFramePr>
            <p:nvPr/>
          </p:nvGraphicFramePr>
          <p:xfrm>
            <a:off x="454" y="1592"/>
            <a:ext cx="80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4" name="Equation" r:id="rId12" imgW="40627440" imgH="10163160" progId="Equation.DSMT4">
                    <p:embed/>
                  </p:oleObj>
                </mc:Choice>
                <mc:Fallback>
                  <p:oleObj name="Equation" r:id="rId12" imgW="40627440" imgH="1016316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1592"/>
                          <a:ext cx="800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6" name="Rectangle 31"/>
            <p:cNvSpPr>
              <a:spLocks noChangeArrowheads="1"/>
            </p:cNvSpPr>
            <p:nvPr/>
          </p:nvSpPr>
          <p:spPr bwMode="auto">
            <a:xfrm>
              <a:off x="1201" y="1525"/>
              <a:ext cx="9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,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we have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27413" y="4752975"/>
            <a:ext cx="2001837" cy="461963"/>
            <a:chOff x="1978" y="2560"/>
            <a:chExt cx="1261" cy="291"/>
          </a:xfrm>
        </p:grpSpPr>
        <p:graphicFrame>
          <p:nvGraphicFramePr>
            <p:cNvPr id="42033" name="Object 49"/>
            <p:cNvGraphicFramePr>
              <a:graphicFrameLocks noChangeAspect="1"/>
            </p:cNvGraphicFramePr>
            <p:nvPr/>
          </p:nvGraphicFramePr>
          <p:xfrm>
            <a:off x="1978" y="2606"/>
            <a:ext cx="113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5" name="Equation" r:id="rId14" imgW="57696120" imgH="10163160" progId="Equation.DSMT4">
                    <p:embed/>
                  </p:oleObj>
                </mc:Choice>
                <mc:Fallback>
                  <p:oleObj name="Equation" r:id="rId14" imgW="57696120" imgH="1016316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2606"/>
                          <a:ext cx="113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4" name="Rectangle 32"/>
            <p:cNvSpPr>
              <a:spLocks noChangeArrowheads="1"/>
            </p:cNvSpPr>
            <p:nvPr/>
          </p:nvSpPr>
          <p:spPr bwMode="auto">
            <a:xfrm>
              <a:off x="3074" y="2560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,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Primary Properties of Functions</a:t>
            </a:r>
          </a:p>
        </p:txBody>
      </p:sp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76F03-2849-498C-996B-4D04E0F0C3A5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313" y="1222375"/>
            <a:ext cx="3671887" cy="2992438"/>
            <a:chOff x="243" y="1536"/>
            <a:chExt cx="2640" cy="1978"/>
          </a:xfrm>
        </p:grpSpPr>
        <p:grpSp>
          <p:nvGrpSpPr>
            <p:cNvPr id="43094" name="Group 4"/>
            <p:cNvGrpSpPr>
              <a:grpSpLocks/>
            </p:cNvGrpSpPr>
            <p:nvPr/>
          </p:nvGrpSpPr>
          <p:grpSpPr bwMode="auto">
            <a:xfrm>
              <a:off x="243" y="1536"/>
              <a:ext cx="2640" cy="1551"/>
              <a:chOff x="240" y="2208"/>
              <a:chExt cx="2640" cy="1551"/>
            </a:xfrm>
          </p:grpSpPr>
          <p:sp>
            <p:nvSpPr>
              <p:cNvPr id="43096" name="Line 5"/>
              <p:cNvSpPr>
                <a:spLocks noChangeShapeType="1"/>
              </p:cNvSpPr>
              <p:nvPr/>
            </p:nvSpPr>
            <p:spPr bwMode="auto">
              <a:xfrm>
                <a:off x="240" y="3504"/>
                <a:ext cx="2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7" name="Line 6"/>
              <p:cNvSpPr>
                <a:spLocks noChangeShapeType="1"/>
              </p:cNvSpPr>
              <p:nvPr/>
            </p:nvSpPr>
            <p:spPr bwMode="auto">
              <a:xfrm flipV="1">
                <a:off x="1332" y="2352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8" name="Freeform 7"/>
              <p:cNvSpPr>
                <a:spLocks/>
              </p:cNvSpPr>
              <p:nvPr/>
            </p:nvSpPr>
            <p:spPr bwMode="auto">
              <a:xfrm>
                <a:off x="240" y="2384"/>
                <a:ext cx="1092" cy="864"/>
              </a:xfrm>
              <a:custGeom>
                <a:avLst/>
                <a:gdLst>
                  <a:gd name="T0" fmla="*/ 0 w 1008"/>
                  <a:gd name="T1" fmla="*/ 352 h 864"/>
                  <a:gd name="T2" fmla="*/ 427 w 1008"/>
                  <a:gd name="T3" fmla="*/ 64 h 864"/>
                  <a:gd name="T4" fmla="*/ 1038 w 1008"/>
                  <a:gd name="T5" fmla="*/ 736 h 864"/>
                  <a:gd name="T6" fmla="*/ 1282 w 1008"/>
                  <a:gd name="T7" fmla="*/ 832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864"/>
                  <a:gd name="T14" fmla="*/ 1008 w 100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864">
                    <a:moveTo>
                      <a:pt x="0" y="352"/>
                    </a:moveTo>
                    <a:cubicBezTo>
                      <a:pt x="100" y="176"/>
                      <a:pt x="200" y="0"/>
                      <a:pt x="336" y="64"/>
                    </a:cubicBezTo>
                    <a:cubicBezTo>
                      <a:pt x="472" y="128"/>
                      <a:pt x="704" y="608"/>
                      <a:pt x="816" y="736"/>
                    </a:cubicBezTo>
                    <a:cubicBezTo>
                      <a:pt x="928" y="864"/>
                      <a:pt x="968" y="848"/>
                      <a:pt x="1008" y="832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3099" name="Freeform 8"/>
              <p:cNvSpPr>
                <a:spLocks/>
              </p:cNvSpPr>
              <p:nvPr/>
            </p:nvSpPr>
            <p:spPr bwMode="auto">
              <a:xfrm flipH="1">
                <a:off x="1280" y="2400"/>
                <a:ext cx="1092" cy="864"/>
              </a:xfrm>
              <a:custGeom>
                <a:avLst/>
                <a:gdLst>
                  <a:gd name="T0" fmla="*/ 0 w 1008"/>
                  <a:gd name="T1" fmla="*/ 352 h 864"/>
                  <a:gd name="T2" fmla="*/ 427 w 1008"/>
                  <a:gd name="T3" fmla="*/ 64 h 864"/>
                  <a:gd name="T4" fmla="*/ 1038 w 1008"/>
                  <a:gd name="T5" fmla="*/ 736 h 864"/>
                  <a:gd name="T6" fmla="*/ 1282 w 1008"/>
                  <a:gd name="T7" fmla="*/ 832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864"/>
                  <a:gd name="T14" fmla="*/ 1008 w 100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864">
                    <a:moveTo>
                      <a:pt x="0" y="352"/>
                    </a:moveTo>
                    <a:cubicBezTo>
                      <a:pt x="100" y="176"/>
                      <a:pt x="200" y="0"/>
                      <a:pt x="336" y="64"/>
                    </a:cubicBezTo>
                    <a:cubicBezTo>
                      <a:pt x="472" y="128"/>
                      <a:pt x="704" y="608"/>
                      <a:pt x="816" y="736"/>
                    </a:cubicBezTo>
                    <a:cubicBezTo>
                      <a:pt x="928" y="864"/>
                      <a:pt x="968" y="848"/>
                      <a:pt x="1008" y="832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3100" name="Line 9"/>
              <p:cNvSpPr>
                <a:spLocks noChangeShapeType="1"/>
              </p:cNvSpPr>
              <p:nvPr/>
            </p:nvSpPr>
            <p:spPr bwMode="auto">
              <a:xfrm>
                <a:off x="2372" y="2736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1" name="Line 10"/>
              <p:cNvSpPr>
                <a:spLocks noChangeShapeType="1"/>
              </p:cNvSpPr>
              <p:nvPr/>
            </p:nvSpPr>
            <p:spPr bwMode="auto">
              <a:xfrm>
                <a:off x="240" y="2736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2" name="Line 11"/>
              <p:cNvSpPr>
                <a:spLocks noChangeShapeType="1"/>
              </p:cNvSpPr>
              <p:nvPr/>
            </p:nvSpPr>
            <p:spPr bwMode="auto">
              <a:xfrm>
                <a:off x="968" y="288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3" name="Line 12"/>
              <p:cNvSpPr>
                <a:spLocks noChangeShapeType="1"/>
              </p:cNvSpPr>
              <p:nvPr/>
            </p:nvSpPr>
            <p:spPr bwMode="auto">
              <a:xfrm>
                <a:off x="1696" y="288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4" name="Line 13"/>
              <p:cNvSpPr>
                <a:spLocks noChangeShapeType="1"/>
              </p:cNvSpPr>
              <p:nvPr/>
            </p:nvSpPr>
            <p:spPr bwMode="auto">
              <a:xfrm>
                <a:off x="968" y="2880"/>
                <a:ext cx="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5" name="Text Box 14"/>
              <p:cNvSpPr txBox="1">
                <a:spLocks noChangeArrowheads="1"/>
              </p:cNvSpPr>
              <p:nvPr/>
            </p:nvSpPr>
            <p:spPr bwMode="auto">
              <a:xfrm>
                <a:off x="1125" y="2208"/>
                <a:ext cx="468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y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43106" name="Text Box 15"/>
              <p:cNvSpPr txBox="1">
                <a:spLocks noChangeArrowheads="1"/>
              </p:cNvSpPr>
              <p:nvPr/>
            </p:nvSpPr>
            <p:spPr bwMode="auto">
              <a:xfrm>
                <a:off x="2481" y="3456"/>
                <a:ext cx="399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graphicFrame>
            <p:nvGraphicFramePr>
              <p:cNvPr id="43052" name="Object 44"/>
              <p:cNvGraphicFramePr>
                <a:graphicFrameLocks noChangeAspect="1"/>
              </p:cNvGraphicFramePr>
              <p:nvPr/>
            </p:nvGraphicFramePr>
            <p:xfrm>
              <a:off x="266" y="3072"/>
              <a:ext cx="625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54" name="公式" r:id="rId4" imgW="1066337" imgH="406224" progId="Equation.3">
                      <p:embed/>
                    </p:oleObj>
                  </mc:Choice>
                  <mc:Fallback>
                    <p:oleObj name="公式" r:id="rId4" imgW="1066337" imgH="406224" progId="Equation.3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" y="3072"/>
                            <a:ext cx="625" cy="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53" name="Object 45"/>
              <p:cNvGraphicFramePr>
                <a:graphicFrameLocks noChangeAspect="1"/>
              </p:cNvGraphicFramePr>
              <p:nvPr/>
            </p:nvGraphicFramePr>
            <p:xfrm>
              <a:off x="1646" y="2239"/>
              <a:ext cx="75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55" name="公式" r:id="rId6" imgW="46723320" imgH="13012560" progId="Equation.3">
                      <p:embed/>
                    </p:oleObj>
                  </mc:Choice>
                  <mc:Fallback>
                    <p:oleObj name="公式" r:id="rId6" imgW="46723320" imgH="13012560" progId="Equation.3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6" y="2239"/>
                            <a:ext cx="754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07" name="Text Box 18"/>
              <p:cNvSpPr txBox="1">
                <a:spLocks noChangeArrowheads="1"/>
              </p:cNvSpPr>
              <p:nvPr/>
            </p:nvSpPr>
            <p:spPr bwMode="auto">
              <a:xfrm>
                <a:off x="1125" y="3456"/>
                <a:ext cx="114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</a:rPr>
                  <a:t>o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3108" name="Text Box 19"/>
              <p:cNvSpPr txBox="1">
                <a:spLocks noChangeArrowheads="1"/>
              </p:cNvSpPr>
              <p:nvPr/>
            </p:nvSpPr>
            <p:spPr bwMode="auto">
              <a:xfrm>
                <a:off x="1593" y="3456"/>
                <a:ext cx="114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</a:rPr>
                  <a:t>x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3109" name="Text Box 20"/>
              <p:cNvSpPr txBox="1">
                <a:spLocks noChangeArrowheads="1"/>
              </p:cNvSpPr>
              <p:nvPr/>
            </p:nvSpPr>
            <p:spPr bwMode="auto">
              <a:xfrm>
                <a:off x="760" y="3457"/>
                <a:ext cx="1456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-</a:t>
                </a:r>
                <a:r>
                  <a:rPr kumimoji="1" lang="en-US" altLang="zh-CN" sz="2400" i="1">
                    <a:latin typeface="Times New Roman" pitchFamily="18" charset="0"/>
                  </a:rPr>
                  <a:t>x</a:t>
                </a:r>
              </a:p>
            </p:txBody>
          </p:sp>
          <p:graphicFrame>
            <p:nvGraphicFramePr>
              <p:cNvPr id="43054" name="Object 46"/>
              <p:cNvGraphicFramePr>
                <a:graphicFrameLocks noChangeAspect="1"/>
              </p:cNvGraphicFramePr>
              <p:nvPr/>
            </p:nvGraphicFramePr>
            <p:xfrm>
              <a:off x="1776" y="3024"/>
              <a:ext cx="48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56" name="公式" r:id="rId8" imgW="837836" imgH="406224" progId="Equation.3">
                      <p:embed/>
                    </p:oleObj>
                  </mc:Choice>
                  <mc:Fallback>
                    <p:oleObj name="公式" r:id="rId8" imgW="837836" imgH="406224" progId="Equation.3">
                      <p:embed/>
                      <p:pic>
                        <p:nvPicPr>
                          <p:cNvPr id="0" name="Picture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024"/>
                            <a:ext cx="480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095" name="Text Box 22"/>
            <p:cNvSpPr txBox="1">
              <a:spLocks noChangeArrowheads="1"/>
            </p:cNvSpPr>
            <p:nvPr/>
          </p:nvSpPr>
          <p:spPr bwMode="auto">
            <a:xfrm>
              <a:off x="782" y="3209"/>
              <a:ext cx="1379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Even function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075238" y="1357313"/>
            <a:ext cx="3313112" cy="2928937"/>
            <a:chOff x="2958" y="1567"/>
            <a:chExt cx="2514" cy="2087"/>
          </a:xfrm>
        </p:grpSpPr>
        <p:grpSp>
          <p:nvGrpSpPr>
            <p:cNvPr id="43079" name="Group 24"/>
            <p:cNvGrpSpPr>
              <a:grpSpLocks/>
            </p:cNvGrpSpPr>
            <p:nvPr/>
          </p:nvGrpSpPr>
          <p:grpSpPr bwMode="auto">
            <a:xfrm>
              <a:off x="2958" y="1567"/>
              <a:ext cx="2514" cy="1824"/>
              <a:chOff x="2926" y="2160"/>
              <a:chExt cx="2514" cy="1824"/>
            </a:xfrm>
          </p:grpSpPr>
          <p:graphicFrame>
            <p:nvGraphicFramePr>
              <p:cNvPr id="43055" name="Object 47"/>
              <p:cNvGraphicFramePr>
                <a:graphicFrameLocks noChangeAspect="1"/>
              </p:cNvGraphicFramePr>
              <p:nvPr/>
            </p:nvGraphicFramePr>
            <p:xfrm>
              <a:off x="2926" y="3447"/>
              <a:ext cx="530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57" name="公式" r:id="rId10" imgW="1066337" imgH="406224" progId="Equation.3">
                      <p:embed/>
                    </p:oleObj>
                  </mc:Choice>
                  <mc:Fallback>
                    <p:oleObj name="公式" r:id="rId10" imgW="1066337" imgH="406224" progId="Equation.3">
                      <p:embed/>
                      <p:pic>
                        <p:nvPicPr>
                          <p:cNvPr id="0" name="Picture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6" y="3447"/>
                            <a:ext cx="530" cy="2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3081" name="Group 26"/>
              <p:cNvGrpSpPr>
                <a:grpSpLocks/>
              </p:cNvGrpSpPr>
              <p:nvPr/>
            </p:nvGrpSpPr>
            <p:grpSpPr bwMode="auto">
              <a:xfrm>
                <a:off x="2936" y="2160"/>
                <a:ext cx="2504" cy="1824"/>
                <a:chOff x="2936" y="2160"/>
                <a:chExt cx="2504" cy="1824"/>
              </a:xfrm>
            </p:grpSpPr>
            <p:sp>
              <p:nvSpPr>
                <p:cNvPr id="43082" name="Line 27"/>
                <p:cNvSpPr>
                  <a:spLocks noChangeShapeType="1"/>
                </p:cNvSpPr>
                <p:nvPr/>
              </p:nvSpPr>
              <p:spPr bwMode="auto">
                <a:xfrm>
                  <a:off x="2936" y="3120"/>
                  <a:ext cx="23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8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080" y="2304"/>
                  <a:ext cx="0" cy="13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84" name="Freeform 29"/>
                <p:cNvSpPr>
                  <a:spLocks/>
                </p:cNvSpPr>
                <p:nvPr/>
              </p:nvSpPr>
              <p:spPr bwMode="auto">
                <a:xfrm>
                  <a:off x="4080" y="2256"/>
                  <a:ext cx="728" cy="864"/>
                </a:xfrm>
                <a:custGeom>
                  <a:avLst/>
                  <a:gdLst>
                    <a:gd name="T0" fmla="*/ 855 w 672"/>
                    <a:gd name="T1" fmla="*/ 0 h 864"/>
                    <a:gd name="T2" fmla="*/ 672 w 672"/>
                    <a:gd name="T3" fmla="*/ 576 h 864"/>
                    <a:gd name="T4" fmla="*/ 0 w 672"/>
                    <a:gd name="T5" fmla="*/ 864 h 864"/>
                    <a:gd name="T6" fmla="*/ 0 60000 65536"/>
                    <a:gd name="T7" fmla="*/ 0 60000 65536"/>
                    <a:gd name="T8" fmla="*/ 0 60000 65536"/>
                    <a:gd name="T9" fmla="*/ 0 w 672"/>
                    <a:gd name="T10" fmla="*/ 0 h 864"/>
                    <a:gd name="T11" fmla="*/ 672 w 67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72" h="864">
                      <a:moveTo>
                        <a:pt x="672" y="0"/>
                      </a:moveTo>
                      <a:cubicBezTo>
                        <a:pt x="656" y="216"/>
                        <a:pt x="640" y="432"/>
                        <a:pt x="528" y="576"/>
                      </a:cubicBezTo>
                      <a:cubicBezTo>
                        <a:pt x="416" y="720"/>
                        <a:pt x="20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43085" name="Freeform 30"/>
                <p:cNvSpPr>
                  <a:spLocks/>
                </p:cNvSpPr>
                <p:nvPr/>
              </p:nvSpPr>
              <p:spPr bwMode="auto">
                <a:xfrm rot="10800000">
                  <a:off x="3372" y="3120"/>
                  <a:ext cx="728" cy="864"/>
                </a:xfrm>
                <a:custGeom>
                  <a:avLst/>
                  <a:gdLst>
                    <a:gd name="T0" fmla="*/ 855 w 672"/>
                    <a:gd name="T1" fmla="*/ 0 h 864"/>
                    <a:gd name="T2" fmla="*/ 672 w 672"/>
                    <a:gd name="T3" fmla="*/ 576 h 864"/>
                    <a:gd name="T4" fmla="*/ 0 w 672"/>
                    <a:gd name="T5" fmla="*/ 864 h 864"/>
                    <a:gd name="T6" fmla="*/ 0 60000 65536"/>
                    <a:gd name="T7" fmla="*/ 0 60000 65536"/>
                    <a:gd name="T8" fmla="*/ 0 60000 65536"/>
                    <a:gd name="T9" fmla="*/ 0 w 672"/>
                    <a:gd name="T10" fmla="*/ 0 h 864"/>
                    <a:gd name="T11" fmla="*/ 672 w 67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72" h="864">
                      <a:moveTo>
                        <a:pt x="672" y="0"/>
                      </a:moveTo>
                      <a:cubicBezTo>
                        <a:pt x="656" y="216"/>
                        <a:pt x="640" y="432"/>
                        <a:pt x="528" y="576"/>
                      </a:cubicBezTo>
                      <a:cubicBezTo>
                        <a:pt x="416" y="720"/>
                        <a:pt x="20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4308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404" y="2448"/>
                  <a:ext cx="1404" cy="12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87" name="Line 32"/>
                <p:cNvSpPr>
                  <a:spLocks noChangeShapeType="1"/>
                </p:cNvSpPr>
                <p:nvPr/>
              </p:nvSpPr>
              <p:spPr bwMode="auto">
                <a:xfrm>
                  <a:off x="4796" y="2460"/>
                  <a:ext cx="0" cy="6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88" name="Line 33"/>
                <p:cNvSpPr>
                  <a:spLocks noChangeShapeType="1"/>
                </p:cNvSpPr>
                <p:nvPr/>
              </p:nvSpPr>
              <p:spPr bwMode="auto">
                <a:xfrm>
                  <a:off x="3404" y="3120"/>
                  <a:ext cx="0" cy="6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8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872" y="2160"/>
                  <a:ext cx="400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y</a:t>
                  </a:r>
                  <a:endParaRPr kumimoji="1" lang="en-US" altLang="zh-CN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4309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83" y="3072"/>
                  <a:ext cx="257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x</a:t>
                  </a:r>
                  <a:endParaRPr kumimoji="1" lang="en-US" altLang="zh-CN" sz="2400" b="1">
                    <a:latin typeface="Times New Roman" pitchFamily="18" charset="0"/>
                  </a:endParaRPr>
                </a:p>
              </p:txBody>
            </p:sp>
            <p:graphicFrame>
              <p:nvGraphicFramePr>
                <p:cNvPr id="43056" name="Object 48"/>
                <p:cNvGraphicFramePr>
                  <a:graphicFrameLocks noChangeAspect="1"/>
                </p:cNvGraphicFramePr>
                <p:nvPr/>
              </p:nvGraphicFramePr>
              <p:xfrm>
                <a:off x="4828" y="2640"/>
                <a:ext cx="480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158" name="公式" r:id="rId11" imgW="837836" imgH="406224" progId="Equation.3">
                        <p:embed/>
                      </p:oleObj>
                    </mc:Choice>
                    <mc:Fallback>
                      <p:oleObj name="公式" r:id="rId11" imgW="837836" imgH="406224" progId="Equation.3">
                        <p:embed/>
                        <p:pic>
                          <p:nvPicPr>
                            <p:cNvPr id="0" name="Picture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28" y="2640"/>
                              <a:ext cx="480" cy="2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09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80" y="3072"/>
                  <a:ext cx="240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o</a:t>
                  </a:r>
                  <a:endParaRPr kumimoji="1" lang="en-US" altLang="zh-CN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4309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704" y="3072"/>
                  <a:ext cx="284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i="1">
                      <a:latin typeface="Times New Roman" pitchFamily="18" charset="0"/>
                    </a:rPr>
                    <a:t>x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309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144" y="2880"/>
                  <a:ext cx="45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Times New Roman" pitchFamily="18" charset="0"/>
                    </a:rPr>
                    <a:t>-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graphicFrame>
              <p:nvGraphicFramePr>
                <p:cNvPr id="43057" name="Object 49"/>
                <p:cNvGraphicFramePr>
                  <a:graphicFrameLocks noChangeAspect="1"/>
                </p:cNvGraphicFramePr>
                <p:nvPr/>
              </p:nvGraphicFramePr>
              <p:xfrm>
                <a:off x="4670" y="2279"/>
                <a:ext cx="754" cy="2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159" name="公式" r:id="rId12" imgW="1930320" imgH="534240" progId="Equation.3">
                        <p:embed/>
                      </p:oleObj>
                    </mc:Choice>
                    <mc:Fallback>
                      <p:oleObj name="公式" r:id="rId12" imgW="1930320" imgH="534240" progId="Equation.3">
                        <p:embed/>
                        <p:pic>
                          <p:nvPicPr>
                            <p:cNvPr id="0" name="Picture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0" y="2279"/>
                              <a:ext cx="754" cy="20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3080" name="Text Box 41"/>
            <p:cNvSpPr txBox="1">
              <a:spLocks noChangeArrowheads="1"/>
            </p:cNvSpPr>
            <p:nvPr/>
          </p:nvSpPr>
          <p:spPr bwMode="auto">
            <a:xfrm>
              <a:off x="3616" y="3325"/>
              <a:ext cx="1378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Odd function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2928938" y="3838575"/>
            <a:ext cx="3049587" cy="2519363"/>
            <a:chOff x="1383" y="2523"/>
            <a:chExt cx="1921" cy="1587"/>
          </a:xfrm>
        </p:grpSpPr>
        <p:grpSp>
          <p:nvGrpSpPr>
            <p:cNvPr id="43064" name="Group 50"/>
            <p:cNvGrpSpPr>
              <a:grpSpLocks/>
            </p:cNvGrpSpPr>
            <p:nvPr/>
          </p:nvGrpSpPr>
          <p:grpSpPr bwMode="auto">
            <a:xfrm>
              <a:off x="2078" y="2523"/>
              <a:ext cx="258" cy="1587"/>
              <a:chOff x="2078" y="2523"/>
              <a:chExt cx="258" cy="1587"/>
            </a:xfrm>
          </p:grpSpPr>
          <p:sp>
            <p:nvSpPr>
              <p:cNvPr id="43074" name="Text Box 46"/>
              <p:cNvSpPr txBox="1">
                <a:spLocks noChangeArrowheads="1"/>
              </p:cNvSpPr>
              <p:nvPr/>
            </p:nvSpPr>
            <p:spPr bwMode="auto">
              <a:xfrm>
                <a:off x="2078" y="2523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</a:rPr>
                  <a:t>y</a:t>
                </a:r>
              </a:p>
            </p:txBody>
          </p:sp>
          <p:grpSp>
            <p:nvGrpSpPr>
              <p:cNvPr id="43075" name="Group 48"/>
              <p:cNvGrpSpPr>
                <a:grpSpLocks/>
              </p:cNvGrpSpPr>
              <p:nvPr/>
            </p:nvGrpSpPr>
            <p:grpSpPr bwMode="auto">
              <a:xfrm>
                <a:off x="2290" y="2523"/>
                <a:ext cx="46" cy="1587"/>
                <a:chOff x="2290" y="2523"/>
                <a:chExt cx="46" cy="1587"/>
              </a:xfrm>
            </p:grpSpPr>
            <p:sp>
              <p:nvSpPr>
                <p:cNvPr id="4307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290" y="2523"/>
                  <a:ext cx="0" cy="158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8" name="Line 47"/>
                <p:cNvSpPr>
                  <a:spLocks noChangeShapeType="1"/>
                </p:cNvSpPr>
                <p:nvPr/>
              </p:nvSpPr>
              <p:spPr bwMode="auto">
                <a:xfrm>
                  <a:off x="2290" y="3385"/>
                  <a:ext cx="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76" name="Text Box 49"/>
              <p:cNvSpPr txBox="1">
                <a:spLocks noChangeArrowheads="1"/>
              </p:cNvSpPr>
              <p:nvPr/>
            </p:nvSpPr>
            <p:spPr bwMode="auto">
              <a:xfrm>
                <a:off x="2109" y="324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3065" name="Group 55"/>
            <p:cNvGrpSpPr>
              <a:grpSpLocks/>
            </p:cNvGrpSpPr>
            <p:nvPr/>
          </p:nvGrpSpPr>
          <p:grpSpPr bwMode="auto">
            <a:xfrm>
              <a:off x="1429" y="3641"/>
              <a:ext cx="1786" cy="288"/>
              <a:chOff x="1429" y="3641"/>
              <a:chExt cx="1786" cy="288"/>
            </a:xfrm>
          </p:grpSpPr>
          <p:grpSp>
            <p:nvGrpSpPr>
              <p:cNvPr id="43069" name="Group 54"/>
              <p:cNvGrpSpPr>
                <a:grpSpLocks/>
              </p:cNvGrpSpPr>
              <p:nvPr/>
            </p:nvGrpSpPr>
            <p:grpSpPr bwMode="auto">
              <a:xfrm>
                <a:off x="1429" y="3641"/>
                <a:ext cx="1786" cy="288"/>
                <a:chOff x="1429" y="3641"/>
                <a:chExt cx="1786" cy="288"/>
              </a:xfrm>
            </p:grpSpPr>
            <p:sp>
              <p:nvSpPr>
                <p:cNvPr id="43071" name="Line 42"/>
                <p:cNvSpPr>
                  <a:spLocks noChangeShapeType="1"/>
                </p:cNvSpPr>
                <p:nvPr/>
              </p:nvSpPr>
              <p:spPr bwMode="auto">
                <a:xfrm>
                  <a:off x="1429" y="3702"/>
                  <a:ext cx="172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003" y="3641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43073" name="Line 53"/>
                <p:cNvSpPr>
                  <a:spLocks noChangeShapeType="1"/>
                </p:cNvSpPr>
                <p:nvPr/>
              </p:nvSpPr>
              <p:spPr bwMode="auto">
                <a:xfrm>
                  <a:off x="1973" y="3657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70" name="Text Box 51"/>
              <p:cNvSpPr txBox="1">
                <a:spLocks noChangeArrowheads="1"/>
              </p:cNvSpPr>
              <p:nvPr/>
            </p:nvSpPr>
            <p:spPr bwMode="auto">
              <a:xfrm>
                <a:off x="1876" y="365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3066" name="Group 57"/>
            <p:cNvGrpSpPr>
              <a:grpSpLocks/>
            </p:cNvGrpSpPr>
            <p:nvPr/>
          </p:nvGrpSpPr>
          <p:grpSpPr bwMode="auto">
            <a:xfrm>
              <a:off x="1383" y="2840"/>
              <a:ext cx="1921" cy="590"/>
              <a:chOff x="1383" y="2840"/>
              <a:chExt cx="1921" cy="590"/>
            </a:xfrm>
          </p:grpSpPr>
          <p:sp>
            <p:nvSpPr>
              <p:cNvPr id="62516" name="Line 52"/>
              <p:cNvSpPr>
                <a:spLocks noChangeShapeType="1"/>
              </p:cNvSpPr>
              <p:nvPr/>
            </p:nvSpPr>
            <p:spPr bwMode="auto">
              <a:xfrm rot="18900000">
                <a:off x="1383" y="3430"/>
                <a:ext cx="1679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068" name="Text Box 56"/>
              <p:cNvSpPr txBox="1">
                <a:spLocks noChangeArrowheads="1"/>
              </p:cNvSpPr>
              <p:nvPr/>
            </p:nvSpPr>
            <p:spPr bwMode="auto">
              <a:xfrm>
                <a:off x="2744" y="2840"/>
                <a:ext cx="5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latin typeface="Times New Roman" pitchFamily="18" charset="0"/>
                  </a:rPr>
                  <a:t>y</a:t>
                </a:r>
                <a:r>
                  <a:rPr lang="en-US" altLang="zh-CN" b="1">
                    <a:latin typeface="Times New Roman" pitchFamily="18" charset="0"/>
                  </a:rPr>
                  <a:t> = </a:t>
                </a:r>
                <a:r>
                  <a:rPr lang="en-US" altLang="zh-CN" b="1" i="1">
                    <a:latin typeface="Times New Roman" pitchFamily="18" charset="0"/>
                  </a:rPr>
                  <a:t>x</a:t>
                </a:r>
                <a:r>
                  <a:rPr lang="en-US" altLang="zh-CN" b="1">
                    <a:latin typeface="Times New Roman" pitchFamily="18" charset="0"/>
                  </a:rPr>
                  <a:t>+1</a:t>
                </a:r>
              </a:p>
            </p:txBody>
          </p:sp>
        </p:grpSp>
      </p:grpSp>
      <p:sp>
        <p:nvSpPr>
          <p:cNvPr id="62523" name="Rectangle 59"/>
          <p:cNvSpPr>
            <a:spLocks noChangeArrowheads="1"/>
          </p:cNvSpPr>
          <p:nvPr/>
        </p:nvSpPr>
        <p:spPr bwMode="auto">
          <a:xfrm>
            <a:off x="5643563" y="5219700"/>
            <a:ext cx="1174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Neither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Primary Properties of Functions</a:t>
            </a: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DBF4D-23B1-41DF-AF9C-A0FDEABB61E2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214438"/>
            <a:ext cx="1714500" cy="51593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>
                <a:solidFill>
                  <a:schemeClr val="bg1"/>
                </a:solidFill>
              </a:rPr>
              <a:t>Periodicity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44513" y="1785938"/>
            <a:ext cx="7885112" cy="461962"/>
            <a:chOff x="388" y="1298"/>
            <a:chExt cx="4967" cy="291"/>
          </a:xfrm>
        </p:grpSpPr>
        <p:graphicFrame>
          <p:nvGraphicFramePr>
            <p:cNvPr id="44104" name="Object 72"/>
            <p:cNvGraphicFramePr>
              <a:graphicFrameLocks noChangeAspect="1"/>
            </p:cNvGraphicFramePr>
            <p:nvPr/>
          </p:nvGraphicFramePr>
          <p:xfrm>
            <a:off x="810" y="1350"/>
            <a:ext cx="66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4" name="Equation" r:id="rId4" imgW="33718680" imgH="10163160" progId="Equation.DSMT4">
                    <p:embed/>
                  </p:oleObj>
                </mc:Choice>
                <mc:Fallback>
                  <p:oleObj name="Equation" r:id="rId4" imgW="33718680" imgH="1016316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350"/>
                          <a:ext cx="664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131" name="Group 14"/>
            <p:cNvGrpSpPr>
              <a:grpSpLocks/>
            </p:cNvGrpSpPr>
            <p:nvPr/>
          </p:nvGrpSpPr>
          <p:grpSpPr bwMode="auto">
            <a:xfrm>
              <a:off x="388" y="1298"/>
              <a:ext cx="4967" cy="291"/>
              <a:chOff x="479" y="1389"/>
              <a:chExt cx="4967" cy="291"/>
            </a:xfrm>
          </p:grpSpPr>
          <p:sp>
            <p:nvSpPr>
              <p:cNvPr id="44132" name="Rectangle 8"/>
              <p:cNvSpPr>
                <a:spLocks noChangeArrowheads="1"/>
              </p:cNvSpPr>
              <p:nvPr/>
            </p:nvSpPr>
            <p:spPr bwMode="auto">
              <a:xfrm>
                <a:off x="479" y="1389"/>
                <a:ext cx="4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Let </a:t>
                </a:r>
              </a:p>
            </p:txBody>
          </p:sp>
          <p:sp>
            <p:nvSpPr>
              <p:cNvPr id="44133" name="Rectangle 9"/>
              <p:cNvSpPr>
                <a:spLocks noChangeArrowheads="1"/>
              </p:cNvSpPr>
              <p:nvPr/>
            </p:nvSpPr>
            <p:spPr bwMode="auto">
              <a:xfrm>
                <a:off x="1565" y="1389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and </a:t>
                </a:r>
              </a:p>
            </p:txBody>
          </p:sp>
          <p:graphicFrame>
            <p:nvGraphicFramePr>
              <p:cNvPr id="44105" name="Object 73"/>
              <p:cNvGraphicFramePr>
                <a:graphicFrameLocks noChangeAspect="1"/>
              </p:cNvGraphicFramePr>
              <p:nvPr/>
            </p:nvGraphicFramePr>
            <p:xfrm>
              <a:off x="2007" y="1464"/>
              <a:ext cx="123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75" name="Equation" r:id="rId6" imgW="62573040" imgH="10163160" progId="Equation.DSMT4">
                      <p:embed/>
                    </p:oleObj>
                  </mc:Choice>
                  <mc:Fallback>
                    <p:oleObj name="Equation" r:id="rId6" imgW="62573040" imgH="10163160" progId="Equation.DSMT4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7" y="1464"/>
                            <a:ext cx="1234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134" name="Rectangle 10"/>
              <p:cNvSpPr>
                <a:spLocks noChangeArrowheads="1"/>
              </p:cNvSpPr>
              <p:nvPr/>
            </p:nvSpPr>
            <p:spPr bwMode="auto">
              <a:xfrm>
                <a:off x="3227" y="1389"/>
                <a:ext cx="221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is the domain of definition</a:t>
                </a:r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00063" y="2376488"/>
            <a:ext cx="2068512" cy="492125"/>
            <a:chOff x="-45" y="1710"/>
            <a:chExt cx="1303" cy="310"/>
          </a:xfrm>
        </p:grpSpPr>
        <p:sp>
          <p:nvSpPr>
            <p:cNvPr id="44129" name="Rectangle 11"/>
            <p:cNvSpPr>
              <a:spLocks noChangeArrowheads="1"/>
            </p:cNvSpPr>
            <p:nvPr/>
          </p:nvSpPr>
          <p:spPr bwMode="auto">
            <a:xfrm>
              <a:off x="1035" y="1729"/>
              <a:ext cx="2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Arial Unicode MS"/>
                </a:rPr>
                <a:t>. </a:t>
              </a:r>
              <a:endParaRPr lang="en-US" altLang="zh-CN" sz="20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44130" name="Rectangle 12"/>
            <p:cNvSpPr>
              <a:spLocks noChangeArrowheads="1"/>
            </p:cNvSpPr>
            <p:nvPr/>
          </p:nvSpPr>
          <p:spPr bwMode="auto">
            <a:xfrm>
              <a:off x="-45" y="1710"/>
              <a:ext cx="11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of function 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500313" y="2362200"/>
            <a:ext cx="5500687" cy="461963"/>
            <a:chOff x="1239" y="1661"/>
            <a:chExt cx="3465" cy="291"/>
          </a:xfrm>
        </p:grpSpPr>
        <p:grpSp>
          <p:nvGrpSpPr>
            <p:cNvPr id="44125" name="Group 27"/>
            <p:cNvGrpSpPr>
              <a:grpSpLocks/>
            </p:cNvGrpSpPr>
            <p:nvPr/>
          </p:nvGrpSpPr>
          <p:grpSpPr bwMode="auto">
            <a:xfrm>
              <a:off x="1239" y="1661"/>
              <a:ext cx="1552" cy="291"/>
              <a:chOff x="1239" y="1661"/>
              <a:chExt cx="1552" cy="291"/>
            </a:xfrm>
          </p:grpSpPr>
          <p:sp>
            <p:nvSpPr>
              <p:cNvPr id="44127" name="Rectangle 19"/>
              <p:cNvSpPr>
                <a:spLocks noChangeArrowheads="1"/>
              </p:cNvSpPr>
              <p:nvPr/>
            </p:nvSpPr>
            <p:spPr bwMode="auto">
              <a:xfrm>
                <a:off x="1239" y="1661"/>
                <a:ext cx="29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If </a:t>
                </a:r>
              </a:p>
            </p:txBody>
          </p:sp>
          <p:graphicFrame>
            <p:nvGraphicFramePr>
              <p:cNvPr id="44106" name="Object 74"/>
              <p:cNvGraphicFramePr>
                <a:graphicFrameLocks noChangeAspect="1"/>
              </p:cNvGraphicFramePr>
              <p:nvPr/>
            </p:nvGraphicFramePr>
            <p:xfrm>
              <a:off x="1509" y="1725"/>
              <a:ext cx="506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76" name="Equation" r:id="rId8" imgW="25590600" imgH="8535240" progId="Equation.DSMT4">
                      <p:embed/>
                    </p:oleObj>
                  </mc:Choice>
                  <mc:Fallback>
                    <p:oleObj name="Equation" r:id="rId8" imgW="25590600" imgH="8535240" progId="Equation.DSMT4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9" y="1725"/>
                            <a:ext cx="506" cy="1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128" name="Rectangle 20"/>
              <p:cNvSpPr>
                <a:spLocks noChangeArrowheads="1"/>
              </p:cNvSpPr>
              <p:nvPr/>
            </p:nvSpPr>
            <p:spPr bwMode="auto">
              <a:xfrm>
                <a:off x="2018" y="1661"/>
                <a:ext cx="7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so that </a:t>
                </a:r>
              </a:p>
            </p:txBody>
          </p:sp>
        </p:grpSp>
        <p:graphicFrame>
          <p:nvGraphicFramePr>
            <p:cNvPr id="44107" name="Object 75"/>
            <p:cNvGraphicFramePr>
              <a:graphicFrameLocks noChangeAspect="1"/>
            </p:cNvGraphicFramePr>
            <p:nvPr/>
          </p:nvGraphicFramePr>
          <p:xfrm>
            <a:off x="2745" y="1749"/>
            <a:ext cx="7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7" name="Equation" r:id="rId10" imgW="37782360" imgH="9349200" progId="Equation.DSMT4">
                    <p:embed/>
                  </p:oleObj>
                </mc:Choice>
                <mc:Fallback>
                  <p:oleObj name="Equation" r:id="rId10" imgW="37782360" imgH="93492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1749"/>
                          <a:ext cx="7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26" name="Rectangle 21"/>
            <p:cNvSpPr>
              <a:spLocks noChangeArrowheads="1"/>
            </p:cNvSpPr>
            <p:nvPr/>
          </p:nvSpPr>
          <p:spPr bwMode="auto">
            <a:xfrm>
              <a:off x="3424" y="1661"/>
              <a:ext cx="12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</a:rPr>
                <a:t>,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we have	</a:t>
              </a:r>
            </a:p>
          </p:txBody>
        </p:sp>
      </p:grpSp>
      <p:graphicFrame>
        <p:nvGraphicFramePr>
          <p:cNvPr id="115728" name="Object 76"/>
          <p:cNvGraphicFramePr>
            <a:graphicFrameLocks noChangeAspect="1"/>
          </p:cNvGraphicFramePr>
          <p:nvPr/>
        </p:nvGraphicFramePr>
        <p:xfrm>
          <a:off x="3287713" y="2963863"/>
          <a:ext cx="19843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8" name="Equation" r:id="rId12" imgW="63385560" imgH="10163160" progId="Equation.DSMT4">
                  <p:embed/>
                </p:oleObj>
              </mc:Choice>
              <mc:Fallback>
                <p:oleObj name="Equation" r:id="rId12" imgW="63385560" imgH="1016316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963863"/>
                        <a:ext cx="19843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00063" y="3406775"/>
            <a:ext cx="7596187" cy="496888"/>
            <a:chOff x="180" y="2319"/>
            <a:chExt cx="4785" cy="313"/>
          </a:xfrm>
        </p:grpSpPr>
        <p:sp>
          <p:nvSpPr>
            <p:cNvPr id="44123" name="Rectangle 22"/>
            <p:cNvSpPr>
              <a:spLocks noChangeArrowheads="1"/>
            </p:cNvSpPr>
            <p:nvPr/>
          </p:nvSpPr>
          <p:spPr bwMode="auto">
            <a:xfrm>
              <a:off x="180" y="2341"/>
              <a:ext cx="47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4165600" algn="ctr"/>
                  <a:tab pos="8343900" algn="r"/>
                </a:tabLst>
              </a:pP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then, we call function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 is a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periodic function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周期函数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]</a:t>
              </a:r>
              <a:r>
                <a:rPr lang="en-US" altLang="zh-CN" sz="2400"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44124" name="Rectangle 23"/>
            <p:cNvSpPr>
              <a:spLocks noChangeArrowheads="1"/>
            </p:cNvSpPr>
            <p:nvPr/>
          </p:nvSpPr>
          <p:spPr bwMode="auto">
            <a:xfrm>
              <a:off x="2130" y="2319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971550" y="4017963"/>
            <a:ext cx="7086600" cy="2114550"/>
            <a:chOff x="672" y="2352"/>
            <a:chExt cx="4464" cy="1332"/>
          </a:xfrm>
        </p:grpSpPr>
        <p:graphicFrame>
          <p:nvGraphicFramePr>
            <p:cNvPr id="44109" name="Object 77"/>
            <p:cNvGraphicFramePr>
              <a:graphicFrameLocks noChangeAspect="1"/>
            </p:cNvGraphicFramePr>
            <p:nvPr/>
          </p:nvGraphicFramePr>
          <p:xfrm>
            <a:off x="672" y="2352"/>
            <a:ext cx="4464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9" name="位图图像" r:id="rId14" imgW="3362794" imgH="2114845" progId="PBrush">
                    <p:embed/>
                  </p:oleObj>
                </mc:Choice>
                <mc:Fallback>
                  <p:oleObj name="位图图像" r:id="rId14" imgW="3362794" imgH="2114845" progId="PBrush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52"/>
                          <a:ext cx="4464" cy="13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7C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22" name="Line 32"/>
            <p:cNvSpPr>
              <a:spLocks noChangeShapeType="1"/>
            </p:cNvSpPr>
            <p:nvPr/>
          </p:nvSpPr>
          <p:spPr bwMode="auto">
            <a:xfrm flipH="1">
              <a:off x="998" y="29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110" name="Object 78"/>
            <p:cNvGraphicFramePr>
              <a:graphicFrameLocks noChangeAspect="1"/>
            </p:cNvGraphicFramePr>
            <p:nvPr/>
          </p:nvGraphicFramePr>
          <p:xfrm>
            <a:off x="2278" y="3345"/>
            <a:ext cx="16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0" name="Equation" r:id="rId16" imgW="431613" imgH="622030" progId="Equation.DSMT4">
                    <p:embed/>
                  </p:oleObj>
                </mc:Choice>
                <mc:Fallback>
                  <p:oleObj name="Equation" r:id="rId16" imgW="431613" imgH="62203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" y="3345"/>
                          <a:ext cx="16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11" name="Object 79"/>
            <p:cNvGraphicFramePr>
              <a:graphicFrameLocks noChangeAspect="1"/>
            </p:cNvGraphicFramePr>
            <p:nvPr/>
          </p:nvGraphicFramePr>
          <p:xfrm>
            <a:off x="3168" y="3405"/>
            <a:ext cx="9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1" name="Equation" r:id="rId18" imgW="253890" imgH="622030" progId="Equation.DSMT4">
                    <p:embed/>
                  </p:oleObj>
                </mc:Choice>
                <mc:Fallback>
                  <p:oleObj name="Equation" r:id="rId18" imgW="253890" imgH="62203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05"/>
                          <a:ext cx="99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12" name="Object 80"/>
            <p:cNvGraphicFramePr>
              <a:graphicFrameLocks noChangeAspect="1"/>
            </p:cNvGraphicFramePr>
            <p:nvPr/>
          </p:nvGraphicFramePr>
          <p:xfrm>
            <a:off x="1416" y="3358"/>
            <a:ext cx="21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2" name="Equation" r:id="rId20" imgW="558558" imgH="622030" progId="Equation.DSMT4">
                    <p:embed/>
                  </p:oleObj>
                </mc:Choice>
                <mc:Fallback>
                  <p:oleObj name="Equation" r:id="rId20" imgW="558558" imgH="62203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3358"/>
                          <a:ext cx="21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13" name="Object 81"/>
            <p:cNvGraphicFramePr>
              <a:graphicFrameLocks noChangeAspect="1"/>
            </p:cNvGraphicFramePr>
            <p:nvPr/>
          </p:nvGraphicFramePr>
          <p:xfrm>
            <a:off x="3986" y="3358"/>
            <a:ext cx="14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3" name="Equation" r:id="rId22" imgW="380835" imgH="622030" progId="Equation.DSMT4">
                    <p:embed/>
                  </p:oleObj>
                </mc:Choice>
                <mc:Fallback>
                  <p:oleObj name="Equation" r:id="rId22" imgW="380835" imgH="62203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3358"/>
                          <a:ext cx="149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Primary Properties of Functions</a:t>
            </a: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0ABF9-F9E0-4D25-B4E8-E90C58D699B8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grpSp>
        <p:nvGrpSpPr>
          <p:cNvPr id="45132" name="Group 35"/>
          <p:cNvGrpSpPr>
            <a:grpSpLocks/>
          </p:cNvGrpSpPr>
          <p:nvPr/>
        </p:nvGrpSpPr>
        <p:grpSpPr bwMode="auto">
          <a:xfrm>
            <a:off x="611188" y="1211263"/>
            <a:ext cx="7434262" cy="1003300"/>
            <a:chOff x="839" y="1048"/>
            <a:chExt cx="4683" cy="632"/>
          </a:xfrm>
        </p:grpSpPr>
        <p:grpSp>
          <p:nvGrpSpPr>
            <p:cNvPr id="45139" name="Group 34"/>
            <p:cNvGrpSpPr>
              <a:grpSpLocks/>
            </p:cNvGrpSpPr>
            <p:nvPr/>
          </p:nvGrpSpPr>
          <p:grpSpPr bwMode="auto">
            <a:xfrm>
              <a:off x="839" y="1048"/>
              <a:ext cx="4610" cy="317"/>
              <a:chOff x="839" y="1048"/>
              <a:chExt cx="4610" cy="317"/>
            </a:xfrm>
          </p:grpSpPr>
          <p:graphicFrame>
            <p:nvGraphicFramePr>
              <p:cNvPr id="45121" name="Object 65"/>
              <p:cNvGraphicFramePr>
                <a:graphicFrameLocks noChangeAspect="1"/>
              </p:cNvGraphicFramePr>
              <p:nvPr/>
            </p:nvGraphicFramePr>
            <p:xfrm>
              <a:off x="2559" y="1048"/>
              <a:ext cx="289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74" name="Equation" r:id="rId4" imgW="91427400" imgH="9349200" progId="Equation.DSMT4">
                      <p:embed/>
                    </p:oleObj>
                  </mc:Choice>
                  <mc:Fallback>
                    <p:oleObj name="Equation" r:id="rId4" imgW="91427400" imgH="9349200" progId="Equation.DSMT4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9" y="1048"/>
                            <a:ext cx="2890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805" name="Text Box 5"/>
              <p:cNvSpPr txBox="1">
                <a:spLocks noChangeArrowheads="1"/>
              </p:cNvSpPr>
              <p:nvPr/>
            </p:nvSpPr>
            <p:spPr bwMode="auto">
              <a:xfrm>
                <a:off x="839" y="1074"/>
                <a:ext cx="175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Example</a:t>
                </a:r>
                <a:r>
                  <a:rPr lang="en-US" altLang="zh-CN" sz="2400" dirty="0">
                    <a:latin typeface="+mn-lt"/>
                  </a:rPr>
                  <a:t>  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+mn-lt"/>
                  </a:rPr>
                  <a:t>Suppose </a:t>
                </a:r>
              </a:p>
            </p:txBody>
          </p:sp>
        </p:grpSp>
        <p:sp>
          <p:nvSpPr>
            <p:cNvPr id="45140" name="Rectangle 9"/>
            <p:cNvSpPr>
              <a:spLocks noChangeArrowheads="1"/>
            </p:cNvSpPr>
            <p:nvPr/>
          </p:nvSpPr>
          <p:spPr bwMode="auto">
            <a:xfrm>
              <a:off x="839" y="1389"/>
              <a:ext cx="46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prove that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is an even function and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g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 is an odd function.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571500" y="2214563"/>
            <a:ext cx="912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Proof</a:t>
            </a:r>
            <a:endParaRPr lang="zh-CN" altLang="en-US" sz="2400" b="1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04823" name="Object 66"/>
          <p:cNvGraphicFramePr>
            <a:graphicFrameLocks noChangeAspect="1"/>
          </p:cNvGraphicFramePr>
          <p:nvPr/>
        </p:nvGraphicFramePr>
        <p:xfrm>
          <a:off x="1285875" y="3859213"/>
          <a:ext cx="28146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" name="Equation" r:id="rId6" imgW="56476800" imgH="9349200" progId="Equation.DSMT4">
                  <p:embed/>
                </p:oleObj>
              </mc:Choice>
              <mc:Fallback>
                <p:oleObj name="Equation" r:id="rId6" imgW="56476800" imgH="93492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859213"/>
                        <a:ext cx="2814638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4" name="Object 67"/>
          <p:cNvGraphicFramePr>
            <a:graphicFrameLocks noChangeAspect="1"/>
          </p:cNvGraphicFramePr>
          <p:nvPr/>
        </p:nvGraphicFramePr>
        <p:xfrm>
          <a:off x="1570038" y="2284413"/>
          <a:ext cx="2101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6" name="Equation" r:id="rId8" imgW="41846400" imgH="7720920" progId="Equation.DSMT4">
                  <p:embed/>
                </p:oleObj>
              </mc:Choice>
              <mc:Fallback>
                <p:oleObj name="Equation" r:id="rId8" imgW="41846400" imgH="772092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284413"/>
                        <a:ext cx="21018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5" name="Object 68"/>
          <p:cNvGraphicFramePr>
            <a:graphicFrameLocks noChangeAspect="1"/>
          </p:cNvGraphicFramePr>
          <p:nvPr/>
        </p:nvGraphicFramePr>
        <p:xfrm>
          <a:off x="1549400" y="2789238"/>
          <a:ext cx="2265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7" name="Equation" r:id="rId10" imgW="45097560" imgH="7720920" progId="Equation.DSMT4">
                  <p:embed/>
                </p:oleObj>
              </mc:Choice>
              <mc:Fallback>
                <p:oleObj name="Equation" r:id="rId10" imgW="45097560" imgH="772092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789238"/>
                        <a:ext cx="22653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6" name="Object 69"/>
          <p:cNvGraphicFramePr>
            <a:graphicFrameLocks noChangeAspect="1"/>
          </p:cNvGraphicFramePr>
          <p:nvPr/>
        </p:nvGraphicFramePr>
        <p:xfrm>
          <a:off x="1293813" y="4445000"/>
          <a:ext cx="34893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8" name="Equation" r:id="rId12" imgW="69888240" imgH="9349200" progId="Equation.DSMT4">
                  <p:embed/>
                </p:oleObj>
              </mc:Choice>
              <mc:Fallback>
                <p:oleObj name="Equation" r:id="rId12" imgW="69888240" imgH="93492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445000"/>
                        <a:ext cx="34893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3" name="Object 70"/>
          <p:cNvGraphicFramePr>
            <a:graphicFrameLocks noChangeAspect="1"/>
          </p:cNvGraphicFramePr>
          <p:nvPr/>
        </p:nvGraphicFramePr>
        <p:xfrm>
          <a:off x="1427163" y="3319463"/>
          <a:ext cx="17430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9" name="Equation" r:id="rId14" imgW="34937640" imgH="7314120" progId="Equation.DSMT4">
                  <p:embed/>
                </p:oleObj>
              </mc:Choice>
              <mc:Fallback>
                <p:oleObj name="Equation" r:id="rId14" imgW="34937640" imgH="731412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3319463"/>
                        <a:ext cx="17430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755650" y="3265488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then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2987675" y="3265488"/>
            <a:ext cx="3155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    f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is an even function.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04839" name="Object 71"/>
          <p:cNvGraphicFramePr>
            <a:graphicFrameLocks noChangeAspect="1"/>
          </p:cNvGraphicFramePr>
          <p:nvPr/>
        </p:nvGraphicFramePr>
        <p:xfrm>
          <a:off x="4797425" y="4340225"/>
          <a:ext cx="18272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0" name="Equation" r:id="rId16" imgW="36563400" imgH="14233680" progId="Equation.DSMT4">
                  <p:embed/>
                </p:oleObj>
              </mc:Choice>
              <mc:Fallback>
                <p:oleObj name="Equation" r:id="rId16" imgW="36563400" imgH="142336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4340225"/>
                        <a:ext cx="1827213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0" name="Object 72"/>
          <p:cNvGraphicFramePr>
            <a:graphicFrameLocks noChangeAspect="1"/>
          </p:cNvGraphicFramePr>
          <p:nvPr/>
        </p:nvGraphicFramePr>
        <p:xfrm>
          <a:off x="6548438" y="4441825"/>
          <a:ext cx="21701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1" name="Equation" r:id="rId18" imgW="43472160" imgH="9349200" progId="Equation.DSMT4">
                  <p:embed/>
                </p:oleObj>
              </mc:Choice>
              <mc:Fallback>
                <p:oleObj name="Equation" r:id="rId18" imgW="43472160" imgH="93492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4441825"/>
                        <a:ext cx="2170112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1" name="Object 73"/>
          <p:cNvGraphicFramePr>
            <a:graphicFrameLocks noChangeAspect="1"/>
          </p:cNvGraphicFramePr>
          <p:nvPr/>
        </p:nvGraphicFramePr>
        <p:xfrm>
          <a:off x="1385888" y="5227638"/>
          <a:ext cx="18240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2" name="Equation" r:id="rId20" imgW="36563400" imgH="7314120" progId="Equation.DSMT4">
                  <p:embed/>
                </p:oleObj>
              </mc:Choice>
              <mc:Fallback>
                <p:oleObj name="Equation" r:id="rId20" imgW="36563400" imgH="73141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227638"/>
                        <a:ext cx="18240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2" name="Rectangle 42"/>
          <p:cNvSpPr>
            <a:spLocks noChangeArrowheads="1"/>
          </p:cNvSpPr>
          <p:nvPr/>
        </p:nvSpPr>
        <p:spPr bwMode="auto">
          <a:xfrm>
            <a:off x="755650" y="5175250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then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04843" name="Rectangle 43"/>
          <p:cNvSpPr>
            <a:spLocks noChangeArrowheads="1"/>
          </p:cNvSpPr>
          <p:nvPr/>
        </p:nvSpPr>
        <p:spPr bwMode="auto">
          <a:xfrm>
            <a:off x="3136900" y="5143500"/>
            <a:ext cx="2935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   g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is an odd function.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04844" name="Rectangle 44"/>
          <p:cNvSpPr>
            <a:spLocks noChangeArrowheads="1"/>
          </p:cNvSpPr>
          <p:nvPr/>
        </p:nvSpPr>
        <p:spPr bwMode="auto">
          <a:xfrm>
            <a:off x="755650" y="5751513"/>
            <a:ext cx="1030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Finish.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/>
      <p:bldP spid="204836" grpId="0"/>
      <p:bldP spid="204837" grpId="0"/>
      <p:bldP spid="204842" grpId="0"/>
      <p:bldP spid="204843" grpId="0"/>
      <p:bldP spid="2048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灯片编号占位符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34C3C2-060D-4C5E-9F25-B0FEA9C9A717}" type="slidenum">
              <a:rPr lang="en-US" altLang="zh-CN" sz="900">
                <a:solidFill>
                  <a:srgbClr val="0000CC"/>
                </a:solidFill>
                <a:latin typeface="Garamond" pitchFamily="18" charset="0"/>
              </a:rPr>
              <a:pPr algn="r"/>
              <a:t>6</a:t>
            </a:fld>
            <a:endParaRPr lang="en-US" altLang="zh-CN" sz="900">
              <a:solidFill>
                <a:srgbClr val="0000CC"/>
              </a:solidFill>
              <a:latin typeface="Garamond" pitchFamily="18" charset="0"/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71525"/>
            <a:ext cx="8229600" cy="85725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altLang="zh-CN"/>
              <a:t>References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81275"/>
            <a:ext cx="8229600" cy="3152775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1. </a:t>
            </a:r>
            <a:r>
              <a:rPr lang="en-US" altLang="zh-CN" sz="2800" b="1" dirty="0" err="1"/>
              <a:t>Zhien</a:t>
            </a:r>
            <a:r>
              <a:rPr lang="en-US" altLang="zh-CN" sz="2800" b="1" dirty="0"/>
              <a:t> Ma, </a:t>
            </a:r>
            <a:r>
              <a:rPr lang="en-US" altLang="zh-CN" sz="2800" b="1" dirty="0" err="1"/>
              <a:t>Miansen</a:t>
            </a:r>
            <a:r>
              <a:rPr lang="en-US" altLang="zh-CN" sz="2800" b="1" dirty="0"/>
              <a:t> Wang, Fred </a:t>
            </a:r>
            <a:r>
              <a:rPr lang="en-US" altLang="zh-CN" sz="2800" b="1" dirty="0" err="1"/>
              <a:t>Brauer</a:t>
            </a:r>
            <a:r>
              <a:rPr lang="en-US" altLang="zh-CN" sz="2800" b="1" dirty="0"/>
              <a:t>, Fundamentals of  Advanced Mathematics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2. </a:t>
            </a:r>
            <a:r>
              <a:rPr lang="zh-CN" altLang="en-US" sz="2800" b="1" dirty="0"/>
              <a:t>高等数学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同济大学数学系编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第七版；</a:t>
            </a:r>
          </a:p>
          <a:p>
            <a:pPr eaLnBrk="1" hangingPunct="1"/>
            <a:r>
              <a:rPr lang="en-US" altLang="zh-CN" sz="2800" b="1" dirty="0"/>
              <a:t>3.</a:t>
            </a:r>
            <a:r>
              <a:rPr lang="zh-CN" altLang="en-US" sz="2800" b="1" dirty="0"/>
              <a:t>高等数学附册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学习辅导与习题选解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同济大学数学系编；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 [</a:t>
            </a:r>
            <a:r>
              <a:rPr lang="zh-CN" altLang="en-US" dirty="0">
                <a:ea typeface="宋体" charset="-122"/>
              </a:rPr>
              <a:t>反函数</a:t>
            </a:r>
            <a:r>
              <a:rPr lang="en-US" altLang="zh-CN" dirty="0">
                <a:ea typeface="宋体" charset="-122"/>
              </a:rPr>
              <a:t>]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52BD4-7517-4A36-94B6-20E8FDA4DAC4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1900" y="4221163"/>
            <a:ext cx="4230688" cy="1800225"/>
            <a:chOff x="1519" y="2954"/>
            <a:chExt cx="2665" cy="1134"/>
          </a:xfrm>
        </p:grpSpPr>
        <p:sp>
          <p:nvSpPr>
            <p:cNvPr id="47168" name="Oval 5"/>
            <p:cNvSpPr>
              <a:spLocks noChangeArrowheads="1"/>
            </p:cNvSpPr>
            <p:nvPr/>
          </p:nvSpPr>
          <p:spPr bwMode="auto">
            <a:xfrm>
              <a:off x="1519" y="2954"/>
              <a:ext cx="624" cy="1134"/>
            </a:xfrm>
            <a:prstGeom prst="ellipse">
              <a:avLst/>
            </a:prstGeom>
            <a:gradFill rotWithShape="0">
              <a:gsLst>
                <a:gs pos="0">
                  <a:srgbClr val="FFFFC3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169" name="Oval 6"/>
            <p:cNvSpPr>
              <a:spLocks noChangeArrowheads="1"/>
            </p:cNvSpPr>
            <p:nvPr/>
          </p:nvSpPr>
          <p:spPr bwMode="auto">
            <a:xfrm>
              <a:off x="3560" y="2954"/>
              <a:ext cx="624" cy="1134"/>
            </a:xfrm>
            <a:prstGeom prst="ellipse">
              <a:avLst/>
            </a:prstGeom>
            <a:gradFill rotWithShape="1">
              <a:gsLst>
                <a:gs pos="0">
                  <a:srgbClr val="FF99CC"/>
                </a:gs>
                <a:gs pos="50000">
                  <a:srgbClr val="DFDFEF"/>
                </a:gs>
                <a:gs pos="100000">
                  <a:srgbClr val="FF99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74759" name="Freeform 7"/>
          <p:cNvSpPr>
            <a:spLocks/>
          </p:cNvSpPr>
          <p:nvPr/>
        </p:nvSpPr>
        <p:spPr bwMode="auto">
          <a:xfrm>
            <a:off x="3087688" y="4171950"/>
            <a:ext cx="3149600" cy="696913"/>
          </a:xfrm>
          <a:custGeom>
            <a:avLst/>
            <a:gdLst>
              <a:gd name="T0" fmla="*/ 0 w 1984"/>
              <a:gd name="T1" fmla="*/ 2147483647 h 439"/>
              <a:gd name="T2" fmla="*/ 2147483647 w 1984"/>
              <a:gd name="T3" fmla="*/ 2147483647 h 439"/>
              <a:gd name="T4" fmla="*/ 2147483647 w 1984"/>
              <a:gd name="T5" fmla="*/ 2147483647 h 439"/>
              <a:gd name="T6" fmla="*/ 0 60000 65536"/>
              <a:gd name="T7" fmla="*/ 0 60000 65536"/>
              <a:gd name="T8" fmla="*/ 0 60000 65536"/>
              <a:gd name="T9" fmla="*/ 0 w 1984"/>
              <a:gd name="T10" fmla="*/ 0 h 439"/>
              <a:gd name="T11" fmla="*/ 1984 w 1984"/>
              <a:gd name="T12" fmla="*/ 439 h 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4" h="439">
                <a:moveTo>
                  <a:pt x="0" y="439"/>
                </a:moveTo>
                <a:cubicBezTo>
                  <a:pt x="274" y="233"/>
                  <a:pt x="548" y="28"/>
                  <a:pt x="879" y="14"/>
                </a:cubicBezTo>
                <a:cubicBezTo>
                  <a:pt x="1210" y="0"/>
                  <a:pt x="1597" y="177"/>
                  <a:pt x="1984" y="3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74760" name="Freeform 8"/>
          <p:cNvSpPr>
            <a:spLocks/>
          </p:cNvSpPr>
          <p:nvPr/>
        </p:nvSpPr>
        <p:spPr bwMode="auto">
          <a:xfrm>
            <a:off x="3132138" y="5160963"/>
            <a:ext cx="3016250" cy="563562"/>
          </a:xfrm>
          <a:custGeom>
            <a:avLst/>
            <a:gdLst>
              <a:gd name="T0" fmla="*/ 2147483647 w 1900"/>
              <a:gd name="T1" fmla="*/ 0 h 355"/>
              <a:gd name="T2" fmla="*/ 2147483647 w 1900"/>
              <a:gd name="T3" fmla="*/ 2147483647 h 355"/>
              <a:gd name="T4" fmla="*/ 0 w 1900"/>
              <a:gd name="T5" fmla="*/ 2147483647 h 355"/>
              <a:gd name="T6" fmla="*/ 0 60000 65536"/>
              <a:gd name="T7" fmla="*/ 0 60000 65536"/>
              <a:gd name="T8" fmla="*/ 0 60000 65536"/>
              <a:gd name="T9" fmla="*/ 0 w 1900"/>
              <a:gd name="T10" fmla="*/ 0 h 355"/>
              <a:gd name="T11" fmla="*/ 1900 w 1900"/>
              <a:gd name="T12" fmla="*/ 355 h 3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0" h="355">
                <a:moveTo>
                  <a:pt x="1900" y="0"/>
                </a:moveTo>
                <a:cubicBezTo>
                  <a:pt x="1576" y="163"/>
                  <a:pt x="1253" y="327"/>
                  <a:pt x="936" y="341"/>
                </a:cubicBezTo>
                <a:cubicBezTo>
                  <a:pt x="619" y="355"/>
                  <a:pt x="309" y="220"/>
                  <a:pt x="0" y="8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grpSp>
        <p:nvGrpSpPr>
          <p:cNvPr id="47159" name="组合 25"/>
          <p:cNvGrpSpPr>
            <a:grpSpLocks/>
          </p:cNvGrpSpPr>
          <p:nvPr/>
        </p:nvGrpSpPr>
        <p:grpSpPr bwMode="auto">
          <a:xfrm>
            <a:off x="214313" y="1285875"/>
            <a:ext cx="8602662" cy="2500313"/>
            <a:chOff x="214282" y="1285860"/>
            <a:chExt cx="8602519" cy="2500330"/>
          </a:xfrm>
        </p:grpSpPr>
        <p:sp>
          <p:nvSpPr>
            <p:cNvPr id="25" name="圆角矩形 24"/>
            <p:cNvSpPr/>
            <p:nvPr/>
          </p:nvSpPr>
          <p:spPr>
            <a:xfrm>
              <a:off x="214282" y="1285860"/>
              <a:ext cx="8572358" cy="250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7161" name="组合 23"/>
            <p:cNvGrpSpPr>
              <a:grpSpLocks/>
            </p:cNvGrpSpPr>
            <p:nvPr/>
          </p:nvGrpSpPr>
          <p:grpSpPr bwMode="auto">
            <a:xfrm>
              <a:off x="285720" y="1357298"/>
              <a:ext cx="8531081" cy="2357454"/>
              <a:chOff x="285720" y="1643050"/>
              <a:chExt cx="8531081" cy="2357454"/>
            </a:xfrm>
          </p:grpSpPr>
          <p:graphicFrame>
            <p:nvGraphicFramePr>
              <p:cNvPr id="47148" name="Object 44"/>
              <p:cNvGraphicFramePr>
                <a:graphicFrameLocks noChangeAspect="1"/>
              </p:cNvGraphicFramePr>
              <p:nvPr/>
            </p:nvGraphicFramePr>
            <p:xfrm>
              <a:off x="3476626" y="2148481"/>
              <a:ext cx="982663" cy="325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0" name="Equation" r:id="rId4" imgW="977900" imgH="330200" progId="Equation.DSMT4">
                      <p:embed/>
                    </p:oleObj>
                  </mc:Choice>
                  <mc:Fallback>
                    <p:oleObj name="Equation" r:id="rId4" imgW="977900" imgH="330200" progId="Equation.DSMT4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6626" y="2148481"/>
                            <a:ext cx="982663" cy="3254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9" name="Object 45"/>
              <p:cNvGraphicFramePr>
                <a:graphicFrameLocks noChangeAspect="1"/>
              </p:cNvGraphicFramePr>
              <p:nvPr/>
            </p:nvGraphicFramePr>
            <p:xfrm>
              <a:off x="4579939" y="2148481"/>
              <a:ext cx="1003300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1" name="Equation" r:id="rId6" imgW="1002865" imgH="342751" progId="Equation.DSMT4">
                      <p:embed/>
                    </p:oleObj>
                  </mc:Choice>
                  <mc:Fallback>
                    <p:oleObj name="Equation" r:id="rId6" imgW="1002865" imgH="342751" progId="Equation.DSMT4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9939" y="2148481"/>
                            <a:ext cx="1003300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50" name="Object 46"/>
              <p:cNvGraphicFramePr>
                <a:graphicFrameLocks noChangeAspect="1"/>
              </p:cNvGraphicFramePr>
              <p:nvPr/>
            </p:nvGraphicFramePr>
            <p:xfrm>
              <a:off x="390526" y="2643167"/>
              <a:ext cx="1206500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2" name="Equation" r:id="rId8" imgW="1206500" imgH="342900" progId="Equation.DSMT4">
                      <p:embed/>
                    </p:oleObj>
                  </mc:Choice>
                  <mc:Fallback>
                    <p:oleObj name="Equation" r:id="rId8" imgW="1206500" imgH="342900" progId="Equation.DSMT4">
                      <p:embed/>
                      <p:pic>
                        <p:nvPicPr>
                          <p:cNvPr id="0" name="Picture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526" y="2643167"/>
                            <a:ext cx="1206500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51" name="Object 47"/>
              <p:cNvGraphicFramePr>
                <a:graphicFrameLocks noChangeAspect="1"/>
              </p:cNvGraphicFramePr>
              <p:nvPr/>
            </p:nvGraphicFramePr>
            <p:xfrm>
              <a:off x="1941514" y="2652692"/>
              <a:ext cx="947737" cy="347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3" name="Equation" r:id="rId10" imgW="952087" imgH="342751" progId="Equation.DSMT4">
                      <p:embed/>
                    </p:oleObj>
                  </mc:Choice>
                  <mc:Fallback>
                    <p:oleObj name="Equation" r:id="rId10" imgW="952087" imgH="342751" progId="Equation.DSMT4">
                      <p:embed/>
                      <p:pic>
                        <p:nvPicPr>
                          <p:cNvPr id="0" name="Picture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1514" y="2652692"/>
                            <a:ext cx="947737" cy="3476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52" name="Object 48"/>
              <p:cNvGraphicFramePr>
                <a:graphicFrameLocks noChangeAspect="1"/>
              </p:cNvGraphicFramePr>
              <p:nvPr/>
            </p:nvGraphicFramePr>
            <p:xfrm>
              <a:off x="2928926" y="2652709"/>
              <a:ext cx="1003300" cy="276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4" name="Equation" r:id="rId12" imgW="1002865" imgH="279279" progId="Equation.DSMT4">
                      <p:embed/>
                    </p:oleObj>
                  </mc:Choice>
                  <mc:Fallback>
                    <p:oleObj name="Equation" r:id="rId12" imgW="1002865" imgH="279279" progId="Equation.DSMT4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2652709"/>
                            <a:ext cx="1003300" cy="276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53" name="Object 49"/>
              <p:cNvGraphicFramePr>
                <a:graphicFrameLocks noChangeAspect="1"/>
              </p:cNvGraphicFramePr>
              <p:nvPr/>
            </p:nvGraphicFramePr>
            <p:xfrm>
              <a:off x="320676" y="3117854"/>
              <a:ext cx="1206500" cy="347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5" name="Equation" r:id="rId14" imgW="1206500" imgH="342900" progId="Equation.DSMT4">
                      <p:embed/>
                    </p:oleObj>
                  </mc:Choice>
                  <mc:Fallback>
                    <p:oleObj name="Equation" r:id="rId14" imgW="1206500" imgH="342900" progId="Equation.DSMT4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676" y="3117854"/>
                            <a:ext cx="1206500" cy="3476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285718" y="1643050"/>
                <a:ext cx="8429485" cy="830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tabLst>
                    <a:tab pos="4178300" algn="ctr"/>
                    <a:tab pos="8356600" algn="r"/>
                  </a:tabLst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Arial Unicode MS"/>
                    <a:cs typeface="Times New Roman" pitchFamily="18" charset="0"/>
                  </a:rPr>
                  <a:t>Definition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 (One to One Mapping [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一一映射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])     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Suppose that 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f  </a:t>
                </a:r>
                <a:r>
                  <a:rPr lang="en-US" altLang="zh-CN" sz="2400" b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: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A→B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is a mapping.   </a:t>
                </a:r>
                <a:endParaRPr lang="en-US" altLang="zh-CN" sz="2400">
                  <a:solidFill>
                    <a:srgbClr val="0000CC"/>
                  </a:solidFill>
                  <a:ea typeface="Arial Unicode MS"/>
                  <a:cs typeface="Times New Roman" pitchFamily="18" charset="0"/>
                </a:endParaRPr>
              </a:p>
            </p:txBody>
          </p:sp>
          <p:sp>
            <p:nvSpPr>
              <p:cNvPr id="47163" name="Rectangle 18"/>
              <p:cNvSpPr>
                <a:spLocks noChangeArrowheads="1"/>
              </p:cNvSpPr>
              <p:nvPr/>
            </p:nvSpPr>
            <p:spPr bwMode="auto">
              <a:xfrm>
                <a:off x="5662269" y="2038641"/>
                <a:ext cx="312457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corresponds to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x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, and  </a:t>
                </a:r>
                <a:endParaRPr lang="en-US" altLang="zh-CN" sz="2400">
                  <a:solidFill>
                    <a:srgbClr val="0000CC"/>
                  </a:solidFill>
                  <a:ea typeface="Arial Unicode MS"/>
                  <a:cs typeface="Times New Roman" pitchFamily="18" charset="0"/>
                </a:endParaRPr>
              </a:p>
            </p:txBody>
          </p:sp>
          <p:sp>
            <p:nvSpPr>
              <p:cNvPr id="47164" name="Rectangle 20"/>
              <p:cNvSpPr>
                <a:spLocks noChangeArrowheads="1"/>
              </p:cNvSpPr>
              <p:nvPr/>
            </p:nvSpPr>
            <p:spPr bwMode="auto">
              <a:xfrm>
                <a:off x="1643042" y="2571744"/>
                <a:ext cx="38985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If</a:t>
                </a:r>
                <a:endParaRPr lang="en-US" altLang="zh-CN" sz="2400">
                  <a:solidFill>
                    <a:srgbClr val="0000CC"/>
                  </a:solidFill>
                  <a:ea typeface="Arial Unicode MS"/>
                  <a:cs typeface="Times New Roman" pitchFamily="18" charset="0"/>
                </a:endParaRPr>
              </a:p>
            </p:txBody>
          </p:sp>
          <p:sp>
            <p:nvSpPr>
              <p:cNvPr id="47165" name="Rectangle 22"/>
              <p:cNvSpPr>
                <a:spLocks noChangeArrowheads="1"/>
              </p:cNvSpPr>
              <p:nvPr/>
            </p:nvSpPr>
            <p:spPr bwMode="auto">
              <a:xfrm>
                <a:off x="3849671" y="2538707"/>
                <a:ext cx="48061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corresponds to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y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as well and satisfies</a:t>
                </a:r>
                <a:endParaRPr lang="en-US" altLang="zh-CN" sz="2400">
                  <a:solidFill>
                    <a:srgbClr val="0000CC"/>
                  </a:solidFill>
                  <a:ea typeface="Arial Unicode MS"/>
                  <a:cs typeface="Times New Roman" pitchFamily="18" charset="0"/>
                </a:endParaRPr>
              </a:p>
            </p:txBody>
          </p:sp>
          <p:sp>
            <p:nvSpPr>
              <p:cNvPr id="47166" name="Rectangle 24"/>
              <p:cNvSpPr>
                <a:spLocks noChangeArrowheads="1"/>
              </p:cNvSpPr>
              <p:nvPr/>
            </p:nvSpPr>
            <p:spPr bwMode="auto">
              <a:xfrm>
                <a:off x="1643042" y="3071834"/>
                <a:ext cx="71737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then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f 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is called a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one to one mapping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  from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A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to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B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, </a:t>
                </a:r>
                <a:endParaRPr lang="en-US" altLang="zh-CN" sz="2400" b="1" i="1">
                  <a:solidFill>
                    <a:srgbClr val="0000CC"/>
                  </a:solidFill>
                  <a:ea typeface="Arial Unicode MS"/>
                  <a:cs typeface="Times New Roman" pitchFamily="18" charset="0"/>
                </a:endParaRPr>
              </a:p>
            </p:txBody>
          </p:sp>
          <p:sp>
            <p:nvSpPr>
              <p:cNvPr id="47167" name="Rectangle 27"/>
              <p:cNvSpPr>
                <a:spLocks noChangeArrowheads="1"/>
              </p:cNvSpPr>
              <p:nvPr/>
            </p:nvSpPr>
            <p:spPr bwMode="auto">
              <a:xfrm>
                <a:off x="285720" y="3538839"/>
                <a:ext cx="850829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and the sets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A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and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B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 are said to be in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one to one correspondence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Times New Roman" pitchFamily="18" charset="0"/>
                  </a:rPr>
                  <a:t>. </a:t>
                </a:r>
                <a:endParaRPr lang="en-US" altLang="zh-CN" sz="2400">
                  <a:solidFill>
                    <a:srgbClr val="0000CC"/>
                  </a:solidFill>
                  <a:ea typeface="Arial Unicode MS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  <p:bldP spid="7476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94FA8-9AB7-476C-BD8B-0533F0B3A2E9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grpSp>
        <p:nvGrpSpPr>
          <p:cNvPr id="48140" name="组合 7"/>
          <p:cNvGrpSpPr>
            <a:grpSpLocks/>
          </p:cNvGrpSpPr>
          <p:nvPr/>
        </p:nvGrpSpPr>
        <p:grpSpPr bwMode="auto">
          <a:xfrm>
            <a:off x="428625" y="1357313"/>
            <a:ext cx="8143875" cy="4000500"/>
            <a:chOff x="142844" y="1142984"/>
            <a:chExt cx="8143932" cy="4000528"/>
          </a:xfrm>
        </p:grpSpPr>
        <p:sp>
          <p:nvSpPr>
            <p:cNvPr id="7" name="圆角矩形 6"/>
            <p:cNvSpPr/>
            <p:nvPr/>
          </p:nvSpPr>
          <p:spPr>
            <a:xfrm>
              <a:off x="142844" y="1142984"/>
              <a:ext cx="8143932" cy="40005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48137" name="Object 9"/>
            <p:cNvGraphicFramePr>
              <a:graphicFrameLocks noChangeAspect="1"/>
            </p:cNvGraphicFramePr>
            <p:nvPr/>
          </p:nvGraphicFramePr>
          <p:xfrm>
            <a:off x="568323" y="1782761"/>
            <a:ext cx="6994525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4" name="Document" r:id="rId4" imgW="11226960" imgH="5011560" progId="Word.Document.8">
                    <p:embed/>
                  </p:oleObj>
                </mc:Choice>
                <mc:Fallback>
                  <p:oleObj name="Document" r:id="rId4" imgW="11226960" imgH="5011560" progId="Word.Document.8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323" y="1782761"/>
                          <a:ext cx="6994525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0" name="Rectangle 4"/>
            <p:cNvSpPr>
              <a:spLocks noChangeArrowheads="1"/>
            </p:cNvSpPr>
            <p:nvPr/>
          </p:nvSpPr>
          <p:spPr bwMode="auto">
            <a:xfrm>
              <a:off x="428596" y="1285860"/>
              <a:ext cx="5319750" cy="461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tabLst>
                  <a:tab pos="4178300" algn="ctr"/>
                  <a:tab pos="8356600" algn="r"/>
                </a:tabLs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Definition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 (Inverse Mapping[</a:t>
              </a:r>
              <a:r>
                <a:rPr lang="zh-CN" altLang="en-US" sz="2400" b="1" dirty="0">
                  <a:solidFill>
                    <a:srgbClr val="FF0000"/>
                  </a:solidFill>
                  <a:latin typeface="+mn-lt"/>
                </a:rPr>
                <a:t>逆映射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])</a:t>
              </a:r>
              <a:r>
                <a:rPr lang="en-US" altLang="zh-CN" sz="2400" dirty="0">
                  <a:solidFill>
                    <a:srgbClr val="FF0000"/>
                  </a:solidFill>
                  <a:latin typeface="+mn-lt"/>
                </a:rPr>
                <a:t> </a:t>
              </a:r>
            </a:p>
          </p:txBody>
        </p:sp>
      </p:grp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DF266-B0F3-432F-91E8-423768ED8675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grpSp>
        <p:nvGrpSpPr>
          <p:cNvPr id="49164" name="组合 7"/>
          <p:cNvGrpSpPr>
            <a:grpSpLocks/>
          </p:cNvGrpSpPr>
          <p:nvPr/>
        </p:nvGrpSpPr>
        <p:grpSpPr bwMode="auto">
          <a:xfrm>
            <a:off x="500063" y="1428750"/>
            <a:ext cx="8143875" cy="4000500"/>
            <a:chOff x="285720" y="1285860"/>
            <a:chExt cx="8143932" cy="4000528"/>
          </a:xfrm>
        </p:grpSpPr>
        <p:sp>
          <p:nvSpPr>
            <p:cNvPr id="7" name="圆角矩形 6"/>
            <p:cNvSpPr/>
            <p:nvPr/>
          </p:nvSpPr>
          <p:spPr>
            <a:xfrm>
              <a:off x="285720" y="1285860"/>
              <a:ext cx="8143932" cy="40005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49161" name="Object 9"/>
            <p:cNvGraphicFramePr>
              <a:graphicFrameLocks noChangeAspect="1"/>
            </p:cNvGraphicFramePr>
            <p:nvPr/>
          </p:nvGraphicFramePr>
          <p:xfrm>
            <a:off x="635025" y="1928802"/>
            <a:ext cx="7437437" cy="303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8" name="Document" r:id="rId4" imgW="9677520" imgH="3956040" progId="Word.Document.8">
                    <p:embed/>
                  </p:oleObj>
                </mc:Choice>
                <mc:Fallback>
                  <p:oleObj name="Document" r:id="rId4" imgW="9677520" imgH="3956040" progId="Word.Document.8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025" y="1928802"/>
                          <a:ext cx="7437437" cy="303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500033" y="1428736"/>
              <a:ext cx="5378488" cy="461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Definition </a:t>
              </a:r>
              <a:r>
                <a:rPr lang="en-US" altLang="zh-CN" sz="2400" b="1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(Inverse Function [</a:t>
              </a:r>
              <a:r>
                <a:rPr lang="zh-CN" altLang="en-US" sz="2400" b="1" dirty="0">
                  <a:solidFill>
                    <a:srgbClr val="FF0000"/>
                  </a:solidFill>
                  <a:latin typeface="+mn-lt"/>
                </a:rPr>
                <a:t>反函数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])</a:t>
              </a:r>
              <a:r>
                <a:rPr lang="en-US" altLang="zh-CN" sz="2400" dirty="0">
                  <a:solidFill>
                    <a:srgbClr val="FF0000"/>
                  </a:solidFill>
                  <a:latin typeface="+mn-lt"/>
                </a:rPr>
                <a:t> </a:t>
              </a:r>
            </a:p>
          </p:txBody>
        </p:sp>
      </p:grp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45A28-9F56-4442-8DD9-113581C5E9AE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987425" y="3203575"/>
            <a:ext cx="2225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For example, if  </a:t>
            </a:r>
            <a:endParaRPr lang="en-US" altLang="zh-CN" sz="2400" b="1" i="1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45770" name="Object 30"/>
          <p:cNvGraphicFramePr>
            <a:graphicFrameLocks noChangeAspect="1"/>
          </p:cNvGraphicFramePr>
          <p:nvPr/>
        </p:nvGraphicFramePr>
        <p:xfrm>
          <a:off x="3049588" y="3481388"/>
          <a:ext cx="34369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4" name="Equation" r:id="rId4" imgW="71107200" imgH="13419720" progId="Equation.DSMT4">
                  <p:embed/>
                </p:oleObj>
              </mc:Choice>
              <mc:Fallback>
                <p:oleObj name="Equation" r:id="rId4" imgW="71107200" imgH="134197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3481388"/>
                        <a:ext cx="34369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987425" y="4283075"/>
            <a:ext cx="792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then</a:t>
            </a:r>
            <a:endParaRPr lang="en-US" altLang="zh-CN" sz="2400" b="1" i="1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45772" name="Object 31"/>
          <p:cNvGraphicFramePr>
            <a:graphicFrameLocks noChangeAspect="1"/>
          </p:cNvGraphicFramePr>
          <p:nvPr/>
        </p:nvGraphicFramePr>
        <p:xfrm>
          <a:off x="3033713" y="4210050"/>
          <a:ext cx="35385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5" name="Equation" r:id="rId6" imgW="69888240" imgH="14640840" progId="Equation.DSMT4">
                  <p:embed/>
                </p:oleObj>
              </mc:Choice>
              <mc:Fallback>
                <p:oleObj name="Equation" r:id="rId6" imgW="69888240" imgH="146408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4210050"/>
                        <a:ext cx="353853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987425" y="5022850"/>
            <a:ext cx="5072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Interchanging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 and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y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, we have</a:t>
            </a:r>
          </a:p>
        </p:txBody>
      </p:sp>
      <p:graphicFrame>
        <p:nvGraphicFramePr>
          <p:cNvPr id="245774" name="Object 32"/>
          <p:cNvGraphicFramePr>
            <a:graphicFrameLocks noChangeAspect="1"/>
          </p:cNvGraphicFramePr>
          <p:nvPr/>
        </p:nvGraphicFramePr>
        <p:xfrm>
          <a:off x="3702050" y="5489575"/>
          <a:ext cx="1889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6" name="Equation" r:id="rId8" imgW="38595240" imgH="13419720" progId="Equation.DSMT4">
                  <p:embed/>
                </p:oleObj>
              </mc:Choice>
              <mc:Fallback>
                <p:oleObj name="Equation" r:id="rId8" imgW="38595240" imgH="1341972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5489575"/>
                        <a:ext cx="1889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15" name="组合 17"/>
          <p:cNvGrpSpPr>
            <a:grpSpLocks/>
          </p:cNvGrpSpPr>
          <p:nvPr/>
        </p:nvGrpSpPr>
        <p:grpSpPr bwMode="auto">
          <a:xfrm>
            <a:off x="428625" y="1357313"/>
            <a:ext cx="8045450" cy="1643062"/>
            <a:chOff x="428596" y="1357298"/>
            <a:chExt cx="8045874" cy="1643074"/>
          </a:xfrm>
        </p:grpSpPr>
        <p:sp>
          <p:nvSpPr>
            <p:cNvPr id="50216" name="Text Box 2"/>
            <p:cNvSpPr txBox="1">
              <a:spLocks noChangeArrowheads="1"/>
            </p:cNvSpPr>
            <p:nvPr/>
          </p:nvSpPr>
          <p:spPr bwMode="auto">
            <a:xfrm>
              <a:off x="428596" y="1357298"/>
              <a:ext cx="12618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Remark</a:t>
              </a:r>
            </a:p>
          </p:txBody>
        </p:sp>
        <p:sp>
          <p:nvSpPr>
            <p:cNvPr id="50217" name="Text Box 3"/>
            <p:cNvSpPr txBox="1">
              <a:spLocks noChangeArrowheads="1"/>
            </p:cNvSpPr>
            <p:nvPr/>
          </p:nvSpPr>
          <p:spPr bwMode="auto">
            <a:xfrm>
              <a:off x="1857356" y="1357298"/>
              <a:ext cx="66030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Observe that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x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=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</a:t>
              </a:r>
              <a:r>
                <a:rPr lang="en-US" altLang="zh-CN" sz="2400" b="1" baseline="50000">
                  <a:solidFill>
                    <a:srgbClr val="0000CC"/>
                  </a:solidFill>
                  <a:latin typeface="Times New Roman" pitchFamily="18" charset="0"/>
                </a:rPr>
                <a:t>-1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) is what we obtain by solving</a:t>
              </a:r>
            </a:p>
          </p:txBody>
        </p:sp>
        <p:grpSp>
          <p:nvGrpSpPr>
            <p:cNvPr id="50218" name="Group 4"/>
            <p:cNvGrpSpPr>
              <a:grpSpLocks/>
            </p:cNvGrpSpPr>
            <p:nvPr/>
          </p:nvGrpSpPr>
          <p:grpSpPr bwMode="auto">
            <a:xfrm>
              <a:off x="484189" y="2312984"/>
              <a:ext cx="4373563" cy="687388"/>
              <a:chOff x="1321" y="2087"/>
              <a:chExt cx="2755" cy="433"/>
            </a:xfrm>
          </p:grpSpPr>
          <p:sp>
            <p:nvSpPr>
              <p:cNvPr id="50221" name="Text Box 5"/>
              <p:cNvSpPr txBox="1">
                <a:spLocks noChangeArrowheads="1"/>
              </p:cNvSpPr>
              <p:nvPr/>
            </p:nvSpPr>
            <p:spPr bwMode="auto">
              <a:xfrm>
                <a:off x="1321" y="2160"/>
                <a:ext cx="2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with the reciprocal function </a:t>
                </a:r>
                <a:endParaRPr lang="en-US" altLang="zh-CN" sz="2400" b="1" i="1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50209" name="Object 33"/>
              <p:cNvGraphicFramePr>
                <a:graphicFrameLocks noChangeAspect="1"/>
              </p:cNvGraphicFramePr>
              <p:nvPr/>
            </p:nvGraphicFramePr>
            <p:xfrm>
              <a:off x="3571" y="2087"/>
              <a:ext cx="505" cy="4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77" name="Equation" r:id="rId10" imgW="17056080" imgH="14640840" progId="Equation.DSMT4">
                      <p:embed/>
                    </p:oleObj>
                  </mc:Choice>
                  <mc:Fallback>
                    <p:oleObj name="Equation" r:id="rId10" imgW="17056080" imgH="14640840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1" y="2087"/>
                            <a:ext cx="505" cy="4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219" name="Text Box 7"/>
            <p:cNvSpPr txBox="1">
              <a:spLocks noChangeArrowheads="1"/>
            </p:cNvSpPr>
            <p:nvPr/>
          </p:nvSpPr>
          <p:spPr bwMode="auto">
            <a:xfrm>
              <a:off x="428596" y="1857364"/>
              <a:ext cx="50720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the equation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=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)  for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in terms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y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. </a:t>
              </a:r>
              <a:endParaRPr lang="en-US" altLang="zh-CN" sz="2400" b="1" i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50220" name="矩形 16"/>
            <p:cNvSpPr>
              <a:spLocks noChangeArrowheads="1"/>
            </p:cNvSpPr>
            <p:nvPr/>
          </p:nvSpPr>
          <p:spPr bwMode="auto">
            <a:xfrm>
              <a:off x="5325851" y="1857364"/>
              <a:ext cx="31486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It must not be confused 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/>
      <p:bldP spid="245771" grpId="0"/>
      <p:bldP spid="24577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78E38-0CD1-4E2C-B40E-29C28559E6CC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225425" y="1285875"/>
            <a:ext cx="8918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In general case, the equation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y = f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)  may have no solutions at all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y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, 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214313" y="1714500"/>
            <a:ext cx="86439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or else may have many solutions, as shown in the following diagram of a function.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71550" y="2786063"/>
            <a:ext cx="6840538" cy="3168650"/>
            <a:chOff x="612" y="1888"/>
            <a:chExt cx="4309" cy="1996"/>
          </a:xfrm>
        </p:grpSpPr>
        <p:grpSp>
          <p:nvGrpSpPr>
            <p:cNvPr id="387089" name="Group 6"/>
            <p:cNvGrpSpPr>
              <a:grpSpLocks/>
            </p:cNvGrpSpPr>
            <p:nvPr/>
          </p:nvGrpSpPr>
          <p:grpSpPr bwMode="auto">
            <a:xfrm>
              <a:off x="612" y="1888"/>
              <a:ext cx="4309" cy="1996"/>
              <a:chOff x="612" y="1888"/>
              <a:chExt cx="4309" cy="1996"/>
            </a:xfrm>
          </p:grpSpPr>
          <p:sp>
            <p:nvSpPr>
              <p:cNvPr id="387091" name="Freeform 7"/>
              <p:cNvSpPr>
                <a:spLocks/>
              </p:cNvSpPr>
              <p:nvPr/>
            </p:nvSpPr>
            <p:spPr bwMode="auto">
              <a:xfrm>
                <a:off x="702" y="2205"/>
                <a:ext cx="4128" cy="1573"/>
              </a:xfrm>
              <a:custGeom>
                <a:avLst/>
                <a:gdLst>
                  <a:gd name="T0" fmla="*/ 0 w 4945"/>
                  <a:gd name="T1" fmla="*/ 787 h 1981"/>
                  <a:gd name="T2" fmla="*/ 291 w 4945"/>
                  <a:gd name="T3" fmla="*/ 287 h 1981"/>
                  <a:gd name="T4" fmla="*/ 608 w 4945"/>
                  <a:gd name="T5" fmla="*/ 946 h 1981"/>
                  <a:gd name="T6" fmla="*/ 924 w 4945"/>
                  <a:gd name="T7" fmla="*/ 15 h 1981"/>
                  <a:gd name="T8" fmla="*/ 1398 w 4945"/>
                  <a:gd name="T9" fmla="*/ 855 h 1981"/>
                  <a:gd name="T10" fmla="*/ 1979 w 4945"/>
                  <a:gd name="T11" fmla="*/ 560 h 1981"/>
                  <a:gd name="T12" fmla="*/ 2348 w 4945"/>
                  <a:gd name="T13" fmla="*/ 900 h 1981"/>
                  <a:gd name="T14" fmla="*/ 2745 w 4945"/>
                  <a:gd name="T15" fmla="*/ 401 h 1981"/>
                  <a:gd name="T16" fmla="*/ 2877 w 4945"/>
                  <a:gd name="T17" fmla="*/ 538 h 19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45"/>
                  <a:gd name="T28" fmla="*/ 0 h 1981"/>
                  <a:gd name="T29" fmla="*/ 4945 w 4945"/>
                  <a:gd name="T30" fmla="*/ 1981 h 19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45" h="1981">
                    <a:moveTo>
                      <a:pt x="0" y="1572"/>
                    </a:moveTo>
                    <a:cubicBezTo>
                      <a:pt x="162" y="1046"/>
                      <a:pt x="325" y="521"/>
                      <a:pt x="499" y="574"/>
                    </a:cubicBezTo>
                    <a:cubicBezTo>
                      <a:pt x="673" y="627"/>
                      <a:pt x="863" y="1981"/>
                      <a:pt x="1044" y="1890"/>
                    </a:cubicBezTo>
                    <a:cubicBezTo>
                      <a:pt x="1225" y="1799"/>
                      <a:pt x="1361" y="60"/>
                      <a:pt x="1588" y="30"/>
                    </a:cubicBezTo>
                    <a:cubicBezTo>
                      <a:pt x="1815" y="0"/>
                      <a:pt x="2102" y="1527"/>
                      <a:pt x="2404" y="1708"/>
                    </a:cubicBezTo>
                    <a:cubicBezTo>
                      <a:pt x="2706" y="1889"/>
                      <a:pt x="3130" y="1103"/>
                      <a:pt x="3402" y="1118"/>
                    </a:cubicBezTo>
                    <a:cubicBezTo>
                      <a:pt x="3674" y="1133"/>
                      <a:pt x="3818" y="1852"/>
                      <a:pt x="4037" y="1799"/>
                    </a:cubicBezTo>
                    <a:cubicBezTo>
                      <a:pt x="4256" y="1746"/>
                      <a:pt x="4567" y="922"/>
                      <a:pt x="4718" y="801"/>
                    </a:cubicBezTo>
                    <a:cubicBezTo>
                      <a:pt x="4869" y="680"/>
                      <a:pt x="4907" y="1020"/>
                      <a:pt x="4945" y="1073"/>
                    </a:cubicBezTo>
                  </a:path>
                </a:pathLst>
              </a:cu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grpSp>
            <p:nvGrpSpPr>
              <p:cNvPr id="387092" name="Group 8"/>
              <p:cNvGrpSpPr>
                <a:grpSpLocks/>
              </p:cNvGrpSpPr>
              <p:nvPr/>
            </p:nvGrpSpPr>
            <p:grpSpPr bwMode="auto">
              <a:xfrm>
                <a:off x="612" y="3067"/>
                <a:ext cx="4309" cy="250"/>
                <a:chOff x="612" y="3067"/>
                <a:chExt cx="4309" cy="250"/>
              </a:xfrm>
            </p:grpSpPr>
            <p:sp>
              <p:nvSpPr>
                <p:cNvPr id="387096" name="Line 9"/>
                <p:cNvSpPr>
                  <a:spLocks noChangeShapeType="1"/>
                </p:cNvSpPr>
                <p:nvPr/>
              </p:nvSpPr>
              <p:spPr bwMode="auto">
                <a:xfrm>
                  <a:off x="612" y="3067"/>
                  <a:ext cx="43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097" name="Rectangle 10"/>
                <p:cNvSpPr>
                  <a:spLocks noChangeArrowheads="1"/>
                </p:cNvSpPr>
                <p:nvPr/>
              </p:nvSpPr>
              <p:spPr bwMode="auto">
                <a:xfrm>
                  <a:off x="4694" y="306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>
                      <a:latin typeface="Times New Roman" pitchFamily="18" charset="0"/>
                    </a:rPr>
                    <a:t>x</a:t>
                  </a:r>
                  <a:endParaRPr lang="zh-CN" altLang="en-US" sz="2000" b="1" i="1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87093" name="Group 11"/>
              <p:cNvGrpSpPr>
                <a:grpSpLocks/>
              </p:cNvGrpSpPr>
              <p:nvPr/>
            </p:nvGrpSpPr>
            <p:grpSpPr bwMode="auto">
              <a:xfrm>
                <a:off x="1111" y="1888"/>
                <a:ext cx="272" cy="1996"/>
                <a:chOff x="1111" y="1888"/>
                <a:chExt cx="272" cy="1996"/>
              </a:xfrm>
            </p:grpSpPr>
            <p:sp>
              <p:nvSpPr>
                <p:cNvPr id="38709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383" y="1888"/>
                  <a:ext cx="0" cy="19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095" name="Rectangle 13"/>
                <p:cNvSpPr>
                  <a:spLocks noChangeArrowheads="1"/>
                </p:cNvSpPr>
                <p:nvPr/>
              </p:nvSpPr>
              <p:spPr bwMode="auto">
                <a:xfrm>
                  <a:off x="1111" y="1888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>
                      <a:latin typeface="Times New Roman" pitchFamily="18" charset="0"/>
                    </a:rPr>
                    <a:t>y</a:t>
                  </a:r>
                  <a:endParaRPr lang="zh-CN" altLang="en-US" sz="2000" b="1" i="1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87090" name="Rectangle 14"/>
            <p:cNvSpPr>
              <a:spLocks noChangeArrowheads="1"/>
            </p:cNvSpPr>
            <p:nvPr/>
          </p:nvSpPr>
          <p:spPr bwMode="auto">
            <a:xfrm>
              <a:off x="1333" y="302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</a:rPr>
                <a:t>O</a:t>
              </a:r>
              <a:endParaRPr lang="zh-CN" altLang="en-US" sz="2000" b="1" i="1">
                <a:latin typeface="Times New Roman" pitchFamily="18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042988" y="5449888"/>
            <a:ext cx="6624637" cy="431800"/>
            <a:chOff x="657" y="3566"/>
            <a:chExt cx="4173" cy="272"/>
          </a:xfrm>
        </p:grpSpPr>
        <p:sp>
          <p:nvSpPr>
            <p:cNvPr id="387087" name="Line 16"/>
            <p:cNvSpPr>
              <a:spLocks noChangeShapeType="1"/>
            </p:cNvSpPr>
            <p:nvPr/>
          </p:nvSpPr>
          <p:spPr bwMode="auto">
            <a:xfrm>
              <a:off x="657" y="3838"/>
              <a:ext cx="4173" cy="0"/>
            </a:xfrm>
            <a:prstGeom prst="line">
              <a:avLst/>
            </a:prstGeom>
            <a:noFill/>
            <a:ln w="28575" cap="rnd">
              <a:solidFill>
                <a:srgbClr val="3366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8" name="Rectangle 17"/>
            <p:cNvSpPr>
              <a:spLocks noChangeArrowheads="1"/>
            </p:cNvSpPr>
            <p:nvPr/>
          </p:nvSpPr>
          <p:spPr bwMode="auto">
            <a:xfrm>
              <a:off x="1202" y="3566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336600"/>
                  </a:solidFill>
                  <a:latin typeface="Times New Roman" pitchFamily="18" charset="0"/>
                </a:rPr>
                <a:t>y</a:t>
              </a:r>
              <a:r>
                <a:rPr lang="en-US" altLang="zh-CN" sz="2000" baseline="-25000">
                  <a:solidFill>
                    <a:srgbClr val="336600"/>
                  </a:solidFill>
                  <a:latin typeface="Times New Roman" pitchFamily="18" charset="0"/>
                </a:rPr>
                <a:t>1</a:t>
              </a:r>
              <a:endParaRPr lang="zh-CN" altLang="en-US" sz="2000" baseline="-25000">
                <a:solidFill>
                  <a:srgbClr val="3366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116013" y="3829050"/>
            <a:ext cx="6499225" cy="396875"/>
            <a:chOff x="703" y="2545"/>
            <a:chExt cx="4094" cy="250"/>
          </a:xfrm>
        </p:grpSpPr>
        <p:sp>
          <p:nvSpPr>
            <p:cNvPr id="387085" name="Line 19"/>
            <p:cNvSpPr>
              <a:spLocks noChangeShapeType="1"/>
            </p:cNvSpPr>
            <p:nvPr/>
          </p:nvSpPr>
          <p:spPr bwMode="auto">
            <a:xfrm>
              <a:off x="703" y="2795"/>
              <a:ext cx="4094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6" name="Rectangle 20"/>
            <p:cNvSpPr>
              <a:spLocks noChangeArrowheads="1"/>
            </p:cNvSpPr>
            <p:nvPr/>
          </p:nvSpPr>
          <p:spPr bwMode="auto">
            <a:xfrm>
              <a:off x="1156" y="2545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547813" y="4225925"/>
            <a:ext cx="2160587" cy="431800"/>
            <a:chOff x="975" y="2795"/>
            <a:chExt cx="1361" cy="272"/>
          </a:xfrm>
        </p:grpSpPr>
        <p:sp>
          <p:nvSpPr>
            <p:cNvPr id="387081" name="Line 22"/>
            <p:cNvSpPr>
              <a:spLocks noChangeShapeType="1"/>
            </p:cNvSpPr>
            <p:nvPr/>
          </p:nvSpPr>
          <p:spPr bwMode="auto">
            <a:xfrm>
              <a:off x="975" y="2795"/>
              <a:ext cx="0" cy="272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2" name="Line 23"/>
            <p:cNvSpPr>
              <a:spLocks noChangeShapeType="1"/>
            </p:cNvSpPr>
            <p:nvPr/>
          </p:nvSpPr>
          <p:spPr bwMode="auto">
            <a:xfrm>
              <a:off x="1202" y="2795"/>
              <a:ext cx="0" cy="272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3" name="Line 24"/>
            <p:cNvSpPr>
              <a:spLocks noChangeShapeType="1"/>
            </p:cNvSpPr>
            <p:nvPr/>
          </p:nvSpPr>
          <p:spPr bwMode="auto">
            <a:xfrm>
              <a:off x="1837" y="2795"/>
              <a:ext cx="0" cy="272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4" name="Line 25"/>
            <p:cNvSpPr>
              <a:spLocks noChangeShapeType="1"/>
            </p:cNvSpPr>
            <p:nvPr/>
          </p:nvSpPr>
          <p:spPr bwMode="auto">
            <a:xfrm>
              <a:off x="2336" y="2795"/>
              <a:ext cx="0" cy="272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DDDF9-63AF-43A8-BA32-0CD5314ABDE0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grpSp>
        <p:nvGrpSpPr>
          <p:cNvPr id="51212" name="组合 23"/>
          <p:cNvGrpSpPr>
            <a:grpSpLocks/>
          </p:cNvGrpSpPr>
          <p:nvPr/>
        </p:nvGrpSpPr>
        <p:grpSpPr bwMode="auto">
          <a:xfrm>
            <a:off x="500063" y="1857375"/>
            <a:ext cx="8286750" cy="3214688"/>
            <a:chOff x="428596" y="2071678"/>
            <a:chExt cx="8286808" cy="3214710"/>
          </a:xfrm>
        </p:grpSpPr>
        <p:sp>
          <p:nvSpPr>
            <p:cNvPr id="23" name="矩形 22"/>
            <p:cNvSpPr/>
            <p:nvPr/>
          </p:nvSpPr>
          <p:spPr>
            <a:xfrm>
              <a:off x="428596" y="2071678"/>
              <a:ext cx="8286808" cy="30003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792191" y="2193938"/>
            <a:ext cx="7780337" cy="309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6" name="Document" r:id="rId4" imgW="9435960" imgH="3752280" progId="Word.Document.8">
                    <p:embed/>
                  </p:oleObj>
                </mc:Choice>
                <mc:Fallback>
                  <p:oleObj name="Document" r:id="rId4" imgW="9435960" imgH="3752280" progId="Word.Document.8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191" y="2193938"/>
                          <a:ext cx="7780337" cy="3092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5B46-A0E5-405C-BF17-5CF7F7E5E429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77828" name="Freeform 4"/>
          <p:cNvSpPr>
            <a:spLocks/>
          </p:cNvSpPr>
          <p:nvPr/>
        </p:nvSpPr>
        <p:spPr bwMode="auto">
          <a:xfrm>
            <a:off x="3402013" y="2992438"/>
            <a:ext cx="2587625" cy="2447925"/>
          </a:xfrm>
          <a:custGeom>
            <a:avLst/>
            <a:gdLst>
              <a:gd name="T0" fmla="*/ 0 w 1392"/>
              <a:gd name="T1" fmla="*/ 2147483647 h 1440"/>
              <a:gd name="T2" fmla="*/ 2147483647 w 1392"/>
              <a:gd name="T3" fmla="*/ 2147483647 h 1440"/>
              <a:gd name="T4" fmla="*/ 2147483647 w 1392"/>
              <a:gd name="T5" fmla="*/ 2147483647 h 1440"/>
              <a:gd name="T6" fmla="*/ 2147483647 w 1392"/>
              <a:gd name="T7" fmla="*/ 2147483647 h 1440"/>
              <a:gd name="T8" fmla="*/ 2147483647 w 1392"/>
              <a:gd name="T9" fmla="*/ 2147483647 h 1440"/>
              <a:gd name="T10" fmla="*/ 2147483647 w 1392"/>
              <a:gd name="T11" fmla="*/ 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4603750" y="3856038"/>
            <a:ext cx="101600" cy="117475"/>
          </a:xfrm>
          <a:prstGeom prst="star8">
            <a:avLst>
              <a:gd name="adj" fmla="val 38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77830" name="AutoShape 6"/>
          <p:cNvSpPr>
            <a:spLocks noChangeArrowheads="1"/>
          </p:cNvSpPr>
          <p:nvPr/>
        </p:nvSpPr>
        <p:spPr bwMode="auto">
          <a:xfrm>
            <a:off x="4054475" y="3314700"/>
            <a:ext cx="101600" cy="117475"/>
          </a:xfrm>
          <a:prstGeom prst="star8">
            <a:avLst>
              <a:gd name="adj" fmla="val 38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800">
              <a:latin typeface="Times New Roman" pitchFamily="18" charset="0"/>
            </a:endParaRPr>
          </a:p>
        </p:txBody>
      </p:sp>
      <p:graphicFrame>
        <p:nvGraphicFramePr>
          <p:cNvPr id="77831" name="Object 58"/>
          <p:cNvGraphicFramePr>
            <a:graphicFrameLocks noChangeAspect="1"/>
          </p:cNvGraphicFramePr>
          <p:nvPr/>
        </p:nvGraphicFramePr>
        <p:xfrm>
          <a:off x="5375275" y="3314700"/>
          <a:ext cx="12446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8" name="Equation" r:id="rId4" imgW="990170" imgH="291973" progId="Equation.DSMT4">
                  <p:embed/>
                </p:oleObj>
              </mc:Choice>
              <mc:Fallback>
                <p:oleObj name="Equation" r:id="rId4" imgW="990170" imgH="291973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314700"/>
                        <a:ext cx="12446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Line 8"/>
          <p:cNvSpPr>
            <a:spLocks noChangeShapeType="1"/>
          </p:cNvSpPr>
          <p:nvPr/>
        </p:nvSpPr>
        <p:spPr bwMode="auto">
          <a:xfrm flipV="1">
            <a:off x="2376488" y="2095500"/>
            <a:ext cx="3529012" cy="37798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Freeform 9"/>
          <p:cNvSpPr>
            <a:spLocks/>
          </p:cNvSpPr>
          <p:nvPr/>
        </p:nvSpPr>
        <p:spPr bwMode="auto">
          <a:xfrm rot="10503608">
            <a:off x="2487613" y="2271713"/>
            <a:ext cx="2587625" cy="2447925"/>
          </a:xfrm>
          <a:custGeom>
            <a:avLst/>
            <a:gdLst>
              <a:gd name="T0" fmla="*/ 0 w 1392"/>
              <a:gd name="T1" fmla="*/ 2147483647 h 1440"/>
              <a:gd name="T2" fmla="*/ 2147483647 w 1392"/>
              <a:gd name="T3" fmla="*/ 2147483647 h 1440"/>
              <a:gd name="T4" fmla="*/ 2147483647 w 1392"/>
              <a:gd name="T5" fmla="*/ 2147483647 h 1440"/>
              <a:gd name="T6" fmla="*/ 2147483647 w 1392"/>
              <a:gd name="T7" fmla="*/ 2147483647 h 1440"/>
              <a:gd name="T8" fmla="*/ 2147483647 w 1392"/>
              <a:gd name="T9" fmla="*/ 2147483647 h 1440"/>
              <a:gd name="T10" fmla="*/ 2147483647 w 1392"/>
              <a:gd name="T11" fmla="*/ 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74813" y="1714500"/>
            <a:ext cx="6397625" cy="4214813"/>
            <a:chOff x="1098" y="777"/>
            <a:chExt cx="3132" cy="1927"/>
          </a:xfrm>
        </p:grpSpPr>
        <p:sp>
          <p:nvSpPr>
            <p:cNvPr id="52299" name="Line 11"/>
            <p:cNvSpPr>
              <a:spLocks noChangeShapeType="1"/>
            </p:cNvSpPr>
            <p:nvPr/>
          </p:nvSpPr>
          <p:spPr bwMode="auto">
            <a:xfrm>
              <a:off x="1098" y="2496"/>
              <a:ext cx="29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0" name="Line 12"/>
            <p:cNvSpPr>
              <a:spLocks noChangeShapeType="1"/>
            </p:cNvSpPr>
            <p:nvPr/>
          </p:nvSpPr>
          <p:spPr bwMode="auto">
            <a:xfrm flipV="1">
              <a:off x="1607" y="825"/>
              <a:ext cx="0" cy="18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83" name="Object 59"/>
            <p:cNvGraphicFramePr>
              <a:graphicFrameLocks noChangeAspect="1"/>
            </p:cNvGraphicFramePr>
            <p:nvPr/>
          </p:nvGraphicFramePr>
          <p:xfrm>
            <a:off x="4080" y="2442"/>
            <a:ext cx="15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9" name="公式" r:id="rId6" imgW="4051440" imgH="4464720" progId="Equation.3">
                    <p:embed/>
                  </p:oleObj>
                </mc:Choice>
                <mc:Fallback>
                  <p:oleObj name="公式" r:id="rId6" imgW="4051440" imgH="446472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42"/>
                          <a:ext cx="150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84" name="Object 60"/>
            <p:cNvGraphicFramePr>
              <a:graphicFrameLocks noChangeAspect="1"/>
            </p:cNvGraphicFramePr>
            <p:nvPr/>
          </p:nvGraphicFramePr>
          <p:xfrm>
            <a:off x="1186" y="777"/>
            <a:ext cx="15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0" name="公式" r:id="rId8" imgW="4457880" imgH="5278680" progId="Equation.3">
                    <p:embed/>
                  </p:oleObj>
                </mc:Choice>
                <mc:Fallback>
                  <p:oleObj name="公式" r:id="rId8" imgW="4457880" imgH="527868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777"/>
                          <a:ext cx="154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85" name="Object 61"/>
            <p:cNvGraphicFramePr>
              <a:graphicFrameLocks noChangeAspect="1"/>
            </p:cNvGraphicFramePr>
            <p:nvPr/>
          </p:nvGraphicFramePr>
          <p:xfrm>
            <a:off x="1432" y="2349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1" name="公式" r:id="rId10" imgW="7302600" imgH="8128080" progId="Equation.3">
                    <p:embed/>
                  </p:oleObj>
                </mc:Choice>
                <mc:Fallback>
                  <p:oleObj name="公式" r:id="rId10" imgW="7302600" imgH="812808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2349"/>
                          <a:ext cx="144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4100513" y="3352800"/>
            <a:ext cx="614362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41" name="Object 62"/>
          <p:cNvGraphicFramePr>
            <a:graphicFrameLocks noChangeAspect="1"/>
          </p:cNvGraphicFramePr>
          <p:nvPr/>
        </p:nvGraphicFramePr>
        <p:xfrm>
          <a:off x="3395663" y="3033713"/>
          <a:ext cx="8810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2" name="Equation" r:id="rId12" imgW="761669" imgH="291973" progId="Equation.DSMT4">
                  <p:embed/>
                </p:oleObj>
              </mc:Choice>
              <mc:Fallback>
                <p:oleObj name="Equation" r:id="rId12" imgW="761669" imgH="291973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3033713"/>
                        <a:ext cx="88106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63"/>
          <p:cNvGraphicFramePr>
            <a:graphicFrameLocks noChangeAspect="1"/>
          </p:cNvGraphicFramePr>
          <p:nvPr/>
        </p:nvGraphicFramePr>
        <p:xfrm>
          <a:off x="4438650" y="3978275"/>
          <a:ext cx="8842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3" name="Equation" r:id="rId14" imgW="761669" imgH="291973" progId="Equation.DSMT4">
                  <p:embed/>
                </p:oleObj>
              </mc:Choice>
              <mc:Fallback>
                <p:oleObj name="Equation" r:id="rId14" imgW="761669" imgH="291973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978275"/>
                        <a:ext cx="88423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64"/>
          <p:cNvGraphicFramePr>
            <a:graphicFrameLocks noChangeAspect="1"/>
          </p:cNvGraphicFramePr>
          <p:nvPr/>
        </p:nvGraphicFramePr>
        <p:xfrm>
          <a:off x="3792538" y="1866900"/>
          <a:ext cx="13446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4" name="Equation" r:id="rId16" imgW="1180588" imgH="355446" progId="Equation.DSMT4">
                  <p:embed/>
                </p:oleObj>
              </mc:Choice>
              <mc:Fallback>
                <p:oleObj name="Equation" r:id="rId16" imgW="1180588" imgH="355446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1866900"/>
                        <a:ext cx="1344612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65"/>
          <p:cNvGraphicFramePr>
            <a:graphicFrameLocks noChangeAspect="1"/>
          </p:cNvGraphicFramePr>
          <p:nvPr/>
        </p:nvGraphicFramePr>
        <p:xfrm>
          <a:off x="5670550" y="2247900"/>
          <a:ext cx="8572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5" name="Equation" r:id="rId18" imgW="19900800" imgH="7720920" progId="Equation.DSMT4">
                  <p:embed/>
                </p:oleObj>
              </mc:Choice>
              <mc:Fallback>
                <p:oleObj name="Equation" r:id="rId18" imgW="19900800" imgH="772092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2247900"/>
                        <a:ext cx="85725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  <p:bldP spid="77829" grpId="0" animBg="1"/>
      <p:bldP spid="77830" grpId="0" animBg="1" autoUpdateAnimBg="0"/>
      <p:bldP spid="77832" grpId="0" animBg="1"/>
      <p:bldP spid="77833" grpId="0" animBg="1"/>
      <p:bldP spid="7784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11E9-9100-4A57-ABA3-48D2782829A3}" type="slidenum">
              <a:rPr lang="en-US" altLang="en-US"/>
              <a:pPr>
                <a:defRPr/>
              </a:pPr>
              <a:t>67</a:t>
            </a:fld>
            <a:endParaRPr lang="en-US" altLang="en-US"/>
          </a:p>
        </p:txBody>
      </p:sp>
      <p:graphicFrame>
        <p:nvGraphicFramePr>
          <p:cNvPr id="54337" name="Object 65"/>
          <p:cNvGraphicFramePr>
            <a:graphicFrameLocks noGrp="1" noChangeAspect="1"/>
          </p:cNvGraphicFramePr>
          <p:nvPr>
            <p:ph idx="4294967295"/>
          </p:nvPr>
        </p:nvGraphicFramePr>
        <p:xfrm>
          <a:off x="2571750" y="1801813"/>
          <a:ext cx="331946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" name="Equation" r:id="rId4" imgW="121094640" imgH="46796760" progId="Equation.DSMT4">
                  <p:embed/>
                </p:oleObj>
              </mc:Choice>
              <mc:Fallback>
                <p:oleObj name="Equation" r:id="rId4" imgW="121094640" imgH="46796760" progId="Equation.DSMT4">
                  <p:embed/>
                  <p:pic>
                    <p:nvPicPr>
                      <p:cNvPr id="0" name="Picture 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801813"/>
                        <a:ext cx="3319463" cy="128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428625" y="1214438"/>
            <a:ext cx="7773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</a:rPr>
              <a:t>Find the inverse function of the piecewise function</a:t>
            </a:r>
            <a:endParaRPr lang="zh-CN" altLang="en-US" sz="24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571500" y="3286125"/>
            <a:ext cx="1279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Solution</a:t>
            </a:r>
            <a:endParaRPr lang="zh-CN" altLang="en-US" sz="24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1785938" y="3252788"/>
            <a:ext cx="7118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Since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f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) is a strictly monotone increasing function on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20172" name="Object 66"/>
          <p:cNvGraphicFramePr>
            <a:graphicFrameLocks noChangeAspect="1"/>
          </p:cNvGraphicFramePr>
          <p:nvPr/>
        </p:nvGraphicFramePr>
        <p:xfrm>
          <a:off x="642938" y="3875088"/>
          <a:ext cx="13001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" name="Equation" r:id="rId6" imgW="42252840" imgH="10977480" progId="Equation.DSMT4">
                  <p:embed/>
                </p:oleObj>
              </mc:Choice>
              <mc:Fallback>
                <p:oleObj name="Equation" r:id="rId6" imgW="42252840" imgH="109774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875088"/>
                        <a:ext cx="130016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071688" y="3857625"/>
            <a:ext cx="2703512" cy="493713"/>
            <a:chOff x="1292" y="2953"/>
            <a:chExt cx="1703" cy="311"/>
          </a:xfrm>
        </p:grpSpPr>
        <p:sp>
          <p:nvSpPr>
            <p:cNvPr id="54358" name="Rectangle 13"/>
            <p:cNvSpPr>
              <a:spLocks noChangeArrowheads="1"/>
            </p:cNvSpPr>
            <p:nvPr/>
          </p:nvSpPr>
          <p:spPr bwMode="auto">
            <a:xfrm>
              <a:off x="1292" y="2953"/>
              <a:ext cx="8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we have 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54339" name="Object 67"/>
            <p:cNvGraphicFramePr>
              <a:graphicFrameLocks noChangeAspect="1"/>
            </p:cNvGraphicFramePr>
            <p:nvPr/>
          </p:nvGraphicFramePr>
          <p:xfrm>
            <a:off x="2070" y="2989"/>
            <a:ext cx="29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92" name="Equation" r:id="rId8" imgW="15024240" imgH="13012560" progId="Equation.DSMT4">
                    <p:embed/>
                  </p:oleObj>
                </mc:Choice>
                <mc:Fallback>
                  <p:oleObj name="Equation" r:id="rId8" imgW="15024240" imgH="1301256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2989"/>
                          <a:ext cx="292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59" name="Rectangle 15"/>
            <p:cNvSpPr>
              <a:spLocks noChangeArrowheads="1"/>
            </p:cNvSpPr>
            <p:nvPr/>
          </p:nvSpPr>
          <p:spPr bwMode="auto">
            <a:xfrm>
              <a:off x="2340" y="2973"/>
              <a:ext cx="6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exists. 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684213" y="4495800"/>
            <a:ext cx="1277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1) while </a:t>
            </a:r>
          </a:p>
        </p:txBody>
      </p:sp>
      <p:graphicFrame>
        <p:nvGraphicFramePr>
          <p:cNvPr id="220180" name="Object 68"/>
          <p:cNvGraphicFramePr>
            <a:graphicFrameLocks noChangeAspect="1"/>
          </p:cNvGraphicFramePr>
          <p:nvPr/>
        </p:nvGraphicFramePr>
        <p:xfrm>
          <a:off x="1900238" y="4586288"/>
          <a:ext cx="217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3" name="Equation" r:id="rId10" imgW="69481800" imgH="10977480" progId="Equation.DSMT4">
                  <p:embed/>
                </p:oleObj>
              </mc:Choice>
              <mc:Fallback>
                <p:oleObj name="Equation" r:id="rId10" imgW="69481800" imgH="10977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586288"/>
                        <a:ext cx="2171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1" name="Object 69"/>
          <p:cNvGraphicFramePr>
            <a:graphicFrameLocks noChangeAspect="1"/>
          </p:cNvGraphicFramePr>
          <p:nvPr/>
        </p:nvGraphicFramePr>
        <p:xfrm>
          <a:off x="5459413" y="4586288"/>
          <a:ext cx="218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4" name="Equation" r:id="rId12" imgW="69888240" imgH="10977480" progId="Equation.DSMT4">
                  <p:embed/>
                </p:oleObj>
              </mc:Choice>
              <mc:Fallback>
                <p:oleObj name="Equation" r:id="rId12" imgW="69888240" imgH="109774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4586288"/>
                        <a:ext cx="2184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82" name="Rectangle 22"/>
          <p:cNvSpPr>
            <a:spLocks noChangeArrowheads="1"/>
          </p:cNvSpPr>
          <p:nvPr/>
        </p:nvSpPr>
        <p:spPr bwMode="auto">
          <a:xfrm>
            <a:off x="4237038" y="4495800"/>
            <a:ext cx="1201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we have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20183" name="Text Box 23"/>
          <p:cNvSpPr txBox="1">
            <a:spLocks noChangeArrowheads="1"/>
          </p:cNvSpPr>
          <p:nvPr/>
        </p:nvSpPr>
        <p:spPr bwMode="auto">
          <a:xfrm>
            <a:off x="684213" y="5106988"/>
            <a:ext cx="1277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2) while </a:t>
            </a:r>
          </a:p>
        </p:txBody>
      </p:sp>
      <p:graphicFrame>
        <p:nvGraphicFramePr>
          <p:cNvPr id="220184" name="Object 70"/>
          <p:cNvGraphicFramePr>
            <a:graphicFrameLocks noChangeAspect="1"/>
          </p:cNvGraphicFramePr>
          <p:nvPr/>
        </p:nvGraphicFramePr>
        <p:xfrm>
          <a:off x="1909763" y="5119688"/>
          <a:ext cx="201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5" name="Equation" r:id="rId14" imgW="64604880" imgH="12198600" progId="Equation.DSMT4">
                  <p:embed/>
                </p:oleObj>
              </mc:Choice>
              <mc:Fallback>
                <p:oleObj name="Equation" r:id="rId14" imgW="64604880" imgH="121986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119688"/>
                        <a:ext cx="2019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5" name="Object 71"/>
          <p:cNvGraphicFramePr>
            <a:graphicFrameLocks noChangeAspect="1"/>
          </p:cNvGraphicFramePr>
          <p:nvPr/>
        </p:nvGraphicFramePr>
        <p:xfrm>
          <a:off x="5434013" y="5106988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6" name="Equation" r:id="rId16" imgW="70700760" imgH="12605400" progId="Equation.DSMT4">
                  <p:embed/>
                </p:oleObj>
              </mc:Choice>
              <mc:Fallback>
                <p:oleObj name="Equation" r:id="rId16" imgW="70700760" imgH="12605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5106988"/>
                        <a:ext cx="220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86" name="Rectangle 26"/>
          <p:cNvSpPr>
            <a:spLocks noChangeArrowheads="1"/>
          </p:cNvSpPr>
          <p:nvPr/>
        </p:nvSpPr>
        <p:spPr bwMode="auto">
          <a:xfrm>
            <a:off x="4237038" y="5072063"/>
            <a:ext cx="1201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we have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20187" name="Text Box 27"/>
          <p:cNvSpPr txBox="1">
            <a:spLocks noChangeArrowheads="1"/>
          </p:cNvSpPr>
          <p:nvPr/>
        </p:nvSpPr>
        <p:spPr bwMode="auto">
          <a:xfrm>
            <a:off x="684213" y="5646738"/>
            <a:ext cx="1277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3) while </a:t>
            </a:r>
          </a:p>
        </p:txBody>
      </p:sp>
      <p:graphicFrame>
        <p:nvGraphicFramePr>
          <p:cNvPr id="220188" name="Object 72"/>
          <p:cNvGraphicFramePr>
            <a:graphicFrameLocks noChangeAspect="1"/>
          </p:cNvGraphicFramePr>
          <p:nvPr/>
        </p:nvGraphicFramePr>
        <p:xfrm>
          <a:off x="1852613" y="5681663"/>
          <a:ext cx="2362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7" name="Equation" r:id="rId18" imgW="75577680" imgH="11791440" progId="Equation.DSMT4">
                  <p:embed/>
                </p:oleObj>
              </mc:Choice>
              <mc:Fallback>
                <p:oleObj name="Equation" r:id="rId18" imgW="75577680" imgH="117914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681663"/>
                        <a:ext cx="2362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9" name="Object 73"/>
          <p:cNvGraphicFramePr>
            <a:graphicFrameLocks noChangeAspect="1"/>
          </p:cNvGraphicFramePr>
          <p:nvPr/>
        </p:nvGraphicFramePr>
        <p:xfrm>
          <a:off x="5437188" y="5775325"/>
          <a:ext cx="292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8" name="Equation" r:id="rId20" imgW="93459240" imgH="11791440" progId="Equation.DSMT4">
                  <p:embed/>
                </p:oleObj>
              </mc:Choice>
              <mc:Fallback>
                <p:oleObj name="Equation" r:id="rId20" imgW="93459240" imgH="117914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5775325"/>
                        <a:ext cx="2921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4281488" y="5681663"/>
            <a:ext cx="1201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we have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0" grpId="0"/>
      <p:bldP spid="220171" grpId="0"/>
      <p:bldP spid="220179" grpId="0"/>
      <p:bldP spid="220182" grpId="0"/>
      <p:bldP spid="220183" grpId="0"/>
      <p:bldP spid="220186" grpId="0"/>
      <p:bldP spid="220187" grpId="0"/>
      <p:bldP spid="22019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6BFF4-BD20-471E-8B73-75D61157F640}" type="slidenum">
              <a:rPr lang="en-US" altLang="en-US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206625" y="3895725"/>
            <a:ext cx="587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So,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22213" name="Object 23"/>
          <p:cNvGraphicFramePr>
            <a:graphicFrameLocks noChangeAspect="1"/>
          </p:cNvGraphicFramePr>
          <p:nvPr/>
        </p:nvGraphicFramePr>
        <p:xfrm>
          <a:off x="3167063" y="3387725"/>
          <a:ext cx="33337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4" imgW="114591960" imgH="50053320" progId="Equation.DSMT4">
                  <p:embed/>
                </p:oleObj>
              </mc:Choice>
              <mc:Fallback>
                <p:oleObj name="Equation" r:id="rId4" imgW="114591960" imgH="5005332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387725"/>
                        <a:ext cx="3333750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5" name="Rectangle 10"/>
          <p:cNvSpPr>
            <a:spLocks noChangeArrowheads="1"/>
          </p:cNvSpPr>
          <p:nvPr/>
        </p:nvSpPr>
        <p:spPr bwMode="auto">
          <a:xfrm>
            <a:off x="642938" y="3109913"/>
            <a:ext cx="2773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Solution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(continued)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642938" y="5373688"/>
            <a:ext cx="5286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Therefore, the inverse function of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f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is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22220" name="Object 24"/>
          <p:cNvGraphicFramePr>
            <a:graphicFrameLocks noChangeAspect="1"/>
          </p:cNvGraphicFramePr>
          <p:nvPr/>
        </p:nvGraphicFramePr>
        <p:xfrm>
          <a:off x="5584825" y="4872038"/>
          <a:ext cx="3344863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6" imgW="114998400" imgH="50053320" progId="Equation.DSMT4">
                  <p:embed/>
                </p:oleObj>
              </mc:Choice>
              <mc:Fallback>
                <p:oleObj name="Equation" r:id="rId6" imgW="114998400" imgH="5005332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4872038"/>
                        <a:ext cx="3344863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701675" y="6127750"/>
            <a:ext cx="1227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Finish.</a:t>
            </a:r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55321" name="Object 25"/>
          <p:cNvGraphicFramePr>
            <a:graphicFrameLocks noChangeAspect="1"/>
          </p:cNvGraphicFramePr>
          <p:nvPr/>
        </p:nvGraphicFramePr>
        <p:xfrm>
          <a:off x="2571750" y="1801813"/>
          <a:ext cx="331946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8" imgW="5029200" imgH="1933560" progId="Equation.DSMT4">
                  <p:embed/>
                </p:oleObj>
              </mc:Choice>
              <mc:Fallback>
                <p:oleObj name="Equation" r:id="rId8" imgW="5029200" imgH="193356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801813"/>
                        <a:ext cx="3319463" cy="128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28625" y="1214438"/>
            <a:ext cx="7773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</a:rPr>
              <a:t>Find the inverse function of the piecewise function</a:t>
            </a:r>
            <a:endParaRPr lang="zh-CN" altLang="en-US" sz="2400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  <p:bldP spid="222219" grpId="0"/>
      <p:bldP spid="22222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1116E-432A-4738-ADA5-5B6E5C3CAFED}" type="slidenum">
              <a:rPr lang="en-US" altLang="en-US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28625" y="1143000"/>
            <a:ext cx="418465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Inverse trigonometric function</a:t>
            </a:r>
          </a:p>
        </p:txBody>
      </p:sp>
      <p:graphicFrame>
        <p:nvGraphicFramePr>
          <p:cNvPr id="49156" name="Object 16"/>
          <p:cNvGraphicFramePr>
            <a:graphicFrameLocks noChangeAspect="1"/>
          </p:cNvGraphicFramePr>
          <p:nvPr/>
        </p:nvGraphicFramePr>
        <p:xfrm>
          <a:off x="1016000" y="2595563"/>
          <a:ext cx="130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4" name="Equation" r:id="rId4" imgW="41846400" imgH="9349200" progId="Equation.DSMT4">
                  <p:embed/>
                </p:oleObj>
              </mc:Choice>
              <mc:Fallback>
                <p:oleObj name="Equation" r:id="rId4" imgW="41846400" imgH="9349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595563"/>
                        <a:ext cx="1308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7"/>
          <p:cNvGraphicFramePr>
            <a:graphicFrameLocks noChangeAspect="1"/>
          </p:cNvGraphicFramePr>
          <p:nvPr/>
        </p:nvGraphicFramePr>
        <p:xfrm>
          <a:off x="1016000" y="4900613"/>
          <a:ext cx="1320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5" name="Equation" r:id="rId6" imgW="42252840" imgH="7720920" progId="Equation.DSMT4">
                  <p:embed/>
                </p:oleObj>
              </mc:Choice>
              <mc:Fallback>
                <p:oleObj name="Equation" r:id="rId6" imgW="42252840" imgH="77209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900613"/>
                        <a:ext cx="1320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28913" y="1774825"/>
            <a:ext cx="4543425" cy="2092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82888" y="4048125"/>
            <a:ext cx="4575175" cy="1931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标题 4"/>
          <p:cNvSpPr>
            <a:spLocks noGrp="1"/>
          </p:cNvSpPr>
          <p:nvPr>
            <p:ph type="title"/>
          </p:nvPr>
        </p:nvSpPr>
        <p:spPr>
          <a:xfrm>
            <a:off x="609600" y="857250"/>
            <a:ext cx="3033713" cy="1901825"/>
          </a:xfrm>
        </p:spPr>
        <p:txBody>
          <a:bodyPr/>
          <a:lstStyle/>
          <a:p>
            <a:pPr eaLnBrk="1" hangingPunct="1"/>
            <a:r>
              <a:rPr lang="en-US" altLang="zh-CN"/>
              <a:t>Chapter 1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571500" y="2857500"/>
            <a:ext cx="3071813" cy="2179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 smtClean="0"/>
              <a:t>Fundamental Knowledge of </a:t>
            </a:r>
            <a:r>
              <a:rPr lang="en-US" altLang="zh-CN" dirty="0"/>
              <a:t>Calculus</a:t>
            </a: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BAC10E-B809-48B2-A66A-9794C51CCB93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8" name="图片占位符 7" descr="费尔马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467" b="17467"/>
          <a:stretch>
            <a:fillRect/>
          </a:stretch>
        </p:blipFill>
        <p:spPr>
          <a:ln w="88900" cap="sq" cmpd="thickThin">
            <a:solidFill>
              <a:srgbClr val="000000"/>
            </a:solidFill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A7D73-F0E4-413A-9A73-116C73067A2E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graphicFrame>
        <p:nvGraphicFramePr>
          <p:cNvPr id="50180" name="Object 16"/>
          <p:cNvGraphicFramePr>
            <a:graphicFrameLocks noChangeAspect="1"/>
          </p:cNvGraphicFramePr>
          <p:nvPr/>
        </p:nvGraphicFramePr>
        <p:xfrm>
          <a:off x="976313" y="2644775"/>
          <a:ext cx="1346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8" name="Equation" r:id="rId4" imgW="43065720" imgH="8942040" progId="Equation.DSMT4">
                  <p:embed/>
                </p:oleObj>
              </mc:Choice>
              <mc:Fallback>
                <p:oleObj name="Equation" r:id="rId4" imgW="43065720" imgH="8942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2644775"/>
                        <a:ext cx="1346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7"/>
          <p:cNvGraphicFramePr>
            <a:graphicFrameLocks noChangeAspect="1"/>
          </p:cNvGraphicFramePr>
          <p:nvPr/>
        </p:nvGraphicFramePr>
        <p:xfrm>
          <a:off x="971550" y="5167313"/>
          <a:ext cx="1320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9" name="Equation" r:id="rId6" imgW="42252840" imgH="8942040" progId="Equation.DSMT4">
                  <p:embed/>
                </p:oleObj>
              </mc:Choice>
              <mc:Fallback>
                <p:oleObj name="Equation" r:id="rId6" imgW="42252840" imgH="89420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67313"/>
                        <a:ext cx="1320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36838" y="1714500"/>
            <a:ext cx="4560887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36838" y="3983038"/>
            <a:ext cx="4560887" cy="219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28625" y="1143000"/>
            <a:ext cx="418465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Inverse trigonometric function</a:t>
            </a:r>
          </a:p>
        </p:txBody>
      </p:sp>
      <p:sp>
        <p:nvSpPr>
          <p:cNvPr id="12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functions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86" name="组合 43"/>
          <p:cNvGrpSpPr>
            <a:grpSpLocks/>
          </p:cNvGrpSpPr>
          <p:nvPr/>
        </p:nvGrpSpPr>
        <p:grpSpPr bwMode="auto">
          <a:xfrm>
            <a:off x="214313" y="1214438"/>
            <a:ext cx="8786812" cy="5143500"/>
            <a:chOff x="71406" y="1214422"/>
            <a:chExt cx="8786874" cy="5143536"/>
          </a:xfrm>
        </p:grpSpPr>
        <p:sp>
          <p:nvSpPr>
            <p:cNvPr id="42" name="圆角矩形 41"/>
            <p:cNvSpPr/>
            <p:nvPr/>
          </p:nvSpPr>
          <p:spPr>
            <a:xfrm>
              <a:off x="71406" y="1214422"/>
              <a:ext cx="8786874" cy="514353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56391" name="组合 40"/>
            <p:cNvGrpSpPr>
              <a:grpSpLocks/>
            </p:cNvGrpSpPr>
            <p:nvPr/>
          </p:nvGrpSpPr>
          <p:grpSpPr bwMode="auto">
            <a:xfrm>
              <a:off x="250825" y="2000240"/>
              <a:ext cx="8493125" cy="4275152"/>
              <a:chOff x="250825" y="2116140"/>
              <a:chExt cx="8493125" cy="4275152"/>
            </a:xfrm>
          </p:grpSpPr>
          <p:sp>
            <p:nvSpPr>
              <p:cNvPr id="56392" name="Rectangle 19"/>
              <p:cNvSpPr>
                <a:spLocks noChangeArrowheads="1"/>
              </p:cNvSpPr>
              <p:nvPr/>
            </p:nvSpPr>
            <p:spPr bwMode="auto">
              <a:xfrm>
                <a:off x="250825" y="4365625"/>
                <a:ext cx="836479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determined</a:t>
                </a:r>
                <a:r>
                  <a:rPr lang="en-US" altLang="zh-CN" sz="2400">
                    <a:latin typeface="Times New Roman" pitchFamily="18" charset="0"/>
                  </a:rPr>
                  <a:t> 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by the mapping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g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 and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f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. Hence, a new mapping from</a:t>
                </a:r>
                <a:endParaRPr lang="en-US" altLang="zh-CN" sz="240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56393" name="Group 39"/>
              <p:cNvGrpSpPr>
                <a:grpSpLocks/>
              </p:cNvGrpSpPr>
              <p:nvPr/>
            </p:nvGrpSpPr>
            <p:grpSpPr bwMode="auto">
              <a:xfrm>
                <a:off x="3500430" y="5929330"/>
                <a:ext cx="1931988" cy="461962"/>
                <a:chOff x="2196" y="3657"/>
                <a:chExt cx="1217" cy="291"/>
              </a:xfrm>
            </p:grpSpPr>
            <p:graphicFrame>
              <p:nvGraphicFramePr>
                <p:cNvPr id="56378" name="Object 58"/>
                <p:cNvGraphicFramePr>
                  <a:graphicFrameLocks noChangeAspect="1"/>
                </p:cNvGraphicFramePr>
                <p:nvPr/>
              </p:nvGraphicFramePr>
              <p:xfrm>
                <a:off x="2196" y="3657"/>
                <a:ext cx="1112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514" name="Equation" r:id="rId4" imgW="56476800" imgH="10977480" progId="Equation.DSMT4">
                        <p:embed/>
                      </p:oleObj>
                    </mc:Choice>
                    <mc:Fallback>
                      <p:oleObj name="Equation" r:id="rId4" imgW="56476800" imgH="10977480" progId="Equation.DSMT4">
                        <p:embed/>
                        <p:pic>
                          <p:nvPicPr>
                            <p:cNvPr id="0" name="Picture 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96" y="3657"/>
                              <a:ext cx="1112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418" name="Rectangle 20"/>
                <p:cNvSpPr>
                  <a:spLocks noChangeArrowheads="1"/>
                </p:cNvSpPr>
                <p:nvPr/>
              </p:nvSpPr>
              <p:spPr bwMode="auto">
                <a:xfrm>
                  <a:off x="3243" y="3657"/>
                  <a:ext cx="17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400">
                      <a:latin typeface="Arial Unicode MS"/>
                    </a:rPr>
                    <a:t>.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6394" name="Group 24"/>
              <p:cNvGrpSpPr>
                <a:grpSpLocks/>
              </p:cNvGrpSpPr>
              <p:nvPr/>
            </p:nvGrpSpPr>
            <p:grpSpPr bwMode="auto">
              <a:xfrm>
                <a:off x="285720" y="2116140"/>
                <a:ext cx="7929565" cy="479426"/>
                <a:chOff x="476" y="1333"/>
                <a:chExt cx="4995" cy="302"/>
              </a:xfrm>
            </p:grpSpPr>
            <p:sp>
              <p:nvSpPr>
                <p:cNvPr id="56412" name="Rectangle 15"/>
                <p:cNvSpPr>
                  <a:spLocks noChangeArrowheads="1"/>
                </p:cNvSpPr>
                <p:nvPr/>
              </p:nvSpPr>
              <p:spPr bwMode="auto">
                <a:xfrm>
                  <a:off x="4564" y="1344"/>
                  <a:ext cx="90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, 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there has</a:t>
                  </a:r>
                  <a:endParaRPr lang="en-US" altLang="zh-CN" sz="2400">
                    <a:latin typeface="Times New Roman" pitchFamily="18" charset="0"/>
                    <a:ea typeface="Arial Unicode MS"/>
                    <a:cs typeface="Arial" charset="0"/>
                  </a:endParaRPr>
                </a:p>
              </p:txBody>
            </p:sp>
            <p:grpSp>
              <p:nvGrpSpPr>
                <p:cNvPr id="56413" name="Group 22"/>
                <p:cNvGrpSpPr>
                  <a:grpSpLocks/>
                </p:cNvGrpSpPr>
                <p:nvPr/>
              </p:nvGrpSpPr>
              <p:grpSpPr bwMode="auto">
                <a:xfrm>
                  <a:off x="476" y="1333"/>
                  <a:ext cx="4062" cy="302"/>
                  <a:chOff x="610" y="1381"/>
                  <a:chExt cx="4062" cy="302"/>
                </a:xfrm>
              </p:grpSpPr>
              <p:sp>
                <p:nvSpPr>
                  <p:cNvPr id="5641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610" y="1392"/>
                    <a:ext cx="422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>
                        <a:solidFill>
                          <a:srgbClr val="0000CC"/>
                        </a:solidFill>
                        <a:latin typeface="Times New Roman" pitchFamily="18" charset="0"/>
                        <a:ea typeface="Arial Unicode MS"/>
                        <a:cs typeface="Arial" charset="0"/>
                      </a:rPr>
                      <a:t>Let </a:t>
                    </a:r>
                    <a:endParaRPr lang="en-US" altLang="zh-CN" sz="2400">
                      <a:latin typeface="Times New Roman" pitchFamily="18" charset="0"/>
                      <a:ea typeface="Arial Unicode MS"/>
                      <a:cs typeface="Arial" charset="0"/>
                    </a:endParaRPr>
                  </a:p>
                </p:txBody>
              </p:sp>
              <p:grpSp>
                <p:nvGrpSpPr>
                  <p:cNvPr id="56415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052" y="1381"/>
                    <a:ext cx="3620" cy="302"/>
                    <a:chOff x="1052" y="1381"/>
                    <a:chExt cx="3620" cy="302"/>
                  </a:xfrm>
                </p:grpSpPr>
                <p:graphicFrame>
                  <p:nvGraphicFramePr>
                    <p:cNvPr id="56379" name="Object 5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52" y="1434"/>
                    <a:ext cx="814" cy="21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6515" name="Equation" r:id="rId6" imgW="41439960" imgH="10977480" progId="Equation.DSMT4">
                            <p:embed/>
                          </p:oleObj>
                        </mc:Choice>
                        <mc:Fallback>
                          <p:oleObj name="Equation" r:id="rId6" imgW="41439960" imgH="10977480" progId="Equation.DSMT4">
                            <p:embed/>
                            <p:pic>
                              <p:nvPicPr>
                                <p:cNvPr id="0" name="Picture 5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52" y="1434"/>
                                  <a:ext cx="814" cy="21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56380" name="Object 6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051" y="1434"/>
                    <a:ext cx="850" cy="21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6516" name="Equation" r:id="rId8" imgW="43065720" imgH="10977480" progId="Equation.DSMT4">
                            <p:embed/>
                          </p:oleObj>
                        </mc:Choice>
                        <mc:Fallback>
                          <p:oleObj name="Equation" r:id="rId8" imgW="43065720" imgH="10977480" progId="Equation.DSMT4">
                            <p:embed/>
                            <p:pic>
                              <p:nvPicPr>
                                <p:cNvPr id="0" name="Picture 6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051" y="1434"/>
                                  <a:ext cx="850" cy="21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641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6" y="1392"/>
                      <a:ext cx="1334" cy="29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zh-CN" altLang="en-US" sz="2400">
                          <a:solidFill>
                            <a:srgbClr val="0000CC"/>
                          </a:solidFill>
                          <a:latin typeface="Times New Roman" pitchFamily="18" charset="0"/>
                          <a:ea typeface="Arial Unicode MS"/>
                          <a:cs typeface="Arial" charset="0"/>
                        </a:rPr>
                        <a:t>. </a:t>
                      </a:r>
                      <a:r>
                        <a:rPr lang="en-US" altLang="zh-CN" sz="2400">
                          <a:solidFill>
                            <a:srgbClr val="0000CC"/>
                          </a:solidFill>
                          <a:latin typeface="Times New Roman" pitchFamily="18" charset="0"/>
                          <a:ea typeface="Arial Unicode MS"/>
                          <a:cs typeface="Arial" charset="0"/>
                        </a:rPr>
                        <a:t>Then for each </a:t>
                      </a:r>
                      <a:endParaRPr lang="en-US" altLang="zh-CN" sz="2400">
                        <a:latin typeface="Times New Roman" pitchFamily="18" charset="0"/>
                        <a:ea typeface="Arial Unicode MS"/>
                        <a:cs typeface="Arial" charset="0"/>
                      </a:endParaRPr>
                    </a:p>
                  </p:txBody>
                </p:sp>
                <p:graphicFrame>
                  <p:nvGraphicFramePr>
                    <p:cNvPr id="56381" name="Object 6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174" y="1445"/>
                    <a:ext cx="498" cy="18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6517" name="Equation" r:id="rId10" imgW="25184160" imgH="9349200" progId="Equation.DSMT4">
                            <p:embed/>
                          </p:oleObj>
                        </mc:Choice>
                        <mc:Fallback>
                          <p:oleObj name="Equation" r:id="rId10" imgW="25184160" imgH="9349200" progId="Equation.DSMT4">
                            <p:embed/>
                            <p:pic>
                              <p:nvPicPr>
                                <p:cNvPr id="0" name="Picture 6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174" y="1445"/>
                                  <a:ext cx="498" cy="18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6417" name="Rectangle 13"/>
                    <p:cNvSpPr>
                      <a:spLocks noChangeArrowheads="1"/>
                    </p:cNvSpPr>
                    <p:nvPr/>
                  </p:nvSpPr>
                  <p:spPr bwMode="auto">
                    <a:xfrm rot="-219716">
                      <a:off x="1813" y="1381"/>
                      <a:ext cx="273" cy="29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r>
                        <a:rPr lang="zh-CN" altLang="en-US" sz="2400">
                          <a:solidFill>
                            <a:srgbClr val="0000CC"/>
                          </a:solidFill>
                          <a:latin typeface="Times New Roman" pitchFamily="18" charset="0"/>
                          <a:ea typeface="Arial Unicode MS"/>
                          <a:cs typeface="Arial" charset="0"/>
                        </a:rPr>
                        <a:t>, </a:t>
                      </a:r>
                      <a:endParaRPr lang="zh-CN" altLang="en-US" sz="2400">
                        <a:latin typeface="Times New Roman" pitchFamily="18" charset="0"/>
                        <a:ea typeface="Arial Unicode MS"/>
                        <a:cs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56395" name="Group 31"/>
              <p:cNvGrpSpPr>
                <a:grpSpLocks/>
              </p:cNvGrpSpPr>
              <p:nvPr/>
            </p:nvGrpSpPr>
            <p:grpSpPr bwMode="auto">
              <a:xfrm>
                <a:off x="250825" y="3213106"/>
                <a:ext cx="8120063" cy="533401"/>
                <a:chOff x="158" y="2024"/>
                <a:chExt cx="5115" cy="336"/>
              </a:xfrm>
            </p:grpSpPr>
            <p:sp>
              <p:nvSpPr>
                <p:cNvPr id="56408" name="Rectangle 17"/>
                <p:cNvSpPr>
                  <a:spLocks noChangeArrowheads="1"/>
                </p:cNvSpPr>
                <p:nvPr/>
              </p:nvSpPr>
              <p:spPr bwMode="auto">
                <a:xfrm>
                  <a:off x="3096" y="2024"/>
                  <a:ext cx="217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which corresponding to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y 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.</a:t>
                  </a:r>
                  <a:endParaRPr lang="en-US" altLang="zh-CN" sz="2400">
                    <a:latin typeface="Times New Roman" pitchFamily="18" charset="0"/>
                    <a:ea typeface="Arial Unicode MS"/>
                    <a:cs typeface="Arial" charset="0"/>
                  </a:endParaRPr>
                </a:p>
              </p:txBody>
            </p:sp>
            <p:sp>
              <p:nvSpPr>
                <p:cNvPr id="56409" name="Rectangle 16"/>
                <p:cNvSpPr>
                  <a:spLocks noChangeArrowheads="1"/>
                </p:cNvSpPr>
                <p:nvPr/>
              </p:nvSpPr>
              <p:spPr bwMode="auto">
                <a:xfrm>
                  <a:off x="158" y="2024"/>
                  <a:ext cx="923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an unique </a:t>
                  </a:r>
                  <a:endParaRPr lang="en-US" altLang="zh-CN" sz="2400">
                    <a:latin typeface="Times New Roman" pitchFamily="18" charset="0"/>
                    <a:ea typeface="Arial Unicode MS"/>
                    <a:cs typeface="Arial" charset="0"/>
                  </a:endParaRPr>
                </a:p>
              </p:txBody>
            </p:sp>
            <p:grpSp>
              <p:nvGrpSpPr>
                <p:cNvPr id="56410" name="Group 26"/>
                <p:cNvGrpSpPr>
                  <a:grpSpLocks/>
                </p:cNvGrpSpPr>
                <p:nvPr/>
              </p:nvGrpSpPr>
              <p:grpSpPr bwMode="auto">
                <a:xfrm>
                  <a:off x="1095" y="2069"/>
                  <a:ext cx="2021" cy="291"/>
                  <a:chOff x="1115" y="1706"/>
                  <a:chExt cx="2021" cy="291"/>
                </a:xfrm>
              </p:grpSpPr>
              <p:graphicFrame>
                <p:nvGraphicFramePr>
                  <p:cNvPr id="56382" name="Object 62"/>
                  <p:cNvGraphicFramePr>
                    <a:graphicFrameLocks noChangeAspect="1"/>
                  </p:cNvGraphicFramePr>
                  <p:nvPr/>
                </p:nvGraphicFramePr>
                <p:xfrm>
                  <a:off x="1115" y="1706"/>
                  <a:ext cx="1882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6518" name="Equation" r:id="rId12" imgW="95491440" imgH="10977480" progId="Equation.DSMT4">
                          <p:embed/>
                        </p:oleObj>
                      </mc:Choice>
                      <mc:Fallback>
                        <p:oleObj name="Equation" r:id="rId12" imgW="95491440" imgH="10977480" progId="Equation.DSMT4">
                          <p:embed/>
                          <p:pic>
                            <p:nvPicPr>
                              <p:cNvPr id="0" name="Picture 6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5" y="1706"/>
                                <a:ext cx="1882" cy="21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641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1706"/>
                    <a:ext cx="165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,</a:t>
                    </a:r>
                  </a:p>
                </p:txBody>
              </p:sp>
            </p:grpSp>
          </p:grpSp>
          <p:grpSp>
            <p:nvGrpSpPr>
              <p:cNvPr id="56396" name="Group 40"/>
              <p:cNvGrpSpPr>
                <a:grpSpLocks/>
              </p:cNvGrpSpPr>
              <p:nvPr/>
            </p:nvGrpSpPr>
            <p:grpSpPr bwMode="auto">
              <a:xfrm>
                <a:off x="250825" y="2636838"/>
                <a:ext cx="8493125" cy="461962"/>
                <a:chOff x="158" y="1661"/>
                <a:chExt cx="5350" cy="291"/>
              </a:xfrm>
            </p:grpSpPr>
            <p:grpSp>
              <p:nvGrpSpPr>
                <p:cNvPr id="56405" name="Group 27"/>
                <p:cNvGrpSpPr>
                  <a:grpSpLocks/>
                </p:cNvGrpSpPr>
                <p:nvPr/>
              </p:nvGrpSpPr>
              <p:grpSpPr bwMode="auto">
                <a:xfrm>
                  <a:off x="158" y="1661"/>
                  <a:ext cx="1928" cy="291"/>
                  <a:chOff x="158" y="1661"/>
                  <a:chExt cx="1928" cy="291"/>
                </a:xfrm>
              </p:grpSpPr>
              <p:graphicFrame>
                <p:nvGraphicFramePr>
                  <p:cNvPr id="56383" name="Object 63"/>
                  <p:cNvGraphicFramePr>
                    <a:graphicFrameLocks noChangeAspect="1"/>
                  </p:cNvGraphicFramePr>
                  <p:nvPr/>
                </p:nvGraphicFramePr>
                <p:xfrm>
                  <a:off x="992" y="1702"/>
                  <a:ext cx="1094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6519" name="Equation" r:id="rId14" imgW="55664280" imgH="11384280" progId="Equation.DSMT4">
                          <p:embed/>
                        </p:oleObj>
                      </mc:Choice>
                      <mc:Fallback>
                        <p:oleObj name="Equation" r:id="rId14" imgW="55664280" imgH="11384280" progId="Equation.DSMT4">
                          <p:embed/>
                          <p:pic>
                            <p:nvPicPr>
                              <p:cNvPr id="0" name="Picture 6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92" y="1702"/>
                                <a:ext cx="1094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640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8" y="1661"/>
                    <a:ext cx="923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>
                        <a:solidFill>
                          <a:srgbClr val="0000CC"/>
                        </a:solidFill>
                        <a:latin typeface="Times New Roman" pitchFamily="18" charset="0"/>
                        <a:ea typeface="Arial Unicode MS"/>
                        <a:cs typeface="Arial" charset="0"/>
                      </a:rPr>
                      <a:t>an unique </a:t>
                    </a:r>
                    <a:endParaRPr lang="en-US" altLang="zh-CN" sz="2400">
                      <a:latin typeface="Times New Roman" pitchFamily="18" charset="0"/>
                      <a:ea typeface="Arial Unicode MS"/>
                      <a:cs typeface="Arial" charset="0"/>
                    </a:endParaRPr>
                  </a:p>
                </p:txBody>
              </p:sp>
            </p:grpSp>
            <p:sp>
              <p:nvSpPr>
                <p:cNvPr id="56406" name="Rectangle 28"/>
                <p:cNvSpPr>
                  <a:spLocks noChangeArrowheads="1"/>
                </p:cNvSpPr>
                <p:nvPr/>
              </p:nvSpPr>
              <p:spPr bwMode="auto">
                <a:xfrm>
                  <a:off x="2018" y="1661"/>
                  <a:ext cx="349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 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which corresponding to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x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ea typeface="Arial Unicode MS"/>
                      <a:cs typeface="Arial" charset="0"/>
                    </a:rPr>
                    <a:t>. Again, there has</a:t>
                  </a:r>
                  <a:endParaRPr lang="en-US" altLang="zh-CN" sz="2400">
                    <a:latin typeface="Times New Roman" pitchFamily="18" charset="0"/>
                    <a:ea typeface="Arial Unicode MS"/>
                    <a:cs typeface="Arial" charset="0"/>
                  </a:endParaRPr>
                </a:p>
              </p:txBody>
            </p:sp>
          </p:grpSp>
          <p:grpSp>
            <p:nvGrpSpPr>
              <p:cNvPr id="56397" name="Group 35"/>
              <p:cNvGrpSpPr>
                <a:grpSpLocks/>
              </p:cNvGrpSpPr>
              <p:nvPr/>
            </p:nvGrpSpPr>
            <p:grpSpPr bwMode="auto">
              <a:xfrm>
                <a:off x="250825" y="3789371"/>
                <a:ext cx="7464427" cy="466726"/>
                <a:chOff x="158" y="2387"/>
                <a:chExt cx="4702" cy="294"/>
              </a:xfrm>
            </p:grpSpPr>
            <p:grpSp>
              <p:nvGrpSpPr>
                <p:cNvPr id="56400" name="Group 33"/>
                <p:cNvGrpSpPr>
                  <a:grpSpLocks/>
                </p:cNvGrpSpPr>
                <p:nvPr/>
              </p:nvGrpSpPr>
              <p:grpSpPr bwMode="auto">
                <a:xfrm>
                  <a:off x="158" y="2387"/>
                  <a:ext cx="4101" cy="291"/>
                  <a:chOff x="158" y="2387"/>
                  <a:chExt cx="4101" cy="291"/>
                </a:xfrm>
              </p:grpSpPr>
              <p:graphicFrame>
                <p:nvGraphicFramePr>
                  <p:cNvPr id="56384" name="Object 64"/>
                  <p:cNvGraphicFramePr>
                    <a:graphicFrameLocks noChangeAspect="1"/>
                  </p:cNvGraphicFramePr>
                  <p:nvPr/>
                </p:nvGraphicFramePr>
                <p:xfrm>
                  <a:off x="3821" y="2432"/>
                  <a:ext cx="438" cy="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6520" name="Equation" r:id="rId16" imgW="22339440" imgH="9349200" progId="Equation.DSMT4">
                          <p:embed/>
                        </p:oleObj>
                      </mc:Choice>
                      <mc:Fallback>
                        <p:oleObj name="Equation" r:id="rId16" imgW="22339440" imgH="9349200" progId="Equation.DSMT4">
                          <p:embed/>
                          <p:pic>
                            <p:nvPicPr>
                              <p:cNvPr id="0" name="Picture 6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21" y="2432"/>
                                <a:ext cx="438" cy="1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5640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58" y="2387"/>
                    <a:ext cx="3687" cy="291"/>
                    <a:chOff x="158" y="2387"/>
                    <a:chExt cx="3687" cy="291"/>
                  </a:xfrm>
                </p:grpSpPr>
                <p:graphicFrame>
                  <p:nvGraphicFramePr>
                    <p:cNvPr id="56385" name="Object 6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404" y="2460"/>
                    <a:ext cx="498" cy="18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6521" name="Equation" r:id="rId18" imgW="25184160" imgH="9349200" progId="Equation.DSMT4">
                            <p:embed/>
                          </p:oleObj>
                        </mc:Choice>
                        <mc:Fallback>
                          <p:oleObj name="Equation" r:id="rId18" imgW="25184160" imgH="9349200" progId="Equation.DSMT4">
                            <p:embed/>
                            <p:pic>
                              <p:nvPicPr>
                                <p:cNvPr id="0" name="Picture 6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404" y="2460"/>
                                  <a:ext cx="498" cy="18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640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0" y="2387"/>
                      <a:ext cx="1945" cy="29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zh-CN" altLang="en-US" sz="2400">
                          <a:solidFill>
                            <a:srgbClr val="0000CC"/>
                          </a:solidFill>
                          <a:latin typeface="Times New Roman" pitchFamily="18" charset="0"/>
                          <a:ea typeface="Arial Unicode MS"/>
                          <a:cs typeface="Arial" charset="0"/>
                        </a:rPr>
                        <a:t>, </a:t>
                      </a:r>
                      <a:r>
                        <a:rPr lang="en-US" altLang="zh-CN" sz="2400">
                          <a:solidFill>
                            <a:srgbClr val="0000CC"/>
                          </a:solidFill>
                          <a:latin typeface="Times New Roman" pitchFamily="18" charset="0"/>
                          <a:ea typeface="Arial Unicode MS"/>
                          <a:cs typeface="Arial" charset="0"/>
                        </a:rPr>
                        <a:t>there exists an unique </a:t>
                      </a:r>
                      <a:endParaRPr lang="en-US" altLang="zh-CN" sz="2400">
                        <a:latin typeface="Times New Roman" pitchFamily="18" charset="0"/>
                        <a:ea typeface="Arial Unicode MS"/>
                        <a:cs typeface="Arial" charset="0"/>
                      </a:endParaRPr>
                    </a:p>
                  </p:txBody>
                </p:sp>
                <p:sp>
                  <p:nvSpPr>
                    <p:cNvPr id="56404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" y="2387"/>
                      <a:ext cx="1279" cy="29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r>
                        <a:rPr lang="en-US" altLang="zh-CN" sz="2400">
                          <a:solidFill>
                            <a:srgbClr val="0000CC"/>
                          </a:solidFill>
                          <a:latin typeface="Times New Roman" pitchFamily="18" charset="0"/>
                          <a:ea typeface="Arial Unicode MS"/>
                          <a:cs typeface="Arial" charset="0"/>
                        </a:rPr>
                        <a:t>Thus, for each </a:t>
                      </a:r>
                      <a:endParaRPr lang="en-US" altLang="zh-CN" sz="2400">
                        <a:latin typeface="Times New Roman" pitchFamily="18" charset="0"/>
                        <a:ea typeface="Arial Unicode MS"/>
                        <a:cs typeface="Arial" charset="0"/>
                      </a:endParaRPr>
                    </a:p>
                  </p:txBody>
                </p:sp>
              </p:grpSp>
            </p:grpSp>
            <p:sp>
              <p:nvSpPr>
                <p:cNvPr id="56401" name="Rectangle 34"/>
                <p:cNvSpPr>
                  <a:spLocks noChangeArrowheads="1"/>
                </p:cNvSpPr>
                <p:nvPr/>
              </p:nvSpPr>
              <p:spPr bwMode="auto">
                <a:xfrm>
                  <a:off x="4195" y="2390"/>
                  <a:ext cx="665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>
                      <a:latin typeface="Times New Roman" pitchFamily="18" charset="0"/>
                    </a:rPr>
                    <a:t> 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can be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6398" name="Rectangle 36"/>
              <p:cNvSpPr>
                <a:spLocks noChangeArrowheads="1"/>
              </p:cNvSpPr>
              <p:nvPr/>
            </p:nvSpPr>
            <p:spPr bwMode="auto">
              <a:xfrm>
                <a:off x="250825" y="4870450"/>
                <a:ext cx="795589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A 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to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C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 is determined. This new mapping is called</a:t>
                </a:r>
                <a:r>
                  <a:rPr lang="en-US" altLang="zh-CN" sz="2400">
                    <a:latin typeface="Arial Unicode MS"/>
                    <a:ea typeface="Arial Unicode MS"/>
                    <a:cs typeface="Arial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a</a:t>
                </a:r>
                <a:r>
                  <a:rPr lang="en-US" altLang="zh-CN" sz="2400">
                    <a:latin typeface="Times New Roman" pitchFamily="18" charset="0"/>
                    <a:ea typeface="Arial Unicode MS"/>
                    <a:cs typeface="Arial" charset="0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composite</a:t>
                </a:r>
                <a:endParaRPr lang="en-US" altLang="zh-CN" sz="2400" b="1">
                  <a:solidFill>
                    <a:srgbClr val="FF0000"/>
                  </a:solidFill>
                  <a:latin typeface="Arial Unicode MS"/>
                  <a:ea typeface="Arial Unicode MS"/>
                  <a:cs typeface="Arial" charset="0"/>
                </a:endParaRPr>
              </a:p>
            </p:txBody>
          </p:sp>
          <p:sp>
            <p:nvSpPr>
              <p:cNvPr id="56399" name="Rectangle 38"/>
              <p:cNvSpPr>
                <a:spLocks noChangeArrowheads="1"/>
              </p:cNvSpPr>
              <p:nvPr/>
            </p:nvSpPr>
            <p:spPr bwMode="auto">
              <a:xfrm>
                <a:off x="250825" y="5375275"/>
                <a:ext cx="450956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mapping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of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g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 and 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f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Arial Unicode MS"/>
                    <a:cs typeface="Arial" charset="0"/>
                  </a:rPr>
                  <a:t>, denoted by </a:t>
                </a:r>
              </a:p>
            </p:txBody>
          </p:sp>
        </p:grpSp>
      </p:grp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 [</a:t>
            </a:r>
            <a:r>
              <a:rPr lang="zh-CN" altLang="en-US" dirty="0">
                <a:ea typeface="宋体" charset="-122"/>
              </a:rPr>
              <a:t>复合函数</a:t>
            </a:r>
            <a:r>
              <a:rPr lang="en-US" altLang="zh-CN" dirty="0">
                <a:ea typeface="宋体" charset="-122"/>
              </a:rPr>
              <a:t>]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5461-C045-450F-929E-F93350DFCAA5}" type="slidenum">
              <a:rPr lang="en-US" altLang="en-US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28625" y="1428750"/>
            <a:ext cx="607218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Definition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(Composite Mapping [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复合映射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])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3B4D-D01F-44F6-940E-E63D5CAB631C}" type="slidenum">
              <a:rPr lang="en-US" altLang="en-US"/>
              <a:pPr>
                <a:defRPr/>
              </a:pPr>
              <a:t>72</a:t>
            </a:fld>
            <a:endParaRPr lang="en-US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54100" y="3471863"/>
            <a:ext cx="6661150" cy="1919287"/>
            <a:chOff x="626" y="2439"/>
            <a:chExt cx="4196" cy="1209"/>
          </a:xfrm>
        </p:grpSpPr>
        <p:grpSp>
          <p:nvGrpSpPr>
            <p:cNvPr id="57377" name="Group 8"/>
            <p:cNvGrpSpPr>
              <a:grpSpLocks/>
            </p:cNvGrpSpPr>
            <p:nvPr/>
          </p:nvGrpSpPr>
          <p:grpSpPr bwMode="auto">
            <a:xfrm>
              <a:off x="626" y="2439"/>
              <a:ext cx="4196" cy="1209"/>
              <a:chOff x="626" y="2439"/>
              <a:chExt cx="4196" cy="1209"/>
            </a:xfrm>
          </p:grpSpPr>
          <p:sp>
            <p:nvSpPr>
              <p:cNvPr id="57381" name="Freeform 9"/>
              <p:cNvSpPr>
                <a:spLocks/>
              </p:cNvSpPr>
              <p:nvPr/>
            </p:nvSpPr>
            <p:spPr bwMode="auto">
              <a:xfrm>
                <a:off x="626" y="2439"/>
                <a:ext cx="979" cy="978"/>
              </a:xfrm>
              <a:custGeom>
                <a:avLst/>
                <a:gdLst>
                  <a:gd name="T0" fmla="*/ 298 w 979"/>
                  <a:gd name="T1" fmla="*/ 912 h 978"/>
                  <a:gd name="T2" fmla="*/ 71 w 979"/>
                  <a:gd name="T3" fmla="*/ 713 h 978"/>
                  <a:gd name="T4" fmla="*/ 71 w 979"/>
                  <a:gd name="T5" fmla="*/ 288 h 978"/>
                  <a:gd name="T6" fmla="*/ 496 w 979"/>
                  <a:gd name="T7" fmla="*/ 33 h 978"/>
                  <a:gd name="T8" fmla="*/ 922 w 979"/>
                  <a:gd name="T9" fmla="*/ 486 h 978"/>
                  <a:gd name="T10" fmla="*/ 837 w 979"/>
                  <a:gd name="T11" fmla="*/ 713 h 978"/>
                  <a:gd name="T12" fmla="*/ 553 w 979"/>
                  <a:gd name="T13" fmla="*/ 940 h 978"/>
                  <a:gd name="T14" fmla="*/ 298 w 979"/>
                  <a:gd name="T15" fmla="*/ 912 h 97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79"/>
                  <a:gd name="T25" fmla="*/ 0 h 978"/>
                  <a:gd name="T26" fmla="*/ 979 w 979"/>
                  <a:gd name="T27" fmla="*/ 978 h 97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79" h="978">
                    <a:moveTo>
                      <a:pt x="298" y="912"/>
                    </a:moveTo>
                    <a:cubicBezTo>
                      <a:pt x="218" y="874"/>
                      <a:pt x="109" y="817"/>
                      <a:pt x="71" y="713"/>
                    </a:cubicBezTo>
                    <a:cubicBezTo>
                      <a:pt x="33" y="609"/>
                      <a:pt x="0" y="401"/>
                      <a:pt x="71" y="288"/>
                    </a:cubicBezTo>
                    <a:cubicBezTo>
                      <a:pt x="142" y="175"/>
                      <a:pt x="354" y="0"/>
                      <a:pt x="496" y="33"/>
                    </a:cubicBezTo>
                    <a:cubicBezTo>
                      <a:pt x="638" y="66"/>
                      <a:pt x="865" y="373"/>
                      <a:pt x="922" y="486"/>
                    </a:cubicBezTo>
                    <a:cubicBezTo>
                      <a:pt x="979" y="599"/>
                      <a:pt x="898" y="637"/>
                      <a:pt x="837" y="713"/>
                    </a:cubicBezTo>
                    <a:cubicBezTo>
                      <a:pt x="776" y="789"/>
                      <a:pt x="643" y="902"/>
                      <a:pt x="553" y="940"/>
                    </a:cubicBezTo>
                    <a:cubicBezTo>
                      <a:pt x="463" y="978"/>
                      <a:pt x="378" y="950"/>
                      <a:pt x="298" y="9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C3"/>
                  </a:gs>
                  <a:gs pos="100000">
                    <a:schemeClr val="accent1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7382" name="Text Box 10"/>
              <p:cNvSpPr txBox="1">
                <a:spLocks noChangeArrowheads="1"/>
              </p:cNvSpPr>
              <p:nvPr/>
            </p:nvSpPr>
            <p:spPr bwMode="auto">
              <a:xfrm>
                <a:off x="981" y="2814"/>
                <a:ext cx="2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65547" name="Freeform 11"/>
              <p:cNvSpPr>
                <a:spLocks/>
              </p:cNvSpPr>
              <p:nvPr/>
            </p:nvSpPr>
            <p:spPr bwMode="auto">
              <a:xfrm>
                <a:off x="2219" y="2491"/>
                <a:ext cx="1034" cy="926"/>
              </a:xfrm>
              <a:custGeom>
                <a:avLst/>
                <a:gdLst/>
                <a:ahLst/>
                <a:cxnLst>
                  <a:cxn ang="0">
                    <a:pos x="94" y="605"/>
                  </a:cxn>
                  <a:cxn ang="0">
                    <a:pos x="122" y="264"/>
                  </a:cxn>
                  <a:cxn ang="0">
                    <a:pos x="321" y="66"/>
                  </a:cxn>
                  <a:cxn ang="0">
                    <a:pos x="746" y="66"/>
                  </a:cxn>
                  <a:cxn ang="0">
                    <a:pos x="888" y="463"/>
                  </a:cxn>
                  <a:cxn ang="0">
                    <a:pos x="973" y="775"/>
                  </a:cxn>
                  <a:cxn ang="0">
                    <a:pos x="519" y="888"/>
                  </a:cxn>
                  <a:cxn ang="0">
                    <a:pos x="66" y="888"/>
                  </a:cxn>
                  <a:cxn ang="0">
                    <a:pos x="122" y="661"/>
                  </a:cxn>
                  <a:cxn ang="0">
                    <a:pos x="94" y="605"/>
                  </a:cxn>
                </a:cxnLst>
                <a:rect l="0" t="0" r="r" b="b"/>
                <a:pathLst>
                  <a:path w="1034" h="926">
                    <a:moveTo>
                      <a:pt x="94" y="605"/>
                    </a:moveTo>
                    <a:cubicBezTo>
                      <a:pt x="94" y="539"/>
                      <a:pt x="84" y="354"/>
                      <a:pt x="122" y="264"/>
                    </a:cubicBezTo>
                    <a:cubicBezTo>
                      <a:pt x="160" y="174"/>
                      <a:pt x="217" y="99"/>
                      <a:pt x="321" y="66"/>
                    </a:cubicBezTo>
                    <a:cubicBezTo>
                      <a:pt x="425" y="33"/>
                      <a:pt x="651" y="0"/>
                      <a:pt x="746" y="66"/>
                    </a:cubicBezTo>
                    <a:cubicBezTo>
                      <a:pt x="841" y="132"/>
                      <a:pt x="850" y="345"/>
                      <a:pt x="888" y="463"/>
                    </a:cubicBezTo>
                    <a:cubicBezTo>
                      <a:pt x="926" y="581"/>
                      <a:pt x="1034" y="704"/>
                      <a:pt x="973" y="775"/>
                    </a:cubicBezTo>
                    <a:cubicBezTo>
                      <a:pt x="912" y="846"/>
                      <a:pt x="670" y="869"/>
                      <a:pt x="519" y="888"/>
                    </a:cubicBezTo>
                    <a:cubicBezTo>
                      <a:pt x="368" y="907"/>
                      <a:pt x="132" y="926"/>
                      <a:pt x="66" y="888"/>
                    </a:cubicBezTo>
                    <a:cubicBezTo>
                      <a:pt x="0" y="850"/>
                      <a:pt x="117" y="713"/>
                      <a:pt x="122" y="661"/>
                    </a:cubicBezTo>
                    <a:cubicBezTo>
                      <a:pt x="127" y="609"/>
                      <a:pt x="94" y="671"/>
                      <a:pt x="94" y="60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50000">
                    <a:srgbClr val="FFCC66"/>
                  </a:gs>
                  <a:gs pos="100000">
                    <a:schemeClr val="accent1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57384" name="Text Box 12"/>
              <p:cNvSpPr txBox="1">
                <a:spLocks noChangeArrowheads="1"/>
              </p:cNvSpPr>
              <p:nvPr/>
            </p:nvSpPr>
            <p:spPr bwMode="auto">
              <a:xfrm>
                <a:off x="2597" y="2842"/>
                <a:ext cx="2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7385" name="Freeform 13"/>
              <p:cNvSpPr>
                <a:spLocks/>
              </p:cNvSpPr>
              <p:nvPr/>
            </p:nvSpPr>
            <p:spPr bwMode="auto">
              <a:xfrm>
                <a:off x="3797" y="2467"/>
                <a:ext cx="1025" cy="1181"/>
              </a:xfrm>
              <a:custGeom>
                <a:avLst/>
                <a:gdLst>
                  <a:gd name="T0" fmla="*/ 217 w 1025"/>
                  <a:gd name="T1" fmla="*/ 260 h 1181"/>
                  <a:gd name="T2" fmla="*/ 330 w 1025"/>
                  <a:gd name="T3" fmla="*/ 33 h 1181"/>
                  <a:gd name="T4" fmla="*/ 784 w 1025"/>
                  <a:gd name="T5" fmla="*/ 90 h 1181"/>
                  <a:gd name="T6" fmla="*/ 1011 w 1025"/>
                  <a:gd name="T7" fmla="*/ 572 h 1181"/>
                  <a:gd name="T8" fmla="*/ 869 w 1025"/>
                  <a:gd name="T9" fmla="*/ 1110 h 1181"/>
                  <a:gd name="T10" fmla="*/ 500 w 1025"/>
                  <a:gd name="T11" fmla="*/ 997 h 1181"/>
                  <a:gd name="T12" fmla="*/ 47 w 1025"/>
                  <a:gd name="T13" fmla="*/ 969 h 1181"/>
                  <a:gd name="T14" fmla="*/ 217 w 1025"/>
                  <a:gd name="T15" fmla="*/ 260 h 11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5"/>
                  <a:gd name="T25" fmla="*/ 0 h 1181"/>
                  <a:gd name="T26" fmla="*/ 1025 w 1025"/>
                  <a:gd name="T27" fmla="*/ 1181 h 11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5" h="1181">
                    <a:moveTo>
                      <a:pt x="217" y="260"/>
                    </a:moveTo>
                    <a:cubicBezTo>
                      <a:pt x="264" y="104"/>
                      <a:pt x="236" y="61"/>
                      <a:pt x="330" y="33"/>
                    </a:cubicBezTo>
                    <a:cubicBezTo>
                      <a:pt x="424" y="5"/>
                      <a:pt x="671" y="0"/>
                      <a:pt x="784" y="90"/>
                    </a:cubicBezTo>
                    <a:cubicBezTo>
                      <a:pt x="897" y="180"/>
                      <a:pt x="997" y="402"/>
                      <a:pt x="1011" y="572"/>
                    </a:cubicBezTo>
                    <a:cubicBezTo>
                      <a:pt x="1025" y="742"/>
                      <a:pt x="954" y="1039"/>
                      <a:pt x="869" y="1110"/>
                    </a:cubicBezTo>
                    <a:cubicBezTo>
                      <a:pt x="784" y="1181"/>
                      <a:pt x="637" y="1021"/>
                      <a:pt x="500" y="997"/>
                    </a:cubicBezTo>
                    <a:cubicBezTo>
                      <a:pt x="363" y="973"/>
                      <a:pt x="94" y="1096"/>
                      <a:pt x="47" y="969"/>
                    </a:cubicBezTo>
                    <a:cubicBezTo>
                      <a:pt x="0" y="842"/>
                      <a:pt x="170" y="416"/>
                      <a:pt x="217" y="2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FFFFC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7386" name="Text Box 14"/>
              <p:cNvSpPr txBox="1">
                <a:spLocks noChangeArrowheads="1"/>
              </p:cNvSpPr>
              <p:nvPr/>
            </p:nvSpPr>
            <p:spPr bwMode="auto">
              <a:xfrm>
                <a:off x="4207" y="2848"/>
                <a:ext cx="2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57378" name="Oval 15"/>
            <p:cNvSpPr>
              <a:spLocks noChangeArrowheads="1"/>
            </p:cNvSpPr>
            <p:nvPr/>
          </p:nvSpPr>
          <p:spPr bwMode="auto">
            <a:xfrm>
              <a:off x="1204" y="278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7379" name="Oval 16"/>
            <p:cNvSpPr>
              <a:spLocks noChangeArrowheads="1"/>
            </p:cNvSpPr>
            <p:nvPr/>
          </p:nvSpPr>
          <p:spPr bwMode="auto">
            <a:xfrm>
              <a:off x="2568" y="2954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7380" name="Oval 17"/>
            <p:cNvSpPr>
              <a:spLocks noChangeArrowheads="1"/>
            </p:cNvSpPr>
            <p:nvPr/>
          </p:nvSpPr>
          <p:spPr bwMode="auto">
            <a:xfrm>
              <a:off x="4127" y="298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205288" y="3214688"/>
            <a:ext cx="2428875" cy="1130300"/>
            <a:chOff x="2597" y="2270"/>
            <a:chExt cx="1530" cy="712"/>
          </a:xfrm>
        </p:grpSpPr>
        <p:sp>
          <p:nvSpPr>
            <p:cNvPr id="57375" name="Freeform 19"/>
            <p:cNvSpPr>
              <a:spLocks/>
            </p:cNvSpPr>
            <p:nvPr/>
          </p:nvSpPr>
          <p:spPr bwMode="auto">
            <a:xfrm>
              <a:off x="2597" y="2495"/>
              <a:ext cx="1530" cy="487"/>
            </a:xfrm>
            <a:custGeom>
              <a:avLst/>
              <a:gdLst>
                <a:gd name="T0" fmla="*/ 0 w 1530"/>
                <a:gd name="T1" fmla="*/ 459 h 487"/>
                <a:gd name="T2" fmla="*/ 822 w 1530"/>
                <a:gd name="T3" fmla="*/ 5 h 487"/>
                <a:gd name="T4" fmla="*/ 1530 w 1530"/>
                <a:gd name="T5" fmla="*/ 487 h 487"/>
                <a:gd name="T6" fmla="*/ 0 60000 65536"/>
                <a:gd name="T7" fmla="*/ 0 60000 65536"/>
                <a:gd name="T8" fmla="*/ 0 60000 65536"/>
                <a:gd name="T9" fmla="*/ 0 w 1530"/>
                <a:gd name="T10" fmla="*/ 0 h 487"/>
                <a:gd name="T11" fmla="*/ 1530 w 1530"/>
                <a:gd name="T12" fmla="*/ 487 h 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0" h="487">
                  <a:moveTo>
                    <a:pt x="0" y="459"/>
                  </a:moveTo>
                  <a:cubicBezTo>
                    <a:pt x="283" y="229"/>
                    <a:pt x="567" y="0"/>
                    <a:pt x="822" y="5"/>
                  </a:cubicBezTo>
                  <a:cubicBezTo>
                    <a:pt x="1077" y="10"/>
                    <a:pt x="1412" y="407"/>
                    <a:pt x="1530" y="487"/>
                  </a:cubicBezTo>
                </a:path>
              </a:pathLst>
            </a:custGeom>
            <a:noFill/>
            <a:ln w="254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7376" name="Text Box 20"/>
            <p:cNvSpPr txBox="1">
              <a:spLocks noChangeArrowheads="1"/>
            </p:cNvSpPr>
            <p:nvPr/>
          </p:nvSpPr>
          <p:spPr bwMode="auto">
            <a:xfrm>
              <a:off x="3348" y="2270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98663" y="4075113"/>
            <a:ext cx="4635500" cy="1590675"/>
            <a:chOff x="1207" y="2812"/>
            <a:chExt cx="2920" cy="1002"/>
          </a:xfrm>
        </p:grpSpPr>
        <p:sp>
          <p:nvSpPr>
            <p:cNvPr id="57372" name="Freeform 22"/>
            <p:cNvSpPr>
              <a:spLocks/>
            </p:cNvSpPr>
            <p:nvPr/>
          </p:nvSpPr>
          <p:spPr bwMode="auto">
            <a:xfrm>
              <a:off x="1207" y="2812"/>
              <a:ext cx="2920" cy="770"/>
            </a:xfrm>
            <a:custGeom>
              <a:avLst/>
              <a:gdLst>
                <a:gd name="T0" fmla="*/ 0 w 2920"/>
                <a:gd name="T1" fmla="*/ 0 h 770"/>
                <a:gd name="T2" fmla="*/ 1390 w 2920"/>
                <a:gd name="T3" fmla="*/ 737 h 770"/>
                <a:gd name="T4" fmla="*/ 2920 w 2920"/>
                <a:gd name="T5" fmla="*/ 198 h 770"/>
                <a:gd name="T6" fmla="*/ 0 60000 65536"/>
                <a:gd name="T7" fmla="*/ 0 60000 65536"/>
                <a:gd name="T8" fmla="*/ 0 60000 65536"/>
                <a:gd name="T9" fmla="*/ 0 w 2920"/>
                <a:gd name="T10" fmla="*/ 0 h 770"/>
                <a:gd name="T11" fmla="*/ 2920 w 2920"/>
                <a:gd name="T12" fmla="*/ 770 h 7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0" h="770">
                  <a:moveTo>
                    <a:pt x="0" y="0"/>
                  </a:moveTo>
                  <a:cubicBezTo>
                    <a:pt x="451" y="352"/>
                    <a:pt x="903" y="704"/>
                    <a:pt x="1390" y="737"/>
                  </a:cubicBezTo>
                  <a:cubicBezTo>
                    <a:pt x="1877" y="770"/>
                    <a:pt x="2398" y="484"/>
                    <a:pt x="292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57373" name="Group 23"/>
            <p:cNvGrpSpPr>
              <a:grpSpLocks/>
            </p:cNvGrpSpPr>
            <p:nvPr/>
          </p:nvGrpSpPr>
          <p:grpSpPr bwMode="auto">
            <a:xfrm>
              <a:off x="2482" y="3523"/>
              <a:ext cx="472" cy="291"/>
              <a:chOff x="2482" y="3523"/>
              <a:chExt cx="472" cy="291"/>
            </a:xfrm>
          </p:grpSpPr>
          <p:sp>
            <p:nvSpPr>
              <p:cNvPr id="57374" name="Text Box 24"/>
              <p:cNvSpPr txBox="1">
                <a:spLocks noChangeArrowheads="1"/>
              </p:cNvSpPr>
              <p:nvPr/>
            </p:nvSpPr>
            <p:spPr bwMode="auto">
              <a:xfrm>
                <a:off x="2482" y="3523"/>
                <a:ext cx="47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</a:rPr>
                  <a:t>f    g</a:t>
                </a:r>
              </a:p>
            </p:txBody>
          </p:sp>
          <p:graphicFrame>
            <p:nvGraphicFramePr>
              <p:cNvPr id="57360" name="Object 16"/>
              <p:cNvGraphicFramePr>
                <a:graphicFrameLocks noChangeAspect="1"/>
              </p:cNvGraphicFramePr>
              <p:nvPr/>
            </p:nvGraphicFramePr>
            <p:xfrm>
              <a:off x="2625" y="3606"/>
              <a:ext cx="9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94" name="Equation" r:id="rId4" imgW="4863960" imgH="6093000" progId="Equation.DSMT4">
                      <p:embed/>
                    </p:oleObj>
                  </mc:Choice>
                  <mc:Fallback>
                    <p:oleObj name="Equation" r:id="rId4" imgW="4863960" imgH="609300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5" y="3606"/>
                            <a:ext cx="9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998663" y="3222625"/>
            <a:ext cx="2160587" cy="1077913"/>
            <a:chOff x="1207" y="2275"/>
            <a:chExt cx="1361" cy="679"/>
          </a:xfrm>
        </p:grpSpPr>
        <p:sp>
          <p:nvSpPr>
            <p:cNvPr id="57370" name="Freeform 3"/>
            <p:cNvSpPr>
              <a:spLocks/>
            </p:cNvSpPr>
            <p:nvPr/>
          </p:nvSpPr>
          <p:spPr bwMode="auto">
            <a:xfrm>
              <a:off x="1207" y="2505"/>
              <a:ext cx="1361" cy="449"/>
            </a:xfrm>
            <a:custGeom>
              <a:avLst/>
              <a:gdLst>
                <a:gd name="T0" fmla="*/ 0 w 1361"/>
                <a:gd name="T1" fmla="*/ 307 h 449"/>
                <a:gd name="T2" fmla="*/ 709 w 1361"/>
                <a:gd name="T3" fmla="*/ 24 h 449"/>
                <a:gd name="T4" fmla="*/ 1361 w 1361"/>
                <a:gd name="T5" fmla="*/ 449 h 449"/>
                <a:gd name="T6" fmla="*/ 0 60000 65536"/>
                <a:gd name="T7" fmla="*/ 0 60000 65536"/>
                <a:gd name="T8" fmla="*/ 0 60000 65536"/>
                <a:gd name="T9" fmla="*/ 0 w 1361"/>
                <a:gd name="T10" fmla="*/ 0 h 449"/>
                <a:gd name="T11" fmla="*/ 1361 w 1361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1" h="449">
                  <a:moveTo>
                    <a:pt x="0" y="307"/>
                  </a:moveTo>
                  <a:cubicBezTo>
                    <a:pt x="241" y="153"/>
                    <a:pt x="482" y="0"/>
                    <a:pt x="709" y="24"/>
                  </a:cubicBezTo>
                  <a:cubicBezTo>
                    <a:pt x="936" y="48"/>
                    <a:pt x="1148" y="248"/>
                    <a:pt x="1361" y="449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7371" name="Text Box 4"/>
            <p:cNvSpPr txBox="1">
              <a:spLocks noChangeArrowheads="1"/>
            </p:cNvSpPr>
            <p:nvPr/>
          </p:nvSpPr>
          <p:spPr bwMode="auto">
            <a:xfrm>
              <a:off x="1716" y="2275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57368" name="Rectangle 5"/>
          <p:cNvSpPr>
            <a:spLocks noChangeArrowheads="1"/>
          </p:cNvSpPr>
          <p:nvPr/>
        </p:nvSpPr>
        <p:spPr bwMode="auto">
          <a:xfrm>
            <a:off x="571500" y="1285875"/>
            <a:ext cx="742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Also the composite mapping can be written as:               </a:t>
            </a:r>
            <a:endParaRPr lang="en-US" altLang="zh-CN"/>
          </a:p>
        </p:txBody>
      </p:sp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2354263" y="1930400"/>
          <a:ext cx="4003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6" imgW="4000500" imgH="355600" progId="Equation.DSMT4">
                  <p:embed/>
                </p:oleObj>
              </mc:Choice>
              <mc:Fallback>
                <p:oleObj name="Equation" r:id="rId6" imgW="4000500" imgH="355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1930400"/>
                        <a:ext cx="40036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9" name="Rectangle 6"/>
          <p:cNvSpPr>
            <a:spLocks noChangeArrowheads="1"/>
          </p:cNvSpPr>
          <p:nvPr/>
        </p:nvSpPr>
        <p:spPr bwMode="auto">
          <a:xfrm>
            <a:off x="542925" y="2357438"/>
            <a:ext cx="1028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That is</a:t>
            </a:r>
            <a:endParaRPr lang="en-US" altLang="zh-CN">
              <a:ea typeface="Arial Unicode MS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142875" y="1214438"/>
            <a:ext cx="8786813" cy="42148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F98F7-E376-449A-AA38-03416E147CC2}" type="slidenum">
              <a:rPr lang="en-US" altLang="en-US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350963"/>
            <a:ext cx="6403975" cy="64928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altLang="zh-CN" b="1" dirty="0">
                <a:solidFill>
                  <a:srgbClr val="00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(Composite Function [</a:t>
            </a:r>
            <a:r>
              <a:rPr lang="zh-CN" altLang="en-US" b="1" dirty="0">
                <a:solidFill>
                  <a:srgbClr val="FF0000"/>
                </a:solidFill>
              </a:rPr>
              <a:t>复合函数</a:t>
            </a:r>
            <a:r>
              <a:rPr lang="en-US" altLang="zh-CN" b="1" dirty="0">
                <a:solidFill>
                  <a:srgbClr val="FF0000"/>
                </a:solidFill>
              </a:rPr>
              <a:t>])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58422" name="组合 28"/>
          <p:cNvGrpSpPr>
            <a:grpSpLocks/>
          </p:cNvGrpSpPr>
          <p:nvPr/>
        </p:nvGrpSpPr>
        <p:grpSpPr bwMode="auto">
          <a:xfrm>
            <a:off x="323850" y="1739900"/>
            <a:ext cx="8578850" cy="3546475"/>
            <a:chOff x="323850" y="2000240"/>
            <a:chExt cx="8578851" cy="3546188"/>
          </a:xfrm>
        </p:grpSpPr>
        <p:sp>
          <p:nvSpPr>
            <p:cNvPr id="58425" name="Rectangle 9"/>
            <p:cNvSpPr>
              <a:spLocks noChangeArrowheads="1"/>
            </p:cNvSpPr>
            <p:nvPr/>
          </p:nvSpPr>
          <p:spPr bwMode="auto">
            <a:xfrm>
              <a:off x="346075" y="2000240"/>
              <a:ext cx="84802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just"/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Let the domains of definition of the function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and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g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be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(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 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)=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B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58426" name="Group 19"/>
            <p:cNvGrpSpPr>
              <a:grpSpLocks/>
            </p:cNvGrpSpPr>
            <p:nvPr/>
          </p:nvGrpSpPr>
          <p:grpSpPr bwMode="auto">
            <a:xfrm>
              <a:off x="468313" y="3000372"/>
              <a:ext cx="8424862" cy="461962"/>
              <a:chOff x="295" y="1616"/>
              <a:chExt cx="5307" cy="291"/>
            </a:xfrm>
          </p:grpSpPr>
          <p:graphicFrame>
            <p:nvGraphicFramePr>
              <p:cNvPr id="58412" name="Object 44"/>
              <p:cNvGraphicFramePr>
                <a:graphicFrameLocks noChangeAspect="1"/>
              </p:cNvGraphicFramePr>
              <p:nvPr/>
            </p:nvGraphicFramePr>
            <p:xfrm>
              <a:off x="295" y="1668"/>
              <a:ext cx="474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14" name="Equation" r:id="rId4" imgW="23964840" imgH="8942040" progId="Equation.DSMT4">
                      <p:embed/>
                    </p:oleObj>
                  </mc:Choice>
                  <mc:Fallback>
                    <p:oleObj name="Equation" r:id="rId4" imgW="23964840" imgH="8942040" progId="Equation.DSMT4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" y="1668"/>
                            <a:ext cx="474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42" name="Rectangle 11"/>
              <p:cNvSpPr>
                <a:spLocks noChangeArrowheads="1"/>
              </p:cNvSpPr>
              <p:nvPr/>
            </p:nvSpPr>
            <p:spPr bwMode="auto">
              <a:xfrm>
                <a:off x="749" y="1616"/>
                <a:ext cx="485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a value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u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can be determined by the function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g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denoted by</a:t>
                </a:r>
              </a:p>
            </p:txBody>
          </p:sp>
        </p:grpSp>
        <p:sp>
          <p:nvSpPr>
            <p:cNvPr id="58427" name="Rectangle 14"/>
            <p:cNvSpPr>
              <a:spLocks noChangeArrowheads="1"/>
            </p:cNvSpPr>
            <p:nvPr/>
          </p:nvSpPr>
          <p:spPr bwMode="auto">
            <a:xfrm>
              <a:off x="357158" y="5084763"/>
              <a:ext cx="5069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just"/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composite function of function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g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and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f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.</a:t>
              </a:r>
            </a:p>
          </p:txBody>
        </p:sp>
        <p:grpSp>
          <p:nvGrpSpPr>
            <p:cNvPr id="58428" name="Group 17"/>
            <p:cNvGrpSpPr>
              <a:grpSpLocks/>
            </p:cNvGrpSpPr>
            <p:nvPr/>
          </p:nvGrpSpPr>
          <p:grpSpPr bwMode="auto">
            <a:xfrm>
              <a:off x="395288" y="2500308"/>
              <a:ext cx="8507413" cy="461962"/>
              <a:chOff x="249" y="1344"/>
              <a:chExt cx="5359" cy="291"/>
            </a:xfrm>
          </p:grpSpPr>
          <p:sp>
            <p:nvSpPr>
              <p:cNvPr id="58439" name="Rectangle 10"/>
              <p:cNvSpPr>
                <a:spLocks noChangeArrowheads="1"/>
              </p:cNvSpPr>
              <p:nvPr/>
            </p:nvSpPr>
            <p:spPr bwMode="auto">
              <a:xfrm>
                <a:off x="4410" y="1344"/>
                <a:ext cx="119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just"/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then for any </a:t>
                </a:r>
              </a:p>
            </p:txBody>
          </p:sp>
          <p:grpSp>
            <p:nvGrpSpPr>
              <p:cNvPr id="58440" name="Group 16"/>
              <p:cNvGrpSpPr>
                <a:grpSpLocks/>
              </p:cNvGrpSpPr>
              <p:nvPr/>
            </p:nvGrpSpPr>
            <p:grpSpPr bwMode="auto">
              <a:xfrm>
                <a:off x="249" y="1344"/>
                <a:ext cx="4251" cy="291"/>
                <a:chOff x="249" y="1344"/>
                <a:chExt cx="4251" cy="291"/>
              </a:xfrm>
            </p:grpSpPr>
            <p:graphicFrame>
              <p:nvGraphicFramePr>
                <p:cNvPr id="58413" name="Object 45"/>
                <p:cNvGraphicFramePr>
                  <a:graphicFrameLocks noChangeAspect="1"/>
                </p:cNvGraphicFramePr>
                <p:nvPr/>
              </p:nvGraphicFramePr>
              <p:xfrm>
                <a:off x="3714" y="1398"/>
                <a:ext cx="786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515" name="Equation" r:id="rId6" imgW="39814560" imgH="10977480" progId="Equation.DSMT4">
                        <p:embed/>
                      </p:oleObj>
                    </mc:Choice>
                    <mc:Fallback>
                      <p:oleObj name="Equation" r:id="rId6" imgW="39814560" imgH="10977480" progId="Equation.DSMT4">
                        <p:embed/>
                        <p:pic>
                          <p:nvPicPr>
                            <p:cNvPr id="0" name="Picture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14" y="1398"/>
                              <a:ext cx="786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441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" y="1344"/>
                  <a:ext cx="356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just"/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and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</a:rPr>
                    <a:t>(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</a:rPr>
                    <a:t>g 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</a:rPr>
                    <a:t>)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</a:rPr>
                    <a:t>=A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 respectively. If the range of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</a:rPr>
                    <a:t>g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, </a:t>
                  </a:r>
                </a:p>
              </p:txBody>
            </p:sp>
          </p:grpSp>
        </p:grpSp>
        <p:grpSp>
          <p:nvGrpSpPr>
            <p:cNvPr id="58429" name="Group 21"/>
            <p:cNvGrpSpPr>
              <a:grpSpLocks/>
            </p:cNvGrpSpPr>
            <p:nvPr/>
          </p:nvGrpSpPr>
          <p:grpSpPr bwMode="auto">
            <a:xfrm>
              <a:off x="395288" y="3429000"/>
              <a:ext cx="8285164" cy="461963"/>
              <a:chOff x="249" y="1979"/>
              <a:chExt cx="5219" cy="291"/>
            </a:xfrm>
          </p:grpSpPr>
          <p:graphicFrame>
            <p:nvGraphicFramePr>
              <p:cNvPr id="58414" name="Object 46"/>
              <p:cNvGraphicFramePr>
                <a:graphicFrameLocks noChangeAspect="1"/>
              </p:cNvGraphicFramePr>
              <p:nvPr/>
            </p:nvGraphicFramePr>
            <p:xfrm>
              <a:off x="1923" y="2024"/>
              <a:ext cx="454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16" name="Equation" r:id="rId8" imgW="23151960" imgH="8942040" progId="Equation.DSMT4">
                      <p:embed/>
                    </p:oleObj>
                  </mc:Choice>
                  <mc:Fallback>
                    <p:oleObj name="Equation" r:id="rId8" imgW="23151960" imgH="8942040" progId="Equation.DSMT4">
                      <p:embed/>
                      <p:pic>
                        <p:nvPicPr>
                          <p:cNvPr id="0" name="Picture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3" y="2024"/>
                            <a:ext cx="454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37" name="Rectangle 12"/>
              <p:cNvSpPr>
                <a:spLocks noChangeArrowheads="1"/>
              </p:cNvSpPr>
              <p:nvPr/>
            </p:nvSpPr>
            <p:spPr bwMode="auto">
              <a:xfrm>
                <a:off x="2330" y="1979"/>
                <a:ext cx="313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just"/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</a:rPr>
                  <a:t>,   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a value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 can be determined by the</a:t>
                </a:r>
              </a:p>
            </p:txBody>
          </p:sp>
          <p:sp>
            <p:nvSpPr>
              <p:cNvPr id="58438" name="Rectangle 18"/>
              <p:cNvSpPr>
                <a:spLocks noChangeArrowheads="1"/>
              </p:cNvSpPr>
              <p:nvPr/>
            </p:nvSpPr>
            <p:spPr bwMode="auto">
              <a:xfrm>
                <a:off x="249" y="1979"/>
                <a:ext cx="485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u</a:t>
                </a:r>
                <a:r>
                  <a:rPr lang="en-US" altLang="zh-CN" sz="2400" b="1">
                    <a:solidFill>
                      <a:srgbClr val="0000CC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sz="2400" b="1">
                    <a:solidFill>
                      <a:srgbClr val="0000CC"/>
                    </a:solidFill>
                    <a:latin typeface="Times New Roman" pitchFamily="18" charset="0"/>
                  </a:rPr>
                  <a:t>(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x </a:t>
                </a:r>
                <a:r>
                  <a:rPr lang="en-US" altLang="zh-CN" sz="2400" b="1">
                    <a:solidFill>
                      <a:srgbClr val="0000CC"/>
                    </a:solidFill>
                    <a:latin typeface="Times New Roman" pitchFamily="18" charset="0"/>
                  </a:rPr>
                  <a:t>)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,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 and since </a:t>
                </a:r>
              </a:p>
            </p:txBody>
          </p:sp>
        </p:grpSp>
        <p:grpSp>
          <p:nvGrpSpPr>
            <p:cNvPr id="58430" name="Group 24"/>
            <p:cNvGrpSpPr>
              <a:grpSpLocks/>
            </p:cNvGrpSpPr>
            <p:nvPr/>
          </p:nvGrpSpPr>
          <p:grpSpPr bwMode="auto">
            <a:xfrm>
              <a:off x="323850" y="3937009"/>
              <a:ext cx="8293100" cy="466726"/>
              <a:chOff x="204" y="2254"/>
              <a:chExt cx="5224" cy="294"/>
            </a:xfrm>
          </p:grpSpPr>
          <p:sp>
            <p:nvSpPr>
              <p:cNvPr id="58434" name="Rectangle 13"/>
              <p:cNvSpPr>
                <a:spLocks noChangeArrowheads="1"/>
              </p:cNvSpPr>
              <p:nvPr/>
            </p:nvSpPr>
            <p:spPr bwMode="auto">
              <a:xfrm>
                <a:off x="4076" y="2257"/>
                <a:ext cx="135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just"/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a value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 can be</a:t>
                </a:r>
              </a:p>
            </p:txBody>
          </p:sp>
          <p:grpSp>
            <p:nvGrpSpPr>
              <p:cNvPr id="58435" name="Group 22"/>
              <p:cNvGrpSpPr>
                <a:grpSpLocks/>
              </p:cNvGrpSpPr>
              <p:nvPr/>
            </p:nvGrpSpPr>
            <p:grpSpPr bwMode="auto">
              <a:xfrm>
                <a:off x="204" y="2254"/>
                <a:ext cx="3891" cy="291"/>
                <a:chOff x="204" y="2254"/>
                <a:chExt cx="3891" cy="291"/>
              </a:xfrm>
            </p:grpSpPr>
            <p:graphicFrame>
              <p:nvGraphicFramePr>
                <p:cNvPr id="58415" name="Object 47"/>
                <p:cNvGraphicFramePr>
                  <a:graphicFrameLocks noChangeAspect="1"/>
                </p:cNvGraphicFramePr>
                <p:nvPr/>
              </p:nvGraphicFramePr>
              <p:xfrm>
                <a:off x="3621" y="2329"/>
                <a:ext cx="474" cy="1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517" name="Equation" r:id="rId10" imgW="23964840" imgH="8942040" progId="Equation.DSMT4">
                        <p:embed/>
                      </p:oleObj>
                    </mc:Choice>
                    <mc:Fallback>
                      <p:oleObj name="Equation" r:id="rId10" imgW="23964840" imgH="8942040" progId="Equation.DSMT4">
                        <p:embed/>
                        <p:pic>
                          <p:nvPicPr>
                            <p:cNvPr id="0" name="Picture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21" y="2329"/>
                              <a:ext cx="474" cy="17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436" name="Rectangle 20"/>
                <p:cNvSpPr>
                  <a:spLocks noChangeArrowheads="1"/>
                </p:cNvSpPr>
                <p:nvPr/>
              </p:nvSpPr>
              <p:spPr bwMode="auto">
                <a:xfrm>
                  <a:off x="204" y="2254"/>
                  <a:ext cx="351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just"/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function 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, denoted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</a:rPr>
                    <a:t>=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</a:rPr>
                    <a:t>f 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</a:rPr>
                    <a:t>(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</a:rPr>
                    <a:t>u 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</a:rPr>
                    <a:t>)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</a:rPr>
                    <a:t>.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</a:rPr>
                    <a:t> Hence for any</a:t>
                  </a:r>
                </a:p>
              </p:txBody>
            </p:sp>
          </p:grpSp>
        </p:grpSp>
        <p:grpSp>
          <p:nvGrpSpPr>
            <p:cNvPr id="58431" name="Group 26"/>
            <p:cNvGrpSpPr>
              <a:grpSpLocks/>
            </p:cNvGrpSpPr>
            <p:nvPr/>
          </p:nvGrpSpPr>
          <p:grpSpPr bwMode="auto">
            <a:xfrm>
              <a:off x="323850" y="4441825"/>
              <a:ext cx="8429626" cy="528638"/>
              <a:chOff x="249" y="2617"/>
              <a:chExt cx="5310" cy="333"/>
            </a:xfrm>
          </p:grpSpPr>
          <p:graphicFrame>
            <p:nvGraphicFramePr>
              <p:cNvPr id="58416" name="Object 48"/>
              <p:cNvGraphicFramePr>
                <a:graphicFrameLocks noChangeAspect="1"/>
              </p:cNvGraphicFramePr>
              <p:nvPr/>
            </p:nvGraphicFramePr>
            <p:xfrm>
              <a:off x="4289" y="2699"/>
              <a:ext cx="52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18" name="Equation" r:id="rId12" imgW="26809560" imgH="8942040" progId="Equation.DSMT4">
                      <p:embed/>
                    </p:oleObj>
                  </mc:Choice>
                  <mc:Fallback>
                    <p:oleObj name="Equation" r:id="rId12" imgW="26809560" imgH="8942040" progId="Equation.DSMT4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9" y="2699"/>
                            <a:ext cx="526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32" name="Rectangle 23"/>
              <p:cNvSpPr>
                <a:spLocks noChangeArrowheads="1"/>
              </p:cNvSpPr>
              <p:nvPr/>
            </p:nvSpPr>
            <p:spPr bwMode="auto">
              <a:xfrm>
                <a:off x="249" y="2659"/>
                <a:ext cx="41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just"/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determined by function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g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and 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. This new function </a:t>
                </a:r>
              </a:p>
            </p:txBody>
          </p:sp>
          <p:sp>
            <p:nvSpPr>
              <p:cNvPr id="58433" name="Rectangle 25"/>
              <p:cNvSpPr>
                <a:spLocks noChangeArrowheads="1"/>
              </p:cNvSpPr>
              <p:nvPr/>
            </p:nvSpPr>
            <p:spPr bwMode="auto">
              <a:xfrm>
                <a:off x="4755" y="2617"/>
                <a:ext cx="8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just"/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is called</a:t>
                </a:r>
              </a:p>
            </p:txBody>
          </p:sp>
        </p:grpSp>
      </p:grpSp>
      <p:sp>
        <p:nvSpPr>
          <p:cNvPr id="58423" name="Rectangle 8"/>
          <p:cNvSpPr>
            <a:spLocks noChangeArrowheads="1"/>
          </p:cNvSpPr>
          <p:nvPr/>
        </p:nvSpPr>
        <p:spPr bwMode="auto">
          <a:xfrm>
            <a:off x="352425" y="5467350"/>
            <a:ext cx="6648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Also the composition function can be wrote as	</a:t>
            </a:r>
            <a:endParaRPr lang="en-US" altLang="zh-CN">
              <a:ea typeface="Arial Unicode MS"/>
              <a:cs typeface="Times New Roman" pitchFamily="18" charset="0"/>
            </a:endParaRPr>
          </a:p>
        </p:txBody>
      </p:sp>
      <p:graphicFrame>
        <p:nvGraphicFramePr>
          <p:cNvPr id="58417" name="Object 49"/>
          <p:cNvGraphicFramePr>
            <a:graphicFrameLocks noChangeAspect="1"/>
          </p:cNvGraphicFramePr>
          <p:nvPr/>
        </p:nvGraphicFramePr>
        <p:xfrm>
          <a:off x="2533650" y="6015038"/>
          <a:ext cx="41814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9" name="Equation" r:id="rId14" imgW="4178300" imgH="342900" progId="Equation.DSMT4">
                  <p:embed/>
                </p:oleObj>
              </mc:Choice>
              <mc:Fallback>
                <p:oleObj name="Equation" r:id="rId14" imgW="4178300" imgH="3429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6015038"/>
                        <a:ext cx="41814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24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178300" algn="ctr"/>
                <a:tab pos="8356600" algn="r"/>
              </a:tabLst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.</a:t>
            </a:r>
            <a:endParaRPr lang="en-US" altLang="zh-CN">
              <a:ea typeface="Arial Unicode MS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4342B-8D0C-48A4-98B8-6BB7A769B0A5}" type="slidenum">
              <a:rPr lang="en-US" altLang="en-US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811713" y="3522663"/>
            <a:ext cx="1368425" cy="482600"/>
          </a:xfrm>
          <a:prstGeom prst="rect">
            <a:avLst/>
          </a:prstGeom>
          <a:solidFill>
            <a:srgbClr val="CC99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i="1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2363788" y="3502025"/>
            <a:ext cx="1368425" cy="482600"/>
          </a:xfrm>
          <a:prstGeom prst="rect">
            <a:avLst/>
          </a:prstGeom>
          <a:solidFill>
            <a:srgbClr val="CC99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i="1">
                <a:solidFill>
                  <a:srgbClr val="CC0000"/>
                </a:solidFill>
                <a:latin typeface="Times New Roman" pitchFamily="18" charset="0"/>
              </a:rPr>
              <a:t>g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03338" y="3357563"/>
            <a:ext cx="1079500" cy="461962"/>
            <a:chOff x="670" y="2523"/>
            <a:chExt cx="680" cy="291"/>
          </a:xfrm>
        </p:grpSpPr>
        <p:sp>
          <p:nvSpPr>
            <p:cNvPr id="59464" name="Line 4"/>
            <p:cNvSpPr>
              <a:spLocks noChangeShapeType="1"/>
            </p:cNvSpPr>
            <p:nvPr/>
          </p:nvSpPr>
          <p:spPr bwMode="auto">
            <a:xfrm>
              <a:off x="670" y="2795"/>
              <a:ext cx="68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5" name="Text Box 9"/>
            <p:cNvSpPr txBox="1">
              <a:spLocks noChangeArrowheads="1"/>
            </p:cNvSpPr>
            <p:nvPr/>
          </p:nvSpPr>
          <p:spPr bwMode="auto">
            <a:xfrm>
              <a:off x="975" y="252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732213" y="3357563"/>
            <a:ext cx="1079500" cy="461962"/>
            <a:chOff x="2200" y="2523"/>
            <a:chExt cx="680" cy="291"/>
          </a:xfrm>
        </p:grpSpPr>
        <p:sp>
          <p:nvSpPr>
            <p:cNvPr id="59462" name="Line 5"/>
            <p:cNvSpPr>
              <a:spLocks noChangeShapeType="1"/>
            </p:cNvSpPr>
            <p:nvPr/>
          </p:nvSpPr>
          <p:spPr bwMode="auto">
            <a:xfrm>
              <a:off x="2200" y="2795"/>
              <a:ext cx="68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3" name="Text Box 10"/>
            <p:cNvSpPr txBox="1">
              <a:spLocks noChangeArrowheads="1"/>
            </p:cNvSpPr>
            <p:nvPr/>
          </p:nvSpPr>
          <p:spPr bwMode="auto">
            <a:xfrm>
              <a:off x="2336" y="2523"/>
              <a:ext cx="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</a:rPr>
                <a:t>g</a:t>
              </a:r>
              <a:r>
                <a:rPr lang="en-US" altLang="zh-CN" sz="2400" b="1">
                  <a:latin typeface="Times New Roman" pitchFamily="18" charset="0"/>
                </a:rPr>
                <a:t>( </a:t>
              </a:r>
              <a:r>
                <a:rPr lang="en-US" altLang="zh-CN" sz="2400" b="1" i="1">
                  <a:latin typeface="Times New Roman" pitchFamily="18" charset="0"/>
                </a:rPr>
                <a:t>x </a:t>
              </a:r>
              <a:r>
                <a:rPr lang="en-US" altLang="zh-CN" sz="2400" b="1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180138" y="3357563"/>
            <a:ext cx="1535112" cy="461962"/>
            <a:chOff x="3742" y="2523"/>
            <a:chExt cx="967" cy="291"/>
          </a:xfrm>
        </p:grpSpPr>
        <p:sp>
          <p:nvSpPr>
            <p:cNvPr id="59460" name="Line 6"/>
            <p:cNvSpPr>
              <a:spLocks noChangeShapeType="1"/>
            </p:cNvSpPr>
            <p:nvPr/>
          </p:nvSpPr>
          <p:spPr bwMode="auto">
            <a:xfrm>
              <a:off x="3742" y="2795"/>
              <a:ext cx="816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1" name="Text Box 11"/>
            <p:cNvSpPr txBox="1">
              <a:spLocks noChangeArrowheads="1"/>
            </p:cNvSpPr>
            <p:nvPr/>
          </p:nvSpPr>
          <p:spPr bwMode="auto">
            <a:xfrm>
              <a:off x="3833" y="2523"/>
              <a:ext cx="8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</a:rPr>
                <a:t>f </a:t>
              </a:r>
              <a:r>
                <a:rPr lang="en-US" altLang="zh-CN" sz="2400" b="1">
                  <a:latin typeface="Times New Roman" pitchFamily="18" charset="0"/>
                </a:rPr>
                <a:t>[ </a:t>
              </a:r>
              <a:r>
                <a:rPr lang="en-US" altLang="zh-CN" sz="2400" b="1" i="1">
                  <a:latin typeface="Times New Roman" pitchFamily="18" charset="0"/>
                </a:rPr>
                <a:t>g</a:t>
              </a:r>
              <a:r>
                <a:rPr lang="en-US" altLang="zh-CN" sz="2400" b="1">
                  <a:latin typeface="Times New Roman" pitchFamily="18" charset="0"/>
                </a:rPr>
                <a:t>( </a:t>
              </a:r>
              <a:r>
                <a:rPr lang="en-US" altLang="zh-CN" sz="2400" b="1" i="1">
                  <a:latin typeface="Times New Roman" pitchFamily="18" charset="0"/>
                </a:rPr>
                <a:t>x </a:t>
              </a:r>
              <a:r>
                <a:rPr lang="en-US" altLang="zh-CN" sz="2400" b="1">
                  <a:latin typeface="Times New Roman" pitchFamily="18" charset="0"/>
                </a:rPr>
                <a:t>) ]</a:t>
              </a:r>
            </a:p>
          </p:txBody>
        </p:sp>
      </p:grpSp>
      <p:grpSp>
        <p:nvGrpSpPr>
          <p:cNvPr id="5" name="组合 54"/>
          <p:cNvGrpSpPr>
            <a:grpSpLocks/>
          </p:cNvGrpSpPr>
          <p:nvPr/>
        </p:nvGrpSpPr>
        <p:grpSpPr bwMode="auto">
          <a:xfrm>
            <a:off x="609600" y="1571625"/>
            <a:ext cx="1462088" cy="1143000"/>
            <a:chOff x="609579" y="1571612"/>
            <a:chExt cx="1462091" cy="1143008"/>
          </a:xfrm>
        </p:grpSpPr>
        <p:sp>
          <p:nvSpPr>
            <p:cNvPr id="59459" name="Freeform 6"/>
            <p:cNvSpPr>
              <a:spLocks/>
            </p:cNvSpPr>
            <p:nvPr/>
          </p:nvSpPr>
          <p:spPr bwMode="auto">
            <a:xfrm>
              <a:off x="609579" y="1571612"/>
              <a:ext cx="1462091" cy="1143008"/>
            </a:xfrm>
            <a:custGeom>
              <a:avLst/>
              <a:gdLst>
                <a:gd name="T0" fmla="*/ 2147483647 w 411"/>
                <a:gd name="T1" fmla="*/ 2147483647 h 311"/>
                <a:gd name="T2" fmla="*/ 2147483647 w 411"/>
                <a:gd name="T3" fmla="*/ 2147483647 h 311"/>
                <a:gd name="T4" fmla="*/ 2147483647 w 411"/>
                <a:gd name="T5" fmla="*/ 2147483647 h 311"/>
                <a:gd name="T6" fmla="*/ 2147483647 w 411"/>
                <a:gd name="T7" fmla="*/ 2147483647 h 311"/>
                <a:gd name="T8" fmla="*/ 2147483647 w 411"/>
                <a:gd name="T9" fmla="*/ 2147483647 h 311"/>
                <a:gd name="T10" fmla="*/ 2147483647 w 411"/>
                <a:gd name="T11" fmla="*/ 2147483647 h 3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1"/>
                <a:gd name="T19" fmla="*/ 0 h 311"/>
                <a:gd name="T20" fmla="*/ 411 w 411"/>
                <a:gd name="T21" fmla="*/ 311 h 3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1" h="311">
                  <a:moveTo>
                    <a:pt x="223" y="293"/>
                  </a:moveTo>
                  <a:cubicBezTo>
                    <a:pt x="166" y="288"/>
                    <a:pt x="48" y="278"/>
                    <a:pt x="24" y="236"/>
                  </a:cubicBezTo>
                  <a:cubicBezTo>
                    <a:pt x="0" y="194"/>
                    <a:pt x="24" y="71"/>
                    <a:pt x="81" y="38"/>
                  </a:cubicBezTo>
                  <a:cubicBezTo>
                    <a:pt x="138" y="5"/>
                    <a:pt x="317" y="0"/>
                    <a:pt x="364" y="38"/>
                  </a:cubicBezTo>
                  <a:cubicBezTo>
                    <a:pt x="411" y="76"/>
                    <a:pt x="387" y="217"/>
                    <a:pt x="364" y="264"/>
                  </a:cubicBezTo>
                  <a:cubicBezTo>
                    <a:pt x="341" y="311"/>
                    <a:pt x="280" y="298"/>
                    <a:pt x="223" y="2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00FF"/>
                </a:gs>
                <a:gs pos="100000">
                  <a:srgbClr val="FFCC66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59436" name="Object 44"/>
            <p:cNvGraphicFramePr>
              <a:graphicFrameLocks noChangeAspect="1"/>
            </p:cNvGraphicFramePr>
            <p:nvPr/>
          </p:nvGraphicFramePr>
          <p:xfrm>
            <a:off x="874713" y="2065338"/>
            <a:ext cx="10160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8" name="Equation" r:id="rId4" imgW="1016000" imgH="292100" progId="Equation.DSMT4">
                    <p:embed/>
                  </p:oleObj>
                </mc:Choice>
                <mc:Fallback>
                  <p:oleObj name="Equation" r:id="rId4" imgW="1016000" imgH="2921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713" y="2065338"/>
                          <a:ext cx="10160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Freeform 18"/>
          <p:cNvSpPr>
            <a:spLocks/>
          </p:cNvSpPr>
          <p:nvPr/>
        </p:nvSpPr>
        <p:spPr bwMode="auto">
          <a:xfrm>
            <a:off x="3714750" y="1573213"/>
            <a:ext cx="1214438" cy="1284287"/>
          </a:xfrm>
          <a:custGeom>
            <a:avLst/>
            <a:gdLst>
              <a:gd name="T0" fmla="*/ 2147483647 w 368"/>
              <a:gd name="T1" fmla="*/ 2147483647 h 567"/>
              <a:gd name="T2" fmla="*/ 2147483647 w 368"/>
              <a:gd name="T3" fmla="*/ 2147483647 h 567"/>
              <a:gd name="T4" fmla="*/ 2147483647 w 368"/>
              <a:gd name="T5" fmla="*/ 2147483647 h 567"/>
              <a:gd name="T6" fmla="*/ 2147483647 w 368"/>
              <a:gd name="T7" fmla="*/ 2147483647 h 567"/>
              <a:gd name="T8" fmla="*/ 2147483647 w 368"/>
              <a:gd name="T9" fmla="*/ 2147483647 h 567"/>
              <a:gd name="T10" fmla="*/ 0 w 368"/>
              <a:gd name="T11" fmla="*/ 2147483647 h 567"/>
              <a:gd name="T12" fmla="*/ 0 w 368"/>
              <a:gd name="T13" fmla="*/ 2147483647 h 567"/>
              <a:gd name="T14" fmla="*/ 2147483647 w 368"/>
              <a:gd name="T15" fmla="*/ 2147483647 h 567"/>
              <a:gd name="T16" fmla="*/ 2147483647 w 368"/>
              <a:gd name="T17" fmla="*/ 0 h 567"/>
              <a:gd name="T18" fmla="*/ 2147483647 w 368"/>
              <a:gd name="T19" fmla="*/ 0 h 567"/>
              <a:gd name="T20" fmla="*/ 2147483647 w 368"/>
              <a:gd name="T21" fmla="*/ 0 h 567"/>
              <a:gd name="T22" fmla="*/ 2147483647 w 368"/>
              <a:gd name="T23" fmla="*/ 2147483647 h 567"/>
              <a:gd name="T24" fmla="*/ 2147483647 w 368"/>
              <a:gd name="T25" fmla="*/ 2147483647 h 567"/>
              <a:gd name="T26" fmla="*/ 2147483647 w 368"/>
              <a:gd name="T27" fmla="*/ 2147483647 h 567"/>
              <a:gd name="T28" fmla="*/ 2147483647 w 368"/>
              <a:gd name="T29" fmla="*/ 2147483647 h 567"/>
              <a:gd name="T30" fmla="*/ 2147483647 w 368"/>
              <a:gd name="T31" fmla="*/ 2147483647 h 567"/>
              <a:gd name="T32" fmla="*/ 2147483647 w 368"/>
              <a:gd name="T33" fmla="*/ 2147483647 h 567"/>
              <a:gd name="T34" fmla="*/ 2147483647 w 368"/>
              <a:gd name="T35" fmla="*/ 2147483647 h 567"/>
              <a:gd name="T36" fmla="*/ 2147483647 w 368"/>
              <a:gd name="T37" fmla="*/ 2147483647 h 56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68"/>
              <a:gd name="T58" fmla="*/ 0 h 567"/>
              <a:gd name="T59" fmla="*/ 368 w 368"/>
              <a:gd name="T60" fmla="*/ 567 h 56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68" h="567">
                <a:moveTo>
                  <a:pt x="283" y="539"/>
                </a:moveTo>
                <a:lnTo>
                  <a:pt x="226" y="510"/>
                </a:lnTo>
                <a:lnTo>
                  <a:pt x="170" y="482"/>
                </a:lnTo>
                <a:lnTo>
                  <a:pt x="113" y="425"/>
                </a:lnTo>
                <a:lnTo>
                  <a:pt x="56" y="368"/>
                </a:lnTo>
                <a:lnTo>
                  <a:pt x="0" y="283"/>
                </a:lnTo>
                <a:lnTo>
                  <a:pt x="0" y="170"/>
                </a:lnTo>
                <a:lnTo>
                  <a:pt x="28" y="28"/>
                </a:lnTo>
                <a:lnTo>
                  <a:pt x="28" y="0"/>
                </a:lnTo>
                <a:lnTo>
                  <a:pt x="56" y="0"/>
                </a:lnTo>
                <a:lnTo>
                  <a:pt x="85" y="0"/>
                </a:lnTo>
                <a:lnTo>
                  <a:pt x="141" y="28"/>
                </a:lnTo>
                <a:lnTo>
                  <a:pt x="198" y="85"/>
                </a:lnTo>
                <a:lnTo>
                  <a:pt x="255" y="142"/>
                </a:lnTo>
                <a:lnTo>
                  <a:pt x="311" y="227"/>
                </a:lnTo>
                <a:lnTo>
                  <a:pt x="368" y="397"/>
                </a:lnTo>
                <a:lnTo>
                  <a:pt x="340" y="510"/>
                </a:lnTo>
                <a:lnTo>
                  <a:pt x="283" y="567"/>
                </a:lnTo>
                <a:lnTo>
                  <a:pt x="283" y="539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336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36" name="Freeform 2"/>
          <p:cNvSpPr>
            <a:spLocks/>
          </p:cNvSpPr>
          <p:nvPr/>
        </p:nvSpPr>
        <p:spPr bwMode="auto">
          <a:xfrm>
            <a:off x="6929438" y="1500188"/>
            <a:ext cx="1139825" cy="1363662"/>
          </a:xfrm>
          <a:custGeom>
            <a:avLst/>
            <a:gdLst>
              <a:gd name="T0" fmla="*/ 2147483647 w 322"/>
              <a:gd name="T1" fmla="*/ 2147483647 h 306"/>
              <a:gd name="T2" fmla="*/ 2147483647 w 322"/>
              <a:gd name="T3" fmla="*/ 2147483647 h 306"/>
              <a:gd name="T4" fmla="*/ 2147483647 w 322"/>
              <a:gd name="T5" fmla="*/ 0 h 306"/>
              <a:gd name="T6" fmla="*/ 2147483647 w 322"/>
              <a:gd name="T7" fmla="*/ 2147483647 h 306"/>
              <a:gd name="T8" fmla="*/ 2147483647 w 322"/>
              <a:gd name="T9" fmla="*/ 2147483647 h 306"/>
              <a:gd name="T10" fmla="*/ 2147483647 w 322"/>
              <a:gd name="T11" fmla="*/ 2147483647 h 306"/>
              <a:gd name="T12" fmla="*/ 2147483647 w 322"/>
              <a:gd name="T13" fmla="*/ 2147483647 h 3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2"/>
              <a:gd name="T22" fmla="*/ 0 h 306"/>
              <a:gd name="T23" fmla="*/ 322 w 322"/>
              <a:gd name="T24" fmla="*/ 306 h 3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2" h="306">
                <a:moveTo>
                  <a:pt x="62" y="283"/>
                </a:moveTo>
                <a:cubicBezTo>
                  <a:pt x="38" y="260"/>
                  <a:pt x="0" y="189"/>
                  <a:pt x="5" y="142"/>
                </a:cubicBezTo>
                <a:cubicBezTo>
                  <a:pt x="10" y="95"/>
                  <a:pt x="43" y="0"/>
                  <a:pt x="90" y="0"/>
                </a:cubicBezTo>
                <a:cubicBezTo>
                  <a:pt x="137" y="0"/>
                  <a:pt x="256" y="95"/>
                  <a:pt x="289" y="142"/>
                </a:cubicBezTo>
                <a:cubicBezTo>
                  <a:pt x="322" y="189"/>
                  <a:pt x="313" y="260"/>
                  <a:pt x="289" y="283"/>
                </a:cubicBezTo>
                <a:cubicBezTo>
                  <a:pt x="265" y="306"/>
                  <a:pt x="180" y="283"/>
                  <a:pt x="147" y="283"/>
                </a:cubicBezTo>
                <a:cubicBezTo>
                  <a:pt x="114" y="283"/>
                  <a:pt x="86" y="306"/>
                  <a:pt x="62" y="283"/>
                </a:cubicBezTo>
                <a:close/>
              </a:path>
            </a:pathLst>
          </a:custGeom>
          <a:gradFill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214688" y="1143000"/>
            <a:ext cx="4313237" cy="1852613"/>
            <a:chOff x="2178" y="2896"/>
            <a:chExt cx="2717" cy="1167"/>
          </a:xfrm>
        </p:grpSpPr>
        <p:sp>
          <p:nvSpPr>
            <p:cNvPr id="59458" name="Freeform 11"/>
            <p:cNvSpPr>
              <a:spLocks/>
            </p:cNvSpPr>
            <p:nvPr/>
          </p:nvSpPr>
          <p:spPr bwMode="auto">
            <a:xfrm>
              <a:off x="2178" y="2896"/>
              <a:ext cx="1620" cy="1167"/>
            </a:xfrm>
            <a:custGeom>
              <a:avLst/>
              <a:gdLst>
                <a:gd name="T0" fmla="*/ 4806 w 774"/>
                <a:gd name="T1" fmla="*/ 2109 h 861"/>
                <a:gd name="T2" fmla="*/ 1687 w 774"/>
                <a:gd name="T3" fmla="*/ 1757 h 861"/>
                <a:gd name="T4" fmla="*/ 128 w 774"/>
                <a:gd name="T5" fmla="*/ 1190 h 861"/>
                <a:gd name="T6" fmla="*/ 906 w 774"/>
                <a:gd name="T7" fmla="*/ 343 h 861"/>
                <a:gd name="T8" fmla="*/ 3246 w 774"/>
                <a:gd name="T9" fmla="*/ 61 h 861"/>
                <a:gd name="T10" fmla="*/ 6620 w 774"/>
                <a:gd name="T11" fmla="*/ 698 h 861"/>
                <a:gd name="T12" fmla="*/ 6107 w 774"/>
                <a:gd name="T13" fmla="*/ 1332 h 861"/>
                <a:gd name="T14" fmla="*/ 5840 w 774"/>
                <a:gd name="T15" fmla="*/ 1968 h 861"/>
                <a:gd name="T16" fmla="*/ 4806 w 774"/>
                <a:gd name="T17" fmla="*/ 2109 h 8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4"/>
                <a:gd name="T28" fmla="*/ 0 h 861"/>
                <a:gd name="T29" fmla="*/ 774 w 774"/>
                <a:gd name="T30" fmla="*/ 861 h 8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4" h="861">
                  <a:moveTo>
                    <a:pt x="524" y="847"/>
                  </a:moveTo>
                  <a:cubicBezTo>
                    <a:pt x="449" y="833"/>
                    <a:pt x="269" y="767"/>
                    <a:pt x="184" y="705"/>
                  </a:cubicBezTo>
                  <a:cubicBezTo>
                    <a:pt x="99" y="643"/>
                    <a:pt x="28" y="572"/>
                    <a:pt x="14" y="478"/>
                  </a:cubicBezTo>
                  <a:cubicBezTo>
                    <a:pt x="0" y="384"/>
                    <a:pt x="42" y="213"/>
                    <a:pt x="99" y="138"/>
                  </a:cubicBezTo>
                  <a:cubicBezTo>
                    <a:pt x="156" y="63"/>
                    <a:pt x="250" y="0"/>
                    <a:pt x="354" y="24"/>
                  </a:cubicBezTo>
                  <a:cubicBezTo>
                    <a:pt x="458" y="48"/>
                    <a:pt x="670" y="195"/>
                    <a:pt x="722" y="280"/>
                  </a:cubicBezTo>
                  <a:cubicBezTo>
                    <a:pt x="774" y="365"/>
                    <a:pt x="680" y="450"/>
                    <a:pt x="666" y="535"/>
                  </a:cubicBezTo>
                  <a:cubicBezTo>
                    <a:pt x="652" y="620"/>
                    <a:pt x="661" y="738"/>
                    <a:pt x="637" y="790"/>
                  </a:cubicBezTo>
                  <a:cubicBezTo>
                    <a:pt x="613" y="842"/>
                    <a:pt x="599" y="861"/>
                    <a:pt x="524" y="847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59437" name="Object 45"/>
            <p:cNvGraphicFramePr>
              <a:graphicFrameLocks noChangeAspect="1"/>
            </p:cNvGraphicFramePr>
            <p:nvPr/>
          </p:nvGraphicFramePr>
          <p:xfrm>
            <a:off x="2718" y="3571"/>
            <a:ext cx="3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9" name="Equation" r:id="rId6" imgW="558558" imgH="291973" progId="Equation.DSMT4">
                    <p:embed/>
                  </p:oleObj>
                </mc:Choice>
                <mc:Fallback>
                  <p:oleObj name="Equation" r:id="rId6" imgW="558558" imgH="291973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3571"/>
                          <a:ext cx="3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8" name="Object 46"/>
            <p:cNvGraphicFramePr>
              <a:graphicFrameLocks noChangeAspect="1"/>
            </p:cNvGraphicFramePr>
            <p:nvPr/>
          </p:nvGraphicFramePr>
          <p:xfrm>
            <a:off x="2689" y="3068"/>
            <a:ext cx="7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0" name="Equation" r:id="rId8" imgW="1142504" imgH="317362" progId="Equation.DSMT4">
                    <p:embed/>
                  </p:oleObj>
                </mc:Choice>
                <mc:Fallback>
                  <p:oleObj name="Equation" r:id="rId8" imgW="1142504" imgH="317362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3068"/>
                          <a:ext cx="72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9" name="Object 47"/>
            <p:cNvGraphicFramePr>
              <a:graphicFrameLocks noChangeAspect="1"/>
            </p:cNvGraphicFramePr>
            <p:nvPr/>
          </p:nvGraphicFramePr>
          <p:xfrm>
            <a:off x="4751" y="35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1" name="Equation" r:id="rId10" imgW="228600" imgH="241300" progId="Equation.DSMT4">
                    <p:embed/>
                  </p:oleObj>
                </mc:Choice>
                <mc:Fallback>
                  <p:oleObj name="Equation" r:id="rId10" imgW="228600" imgH="2413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5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584325" y="1887538"/>
            <a:ext cx="2835275" cy="962025"/>
            <a:chOff x="1151" y="3322"/>
            <a:chExt cx="1786" cy="606"/>
          </a:xfrm>
        </p:grpSpPr>
        <p:sp>
          <p:nvSpPr>
            <p:cNvPr id="59457" name="Freeform 23"/>
            <p:cNvSpPr>
              <a:spLocks/>
            </p:cNvSpPr>
            <p:nvPr/>
          </p:nvSpPr>
          <p:spPr bwMode="auto">
            <a:xfrm>
              <a:off x="1151" y="3322"/>
              <a:ext cx="1786" cy="406"/>
            </a:xfrm>
            <a:custGeom>
              <a:avLst/>
              <a:gdLst>
                <a:gd name="T0" fmla="*/ 0 w 1786"/>
                <a:gd name="T1" fmla="*/ 0 h 406"/>
                <a:gd name="T2" fmla="*/ 907 w 1786"/>
                <a:gd name="T3" fmla="*/ 397 h 406"/>
                <a:gd name="T4" fmla="*/ 1786 w 1786"/>
                <a:gd name="T5" fmla="*/ 57 h 406"/>
                <a:gd name="T6" fmla="*/ 0 60000 65536"/>
                <a:gd name="T7" fmla="*/ 0 60000 65536"/>
                <a:gd name="T8" fmla="*/ 0 60000 65536"/>
                <a:gd name="T9" fmla="*/ 0 w 1786"/>
                <a:gd name="T10" fmla="*/ 0 h 406"/>
                <a:gd name="T11" fmla="*/ 1786 w 1786"/>
                <a:gd name="T12" fmla="*/ 406 h 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6" h="406">
                  <a:moveTo>
                    <a:pt x="0" y="0"/>
                  </a:moveTo>
                  <a:cubicBezTo>
                    <a:pt x="304" y="194"/>
                    <a:pt x="609" y="388"/>
                    <a:pt x="907" y="397"/>
                  </a:cubicBezTo>
                  <a:cubicBezTo>
                    <a:pt x="1205" y="406"/>
                    <a:pt x="1495" y="231"/>
                    <a:pt x="1786" y="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59440" name="Object 48"/>
            <p:cNvGraphicFramePr>
              <a:graphicFrameLocks noChangeAspect="1"/>
            </p:cNvGraphicFramePr>
            <p:nvPr/>
          </p:nvGraphicFramePr>
          <p:xfrm>
            <a:off x="1916" y="377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2" name="Equation" r:id="rId12" imgW="6083280" imgH="7720920" progId="Equation.DSMT4">
                    <p:embed/>
                  </p:oleObj>
                </mc:Choice>
                <mc:Fallback>
                  <p:oleObj name="Equation" r:id="rId12" imgW="6083280" imgH="772092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3776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419600" y="1474788"/>
            <a:ext cx="3105150" cy="547687"/>
            <a:chOff x="2937" y="3062"/>
            <a:chExt cx="1956" cy="345"/>
          </a:xfrm>
        </p:grpSpPr>
        <p:sp>
          <p:nvSpPr>
            <p:cNvPr id="59456" name="Freeform 26"/>
            <p:cNvSpPr>
              <a:spLocks/>
            </p:cNvSpPr>
            <p:nvPr/>
          </p:nvSpPr>
          <p:spPr bwMode="auto">
            <a:xfrm>
              <a:off x="2937" y="3062"/>
              <a:ext cx="1956" cy="345"/>
            </a:xfrm>
            <a:custGeom>
              <a:avLst/>
              <a:gdLst>
                <a:gd name="T0" fmla="*/ 0 w 1956"/>
                <a:gd name="T1" fmla="*/ 317 h 345"/>
                <a:gd name="T2" fmla="*/ 992 w 1956"/>
                <a:gd name="T3" fmla="*/ 5 h 345"/>
                <a:gd name="T4" fmla="*/ 1956 w 1956"/>
                <a:gd name="T5" fmla="*/ 345 h 345"/>
                <a:gd name="T6" fmla="*/ 0 60000 65536"/>
                <a:gd name="T7" fmla="*/ 0 60000 65536"/>
                <a:gd name="T8" fmla="*/ 0 60000 65536"/>
                <a:gd name="T9" fmla="*/ 0 w 1956"/>
                <a:gd name="T10" fmla="*/ 0 h 345"/>
                <a:gd name="T11" fmla="*/ 1956 w 1956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6" h="345">
                  <a:moveTo>
                    <a:pt x="0" y="317"/>
                  </a:moveTo>
                  <a:cubicBezTo>
                    <a:pt x="333" y="158"/>
                    <a:pt x="666" y="0"/>
                    <a:pt x="992" y="5"/>
                  </a:cubicBezTo>
                  <a:cubicBezTo>
                    <a:pt x="1318" y="10"/>
                    <a:pt x="1637" y="177"/>
                    <a:pt x="1956" y="345"/>
                  </a:cubicBezTo>
                </a:path>
              </a:pathLst>
            </a:custGeom>
            <a:noFill/>
            <a:ln w="254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59441" name="Object 49"/>
            <p:cNvGraphicFramePr>
              <a:graphicFrameLocks noChangeAspect="1"/>
            </p:cNvGraphicFramePr>
            <p:nvPr/>
          </p:nvGraphicFramePr>
          <p:xfrm>
            <a:off x="3844" y="312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3" name="Equation" r:id="rId14" imgW="7709040" imgH="9349200" progId="Equation.DSMT4">
                    <p:embed/>
                  </p:oleObj>
                </mc:Choice>
                <mc:Fallback>
                  <p:oleObj name="Equation" r:id="rId14" imgW="7709040" imgH="93492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3124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857250" y="4572000"/>
            <a:ext cx="7772400" cy="954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CC"/>
                </a:solidFill>
              </a:rPr>
              <a:t>Two functions can be composed when the range of the first lies in the domain of second.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  <p:bldP spid="35" grpId="0" animBg="1"/>
      <p:bldP spid="36" grpId="0" animBg="1"/>
      <p:bldP spid="5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15438-75B7-4F5F-A6F7-21B4CD05D273}" type="slidenum">
              <a:rPr lang="en-US" altLang="en-US"/>
              <a:pPr>
                <a:defRPr/>
              </a:pPr>
              <a:t>75</a:t>
            </a:fld>
            <a:endParaRPr lang="en-US" altLang="en-US"/>
          </a:p>
        </p:txBody>
      </p:sp>
      <p:graphicFrame>
        <p:nvGraphicFramePr>
          <p:cNvPr id="68612" name="Object 8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27038" y="1214438"/>
          <a:ext cx="8183562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6" name="Document" r:id="rId4" imgW="10655280" imgH="3434400" progId="Word.Document.8">
                  <p:embed/>
                </p:oleObj>
              </mc:Choice>
              <mc:Fallback>
                <p:oleObj name="Document" r:id="rId4" imgW="10655280" imgH="3434400" progId="Word.Document.8">
                  <p:embed/>
                  <p:pic>
                    <p:nvPicPr>
                      <p:cNvPr id="0" name="Picture 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214438"/>
                        <a:ext cx="8183562" cy="263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" name="Freeform 2"/>
          <p:cNvSpPr>
            <a:spLocks/>
          </p:cNvSpPr>
          <p:nvPr/>
        </p:nvSpPr>
        <p:spPr bwMode="auto">
          <a:xfrm>
            <a:off x="7502525" y="4397375"/>
            <a:ext cx="511175" cy="485775"/>
          </a:xfrm>
          <a:custGeom>
            <a:avLst/>
            <a:gdLst>
              <a:gd name="T0" fmla="*/ 2147483647 w 322"/>
              <a:gd name="T1" fmla="*/ 2147483647 h 306"/>
              <a:gd name="T2" fmla="*/ 2147483647 w 322"/>
              <a:gd name="T3" fmla="*/ 2147483647 h 306"/>
              <a:gd name="T4" fmla="*/ 2147483647 w 322"/>
              <a:gd name="T5" fmla="*/ 0 h 306"/>
              <a:gd name="T6" fmla="*/ 2147483647 w 322"/>
              <a:gd name="T7" fmla="*/ 2147483647 h 306"/>
              <a:gd name="T8" fmla="*/ 2147483647 w 322"/>
              <a:gd name="T9" fmla="*/ 2147483647 h 306"/>
              <a:gd name="T10" fmla="*/ 2147483647 w 322"/>
              <a:gd name="T11" fmla="*/ 2147483647 h 306"/>
              <a:gd name="T12" fmla="*/ 2147483647 w 322"/>
              <a:gd name="T13" fmla="*/ 2147483647 h 3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2"/>
              <a:gd name="T22" fmla="*/ 0 h 306"/>
              <a:gd name="T23" fmla="*/ 322 w 322"/>
              <a:gd name="T24" fmla="*/ 306 h 3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2" h="306">
                <a:moveTo>
                  <a:pt x="62" y="283"/>
                </a:moveTo>
                <a:cubicBezTo>
                  <a:pt x="38" y="260"/>
                  <a:pt x="0" y="189"/>
                  <a:pt x="5" y="142"/>
                </a:cubicBezTo>
                <a:cubicBezTo>
                  <a:pt x="10" y="95"/>
                  <a:pt x="43" y="0"/>
                  <a:pt x="90" y="0"/>
                </a:cubicBezTo>
                <a:cubicBezTo>
                  <a:pt x="137" y="0"/>
                  <a:pt x="256" y="95"/>
                  <a:pt x="289" y="142"/>
                </a:cubicBezTo>
                <a:cubicBezTo>
                  <a:pt x="322" y="189"/>
                  <a:pt x="313" y="260"/>
                  <a:pt x="289" y="283"/>
                </a:cubicBezTo>
                <a:cubicBezTo>
                  <a:pt x="265" y="306"/>
                  <a:pt x="180" y="283"/>
                  <a:pt x="147" y="283"/>
                </a:cubicBezTo>
                <a:cubicBezTo>
                  <a:pt x="114" y="283"/>
                  <a:pt x="86" y="306"/>
                  <a:pt x="62" y="283"/>
                </a:cubicBezTo>
                <a:close/>
              </a:path>
            </a:pathLst>
          </a:custGeom>
          <a:gradFill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97000" y="4427538"/>
            <a:ext cx="652463" cy="493712"/>
            <a:chOff x="843" y="3271"/>
            <a:chExt cx="411" cy="311"/>
          </a:xfrm>
        </p:grpSpPr>
        <p:sp>
          <p:nvSpPr>
            <p:cNvPr id="60537" name="Freeform 6"/>
            <p:cNvSpPr>
              <a:spLocks/>
            </p:cNvSpPr>
            <p:nvPr/>
          </p:nvSpPr>
          <p:spPr bwMode="auto">
            <a:xfrm>
              <a:off x="843" y="3271"/>
              <a:ext cx="411" cy="311"/>
            </a:xfrm>
            <a:custGeom>
              <a:avLst/>
              <a:gdLst>
                <a:gd name="T0" fmla="*/ 223 w 411"/>
                <a:gd name="T1" fmla="*/ 293 h 311"/>
                <a:gd name="T2" fmla="*/ 24 w 411"/>
                <a:gd name="T3" fmla="*/ 236 h 311"/>
                <a:gd name="T4" fmla="*/ 81 w 411"/>
                <a:gd name="T5" fmla="*/ 38 h 311"/>
                <a:gd name="T6" fmla="*/ 364 w 411"/>
                <a:gd name="T7" fmla="*/ 38 h 311"/>
                <a:gd name="T8" fmla="*/ 364 w 411"/>
                <a:gd name="T9" fmla="*/ 264 h 311"/>
                <a:gd name="T10" fmla="*/ 223 w 411"/>
                <a:gd name="T11" fmla="*/ 293 h 3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1"/>
                <a:gd name="T19" fmla="*/ 0 h 311"/>
                <a:gd name="T20" fmla="*/ 411 w 411"/>
                <a:gd name="T21" fmla="*/ 311 h 3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1" h="311">
                  <a:moveTo>
                    <a:pt x="223" y="293"/>
                  </a:moveTo>
                  <a:cubicBezTo>
                    <a:pt x="166" y="288"/>
                    <a:pt x="48" y="278"/>
                    <a:pt x="24" y="236"/>
                  </a:cubicBezTo>
                  <a:cubicBezTo>
                    <a:pt x="0" y="194"/>
                    <a:pt x="24" y="71"/>
                    <a:pt x="81" y="38"/>
                  </a:cubicBezTo>
                  <a:cubicBezTo>
                    <a:pt x="138" y="5"/>
                    <a:pt x="317" y="0"/>
                    <a:pt x="364" y="38"/>
                  </a:cubicBezTo>
                  <a:cubicBezTo>
                    <a:pt x="411" y="76"/>
                    <a:pt x="387" y="217"/>
                    <a:pt x="364" y="264"/>
                  </a:cubicBezTo>
                  <a:cubicBezTo>
                    <a:pt x="341" y="311"/>
                    <a:pt x="280" y="298"/>
                    <a:pt x="223" y="2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00FF"/>
                </a:gs>
                <a:gs pos="100000">
                  <a:srgbClr val="FFCC66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60503" name="Object 87"/>
            <p:cNvGraphicFramePr>
              <a:graphicFrameLocks noChangeAspect="1"/>
            </p:cNvGraphicFramePr>
            <p:nvPr/>
          </p:nvGraphicFramePr>
          <p:xfrm>
            <a:off x="981" y="3337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7" name="Equation" r:id="rId6" imgW="228501" imgH="291973" progId="Equation.DSMT4">
                    <p:embed/>
                  </p:oleObj>
                </mc:Choice>
                <mc:Fallback>
                  <p:oleObj name="Equation" r:id="rId6" imgW="228501" imgH="291973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3337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16000" y="3857625"/>
            <a:ext cx="7088188" cy="1911350"/>
            <a:chOff x="603" y="2912"/>
            <a:chExt cx="4465" cy="1204"/>
          </a:xfrm>
        </p:grpSpPr>
        <p:sp>
          <p:nvSpPr>
            <p:cNvPr id="60533" name="Freeform 9"/>
            <p:cNvSpPr>
              <a:spLocks/>
            </p:cNvSpPr>
            <p:nvPr/>
          </p:nvSpPr>
          <p:spPr bwMode="auto">
            <a:xfrm>
              <a:off x="603" y="3077"/>
              <a:ext cx="906" cy="818"/>
            </a:xfrm>
            <a:custGeom>
              <a:avLst/>
              <a:gdLst>
                <a:gd name="T0" fmla="*/ 236 w 906"/>
                <a:gd name="T1" fmla="*/ 742 h 818"/>
                <a:gd name="T2" fmla="*/ 9 w 906"/>
                <a:gd name="T3" fmla="*/ 373 h 818"/>
                <a:gd name="T4" fmla="*/ 293 w 906"/>
                <a:gd name="T5" fmla="*/ 33 h 818"/>
                <a:gd name="T6" fmla="*/ 831 w 906"/>
                <a:gd name="T7" fmla="*/ 175 h 818"/>
                <a:gd name="T8" fmla="*/ 746 w 906"/>
                <a:gd name="T9" fmla="*/ 714 h 818"/>
                <a:gd name="T10" fmla="*/ 378 w 906"/>
                <a:gd name="T11" fmla="*/ 799 h 818"/>
                <a:gd name="T12" fmla="*/ 236 w 906"/>
                <a:gd name="T13" fmla="*/ 742 h 8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6"/>
                <a:gd name="T22" fmla="*/ 0 h 818"/>
                <a:gd name="T23" fmla="*/ 906 w 906"/>
                <a:gd name="T24" fmla="*/ 818 h 8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6" h="818">
                  <a:moveTo>
                    <a:pt x="236" y="742"/>
                  </a:moveTo>
                  <a:cubicBezTo>
                    <a:pt x="174" y="671"/>
                    <a:pt x="0" y="491"/>
                    <a:pt x="9" y="373"/>
                  </a:cubicBezTo>
                  <a:cubicBezTo>
                    <a:pt x="18" y="255"/>
                    <a:pt x="156" y="66"/>
                    <a:pt x="293" y="33"/>
                  </a:cubicBezTo>
                  <a:cubicBezTo>
                    <a:pt x="430" y="0"/>
                    <a:pt x="756" y="62"/>
                    <a:pt x="831" y="175"/>
                  </a:cubicBezTo>
                  <a:cubicBezTo>
                    <a:pt x="906" y="288"/>
                    <a:pt x="821" y="610"/>
                    <a:pt x="746" y="714"/>
                  </a:cubicBezTo>
                  <a:cubicBezTo>
                    <a:pt x="671" y="818"/>
                    <a:pt x="468" y="794"/>
                    <a:pt x="378" y="799"/>
                  </a:cubicBezTo>
                  <a:cubicBezTo>
                    <a:pt x="288" y="804"/>
                    <a:pt x="298" y="813"/>
                    <a:pt x="236" y="742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0534" name="Freeform 10"/>
            <p:cNvSpPr>
              <a:spLocks/>
            </p:cNvSpPr>
            <p:nvPr/>
          </p:nvSpPr>
          <p:spPr bwMode="auto">
            <a:xfrm>
              <a:off x="2323" y="3125"/>
              <a:ext cx="817" cy="775"/>
            </a:xfrm>
            <a:custGeom>
              <a:avLst/>
              <a:gdLst>
                <a:gd name="T0" fmla="*/ 415 w 817"/>
                <a:gd name="T1" fmla="*/ 751 h 775"/>
                <a:gd name="T2" fmla="*/ 47 w 817"/>
                <a:gd name="T3" fmla="*/ 552 h 775"/>
                <a:gd name="T4" fmla="*/ 132 w 817"/>
                <a:gd name="T5" fmla="*/ 184 h 775"/>
                <a:gd name="T6" fmla="*/ 302 w 817"/>
                <a:gd name="T7" fmla="*/ 14 h 775"/>
                <a:gd name="T8" fmla="*/ 614 w 817"/>
                <a:gd name="T9" fmla="*/ 99 h 775"/>
                <a:gd name="T10" fmla="*/ 812 w 817"/>
                <a:gd name="T11" fmla="*/ 439 h 775"/>
                <a:gd name="T12" fmla="*/ 642 w 817"/>
                <a:gd name="T13" fmla="*/ 694 h 775"/>
                <a:gd name="T14" fmla="*/ 415 w 817"/>
                <a:gd name="T15" fmla="*/ 751 h 7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"/>
                <a:gd name="T25" fmla="*/ 0 h 775"/>
                <a:gd name="T26" fmla="*/ 817 w 817"/>
                <a:gd name="T27" fmla="*/ 775 h 7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" h="775">
                  <a:moveTo>
                    <a:pt x="415" y="751"/>
                  </a:moveTo>
                  <a:cubicBezTo>
                    <a:pt x="316" y="727"/>
                    <a:pt x="94" y="646"/>
                    <a:pt x="47" y="552"/>
                  </a:cubicBezTo>
                  <a:cubicBezTo>
                    <a:pt x="0" y="458"/>
                    <a:pt x="89" y="274"/>
                    <a:pt x="132" y="184"/>
                  </a:cubicBezTo>
                  <a:cubicBezTo>
                    <a:pt x="175" y="94"/>
                    <a:pt x="222" y="28"/>
                    <a:pt x="302" y="14"/>
                  </a:cubicBezTo>
                  <a:cubicBezTo>
                    <a:pt x="382" y="0"/>
                    <a:pt x="529" y="28"/>
                    <a:pt x="614" y="99"/>
                  </a:cubicBezTo>
                  <a:cubicBezTo>
                    <a:pt x="699" y="170"/>
                    <a:pt x="807" y="340"/>
                    <a:pt x="812" y="439"/>
                  </a:cubicBezTo>
                  <a:cubicBezTo>
                    <a:pt x="817" y="538"/>
                    <a:pt x="708" y="637"/>
                    <a:pt x="642" y="694"/>
                  </a:cubicBezTo>
                  <a:cubicBezTo>
                    <a:pt x="576" y="751"/>
                    <a:pt x="514" y="775"/>
                    <a:pt x="415" y="75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0535" name="Freeform 11"/>
            <p:cNvSpPr>
              <a:spLocks/>
            </p:cNvSpPr>
            <p:nvPr/>
          </p:nvSpPr>
          <p:spPr bwMode="auto">
            <a:xfrm>
              <a:off x="2753" y="2944"/>
              <a:ext cx="774" cy="861"/>
            </a:xfrm>
            <a:custGeom>
              <a:avLst/>
              <a:gdLst>
                <a:gd name="T0" fmla="*/ 524 w 774"/>
                <a:gd name="T1" fmla="*/ 847 h 861"/>
                <a:gd name="T2" fmla="*/ 184 w 774"/>
                <a:gd name="T3" fmla="*/ 705 h 861"/>
                <a:gd name="T4" fmla="*/ 14 w 774"/>
                <a:gd name="T5" fmla="*/ 478 h 861"/>
                <a:gd name="T6" fmla="*/ 99 w 774"/>
                <a:gd name="T7" fmla="*/ 138 h 861"/>
                <a:gd name="T8" fmla="*/ 354 w 774"/>
                <a:gd name="T9" fmla="*/ 24 h 861"/>
                <a:gd name="T10" fmla="*/ 722 w 774"/>
                <a:gd name="T11" fmla="*/ 280 h 861"/>
                <a:gd name="T12" fmla="*/ 666 w 774"/>
                <a:gd name="T13" fmla="*/ 535 h 861"/>
                <a:gd name="T14" fmla="*/ 637 w 774"/>
                <a:gd name="T15" fmla="*/ 790 h 861"/>
                <a:gd name="T16" fmla="*/ 524 w 774"/>
                <a:gd name="T17" fmla="*/ 847 h 8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4"/>
                <a:gd name="T28" fmla="*/ 0 h 861"/>
                <a:gd name="T29" fmla="*/ 774 w 774"/>
                <a:gd name="T30" fmla="*/ 861 h 8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4" h="861">
                  <a:moveTo>
                    <a:pt x="524" y="847"/>
                  </a:moveTo>
                  <a:cubicBezTo>
                    <a:pt x="449" y="833"/>
                    <a:pt x="269" y="767"/>
                    <a:pt x="184" y="705"/>
                  </a:cubicBezTo>
                  <a:cubicBezTo>
                    <a:pt x="99" y="643"/>
                    <a:pt x="28" y="572"/>
                    <a:pt x="14" y="478"/>
                  </a:cubicBezTo>
                  <a:cubicBezTo>
                    <a:pt x="0" y="384"/>
                    <a:pt x="42" y="213"/>
                    <a:pt x="99" y="138"/>
                  </a:cubicBezTo>
                  <a:cubicBezTo>
                    <a:pt x="156" y="63"/>
                    <a:pt x="250" y="0"/>
                    <a:pt x="354" y="24"/>
                  </a:cubicBezTo>
                  <a:cubicBezTo>
                    <a:pt x="458" y="48"/>
                    <a:pt x="670" y="195"/>
                    <a:pt x="722" y="280"/>
                  </a:cubicBezTo>
                  <a:cubicBezTo>
                    <a:pt x="774" y="365"/>
                    <a:pt x="680" y="450"/>
                    <a:pt x="666" y="535"/>
                  </a:cubicBezTo>
                  <a:cubicBezTo>
                    <a:pt x="652" y="620"/>
                    <a:pt x="661" y="738"/>
                    <a:pt x="637" y="790"/>
                  </a:cubicBezTo>
                  <a:cubicBezTo>
                    <a:pt x="613" y="842"/>
                    <a:pt x="599" y="861"/>
                    <a:pt x="524" y="847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0536" name="Freeform 12"/>
            <p:cNvSpPr>
              <a:spLocks/>
            </p:cNvSpPr>
            <p:nvPr/>
          </p:nvSpPr>
          <p:spPr bwMode="auto">
            <a:xfrm>
              <a:off x="4350" y="3053"/>
              <a:ext cx="718" cy="795"/>
            </a:xfrm>
            <a:custGeom>
              <a:avLst/>
              <a:gdLst>
                <a:gd name="T0" fmla="*/ 231 w 718"/>
                <a:gd name="T1" fmla="*/ 738 h 795"/>
                <a:gd name="T2" fmla="*/ 33 w 718"/>
                <a:gd name="T3" fmla="*/ 426 h 795"/>
                <a:gd name="T4" fmla="*/ 61 w 718"/>
                <a:gd name="T5" fmla="*/ 227 h 795"/>
                <a:gd name="T6" fmla="*/ 401 w 718"/>
                <a:gd name="T7" fmla="*/ 0 h 795"/>
                <a:gd name="T8" fmla="*/ 656 w 718"/>
                <a:gd name="T9" fmla="*/ 227 h 795"/>
                <a:gd name="T10" fmla="*/ 685 w 718"/>
                <a:gd name="T11" fmla="*/ 624 h 795"/>
                <a:gd name="T12" fmla="*/ 458 w 718"/>
                <a:gd name="T13" fmla="*/ 766 h 795"/>
                <a:gd name="T14" fmla="*/ 231 w 718"/>
                <a:gd name="T15" fmla="*/ 738 h 7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8"/>
                <a:gd name="T25" fmla="*/ 0 h 795"/>
                <a:gd name="T26" fmla="*/ 718 w 718"/>
                <a:gd name="T27" fmla="*/ 795 h 7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8" h="795">
                  <a:moveTo>
                    <a:pt x="231" y="738"/>
                  </a:moveTo>
                  <a:cubicBezTo>
                    <a:pt x="160" y="681"/>
                    <a:pt x="61" y="511"/>
                    <a:pt x="33" y="426"/>
                  </a:cubicBezTo>
                  <a:cubicBezTo>
                    <a:pt x="5" y="341"/>
                    <a:pt x="0" y="298"/>
                    <a:pt x="61" y="227"/>
                  </a:cubicBezTo>
                  <a:cubicBezTo>
                    <a:pt x="122" y="156"/>
                    <a:pt x="302" y="0"/>
                    <a:pt x="401" y="0"/>
                  </a:cubicBezTo>
                  <a:cubicBezTo>
                    <a:pt x="500" y="0"/>
                    <a:pt x="609" y="123"/>
                    <a:pt x="656" y="227"/>
                  </a:cubicBezTo>
                  <a:cubicBezTo>
                    <a:pt x="703" y="331"/>
                    <a:pt x="718" y="534"/>
                    <a:pt x="685" y="624"/>
                  </a:cubicBezTo>
                  <a:cubicBezTo>
                    <a:pt x="652" y="714"/>
                    <a:pt x="529" y="742"/>
                    <a:pt x="458" y="766"/>
                  </a:cubicBezTo>
                  <a:cubicBezTo>
                    <a:pt x="387" y="790"/>
                    <a:pt x="302" y="795"/>
                    <a:pt x="231" y="73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60504" name="Object 88"/>
            <p:cNvGraphicFramePr>
              <a:graphicFrameLocks noChangeAspect="1"/>
            </p:cNvGraphicFramePr>
            <p:nvPr/>
          </p:nvGraphicFramePr>
          <p:xfrm>
            <a:off x="2483" y="3932"/>
            <a:ext cx="3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8" name="Equation" r:id="rId8" imgW="558558" imgH="291973" progId="Equation.DSMT4">
                    <p:embed/>
                  </p:oleObj>
                </mc:Choice>
                <mc:Fallback>
                  <p:oleObj name="Equation" r:id="rId8" imgW="558558" imgH="291973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" y="3932"/>
                          <a:ext cx="3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05" name="Object 89"/>
            <p:cNvGraphicFramePr>
              <a:graphicFrameLocks noChangeAspect="1"/>
            </p:cNvGraphicFramePr>
            <p:nvPr/>
          </p:nvGraphicFramePr>
          <p:xfrm>
            <a:off x="3305" y="2912"/>
            <a:ext cx="3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9" name="Equation" r:id="rId10" imgW="622030" imgH="291973" progId="Equation.DSMT4">
                    <p:embed/>
                  </p:oleObj>
                </mc:Choice>
                <mc:Fallback>
                  <p:oleObj name="Equation" r:id="rId10" imgW="622030" imgH="291973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2912"/>
                          <a:ext cx="39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06" name="Object 90"/>
            <p:cNvGraphicFramePr>
              <a:graphicFrameLocks noChangeAspect="1"/>
            </p:cNvGraphicFramePr>
            <p:nvPr/>
          </p:nvGraphicFramePr>
          <p:xfrm>
            <a:off x="839" y="3649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0" name="Equation" r:id="rId12" imgW="228600" imgH="228600" progId="Equation.DSMT4">
                    <p:embed/>
                  </p:oleObj>
                </mc:Choice>
                <mc:Fallback>
                  <p:oleObj name="Equation" r:id="rId12" imgW="228600" imgH="2286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649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07" name="Object 91"/>
            <p:cNvGraphicFramePr>
              <a:graphicFrameLocks noChangeAspect="1"/>
            </p:cNvGraphicFramePr>
            <p:nvPr/>
          </p:nvGraphicFramePr>
          <p:xfrm>
            <a:off x="3107" y="311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1" name="Equation" r:id="rId14" imgW="228600" imgH="228600" progId="Equation.DSMT4">
                    <p:embed/>
                  </p:oleObj>
                </mc:Choice>
                <mc:Fallback>
                  <p:oleObj name="Equation" r:id="rId14" imgW="228600" imgH="2286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110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08" name="Object 92"/>
            <p:cNvGraphicFramePr>
              <a:graphicFrameLocks noChangeAspect="1"/>
            </p:cNvGraphicFramePr>
            <p:nvPr/>
          </p:nvGraphicFramePr>
          <p:xfrm>
            <a:off x="4751" y="35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2" name="Equation" r:id="rId16" imgW="228600" imgH="241300" progId="Equation.DSMT4">
                    <p:embed/>
                  </p:oleObj>
                </mc:Choice>
                <mc:Fallback>
                  <p:oleObj name="Equation" r:id="rId16" imgW="228600" imgH="2413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5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6" name="Freeform 18"/>
          <p:cNvSpPr>
            <a:spLocks/>
          </p:cNvSpPr>
          <p:nvPr/>
        </p:nvSpPr>
        <p:spPr bwMode="auto">
          <a:xfrm>
            <a:off x="4451350" y="4262438"/>
            <a:ext cx="584200" cy="900112"/>
          </a:xfrm>
          <a:custGeom>
            <a:avLst/>
            <a:gdLst>
              <a:gd name="T0" fmla="*/ 2147483647 w 368"/>
              <a:gd name="T1" fmla="*/ 2147483647 h 567"/>
              <a:gd name="T2" fmla="*/ 2147483647 w 368"/>
              <a:gd name="T3" fmla="*/ 2147483647 h 567"/>
              <a:gd name="T4" fmla="*/ 2147483647 w 368"/>
              <a:gd name="T5" fmla="*/ 2147483647 h 567"/>
              <a:gd name="T6" fmla="*/ 2147483647 w 368"/>
              <a:gd name="T7" fmla="*/ 2147483647 h 567"/>
              <a:gd name="T8" fmla="*/ 2147483647 w 368"/>
              <a:gd name="T9" fmla="*/ 2147483647 h 567"/>
              <a:gd name="T10" fmla="*/ 0 w 368"/>
              <a:gd name="T11" fmla="*/ 2147483647 h 567"/>
              <a:gd name="T12" fmla="*/ 0 w 368"/>
              <a:gd name="T13" fmla="*/ 2147483647 h 567"/>
              <a:gd name="T14" fmla="*/ 2147483647 w 368"/>
              <a:gd name="T15" fmla="*/ 2147483647 h 567"/>
              <a:gd name="T16" fmla="*/ 2147483647 w 368"/>
              <a:gd name="T17" fmla="*/ 0 h 567"/>
              <a:gd name="T18" fmla="*/ 2147483647 w 368"/>
              <a:gd name="T19" fmla="*/ 0 h 567"/>
              <a:gd name="T20" fmla="*/ 2147483647 w 368"/>
              <a:gd name="T21" fmla="*/ 0 h 567"/>
              <a:gd name="T22" fmla="*/ 2147483647 w 368"/>
              <a:gd name="T23" fmla="*/ 2147483647 h 567"/>
              <a:gd name="T24" fmla="*/ 2147483647 w 368"/>
              <a:gd name="T25" fmla="*/ 2147483647 h 567"/>
              <a:gd name="T26" fmla="*/ 2147483647 w 368"/>
              <a:gd name="T27" fmla="*/ 2147483647 h 567"/>
              <a:gd name="T28" fmla="*/ 2147483647 w 368"/>
              <a:gd name="T29" fmla="*/ 2147483647 h 567"/>
              <a:gd name="T30" fmla="*/ 2147483647 w 368"/>
              <a:gd name="T31" fmla="*/ 2147483647 h 567"/>
              <a:gd name="T32" fmla="*/ 2147483647 w 368"/>
              <a:gd name="T33" fmla="*/ 2147483647 h 567"/>
              <a:gd name="T34" fmla="*/ 2147483647 w 368"/>
              <a:gd name="T35" fmla="*/ 2147483647 h 567"/>
              <a:gd name="T36" fmla="*/ 2147483647 w 368"/>
              <a:gd name="T37" fmla="*/ 2147483647 h 56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68"/>
              <a:gd name="T58" fmla="*/ 0 h 567"/>
              <a:gd name="T59" fmla="*/ 368 w 368"/>
              <a:gd name="T60" fmla="*/ 567 h 56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68" h="567">
                <a:moveTo>
                  <a:pt x="283" y="539"/>
                </a:moveTo>
                <a:lnTo>
                  <a:pt x="226" y="510"/>
                </a:lnTo>
                <a:lnTo>
                  <a:pt x="170" y="482"/>
                </a:lnTo>
                <a:lnTo>
                  <a:pt x="113" y="425"/>
                </a:lnTo>
                <a:lnTo>
                  <a:pt x="56" y="368"/>
                </a:lnTo>
                <a:lnTo>
                  <a:pt x="0" y="283"/>
                </a:lnTo>
                <a:lnTo>
                  <a:pt x="0" y="170"/>
                </a:lnTo>
                <a:lnTo>
                  <a:pt x="28" y="28"/>
                </a:lnTo>
                <a:lnTo>
                  <a:pt x="28" y="0"/>
                </a:lnTo>
                <a:lnTo>
                  <a:pt x="56" y="0"/>
                </a:lnTo>
                <a:lnTo>
                  <a:pt x="85" y="0"/>
                </a:lnTo>
                <a:lnTo>
                  <a:pt x="141" y="28"/>
                </a:lnTo>
                <a:lnTo>
                  <a:pt x="198" y="85"/>
                </a:lnTo>
                <a:lnTo>
                  <a:pt x="255" y="142"/>
                </a:lnTo>
                <a:lnTo>
                  <a:pt x="311" y="227"/>
                </a:lnTo>
                <a:lnTo>
                  <a:pt x="368" y="397"/>
                </a:lnTo>
                <a:lnTo>
                  <a:pt x="340" y="510"/>
                </a:lnTo>
                <a:lnTo>
                  <a:pt x="283" y="567"/>
                </a:lnTo>
                <a:lnTo>
                  <a:pt x="283" y="539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336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839913" y="3946525"/>
            <a:ext cx="2430462" cy="1125538"/>
            <a:chOff x="1122" y="2925"/>
            <a:chExt cx="1531" cy="709"/>
          </a:xfrm>
        </p:grpSpPr>
        <p:sp>
          <p:nvSpPr>
            <p:cNvPr id="60532" name="Freeform 20"/>
            <p:cNvSpPr>
              <a:spLocks/>
            </p:cNvSpPr>
            <p:nvPr/>
          </p:nvSpPr>
          <p:spPr bwMode="auto">
            <a:xfrm>
              <a:off x="1122" y="3119"/>
              <a:ext cx="1531" cy="515"/>
            </a:xfrm>
            <a:custGeom>
              <a:avLst/>
              <a:gdLst>
                <a:gd name="T0" fmla="*/ 0 w 1531"/>
                <a:gd name="T1" fmla="*/ 515 h 515"/>
                <a:gd name="T2" fmla="*/ 737 w 1531"/>
                <a:gd name="T3" fmla="*/ 5 h 515"/>
                <a:gd name="T4" fmla="*/ 1531 w 1531"/>
                <a:gd name="T5" fmla="*/ 487 h 515"/>
                <a:gd name="T6" fmla="*/ 0 60000 65536"/>
                <a:gd name="T7" fmla="*/ 0 60000 65536"/>
                <a:gd name="T8" fmla="*/ 0 60000 65536"/>
                <a:gd name="T9" fmla="*/ 0 w 1531"/>
                <a:gd name="T10" fmla="*/ 0 h 515"/>
                <a:gd name="T11" fmla="*/ 1531 w 1531"/>
                <a:gd name="T12" fmla="*/ 515 h 5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1" h="515">
                  <a:moveTo>
                    <a:pt x="0" y="515"/>
                  </a:moveTo>
                  <a:cubicBezTo>
                    <a:pt x="241" y="262"/>
                    <a:pt x="482" y="10"/>
                    <a:pt x="737" y="5"/>
                  </a:cubicBezTo>
                  <a:cubicBezTo>
                    <a:pt x="992" y="0"/>
                    <a:pt x="1399" y="407"/>
                    <a:pt x="1531" y="487"/>
                  </a:cubicBezTo>
                </a:path>
              </a:pathLst>
            </a:custGeom>
            <a:noFill/>
            <a:ln w="254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60509" name="Object 93"/>
            <p:cNvGraphicFramePr>
              <a:graphicFrameLocks noChangeAspect="1"/>
            </p:cNvGraphicFramePr>
            <p:nvPr/>
          </p:nvGraphicFramePr>
          <p:xfrm>
            <a:off x="1831" y="2925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3" name="Equation" r:id="rId18" imgW="6083280" imgH="7720920" progId="Equation.DSMT4">
                    <p:embed/>
                  </p:oleObj>
                </mc:Choice>
                <mc:Fallback>
                  <p:oleObj name="Equation" r:id="rId18" imgW="6083280" imgH="772092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2925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885950" y="4576763"/>
            <a:ext cx="2835275" cy="962025"/>
            <a:chOff x="1151" y="3322"/>
            <a:chExt cx="1786" cy="606"/>
          </a:xfrm>
        </p:grpSpPr>
        <p:sp>
          <p:nvSpPr>
            <p:cNvPr id="60531" name="Freeform 23"/>
            <p:cNvSpPr>
              <a:spLocks/>
            </p:cNvSpPr>
            <p:nvPr/>
          </p:nvSpPr>
          <p:spPr bwMode="auto">
            <a:xfrm>
              <a:off x="1151" y="3322"/>
              <a:ext cx="1786" cy="406"/>
            </a:xfrm>
            <a:custGeom>
              <a:avLst/>
              <a:gdLst>
                <a:gd name="T0" fmla="*/ 0 w 1786"/>
                <a:gd name="T1" fmla="*/ 0 h 406"/>
                <a:gd name="T2" fmla="*/ 907 w 1786"/>
                <a:gd name="T3" fmla="*/ 397 h 406"/>
                <a:gd name="T4" fmla="*/ 1786 w 1786"/>
                <a:gd name="T5" fmla="*/ 57 h 406"/>
                <a:gd name="T6" fmla="*/ 0 60000 65536"/>
                <a:gd name="T7" fmla="*/ 0 60000 65536"/>
                <a:gd name="T8" fmla="*/ 0 60000 65536"/>
                <a:gd name="T9" fmla="*/ 0 w 1786"/>
                <a:gd name="T10" fmla="*/ 0 h 406"/>
                <a:gd name="T11" fmla="*/ 1786 w 1786"/>
                <a:gd name="T12" fmla="*/ 406 h 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6" h="406">
                  <a:moveTo>
                    <a:pt x="0" y="0"/>
                  </a:moveTo>
                  <a:cubicBezTo>
                    <a:pt x="304" y="194"/>
                    <a:pt x="609" y="388"/>
                    <a:pt x="907" y="397"/>
                  </a:cubicBezTo>
                  <a:cubicBezTo>
                    <a:pt x="1205" y="406"/>
                    <a:pt x="1495" y="231"/>
                    <a:pt x="1786" y="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60510" name="Object 94"/>
            <p:cNvGraphicFramePr>
              <a:graphicFrameLocks noChangeAspect="1"/>
            </p:cNvGraphicFramePr>
            <p:nvPr/>
          </p:nvGraphicFramePr>
          <p:xfrm>
            <a:off x="1916" y="377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4" name="Equation" r:id="rId20" imgW="241200" imgH="305280" progId="Equation.DSMT4">
                    <p:embed/>
                  </p:oleObj>
                </mc:Choice>
                <mc:Fallback>
                  <p:oleObj name="Equation" r:id="rId20" imgW="241200" imgH="30528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3776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21225" y="4164013"/>
            <a:ext cx="3105150" cy="547687"/>
            <a:chOff x="2937" y="3062"/>
            <a:chExt cx="1956" cy="345"/>
          </a:xfrm>
        </p:grpSpPr>
        <p:sp>
          <p:nvSpPr>
            <p:cNvPr id="60530" name="Freeform 26"/>
            <p:cNvSpPr>
              <a:spLocks/>
            </p:cNvSpPr>
            <p:nvPr/>
          </p:nvSpPr>
          <p:spPr bwMode="auto">
            <a:xfrm>
              <a:off x="2937" y="3062"/>
              <a:ext cx="1956" cy="345"/>
            </a:xfrm>
            <a:custGeom>
              <a:avLst/>
              <a:gdLst>
                <a:gd name="T0" fmla="*/ 0 w 1956"/>
                <a:gd name="T1" fmla="*/ 317 h 345"/>
                <a:gd name="T2" fmla="*/ 992 w 1956"/>
                <a:gd name="T3" fmla="*/ 5 h 345"/>
                <a:gd name="T4" fmla="*/ 1956 w 1956"/>
                <a:gd name="T5" fmla="*/ 345 h 345"/>
                <a:gd name="T6" fmla="*/ 0 60000 65536"/>
                <a:gd name="T7" fmla="*/ 0 60000 65536"/>
                <a:gd name="T8" fmla="*/ 0 60000 65536"/>
                <a:gd name="T9" fmla="*/ 0 w 1956"/>
                <a:gd name="T10" fmla="*/ 0 h 345"/>
                <a:gd name="T11" fmla="*/ 1956 w 1956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6" h="345">
                  <a:moveTo>
                    <a:pt x="0" y="317"/>
                  </a:moveTo>
                  <a:cubicBezTo>
                    <a:pt x="333" y="158"/>
                    <a:pt x="666" y="0"/>
                    <a:pt x="992" y="5"/>
                  </a:cubicBezTo>
                  <a:cubicBezTo>
                    <a:pt x="1318" y="10"/>
                    <a:pt x="1637" y="177"/>
                    <a:pt x="1956" y="345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60511" name="Object 95"/>
            <p:cNvGraphicFramePr>
              <a:graphicFrameLocks noChangeAspect="1"/>
            </p:cNvGraphicFramePr>
            <p:nvPr/>
          </p:nvGraphicFramePr>
          <p:xfrm>
            <a:off x="3844" y="312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5" name="Equation" r:id="rId22" imgW="304920" imgH="381600" progId="Equation.DSMT4">
                    <p:embed/>
                  </p:oleObj>
                </mc:Choice>
                <mc:Fallback>
                  <p:oleObj name="Equation" r:id="rId22" imgW="304920" imgH="381600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3124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270375" y="4786313"/>
            <a:ext cx="3159125" cy="1117600"/>
            <a:chOff x="2653" y="3436"/>
            <a:chExt cx="2041" cy="722"/>
          </a:xfrm>
        </p:grpSpPr>
        <p:sp>
          <p:nvSpPr>
            <p:cNvPr id="60526" name="Freeform 29"/>
            <p:cNvSpPr>
              <a:spLocks/>
            </p:cNvSpPr>
            <p:nvPr/>
          </p:nvSpPr>
          <p:spPr bwMode="auto">
            <a:xfrm>
              <a:off x="2653" y="3436"/>
              <a:ext cx="2041" cy="538"/>
            </a:xfrm>
            <a:custGeom>
              <a:avLst/>
              <a:gdLst>
                <a:gd name="T0" fmla="*/ 0 w 2041"/>
                <a:gd name="T1" fmla="*/ 170 h 538"/>
                <a:gd name="T2" fmla="*/ 1163 w 2041"/>
                <a:gd name="T3" fmla="*/ 510 h 538"/>
                <a:gd name="T4" fmla="*/ 2041 w 2041"/>
                <a:gd name="T5" fmla="*/ 0 h 538"/>
                <a:gd name="T6" fmla="*/ 0 60000 65536"/>
                <a:gd name="T7" fmla="*/ 0 60000 65536"/>
                <a:gd name="T8" fmla="*/ 0 60000 65536"/>
                <a:gd name="T9" fmla="*/ 0 w 2041"/>
                <a:gd name="T10" fmla="*/ 0 h 538"/>
                <a:gd name="T11" fmla="*/ 2041 w 2041"/>
                <a:gd name="T12" fmla="*/ 538 h 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1" h="538">
                  <a:moveTo>
                    <a:pt x="0" y="170"/>
                  </a:moveTo>
                  <a:cubicBezTo>
                    <a:pt x="411" y="354"/>
                    <a:pt x="823" y="538"/>
                    <a:pt x="1163" y="510"/>
                  </a:cubicBezTo>
                  <a:cubicBezTo>
                    <a:pt x="1503" y="482"/>
                    <a:pt x="1895" y="85"/>
                    <a:pt x="2041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60527" name="Group 30"/>
            <p:cNvGrpSpPr>
              <a:grpSpLocks/>
            </p:cNvGrpSpPr>
            <p:nvPr/>
          </p:nvGrpSpPr>
          <p:grpSpPr bwMode="auto">
            <a:xfrm>
              <a:off x="3641" y="3805"/>
              <a:ext cx="175" cy="311"/>
              <a:chOff x="3527" y="3762"/>
              <a:chExt cx="175" cy="311"/>
            </a:xfrm>
          </p:grpSpPr>
          <p:sp>
            <p:nvSpPr>
              <p:cNvPr id="60528" name="Line 31"/>
              <p:cNvSpPr>
                <a:spLocks noChangeShapeType="1"/>
              </p:cNvSpPr>
              <p:nvPr/>
            </p:nvSpPr>
            <p:spPr bwMode="auto">
              <a:xfrm flipV="1">
                <a:off x="3527" y="3762"/>
                <a:ext cx="175" cy="3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29" name="Line 32"/>
              <p:cNvSpPr>
                <a:spLocks noChangeShapeType="1"/>
              </p:cNvSpPr>
              <p:nvPr/>
            </p:nvSpPr>
            <p:spPr bwMode="auto">
              <a:xfrm>
                <a:off x="3527" y="3762"/>
                <a:ext cx="175" cy="3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0512" name="Object 96"/>
            <p:cNvGraphicFramePr>
              <a:graphicFrameLocks noChangeAspect="1"/>
            </p:cNvGraphicFramePr>
            <p:nvPr/>
          </p:nvGraphicFramePr>
          <p:xfrm>
            <a:off x="3901" y="397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6" name="Equation" r:id="rId24" imgW="7709040" imgH="9349200" progId="Equation.DSMT4">
                    <p:embed/>
                  </p:oleObj>
                </mc:Choice>
                <mc:Fallback>
                  <p:oleObj name="Equation" r:id="rId24" imgW="7709040" imgH="934920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3974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68313" y="5829300"/>
            <a:ext cx="7961312" cy="461963"/>
            <a:chOff x="295" y="3884"/>
            <a:chExt cx="5015" cy="291"/>
          </a:xfrm>
        </p:grpSpPr>
        <p:sp>
          <p:nvSpPr>
            <p:cNvPr id="60525" name="Rectangle 36"/>
            <p:cNvSpPr>
              <a:spLocks noChangeArrowheads="1"/>
            </p:cNvSpPr>
            <p:nvPr/>
          </p:nvSpPr>
          <p:spPr bwMode="auto">
            <a:xfrm>
              <a:off x="295" y="3884"/>
              <a:ext cx="49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4178300" algn="ctr"/>
                  <a:tab pos="8356600" algn="r"/>
                </a:tabLst>
              </a:pPr>
              <a:r>
                <a:rPr lang="en-US" altLang="zh-CN" sz="2400">
                  <a:latin typeface="Times New Roman" pitchFamily="18" charset="0"/>
                </a:rPr>
                <a:t>The domain of definition of this composite function is the set </a:t>
              </a:r>
            </a:p>
          </p:txBody>
        </p:sp>
        <p:graphicFrame>
          <p:nvGraphicFramePr>
            <p:cNvPr id="60513" name="Object 97"/>
            <p:cNvGraphicFramePr>
              <a:graphicFrameLocks noChangeAspect="1"/>
            </p:cNvGraphicFramePr>
            <p:nvPr/>
          </p:nvGraphicFramePr>
          <p:xfrm>
            <a:off x="5128" y="3939"/>
            <a:ext cx="18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7" name="Equation" r:id="rId26" imgW="11773080" imgH="12198600" progId="Equation.DSMT4">
                    <p:embed/>
                  </p:oleObj>
                </mc:Choice>
                <mc:Fallback>
                  <p:oleObj name="Equation" r:id="rId26" imgW="11773080" imgH="1219860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3939"/>
                          <a:ext cx="18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2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9DF40-B923-4181-A66F-344931B1D53A}" type="slidenum">
              <a:rPr lang="en-US" altLang="en-US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625" y="1428750"/>
            <a:ext cx="4038600" cy="5048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graphicFrame>
        <p:nvGraphicFramePr>
          <p:cNvPr id="118797" name="Object 3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42938" y="3500438"/>
          <a:ext cx="17272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8" name="Equation" r:id="rId4" imgW="50380920" imgH="9349200" progId="Equation.DSMT4">
                  <p:embed/>
                </p:oleObj>
              </mc:Choice>
              <mc:Fallback>
                <p:oleObj name="Equation" r:id="rId4" imgW="50380920" imgH="9349200" progId="Equation.DSMT4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500438"/>
                        <a:ext cx="17272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7" name="Rectangle 8"/>
          <p:cNvSpPr>
            <a:spLocks noChangeArrowheads="1"/>
          </p:cNvSpPr>
          <p:nvPr/>
        </p:nvSpPr>
        <p:spPr bwMode="auto">
          <a:xfrm>
            <a:off x="2000250" y="1428750"/>
            <a:ext cx="570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178300" algn="ctr"/>
                <a:tab pos="8356600" algn="r"/>
              </a:tabLst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Not any two functions have compositions.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57313" y="2143125"/>
            <a:ext cx="1670050" cy="461963"/>
            <a:chOff x="1837" y="1688"/>
            <a:chExt cx="950" cy="228"/>
          </a:xfrm>
        </p:grpSpPr>
        <p:graphicFrame>
          <p:nvGraphicFramePr>
            <p:cNvPr id="61471" name="Object 31"/>
            <p:cNvGraphicFramePr>
              <a:graphicFrameLocks noChangeAspect="1"/>
            </p:cNvGraphicFramePr>
            <p:nvPr/>
          </p:nvGraphicFramePr>
          <p:xfrm>
            <a:off x="1837" y="1706"/>
            <a:ext cx="81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9" r:id="rId6" imgW="41033880" imgH="9349200" progId="Equation.DSMT4">
                    <p:embed/>
                  </p:oleObj>
                </mc:Choice>
                <mc:Fallback>
                  <p:oleObj r:id="rId6" imgW="41033880" imgH="93492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706"/>
                          <a:ext cx="81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3" name="Rectangle 9"/>
            <p:cNvSpPr>
              <a:spLocks noChangeArrowheads="1"/>
            </p:cNvSpPr>
            <p:nvPr/>
          </p:nvSpPr>
          <p:spPr bwMode="auto">
            <a:xfrm>
              <a:off x="2585" y="1688"/>
              <a:ext cx="20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0000CC"/>
                  </a:solidFill>
                  <a:latin typeface="Arial Unicode MS"/>
                </a:rPr>
                <a:t>, </a:t>
              </a:r>
              <a:endParaRPr lang="zh-CN" altLang="en-US" sz="20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18790" name="Object 32"/>
          <p:cNvGraphicFramePr>
            <a:graphicFrameLocks noChangeAspect="1"/>
          </p:cNvGraphicFramePr>
          <p:nvPr/>
        </p:nvGraphicFramePr>
        <p:xfrm>
          <a:off x="3000375" y="2071688"/>
          <a:ext cx="12938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r:id="rId8" imgW="34531200" imgH="11384280" progId="Equation.DSMT4">
                  <p:embed/>
                </p:oleObj>
              </mc:Choice>
              <mc:Fallback>
                <p:oleObj r:id="rId8" imgW="34531200" imgH="113842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071688"/>
                        <a:ext cx="129381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571500" y="2857500"/>
            <a:ext cx="7335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178300" algn="ctr"/>
                <a:tab pos="8356600" algn="r"/>
              </a:tabLst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there does not have composition. Since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D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y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) = [-1,1], and</a:t>
            </a:r>
          </a:p>
        </p:txBody>
      </p:sp>
      <p:graphicFrame>
        <p:nvGraphicFramePr>
          <p:cNvPr id="118789" name="Object 33"/>
          <p:cNvGraphicFramePr>
            <a:graphicFrameLocks noChangeAspect="1"/>
          </p:cNvGraphicFramePr>
          <p:nvPr/>
        </p:nvGraphicFramePr>
        <p:xfrm>
          <a:off x="3000375" y="4071938"/>
          <a:ext cx="2520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1" r:id="rId10" imgW="62573040" imgH="13012560" progId="Equation.DSMT4">
                  <p:embed/>
                </p:oleObj>
              </mc:Choice>
              <mc:Fallback>
                <p:oleObj r:id="rId10" imgW="62573040" imgH="130125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071938"/>
                        <a:ext cx="25209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642938" y="4857750"/>
            <a:ext cx="110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178300" algn="ctr"/>
                <a:tab pos="8356600" algn="r"/>
              </a:tabLst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Finish. 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2500313" y="3395663"/>
            <a:ext cx="1277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178300" algn="ctr"/>
                <a:tab pos="8356600" algn="r"/>
              </a:tabLst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we have,</a:t>
            </a: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620713" y="2109788"/>
            <a:ext cx="593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178300" algn="ctr"/>
                <a:tab pos="8356600" algn="r"/>
              </a:tabLst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4" grpId="0"/>
      <p:bldP spid="118795" grpId="0"/>
      <p:bldP spid="118799" grpId="0"/>
      <p:bldP spid="11880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B7779-5064-4E37-9E1D-1CEBF8C7FC98}" type="slidenum">
              <a:rPr lang="en-US" altLang="en-US"/>
              <a:pPr>
                <a:defRPr/>
              </a:pPr>
              <a:t>77</a:t>
            </a:fld>
            <a:endParaRPr lang="en-US" altLang="en-US"/>
          </a:p>
        </p:txBody>
      </p:sp>
      <p:graphicFrame>
        <p:nvGraphicFramePr>
          <p:cNvPr id="70659" name="Object 2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03275" y="3571875"/>
          <a:ext cx="78406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8" name="Document" r:id="rId4" imgW="10566360" imgH="1577160" progId="Word.Document.8">
                  <p:embed/>
                </p:oleObj>
              </mc:Choice>
              <mc:Fallback>
                <p:oleObj name="Document" r:id="rId4" imgW="10566360" imgH="1577160" progId="Word.Document.8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571875"/>
                        <a:ext cx="7840663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24"/>
          <p:cNvGraphicFramePr>
            <a:graphicFrameLocks noChangeAspect="1"/>
          </p:cNvGraphicFramePr>
          <p:nvPr/>
        </p:nvGraphicFramePr>
        <p:xfrm>
          <a:off x="2714625" y="4473575"/>
          <a:ext cx="37925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9" name="Equation" r:id="rId6" imgW="121501080" imgH="12198600" progId="Equation.DSMT4">
                  <p:embed/>
                </p:oleObj>
              </mc:Choice>
              <mc:Fallback>
                <p:oleObj name="Equation" r:id="rId6" imgW="121501080" imgH="1219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473575"/>
                        <a:ext cx="37925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2" name="Rectangle 6"/>
          <p:cNvSpPr>
            <a:spLocks noChangeArrowheads="1"/>
          </p:cNvSpPr>
          <p:nvPr/>
        </p:nvSpPr>
        <p:spPr bwMode="auto">
          <a:xfrm>
            <a:off x="539750" y="1258888"/>
            <a:ext cx="788987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Remark 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Whether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   f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and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g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can be composed into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f   g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depends only on the relation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g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) and 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D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</a:rPr>
              <a:t>f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), and does not depend on the symbols for the variables of these functions.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endParaRPr lang="en-US" altLang="zh-CN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62489" name="Object 25"/>
          <p:cNvGraphicFramePr>
            <a:graphicFrameLocks noChangeAspect="1"/>
          </p:cNvGraphicFramePr>
          <p:nvPr/>
        </p:nvGraphicFramePr>
        <p:xfrm>
          <a:off x="7991475" y="159543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0" name="Equation" r:id="rId8" imgW="152334" imgH="190417" progId="Equation.DSMT4">
                  <p:embed/>
                </p:oleObj>
              </mc:Choice>
              <mc:Fallback>
                <p:oleObj name="Equation" r:id="rId8" imgW="152334" imgH="190417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1595438"/>
                        <a:ext cx="1524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242E-55B4-421A-A7C6-302FBF371EB0}" type="slidenum">
              <a:rPr lang="en-US" altLang="en-US"/>
              <a:pPr>
                <a:defRPr/>
              </a:pPr>
              <a:t>78</a:t>
            </a:fld>
            <a:endParaRPr lang="en-US" altLang="en-US"/>
          </a:p>
        </p:txBody>
      </p:sp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1890713" y="2582863"/>
          <a:ext cx="5181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6" name="Equation" r:id="rId4" imgW="165798360" imgH="10977480" progId="Equation.DSMT4">
                  <p:embed/>
                </p:oleObj>
              </mc:Choice>
              <mc:Fallback>
                <p:oleObj name="Equation" r:id="rId4" imgW="165798360" imgH="109774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2582863"/>
                        <a:ext cx="51816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31"/>
          <p:cNvGraphicFramePr>
            <a:graphicFrameLocks noChangeAspect="1"/>
          </p:cNvGraphicFramePr>
          <p:nvPr/>
        </p:nvGraphicFramePr>
        <p:xfrm>
          <a:off x="1857375" y="3279775"/>
          <a:ext cx="4343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7" name="Equation" r:id="rId6" imgW="138976200" imgH="10977480" progId="Equation.DSMT4">
                  <p:embed/>
                </p:oleObj>
              </mc:Choice>
              <mc:Fallback>
                <p:oleObj name="Equation" r:id="rId6" imgW="138976200" imgH="10977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279775"/>
                        <a:ext cx="43434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32"/>
          <p:cNvGraphicFramePr>
            <a:graphicFrameLocks noChangeAspect="1"/>
          </p:cNvGraphicFramePr>
          <p:nvPr/>
        </p:nvGraphicFramePr>
        <p:xfrm>
          <a:off x="1860550" y="3743325"/>
          <a:ext cx="41068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8" name="Equation" r:id="rId8" imgW="131254560" imgH="10977480" progId="Equation.DSMT4">
                  <p:embed/>
                </p:oleObj>
              </mc:Choice>
              <mc:Fallback>
                <p:oleObj name="Equation" r:id="rId8" imgW="131254560" imgH="109774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743325"/>
                        <a:ext cx="41068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33"/>
          <p:cNvGraphicFramePr>
            <a:graphicFrameLocks noChangeAspect="1"/>
          </p:cNvGraphicFramePr>
          <p:nvPr/>
        </p:nvGraphicFramePr>
        <p:xfrm>
          <a:off x="1138238" y="4922838"/>
          <a:ext cx="76485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9" name="Equation" r:id="rId10" imgW="244640160" imgH="10977480" progId="Equation.DSMT4">
                  <p:embed/>
                </p:oleObj>
              </mc:Choice>
              <mc:Fallback>
                <p:oleObj name="Equation" r:id="rId10" imgW="244640160" imgH="109774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922838"/>
                        <a:ext cx="76485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928688" y="3143250"/>
            <a:ext cx="944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Since </a:t>
            </a:r>
            <a:endParaRPr lang="en-US" altLang="zh-CN" sz="2000">
              <a:solidFill>
                <a:srgbClr val="0000CC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6072188" y="3197225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, and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928688" y="4197350"/>
            <a:ext cx="5759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we can form the composite function </a:t>
            </a:r>
            <a:endParaRPr lang="en-US" altLang="zh-CN" sz="2000">
              <a:solidFill>
                <a:srgbClr val="0000CC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3527" name="Rectangle 14"/>
          <p:cNvSpPr>
            <a:spLocks noChangeArrowheads="1"/>
          </p:cNvSpPr>
          <p:nvPr/>
        </p:nvSpPr>
        <p:spPr bwMode="auto">
          <a:xfrm>
            <a:off x="933450" y="612775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048000" algn="ctr"/>
                <a:tab pos="6096000" algn="r"/>
              </a:tabLst>
            </a:pPr>
            <a:r>
              <a:rPr lang="en-US" altLang="zh-CN" sz="2000">
                <a:latin typeface="Times New Roman" pitchFamily="18" charset="0"/>
              </a:rPr>
              <a:t>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3528" name="Rectangle 15"/>
          <p:cNvSpPr>
            <a:spLocks noChangeArrowheads="1"/>
          </p:cNvSpPr>
          <p:nvPr/>
        </p:nvSpPr>
        <p:spPr bwMode="auto">
          <a:xfrm>
            <a:off x="500063" y="1428750"/>
            <a:ext cx="82867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Remark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Composition of functions can be extended to any finite number of functions, such as</a:t>
            </a:r>
            <a:endParaRPr lang="zh-CN" altLang="en-US" sz="2400" b="1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1" grpId="0"/>
      <p:bldP spid="71692" grpId="0"/>
      <p:bldP spid="7169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7A0EA-8D6D-4480-9298-D9BDF2855781}" type="slidenum">
              <a:rPr lang="en-US" altLang="en-US"/>
              <a:pPr>
                <a:defRPr/>
              </a:pPr>
              <a:t>79</a:t>
            </a:fld>
            <a:endParaRPr lang="en-US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9413" y="1484313"/>
            <a:ext cx="3549650" cy="57626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</a:t>
            </a:r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500063" y="2143125"/>
            <a:ext cx="1744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altLang="zh-CN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9820" name="Object 72"/>
          <p:cNvGraphicFramePr>
            <a:graphicFrameLocks noChangeAspect="1"/>
          </p:cNvGraphicFramePr>
          <p:nvPr/>
        </p:nvGraphicFramePr>
        <p:xfrm>
          <a:off x="928688" y="2852738"/>
          <a:ext cx="1828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4" r:id="rId4" imgW="58509000" imgH="10570320" progId="Equation.DSMT4">
                  <p:embed/>
                </p:oleObj>
              </mc:Choice>
              <mc:Fallback>
                <p:oleObj r:id="rId4" imgW="58509000" imgH="105703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852738"/>
                        <a:ext cx="18288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98" name="Rectangle 18"/>
          <p:cNvSpPr>
            <a:spLocks noChangeArrowheads="1"/>
          </p:cNvSpPr>
          <p:nvPr/>
        </p:nvSpPr>
        <p:spPr bwMode="auto">
          <a:xfrm>
            <a:off x="0" y="969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119819" name="Object 73"/>
          <p:cNvGraphicFramePr>
            <a:graphicFrameLocks noChangeAspect="1"/>
          </p:cNvGraphicFramePr>
          <p:nvPr/>
        </p:nvGraphicFramePr>
        <p:xfrm>
          <a:off x="2801938" y="2700338"/>
          <a:ext cx="14954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5" r:id="rId6" imgW="47942640" imgH="25630920" progId="Equation.DSMT4">
                  <p:embed/>
                </p:oleObj>
              </mc:Choice>
              <mc:Fallback>
                <p:oleObj r:id="rId6" imgW="47942640" imgH="256309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700338"/>
                        <a:ext cx="14954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74"/>
          <p:cNvGraphicFramePr>
            <a:graphicFrameLocks noChangeAspect="1"/>
          </p:cNvGraphicFramePr>
          <p:nvPr/>
        </p:nvGraphicFramePr>
        <p:xfrm>
          <a:off x="4384675" y="2289175"/>
          <a:ext cx="14954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6" r:id="rId8" imgW="47942640" imgH="50460120" progId="Equation.DSMT4">
                  <p:embed/>
                </p:oleObj>
              </mc:Choice>
              <mc:Fallback>
                <p:oleObj r:id="rId8" imgW="47942640" imgH="504601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289175"/>
                        <a:ext cx="149542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75"/>
          <p:cNvGraphicFramePr>
            <a:graphicFrameLocks noChangeAspect="1"/>
          </p:cNvGraphicFramePr>
          <p:nvPr/>
        </p:nvGraphicFramePr>
        <p:xfrm>
          <a:off x="6042025" y="2676525"/>
          <a:ext cx="1247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7" r:id="rId10" imgW="39814560" imgH="24002640" progId="Equation.DSMT4">
                  <p:embed/>
                </p:oleObj>
              </mc:Choice>
              <mc:Fallback>
                <p:oleObj r:id="rId10" imgW="39814560" imgH="2400264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2676525"/>
                        <a:ext cx="124777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6"/>
          <p:cNvGraphicFramePr>
            <a:graphicFrameLocks noChangeAspect="1"/>
          </p:cNvGraphicFramePr>
          <p:nvPr/>
        </p:nvGraphicFramePr>
        <p:xfrm>
          <a:off x="2033588" y="4262438"/>
          <a:ext cx="22526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8" name="Equation" r:id="rId12" imgW="71920080" imgH="26852040" progId="Equation.DSMT4">
                  <p:embed/>
                </p:oleObj>
              </mc:Choice>
              <mc:Fallback>
                <p:oleObj name="Equation" r:id="rId12" imgW="71920080" imgH="268520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262438"/>
                        <a:ext cx="2252662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77"/>
          <p:cNvGraphicFramePr>
            <a:graphicFrameLocks noChangeAspect="1"/>
          </p:cNvGraphicFramePr>
          <p:nvPr/>
        </p:nvGraphicFramePr>
        <p:xfrm>
          <a:off x="4457700" y="3873500"/>
          <a:ext cx="16287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9" r:id="rId14" imgW="52006680" imgH="50460120" progId="Equation.DSMT4">
                  <p:embed/>
                </p:oleObj>
              </mc:Choice>
              <mc:Fallback>
                <p:oleObj r:id="rId14" imgW="52006680" imgH="504601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873500"/>
                        <a:ext cx="16287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99" name="Rectangle 24"/>
          <p:cNvSpPr>
            <a:spLocks noChangeArrowheads="1"/>
          </p:cNvSpPr>
          <p:nvPr/>
        </p:nvSpPr>
        <p:spPr bwMode="auto">
          <a:xfrm>
            <a:off x="0" y="6808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119813" name="Object 78"/>
          <p:cNvGraphicFramePr>
            <a:graphicFrameLocks noChangeAspect="1"/>
          </p:cNvGraphicFramePr>
          <p:nvPr/>
        </p:nvGraphicFramePr>
        <p:xfrm>
          <a:off x="6113463" y="4260850"/>
          <a:ext cx="1247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0" r:id="rId16" imgW="39814560" imgH="24002640" progId="Equation.DSMT4">
                  <p:embed/>
                </p:oleObj>
              </mc:Choice>
              <mc:Fallback>
                <p:oleObj r:id="rId16" imgW="39814560" imgH="240026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4260850"/>
                        <a:ext cx="124777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3" name="Rectangle 25"/>
          <p:cNvSpPr>
            <a:spLocks noChangeArrowheads="1"/>
          </p:cNvSpPr>
          <p:nvPr/>
        </p:nvSpPr>
        <p:spPr bwMode="auto">
          <a:xfrm>
            <a:off x="500063" y="5478463"/>
            <a:ext cx="607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mathematical induction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we can prove that</a:t>
            </a:r>
          </a:p>
        </p:txBody>
      </p: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571500" y="5984875"/>
            <a:ext cx="1030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Finish.</a:t>
            </a:r>
          </a:p>
        </p:txBody>
      </p:sp>
      <p:grpSp>
        <p:nvGrpSpPr>
          <p:cNvPr id="64602" name="Group 28"/>
          <p:cNvGrpSpPr>
            <a:grpSpLocks/>
          </p:cNvGrpSpPr>
          <p:nvPr/>
        </p:nvGrpSpPr>
        <p:grpSpPr bwMode="auto">
          <a:xfrm>
            <a:off x="2000250" y="1422400"/>
            <a:ext cx="6538913" cy="771525"/>
            <a:chOff x="884" y="1234"/>
            <a:chExt cx="4119" cy="486"/>
          </a:xfrm>
        </p:grpSpPr>
        <p:sp>
          <p:nvSpPr>
            <p:cNvPr id="64605" name="Rectangle 15"/>
            <p:cNvSpPr>
              <a:spLocks noChangeArrowheads="1"/>
            </p:cNvSpPr>
            <p:nvPr/>
          </p:nvSpPr>
          <p:spPr bwMode="auto">
            <a:xfrm>
              <a:off x="884" y="1298"/>
              <a:ext cx="2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If </a:t>
              </a:r>
            </a:p>
          </p:txBody>
        </p:sp>
        <p:graphicFrame>
          <p:nvGraphicFramePr>
            <p:cNvPr id="64591" name="Object 79"/>
            <p:cNvGraphicFramePr>
              <a:graphicFrameLocks noChangeAspect="1"/>
            </p:cNvGraphicFramePr>
            <p:nvPr/>
          </p:nvGraphicFramePr>
          <p:xfrm>
            <a:off x="1134" y="1234"/>
            <a:ext cx="1210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1" name="Equation" r:id="rId18" imgW="61353720" imgH="24409800" progId="Equation.DSMT4">
                    <p:embed/>
                  </p:oleObj>
                </mc:Choice>
                <mc:Fallback>
                  <p:oleObj name="Equation" r:id="rId18" imgW="61353720" imgH="244098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1234"/>
                          <a:ext cx="1210" cy="4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06" name="Rectangle 16"/>
            <p:cNvSpPr>
              <a:spLocks noChangeArrowheads="1"/>
            </p:cNvSpPr>
            <p:nvPr/>
          </p:nvSpPr>
          <p:spPr bwMode="auto">
            <a:xfrm>
              <a:off x="2336" y="1298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show </a:t>
              </a:r>
            </a:p>
          </p:txBody>
        </p:sp>
        <p:graphicFrame>
          <p:nvGraphicFramePr>
            <p:cNvPr id="64592" name="Object 80"/>
            <p:cNvGraphicFramePr>
              <a:graphicFrameLocks noChangeAspect="1"/>
            </p:cNvGraphicFramePr>
            <p:nvPr/>
          </p:nvGraphicFramePr>
          <p:xfrm>
            <a:off x="2963" y="1318"/>
            <a:ext cx="204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2" name="Equation" r:id="rId20" imgW="103619160" imgH="20339280" progId="Equation.DSMT4">
                    <p:embed/>
                  </p:oleObj>
                </mc:Choice>
                <mc:Fallback>
                  <p:oleObj name="Equation" r:id="rId20" imgW="103619160" imgH="2033928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1318"/>
                          <a:ext cx="2040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651625" y="5373688"/>
            <a:ext cx="2278063" cy="752475"/>
            <a:chOff x="3606" y="3294"/>
            <a:chExt cx="1435" cy="474"/>
          </a:xfrm>
        </p:grpSpPr>
        <p:graphicFrame>
          <p:nvGraphicFramePr>
            <p:cNvPr id="64593" name="Object 81"/>
            <p:cNvGraphicFramePr>
              <a:graphicFrameLocks noChangeAspect="1"/>
            </p:cNvGraphicFramePr>
            <p:nvPr/>
          </p:nvGraphicFramePr>
          <p:xfrm>
            <a:off x="3606" y="3294"/>
            <a:ext cx="1218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3" r:id="rId22" imgW="61760160" imgH="24002640" progId="Equation.DSMT4">
                    <p:embed/>
                  </p:oleObj>
                </mc:Choice>
                <mc:Fallback>
                  <p:oleObj r:id="rId22" imgW="61760160" imgH="2400264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294"/>
                          <a:ext cx="1218" cy="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04" name="Rectangle 29"/>
            <p:cNvSpPr>
              <a:spLocks noChangeArrowheads="1"/>
            </p:cNvSpPr>
            <p:nvPr/>
          </p:nvSpPr>
          <p:spPr bwMode="auto">
            <a:xfrm>
              <a:off x="4876" y="3475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5" grpId="0"/>
      <p:bldP spid="119833" grpId="0"/>
      <p:bldP spid="1198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Overview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7E1B1-4D95-40A5-9BD4-C88E6E2B26FA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997200"/>
            <a:ext cx="2871788" cy="25479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/>
              <a:t>Function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Limit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Continuity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28650" y="1477963"/>
            <a:ext cx="7872413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In this chapter, we will introduce three basic concepts of calculus</a:t>
            </a:r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431800" y="1720850"/>
            <a:ext cx="8229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allAtOnce"/>
      <p:bldP spid="1638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537EF-A349-4E9A-BCC9-305C7ACCAC9A}" type="slidenum">
              <a:rPr lang="en-US" altLang="en-US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449263" y="2967038"/>
            <a:ext cx="1279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Solution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641475" y="2967038"/>
            <a:ext cx="1541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Notice that</a:t>
            </a:r>
          </a:p>
        </p:txBody>
      </p:sp>
      <p:graphicFrame>
        <p:nvGraphicFramePr>
          <p:cNvPr id="65538" name="Object 128"/>
          <p:cNvGraphicFramePr>
            <a:graphicFrameLocks noChangeAspect="1"/>
          </p:cNvGraphicFramePr>
          <p:nvPr/>
        </p:nvGraphicFramePr>
        <p:xfrm>
          <a:off x="3222625" y="2808288"/>
          <a:ext cx="3314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0" name="Equation" r:id="rId4" imgW="106057800" imgH="27666000" progId="Equation.DSMT4">
                  <p:embed/>
                </p:oleObj>
              </mc:Choice>
              <mc:Fallback>
                <p:oleObj name="Equation" r:id="rId4" imgW="106057800" imgH="276660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808288"/>
                        <a:ext cx="3314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5638" y="3422650"/>
            <a:ext cx="1844675" cy="461963"/>
            <a:chOff x="230" y="2415"/>
            <a:chExt cx="1162" cy="291"/>
          </a:xfrm>
        </p:grpSpPr>
        <p:sp>
          <p:nvSpPr>
            <p:cNvPr id="65701" name="Text Box 10"/>
            <p:cNvSpPr txBox="1">
              <a:spLocks noChangeArrowheads="1"/>
            </p:cNvSpPr>
            <p:nvPr/>
          </p:nvSpPr>
          <p:spPr bwMode="auto">
            <a:xfrm>
              <a:off x="230" y="2415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1) If </a:t>
              </a:r>
            </a:p>
          </p:txBody>
        </p:sp>
        <p:graphicFrame>
          <p:nvGraphicFramePr>
            <p:cNvPr id="65665" name="Object 129"/>
            <p:cNvGraphicFramePr>
              <a:graphicFrameLocks noChangeAspect="1"/>
            </p:cNvGraphicFramePr>
            <p:nvPr/>
          </p:nvGraphicFramePr>
          <p:xfrm>
            <a:off x="704" y="2473"/>
            <a:ext cx="6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71" name="Equation" r:id="rId6" imgW="34937640" imgH="10977480" progId="Equation.DSMT4">
                    <p:embed/>
                  </p:oleObj>
                </mc:Choice>
                <mc:Fallback>
                  <p:oleObj name="Equation" r:id="rId6" imgW="34937640" imgH="1097748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473"/>
                          <a:ext cx="68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1252538" y="3873500"/>
            <a:ext cx="86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while</a:t>
            </a:r>
          </a:p>
        </p:txBody>
      </p:sp>
      <p:graphicFrame>
        <p:nvGraphicFramePr>
          <p:cNvPr id="65539" name="Object 130"/>
          <p:cNvGraphicFramePr>
            <a:graphicFrameLocks noChangeAspect="1"/>
          </p:cNvGraphicFramePr>
          <p:nvPr/>
        </p:nvGraphicFramePr>
        <p:xfrm>
          <a:off x="2062163" y="395605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2" name="Equation" r:id="rId8" imgW="23151960" imgH="10570320" progId="Equation.DSMT4">
                  <p:embed/>
                </p:oleObj>
              </mc:Choice>
              <mc:Fallback>
                <p:oleObj name="Equation" r:id="rId8" imgW="23151960" imgH="1057032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956050"/>
                        <a:ext cx="723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131"/>
          <p:cNvGraphicFramePr>
            <a:graphicFrameLocks noChangeAspect="1"/>
          </p:cNvGraphicFramePr>
          <p:nvPr/>
        </p:nvGraphicFramePr>
        <p:xfrm>
          <a:off x="2814638" y="3940175"/>
          <a:ext cx="19716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3" name="Equation" r:id="rId10" imgW="71107200" imgH="12605400" progId="Equation.DSMT4">
                  <p:embed/>
                </p:oleObj>
              </mc:Choice>
              <mc:Fallback>
                <p:oleObj name="Equation" r:id="rId10" imgW="71107200" imgH="126054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3940175"/>
                        <a:ext cx="19716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4" name="AutoShape 16"/>
          <p:cNvSpPr>
            <a:spLocks noChangeArrowheads="1"/>
          </p:cNvSpPr>
          <p:nvPr/>
        </p:nvSpPr>
        <p:spPr bwMode="auto">
          <a:xfrm>
            <a:off x="5213350" y="40274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65541" name="Object 132"/>
          <p:cNvGraphicFramePr>
            <a:graphicFrameLocks noChangeAspect="1"/>
          </p:cNvGraphicFramePr>
          <p:nvPr/>
        </p:nvGraphicFramePr>
        <p:xfrm>
          <a:off x="6111875" y="3960813"/>
          <a:ext cx="889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4" name="Equation" r:id="rId12" imgW="32092920" imgH="11791440" progId="Equation.DSMT4">
                  <p:embed/>
                </p:oleObj>
              </mc:Choice>
              <mc:Fallback>
                <p:oleObj name="Equation" r:id="rId12" imgW="32092920" imgH="1179144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3960813"/>
                        <a:ext cx="8890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1262063" y="4394200"/>
            <a:ext cx="86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while</a:t>
            </a:r>
          </a:p>
        </p:txBody>
      </p:sp>
      <p:graphicFrame>
        <p:nvGraphicFramePr>
          <p:cNvPr id="65542" name="Object 133"/>
          <p:cNvGraphicFramePr>
            <a:graphicFrameLocks noChangeAspect="1"/>
          </p:cNvGraphicFramePr>
          <p:nvPr/>
        </p:nvGraphicFramePr>
        <p:xfrm>
          <a:off x="2062163" y="452755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5" name="Equation" r:id="rId14" imgW="23151960" imgH="10570320" progId="Equation.DSMT4">
                  <p:embed/>
                </p:oleObj>
              </mc:Choice>
              <mc:Fallback>
                <p:oleObj name="Equation" r:id="rId14" imgW="23151960" imgH="1057032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527550"/>
                        <a:ext cx="723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134"/>
          <p:cNvGraphicFramePr>
            <a:graphicFrameLocks noChangeAspect="1"/>
          </p:cNvGraphicFramePr>
          <p:nvPr/>
        </p:nvGraphicFramePr>
        <p:xfrm>
          <a:off x="2795588" y="4429125"/>
          <a:ext cx="20621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6" name="Equation" r:id="rId16" imgW="74358360" imgH="13826520" progId="Equation.DSMT4">
                  <p:embed/>
                </p:oleObj>
              </mc:Choice>
              <mc:Fallback>
                <p:oleObj name="Equation" r:id="rId16" imgW="74358360" imgH="1382652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4429125"/>
                        <a:ext cx="2062162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9" name="AutoShape 21"/>
          <p:cNvSpPr>
            <a:spLocks noChangeArrowheads="1"/>
          </p:cNvSpPr>
          <p:nvPr/>
        </p:nvSpPr>
        <p:spPr bwMode="auto">
          <a:xfrm>
            <a:off x="5222875" y="462756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65544" name="Object 135"/>
          <p:cNvGraphicFramePr>
            <a:graphicFrameLocks noChangeAspect="1"/>
          </p:cNvGraphicFramePr>
          <p:nvPr/>
        </p:nvGraphicFramePr>
        <p:xfrm>
          <a:off x="6011863" y="447675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7" name="Equation" r:id="rId18" imgW="43065720" imgH="12198600" progId="Equation.DSMT4">
                  <p:embed/>
                </p:oleObj>
              </mc:Choice>
              <mc:Fallback>
                <p:oleObj name="Equation" r:id="rId18" imgW="43065720" imgH="121986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476750"/>
                        <a:ext cx="1346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655638" y="4924425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2) If </a:t>
            </a:r>
          </a:p>
        </p:txBody>
      </p:sp>
      <p:graphicFrame>
        <p:nvGraphicFramePr>
          <p:cNvPr id="65545" name="Object 136"/>
          <p:cNvGraphicFramePr>
            <a:graphicFrameLocks noChangeAspect="1"/>
          </p:cNvGraphicFramePr>
          <p:nvPr/>
        </p:nvGraphicFramePr>
        <p:xfrm>
          <a:off x="1408113" y="5014913"/>
          <a:ext cx="109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8" name="Equation" r:id="rId20" imgW="34937640" imgH="10977480" progId="Equation.DSMT4">
                  <p:embed/>
                </p:oleObj>
              </mc:Choice>
              <mc:Fallback>
                <p:oleObj name="Equation" r:id="rId20" imgW="34937640" imgH="109774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014913"/>
                        <a:ext cx="1092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2513013" y="4924425"/>
            <a:ext cx="1201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we have</a:t>
            </a: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1214438" y="5365750"/>
            <a:ext cx="86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while</a:t>
            </a:r>
          </a:p>
        </p:txBody>
      </p:sp>
      <p:graphicFrame>
        <p:nvGraphicFramePr>
          <p:cNvPr id="65546" name="Object 137"/>
          <p:cNvGraphicFramePr>
            <a:graphicFrameLocks noChangeAspect="1"/>
          </p:cNvGraphicFramePr>
          <p:nvPr/>
        </p:nvGraphicFramePr>
        <p:xfrm>
          <a:off x="2062163" y="5456238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9" name="Equation" r:id="rId22" imgW="23151960" imgH="10570320" progId="Equation.DSMT4">
                  <p:embed/>
                </p:oleObj>
              </mc:Choice>
              <mc:Fallback>
                <p:oleObj name="Equation" r:id="rId22" imgW="23151960" imgH="1057032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5456238"/>
                        <a:ext cx="723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38"/>
          <p:cNvGraphicFramePr>
            <a:graphicFrameLocks noChangeAspect="1"/>
          </p:cNvGraphicFramePr>
          <p:nvPr/>
        </p:nvGraphicFramePr>
        <p:xfrm>
          <a:off x="2779713" y="5424488"/>
          <a:ext cx="19716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0" name="Equation" r:id="rId24" imgW="71107200" imgH="12605400" progId="Equation.DSMT4">
                  <p:embed/>
                </p:oleObj>
              </mc:Choice>
              <mc:Fallback>
                <p:oleObj name="Equation" r:id="rId24" imgW="71107200" imgH="126054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5424488"/>
                        <a:ext cx="19716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7" name="AutoShape 29"/>
          <p:cNvSpPr>
            <a:spLocks noChangeArrowheads="1"/>
          </p:cNvSpPr>
          <p:nvPr/>
        </p:nvSpPr>
        <p:spPr bwMode="auto">
          <a:xfrm>
            <a:off x="4884738" y="552926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65548" name="Object 139"/>
          <p:cNvGraphicFramePr>
            <a:graphicFrameLocks noChangeAspect="1"/>
          </p:cNvGraphicFramePr>
          <p:nvPr/>
        </p:nvGraphicFramePr>
        <p:xfrm>
          <a:off x="5546725" y="5462588"/>
          <a:ext cx="13049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1" name="Equation" r:id="rId26" imgW="47129760" imgH="11791440" progId="Equation.DSMT4">
                  <p:embed/>
                </p:oleObj>
              </mc:Choice>
              <mc:Fallback>
                <p:oleObj name="Equation" r:id="rId26" imgW="47129760" imgH="1179144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462588"/>
                        <a:ext cx="13049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1214438" y="5824538"/>
            <a:ext cx="866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while</a:t>
            </a:r>
          </a:p>
        </p:txBody>
      </p:sp>
      <p:graphicFrame>
        <p:nvGraphicFramePr>
          <p:cNvPr id="65549" name="Object 140"/>
          <p:cNvGraphicFramePr>
            <a:graphicFrameLocks noChangeAspect="1"/>
          </p:cNvGraphicFramePr>
          <p:nvPr/>
        </p:nvGraphicFramePr>
        <p:xfrm>
          <a:off x="2043113" y="595630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2" name="Equation" r:id="rId28" imgW="23151960" imgH="10570320" progId="Equation.DSMT4">
                  <p:embed/>
                </p:oleObj>
              </mc:Choice>
              <mc:Fallback>
                <p:oleObj name="Equation" r:id="rId28" imgW="23151960" imgH="1057032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5956300"/>
                        <a:ext cx="723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1"/>
          <p:cNvGraphicFramePr>
            <a:graphicFrameLocks noChangeAspect="1"/>
          </p:cNvGraphicFramePr>
          <p:nvPr/>
        </p:nvGraphicFramePr>
        <p:xfrm>
          <a:off x="2795588" y="5857875"/>
          <a:ext cx="20621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3" name="Equation" r:id="rId30" imgW="74358360" imgH="13826520" progId="Equation.DSMT4">
                  <p:embed/>
                </p:oleObj>
              </mc:Choice>
              <mc:Fallback>
                <p:oleObj name="Equation" r:id="rId30" imgW="74358360" imgH="1382652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5857875"/>
                        <a:ext cx="2062162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2" name="AutoShape 34"/>
          <p:cNvSpPr>
            <a:spLocks noChangeArrowheads="1"/>
          </p:cNvSpPr>
          <p:nvPr/>
        </p:nvSpPr>
        <p:spPr bwMode="auto">
          <a:xfrm>
            <a:off x="4894263" y="598646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65551" name="Object 142"/>
          <p:cNvGraphicFramePr>
            <a:graphicFrameLocks noChangeAspect="1"/>
          </p:cNvGraphicFramePr>
          <p:nvPr/>
        </p:nvGraphicFramePr>
        <p:xfrm>
          <a:off x="5597525" y="5829300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4" name="Equation" r:id="rId32" imgW="32092920" imgH="13419720" progId="Equation.DSMT4">
                  <p:embed/>
                </p:oleObj>
              </mc:Choice>
              <mc:Fallback>
                <p:oleObj name="Equation" r:id="rId32" imgW="32092920" imgH="1341972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5829300"/>
                        <a:ext cx="1003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2513013" y="3429000"/>
            <a:ext cx="1201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we have</a:t>
            </a:r>
          </a:p>
        </p:txBody>
      </p:sp>
      <p:grpSp>
        <p:nvGrpSpPr>
          <p:cNvPr id="65698" name="组合 41"/>
          <p:cNvGrpSpPr>
            <a:grpSpLocks/>
          </p:cNvGrpSpPr>
          <p:nvPr/>
        </p:nvGrpSpPr>
        <p:grpSpPr bwMode="auto">
          <a:xfrm>
            <a:off x="428625" y="1357313"/>
            <a:ext cx="7572375" cy="1390650"/>
            <a:chOff x="428596" y="1357313"/>
            <a:chExt cx="7572428" cy="1390344"/>
          </a:xfrm>
        </p:grpSpPr>
        <p:graphicFrame>
          <p:nvGraphicFramePr>
            <p:cNvPr id="65679" name="Object 143"/>
            <p:cNvGraphicFramePr>
              <a:graphicFrameLocks noChangeAspect="1"/>
            </p:cNvGraphicFramePr>
            <p:nvPr/>
          </p:nvGraphicFramePr>
          <p:xfrm>
            <a:off x="2533650" y="1357313"/>
            <a:ext cx="2366963" cy="822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85" name="Equation" r:id="rId34" imgW="2362200" imgH="825500" progId="Equation.DSMT4">
                    <p:embed/>
                  </p:oleObj>
                </mc:Choice>
                <mc:Fallback>
                  <p:oleObj name="Equation" r:id="rId34" imgW="2362200" imgH="82550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650" y="1357313"/>
                          <a:ext cx="2366963" cy="822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680" name="Object 144"/>
            <p:cNvGraphicFramePr>
              <a:graphicFrameLocks noChangeAspect="1"/>
            </p:cNvGraphicFramePr>
            <p:nvPr/>
          </p:nvGraphicFramePr>
          <p:xfrm>
            <a:off x="5033963" y="1357313"/>
            <a:ext cx="2746375" cy="84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86" name="Equation" r:id="rId36" imgW="2743200" imgH="850900" progId="Equation.DSMT4">
                    <p:embed/>
                  </p:oleObj>
                </mc:Choice>
                <mc:Fallback>
                  <p:oleObj name="Equation" r:id="rId36" imgW="2743200" imgH="85090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963" y="1357313"/>
                          <a:ext cx="2746375" cy="846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681" name="Object 145"/>
            <p:cNvGraphicFramePr>
              <a:graphicFrameLocks noChangeAspect="1"/>
            </p:cNvGraphicFramePr>
            <p:nvPr/>
          </p:nvGraphicFramePr>
          <p:xfrm>
            <a:off x="6896124" y="2357430"/>
            <a:ext cx="11049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87" name="Equation" r:id="rId38" imgW="1104900" imgH="342900" progId="Equation.DSMT4">
                    <p:embed/>
                  </p:oleObj>
                </mc:Choice>
                <mc:Fallback>
                  <p:oleObj name="Equation" r:id="rId38" imgW="1104900" imgH="342900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6124" y="2357430"/>
                          <a:ext cx="11049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9061" name="Rectangle 21"/>
            <p:cNvSpPr>
              <a:spLocks noChangeArrowheads="1"/>
            </p:cNvSpPr>
            <p:nvPr/>
          </p:nvSpPr>
          <p:spPr bwMode="auto">
            <a:xfrm>
              <a:off x="428596" y="1538248"/>
              <a:ext cx="2063764" cy="46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Arial Unicode MS" pitchFamily="34" charset="-122"/>
                  <a:cs typeface="Arial Unicode MS" pitchFamily="34" charset="-122"/>
                </a:rPr>
                <a:t>Example</a:t>
              </a:r>
              <a:r>
                <a:rPr lang="en-US" altLang="zh-CN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Arial Unicode MS" pitchFamily="34" charset="-122"/>
                  <a:cs typeface="Arial Unicode MS" pitchFamily="34" charset="-122"/>
                </a:rPr>
                <a:t>   </a:t>
              </a:r>
              <a:r>
                <a:rPr lang="zh-CN" altLang="en-US" sz="2400" b="1" dirty="0">
                  <a:solidFill>
                    <a:srgbClr val="0000CC"/>
                  </a:solidFill>
                  <a:latin typeface="+mn-lt"/>
                  <a:ea typeface="宋体" pitchFamily="2" charset="-122"/>
                  <a:cs typeface="Arial Unicode MS" pitchFamily="34" charset="-122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ea typeface="Arial Unicode MS" pitchFamily="34" charset="-122"/>
                  <a:cs typeface="Arial Unicode MS" pitchFamily="34" charset="-122"/>
                </a:rPr>
                <a:t>Let</a:t>
              </a:r>
              <a:endParaRPr lang="en-US" altLang="zh-CN" sz="2400" dirty="0">
                <a:solidFill>
                  <a:srgbClr val="0000CC"/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65700" name="Rectangle 23"/>
            <p:cNvSpPr>
              <a:spLocks noChangeArrowheads="1"/>
            </p:cNvSpPr>
            <p:nvPr/>
          </p:nvSpPr>
          <p:spPr bwMode="auto">
            <a:xfrm>
              <a:off x="452304" y="2285992"/>
              <a:ext cx="65485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Arial Unicode MS"/>
                </a:rPr>
                <a:t>Please show the expression of composited function </a:t>
              </a:r>
              <a:endParaRPr lang="en-US" altLang="zh-CN" sz="20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utoUpdateAnimBg="0"/>
      <p:bldP spid="73735" grpId="0" autoUpdateAnimBg="0"/>
      <p:bldP spid="73741" grpId="0" autoUpdateAnimBg="0"/>
      <p:bldP spid="73744" grpId="0" animBg="1" autoUpdateAnimBg="0"/>
      <p:bldP spid="73746" grpId="0" autoUpdateAnimBg="0"/>
      <p:bldP spid="73749" grpId="0" animBg="1" autoUpdateAnimBg="0"/>
      <p:bldP spid="73751" grpId="0" autoUpdateAnimBg="0"/>
      <p:bldP spid="73753" grpId="0" autoUpdateAnimBg="0"/>
      <p:bldP spid="73754" grpId="0" autoUpdateAnimBg="0"/>
      <p:bldP spid="73757" grpId="0" animBg="1" autoUpdateAnimBg="0"/>
      <p:bldP spid="73759" grpId="0" autoUpdateAnimBg="0"/>
      <p:bldP spid="73762" grpId="0" animBg="1" autoUpdateAnimBg="0"/>
      <p:bldP spid="73767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A0936-A390-41CB-97A6-59D38C7276D8}" type="slidenum">
              <a:rPr lang="en-US" altLang="en-US"/>
              <a:pPr>
                <a:defRPr/>
              </a:pPr>
              <a:t>81</a:t>
            </a:fld>
            <a:endParaRPr lang="en-US" altLang="en-US"/>
          </a:p>
        </p:txBody>
      </p:sp>
      <p:graphicFrame>
        <p:nvGraphicFramePr>
          <p:cNvPr id="198704" name="Object 5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75" y="5030788"/>
          <a:ext cx="30607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4" name="Equation" r:id="rId4" imgW="95085000" imgH="10163160" progId="Equation.DSMT4">
                  <p:embed/>
                </p:oleObj>
              </mc:Choice>
              <mc:Fallback>
                <p:oleObj name="Equation" r:id="rId4" imgW="95085000" imgH="10163160" progId="Equation.DSMT4">
                  <p:embed/>
                  <p:pic>
                    <p:nvPicPr>
                      <p:cNvPr id="0" name="Picture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030788"/>
                        <a:ext cx="306070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28" name="Text Box 40"/>
          <p:cNvSpPr txBox="1">
            <a:spLocks noChangeArrowheads="1"/>
          </p:cNvSpPr>
          <p:nvPr/>
        </p:nvSpPr>
        <p:spPr bwMode="auto">
          <a:xfrm>
            <a:off x="428625" y="2857500"/>
            <a:ext cx="2773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Solution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(continued)</a:t>
            </a:r>
          </a:p>
        </p:txBody>
      </p:sp>
      <p:graphicFrame>
        <p:nvGraphicFramePr>
          <p:cNvPr id="198697" name="Object 59"/>
          <p:cNvGraphicFramePr>
            <a:graphicFrameLocks noChangeAspect="1"/>
          </p:cNvGraphicFramePr>
          <p:nvPr/>
        </p:nvGraphicFramePr>
        <p:xfrm>
          <a:off x="1811338" y="3986213"/>
          <a:ext cx="50276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5" name="Equation" r:id="rId6" imgW="141820920" imgH="10163160" progId="Equation.DSMT4">
                  <p:embed/>
                </p:oleObj>
              </mc:Choice>
              <mc:Fallback>
                <p:oleObj name="Equation" r:id="rId6" imgW="141820920" imgH="101631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986213"/>
                        <a:ext cx="502761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98" name="Object 60"/>
          <p:cNvGraphicFramePr>
            <a:graphicFrameLocks noChangeAspect="1"/>
          </p:cNvGraphicFramePr>
          <p:nvPr/>
        </p:nvGraphicFramePr>
        <p:xfrm>
          <a:off x="1785938" y="4457700"/>
          <a:ext cx="56118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6" name="Equation" r:id="rId8" imgW="164985840" imgH="11791440" progId="Equation.DSMT4">
                  <p:embed/>
                </p:oleObj>
              </mc:Choice>
              <mc:Fallback>
                <p:oleObj name="Equation" r:id="rId8" imgW="164985840" imgH="117914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457700"/>
                        <a:ext cx="56118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99" name="Object 61"/>
          <p:cNvGraphicFramePr>
            <a:graphicFrameLocks noChangeAspect="1"/>
          </p:cNvGraphicFramePr>
          <p:nvPr/>
        </p:nvGraphicFramePr>
        <p:xfrm>
          <a:off x="1785938" y="5029200"/>
          <a:ext cx="22320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7" name="Equation" r:id="rId10" imgW="60540840" imgH="8942040" progId="Equation.DSMT4">
                  <p:embed/>
                </p:oleObj>
              </mc:Choice>
              <mc:Fallback>
                <p:oleObj name="Equation" r:id="rId10" imgW="60540840" imgH="89420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029200"/>
                        <a:ext cx="2232025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00" name="Object 62"/>
          <p:cNvGraphicFramePr>
            <a:graphicFrameLocks noChangeAspect="1"/>
          </p:cNvGraphicFramePr>
          <p:nvPr/>
        </p:nvGraphicFramePr>
        <p:xfrm>
          <a:off x="1785938" y="5462588"/>
          <a:ext cx="50720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8" name="Equation" r:id="rId12" imgW="151167960" imgH="11791440" progId="Equation.DSMT4">
                  <p:embed/>
                </p:oleObj>
              </mc:Choice>
              <mc:Fallback>
                <p:oleObj name="Equation" r:id="rId12" imgW="151167960" imgH="1179144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462588"/>
                        <a:ext cx="507206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701" name="Text Box 45"/>
          <p:cNvSpPr txBox="1">
            <a:spLocks noChangeArrowheads="1"/>
          </p:cNvSpPr>
          <p:nvPr/>
        </p:nvSpPr>
        <p:spPr bwMode="auto">
          <a:xfrm>
            <a:off x="1027113" y="3467100"/>
            <a:ext cx="147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Therefore,</a:t>
            </a:r>
          </a:p>
        </p:txBody>
      </p:sp>
      <p:grpSp>
        <p:nvGrpSpPr>
          <p:cNvPr id="66630" name="组合 41"/>
          <p:cNvGrpSpPr>
            <a:grpSpLocks/>
          </p:cNvGrpSpPr>
          <p:nvPr/>
        </p:nvGrpSpPr>
        <p:grpSpPr bwMode="auto">
          <a:xfrm>
            <a:off x="428625" y="1357313"/>
            <a:ext cx="7572375" cy="1390650"/>
            <a:chOff x="428596" y="1357313"/>
            <a:chExt cx="7572428" cy="1390344"/>
          </a:xfrm>
        </p:grpSpPr>
        <p:graphicFrame>
          <p:nvGraphicFramePr>
            <p:cNvPr id="66623" name="Object 63"/>
            <p:cNvGraphicFramePr>
              <a:graphicFrameLocks noChangeAspect="1"/>
            </p:cNvGraphicFramePr>
            <p:nvPr/>
          </p:nvGraphicFramePr>
          <p:xfrm>
            <a:off x="2533650" y="1357313"/>
            <a:ext cx="2366963" cy="822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59" name="Equation" r:id="rId14" imgW="2362200" imgH="825500" progId="Equation.DSMT4">
                    <p:embed/>
                  </p:oleObj>
                </mc:Choice>
                <mc:Fallback>
                  <p:oleObj name="Equation" r:id="rId14" imgW="2362200" imgH="8255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650" y="1357313"/>
                          <a:ext cx="2366963" cy="822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24" name="Object 64"/>
            <p:cNvGraphicFramePr>
              <a:graphicFrameLocks noChangeAspect="1"/>
            </p:cNvGraphicFramePr>
            <p:nvPr/>
          </p:nvGraphicFramePr>
          <p:xfrm>
            <a:off x="5033963" y="1357313"/>
            <a:ext cx="2746375" cy="84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60" name="Equation" r:id="rId16" imgW="2743200" imgH="850900" progId="Equation.DSMT4">
                    <p:embed/>
                  </p:oleObj>
                </mc:Choice>
                <mc:Fallback>
                  <p:oleObj name="Equation" r:id="rId16" imgW="2743200" imgH="8509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963" y="1357313"/>
                          <a:ext cx="2746375" cy="846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25" name="Object 65"/>
            <p:cNvGraphicFramePr>
              <a:graphicFrameLocks noChangeAspect="1"/>
            </p:cNvGraphicFramePr>
            <p:nvPr/>
          </p:nvGraphicFramePr>
          <p:xfrm>
            <a:off x="6896124" y="2357430"/>
            <a:ext cx="11049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61" name="Equation" r:id="rId18" imgW="1104900" imgH="342900" progId="Equation.DSMT4">
                    <p:embed/>
                  </p:oleObj>
                </mc:Choice>
                <mc:Fallback>
                  <p:oleObj name="Equation" r:id="rId18" imgW="1104900" imgH="3429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6124" y="2357430"/>
                          <a:ext cx="11049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428596" y="1538248"/>
              <a:ext cx="2063764" cy="46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Arial Unicode MS" pitchFamily="34" charset="-122"/>
                  <a:cs typeface="Arial Unicode MS" pitchFamily="34" charset="-122"/>
                </a:rPr>
                <a:t>Example</a:t>
              </a:r>
              <a:r>
                <a:rPr lang="en-US" altLang="zh-CN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Arial Unicode MS" pitchFamily="34" charset="-122"/>
                  <a:cs typeface="Arial Unicode MS" pitchFamily="34" charset="-122"/>
                </a:rPr>
                <a:t>   </a:t>
              </a:r>
              <a:r>
                <a:rPr lang="zh-CN" altLang="en-US" sz="2400" b="1" dirty="0">
                  <a:solidFill>
                    <a:srgbClr val="0000CC"/>
                  </a:solidFill>
                  <a:latin typeface="+mn-lt"/>
                  <a:ea typeface="宋体" pitchFamily="2" charset="-122"/>
                  <a:cs typeface="Arial Unicode MS" pitchFamily="34" charset="-122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ea typeface="Arial Unicode MS" pitchFamily="34" charset="-122"/>
                  <a:cs typeface="Arial Unicode MS" pitchFamily="34" charset="-122"/>
                </a:rPr>
                <a:t>Let</a:t>
              </a:r>
              <a:endParaRPr lang="en-US" altLang="zh-CN" sz="2400" dirty="0">
                <a:solidFill>
                  <a:srgbClr val="0000CC"/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66632" name="Rectangle 23"/>
            <p:cNvSpPr>
              <a:spLocks noChangeArrowheads="1"/>
            </p:cNvSpPr>
            <p:nvPr/>
          </p:nvSpPr>
          <p:spPr bwMode="auto">
            <a:xfrm>
              <a:off x="452304" y="2285992"/>
              <a:ext cx="65485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Arial Unicode MS"/>
                </a:rPr>
                <a:t>Please show the expression of composited function </a:t>
              </a:r>
              <a:endParaRPr lang="en-US" altLang="zh-CN" sz="20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Composition Functions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8FFC2-6485-4AC5-8D40-25ABBF8A617F}" type="slidenum">
              <a:rPr lang="en-US" altLang="en-US"/>
              <a:pPr>
                <a:defRPr/>
              </a:pPr>
              <a:t>82</a:t>
            </a:fld>
            <a:endParaRPr lang="en-US" altLang="en-US"/>
          </a:p>
        </p:txBody>
      </p:sp>
      <p:graphicFrame>
        <p:nvGraphicFramePr>
          <p:cNvPr id="198663" name="Object 30"/>
          <p:cNvGraphicFramePr>
            <a:graphicFrameLocks noChangeAspect="1"/>
          </p:cNvGraphicFramePr>
          <p:nvPr/>
        </p:nvGraphicFramePr>
        <p:xfrm>
          <a:off x="2357438" y="3729038"/>
          <a:ext cx="37719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Equation" r:id="rId4" imgW="120688200" imgH="56565720" progId="Equation.DSMT4">
                  <p:embed/>
                </p:oleObj>
              </mc:Choice>
              <mc:Fallback>
                <p:oleObj name="Equation" r:id="rId4" imgW="120688200" imgH="565657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729038"/>
                        <a:ext cx="377190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1030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Finish.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428625" y="3286125"/>
            <a:ext cx="1679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So, we have</a:t>
            </a:r>
          </a:p>
        </p:txBody>
      </p:sp>
      <p:sp>
        <p:nvSpPr>
          <p:cNvPr id="67622" name="Text Box 40"/>
          <p:cNvSpPr txBox="1">
            <a:spLocks noChangeArrowheads="1"/>
          </p:cNvSpPr>
          <p:nvPr/>
        </p:nvSpPr>
        <p:spPr bwMode="auto">
          <a:xfrm>
            <a:off x="441325" y="2752725"/>
            <a:ext cx="2773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Solution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(continued)</a:t>
            </a:r>
          </a:p>
        </p:txBody>
      </p:sp>
      <p:grpSp>
        <p:nvGrpSpPr>
          <p:cNvPr id="67623" name="组合 41"/>
          <p:cNvGrpSpPr>
            <a:grpSpLocks/>
          </p:cNvGrpSpPr>
          <p:nvPr/>
        </p:nvGrpSpPr>
        <p:grpSpPr bwMode="auto">
          <a:xfrm>
            <a:off x="428625" y="1357313"/>
            <a:ext cx="7572375" cy="1390650"/>
            <a:chOff x="428596" y="1357313"/>
            <a:chExt cx="7572428" cy="1390344"/>
          </a:xfrm>
        </p:grpSpPr>
        <p:graphicFrame>
          <p:nvGraphicFramePr>
            <p:cNvPr id="67615" name="Object 31"/>
            <p:cNvGraphicFramePr>
              <a:graphicFrameLocks noChangeAspect="1"/>
            </p:cNvGraphicFramePr>
            <p:nvPr/>
          </p:nvGraphicFramePr>
          <p:xfrm>
            <a:off x="2533650" y="1357313"/>
            <a:ext cx="2366963" cy="822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3" name="Equation" r:id="rId6" imgW="2362200" imgH="825500" progId="Equation.DSMT4">
                    <p:embed/>
                  </p:oleObj>
                </mc:Choice>
                <mc:Fallback>
                  <p:oleObj name="Equation" r:id="rId6" imgW="2362200" imgH="8255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650" y="1357313"/>
                          <a:ext cx="2366963" cy="822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6" name="Object 32"/>
            <p:cNvGraphicFramePr>
              <a:graphicFrameLocks noChangeAspect="1"/>
            </p:cNvGraphicFramePr>
            <p:nvPr/>
          </p:nvGraphicFramePr>
          <p:xfrm>
            <a:off x="5033963" y="1357313"/>
            <a:ext cx="2746375" cy="84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4" name="Equation" r:id="rId8" imgW="2743200" imgH="850900" progId="Equation.DSMT4">
                    <p:embed/>
                  </p:oleObj>
                </mc:Choice>
                <mc:Fallback>
                  <p:oleObj name="Equation" r:id="rId8" imgW="2743200" imgH="8509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963" y="1357313"/>
                          <a:ext cx="2746375" cy="846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7" name="Object 33"/>
            <p:cNvGraphicFramePr>
              <a:graphicFrameLocks noChangeAspect="1"/>
            </p:cNvGraphicFramePr>
            <p:nvPr/>
          </p:nvGraphicFramePr>
          <p:xfrm>
            <a:off x="6896124" y="2357430"/>
            <a:ext cx="11049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5" name="Equation" r:id="rId10" imgW="1104900" imgH="342900" progId="Equation.DSMT4">
                    <p:embed/>
                  </p:oleObj>
                </mc:Choice>
                <mc:Fallback>
                  <p:oleObj name="Equation" r:id="rId10" imgW="1104900" imgH="3429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6124" y="2357430"/>
                          <a:ext cx="11049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28596" y="1538248"/>
              <a:ext cx="2063764" cy="46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Arial Unicode MS" pitchFamily="34" charset="-122"/>
                  <a:cs typeface="Arial Unicode MS" pitchFamily="34" charset="-122"/>
                </a:rPr>
                <a:t>Example</a:t>
              </a:r>
              <a:r>
                <a:rPr lang="en-US" altLang="zh-CN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Arial Unicode MS" pitchFamily="34" charset="-122"/>
                  <a:cs typeface="Arial Unicode MS" pitchFamily="34" charset="-122"/>
                </a:rPr>
                <a:t>   </a:t>
              </a:r>
              <a:r>
                <a:rPr lang="zh-CN" altLang="en-US" sz="2400" b="1" dirty="0">
                  <a:solidFill>
                    <a:srgbClr val="0000CC"/>
                  </a:solidFill>
                  <a:latin typeface="+mn-lt"/>
                  <a:ea typeface="宋体" pitchFamily="2" charset="-122"/>
                  <a:cs typeface="Arial Unicode MS" pitchFamily="34" charset="-122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ea typeface="Arial Unicode MS" pitchFamily="34" charset="-122"/>
                  <a:cs typeface="Arial Unicode MS" pitchFamily="34" charset="-122"/>
                </a:rPr>
                <a:t>Let</a:t>
              </a:r>
              <a:endParaRPr lang="en-US" altLang="zh-CN" sz="2400" dirty="0">
                <a:solidFill>
                  <a:srgbClr val="0000CC"/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67625" name="Rectangle 23"/>
            <p:cNvSpPr>
              <a:spLocks noChangeArrowheads="1"/>
            </p:cNvSpPr>
            <p:nvPr/>
          </p:nvSpPr>
          <p:spPr bwMode="auto">
            <a:xfrm>
              <a:off x="452304" y="2285992"/>
              <a:ext cx="65485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ea typeface="Arial Unicode MS"/>
                  <a:cs typeface="Arial Unicode MS"/>
                </a:rPr>
                <a:t>Please show the expression of composited function </a:t>
              </a:r>
              <a:endParaRPr lang="en-US" altLang="zh-CN" sz="20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/>
      <p:bldP spid="19866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543956" cy="79608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Elementary Functions and Hyperbolic Functions [</a:t>
            </a:r>
            <a:r>
              <a:rPr lang="zh-CN" altLang="en-US" dirty="0">
                <a:ea typeface="宋体" charset="-122"/>
              </a:rPr>
              <a:t>双曲函数</a:t>
            </a:r>
            <a:r>
              <a:rPr lang="en-US" altLang="zh-CN" dirty="0">
                <a:ea typeface="宋体" charset="-122"/>
              </a:rPr>
              <a:t>]</a:t>
            </a: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DCC79-753F-4EDC-B89F-70F701670FBF}" type="slidenum">
              <a:rPr lang="en-US" altLang="en-US"/>
              <a:pPr>
                <a:defRPr/>
              </a:pPr>
              <a:t>83</a:t>
            </a:fld>
            <a:endParaRPr lang="en-US" altLang="en-US"/>
          </a:p>
        </p:txBody>
      </p:sp>
      <p:graphicFrame>
        <p:nvGraphicFramePr>
          <p:cNvPr id="78856" name="Object 2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00250" y="5000625"/>
          <a:ext cx="12430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2" name="Equation" r:id="rId4" imgW="34124760" imgH="11384280" progId="Equation.DSMT4">
                  <p:embed/>
                </p:oleObj>
              </mc:Choice>
              <mc:Fallback>
                <p:oleObj name="Equation" r:id="rId4" imgW="34124760" imgH="11384280" progId="Equation.DSMT4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000625"/>
                        <a:ext cx="12430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72125" y="5072063"/>
          <a:ext cx="17605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3" name="Equation" r:id="rId6" imgW="62979480" imgH="11791440" progId="Equation.DSMT4">
                  <p:embed/>
                </p:oleObj>
              </mc:Choice>
              <mc:Fallback>
                <p:oleObj name="Equation" r:id="rId6" imgW="62979480" imgH="11791440" progId="Equation.DSMT4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072063"/>
                        <a:ext cx="17605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2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14750" y="4948238"/>
          <a:ext cx="11953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4" name="Equation" r:id="rId8" imgW="32905800" imgH="15454800" progId="Equation.DSMT4">
                  <p:embed/>
                </p:oleObj>
              </mc:Choice>
              <mc:Fallback>
                <p:oleObj name="Equation" r:id="rId8" imgW="32905800" imgH="15454800" progId="Equation.DSMT4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948238"/>
                        <a:ext cx="11953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6" name="Rectangle 5"/>
          <p:cNvSpPr>
            <a:spLocks noChangeArrowheads="1"/>
          </p:cNvSpPr>
          <p:nvPr/>
        </p:nvSpPr>
        <p:spPr bwMode="auto">
          <a:xfrm>
            <a:off x="611188" y="2232025"/>
            <a:ext cx="7777162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A function formed by the six kinds of basic functions by a finite number of rational operations and compositions of functions which can be expressed by a single analytic expression is called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elementary function</a:t>
            </a:r>
            <a:r>
              <a:rPr lang="en-US" altLang="zh-CN" sz="2400">
                <a:latin typeface="Times New Roman" pitchFamily="18" charset="0"/>
              </a:rPr>
              <a:t>.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28625" y="1484313"/>
            <a:ext cx="743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 (Elementary Functions [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初等函数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]):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857250" y="4357688"/>
            <a:ext cx="1346200" cy="4619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Hyperbolic Functions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BA321-36B4-4D3F-A4CA-68A436C5BA3A}" type="slidenum">
              <a:rPr lang="en-US" altLang="en-US"/>
              <a:pPr>
                <a:defRPr/>
              </a:pPr>
              <a:t>84</a:t>
            </a:fld>
            <a:endParaRPr lang="en-US" alt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88950" y="1357313"/>
            <a:ext cx="2139950" cy="4619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Hyperbolic sine</a:t>
            </a:r>
          </a:p>
        </p:txBody>
      </p:sp>
      <p:graphicFrame>
        <p:nvGraphicFramePr>
          <p:cNvPr id="79876" name="Object 9"/>
          <p:cNvGraphicFramePr>
            <a:graphicFrameLocks noChangeAspect="1"/>
          </p:cNvGraphicFramePr>
          <p:nvPr/>
        </p:nvGraphicFramePr>
        <p:xfrm>
          <a:off x="2882900" y="1285875"/>
          <a:ext cx="3975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Equation" r:id="rId4" imgW="127190520" imgH="20746440" progId="Equation.DSMT4">
                  <p:embed/>
                </p:oleObj>
              </mc:Choice>
              <mc:Fallback>
                <p:oleObj name="Equation" r:id="rId4" imgW="127190520" imgH="20746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285875"/>
                        <a:ext cx="3975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00946" y="2492374"/>
            <a:ext cx="5103079" cy="3794145"/>
          </a:xfrm>
          <a:prstGeom prst="rect">
            <a:avLst/>
          </a:prstGeom>
          <a:ln w="63500" cap="sq" cmpd="thickThin">
            <a:solidFill>
              <a:srgbClr val="0000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Hyperbolic Functions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6D849-C56C-4CD0-B22D-4ACD7A1B2BF6}" type="slidenum">
              <a:rPr lang="en-US" altLang="en-US"/>
              <a:pPr>
                <a:defRPr/>
              </a:pPr>
              <a:t>85</a:t>
            </a:fld>
            <a:endParaRPr lang="en-US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9634" y="2285992"/>
            <a:ext cx="6191324" cy="3803672"/>
          </a:xfrm>
          <a:prstGeom prst="rect">
            <a:avLst/>
          </a:prstGeom>
          <a:ln w="63500" cap="sq" cmpd="thickThin">
            <a:solidFill>
              <a:srgbClr val="0000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84163" y="1428750"/>
            <a:ext cx="2430462" cy="461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Hyperbolic cosine</a:t>
            </a:r>
          </a:p>
        </p:txBody>
      </p:sp>
      <p:graphicFrame>
        <p:nvGraphicFramePr>
          <p:cNvPr id="80901" name="Object 9"/>
          <p:cNvGraphicFramePr>
            <a:graphicFrameLocks noChangeAspect="1"/>
          </p:cNvGraphicFramePr>
          <p:nvPr/>
        </p:nvGraphicFramePr>
        <p:xfrm>
          <a:off x="2819400" y="1357313"/>
          <a:ext cx="4000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5" imgW="128003400" imgH="20746440" progId="Equation.DSMT4">
                  <p:embed/>
                </p:oleObj>
              </mc:Choice>
              <mc:Fallback>
                <p:oleObj name="Equation" r:id="rId5" imgW="128003400" imgH="20746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57313"/>
                        <a:ext cx="4000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Hyperbolic Functions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2ADE8-FEEA-499D-8F03-AAB1CD2FB197}" type="slidenum">
              <a:rPr lang="en-US" altLang="en-US"/>
              <a:pPr>
                <a:defRPr/>
              </a:pPr>
              <a:t>86</a:t>
            </a:fld>
            <a:endParaRPr lang="en-US" altLang="en-US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50850" y="1428750"/>
            <a:ext cx="2549525" cy="461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Hyperbolic tangent</a:t>
            </a:r>
          </a:p>
        </p:txBody>
      </p:sp>
      <p:graphicFrame>
        <p:nvGraphicFramePr>
          <p:cNvPr id="81924" name="Object 9"/>
          <p:cNvGraphicFramePr>
            <a:graphicFrameLocks noChangeAspect="1"/>
          </p:cNvGraphicFramePr>
          <p:nvPr/>
        </p:nvGraphicFramePr>
        <p:xfrm>
          <a:off x="3248025" y="1357313"/>
          <a:ext cx="5130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Equation" r:id="rId4" imgW="164172960" imgH="20746440" progId="Equation.DSMT4">
                  <p:embed/>
                </p:oleObj>
              </mc:Choice>
              <mc:Fallback>
                <p:oleObj name="Equation" r:id="rId4" imgW="164172960" imgH="20746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357313"/>
                        <a:ext cx="5130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30220" y="2285992"/>
            <a:ext cx="7185118" cy="3668716"/>
          </a:xfrm>
          <a:prstGeom prst="rect">
            <a:avLst/>
          </a:prstGeom>
          <a:ln w="63500" cap="sq" cmpd="thickThin">
            <a:solidFill>
              <a:srgbClr val="0000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Hyperbolic Functions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2BDA8-EB79-453D-9251-53428713037C}" type="slidenum">
              <a:rPr lang="en-US" altLang="en-US"/>
              <a:pPr>
                <a:defRPr/>
              </a:pPr>
              <a:t>87</a:t>
            </a:fld>
            <a:endParaRPr lang="en-US" alt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57188" y="1357313"/>
            <a:ext cx="2838450" cy="4619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Hyperbolic cotangent</a:t>
            </a:r>
          </a:p>
        </p:txBody>
      </p:sp>
      <p:graphicFrame>
        <p:nvGraphicFramePr>
          <p:cNvPr id="82948" name="Object 9"/>
          <p:cNvGraphicFramePr>
            <a:graphicFrameLocks noChangeAspect="1"/>
          </p:cNvGraphicFramePr>
          <p:nvPr/>
        </p:nvGraphicFramePr>
        <p:xfrm>
          <a:off x="3268663" y="1285875"/>
          <a:ext cx="580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4" imgW="185712120" imgH="20746440" progId="Equation.DSMT4">
                  <p:embed/>
                </p:oleObj>
              </mc:Choice>
              <mc:Fallback>
                <p:oleObj name="Equation" r:id="rId4" imgW="185712120" imgH="20746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1285875"/>
                        <a:ext cx="5803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26144" y="2192348"/>
            <a:ext cx="5960500" cy="4237048"/>
          </a:xfrm>
          <a:prstGeom prst="rect">
            <a:avLst/>
          </a:prstGeom>
          <a:ln w="63500" cap="sq" cmpd="thickThin">
            <a:solidFill>
              <a:srgbClr val="0000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Hyperbolic Functions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F7A10-0B37-42F7-A217-46F40657D908}" type="slidenum">
              <a:rPr lang="en-US" altLang="en-US"/>
              <a:pPr>
                <a:defRPr/>
              </a:pPr>
              <a:t>88</a:t>
            </a:fld>
            <a:endParaRPr lang="en-US" altLang="en-US"/>
          </a:p>
        </p:txBody>
      </p:sp>
      <p:sp>
        <p:nvSpPr>
          <p:cNvPr id="73740" name="Rectangle 4"/>
          <p:cNvSpPr>
            <a:spLocks noChangeArrowheads="1"/>
          </p:cNvSpPr>
          <p:nvPr/>
        </p:nvSpPr>
        <p:spPr bwMode="auto">
          <a:xfrm>
            <a:off x="684213" y="1428750"/>
            <a:ext cx="795972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There are some identities for hyperbolic functions which are similar to those for trigonometric functions.</a:t>
            </a:r>
            <a:endParaRPr lang="zh-CN" altLang="en-US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969E4ABD-C960-462C-B9C9-0524B9A81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22554"/>
              </p:ext>
            </p:extLst>
          </p:nvPr>
        </p:nvGraphicFramePr>
        <p:xfrm>
          <a:off x="1914525" y="2973388"/>
          <a:ext cx="52451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4" imgW="167830560" imgH="69998040" progId="Equation.DSMT4">
                  <p:embed/>
                </p:oleObj>
              </mc:Choice>
              <mc:Fallback>
                <p:oleObj name="Equation" r:id="rId4" imgW="167830560" imgH="69998040" progId="Equation.DSMT4">
                  <p:embed/>
                  <p:pic>
                    <p:nvPicPr>
                      <p:cNvPr id="7" name="Object 9">
                        <a:extLst>
                          <a:ext uri="{FF2B5EF4-FFF2-40B4-BE49-F238E27FC236}">
                            <a16:creationId xmlns:a16="http://schemas.microsoft.com/office/drawing/2014/main" id="{3C5FE663-4999-4645-BDB3-93D513606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973388"/>
                        <a:ext cx="52451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Hyperbolic Functions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4040B-1DBB-4D87-B2B8-D11DEADF62DD}" type="slidenum">
              <a:rPr lang="en-US" altLang="en-US"/>
              <a:pPr>
                <a:defRPr/>
              </a:pPr>
              <a:t>89</a:t>
            </a:fld>
            <a:endParaRPr lang="en-US" alt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35000" y="1285875"/>
            <a:ext cx="3079750" cy="461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Inverse-hyperbolic sine</a:t>
            </a:r>
          </a:p>
        </p:txBody>
      </p:sp>
      <p:graphicFrame>
        <p:nvGraphicFramePr>
          <p:cNvPr id="84996" name="Object 9"/>
          <p:cNvGraphicFramePr>
            <a:graphicFrameLocks noChangeAspect="1"/>
          </p:cNvGraphicFramePr>
          <p:nvPr/>
        </p:nvGraphicFramePr>
        <p:xfrm>
          <a:off x="3929063" y="1285875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4" imgW="159702480" imgH="14233680" progId="Equation.DSMT4">
                  <p:embed/>
                </p:oleObj>
              </mc:Choice>
              <mc:Fallback>
                <p:oleObj name="Equation" r:id="rId4" imgW="159702480" imgH="14233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285875"/>
                        <a:ext cx="499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65552" y="2220926"/>
            <a:ext cx="6449720" cy="3636966"/>
          </a:xfrm>
          <a:prstGeom prst="rect">
            <a:avLst/>
          </a:prstGeom>
          <a:ln w="63500" cap="sq" cmpd="thickThin">
            <a:solidFill>
              <a:srgbClr val="0000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Overview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7F7F8-01C7-41A7-91FE-8B7B4B06C9A5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2938" y="1428750"/>
            <a:ext cx="6156325" cy="5762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/>
              <a:t>We will often use the following logical symbols: </a:t>
            </a:r>
          </a:p>
        </p:txBody>
      </p:sp>
      <p:graphicFrame>
        <p:nvGraphicFramePr>
          <p:cNvPr id="216094" name="Object 30"/>
          <p:cNvGraphicFramePr>
            <a:graphicFrameLocks noChangeAspect="1"/>
          </p:cNvGraphicFramePr>
          <p:nvPr/>
        </p:nvGraphicFramePr>
        <p:xfrm>
          <a:off x="1000125" y="2287588"/>
          <a:ext cx="850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2" name="Equation" r:id="rId4" imgW="850531" imgH="355446" progId="Equation.DSMT4">
                  <p:embed/>
                </p:oleObj>
              </mc:Choice>
              <mc:Fallback>
                <p:oleObj name="Equation" r:id="rId4" imgW="850531" imgH="355446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287588"/>
                        <a:ext cx="850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01" name="TextBox 10"/>
          <p:cNvSpPr txBox="1">
            <a:spLocks noChangeArrowheads="1"/>
          </p:cNvSpPr>
          <p:nvPr/>
        </p:nvSpPr>
        <p:spPr bwMode="auto">
          <a:xfrm>
            <a:off x="2270125" y="2190750"/>
            <a:ext cx="3587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</a:rPr>
              <a:t>expresses “there exists”</a:t>
            </a:r>
            <a:endParaRPr lang="zh-CN" altLang="en-US" sz="28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16095" name="Object 31"/>
          <p:cNvGraphicFramePr>
            <a:graphicFrameLocks noChangeAspect="1"/>
          </p:cNvGraphicFramePr>
          <p:nvPr/>
        </p:nvGraphicFramePr>
        <p:xfrm>
          <a:off x="917575" y="2859088"/>
          <a:ext cx="1016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3" name="Equation" r:id="rId6" imgW="1015559" imgH="355446" progId="Equation.DSMT4">
                  <p:embed/>
                </p:oleObj>
              </mc:Choice>
              <mc:Fallback>
                <p:oleObj name="Equation" r:id="rId6" imgW="1015559" imgH="355446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859088"/>
                        <a:ext cx="1016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02" name="TextBox 12"/>
          <p:cNvSpPr txBox="1">
            <a:spLocks noChangeArrowheads="1"/>
          </p:cNvSpPr>
          <p:nvPr/>
        </p:nvSpPr>
        <p:spPr bwMode="auto">
          <a:xfrm>
            <a:off x="2290763" y="2762250"/>
            <a:ext cx="6138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</a:rPr>
              <a:t>expresses “there exists one and only one”</a:t>
            </a:r>
            <a:endParaRPr lang="zh-CN" altLang="en-US" sz="28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16096" name="Object 32"/>
          <p:cNvGraphicFramePr>
            <a:graphicFrameLocks noChangeAspect="1"/>
          </p:cNvGraphicFramePr>
          <p:nvPr/>
        </p:nvGraphicFramePr>
        <p:xfrm>
          <a:off x="962025" y="3502025"/>
          <a:ext cx="927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4" name="Equation" r:id="rId8" imgW="926698" imgH="355446" progId="Equation.DSMT4">
                  <p:embed/>
                </p:oleObj>
              </mc:Choice>
              <mc:Fallback>
                <p:oleObj name="Equation" r:id="rId8" imgW="926698" imgH="355446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502025"/>
                        <a:ext cx="927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03" name="TextBox 14"/>
          <p:cNvSpPr txBox="1">
            <a:spLocks noChangeArrowheads="1"/>
          </p:cNvSpPr>
          <p:nvPr/>
        </p:nvSpPr>
        <p:spPr bwMode="auto">
          <a:xfrm>
            <a:off x="2406650" y="3405188"/>
            <a:ext cx="3879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</a:rPr>
              <a:t>expresses “for any given”</a:t>
            </a:r>
            <a:endParaRPr lang="zh-CN" altLang="en-US" sz="280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16097" name="Object 33"/>
          <p:cNvGraphicFramePr>
            <a:graphicFrameLocks noChangeAspect="1"/>
          </p:cNvGraphicFramePr>
          <p:nvPr/>
        </p:nvGraphicFramePr>
        <p:xfrm>
          <a:off x="504825" y="4124325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5" name="Equation" r:id="rId10" imgW="1841500" imgH="444500" progId="Equation.DSMT4">
                  <p:embed/>
                </p:oleObj>
              </mc:Choice>
              <mc:Fallback>
                <p:oleObj name="Equation" r:id="rId10" imgW="1841500" imgH="4445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4124325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04" name="TextBox 16"/>
          <p:cNvSpPr txBox="1">
            <a:spLocks noChangeArrowheads="1"/>
          </p:cNvSpPr>
          <p:nvPr/>
        </p:nvSpPr>
        <p:spPr bwMode="auto">
          <a:xfrm>
            <a:off x="2444750" y="4071938"/>
            <a:ext cx="4781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</a:rPr>
              <a:t>expresses “P is equivalent to Q”</a:t>
            </a:r>
            <a:endParaRPr lang="zh-CN" altLang="en-US" sz="280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Hyperbolic Functions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E69F0-B13F-4284-9CB1-1B70EBFE28A4}" type="slidenum">
              <a:rPr lang="en-US" altLang="en-US"/>
              <a:pPr>
                <a:defRPr/>
              </a:pPr>
              <a:t>90</a:t>
            </a:fld>
            <a:endParaRPr lang="en-US" alt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500063" y="1252538"/>
            <a:ext cx="3370262" cy="4619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Inverse-hyperbolic cosine</a:t>
            </a:r>
          </a:p>
        </p:txBody>
      </p:sp>
      <p:graphicFrame>
        <p:nvGraphicFramePr>
          <p:cNvPr id="86020" name="Object 9"/>
          <p:cNvGraphicFramePr>
            <a:graphicFrameLocks noChangeAspect="1"/>
          </p:cNvGraphicFramePr>
          <p:nvPr/>
        </p:nvGraphicFramePr>
        <p:xfrm>
          <a:off x="4003675" y="1270000"/>
          <a:ext cx="471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4" imgW="150761880" imgH="14233680" progId="Equation.DSMT4">
                  <p:embed/>
                </p:oleObj>
              </mc:Choice>
              <mc:Fallback>
                <p:oleObj name="Equation" r:id="rId4" imgW="150761880" imgH="14233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1270000"/>
                        <a:ext cx="4711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2143116"/>
            <a:ext cx="7000924" cy="3986222"/>
          </a:xfrm>
          <a:prstGeom prst="rect">
            <a:avLst/>
          </a:prstGeom>
          <a:ln w="63500" cap="sq" cmpd="thickThin">
            <a:solidFill>
              <a:srgbClr val="0000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Inverse Hyperbolic Functions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968BA-B9BE-4877-B4E5-720E1B0C60B4}" type="slidenum">
              <a:rPr lang="en-US" altLang="en-US"/>
              <a:pPr>
                <a:defRPr/>
              </a:pPr>
              <a:t>91</a:t>
            </a:fld>
            <a:endParaRPr lang="en-US" alt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68313" y="1285875"/>
            <a:ext cx="3487737" cy="461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Inverse-hyperbolic tangent</a:t>
            </a:r>
          </a:p>
        </p:txBody>
      </p:sp>
      <p:graphicFrame>
        <p:nvGraphicFramePr>
          <p:cNvPr id="87044" name="Object 9"/>
          <p:cNvGraphicFramePr>
            <a:graphicFrameLocks noChangeAspect="1"/>
          </p:cNvGraphicFramePr>
          <p:nvPr/>
        </p:nvGraphicFramePr>
        <p:xfrm>
          <a:off x="4357688" y="1143000"/>
          <a:ext cx="3987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Equation" r:id="rId4" imgW="127596960" imgH="20339280" progId="Equation.DSMT4">
                  <p:embed/>
                </p:oleObj>
              </mc:Choice>
              <mc:Fallback>
                <p:oleObj name="Equation" r:id="rId4" imgW="127596960" imgH="20339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143000"/>
                        <a:ext cx="39878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1992617"/>
            <a:ext cx="6357982" cy="4579655"/>
          </a:xfrm>
          <a:prstGeom prst="rect">
            <a:avLst/>
          </a:prstGeom>
          <a:ln w="63500" cap="sq" cmpd="thickThin">
            <a:solidFill>
              <a:srgbClr val="0000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Review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AAFB4-1E22-4CC9-BB50-0E7EC3F210C7}" type="slidenum">
              <a:rPr lang="en-US" altLang="en-US"/>
              <a:pPr>
                <a:defRPr/>
              </a:pPr>
              <a:t>92</a:t>
            </a:fld>
            <a:endParaRPr lang="en-US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571625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zh-CN" sz="3200"/>
              <a:t>The concepts of sets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/>
              <a:t>	</a:t>
            </a:r>
            <a:r>
              <a:rPr lang="en-US" altLang="zh-CN" b="1">
                <a:solidFill>
                  <a:srgbClr val="CC0000"/>
                </a:solidFill>
              </a:rPr>
              <a:t>Definition, operations, properties</a:t>
            </a:r>
            <a:r>
              <a:rPr lang="en-US" altLang="zh-CN" b="1"/>
              <a:t>.</a:t>
            </a:r>
          </a:p>
          <a:p>
            <a:pPr eaLnBrk="1" hangingPunct="1"/>
            <a:r>
              <a:rPr lang="en-US" altLang="zh-CN" sz="3200"/>
              <a:t>The concepts of mappings and functions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	</a:t>
            </a:r>
            <a:r>
              <a:rPr lang="en-US" altLang="zh-CN" b="1">
                <a:solidFill>
                  <a:srgbClr val="CC0000"/>
                </a:solidFill>
              </a:rPr>
              <a:t>Definition, inverse mapping and function, domain of definition and range of mapping and function, composite of mappings and functions, basic functions, elementary functions, primary properties of functions</a:t>
            </a:r>
            <a:r>
              <a:rPr lang="en-US" altLang="zh-CN" b="1"/>
              <a:t>.</a:t>
            </a:r>
          </a:p>
        </p:txBody>
      </p:sp>
      <p:pic>
        <p:nvPicPr>
          <p:cNvPr id="88068" name="Picture 4" descr="j029202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96188" y="5084763"/>
            <a:ext cx="1223962" cy="1162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1355</TotalTime>
  <Words>4225</Words>
  <Application>Microsoft Office PowerPoint</Application>
  <PresentationFormat>全屏显示(4:3)</PresentationFormat>
  <Paragraphs>945</Paragraphs>
  <Slides>92</Slides>
  <Notes>89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92</vt:i4>
      </vt:variant>
    </vt:vector>
  </HeadingPairs>
  <TitlesOfParts>
    <vt:vector size="109" baseType="lpstr">
      <vt:lpstr>Arial Unicode MS</vt:lpstr>
      <vt:lpstr>隶书</vt:lpstr>
      <vt:lpstr>宋体</vt:lpstr>
      <vt:lpstr>Arial</vt:lpstr>
      <vt:lpstr>Calibri</vt:lpstr>
      <vt:lpstr>Comic Sans MS</vt:lpstr>
      <vt:lpstr>Garamond</vt:lpstr>
      <vt:lpstr>Times New Roman</vt:lpstr>
      <vt:lpstr>Wingdings</vt:lpstr>
      <vt:lpstr>Wingdings 2</vt:lpstr>
      <vt:lpstr>Chapter0</vt:lpstr>
      <vt:lpstr>Equation</vt:lpstr>
      <vt:lpstr>CorelDRAW</vt:lpstr>
      <vt:lpstr>公式</vt:lpstr>
      <vt:lpstr>MathType 6.0 Equation</vt:lpstr>
      <vt:lpstr>位图图像</vt:lpstr>
      <vt:lpstr>Document</vt:lpstr>
      <vt:lpstr>Advanced Mathematics(I)</vt:lpstr>
      <vt:lpstr>Overview of this class</vt:lpstr>
      <vt:lpstr>Overview of this class</vt:lpstr>
      <vt:lpstr>Notes for this class</vt:lpstr>
      <vt:lpstr>Grade</vt:lpstr>
      <vt:lpstr>References</vt:lpstr>
      <vt:lpstr>Chapter 1</vt:lpstr>
      <vt:lpstr>Overview</vt:lpstr>
      <vt:lpstr>Overview</vt:lpstr>
      <vt:lpstr>Section 1.1</vt:lpstr>
      <vt:lpstr>Sets [集合] and Functions [函数]</vt:lpstr>
      <vt:lpstr>The Concepts of Sets</vt:lpstr>
      <vt:lpstr>Finite Set and Infinite Set</vt:lpstr>
      <vt:lpstr>Finite Set and Infinite Set</vt:lpstr>
      <vt:lpstr>Finite Set and Infinite Set</vt:lpstr>
      <vt:lpstr>Comparing Sets</vt:lpstr>
      <vt:lpstr>Comparing Sets</vt:lpstr>
      <vt:lpstr>Operations on Sets</vt:lpstr>
      <vt:lpstr>Operations on Sets</vt:lpstr>
      <vt:lpstr>Operations on Sets</vt:lpstr>
      <vt:lpstr>Operations on Sets</vt:lpstr>
      <vt:lpstr>Rules of Operations on Sets</vt:lpstr>
      <vt:lpstr>Rules of operations on sets</vt:lpstr>
      <vt:lpstr>Cartesian Product of Sets</vt:lpstr>
      <vt:lpstr>Properties of Real Number Set</vt:lpstr>
      <vt:lpstr>Properties of Real Number Set</vt:lpstr>
      <vt:lpstr>Mappings and Functions</vt:lpstr>
      <vt:lpstr>Mappings and Functions</vt:lpstr>
      <vt:lpstr>Mappings and Functions</vt:lpstr>
      <vt:lpstr>Mappings and Functions</vt:lpstr>
      <vt:lpstr>Mappings and Functions</vt:lpstr>
      <vt:lpstr>Notes on Functions</vt:lpstr>
      <vt:lpstr>Notes on Functions</vt:lpstr>
      <vt:lpstr>Notes on Function</vt:lpstr>
      <vt:lpstr>Equal Functions </vt:lpstr>
      <vt:lpstr>Examples</vt:lpstr>
      <vt:lpstr>Examples</vt:lpstr>
      <vt:lpstr>Express a Function</vt:lpstr>
      <vt:lpstr>Basic functions</vt:lpstr>
      <vt:lpstr>Basic functions</vt:lpstr>
      <vt:lpstr>Basic functions</vt:lpstr>
      <vt:lpstr>Basic functions</vt:lpstr>
      <vt:lpstr>Basic functions</vt:lpstr>
      <vt:lpstr>Basic functions</vt:lpstr>
      <vt:lpstr>Some functions and their graphs</vt:lpstr>
      <vt:lpstr>Some functions and their graphs</vt:lpstr>
      <vt:lpstr>Some functions and their graphs</vt:lpstr>
      <vt:lpstr>Some functions and their graphs</vt:lpstr>
      <vt:lpstr>Some functions and their graphs</vt:lpstr>
      <vt:lpstr>Some functions and their graphs</vt:lpstr>
      <vt:lpstr>Primary Properties of Functions</vt:lpstr>
      <vt:lpstr>Primary Properties of Functions</vt:lpstr>
      <vt:lpstr>Primary Properties of Functions</vt:lpstr>
      <vt:lpstr>Primary Properties of Functions</vt:lpstr>
      <vt:lpstr>Primary Properties of Functions</vt:lpstr>
      <vt:lpstr>Primary Properties of Functions</vt:lpstr>
      <vt:lpstr>Primary Properties of Functions</vt:lpstr>
      <vt:lpstr>Primary Properties of Functions</vt:lpstr>
      <vt:lpstr>Primary Properties of Functions</vt:lpstr>
      <vt:lpstr>Inverse functions [反函数]</vt:lpstr>
      <vt:lpstr>Inverse functions</vt:lpstr>
      <vt:lpstr>Inverse functions</vt:lpstr>
      <vt:lpstr>Inverse functions</vt:lpstr>
      <vt:lpstr>Inverse functions</vt:lpstr>
      <vt:lpstr>Inverse functions</vt:lpstr>
      <vt:lpstr>Inverse functions</vt:lpstr>
      <vt:lpstr>Inverse functions</vt:lpstr>
      <vt:lpstr>Inverse functions</vt:lpstr>
      <vt:lpstr>Inverse functions</vt:lpstr>
      <vt:lpstr>Inverse functions</vt:lpstr>
      <vt:lpstr>Composition Functions [复合函数]</vt:lpstr>
      <vt:lpstr>Composition Functions</vt:lpstr>
      <vt:lpstr>Composition Functions</vt:lpstr>
      <vt:lpstr>Composition Functions</vt:lpstr>
      <vt:lpstr>Composition Functions</vt:lpstr>
      <vt:lpstr>Composition Functions</vt:lpstr>
      <vt:lpstr>Composition Functions</vt:lpstr>
      <vt:lpstr>Composition Functions</vt:lpstr>
      <vt:lpstr>Composition Functions</vt:lpstr>
      <vt:lpstr>Composition Functions</vt:lpstr>
      <vt:lpstr>Composition Functions</vt:lpstr>
      <vt:lpstr>Composition Functions</vt:lpstr>
      <vt:lpstr>Elementary Functions and Hyperbolic Functions [双曲函数]</vt:lpstr>
      <vt:lpstr>Hyperbolic Functions</vt:lpstr>
      <vt:lpstr>Hyperbolic Functions</vt:lpstr>
      <vt:lpstr>Hyperbolic Functions</vt:lpstr>
      <vt:lpstr>Hyperbolic Functions</vt:lpstr>
      <vt:lpstr>Hyperbolic Functions</vt:lpstr>
      <vt:lpstr>Inverse Hyperbolic Functions</vt:lpstr>
      <vt:lpstr>Inverse Hyperbolic Functions</vt:lpstr>
      <vt:lpstr>Inverse Hyperbolic Functions</vt:lpstr>
      <vt:lpstr>Review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Mathematics(I)</dc:title>
  <dc:creator>Jessica</dc:creator>
  <cp:lastModifiedBy>Windows 用户</cp:lastModifiedBy>
  <cp:revision>289</cp:revision>
  <cp:lastPrinted>2013-09-15T16:03:33Z</cp:lastPrinted>
  <dcterms:created xsi:type="dcterms:W3CDTF">2010-09-09T03:38:05Z</dcterms:created>
  <dcterms:modified xsi:type="dcterms:W3CDTF">2019-09-08T14:43:01Z</dcterms:modified>
</cp:coreProperties>
</file>