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50"/>
  </p:notesMasterIdLst>
  <p:handoutMasterIdLst>
    <p:handoutMasterId r:id="rId51"/>
  </p:handoutMasterIdLst>
  <p:sldIdLst>
    <p:sldId id="481" r:id="rId2"/>
    <p:sldId id="406" r:id="rId3"/>
    <p:sldId id="407" r:id="rId4"/>
    <p:sldId id="408" r:id="rId5"/>
    <p:sldId id="409" r:id="rId6"/>
    <p:sldId id="410" r:id="rId7"/>
    <p:sldId id="411" r:id="rId8"/>
    <p:sldId id="421" r:id="rId9"/>
    <p:sldId id="422" r:id="rId10"/>
    <p:sldId id="423" r:id="rId11"/>
    <p:sldId id="424" r:id="rId12"/>
    <p:sldId id="478" r:id="rId13"/>
    <p:sldId id="479" r:id="rId14"/>
    <p:sldId id="480" r:id="rId15"/>
    <p:sldId id="425" r:id="rId16"/>
    <p:sldId id="449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14" r:id="rId49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3"/>
    <a:srgbClr val="DFDFEF"/>
    <a:srgbClr val="669900"/>
    <a:srgbClr val="336600"/>
    <a:srgbClr val="000066"/>
    <a:srgbClr val="9900CC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23" autoAdjust="0"/>
    <p:restoredTop sz="93782" autoAdjust="0"/>
  </p:normalViewPr>
  <p:slideViewPr>
    <p:cSldViewPr>
      <p:cViewPr varScale="1">
        <p:scale>
          <a:sx n="85" d="100"/>
          <a:sy n="85" d="100"/>
        </p:scale>
        <p:origin x="58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040" y="-12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0" Type="http://schemas.openxmlformats.org/officeDocument/2006/relationships/image" Target="../media/image84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98.emf"/><Relationship Id="rId7" Type="http://schemas.openxmlformats.org/officeDocument/2006/relationships/image" Target="../media/image102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Relationship Id="rId9" Type="http://schemas.openxmlformats.org/officeDocument/2006/relationships/image" Target="../media/image10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10" Type="http://schemas.openxmlformats.org/officeDocument/2006/relationships/image" Target="../media/image132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10" Type="http://schemas.openxmlformats.org/officeDocument/2006/relationships/image" Target="../media/image142.emf"/><Relationship Id="rId4" Type="http://schemas.openxmlformats.org/officeDocument/2006/relationships/image" Target="../media/image136.emf"/><Relationship Id="rId9" Type="http://schemas.openxmlformats.org/officeDocument/2006/relationships/image" Target="../media/image14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4" Type="http://schemas.openxmlformats.org/officeDocument/2006/relationships/image" Target="../media/image14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6" Type="http://schemas.openxmlformats.org/officeDocument/2006/relationships/image" Target="../media/image172.emf"/><Relationship Id="rId5" Type="http://schemas.openxmlformats.org/officeDocument/2006/relationships/image" Target="../media/image171.emf"/><Relationship Id="rId4" Type="http://schemas.openxmlformats.org/officeDocument/2006/relationships/image" Target="../media/image170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4" Type="http://schemas.openxmlformats.org/officeDocument/2006/relationships/image" Target="../media/image18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3" Type="http://schemas.openxmlformats.org/officeDocument/2006/relationships/image" Target="../media/image206.emf"/><Relationship Id="rId7" Type="http://schemas.openxmlformats.org/officeDocument/2006/relationships/image" Target="../media/image210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6" Type="http://schemas.openxmlformats.org/officeDocument/2006/relationships/image" Target="../media/image209.emf"/><Relationship Id="rId5" Type="http://schemas.openxmlformats.org/officeDocument/2006/relationships/image" Target="../media/image208.emf"/><Relationship Id="rId4" Type="http://schemas.openxmlformats.org/officeDocument/2006/relationships/image" Target="../media/image207.emf"/><Relationship Id="rId9" Type="http://schemas.openxmlformats.org/officeDocument/2006/relationships/image" Target="../media/image21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emf"/><Relationship Id="rId1" Type="http://schemas.openxmlformats.org/officeDocument/2006/relationships/image" Target="../media/image21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emf"/><Relationship Id="rId2" Type="http://schemas.openxmlformats.org/officeDocument/2006/relationships/image" Target="../media/image217.emf"/><Relationship Id="rId1" Type="http://schemas.openxmlformats.org/officeDocument/2006/relationships/image" Target="../media/image216.emf"/><Relationship Id="rId6" Type="http://schemas.openxmlformats.org/officeDocument/2006/relationships/image" Target="../media/image221.emf"/><Relationship Id="rId5" Type="http://schemas.openxmlformats.org/officeDocument/2006/relationships/image" Target="../media/image220.emf"/><Relationship Id="rId4" Type="http://schemas.openxmlformats.org/officeDocument/2006/relationships/image" Target="../media/image21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Relationship Id="rId4" Type="http://schemas.openxmlformats.org/officeDocument/2006/relationships/image" Target="../media/image226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5" Type="http://schemas.openxmlformats.org/officeDocument/2006/relationships/image" Target="../media/image231.emf"/><Relationship Id="rId4" Type="http://schemas.openxmlformats.org/officeDocument/2006/relationships/image" Target="../media/image230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image" Target="../media/image232.emf"/><Relationship Id="rId4" Type="http://schemas.openxmlformats.org/officeDocument/2006/relationships/image" Target="../media/image235.png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6" Type="http://schemas.openxmlformats.org/officeDocument/2006/relationships/image" Target="../media/image241.emf"/><Relationship Id="rId5" Type="http://schemas.openxmlformats.org/officeDocument/2006/relationships/image" Target="../media/image240.emf"/><Relationship Id="rId4" Type="http://schemas.openxmlformats.org/officeDocument/2006/relationships/image" Target="../media/image239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e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emf"/><Relationship Id="rId2" Type="http://schemas.openxmlformats.org/officeDocument/2006/relationships/image" Target="../media/image249.emf"/><Relationship Id="rId1" Type="http://schemas.openxmlformats.org/officeDocument/2006/relationships/image" Target="../media/image248.emf"/><Relationship Id="rId4" Type="http://schemas.openxmlformats.org/officeDocument/2006/relationships/image" Target="../media/image251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emf"/><Relationship Id="rId2" Type="http://schemas.openxmlformats.org/officeDocument/2006/relationships/image" Target="../media/image253.emf"/><Relationship Id="rId1" Type="http://schemas.openxmlformats.org/officeDocument/2006/relationships/image" Target="../media/image252.emf"/><Relationship Id="rId6" Type="http://schemas.openxmlformats.org/officeDocument/2006/relationships/image" Target="../media/image257.emf"/><Relationship Id="rId5" Type="http://schemas.openxmlformats.org/officeDocument/2006/relationships/image" Target="../media/image256.emf"/><Relationship Id="rId4" Type="http://schemas.openxmlformats.org/officeDocument/2006/relationships/image" Target="../media/image255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emf"/><Relationship Id="rId2" Type="http://schemas.openxmlformats.org/officeDocument/2006/relationships/image" Target="../media/image259.emf"/><Relationship Id="rId1" Type="http://schemas.openxmlformats.org/officeDocument/2006/relationships/image" Target="../media/image258.emf"/><Relationship Id="rId5" Type="http://schemas.openxmlformats.org/officeDocument/2006/relationships/image" Target="../media/image262.emf"/><Relationship Id="rId4" Type="http://schemas.openxmlformats.org/officeDocument/2006/relationships/image" Target="../media/image26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e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Relationship Id="rId6" Type="http://schemas.openxmlformats.org/officeDocument/2006/relationships/image" Target="../media/image268.emf"/><Relationship Id="rId5" Type="http://schemas.openxmlformats.org/officeDocument/2006/relationships/image" Target="../media/image267.emf"/><Relationship Id="rId4" Type="http://schemas.openxmlformats.org/officeDocument/2006/relationships/image" Target="../media/image266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emf"/><Relationship Id="rId2" Type="http://schemas.openxmlformats.org/officeDocument/2006/relationships/image" Target="../media/image270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5" Type="http://schemas.openxmlformats.org/officeDocument/2006/relationships/image" Target="../media/image273.emf"/><Relationship Id="rId4" Type="http://schemas.openxmlformats.org/officeDocument/2006/relationships/image" Target="../media/image272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3" Type="http://schemas.openxmlformats.org/officeDocument/2006/relationships/image" Target="../media/image277.emf"/><Relationship Id="rId7" Type="http://schemas.openxmlformats.org/officeDocument/2006/relationships/image" Target="../media/image281.emf"/><Relationship Id="rId2" Type="http://schemas.openxmlformats.org/officeDocument/2006/relationships/image" Target="../media/image276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5" Type="http://schemas.openxmlformats.org/officeDocument/2006/relationships/image" Target="../media/image279.emf"/><Relationship Id="rId4" Type="http://schemas.openxmlformats.org/officeDocument/2006/relationships/image" Target="../media/image278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6" Type="http://schemas.openxmlformats.org/officeDocument/2006/relationships/image" Target="../media/image288.emf"/><Relationship Id="rId5" Type="http://schemas.openxmlformats.org/officeDocument/2006/relationships/image" Target="../media/image287.emf"/><Relationship Id="rId4" Type="http://schemas.openxmlformats.org/officeDocument/2006/relationships/image" Target="../media/image28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w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5" Type="http://schemas.openxmlformats.org/officeDocument/2006/relationships/image" Target="../media/image3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Relationship Id="rId14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3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0" Type="http://schemas.openxmlformats.org/officeDocument/2006/relationships/image" Target="../media/image60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Relationship Id="rId14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36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r>
              <a:rPr lang="en-US" altLang="zh-CN"/>
              <a:t>Fundamentals of Advanced Mathematics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223" y="0"/>
            <a:ext cx="292936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9"/>
            <a:ext cx="292936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r>
              <a:rPr lang="en-US" altLang="zh-CN"/>
              <a:t>BUPT                     Jianhua Yuan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223" y="9444039"/>
            <a:ext cx="292936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5B66ACA-45C6-4CB2-A129-8FD898FE6C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11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36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223" y="0"/>
            <a:ext cx="292936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645" y="4722814"/>
            <a:ext cx="5409874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9"/>
            <a:ext cx="292936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223" y="9444039"/>
            <a:ext cx="292936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7BF9EA4-1BAB-49E5-AAD0-51E2C497DE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450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47C4E0-4E9F-42AB-9CAA-8D89596BF5B5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21F5D-0EFB-430E-9B49-38D7CBFDD453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7CBF3-D3EB-4763-9021-D1973C7C80DE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table of integrals is attached in the appendix.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BFFCF-7627-44CE-8035-14CDC7E2626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BEC45-9887-4E8C-A5A0-5D27B831ED2D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09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CE481-CD96-465D-B418-8124F4EE9629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164BC-44C1-4BD6-A0EF-6840F5408C66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09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3DF23-2841-49C0-87D2-CCC85CE9A509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C113B-441D-4632-B629-FD447179C5DF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10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E15C9-F8DE-42D6-81B5-C2BCD45CE850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10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18ABA-8092-4AD4-BA52-F7DC8ACD90BA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a figure on the blackboard.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FC443-D1F6-4498-8A16-D9906F67F0C0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91CB7-6B32-42BC-B147-449EE1B4225A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A98B-E9D3-4A5B-9C99-2F0E91C472E8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51865-BFAB-48EF-86BD-744C6590D44D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28932-EA7B-4364-A09A-CFE376FDBE7D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E2B00-0DFC-4AA8-BFDD-6BDF97F1E79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11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9831C-7ECF-4851-B8AC-FFE514B83B8D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0297E-7A08-405E-A2B3-8E7E6210ECA3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17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59867-839F-4191-846F-C3B980E5245F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12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EBD2D-7066-45EA-B890-A67C46617047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12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1F438-B151-4213-BD92-5CFDF46CC5F5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b="1"/>
              <a:t>Evangelista Torricelli ( 1608 - 1647 )</a:t>
            </a:r>
            <a:r>
              <a:rPr lang="en-US" altLang="zh-CN"/>
              <a:t> was a student of Galileo,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4DFD8-070E-4CC3-902E-E391AF33043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73A18-93B9-4EC4-9D96-D0AC5FE7969E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13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76EAC-8D5B-48A0-A135-E0609D8360C2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224F0-5865-4652-9FDC-38A163417F01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23DFB-45A4-493A-9BBE-2712CCEF29CC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9BC96-BA82-401A-A328-21FDA45B29DE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13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0249-BD89-479D-9201-F807667F6BB4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AFB38-DA74-47A4-9540-19DA7624BB98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CC112-53E3-4165-B335-4C6E85B52F91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14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ACAF7-29D5-489E-BB83-B88A23E0A9CC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14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29536-9A23-4CFB-BF78-0C733011D211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14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5070C-93ED-41D3-B325-8844F2F71650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B55D2-DB54-4337-B387-7CFC56B37F01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16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AB66C-C45E-43C7-B0D3-3BEA56BDF46E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76FBE-1F5F-44FB-AD47-8F2F9E607FA2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D1AD5-57D8-4058-91CA-63AAAD8594DC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17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99C05-810C-4124-A32A-16818EB5DF15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15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42A9B-27DA-43AA-9579-08831B9A2A3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F31F2-83F5-4DC4-9D33-42B811EF265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F91CA-2DE4-423D-81DC-814A6754C7A6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5BCBB-F35B-4ED3-8CE2-71D0DF45932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C598F-8207-4853-BD5C-653EAAF9554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zh-CN" altLang="en-US" sz="2800" b="1" cap="none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A61041-F8FE-4994-9F73-6E99DC738E6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4866-75EC-4F9A-A9AD-91000E4E3DC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BF3F-8493-4C2F-A8AE-0ED45FBA4F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6E430849-117D-43D8-9B55-720B29BEF1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978619AF-F77E-4AD8-8728-F030D41614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65EBEB17-E473-4F16-834F-2077338CB1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>
            <a:normAutofit/>
          </a:bodyPr>
          <a:lstStyle>
            <a:lvl1pPr>
              <a:defRPr sz="4000" b="1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fld id="{6DF1447E-E0CE-4DEA-B34B-56772EBF10E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EB17-E473-4F16-834F-2077338CB1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D789-0D03-4240-AF95-D65A05D9CC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 b="1"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058B-E379-4544-950E-CF8DAB77900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953-5D1A-45DA-BD65-06ABBE8450E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5425-2AF1-400E-A6F8-62E1C4BB144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3F3A-BB3A-45AB-904F-464DC08508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A5C8-FC33-4220-A4E4-91E8BE5DCEA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EBEB17-E473-4F16-834F-2077338CB14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WordArt 40"/>
          <p:cNvSpPr>
            <a:spLocks noChangeArrowheads="1" noChangeShapeType="1" noTextEdit="1"/>
          </p:cNvSpPr>
          <p:nvPr userDrawn="1"/>
        </p:nvSpPr>
        <p:spPr bwMode="auto">
          <a:xfrm>
            <a:off x="8604250" y="115888"/>
            <a:ext cx="433388" cy="225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BUPT</a:t>
            </a:r>
            <a:endParaRPr lang="zh-CN" altLang="en-US" sz="3600" b="1" kern="1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 userDrawn="1"/>
        </p:nvSpPr>
        <p:spPr bwMode="auto">
          <a:xfrm>
            <a:off x="539750" y="59499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2400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ransition>
    <p:pull dir="d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9.emf"/><Relationship Id="rId18" Type="http://schemas.openxmlformats.org/officeDocument/2006/relationships/oleObject" Target="../embeddings/oleObject71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73.emf"/><Relationship Id="rId7" Type="http://schemas.openxmlformats.org/officeDocument/2006/relationships/image" Target="../media/image66.e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8.em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23" Type="http://schemas.openxmlformats.org/officeDocument/2006/relationships/image" Target="../media/image74.e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72.e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9.emf"/><Relationship Id="rId18" Type="http://schemas.openxmlformats.org/officeDocument/2006/relationships/oleObject" Target="../embeddings/oleObject81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83.emf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81.emf"/><Relationship Id="rId25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8.emf"/><Relationship Id="rId24" Type="http://schemas.openxmlformats.org/officeDocument/2006/relationships/oleObject" Target="../embeddings/oleObject84.bin"/><Relationship Id="rId5" Type="http://schemas.openxmlformats.org/officeDocument/2006/relationships/image" Target="../media/image75.emf"/><Relationship Id="rId15" Type="http://schemas.openxmlformats.org/officeDocument/2006/relationships/image" Target="../media/image80.emf"/><Relationship Id="rId23" Type="http://schemas.openxmlformats.org/officeDocument/2006/relationships/image" Target="../media/image84.e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82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3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3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0.e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9.e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9.e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11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8.e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1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3.png"/><Relationship Id="rId4" Type="http://schemas.openxmlformats.org/officeDocument/2006/relationships/oleObject" Target="../embeddings/oleObject1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19.emf"/><Relationship Id="rId18" Type="http://schemas.openxmlformats.org/officeDocument/2006/relationships/oleObject" Target="../embeddings/oleObject12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6.e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18.emf"/><Relationship Id="rId5" Type="http://schemas.openxmlformats.org/officeDocument/2006/relationships/image" Target="../media/image115.emf"/><Relationship Id="rId15" Type="http://schemas.openxmlformats.org/officeDocument/2006/relationships/image" Target="../media/image120.e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22.e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7.emf"/><Relationship Id="rId14" Type="http://schemas.openxmlformats.org/officeDocument/2006/relationships/oleObject" Target="../embeddings/oleObject1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7.emf"/><Relationship Id="rId18" Type="http://schemas.openxmlformats.org/officeDocument/2006/relationships/oleObject" Target="../embeddings/oleObject129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31.emf"/><Relationship Id="rId7" Type="http://schemas.openxmlformats.org/officeDocument/2006/relationships/image" Target="../media/image124.e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6.emf"/><Relationship Id="rId5" Type="http://schemas.openxmlformats.org/officeDocument/2006/relationships/image" Target="../media/image123.emf"/><Relationship Id="rId15" Type="http://schemas.openxmlformats.org/officeDocument/2006/relationships/image" Target="../media/image128.emf"/><Relationship Id="rId23" Type="http://schemas.openxmlformats.org/officeDocument/2006/relationships/image" Target="../media/image132.emf"/><Relationship Id="rId10" Type="http://schemas.openxmlformats.org/officeDocument/2006/relationships/oleObject" Target="../embeddings/oleObject125.bin"/><Relationship Id="rId19" Type="http://schemas.openxmlformats.org/officeDocument/2006/relationships/image" Target="../media/image130.e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5.emf"/><Relationship Id="rId14" Type="http://schemas.openxmlformats.org/officeDocument/2006/relationships/oleObject" Target="../embeddings/oleObject127.bin"/><Relationship Id="rId22" Type="http://schemas.openxmlformats.org/officeDocument/2006/relationships/oleObject" Target="../embeddings/oleObject13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37.emf"/><Relationship Id="rId18" Type="http://schemas.openxmlformats.org/officeDocument/2006/relationships/oleObject" Target="../embeddings/oleObject139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41.emf"/><Relationship Id="rId7" Type="http://schemas.openxmlformats.org/officeDocument/2006/relationships/image" Target="../media/image134.e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3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8.bin"/><Relationship Id="rId20" Type="http://schemas.openxmlformats.org/officeDocument/2006/relationships/oleObject" Target="../embeddings/oleObject14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36.emf"/><Relationship Id="rId5" Type="http://schemas.openxmlformats.org/officeDocument/2006/relationships/image" Target="../media/image133.emf"/><Relationship Id="rId15" Type="http://schemas.openxmlformats.org/officeDocument/2006/relationships/image" Target="../media/image138.emf"/><Relationship Id="rId23" Type="http://schemas.openxmlformats.org/officeDocument/2006/relationships/image" Target="../media/image142.emf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40.e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35.e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6.emf"/><Relationship Id="rId5" Type="http://schemas.openxmlformats.org/officeDocument/2006/relationships/image" Target="../media/image143.e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4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47.e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56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158.emf"/><Relationship Id="rId7" Type="http://schemas.openxmlformats.org/officeDocument/2006/relationships/image" Target="../media/image151.e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3.emf"/><Relationship Id="rId5" Type="http://schemas.openxmlformats.org/officeDocument/2006/relationships/image" Target="../media/image150.emf"/><Relationship Id="rId15" Type="http://schemas.openxmlformats.org/officeDocument/2006/relationships/image" Target="../media/image155.wmf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57.e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52.emf"/><Relationship Id="rId14" Type="http://schemas.openxmlformats.org/officeDocument/2006/relationships/oleObject" Target="../embeddings/oleObject15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63.emf"/><Relationship Id="rId18" Type="http://schemas.openxmlformats.org/officeDocument/2006/relationships/oleObject" Target="../embeddings/oleObject16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60.e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6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4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62.emf"/><Relationship Id="rId5" Type="http://schemas.openxmlformats.org/officeDocument/2006/relationships/image" Target="../media/image159.emf"/><Relationship Id="rId15" Type="http://schemas.openxmlformats.org/officeDocument/2006/relationships/image" Target="../media/image164.emf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166.e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61.emf"/><Relationship Id="rId14" Type="http://schemas.openxmlformats.org/officeDocument/2006/relationships/oleObject" Target="../embeddings/oleObject16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71.e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68.emf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70.emf"/><Relationship Id="rId5" Type="http://schemas.openxmlformats.org/officeDocument/2006/relationships/image" Target="../media/image167.emf"/><Relationship Id="rId15" Type="http://schemas.openxmlformats.org/officeDocument/2006/relationships/image" Target="../media/image172.e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9.emf"/><Relationship Id="rId14" Type="http://schemas.openxmlformats.org/officeDocument/2006/relationships/oleObject" Target="../embeddings/oleObject17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77.emf"/><Relationship Id="rId18" Type="http://schemas.openxmlformats.org/officeDocument/2006/relationships/oleObject" Target="../embeddings/oleObject17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7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76.emf"/><Relationship Id="rId5" Type="http://schemas.openxmlformats.org/officeDocument/2006/relationships/image" Target="../media/image173.emf"/><Relationship Id="rId15" Type="http://schemas.openxmlformats.org/officeDocument/2006/relationships/image" Target="../media/image178.emf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180.e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5.emf"/><Relationship Id="rId14" Type="http://schemas.openxmlformats.org/officeDocument/2006/relationships/oleObject" Target="../embeddings/oleObject17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8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84.emf"/><Relationship Id="rId5" Type="http://schemas.openxmlformats.org/officeDocument/2006/relationships/image" Target="../media/image181.e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8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89.e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86.emf"/><Relationship Id="rId12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88.emf"/><Relationship Id="rId5" Type="http://schemas.openxmlformats.org/officeDocument/2006/relationships/image" Target="../media/image185.e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8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94.emf"/><Relationship Id="rId18" Type="http://schemas.openxmlformats.org/officeDocument/2006/relationships/oleObject" Target="../embeddings/oleObject196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91.emf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19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5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93.emf"/><Relationship Id="rId5" Type="http://schemas.openxmlformats.org/officeDocument/2006/relationships/image" Target="../media/image190.emf"/><Relationship Id="rId15" Type="http://schemas.openxmlformats.org/officeDocument/2006/relationships/image" Target="../media/image195.emf"/><Relationship Id="rId10" Type="http://schemas.openxmlformats.org/officeDocument/2006/relationships/oleObject" Target="../embeddings/oleObject192.bin"/><Relationship Id="rId19" Type="http://schemas.openxmlformats.org/officeDocument/2006/relationships/image" Target="../media/image197.wmf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92.emf"/><Relationship Id="rId14" Type="http://schemas.openxmlformats.org/officeDocument/2006/relationships/oleObject" Target="../embeddings/oleObject19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oleObject" Target="../embeddings/oleObject201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0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8.e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200.emf"/><Relationship Id="rId4" Type="http://schemas.openxmlformats.org/officeDocument/2006/relationships/image" Target="../media/image203.png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210.emf"/><Relationship Id="rId3" Type="http://schemas.openxmlformats.org/officeDocument/2006/relationships/notesSlide" Target="../notesSlides/notesSlide28.xml"/><Relationship Id="rId21" Type="http://schemas.openxmlformats.org/officeDocument/2006/relationships/oleObject" Target="../embeddings/oleObject210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07.e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emf"/><Relationship Id="rId20" Type="http://schemas.openxmlformats.org/officeDocument/2006/relationships/image" Target="../media/image211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206.e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203.png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08.emf"/><Relationship Id="rId22" Type="http://schemas.openxmlformats.org/officeDocument/2006/relationships/image" Target="../media/image2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urvebank.calstatela.edu/torricelli/torricellistamp2.jp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12.bin"/><Relationship Id="rId5" Type="http://schemas.openxmlformats.org/officeDocument/2006/relationships/image" Target="../media/image214.emf"/><Relationship Id="rId4" Type="http://schemas.openxmlformats.org/officeDocument/2006/relationships/oleObject" Target="../embeddings/oleObject2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217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1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1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10" Type="http://schemas.openxmlformats.org/officeDocument/2006/relationships/image" Target="../media/image218.emf"/><Relationship Id="rId4" Type="http://schemas.openxmlformats.org/officeDocument/2006/relationships/image" Target="../media/image222.png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22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26.emf"/><Relationship Id="rId5" Type="http://schemas.openxmlformats.org/officeDocument/2006/relationships/image" Target="../media/image223.e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2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image" Target="../media/image231.e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28.emf"/><Relationship Id="rId12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24.bin"/><Relationship Id="rId11" Type="http://schemas.openxmlformats.org/officeDocument/2006/relationships/image" Target="../media/image230.emf"/><Relationship Id="rId5" Type="http://schemas.openxmlformats.org/officeDocument/2006/relationships/image" Target="../media/image227.emf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3.bin"/><Relationship Id="rId9" Type="http://schemas.openxmlformats.org/officeDocument/2006/relationships/image" Target="../media/image2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35.png"/><Relationship Id="rId5" Type="http://schemas.openxmlformats.org/officeDocument/2006/relationships/image" Target="../media/image232.emf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image" Target="../media/image240.e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37.emf"/><Relationship Id="rId12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39.emf"/><Relationship Id="rId5" Type="http://schemas.openxmlformats.org/officeDocument/2006/relationships/image" Target="../media/image236.emf"/><Relationship Id="rId15" Type="http://schemas.openxmlformats.org/officeDocument/2006/relationships/image" Target="../media/image241.emf"/><Relationship Id="rId10" Type="http://schemas.openxmlformats.org/officeDocument/2006/relationships/oleObject" Target="../embeddings/oleObject235.bin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238.emf"/><Relationship Id="rId14" Type="http://schemas.openxmlformats.org/officeDocument/2006/relationships/oleObject" Target="../embeddings/oleObject23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7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image" Target="../media/image246.e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43.emf"/><Relationship Id="rId12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245.emf"/><Relationship Id="rId5" Type="http://schemas.openxmlformats.org/officeDocument/2006/relationships/image" Target="../media/image242.emf"/><Relationship Id="rId15" Type="http://schemas.openxmlformats.org/officeDocument/2006/relationships/image" Target="../media/image247.emf"/><Relationship Id="rId10" Type="http://schemas.openxmlformats.org/officeDocument/2006/relationships/oleObject" Target="../embeddings/oleObject241.bin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44.emf"/><Relationship Id="rId14" Type="http://schemas.openxmlformats.org/officeDocument/2006/relationships/oleObject" Target="../embeddings/oleObject24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251.emf"/><Relationship Id="rId5" Type="http://schemas.openxmlformats.org/officeDocument/2006/relationships/image" Target="../media/image248.emf"/><Relationship Id="rId10" Type="http://schemas.openxmlformats.org/officeDocument/2006/relationships/oleObject" Target="../embeddings/oleObject247.bin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5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56.e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53.emf"/><Relationship Id="rId12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55.emf"/><Relationship Id="rId5" Type="http://schemas.openxmlformats.org/officeDocument/2006/relationships/image" Target="../media/image252.emf"/><Relationship Id="rId15" Type="http://schemas.openxmlformats.org/officeDocument/2006/relationships/image" Target="../media/image257.e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54.emf"/><Relationship Id="rId14" Type="http://schemas.openxmlformats.org/officeDocument/2006/relationships/oleObject" Target="../embeddings/oleObject25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image" Target="../media/image262.e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59.emf"/><Relationship Id="rId12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61.emf"/><Relationship Id="rId5" Type="http://schemas.openxmlformats.org/officeDocument/2006/relationships/image" Target="../media/image258.emf"/><Relationship Id="rId10" Type="http://schemas.openxmlformats.org/officeDocument/2006/relationships/oleObject" Target="../embeddings/oleObject257.bin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26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67.e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64.emf"/><Relationship Id="rId12" Type="http://schemas.openxmlformats.org/officeDocument/2006/relationships/oleObject" Target="../embeddings/oleObject2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66.emf"/><Relationship Id="rId5" Type="http://schemas.openxmlformats.org/officeDocument/2006/relationships/image" Target="../media/image263.emf"/><Relationship Id="rId15" Type="http://schemas.openxmlformats.org/officeDocument/2006/relationships/image" Target="../media/image268.emf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65.emf"/><Relationship Id="rId14" Type="http://schemas.openxmlformats.org/officeDocument/2006/relationships/oleObject" Target="../embeddings/oleObject26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image" Target="../media/image273.e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70.emf"/><Relationship Id="rId12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72.emf"/><Relationship Id="rId5" Type="http://schemas.openxmlformats.org/officeDocument/2006/relationships/image" Target="../media/image269.emf"/><Relationship Id="rId15" Type="http://schemas.openxmlformats.org/officeDocument/2006/relationships/image" Target="../media/image274.emf"/><Relationship Id="rId10" Type="http://schemas.openxmlformats.org/officeDocument/2006/relationships/oleObject" Target="../embeddings/oleObject268.bin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271.emf"/><Relationship Id="rId14" Type="http://schemas.openxmlformats.org/officeDocument/2006/relationships/oleObject" Target="../embeddings/oleObject27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image" Target="../media/image279.emf"/><Relationship Id="rId18" Type="http://schemas.openxmlformats.org/officeDocument/2006/relationships/oleObject" Target="../embeddings/oleObject278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76.emf"/><Relationship Id="rId12" Type="http://schemas.openxmlformats.org/officeDocument/2006/relationships/oleObject" Target="../embeddings/oleObject275.bin"/><Relationship Id="rId17" Type="http://schemas.openxmlformats.org/officeDocument/2006/relationships/image" Target="../media/image28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7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72.bin"/><Relationship Id="rId11" Type="http://schemas.openxmlformats.org/officeDocument/2006/relationships/image" Target="../media/image278.emf"/><Relationship Id="rId5" Type="http://schemas.openxmlformats.org/officeDocument/2006/relationships/image" Target="../media/image275.emf"/><Relationship Id="rId15" Type="http://schemas.openxmlformats.org/officeDocument/2006/relationships/image" Target="../media/image280.emf"/><Relationship Id="rId10" Type="http://schemas.openxmlformats.org/officeDocument/2006/relationships/oleObject" Target="../embeddings/oleObject274.bin"/><Relationship Id="rId19" Type="http://schemas.openxmlformats.org/officeDocument/2006/relationships/image" Target="../media/image282.emf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277.emf"/><Relationship Id="rId14" Type="http://schemas.openxmlformats.org/officeDocument/2006/relationships/oleObject" Target="../embeddings/oleObject27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287.emf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84.emf"/><Relationship Id="rId12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286.emf"/><Relationship Id="rId5" Type="http://schemas.openxmlformats.org/officeDocument/2006/relationships/image" Target="../media/image283.emf"/><Relationship Id="rId15" Type="http://schemas.openxmlformats.org/officeDocument/2006/relationships/image" Target="../media/image288.emf"/><Relationship Id="rId10" Type="http://schemas.openxmlformats.org/officeDocument/2006/relationships/oleObject" Target="../embeddings/oleObject282.bin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85.emf"/><Relationship Id="rId14" Type="http://schemas.openxmlformats.org/officeDocument/2006/relationships/oleObject" Target="../embeddings/oleObject28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e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3.e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emf"/><Relationship Id="rId24" Type="http://schemas.openxmlformats.org/officeDocument/2006/relationships/oleObject" Target="../embeddings/oleObject34.bin"/><Relationship Id="rId32" Type="http://schemas.openxmlformats.org/officeDocument/2006/relationships/oleObject" Target="../embeddings/oleObject38.bin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oleObject" Target="../embeddings/oleObject36.bin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emf"/><Relationship Id="rId31" Type="http://schemas.openxmlformats.org/officeDocument/2006/relationships/image" Target="../media/image38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6.emf"/><Relationship Id="rId30" Type="http://schemas.openxmlformats.org/officeDocument/2006/relationships/oleObject" Target="../embeddings/oleObject37.bin"/><Relationship Id="rId8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7.emf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0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5.emf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59.emf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7.emf"/><Relationship Id="rId25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63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emf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23" Type="http://schemas.openxmlformats.org/officeDocument/2006/relationships/image" Target="../media/image60.emf"/><Relationship Id="rId28" Type="http://schemas.openxmlformats.org/officeDocument/2006/relationships/oleObject" Target="../embeddings/oleObject62.bin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8.emf"/><Relationship Id="rId31" Type="http://schemas.openxmlformats.org/officeDocument/2006/relationships/image" Target="../media/image64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62.emf"/><Relationship Id="rId30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</a:t>
            </a:r>
            <a:r>
              <a:rPr lang="en-US" altLang="zh-CN" smtClean="0"/>
              <a:t>5.3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Integration </a:t>
            </a:r>
            <a:r>
              <a:rPr lang="en-US" altLang="zh-CN" sz="3600" dirty="0"/>
              <a:t>by </a:t>
            </a:r>
            <a:r>
              <a:rPr lang="en-US" altLang="zh-CN" sz="3600" dirty="0" smtClean="0"/>
              <a:t>Substitution </a:t>
            </a:r>
            <a:r>
              <a:rPr lang="en-US" altLang="zh-CN" sz="3600" dirty="0"/>
              <a:t>and by </a:t>
            </a:r>
            <a:r>
              <a:rPr lang="en-US" altLang="zh-CN" sz="3600" dirty="0" smtClean="0"/>
              <a:t>Parts </a:t>
            </a:r>
            <a:r>
              <a:rPr lang="en-US" altLang="zh-CN" sz="3600" dirty="0"/>
              <a:t>in </a:t>
            </a:r>
            <a:r>
              <a:rPr lang="en-US" altLang="zh-CN" sz="3600" dirty="0" smtClean="0"/>
              <a:t>Definite  Integrals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447E-E0CE-4DEA-B34B-56772EBF10E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Integration by Parts </a:t>
            </a:r>
          </a:p>
        </p:txBody>
      </p:sp>
      <p:graphicFrame>
        <p:nvGraphicFramePr>
          <p:cNvPr id="756751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6732588" y="1700213"/>
          <a:ext cx="223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22" name="Equation" r:id="rId4" imgW="2235200" imgH="508000" progId="Equation.DSMT4">
                  <p:embed/>
                </p:oleObj>
              </mc:Choice>
              <mc:Fallback>
                <p:oleObj name="Equation" r:id="rId4" imgW="2235200" imgH="5080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700213"/>
                        <a:ext cx="2235200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8B42-E694-4525-B547-FCF87DC6E98B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756750" name="Group 14"/>
          <p:cNvGrpSpPr>
            <a:grpSpLocks/>
          </p:cNvGrpSpPr>
          <p:nvPr/>
        </p:nvGrpSpPr>
        <p:grpSpPr bwMode="auto">
          <a:xfrm>
            <a:off x="555625" y="1336675"/>
            <a:ext cx="4016378" cy="622300"/>
            <a:chOff x="350" y="842"/>
            <a:chExt cx="2530" cy="392"/>
          </a:xfrm>
        </p:grpSpPr>
        <p:sp>
          <p:nvSpPr>
            <p:cNvPr id="756739" name="Text Box 3"/>
            <p:cNvSpPr txBox="1">
              <a:spLocks noChangeArrowheads="1"/>
            </p:cNvSpPr>
            <p:nvPr/>
          </p:nvSpPr>
          <p:spPr bwMode="auto">
            <a:xfrm>
              <a:off x="350" y="935"/>
              <a:ext cx="16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sz="2400" b="1" dirty="0">
                  <a:ea typeface="宋体" charset="-122"/>
                </a:rPr>
                <a:t>:</a:t>
              </a:r>
              <a:r>
                <a:rPr lang="en-US" altLang="zh-CN" sz="2400" dirty="0">
                  <a:ea typeface="宋体" charset="-122"/>
                </a:rPr>
                <a:t> Evaluate </a:t>
              </a:r>
              <a:endParaRPr lang="en-US" altLang="zh-CN" sz="2400" b="1" dirty="0">
                <a:ea typeface="宋体" charset="-122"/>
              </a:endParaRPr>
            </a:p>
          </p:txBody>
        </p:sp>
        <p:graphicFrame>
          <p:nvGraphicFramePr>
            <p:cNvPr id="756740" name="Object 4"/>
            <p:cNvGraphicFramePr>
              <a:graphicFrameLocks noChangeAspect="1"/>
            </p:cNvGraphicFramePr>
            <p:nvPr/>
          </p:nvGraphicFramePr>
          <p:xfrm>
            <a:off x="1992" y="842"/>
            <a:ext cx="88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823" name="Equation" r:id="rId6" imgW="1409400" imgH="622080" progId="Equation.DSMT4">
                    <p:embed/>
                  </p:oleObj>
                </mc:Choice>
                <mc:Fallback>
                  <p:oleObj name="Equation" r:id="rId6" imgW="1409400" imgH="6220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842"/>
                          <a:ext cx="888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555625" y="220503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</a:p>
        </p:txBody>
      </p:sp>
      <p:graphicFrame>
        <p:nvGraphicFramePr>
          <p:cNvPr id="756742" name="Object 6"/>
          <p:cNvGraphicFramePr>
            <a:graphicFrameLocks noChangeAspect="1"/>
          </p:cNvGraphicFramePr>
          <p:nvPr/>
        </p:nvGraphicFramePr>
        <p:xfrm>
          <a:off x="1801813" y="2247900"/>
          <a:ext cx="23495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24" name="Equation" r:id="rId8" imgW="2349360" imgH="355320" progId="Equation.DSMT4">
                  <p:embed/>
                </p:oleObj>
              </mc:Choice>
              <mc:Fallback>
                <p:oleObj name="Equation" r:id="rId8" imgW="2349360" imgH="355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247900"/>
                        <a:ext cx="23495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43" name="Object 7"/>
          <p:cNvGraphicFramePr>
            <a:graphicFrameLocks noChangeAspect="1"/>
          </p:cNvGraphicFramePr>
          <p:nvPr/>
        </p:nvGraphicFramePr>
        <p:xfrm>
          <a:off x="1801813" y="2924175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25" name="Equation" r:id="rId10" imgW="1562040" imgH="622080" progId="Equation.DSMT4">
                  <p:embed/>
                </p:oleObj>
              </mc:Choice>
              <mc:Fallback>
                <p:oleObj name="Equation" r:id="rId10" imgW="156204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924175"/>
                        <a:ext cx="1562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44" name="Object 8"/>
          <p:cNvGraphicFramePr>
            <a:graphicFrameLocks noChangeAspect="1"/>
          </p:cNvGraphicFramePr>
          <p:nvPr/>
        </p:nvGraphicFramePr>
        <p:xfrm>
          <a:off x="3384550" y="2936875"/>
          <a:ext cx="1346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26" name="Equation" r:id="rId12" imgW="1346040" imgH="622080" progId="Equation.DSMT4">
                  <p:embed/>
                </p:oleObj>
              </mc:Choice>
              <mc:Fallback>
                <p:oleObj name="Equation" r:id="rId12" imgW="134604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936875"/>
                        <a:ext cx="1346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45" name="Object 9"/>
          <p:cNvGraphicFramePr>
            <a:graphicFrameLocks noChangeAspect="1"/>
          </p:cNvGraphicFramePr>
          <p:nvPr/>
        </p:nvGraphicFramePr>
        <p:xfrm>
          <a:off x="4805363" y="2936875"/>
          <a:ext cx="167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27" name="Equation" r:id="rId14" imgW="1676160" imgH="622080" progId="Equation.DSMT4">
                  <p:embed/>
                </p:oleObj>
              </mc:Choice>
              <mc:Fallback>
                <p:oleObj name="Equation" r:id="rId14" imgW="1676160" imgH="622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2936875"/>
                        <a:ext cx="1676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46" name="Object 10"/>
          <p:cNvGraphicFramePr>
            <a:graphicFrameLocks noChangeAspect="1"/>
          </p:cNvGraphicFramePr>
          <p:nvPr/>
        </p:nvGraphicFramePr>
        <p:xfrm>
          <a:off x="3384550" y="3810000"/>
          <a:ext cx="1473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28" name="Equation" r:id="rId16" imgW="1473120" imgH="622080" progId="Equation.DSMT4">
                  <p:embed/>
                </p:oleObj>
              </mc:Choice>
              <mc:Fallback>
                <p:oleObj name="Equation" r:id="rId16" imgW="1473120" imgH="622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810000"/>
                        <a:ext cx="1473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47" name="Object 11"/>
          <p:cNvGraphicFramePr>
            <a:graphicFrameLocks noChangeAspect="1"/>
          </p:cNvGraphicFramePr>
          <p:nvPr/>
        </p:nvGraphicFramePr>
        <p:xfrm>
          <a:off x="4857750" y="3810000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29" name="Equation" r:id="rId18" imgW="1562040" imgH="622080" progId="Equation.DSMT4">
                  <p:embed/>
                </p:oleObj>
              </mc:Choice>
              <mc:Fallback>
                <p:oleObj name="Equation" r:id="rId18" imgW="156204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810000"/>
                        <a:ext cx="1562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48" name="Object 12"/>
          <p:cNvGraphicFramePr>
            <a:graphicFrameLocks noChangeAspect="1"/>
          </p:cNvGraphicFramePr>
          <p:nvPr/>
        </p:nvGraphicFramePr>
        <p:xfrm>
          <a:off x="3384550" y="4600575"/>
          <a:ext cx="1930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30" name="Equation" r:id="rId20" imgW="1930320" imgH="622080" progId="Equation.DSMT4">
                  <p:embed/>
                </p:oleObj>
              </mc:Choice>
              <mc:Fallback>
                <p:oleObj name="Equation" r:id="rId20" imgW="1930320" imgH="622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600575"/>
                        <a:ext cx="1930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6749" name="Object 13"/>
          <p:cNvGraphicFramePr>
            <a:graphicFrameLocks noChangeAspect="1"/>
          </p:cNvGraphicFramePr>
          <p:nvPr/>
        </p:nvGraphicFramePr>
        <p:xfrm>
          <a:off x="5314950" y="4600575"/>
          <a:ext cx="1181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31" name="Equation" r:id="rId22" imgW="1180800" imgH="622080" progId="Equation.DSMT4">
                  <p:embed/>
                </p:oleObj>
              </mc:Choice>
              <mc:Fallback>
                <p:oleObj name="Equation" r:id="rId22" imgW="1180800" imgH="622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4600575"/>
                        <a:ext cx="1181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5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Integration by Parts </a:t>
            </a:r>
          </a:p>
        </p:txBody>
      </p:sp>
      <p:graphicFrame>
        <p:nvGraphicFramePr>
          <p:cNvPr id="758803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6800850" y="1700213"/>
          <a:ext cx="223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81" name="Equation" r:id="rId4" imgW="2235200" imgH="508000" progId="Equation.DSMT4">
                  <p:embed/>
                </p:oleObj>
              </mc:Choice>
              <mc:Fallback>
                <p:oleObj name="Equation" r:id="rId4" imgW="2235200" imgH="508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1700213"/>
                        <a:ext cx="2235200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75F20-F184-4336-AEFA-13DFC752063E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758802" name="Group 18"/>
          <p:cNvGrpSpPr>
            <a:grpSpLocks/>
          </p:cNvGrpSpPr>
          <p:nvPr/>
        </p:nvGrpSpPr>
        <p:grpSpPr bwMode="auto">
          <a:xfrm>
            <a:off x="555625" y="1376363"/>
            <a:ext cx="3729038" cy="673100"/>
            <a:chOff x="350" y="867"/>
            <a:chExt cx="2349" cy="424"/>
          </a:xfrm>
        </p:grpSpPr>
        <p:sp>
          <p:nvSpPr>
            <p:cNvPr id="758787" name="Text Box 3"/>
            <p:cNvSpPr txBox="1">
              <a:spLocks noChangeArrowheads="1"/>
            </p:cNvSpPr>
            <p:nvPr/>
          </p:nvSpPr>
          <p:spPr bwMode="auto">
            <a:xfrm>
              <a:off x="350" y="935"/>
              <a:ext cx="14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b="1">
                  <a:ea typeface="宋体" charset="-122"/>
                </a:rPr>
                <a:t>:</a:t>
              </a:r>
              <a:r>
                <a:rPr lang="en-US" altLang="zh-CN">
                  <a:ea typeface="宋体" charset="-122"/>
                </a:rPr>
                <a:t> Evaluate </a:t>
              </a:r>
              <a:endParaRPr lang="en-US" altLang="zh-CN" b="1">
                <a:ea typeface="宋体" charset="-122"/>
              </a:endParaRPr>
            </a:p>
          </p:txBody>
        </p:sp>
        <p:graphicFrame>
          <p:nvGraphicFramePr>
            <p:cNvPr id="758788" name="Object 4"/>
            <p:cNvGraphicFramePr>
              <a:graphicFrameLocks noChangeAspect="1"/>
            </p:cNvGraphicFramePr>
            <p:nvPr/>
          </p:nvGraphicFramePr>
          <p:xfrm>
            <a:off x="1691" y="867"/>
            <a:ext cx="100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82" name="Equation" r:id="rId6" imgW="1600200" imgH="672840" progId="Equation.DSMT4">
                    <p:embed/>
                  </p:oleObj>
                </mc:Choice>
                <mc:Fallback>
                  <p:oleObj name="Equation" r:id="rId6" imgW="1600200" imgH="6728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" y="867"/>
                          <a:ext cx="1008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55625" y="220503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</a:p>
        </p:txBody>
      </p:sp>
      <p:grpSp>
        <p:nvGrpSpPr>
          <p:cNvPr id="758790" name="Group 6"/>
          <p:cNvGrpSpPr>
            <a:grpSpLocks/>
          </p:cNvGrpSpPr>
          <p:nvPr/>
        </p:nvGrpSpPr>
        <p:grpSpPr bwMode="auto">
          <a:xfrm>
            <a:off x="3276600" y="3789363"/>
            <a:ext cx="2514600" cy="990600"/>
            <a:chOff x="2256" y="2688"/>
            <a:chExt cx="1584" cy="624"/>
          </a:xfrm>
        </p:grpSpPr>
        <p:sp>
          <p:nvSpPr>
            <p:cNvPr id="758791" name="Rectangle 7"/>
            <p:cNvSpPr>
              <a:spLocks noChangeArrowheads="1"/>
            </p:cNvSpPr>
            <p:nvPr/>
          </p:nvSpPr>
          <p:spPr bwMode="auto">
            <a:xfrm>
              <a:off x="2256" y="2688"/>
              <a:ext cx="1104" cy="6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2" name="Line 8"/>
            <p:cNvSpPr>
              <a:spLocks noChangeShapeType="1"/>
            </p:cNvSpPr>
            <p:nvPr/>
          </p:nvSpPr>
          <p:spPr bwMode="auto">
            <a:xfrm>
              <a:off x="3360" y="321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58793" name="Object 9"/>
          <p:cNvGraphicFramePr>
            <a:graphicFrameLocks noChangeAspect="1"/>
          </p:cNvGraphicFramePr>
          <p:nvPr/>
        </p:nvGraphicFramePr>
        <p:xfrm>
          <a:off x="1811338" y="2103438"/>
          <a:ext cx="154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83" name="Equation" r:id="rId8" imgW="1549080" imgH="672840" progId="Equation.DSMT4">
                  <p:embed/>
                </p:oleObj>
              </mc:Choice>
              <mc:Fallback>
                <p:oleObj name="Equation" r:id="rId8" imgW="1549080" imgH="6728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103438"/>
                        <a:ext cx="1549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4" name="Object 10"/>
          <p:cNvGraphicFramePr>
            <a:graphicFrameLocks noChangeAspect="1"/>
          </p:cNvGraphicFramePr>
          <p:nvPr/>
        </p:nvGraphicFramePr>
        <p:xfrm>
          <a:off x="3360738" y="2103438"/>
          <a:ext cx="2324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84" name="Equation" r:id="rId10" imgW="2323800" imgH="622080" progId="Equation.DSMT4">
                  <p:embed/>
                </p:oleObj>
              </mc:Choice>
              <mc:Fallback>
                <p:oleObj name="Equation" r:id="rId10" imgW="2323800" imgH="622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2103438"/>
                        <a:ext cx="2324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5" name="Object 11"/>
          <p:cNvGraphicFramePr>
            <a:graphicFrameLocks noChangeAspect="1"/>
          </p:cNvGraphicFramePr>
          <p:nvPr/>
        </p:nvGraphicFramePr>
        <p:xfrm>
          <a:off x="2287588" y="2922588"/>
          <a:ext cx="167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85" name="Equation" r:id="rId12" imgW="1676160" imgH="761760" progId="Equation.DSMT4">
                  <p:embed/>
                </p:oleObj>
              </mc:Choice>
              <mc:Fallback>
                <p:oleObj name="Equation" r:id="rId12" imgW="1676160" imgH="7617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2922588"/>
                        <a:ext cx="1676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6" name="Object 12"/>
          <p:cNvGraphicFramePr>
            <a:graphicFrameLocks noChangeAspect="1"/>
          </p:cNvGraphicFramePr>
          <p:nvPr/>
        </p:nvGraphicFramePr>
        <p:xfrm>
          <a:off x="3976688" y="2994025"/>
          <a:ext cx="2146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86" name="Equation" r:id="rId14" imgW="2145960" imgH="622080" progId="Equation.DSMT4">
                  <p:embed/>
                </p:oleObj>
              </mc:Choice>
              <mc:Fallback>
                <p:oleObj name="Equation" r:id="rId14" imgW="2145960" imgH="622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994025"/>
                        <a:ext cx="2146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7" name="Object 13"/>
          <p:cNvGraphicFramePr>
            <a:graphicFrameLocks noChangeAspect="1"/>
          </p:cNvGraphicFramePr>
          <p:nvPr/>
        </p:nvGraphicFramePr>
        <p:xfrm>
          <a:off x="2265363" y="3984625"/>
          <a:ext cx="838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87" name="Equation" r:id="rId16" imgW="838080" imgH="622080" progId="Equation.DSMT4">
                  <p:embed/>
                </p:oleObj>
              </mc:Choice>
              <mc:Fallback>
                <p:oleObj name="Equation" r:id="rId16" imgW="838080" imgH="622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3984625"/>
                        <a:ext cx="838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8" name="Object 14"/>
          <p:cNvGraphicFramePr>
            <a:graphicFrameLocks noChangeAspect="1"/>
          </p:cNvGraphicFramePr>
          <p:nvPr/>
        </p:nvGraphicFramePr>
        <p:xfrm>
          <a:off x="3103563" y="3984625"/>
          <a:ext cx="1917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88" name="Equation" r:id="rId18" imgW="1917360" imgH="622080" progId="Equation.DSMT4">
                  <p:embed/>
                </p:oleObj>
              </mc:Choice>
              <mc:Fallback>
                <p:oleObj name="Equation" r:id="rId18" imgW="1917360" imgH="6220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3984625"/>
                        <a:ext cx="1917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9" name="Object 15"/>
          <p:cNvGraphicFramePr>
            <a:graphicFrameLocks noChangeAspect="1"/>
          </p:cNvGraphicFramePr>
          <p:nvPr/>
        </p:nvGraphicFramePr>
        <p:xfrm>
          <a:off x="5776913" y="3990975"/>
          <a:ext cx="137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89" name="Equation" r:id="rId20" imgW="1371600" imgH="622080" progId="Equation.DSMT4">
                  <p:embed/>
                </p:oleObj>
              </mc:Choice>
              <mc:Fallback>
                <p:oleObj name="Equation" r:id="rId20" imgW="1371600" imgH="6220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3990975"/>
                        <a:ext cx="1371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0" name="Object 16"/>
          <p:cNvGraphicFramePr>
            <a:graphicFrameLocks noChangeAspect="1"/>
          </p:cNvGraphicFramePr>
          <p:nvPr/>
        </p:nvGraphicFramePr>
        <p:xfrm>
          <a:off x="2265363" y="5024438"/>
          <a:ext cx="3378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90" name="Equation" r:id="rId22" imgW="3377880" imgH="622080" progId="Equation.DSMT4">
                  <p:embed/>
                </p:oleObj>
              </mc:Choice>
              <mc:Fallback>
                <p:oleObj name="Equation" r:id="rId22" imgW="3377880" imgH="6220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5024438"/>
                        <a:ext cx="3378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1" name="Object 17"/>
          <p:cNvGraphicFramePr>
            <a:graphicFrameLocks noChangeAspect="1"/>
          </p:cNvGraphicFramePr>
          <p:nvPr/>
        </p:nvGraphicFramePr>
        <p:xfrm>
          <a:off x="5643563" y="5024438"/>
          <a:ext cx="1473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91" name="Equation" r:id="rId24" imgW="1473120" imgH="622080" progId="Equation.DSMT4">
                  <p:embed/>
                </p:oleObj>
              </mc:Choice>
              <mc:Fallback>
                <p:oleObj name="Equation" r:id="rId24" imgW="1473120" imgH="622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024438"/>
                        <a:ext cx="1473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Integration by Parts</a:t>
            </a:r>
            <a:endParaRPr lang="zh-CN" altLang="en-US" b="1" dirty="0">
              <a:ea typeface="宋体" charset="-122"/>
            </a:endParaRPr>
          </a:p>
        </p:txBody>
      </p:sp>
      <p:graphicFrame>
        <p:nvGraphicFramePr>
          <p:cNvPr id="905225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684213" y="2781300"/>
          <a:ext cx="2184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16" name="Equation" r:id="rId3" imgW="2184120" imgH="596880" progId="Equation.DSMT4">
                  <p:embed/>
                </p:oleObj>
              </mc:Choice>
              <mc:Fallback>
                <p:oleObj name="Equation" r:id="rId3" imgW="2184120" imgH="5968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81300"/>
                        <a:ext cx="2184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27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6659563" y="1700213"/>
          <a:ext cx="223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17" name="Equation" r:id="rId5" imgW="2235200" imgH="508000" progId="Equation.DSMT4">
                  <p:embed/>
                </p:oleObj>
              </mc:Choice>
              <mc:Fallback>
                <p:oleObj name="Equation" r:id="rId5" imgW="2235200" imgH="5080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700213"/>
                        <a:ext cx="2235200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34B9-B5EB-4CF0-828E-CAF815628A3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05222" name="Text Box 6"/>
          <p:cNvSpPr txBox="1">
            <a:spLocks noChangeArrowheads="1"/>
          </p:cNvSpPr>
          <p:nvPr/>
        </p:nvSpPr>
        <p:spPr bwMode="auto">
          <a:xfrm>
            <a:off x="555625" y="1484313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Example</a:t>
            </a:r>
            <a:r>
              <a:rPr lang="en-US" altLang="zh-CN" b="1">
                <a:ea typeface="宋体" charset="-122"/>
              </a:rPr>
              <a:t>:</a:t>
            </a:r>
            <a:r>
              <a:rPr lang="en-US" altLang="zh-CN">
                <a:ea typeface="宋体" charset="-122"/>
              </a:rPr>
              <a:t> Compute the following integrals:</a:t>
            </a:r>
            <a:endParaRPr lang="en-US" altLang="zh-CN" b="1">
              <a:ea typeface="宋体" charset="-122"/>
            </a:endParaRPr>
          </a:p>
        </p:txBody>
      </p:sp>
      <p:graphicFrame>
        <p:nvGraphicFramePr>
          <p:cNvPr id="905223" name="Object 7"/>
          <p:cNvGraphicFramePr>
            <a:graphicFrameLocks noChangeAspect="1"/>
          </p:cNvGraphicFramePr>
          <p:nvPr/>
        </p:nvGraphicFramePr>
        <p:xfrm>
          <a:off x="858838" y="1916113"/>
          <a:ext cx="5118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18" name="Equation" r:id="rId7" imgW="5117760" imgH="596880" progId="Equation.DSMT4">
                  <p:embed/>
                </p:oleObj>
              </mc:Choice>
              <mc:Fallback>
                <p:oleObj name="Equation" r:id="rId7" imgW="5117760" imgH="596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916113"/>
                        <a:ext cx="5118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5224" name="Text Box 8"/>
          <p:cNvSpPr txBox="1">
            <a:spLocks noChangeArrowheads="1"/>
          </p:cNvSpPr>
          <p:nvPr/>
        </p:nvSpPr>
        <p:spPr bwMode="auto">
          <a:xfrm>
            <a:off x="611188" y="2492375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</a:p>
        </p:txBody>
      </p:sp>
      <p:graphicFrame>
        <p:nvGraphicFramePr>
          <p:cNvPr id="905229" name="Object 13"/>
          <p:cNvGraphicFramePr>
            <a:graphicFrameLocks noChangeAspect="1"/>
          </p:cNvGraphicFramePr>
          <p:nvPr/>
        </p:nvGraphicFramePr>
        <p:xfrm>
          <a:off x="2959100" y="2832100"/>
          <a:ext cx="2476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19" name="Equation" r:id="rId9" imgW="2476440" imgH="596880" progId="Equation.DSMT4">
                  <p:embed/>
                </p:oleObj>
              </mc:Choice>
              <mc:Fallback>
                <p:oleObj name="Equation" r:id="rId9" imgW="2476440" imgH="5968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832100"/>
                        <a:ext cx="2476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31" name="Object 15"/>
          <p:cNvGraphicFramePr>
            <a:graphicFrameLocks noChangeAspect="1"/>
          </p:cNvGraphicFramePr>
          <p:nvPr/>
        </p:nvGraphicFramePr>
        <p:xfrm>
          <a:off x="2909888" y="4868863"/>
          <a:ext cx="3390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20" name="Equation" r:id="rId11" imgW="3390840" imgH="596880" progId="Equation.DSMT4">
                  <p:embed/>
                </p:oleObj>
              </mc:Choice>
              <mc:Fallback>
                <p:oleObj name="Equation" r:id="rId11" imgW="3390840" imgH="5968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868863"/>
                        <a:ext cx="3390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33" name="Object 17"/>
          <p:cNvGraphicFramePr>
            <a:graphicFrameLocks noChangeAspect="1"/>
          </p:cNvGraphicFramePr>
          <p:nvPr/>
        </p:nvGraphicFramePr>
        <p:xfrm>
          <a:off x="2916238" y="5518150"/>
          <a:ext cx="4305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21" name="Equation" r:id="rId13" imgW="4305240" imgH="596880" progId="Equation.DSMT4">
                  <p:embed/>
                </p:oleObj>
              </mc:Choice>
              <mc:Fallback>
                <p:oleObj name="Equation" r:id="rId13" imgW="4305240" imgH="5968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18150"/>
                        <a:ext cx="4305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35" name="Object 19"/>
          <p:cNvGraphicFramePr>
            <a:graphicFrameLocks noChangeAspect="1"/>
          </p:cNvGraphicFramePr>
          <p:nvPr/>
        </p:nvGraphicFramePr>
        <p:xfrm>
          <a:off x="2900363" y="4221163"/>
          <a:ext cx="2895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22" name="Equation" r:id="rId15" imgW="2895480" imgH="596880" progId="Equation.DSMT4">
                  <p:embed/>
                </p:oleObj>
              </mc:Choice>
              <mc:Fallback>
                <p:oleObj name="Equation" r:id="rId15" imgW="2895480" imgH="5968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4221163"/>
                        <a:ext cx="2895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37" name="Object 21"/>
          <p:cNvGraphicFramePr>
            <a:graphicFrameLocks noChangeAspect="1"/>
          </p:cNvGraphicFramePr>
          <p:nvPr/>
        </p:nvGraphicFramePr>
        <p:xfrm>
          <a:off x="2916238" y="6237288"/>
          <a:ext cx="252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23" name="Equation" r:id="rId17" imgW="2527200" imgH="330120" progId="Equation.DSMT4">
                  <p:embed/>
                </p:oleObj>
              </mc:Choice>
              <mc:Fallback>
                <p:oleObj name="Equation" r:id="rId17" imgW="2527200" imgH="33012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237288"/>
                        <a:ext cx="2527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39" name="Object 23"/>
          <p:cNvGraphicFramePr>
            <a:graphicFrameLocks noChangeAspect="1"/>
          </p:cNvGraphicFramePr>
          <p:nvPr/>
        </p:nvGraphicFramePr>
        <p:xfrm>
          <a:off x="2916238" y="3500438"/>
          <a:ext cx="482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24" name="Equation" r:id="rId19" imgW="4825800" imgH="596880" progId="Equation.DSMT4">
                  <p:embed/>
                </p:oleObj>
              </mc:Choice>
              <mc:Fallback>
                <p:oleObj name="Equation" r:id="rId19" imgW="4825800" imgH="5968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00438"/>
                        <a:ext cx="4826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5241" name="AutoShape 25"/>
          <p:cNvSpPr>
            <a:spLocks noChangeArrowheads="1"/>
          </p:cNvSpPr>
          <p:nvPr/>
        </p:nvSpPr>
        <p:spPr bwMode="auto">
          <a:xfrm>
            <a:off x="5651500" y="6308725"/>
            <a:ext cx="576263" cy="144463"/>
          </a:xfrm>
          <a:prstGeom prst="rightArrow">
            <a:avLst>
              <a:gd name="adj1" fmla="val 50000"/>
              <a:gd name="adj2" fmla="val 99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5245" name="Object 29"/>
          <p:cNvGraphicFramePr>
            <a:graphicFrameLocks noChangeAspect="1"/>
          </p:cNvGraphicFramePr>
          <p:nvPr/>
        </p:nvGraphicFramePr>
        <p:xfrm>
          <a:off x="6305550" y="6046788"/>
          <a:ext cx="2730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325" name="Equation" r:id="rId21" imgW="2730240" imgH="622080" progId="Equation.DSMT4">
                  <p:embed/>
                </p:oleObj>
              </mc:Choice>
              <mc:Fallback>
                <p:oleObj name="Equation" r:id="rId21" imgW="2730240" imgH="6220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6046788"/>
                        <a:ext cx="2730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0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0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0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0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0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4" grpId="0"/>
      <p:bldP spid="9052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Integration by Parts</a:t>
            </a:r>
            <a:endParaRPr lang="zh-CN" altLang="en-US">
              <a:ea typeface="宋体" charset="-122"/>
            </a:endParaRP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B70B-0CEB-49E0-97FE-0966FE939F3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07268" name="Text Box 4"/>
          <p:cNvSpPr txBox="1">
            <a:spLocks noChangeArrowheads="1"/>
          </p:cNvSpPr>
          <p:nvPr/>
        </p:nvSpPr>
        <p:spPr bwMode="auto">
          <a:xfrm>
            <a:off x="555625" y="1484313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Example</a:t>
            </a:r>
            <a:r>
              <a:rPr lang="en-US" altLang="zh-CN" b="1">
                <a:ea typeface="宋体" charset="-122"/>
              </a:rPr>
              <a:t>:</a:t>
            </a:r>
            <a:r>
              <a:rPr lang="en-US" altLang="zh-CN">
                <a:ea typeface="宋体" charset="-122"/>
              </a:rPr>
              <a:t> Compute the following integrals:</a:t>
            </a:r>
            <a:endParaRPr lang="en-US" altLang="zh-CN" b="1">
              <a:ea typeface="宋体" charset="-122"/>
            </a:endParaRPr>
          </a:p>
        </p:txBody>
      </p:sp>
      <p:graphicFrame>
        <p:nvGraphicFramePr>
          <p:cNvPr id="907269" name="Object 5"/>
          <p:cNvGraphicFramePr>
            <a:graphicFrameLocks noChangeAspect="1"/>
          </p:cNvGraphicFramePr>
          <p:nvPr/>
        </p:nvGraphicFramePr>
        <p:xfrm>
          <a:off x="858838" y="1916113"/>
          <a:ext cx="5118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47" name="Equation" r:id="rId3" imgW="5117760" imgH="596880" progId="Equation.DSMT4">
                  <p:embed/>
                </p:oleObj>
              </mc:Choice>
              <mc:Fallback>
                <p:oleObj name="Equation" r:id="rId3" imgW="5117760" imgH="596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916113"/>
                        <a:ext cx="5118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7270" name="Text Box 6"/>
          <p:cNvSpPr txBox="1">
            <a:spLocks noChangeArrowheads="1"/>
          </p:cNvSpPr>
          <p:nvPr/>
        </p:nvSpPr>
        <p:spPr bwMode="auto">
          <a:xfrm>
            <a:off x="611188" y="2492375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 (continued)</a:t>
            </a:r>
          </a:p>
        </p:txBody>
      </p:sp>
      <p:graphicFrame>
        <p:nvGraphicFramePr>
          <p:cNvPr id="907271" name="Object 7"/>
          <p:cNvGraphicFramePr>
            <a:graphicFrameLocks noChangeAspect="1"/>
          </p:cNvGraphicFramePr>
          <p:nvPr/>
        </p:nvGraphicFramePr>
        <p:xfrm>
          <a:off x="6659563" y="1700213"/>
          <a:ext cx="223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48" name="Equation" r:id="rId5" imgW="2235200" imgH="508000" progId="Equation.DSMT4">
                  <p:embed/>
                </p:oleObj>
              </mc:Choice>
              <mc:Fallback>
                <p:oleObj name="Equation" r:id="rId5" imgW="2235200" imgH="508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700213"/>
                        <a:ext cx="2235200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272" name="Object 8"/>
          <p:cNvGraphicFramePr>
            <a:graphicFrameLocks noChangeAspect="1"/>
          </p:cNvGraphicFramePr>
          <p:nvPr/>
        </p:nvGraphicFramePr>
        <p:xfrm>
          <a:off x="2268538" y="2924175"/>
          <a:ext cx="325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49" name="Equation" r:id="rId7" imgW="3251160" imgH="622080" progId="Equation.DSMT4">
                  <p:embed/>
                </p:oleObj>
              </mc:Choice>
              <mc:Fallback>
                <p:oleObj name="Equation" r:id="rId7" imgW="325116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24175"/>
                        <a:ext cx="3251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274" name="Object 10"/>
          <p:cNvGraphicFramePr>
            <a:graphicFrameLocks noChangeAspect="1"/>
          </p:cNvGraphicFramePr>
          <p:nvPr/>
        </p:nvGraphicFramePr>
        <p:xfrm>
          <a:off x="5645150" y="2878138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50" name="Equation" r:id="rId9" imgW="2311200" imgH="622080" progId="Equation.DSMT4">
                  <p:embed/>
                </p:oleObj>
              </mc:Choice>
              <mc:Fallback>
                <p:oleObj name="Equation" r:id="rId9" imgW="2311200" imgH="622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2878138"/>
                        <a:ext cx="2311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276" name="Object 12"/>
          <p:cNvGraphicFramePr>
            <a:graphicFrameLocks noChangeAspect="1"/>
          </p:cNvGraphicFramePr>
          <p:nvPr/>
        </p:nvGraphicFramePr>
        <p:xfrm>
          <a:off x="2268538" y="3598863"/>
          <a:ext cx="325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51" name="Equation" r:id="rId11" imgW="3251160" imgH="622080" progId="Equation.DSMT4">
                  <p:embed/>
                </p:oleObj>
              </mc:Choice>
              <mc:Fallback>
                <p:oleObj name="Equation" r:id="rId11" imgW="3251160" imgH="622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98863"/>
                        <a:ext cx="3251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7277" name="Text Box 13"/>
          <p:cNvSpPr txBox="1">
            <a:spLocks noChangeArrowheads="1"/>
          </p:cNvSpPr>
          <p:nvPr/>
        </p:nvSpPr>
        <p:spPr bwMode="auto">
          <a:xfrm>
            <a:off x="763588" y="3032125"/>
            <a:ext cx="1360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If  </a:t>
            </a:r>
            <a:r>
              <a:rPr lang="en-US" altLang="zh-CN" b="1" i="1">
                <a:ea typeface="宋体" charset="-122"/>
              </a:rPr>
              <a:t>n  </a:t>
            </a:r>
            <a:r>
              <a:rPr lang="en-US" altLang="zh-CN">
                <a:ea typeface="宋体" charset="-122"/>
              </a:rPr>
              <a:t>is odd</a:t>
            </a:r>
          </a:p>
        </p:txBody>
      </p:sp>
      <p:graphicFrame>
        <p:nvGraphicFramePr>
          <p:cNvPr id="907278" name="Object 14"/>
          <p:cNvGraphicFramePr>
            <a:graphicFrameLocks noChangeAspect="1"/>
          </p:cNvGraphicFramePr>
          <p:nvPr/>
        </p:nvGraphicFramePr>
        <p:xfrm>
          <a:off x="5580063" y="3573463"/>
          <a:ext cx="2324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52" name="Equation" r:id="rId13" imgW="2323800" imgH="622080" progId="Equation.DSMT4">
                  <p:embed/>
                </p:oleObj>
              </mc:Choice>
              <mc:Fallback>
                <p:oleObj name="Equation" r:id="rId13" imgW="2323800" imgH="6220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73463"/>
                        <a:ext cx="2324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7279" name="Text Box 15"/>
          <p:cNvSpPr txBox="1">
            <a:spLocks noChangeArrowheads="1"/>
          </p:cNvSpPr>
          <p:nvPr/>
        </p:nvSpPr>
        <p:spPr bwMode="auto">
          <a:xfrm>
            <a:off x="755650" y="3679825"/>
            <a:ext cx="1458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If  </a:t>
            </a:r>
            <a:r>
              <a:rPr lang="en-US" altLang="zh-CN" b="1" i="1">
                <a:ea typeface="宋体" charset="-122"/>
              </a:rPr>
              <a:t>n  </a:t>
            </a:r>
            <a:r>
              <a:rPr lang="en-US" altLang="zh-CN">
                <a:ea typeface="宋体" charset="-122"/>
              </a:rPr>
              <a:t>is even</a:t>
            </a:r>
          </a:p>
        </p:txBody>
      </p:sp>
      <p:graphicFrame>
        <p:nvGraphicFramePr>
          <p:cNvPr id="907280" name="Object 16"/>
          <p:cNvGraphicFramePr>
            <a:graphicFrameLocks noChangeAspect="1"/>
          </p:cNvGraphicFramePr>
          <p:nvPr/>
        </p:nvGraphicFramePr>
        <p:xfrm>
          <a:off x="1619250" y="4508500"/>
          <a:ext cx="1993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53" name="Equation" r:id="rId15" imgW="1993680" imgH="596880" progId="Equation.DSMT4">
                  <p:embed/>
                </p:oleObj>
              </mc:Choice>
              <mc:Fallback>
                <p:oleObj name="Equation" r:id="rId15" imgW="1993680" imgH="596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08500"/>
                        <a:ext cx="1993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281" name="Object 17"/>
          <p:cNvGraphicFramePr>
            <a:graphicFrameLocks noChangeAspect="1"/>
          </p:cNvGraphicFramePr>
          <p:nvPr/>
        </p:nvGraphicFramePr>
        <p:xfrm>
          <a:off x="4211638" y="4508500"/>
          <a:ext cx="1651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54" name="Equation" r:id="rId17" imgW="1650960" imgH="660240" progId="Equation.DSMT4">
                  <p:embed/>
                </p:oleObj>
              </mc:Choice>
              <mc:Fallback>
                <p:oleObj name="Equation" r:id="rId17" imgW="1650960" imgH="6602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508500"/>
                        <a:ext cx="1651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7282" name="Text Box 18"/>
          <p:cNvSpPr txBox="1">
            <a:spLocks noChangeArrowheads="1"/>
          </p:cNvSpPr>
          <p:nvPr/>
        </p:nvSpPr>
        <p:spPr bwMode="auto">
          <a:xfrm>
            <a:off x="827088" y="4292600"/>
            <a:ext cx="747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</a:t>
            </a:r>
          </a:p>
        </p:txBody>
      </p:sp>
      <p:graphicFrame>
        <p:nvGraphicFramePr>
          <p:cNvPr id="907283" name="Object 19"/>
          <p:cNvGraphicFramePr>
            <a:graphicFrameLocks noChangeAspect="1"/>
          </p:cNvGraphicFramePr>
          <p:nvPr/>
        </p:nvGraphicFramePr>
        <p:xfrm>
          <a:off x="2195513" y="5229225"/>
          <a:ext cx="4445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55" name="Equation" r:id="rId19" imgW="4444920" imgH="1346040" progId="Equation.DSMT4">
                  <p:embed/>
                </p:oleObj>
              </mc:Choice>
              <mc:Fallback>
                <p:oleObj name="Equation" r:id="rId19" imgW="4444920" imgH="13460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29225"/>
                        <a:ext cx="44450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7285" name="Text Box 21"/>
          <p:cNvSpPr txBox="1">
            <a:spLocks noChangeArrowheads="1"/>
          </p:cNvSpPr>
          <p:nvPr/>
        </p:nvSpPr>
        <p:spPr bwMode="auto">
          <a:xfrm>
            <a:off x="900113" y="5216525"/>
            <a:ext cx="117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obtain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0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0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0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7" grpId="0"/>
      <p:bldP spid="907279" grpId="0"/>
      <p:bldP spid="907282" grpId="0"/>
      <p:bldP spid="9072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Integration by Parts</a:t>
            </a:r>
            <a:endParaRPr lang="zh-CN" altLang="en-US" b="1" dirty="0">
              <a:ea typeface="宋体" charset="-122"/>
            </a:endParaRPr>
          </a:p>
        </p:txBody>
      </p:sp>
      <p:graphicFrame>
        <p:nvGraphicFramePr>
          <p:cNvPr id="913417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1004888" y="3024188"/>
          <a:ext cx="44307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74" name="Equation" r:id="rId3" imgW="4889160" imgH="596880" progId="Equation.DSMT4">
                  <p:embed/>
                </p:oleObj>
              </mc:Choice>
              <mc:Fallback>
                <p:oleObj name="Equation" r:id="rId3" imgW="4889160" imgH="5968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024188"/>
                        <a:ext cx="44307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21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4429125" y="3935413"/>
          <a:ext cx="40354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75" name="Equation" r:id="rId5" imgW="4444920" imgH="1346040" progId="Equation.DSMT4">
                  <p:embed/>
                </p:oleObj>
              </mc:Choice>
              <mc:Fallback>
                <p:oleObj name="Equation" r:id="rId5" imgW="444492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935413"/>
                        <a:ext cx="4035425" cy="1222375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888-BFE7-4A9B-8883-B40E0E9CC49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555625" y="1484313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Example</a:t>
            </a:r>
            <a:r>
              <a:rPr lang="en-US" altLang="zh-CN" b="1">
                <a:ea typeface="宋体" charset="-122"/>
              </a:rPr>
              <a:t>:</a:t>
            </a:r>
            <a:r>
              <a:rPr lang="en-US" altLang="zh-CN">
                <a:ea typeface="宋体" charset="-122"/>
              </a:rPr>
              <a:t> Compute the following integrals:</a:t>
            </a:r>
            <a:endParaRPr lang="en-US" altLang="zh-CN" b="1">
              <a:ea typeface="宋体" charset="-122"/>
            </a:endParaRPr>
          </a:p>
        </p:txBody>
      </p:sp>
      <p:graphicFrame>
        <p:nvGraphicFramePr>
          <p:cNvPr id="913414" name="Object 6"/>
          <p:cNvGraphicFramePr>
            <a:graphicFrameLocks noChangeAspect="1"/>
          </p:cNvGraphicFramePr>
          <p:nvPr/>
        </p:nvGraphicFramePr>
        <p:xfrm>
          <a:off x="858838" y="1916113"/>
          <a:ext cx="5118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76" name="Equation" r:id="rId7" imgW="5117760" imgH="596880" progId="Equation.DSMT4">
                  <p:embed/>
                </p:oleObj>
              </mc:Choice>
              <mc:Fallback>
                <p:oleObj name="Equation" r:id="rId7" imgW="5117760" imgH="596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916113"/>
                        <a:ext cx="5118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3415" name="Text Box 7"/>
          <p:cNvSpPr txBox="1">
            <a:spLocks noChangeArrowheads="1"/>
          </p:cNvSpPr>
          <p:nvPr/>
        </p:nvSpPr>
        <p:spPr bwMode="auto">
          <a:xfrm>
            <a:off x="611188" y="2492375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 (continued)</a:t>
            </a:r>
          </a:p>
        </p:txBody>
      </p:sp>
      <p:graphicFrame>
        <p:nvGraphicFramePr>
          <p:cNvPr id="913416" name="Object 8"/>
          <p:cNvGraphicFramePr>
            <a:graphicFrameLocks noChangeAspect="1"/>
          </p:cNvGraphicFramePr>
          <p:nvPr/>
        </p:nvGraphicFramePr>
        <p:xfrm>
          <a:off x="6659563" y="1700213"/>
          <a:ext cx="223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77" name="Equation" r:id="rId9" imgW="2235200" imgH="508000" progId="Equation.DSMT4">
                  <p:embed/>
                </p:oleObj>
              </mc:Choice>
              <mc:Fallback>
                <p:oleObj name="Equation" r:id="rId9" imgW="2235200" imgH="508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700213"/>
                        <a:ext cx="2235200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20" name="Object 12"/>
          <p:cNvGraphicFramePr>
            <a:graphicFrameLocks noChangeAspect="1"/>
          </p:cNvGraphicFramePr>
          <p:nvPr/>
        </p:nvGraphicFramePr>
        <p:xfrm>
          <a:off x="752475" y="3789363"/>
          <a:ext cx="2882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78" name="Equation" r:id="rId11" imgW="2882880" imgH="596880" progId="Equation.DSMT4">
                  <p:embed/>
                </p:oleObj>
              </mc:Choice>
              <mc:Fallback>
                <p:oleObj name="Equation" r:id="rId11" imgW="2882880" imgH="596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3789363"/>
                        <a:ext cx="2882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23" name="Object 15"/>
          <p:cNvGraphicFramePr>
            <a:graphicFrameLocks noChangeAspect="1"/>
          </p:cNvGraphicFramePr>
          <p:nvPr/>
        </p:nvGraphicFramePr>
        <p:xfrm>
          <a:off x="755650" y="4581525"/>
          <a:ext cx="2400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79" name="Equation" r:id="rId13" imgW="2400120" imgH="622080" progId="Equation.DSMT4">
                  <p:embed/>
                </p:oleObj>
              </mc:Choice>
              <mc:Fallback>
                <p:oleObj name="Equation" r:id="rId13" imgW="2400120" imgH="6220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81525"/>
                        <a:ext cx="2400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424" name="Object 16"/>
          <p:cNvGraphicFramePr>
            <a:graphicFrameLocks noChangeAspect="1"/>
          </p:cNvGraphicFramePr>
          <p:nvPr/>
        </p:nvGraphicFramePr>
        <p:xfrm>
          <a:off x="755650" y="5300663"/>
          <a:ext cx="62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80" name="Equation" r:id="rId15" imgW="622080" imgH="622080" progId="Equation.DSMT4">
                  <p:embed/>
                </p:oleObj>
              </mc:Choice>
              <mc:Fallback>
                <p:oleObj name="Equation" r:id="rId15" imgW="622080" imgH="6220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00663"/>
                        <a:ext cx="622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1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ea typeface="宋体" charset="-122"/>
              </a:rPr>
              <a:t>Quadrature Problems for elementary fundamental functions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8B45-2C2F-445B-BCC6-234C2AA25505}" type="slidenum">
              <a:rPr lang="en-US" altLang="en-US"/>
              <a:pPr/>
              <a:t>15</a:t>
            </a:fld>
            <a:endParaRPr lang="en-US" altLang="en-US"/>
          </a:p>
        </p:txBody>
      </p:sp>
      <p:graphicFrame>
        <p:nvGraphicFramePr>
          <p:cNvPr id="760835" name="Object 3"/>
          <p:cNvGraphicFramePr>
            <a:graphicFrameLocks/>
          </p:cNvGraphicFramePr>
          <p:nvPr/>
        </p:nvGraphicFramePr>
        <p:xfrm>
          <a:off x="593725" y="1484313"/>
          <a:ext cx="7794625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43" name="文档" r:id="rId4" imgW="7761686" imgH="4754635" progId="Word.Document.8">
                  <p:embed/>
                </p:oleObj>
              </mc:Choice>
              <mc:Fallback>
                <p:oleObj name="文档" r:id="rId4" imgW="7761686" imgH="4754635" progId="Word.Documen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484313"/>
                        <a:ext cx="7794625" cy="474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Review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060575"/>
            <a:ext cx="8447087" cy="28813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The Concept of definite Integrals</a:t>
            </a:r>
          </a:p>
          <a:p>
            <a:r>
              <a:rPr lang="en-US" altLang="zh-CN" dirty="0">
                <a:ea typeface="宋体" charset="-122"/>
              </a:rPr>
              <a:t>Integration by substitutions</a:t>
            </a:r>
          </a:p>
          <a:p>
            <a:r>
              <a:rPr lang="en-US" altLang="zh-CN" dirty="0">
                <a:ea typeface="宋体" charset="-122"/>
              </a:rPr>
              <a:t>Integration by parts</a:t>
            </a:r>
          </a:p>
          <a:p>
            <a:r>
              <a:rPr lang="en-US" altLang="zh-CN" dirty="0">
                <a:ea typeface="宋体" charset="-122"/>
              </a:rPr>
              <a:t>Quadrature Problems for elementary fundamental functions</a:t>
            </a: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CB90-B315-4C1B-83EB-5D135CB71E9B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Section 5.4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dirty="0" smtClean="0">
              <a:ea typeface="宋体" pitchFamily="2" charset="-122"/>
            </a:endParaRPr>
          </a:p>
          <a:p>
            <a:r>
              <a:rPr lang="en-US" altLang="zh-CN" sz="3600" dirty="0" smtClean="0">
                <a:ea typeface="宋体" pitchFamily="2" charset="-122"/>
              </a:rPr>
              <a:t>Improper </a:t>
            </a:r>
            <a:r>
              <a:rPr lang="en-US" altLang="zh-CN" sz="3600" dirty="0">
                <a:ea typeface="宋体" pitchFamily="2" charset="-122"/>
              </a:rPr>
              <a:t>Integrals</a:t>
            </a:r>
          </a:p>
        </p:txBody>
      </p:sp>
    </p:spTree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B090-69D9-48DD-9CDB-7BB11A9F618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Overview</a:t>
            </a:r>
          </a:p>
        </p:txBody>
      </p:sp>
      <p:sp>
        <p:nvSpPr>
          <p:cNvPr id="1096707" name="Text Box 3"/>
          <p:cNvSpPr txBox="1">
            <a:spLocks noChangeArrowheads="1"/>
          </p:cNvSpPr>
          <p:nvPr/>
        </p:nvSpPr>
        <p:spPr bwMode="auto">
          <a:xfrm>
            <a:off x="474663" y="1379538"/>
            <a:ext cx="7756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By the definition of definite integral, the definite integrals we have studied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must satisfy at least the following two conditions:</a:t>
            </a:r>
          </a:p>
        </p:txBody>
      </p:sp>
      <p:sp>
        <p:nvSpPr>
          <p:cNvPr id="1096708" name="Text Box 4"/>
          <p:cNvSpPr txBox="1">
            <a:spLocks noChangeArrowheads="1"/>
          </p:cNvSpPr>
          <p:nvPr/>
        </p:nvSpPr>
        <p:spPr bwMode="auto">
          <a:xfrm>
            <a:off x="835025" y="2193925"/>
            <a:ext cx="478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(1)  The interval of integration </a:t>
            </a: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[</a:t>
            </a:r>
            <a:r>
              <a:rPr lang="en-US" altLang="zh-CN" b="1" i="1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, </a:t>
            </a:r>
            <a:r>
              <a:rPr lang="en-US" altLang="zh-CN" b="1" i="1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]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 is finite;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835025" y="2619375"/>
            <a:ext cx="433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(2)  The integrand f is bounded on </a:t>
            </a: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[</a:t>
            </a:r>
            <a:r>
              <a:rPr lang="en-US" altLang="zh-CN" b="1" i="1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, </a:t>
            </a:r>
            <a:r>
              <a:rPr lang="en-US" altLang="zh-CN" b="1" i="1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]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1096710" name="Text Box 6"/>
          <p:cNvSpPr txBox="1">
            <a:spLocks noChangeArrowheads="1"/>
          </p:cNvSpPr>
          <p:nvPr/>
        </p:nvSpPr>
        <p:spPr bwMode="auto">
          <a:xfrm>
            <a:off x="474663" y="2974975"/>
            <a:ext cx="82200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In practice, however, we frequently encounter problems that fail to meet one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or both of these conditions. Hence, it is necessary that we extended the concept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of definite integrals to investigate integrals </a:t>
            </a:r>
            <a:r>
              <a:rPr lang="en-US" altLang="zh-CN" u="sng">
                <a:solidFill>
                  <a:srgbClr val="CC0000"/>
                </a:solidFill>
                <a:ea typeface="宋体" pitchFamily="2" charset="-122"/>
              </a:rPr>
              <a:t>with infinite interval of integration</a:t>
            </a:r>
          </a:p>
          <a:p>
            <a:pPr>
              <a:lnSpc>
                <a:spcPct val="120000"/>
              </a:lnSpc>
            </a:pPr>
            <a:r>
              <a:rPr lang="en-US" altLang="zh-CN" u="sng">
                <a:solidFill>
                  <a:srgbClr val="CC0000"/>
                </a:solidFill>
                <a:ea typeface="宋体" pitchFamily="2" charset="-122"/>
              </a:rPr>
              <a:t>or with an unbounded integrand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1096711" name="Object 7"/>
          <p:cNvGraphicFramePr>
            <a:graphicFrameLocks noChangeAspect="1"/>
          </p:cNvGraphicFramePr>
          <p:nvPr/>
        </p:nvGraphicFramePr>
        <p:xfrm>
          <a:off x="1908175" y="4743450"/>
          <a:ext cx="3014663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474" name="Image" r:id="rId4" imgW="6628571" imgH="3758730" progId="Photoshop.Image.8">
                  <p:embed/>
                </p:oleObj>
              </mc:Choice>
              <mc:Fallback>
                <p:oleObj name="Image" r:id="rId4" imgW="6628571" imgH="3758730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43450"/>
                        <a:ext cx="3014663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12" name="Object 8"/>
          <p:cNvGraphicFramePr>
            <a:graphicFrameLocks noChangeAspect="1"/>
          </p:cNvGraphicFramePr>
          <p:nvPr/>
        </p:nvGraphicFramePr>
        <p:xfrm>
          <a:off x="5381625" y="4319588"/>
          <a:ext cx="1873250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475" name="Image" r:id="rId6" imgW="3301587" imgH="3885714" progId="Photoshop.Image.8">
                  <p:embed/>
                </p:oleObj>
              </mc:Choice>
              <mc:Fallback>
                <p:oleObj name="Image" r:id="rId6" imgW="3301587" imgH="3885714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4319588"/>
                        <a:ext cx="1873250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8" grpId="0"/>
      <p:bldP spid="1096709" grpId="0"/>
      <p:bldP spid="10967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A807-81D1-4461-BD04-7A151EEF3ED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4663" y="1341438"/>
            <a:ext cx="8083550" cy="992187"/>
            <a:chOff x="299" y="956"/>
            <a:chExt cx="5092" cy="625"/>
          </a:xfrm>
        </p:grpSpPr>
        <p:sp>
          <p:nvSpPr>
            <p:cNvPr id="1098756" name="Text Box 4"/>
            <p:cNvSpPr txBox="1">
              <a:spLocks noChangeArrowheads="1"/>
            </p:cNvSpPr>
            <p:nvPr/>
          </p:nvSpPr>
          <p:spPr bwMode="auto">
            <a:xfrm>
              <a:off x="299" y="956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Example 1</a:t>
              </a:r>
            </a:p>
          </p:txBody>
        </p:sp>
        <p:sp>
          <p:nvSpPr>
            <p:cNvPr id="1098757" name="Text Box 5"/>
            <p:cNvSpPr txBox="1">
              <a:spLocks noChangeArrowheads="1"/>
            </p:cNvSpPr>
            <p:nvPr/>
          </p:nvSpPr>
          <p:spPr bwMode="auto">
            <a:xfrm>
              <a:off x="1291" y="956"/>
              <a:ext cx="3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In an electric field formed by a point charge with electric</a:t>
              </a:r>
            </a:p>
          </p:txBody>
        </p:sp>
        <p:sp>
          <p:nvSpPr>
            <p:cNvPr id="1098758" name="Text Box 6"/>
            <p:cNvSpPr txBox="1">
              <a:spLocks noChangeArrowheads="1"/>
            </p:cNvSpPr>
            <p:nvPr/>
          </p:nvSpPr>
          <p:spPr bwMode="auto">
            <a:xfrm>
              <a:off x="299" y="1139"/>
              <a:ext cx="50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quantity </a:t>
              </a:r>
              <a:r>
                <a:rPr lang="en-US" altLang="zh-CN" b="1" i="1">
                  <a:ea typeface="宋体" pitchFamily="2" charset="-122"/>
                </a:rPr>
                <a:t>Q</a:t>
              </a:r>
              <a:r>
                <a:rPr lang="en-US" altLang="zh-CN">
                  <a:ea typeface="宋体" pitchFamily="2" charset="-122"/>
                </a:rPr>
                <a:t>, find the electric potential at a point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with a distance a away from</a:t>
              </a:r>
            </a:p>
            <a:p>
              <a:r>
                <a:rPr lang="en-US" altLang="zh-CN" b="1" i="1">
                  <a:ea typeface="宋体" pitchFamily="2" charset="-122"/>
                </a:rPr>
                <a:t>Q</a:t>
              </a:r>
              <a:r>
                <a:rPr lang="en-US" altLang="zh-CN"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74663" y="2276475"/>
            <a:ext cx="8050212" cy="1477963"/>
            <a:chOff x="299" y="1606"/>
            <a:chExt cx="5071" cy="931"/>
          </a:xfrm>
        </p:grpSpPr>
        <p:sp>
          <p:nvSpPr>
            <p:cNvPr id="1098760" name="Text Box 8"/>
            <p:cNvSpPr txBox="1">
              <a:spLocks noChangeArrowheads="1"/>
            </p:cNvSpPr>
            <p:nvPr/>
          </p:nvSpPr>
          <p:spPr bwMode="auto">
            <a:xfrm>
              <a:off x="299" y="1606"/>
              <a:ext cx="6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>
                  <a:ea typeface="宋体" pitchFamily="2" charset="-122"/>
                </a:rPr>
                <a:t>Solution</a:t>
              </a:r>
            </a:p>
          </p:txBody>
        </p:sp>
        <p:sp>
          <p:nvSpPr>
            <p:cNvPr id="1098761" name="Text Box 9"/>
            <p:cNvSpPr txBox="1">
              <a:spLocks noChangeArrowheads="1"/>
            </p:cNvSpPr>
            <p:nvPr/>
          </p:nvSpPr>
          <p:spPr bwMode="auto">
            <a:xfrm>
              <a:off x="1178" y="1606"/>
              <a:ext cx="4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>
                  <a:ea typeface="宋体" pitchFamily="2" charset="-122"/>
                </a:rPr>
                <a:t>By the knowledge of physics, the electric potential at point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,</a:t>
              </a:r>
              <a:endParaRPr lang="en-US" altLang="zh-CN" b="1" i="1">
                <a:ea typeface="宋体" pitchFamily="2" charset="-122"/>
              </a:endParaRPr>
            </a:p>
          </p:txBody>
        </p:sp>
        <p:sp>
          <p:nvSpPr>
            <p:cNvPr id="1098762" name="Text Box 10"/>
            <p:cNvSpPr txBox="1">
              <a:spLocks noChangeArrowheads="1"/>
            </p:cNvSpPr>
            <p:nvPr/>
          </p:nvSpPr>
          <p:spPr bwMode="auto">
            <a:xfrm>
              <a:off x="299" y="1789"/>
              <a:ext cx="5071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i="1">
                  <a:ea typeface="宋体" pitchFamily="2" charset="-122"/>
                </a:rPr>
                <a:t>V</a:t>
              </a:r>
              <a:r>
                <a:rPr lang="en-US" altLang="zh-CN" b="1" i="1" baseline="-25000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is equal to the work done by the electric field force when a unit positive</a:t>
              </a:r>
            </a:p>
            <a:p>
              <a:pPr>
                <a:lnSpc>
                  <a:spcPct val="120000"/>
                </a:lnSpc>
              </a:pPr>
              <a:r>
                <a:rPr lang="en-US" altLang="zh-CN">
                  <a:ea typeface="宋体" pitchFamily="2" charset="-122"/>
                </a:rPr>
                <a:t>charge moves from point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to infinity. We now choose the coordinate system</a:t>
              </a:r>
            </a:p>
            <a:p>
              <a:pPr>
                <a:lnSpc>
                  <a:spcPct val="120000"/>
                </a:lnSpc>
              </a:pPr>
              <a:r>
                <a:rPr lang="en-US" altLang="zh-CN">
                  <a:ea typeface="宋体" pitchFamily="2" charset="-122"/>
                </a:rPr>
                <a:t>such that the position of </a:t>
              </a:r>
              <a:r>
                <a:rPr lang="en-US" altLang="zh-CN" b="1" i="1">
                  <a:ea typeface="宋体" pitchFamily="2" charset="-122"/>
                </a:rPr>
                <a:t>Q</a:t>
              </a:r>
              <a:r>
                <a:rPr lang="en-US" altLang="zh-CN">
                  <a:ea typeface="宋体" pitchFamily="2" charset="-122"/>
                </a:rPr>
                <a:t> is the origin and the point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lies on the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>
                  <a:ea typeface="宋体" pitchFamily="2" charset="-122"/>
                </a:rPr>
                <a:t>-axis.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19250" y="3860800"/>
            <a:ext cx="5873750" cy="782638"/>
            <a:chOff x="1094" y="2461"/>
            <a:chExt cx="3700" cy="493"/>
          </a:xfrm>
        </p:grpSpPr>
        <p:sp>
          <p:nvSpPr>
            <p:cNvPr id="1098764" name="Line 12"/>
            <p:cNvSpPr>
              <a:spLocks noChangeShapeType="1"/>
            </p:cNvSpPr>
            <p:nvPr/>
          </p:nvSpPr>
          <p:spPr bwMode="auto">
            <a:xfrm>
              <a:off x="1179" y="2717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765" name="Line 13"/>
            <p:cNvSpPr>
              <a:spLocks noChangeShapeType="1"/>
            </p:cNvSpPr>
            <p:nvPr/>
          </p:nvSpPr>
          <p:spPr bwMode="auto">
            <a:xfrm flipV="1">
              <a:off x="1179" y="2670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98766" name="Object 14"/>
            <p:cNvGraphicFramePr>
              <a:graphicFrameLocks noChangeAspect="1"/>
            </p:cNvGraphicFramePr>
            <p:nvPr/>
          </p:nvGraphicFramePr>
          <p:xfrm>
            <a:off x="1094" y="280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46" name="Equation" r:id="rId4" imgW="228600" imgH="241200" progId="Equation.DSMT4">
                    <p:embed/>
                  </p:oleObj>
                </mc:Choice>
                <mc:Fallback>
                  <p:oleObj name="Equation" r:id="rId4" imgW="228600" imgH="241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280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8767" name="Object 15"/>
            <p:cNvGraphicFramePr>
              <a:graphicFrameLocks noChangeAspect="1"/>
            </p:cNvGraphicFramePr>
            <p:nvPr/>
          </p:nvGraphicFramePr>
          <p:xfrm>
            <a:off x="1120" y="2461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47" name="Equation" r:id="rId6" imgW="228600" imgH="291960" progId="Equation.DSMT4">
                    <p:embed/>
                  </p:oleObj>
                </mc:Choice>
                <mc:Fallback>
                  <p:oleObj name="Equation" r:id="rId6" imgW="228600" imgH="2919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2461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8768" name="Line 16"/>
            <p:cNvSpPr>
              <a:spLocks noChangeShapeType="1"/>
            </p:cNvSpPr>
            <p:nvPr/>
          </p:nvSpPr>
          <p:spPr bwMode="auto">
            <a:xfrm flipV="1">
              <a:off x="1866" y="2670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98769" name="Object 17"/>
            <p:cNvGraphicFramePr>
              <a:graphicFrameLocks noChangeAspect="1"/>
            </p:cNvGraphicFramePr>
            <p:nvPr/>
          </p:nvGraphicFramePr>
          <p:xfrm>
            <a:off x="1803" y="2461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48"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" y="2461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8770" name="Object 18"/>
            <p:cNvGraphicFramePr>
              <a:graphicFrameLocks noChangeAspect="1"/>
            </p:cNvGraphicFramePr>
            <p:nvPr/>
          </p:nvGraphicFramePr>
          <p:xfrm>
            <a:off x="1831" y="2802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49" name="Equation" r:id="rId10" imgW="177480" imgH="190440" progId="Equation.DSMT4">
                    <p:embed/>
                  </p:oleObj>
                </mc:Choice>
                <mc:Fallback>
                  <p:oleObj name="Equation" r:id="rId10" imgW="177480" imgH="1904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2802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8773" name="Line 21"/>
            <p:cNvSpPr>
              <a:spLocks noChangeShapeType="1"/>
            </p:cNvSpPr>
            <p:nvPr/>
          </p:nvSpPr>
          <p:spPr bwMode="auto">
            <a:xfrm flipV="1">
              <a:off x="3957" y="2670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98774" name="Object 22"/>
            <p:cNvGraphicFramePr>
              <a:graphicFrameLocks noChangeAspect="1"/>
            </p:cNvGraphicFramePr>
            <p:nvPr/>
          </p:nvGraphicFramePr>
          <p:xfrm>
            <a:off x="3901" y="2773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50" name="Equation" r:id="rId12" imgW="164880" imgH="241200" progId="Equation.DSMT4">
                    <p:embed/>
                  </p:oleObj>
                </mc:Choice>
                <mc:Fallback>
                  <p:oleObj name="Equation" r:id="rId12" imgW="16488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2773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8777" name="Object 25"/>
            <p:cNvGraphicFramePr>
              <a:graphicFrameLocks noChangeAspect="1"/>
            </p:cNvGraphicFramePr>
            <p:nvPr/>
          </p:nvGraphicFramePr>
          <p:xfrm>
            <a:off x="4666" y="2773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51" name="Equation" r:id="rId14" imgW="203040" imgH="190440" progId="Equation.DSMT4">
                    <p:embed/>
                  </p:oleObj>
                </mc:Choice>
                <mc:Fallback>
                  <p:oleObj name="Equation" r:id="rId14" imgW="20304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2773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8783" name="Text Box 31"/>
          <p:cNvSpPr txBox="1">
            <a:spLocks noChangeArrowheads="1"/>
          </p:cNvSpPr>
          <p:nvPr/>
        </p:nvSpPr>
        <p:spPr bwMode="auto">
          <a:xfrm>
            <a:off x="463550" y="6056313"/>
            <a:ext cx="2789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computed by integration. 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74663" y="5300663"/>
            <a:ext cx="7945437" cy="862012"/>
            <a:chOff x="299" y="3339"/>
            <a:chExt cx="5005" cy="543"/>
          </a:xfrm>
        </p:grpSpPr>
        <p:graphicFrame>
          <p:nvGraphicFramePr>
            <p:cNvPr id="1098780" name="Object 28"/>
            <p:cNvGraphicFramePr>
              <a:graphicFrameLocks noChangeAspect="1"/>
            </p:cNvGraphicFramePr>
            <p:nvPr/>
          </p:nvGraphicFramePr>
          <p:xfrm>
            <a:off x="993" y="3490"/>
            <a:ext cx="32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52" name="Equation" r:id="rId16" imgW="520560" imgH="622080" progId="Equation.DSMT4">
                    <p:embed/>
                  </p:oleObj>
                </mc:Choice>
                <mc:Fallback>
                  <p:oleObj name="Equation" r:id="rId16" imgW="520560" imgH="6220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3490"/>
                          <a:ext cx="328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99" y="3339"/>
              <a:ext cx="5005" cy="457"/>
              <a:chOff x="299" y="3339"/>
              <a:chExt cx="5005" cy="457"/>
            </a:xfrm>
          </p:grpSpPr>
          <p:sp>
            <p:nvSpPr>
              <p:cNvPr id="1098781" name="Text Box 29"/>
              <p:cNvSpPr txBox="1">
                <a:spLocks noChangeArrowheads="1"/>
              </p:cNvSpPr>
              <p:nvPr/>
            </p:nvSpPr>
            <p:spPr bwMode="auto">
              <a:xfrm>
                <a:off x="299" y="3546"/>
                <a:ext cx="7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</a:rPr>
                  <a:t>point </a:t>
                </a:r>
                <a:r>
                  <a:rPr lang="en-US" altLang="zh-CN" b="1" i="1">
                    <a:ea typeface="宋体" pitchFamily="2" charset="-122"/>
                  </a:rPr>
                  <a:t>x</a:t>
                </a:r>
                <a:r>
                  <a:rPr lang="en-US" altLang="zh-CN">
                    <a:ea typeface="宋体" pitchFamily="2" charset="-122"/>
                  </a:rPr>
                  <a:t> is</a:t>
                </a:r>
              </a:p>
            </p:txBody>
          </p:sp>
          <p:sp>
            <p:nvSpPr>
              <p:cNvPr id="1098782" name="Text Box 30"/>
              <p:cNvSpPr txBox="1">
                <a:spLocks noChangeArrowheads="1"/>
              </p:cNvSpPr>
              <p:nvPr/>
            </p:nvSpPr>
            <p:spPr bwMode="auto">
              <a:xfrm>
                <a:off x="1291" y="3546"/>
                <a:ext cx="234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</a:rPr>
                  <a:t>, which depends on the distance </a:t>
                </a:r>
                <a:r>
                  <a:rPr lang="en-US" altLang="zh-CN" b="1" i="1">
                    <a:ea typeface="宋体" pitchFamily="2" charset="-122"/>
                  </a:rPr>
                  <a:t>x</a:t>
                </a:r>
                <a:r>
                  <a:rPr lang="en-US" altLang="zh-CN">
                    <a:ea typeface="宋体" pitchFamily="2" charset="-122"/>
                  </a:rPr>
                  <a:t>, </a:t>
                </a:r>
              </a:p>
            </p:txBody>
          </p:sp>
          <p:sp>
            <p:nvSpPr>
              <p:cNvPr id="1098785" name="Rectangle 33"/>
              <p:cNvSpPr>
                <a:spLocks noChangeArrowheads="1"/>
              </p:cNvSpPr>
              <p:nvPr/>
            </p:nvSpPr>
            <p:spPr bwMode="auto">
              <a:xfrm>
                <a:off x="2835" y="3339"/>
                <a:ext cx="24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itchFamily="2" charset="-122"/>
                  </a:rPr>
                  <a:t>Because the electric field intensity at</a:t>
                </a:r>
              </a:p>
            </p:txBody>
          </p: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74663" y="4910138"/>
            <a:ext cx="7835900" cy="787400"/>
            <a:chOff x="299" y="3093"/>
            <a:chExt cx="4936" cy="496"/>
          </a:xfrm>
        </p:grpSpPr>
        <p:sp>
          <p:nvSpPr>
            <p:cNvPr id="1098779" name="Text Box 27"/>
            <p:cNvSpPr txBox="1">
              <a:spLocks noChangeArrowheads="1"/>
            </p:cNvSpPr>
            <p:nvPr/>
          </p:nvSpPr>
          <p:spPr bwMode="auto">
            <a:xfrm>
              <a:off x="299" y="3093"/>
              <a:ext cx="49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First, we consider the work done by the electric field force if a unit positive</a:t>
              </a:r>
            </a:p>
          </p:txBody>
        </p:sp>
        <p:sp>
          <p:nvSpPr>
            <p:cNvPr id="1098786" name="Rectangle 34"/>
            <p:cNvSpPr>
              <a:spLocks noChangeArrowheads="1"/>
            </p:cNvSpPr>
            <p:nvPr/>
          </p:nvSpPr>
          <p:spPr bwMode="auto">
            <a:xfrm>
              <a:off x="340" y="3339"/>
              <a:ext cx="25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charge moves from point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to point </a:t>
              </a:r>
              <a:r>
                <a:rPr lang="en-US" altLang="zh-CN" b="1" i="1">
                  <a:ea typeface="宋体" pitchFamily="2" charset="-122"/>
                </a:rPr>
                <a:t>b</a:t>
              </a:r>
              <a:r>
                <a:rPr lang="en-US" altLang="zh-CN">
                  <a:ea typeface="宋体" pitchFamily="2" charset="-122"/>
                </a:rPr>
                <a:t>. 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3419475" y="4149725"/>
            <a:ext cx="203200" cy="431800"/>
            <a:chOff x="2154" y="2614"/>
            <a:chExt cx="128" cy="272"/>
          </a:xfrm>
        </p:grpSpPr>
        <p:graphicFrame>
          <p:nvGraphicFramePr>
            <p:cNvPr id="1098787" name="Object 35"/>
            <p:cNvGraphicFramePr>
              <a:graphicFrameLocks noChangeAspect="1"/>
            </p:cNvGraphicFramePr>
            <p:nvPr/>
          </p:nvGraphicFramePr>
          <p:xfrm>
            <a:off x="2154" y="2766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53" name="Equation" r:id="rId18" imgW="203040" imgH="190440" progId="Equation.DSMT4">
                    <p:embed/>
                  </p:oleObj>
                </mc:Choice>
                <mc:Fallback>
                  <p:oleObj name="Equation" r:id="rId18" imgW="203040" imgH="1904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66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8788" name="Line 36"/>
            <p:cNvSpPr>
              <a:spLocks noChangeShapeType="1"/>
            </p:cNvSpPr>
            <p:nvPr/>
          </p:nvSpPr>
          <p:spPr bwMode="auto">
            <a:xfrm>
              <a:off x="2200" y="2614"/>
              <a:ext cx="0" cy="13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8791" name="Rectangle 39"/>
          <p:cNvSpPr>
            <a:spLocks noChangeArrowheads="1"/>
          </p:cNvSpPr>
          <p:nvPr/>
        </p:nvSpPr>
        <p:spPr bwMode="auto">
          <a:xfrm>
            <a:off x="5651500" y="5661025"/>
            <a:ext cx="2549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the potential should be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9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9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83" grpId="0"/>
      <p:bldP spid="10987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Integration by Substitutions for definite integrals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DDEE-F7FB-4717-AEED-1E8E393D5EBC}" type="slidenum">
              <a:rPr lang="en-US" altLang="en-US"/>
              <a:pPr/>
              <a:t>2</a:t>
            </a:fld>
            <a:endParaRPr lang="en-US" altLang="en-US"/>
          </a:p>
        </p:txBody>
      </p:sp>
      <p:graphicFrame>
        <p:nvGraphicFramePr>
          <p:cNvPr id="72192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771548" y="3608388"/>
          <a:ext cx="7158038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39" name="文档" r:id="rId4" imgW="7395219" imgH="2179133" progId="Word.Document.8">
                  <p:embed/>
                </p:oleObj>
              </mc:Choice>
              <mc:Fallback>
                <p:oleObj name="文档" r:id="rId4" imgW="7395219" imgH="2179133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48" y="3608388"/>
                        <a:ext cx="7158038" cy="210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3" name="Object 3"/>
          <p:cNvGraphicFramePr>
            <a:graphicFrameLocks noChangeAspect="1"/>
          </p:cNvGraphicFramePr>
          <p:nvPr/>
        </p:nvGraphicFramePr>
        <p:xfrm>
          <a:off x="546100" y="1727200"/>
          <a:ext cx="77597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40" name="文档" r:id="rId6" imgW="7767805" imgH="1584758" progId="Word.Document.8">
                  <p:embed/>
                </p:oleObj>
              </mc:Choice>
              <mc:Fallback>
                <p:oleObj name="文档" r:id="rId6" imgW="7767805" imgH="1584758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727200"/>
                        <a:ext cx="77597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02B5-5BDA-4CEC-A62D-17EC6FC2FFB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4663" y="1341438"/>
            <a:ext cx="8083550" cy="992187"/>
            <a:chOff x="299" y="956"/>
            <a:chExt cx="5092" cy="625"/>
          </a:xfrm>
        </p:grpSpPr>
        <p:sp>
          <p:nvSpPr>
            <p:cNvPr id="1100804" name="Text Box 4"/>
            <p:cNvSpPr txBox="1">
              <a:spLocks noChangeArrowheads="1"/>
            </p:cNvSpPr>
            <p:nvPr/>
          </p:nvSpPr>
          <p:spPr bwMode="auto">
            <a:xfrm>
              <a:off x="299" y="956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Example 1</a:t>
              </a:r>
            </a:p>
          </p:txBody>
        </p:sp>
        <p:sp>
          <p:nvSpPr>
            <p:cNvPr id="1100805" name="Text Box 5"/>
            <p:cNvSpPr txBox="1">
              <a:spLocks noChangeArrowheads="1"/>
            </p:cNvSpPr>
            <p:nvPr/>
          </p:nvSpPr>
          <p:spPr bwMode="auto">
            <a:xfrm>
              <a:off x="1291" y="956"/>
              <a:ext cx="3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In an electric field formed by a point charge with electric</a:t>
              </a:r>
            </a:p>
          </p:txBody>
        </p:sp>
        <p:sp>
          <p:nvSpPr>
            <p:cNvPr id="1100806" name="Text Box 6"/>
            <p:cNvSpPr txBox="1">
              <a:spLocks noChangeArrowheads="1"/>
            </p:cNvSpPr>
            <p:nvPr/>
          </p:nvSpPr>
          <p:spPr bwMode="auto">
            <a:xfrm>
              <a:off x="299" y="1139"/>
              <a:ext cx="50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quantity </a:t>
              </a:r>
              <a:r>
                <a:rPr lang="en-US" altLang="zh-CN" b="1" i="1">
                  <a:ea typeface="宋体" pitchFamily="2" charset="-122"/>
                </a:rPr>
                <a:t>Q</a:t>
              </a:r>
              <a:r>
                <a:rPr lang="en-US" altLang="zh-CN">
                  <a:ea typeface="宋体" pitchFamily="2" charset="-122"/>
                </a:rPr>
                <a:t>, find the electric potential at a point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with a distance a away from</a:t>
              </a:r>
            </a:p>
            <a:p>
              <a:r>
                <a:rPr lang="en-US" altLang="zh-CN" b="1" i="1">
                  <a:ea typeface="宋体" pitchFamily="2" charset="-122"/>
                </a:rPr>
                <a:t>Q</a:t>
              </a:r>
              <a:r>
                <a:rPr lang="en-US" altLang="zh-CN">
                  <a:ea typeface="宋体" pitchFamily="2" charset="-122"/>
                </a:rPr>
                <a:t>.</a:t>
              </a:r>
            </a:p>
          </p:txBody>
        </p:sp>
      </p:grpSp>
      <p:sp>
        <p:nvSpPr>
          <p:cNvPr id="1100807" name="Text Box 7"/>
          <p:cNvSpPr txBox="1">
            <a:spLocks noChangeArrowheads="1"/>
          </p:cNvSpPr>
          <p:nvPr/>
        </p:nvSpPr>
        <p:spPr bwMode="auto">
          <a:xfrm>
            <a:off x="474663" y="2278063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(continued)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792538" y="2978150"/>
            <a:ext cx="1284287" cy="404813"/>
            <a:chOff x="2389" y="1876"/>
            <a:chExt cx="809" cy="255"/>
          </a:xfrm>
        </p:grpSpPr>
        <p:sp>
          <p:nvSpPr>
            <p:cNvPr id="1100816" name="Line 16"/>
            <p:cNvSpPr>
              <a:spLocks noChangeShapeType="1"/>
            </p:cNvSpPr>
            <p:nvPr/>
          </p:nvSpPr>
          <p:spPr bwMode="auto">
            <a:xfrm flipV="1">
              <a:off x="2474" y="1876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817" name="Line 17"/>
            <p:cNvSpPr>
              <a:spLocks noChangeShapeType="1"/>
            </p:cNvSpPr>
            <p:nvPr/>
          </p:nvSpPr>
          <p:spPr bwMode="auto">
            <a:xfrm flipV="1">
              <a:off x="2814" y="1876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0820" name="Object 20"/>
            <p:cNvGraphicFramePr>
              <a:graphicFrameLocks noChangeAspect="1"/>
            </p:cNvGraphicFramePr>
            <p:nvPr/>
          </p:nvGraphicFramePr>
          <p:xfrm>
            <a:off x="2389" y="2008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86" name="Equation" r:id="rId4" imgW="203040" imgH="190440" progId="Equation.DSMT4">
                    <p:embed/>
                  </p:oleObj>
                </mc:Choice>
                <mc:Fallback>
                  <p:oleObj name="Equation" r:id="rId4" imgW="20304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2008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0821" name="Object 21"/>
            <p:cNvGraphicFramePr>
              <a:graphicFrameLocks noChangeAspect="1"/>
            </p:cNvGraphicFramePr>
            <p:nvPr/>
          </p:nvGraphicFramePr>
          <p:xfrm>
            <a:off x="2758" y="1979"/>
            <a:ext cx="44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87" name="Equation" r:id="rId6" imgW="698400" imgH="241200" progId="Equation.DSMT4">
                    <p:embed/>
                  </p:oleObj>
                </mc:Choice>
                <mc:Fallback>
                  <p:oleObj name="Equation" r:id="rId6" imgW="69840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8" y="1979"/>
                          <a:ext cx="44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22438" y="2646363"/>
            <a:ext cx="5873750" cy="782637"/>
            <a:chOff x="1085" y="1667"/>
            <a:chExt cx="3700" cy="493"/>
          </a:xfrm>
        </p:grpSpPr>
        <p:sp>
          <p:nvSpPr>
            <p:cNvPr id="1100809" name="Line 9"/>
            <p:cNvSpPr>
              <a:spLocks noChangeShapeType="1"/>
            </p:cNvSpPr>
            <p:nvPr/>
          </p:nvSpPr>
          <p:spPr bwMode="auto">
            <a:xfrm>
              <a:off x="1170" y="1923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810" name="Line 10"/>
            <p:cNvSpPr>
              <a:spLocks noChangeShapeType="1"/>
            </p:cNvSpPr>
            <p:nvPr/>
          </p:nvSpPr>
          <p:spPr bwMode="auto">
            <a:xfrm flipV="1">
              <a:off x="1170" y="1876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0811" name="Object 11"/>
            <p:cNvGraphicFramePr>
              <a:graphicFrameLocks noChangeAspect="1"/>
            </p:cNvGraphicFramePr>
            <p:nvPr/>
          </p:nvGraphicFramePr>
          <p:xfrm>
            <a:off x="1085" y="20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88" name="Equation" r:id="rId8" imgW="228600" imgH="241200" progId="Equation.DSMT4">
                    <p:embed/>
                  </p:oleObj>
                </mc:Choice>
                <mc:Fallback>
                  <p:oleObj name="Equation" r:id="rId8" imgW="228600" imgH="241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20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0812" name="Object 12"/>
            <p:cNvGraphicFramePr>
              <a:graphicFrameLocks noChangeAspect="1"/>
            </p:cNvGraphicFramePr>
            <p:nvPr/>
          </p:nvGraphicFramePr>
          <p:xfrm>
            <a:off x="1111" y="1667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89" name="Equation" r:id="rId10" imgW="228600" imgH="291960" progId="Equation.DSMT4">
                    <p:embed/>
                  </p:oleObj>
                </mc:Choice>
                <mc:Fallback>
                  <p:oleObj name="Equation" r:id="rId10" imgW="228600" imgH="2919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667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0813" name="Line 13"/>
            <p:cNvSpPr>
              <a:spLocks noChangeShapeType="1"/>
            </p:cNvSpPr>
            <p:nvPr/>
          </p:nvSpPr>
          <p:spPr bwMode="auto">
            <a:xfrm flipV="1">
              <a:off x="1857" y="1876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0814" name="Object 14"/>
            <p:cNvGraphicFramePr>
              <a:graphicFrameLocks noChangeAspect="1"/>
            </p:cNvGraphicFramePr>
            <p:nvPr/>
          </p:nvGraphicFramePr>
          <p:xfrm>
            <a:off x="1794" y="1667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90" name="Equation" r:id="rId12" imgW="228600" imgH="228600" progId="Equation.DSMT4">
                    <p:embed/>
                  </p:oleObj>
                </mc:Choice>
                <mc:Fallback>
                  <p:oleObj name="Equation" r:id="rId12" imgW="22860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4" y="1667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0815" name="Object 15"/>
            <p:cNvGraphicFramePr>
              <a:graphicFrameLocks noChangeAspect="1"/>
            </p:cNvGraphicFramePr>
            <p:nvPr/>
          </p:nvGraphicFramePr>
          <p:xfrm>
            <a:off x="1822" y="2008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91" name="Equation" r:id="rId14" imgW="177480" imgH="190440" progId="Equation.DSMT4">
                    <p:embed/>
                  </p:oleObj>
                </mc:Choice>
                <mc:Fallback>
                  <p:oleObj name="Equation" r:id="rId14" imgW="177480" imgH="1904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2" y="2008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0818" name="Line 18"/>
            <p:cNvSpPr>
              <a:spLocks noChangeShapeType="1"/>
            </p:cNvSpPr>
            <p:nvPr/>
          </p:nvSpPr>
          <p:spPr bwMode="auto">
            <a:xfrm flipV="1">
              <a:off x="3948" y="1876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0819" name="Object 19"/>
            <p:cNvGraphicFramePr>
              <a:graphicFrameLocks noChangeAspect="1"/>
            </p:cNvGraphicFramePr>
            <p:nvPr/>
          </p:nvGraphicFramePr>
          <p:xfrm>
            <a:off x="3892" y="1979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92" name="Equation" r:id="rId16" imgW="164880" imgH="241200" progId="Equation.DSMT4">
                    <p:embed/>
                  </p:oleObj>
                </mc:Choice>
                <mc:Fallback>
                  <p:oleObj name="Equation" r:id="rId16" imgW="16488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1979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0822" name="Object 22"/>
            <p:cNvGraphicFramePr>
              <a:graphicFrameLocks noChangeAspect="1"/>
            </p:cNvGraphicFramePr>
            <p:nvPr/>
          </p:nvGraphicFramePr>
          <p:xfrm>
            <a:off x="4657" y="1979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93" name="Equation" r:id="rId18" imgW="203040" imgH="190440" progId="Equation.DSMT4">
                    <p:embed/>
                  </p:oleObj>
                </mc:Choice>
                <mc:Fallback>
                  <p:oleObj name="Equation" r:id="rId18" imgW="20304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7" y="1979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76250" y="3743325"/>
            <a:ext cx="6783388" cy="1252538"/>
            <a:chOff x="300" y="2358"/>
            <a:chExt cx="4273" cy="789"/>
          </a:xfrm>
        </p:grpSpPr>
        <p:sp>
          <p:nvSpPr>
            <p:cNvPr id="1100824" name="Text Box 24"/>
            <p:cNvSpPr txBox="1">
              <a:spLocks noChangeArrowheads="1"/>
            </p:cNvSpPr>
            <p:nvPr/>
          </p:nvSpPr>
          <p:spPr bwMode="auto">
            <a:xfrm>
              <a:off x="300" y="2358"/>
              <a:ext cx="427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If the unit electric charge moves from the point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>
                  <a:ea typeface="宋体" pitchFamily="2" charset="-122"/>
                </a:rPr>
                <a:t> to point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 + </a:t>
              </a:r>
              <a:r>
                <a:rPr lang="en-US" altLang="zh-CN" b="1" i="1">
                  <a:ea typeface="宋体" pitchFamily="2" charset="-122"/>
                </a:rPr>
                <a:t>dx</a:t>
              </a:r>
              <a:r>
                <a:rPr lang="en-US" altLang="zh-CN">
                  <a:ea typeface="宋体" pitchFamily="2" charset="-122"/>
                </a:rPr>
                <a:t>,</a:t>
              </a:r>
            </a:p>
            <a:p>
              <a:r>
                <a:rPr lang="en-US" altLang="zh-CN">
                  <a:ea typeface="宋体" pitchFamily="2" charset="-122"/>
                </a:rPr>
                <a:t>then the work done by the electric field force should be</a:t>
              </a:r>
              <a:endParaRPr lang="en-US" altLang="zh-CN" b="1">
                <a:ea typeface="宋体" pitchFamily="2" charset="-122"/>
              </a:endParaRPr>
            </a:p>
          </p:txBody>
        </p:sp>
        <p:graphicFrame>
          <p:nvGraphicFramePr>
            <p:cNvPr id="1100825" name="Object 25"/>
            <p:cNvGraphicFramePr>
              <a:graphicFrameLocks noChangeAspect="1"/>
            </p:cNvGraphicFramePr>
            <p:nvPr/>
          </p:nvGraphicFramePr>
          <p:xfrm>
            <a:off x="2396" y="2755"/>
            <a:ext cx="96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94" name="Equation" r:id="rId20" imgW="1536480" imgH="622080" progId="Equation.DSMT4">
                    <p:embed/>
                  </p:oleObj>
                </mc:Choice>
                <mc:Fallback>
                  <p:oleObj name="Equation" r:id="rId20" imgW="1536480" imgH="6220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2755"/>
                          <a:ext cx="968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74663" y="5081588"/>
            <a:ext cx="8070850" cy="1371600"/>
            <a:chOff x="299" y="3082"/>
            <a:chExt cx="5084" cy="864"/>
          </a:xfrm>
        </p:grpSpPr>
        <p:sp>
          <p:nvSpPr>
            <p:cNvPr id="1100827" name="Text Box 27"/>
            <p:cNvSpPr txBox="1">
              <a:spLocks noChangeArrowheads="1"/>
            </p:cNvSpPr>
            <p:nvPr/>
          </p:nvSpPr>
          <p:spPr bwMode="auto">
            <a:xfrm>
              <a:off x="299" y="3082"/>
              <a:ext cx="50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This is the element of the work </a:t>
              </a:r>
              <a:r>
                <a:rPr lang="en-US" altLang="zh-CN" b="1" i="1">
                  <a:ea typeface="宋体" pitchFamily="2" charset="-122"/>
                </a:rPr>
                <a:t>W</a:t>
              </a:r>
              <a:r>
                <a:rPr lang="en-US" altLang="zh-CN">
                  <a:ea typeface="宋体" pitchFamily="2" charset="-122"/>
                </a:rPr>
                <a:t>. hence the total work when the unit electric</a:t>
              </a:r>
            </a:p>
            <a:p>
              <a:r>
                <a:rPr lang="en-US" altLang="zh-CN">
                  <a:ea typeface="宋体" pitchFamily="2" charset="-122"/>
                </a:rPr>
                <a:t>charge moves from point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to point </a:t>
              </a:r>
              <a:r>
                <a:rPr lang="en-US" altLang="zh-CN" b="1" i="1">
                  <a:ea typeface="宋体" pitchFamily="2" charset="-122"/>
                </a:rPr>
                <a:t>b</a:t>
              </a:r>
              <a:r>
                <a:rPr lang="en-US" altLang="zh-CN">
                  <a:ea typeface="宋体" pitchFamily="2" charset="-122"/>
                </a:rPr>
                <a:t> is</a:t>
              </a:r>
            </a:p>
          </p:txBody>
        </p:sp>
        <p:graphicFrame>
          <p:nvGraphicFramePr>
            <p:cNvPr id="1100828" name="Object 28"/>
            <p:cNvGraphicFramePr>
              <a:graphicFrameLocks noChangeAspect="1"/>
            </p:cNvGraphicFramePr>
            <p:nvPr/>
          </p:nvGraphicFramePr>
          <p:xfrm>
            <a:off x="1900" y="3506"/>
            <a:ext cx="1960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595" name="Equation" r:id="rId22" imgW="3111480" imgH="698400" progId="Equation.DSMT4">
                    <p:embed/>
                  </p:oleObj>
                </mc:Choice>
                <mc:Fallback>
                  <p:oleObj name="Equation" r:id="rId22" imgW="3111480" imgH="6984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3506"/>
                          <a:ext cx="1960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0829" name="Rectangle 29"/>
          <p:cNvSpPr>
            <a:spLocks noChangeArrowheads="1"/>
          </p:cNvSpPr>
          <p:nvPr/>
        </p:nvSpPr>
        <p:spPr bwMode="auto">
          <a:xfrm>
            <a:off x="468313" y="3429000"/>
            <a:ext cx="705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Partition the interval </a:t>
            </a:r>
            <a:r>
              <a:rPr lang="en-US" altLang="zh-CN" b="1">
                <a:ea typeface="宋体" pitchFamily="2" charset="-122"/>
              </a:rPr>
              <a:t>[</a:t>
            </a:r>
            <a:r>
              <a:rPr lang="en-US" altLang="zh-CN" b="1" i="1">
                <a:ea typeface="宋体" pitchFamily="2" charset="-122"/>
              </a:rPr>
              <a:t>a</a:t>
            </a:r>
            <a:r>
              <a:rPr lang="en-US" altLang="zh-CN" b="1">
                <a:ea typeface="宋体" pitchFamily="2" charset="-122"/>
              </a:rPr>
              <a:t>, </a:t>
            </a:r>
            <a:r>
              <a:rPr lang="en-US" altLang="zh-CN" b="1" i="1">
                <a:ea typeface="宋体" pitchFamily="2" charset="-122"/>
              </a:rPr>
              <a:t>b</a:t>
            </a:r>
            <a:r>
              <a:rPr lang="en-US" altLang="zh-CN" b="1">
                <a:ea typeface="宋体" pitchFamily="2" charset="-122"/>
              </a:rPr>
              <a:t>]</a:t>
            </a:r>
            <a:r>
              <a:rPr lang="en-US" altLang="zh-CN">
                <a:ea typeface="宋体" pitchFamily="2" charset="-122"/>
              </a:rPr>
              <a:t> and consider the subinterval </a:t>
            </a:r>
            <a:r>
              <a:rPr lang="en-US" altLang="zh-CN" b="1">
                <a:ea typeface="宋体" pitchFamily="2" charset="-122"/>
              </a:rPr>
              <a:t>[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 b="1">
                <a:ea typeface="宋体" pitchFamily="2" charset="-122"/>
              </a:rPr>
              <a:t>, 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 b="1">
                <a:ea typeface="宋体" pitchFamily="2" charset="-122"/>
              </a:rPr>
              <a:t> + </a:t>
            </a:r>
            <a:r>
              <a:rPr lang="en-US" altLang="zh-CN" b="1" i="1">
                <a:ea typeface="宋体" pitchFamily="2" charset="-122"/>
              </a:rPr>
              <a:t>dx</a:t>
            </a:r>
            <a:r>
              <a:rPr lang="en-US" altLang="zh-CN" b="1">
                <a:ea typeface="宋体" pitchFamily="2" charset="-122"/>
              </a:rPr>
              <a:t>]</a:t>
            </a:r>
            <a:r>
              <a:rPr lang="en-US" altLang="zh-CN">
                <a:ea typeface="宋体" pitchFamily="2" charset="-122"/>
              </a:rPr>
              <a:t>.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841B-7C9B-4157-9652-24F18826EAD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4663" y="1341438"/>
            <a:ext cx="8083550" cy="992187"/>
            <a:chOff x="299" y="956"/>
            <a:chExt cx="5092" cy="625"/>
          </a:xfrm>
        </p:grpSpPr>
        <p:sp>
          <p:nvSpPr>
            <p:cNvPr id="1102852" name="Text Box 4"/>
            <p:cNvSpPr txBox="1">
              <a:spLocks noChangeArrowheads="1"/>
            </p:cNvSpPr>
            <p:nvPr/>
          </p:nvSpPr>
          <p:spPr bwMode="auto">
            <a:xfrm>
              <a:off x="299" y="956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Example 1</a:t>
              </a:r>
            </a:p>
          </p:txBody>
        </p:sp>
        <p:sp>
          <p:nvSpPr>
            <p:cNvPr id="1102853" name="Text Box 5"/>
            <p:cNvSpPr txBox="1">
              <a:spLocks noChangeArrowheads="1"/>
            </p:cNvSpPr>
            <p:nvPr/>
          </p:nvSpPr>
          <p:spPr bwMode="auto">
            <a:xfrm>
              <a:off x="1291" y="956"/>
              <a:ext cx="3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In an electric field formed by a point charge with electric</a:t>
              </a:r>
            </a:p>
          </p:txBody>
        </p:sp>
        <p:sp>
          <p:nvSpPr>
            <p:cNvPr id="1102854" name="Text Box 6"/>
            <p:cNvSpPr txBox="1">
              <a:spLocks noChangeArrowheads="1"/>
            </p:cNvSpPr>
            <p:nvPr/>
          </p:nvSpPr>
          <p:spPr bwMode="auto">
            <a:xfrm>
              <a:off x="299" y="1139"/>
              <a:ext cx="50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quantity </a:t>
              </a:r>
              <a:r>
                <a:rPr lang="en-US" altLang="zh-CN" b="1" i="1">
                  <a:ea typeface="宋体" pitchFamily="2" charset="-122"/>
                </a:rPr>
                <a:t>Q</a:t>
              </a:r>
              <a:r>
                <a:rPr lang="en-US" altLang="zh-CN">
                  <a:ea typeface="宋体" pitchFamily="2" charset="-122"/>
                </a:rPr>
                <a:t>, find the electric potential at a point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with a distance a away from</a:t>
              </a:r>
            </a:p>
            <a:p>
              <a:r>
                <a:rPr lang="en-US" altLang="zh-CN" b="1" i="1">
                  <a:ea typeface="宋体" pitchFamily="2" charset="-122"/>
                </a:rPr>
                <a:t>Q</a:t>
              </a:r>
              <a:r>
                <a:rPr lang="en-US" altLang="zh-CN">
                  <a:ea typeface="宋体" pitchFamily="2" charset="-122"/>
                </a:rPr>
                <a:t>.</a:t>
              </a:r>
            </a:p>
          </p:txBody>
        </p:sp>
      </p:grpSp>
      <p:sp>
        <p:nvSpPr>
          <p:cNvPr id="1102855" name="Text Box 7"/>
          <p:cNvSpPr txBox="1">
            <a:spLocks noChangeArrowheads="1"/>
          </p:cNvSpPr>
          <p:nvPr/>
        </p:nvSpPr>
        <p:spPr bwMode="auto">
          <a:xfrm>
            <a:off x="474663" y="2278063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(continued)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36725" y="2636838"/>
            <a:ext cx="5873750" cy="782637"/>
            <a:chOff x="1094" y="2925"/>
            <a:chExt cx="3700" cy="493"/>
          </a:xfrm>
        </p:grpSpPr>
        <p:sp>
          <p:nvSpPr>
            <p:cNvPr id="1102857" name="Line 9"/>
            <p:cNvSpPr>
              <a:spLocks noChangeShapeType="1"/>
            </p:cNvSpPr>
            <p:nvPr/>
          </p:nvSpPr>
          <p:spPr bwMode="auto">
            <a:xfrm>
              <a:off x="1179" y="3181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858" name="Line 10"/>
            <p:cNvSpPr>
              <a:spLocks noChangeShapeType="1"/>
            </p:cNvSpPr>
            <p:nvPr/>
          </p:nvSpPr>
          <p:spPr bwMode="auto">
            <a:xfrm flipV="1">
              <a:off x="1179" y="3134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2859" name="Object 11"/>
            <p:cNvGraphicFramePr>
              <a:graphicFrameLocks noChangeAspect="1"/>
            </p:cNvGraphicFramePr>
            <p:nvPr/>
          </p:nvGraphicFramePr>
          <p:xfrm>
            <a:off x="1094" y="326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10" name="Equation" r:id="rId4" imgW="228600" imgH="241200" progId="Equation.DSMT4">
                    <p:embed/>
                  </p:oleObj>
                </mc:Choice>
                <mc:Fallback>
                  <p:oleObj name="Equation" r:id="rId4" imgW="228600" imgH="241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326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2860" name="Object 12"/>
            <p:cNvGraphicFramePr>
              <a:graphicFrameLocks noChangeAspect="1"/>
            </p:cNvGraphicFramePr>
            <p:nvPr/>
          </p:nvGraphicFramePr>
          <p:xfrm>
            <a:off x="1120" y="2925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11" name="Equation" r:id="rId6" imgW="228600" imgH="291960" progId="Equation.DSMT4">
                    <p:embed/>
                  </p:oleObj>
                </mc:Choice>
                <mc:Fallback>
                  <p:oleObj name="Equation" r:id="rId6" imgW="228600" imgH="2919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2925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2861" name="Line 13"/>
            <p:cNvSpPr>
              <a:spLocks noChangeShapeType="1"/>
            </p:cNvSpPr>
            <p:nvPr/>
          </p:nvSpPr>
          <p:spPr bwMode="auto">
            <a:xfrm flipV="1">
              <a:off x="1866" y="3134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2862" name="Object 14"/>
            <p:cNvGraphicFramePr>
              <a:graphicFrameLocks noChangeAspect="1"/>
            </p:cNvGraphicFramePr>
            <p:nvPr/>
          </p:nvGraphicFramePr>
          <p:xfrm>
            <a:off x="1803" y="2925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12"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" y="2925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2863" name="Object 15"/>
            <p:cNvGraphicFramePr>
              <a:graphicFrameLocks noChangeAspect="1"/>
            </p:cNvGraphicFramePr>
            <p:nvPr/>
          </p:nvGraphicFramePr>
          <p:xfrm>
            <a:off x="1831" y="3266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13" name="Equation" r:id="rId10" imgW="177480" imgH="190440" progId="Equation.DSMT4">
                    <p:embed/>
                  </p:oleObj>
                </mc:Choice>
                <mc:Fallback>
                  <p:oleObj name="Equation" r:id="rId10" imgW="177480" imgH="1904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3266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2864" name="Line 16"/>
            <p:cNvSpPr>
              <a:spLocks noChangeShapeType="1"/>
            </p:cNvSpPr>
            <p:nvPr/>
          </p:nvSpPr>
          <p:spPr bwMode="auto">
            <a:xfrm flipV="1">
              <a:off x="2483" y="3134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865" name="Line 17"/>
            <p:cNvSpPr>
              <a:spLocks noChangeShapeType="1"/>
            </p:cNvSpPr>
            <p:nvPr/>
          </p:nvSpPr>
          <p:spPr bwMode="auto">
            <a:xfrm flipV="1">
              <a:off x="2823" y="3134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866" name="Line 18"/>
            <p:cNvSpPr>
              <a:spLocks noChangeShapeType="1"/>
            </p:cNvSpPr>
            <p:nvPr/>
          </p:nvSpPr>
          <p:spPr bwMode="auto">
            <a:xfrm flipV="1">
              <a:off x="3957" y="3134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2867" name="Object 19"/>
            <p:cNvGraphicFramePr>
              <a:graphicFrameLocks noChangeAspect="1"/>
            </p:cNvGraphicFramePr>
            <p:nvPr/>
          </p:nvGraphicFramePr>
          <p:xfrm>
            <a:off x="3901" y="3237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14" name="Equation" r:id="rId12" imgW="164880" imgH="241200" progId="Equation.DSMT4">
                    <p:embed/>
                  </p:oleObj>
                </mc:Choice>
                <mc:Fallback>
                  <p:oleObj name="Equation" r:id="rId12" imgW="16488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3237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2868" name="Object 20"/>
            <p:cNvGraphicFramePr>
              <a:graphicFrameLocks noChangeAspect="1"/>
            </p:cNvGraphicFramePr>
            <p:nvPr/>
          </p:nvGraphicFramePr>
          <p:xfrm>
            <a:off x="2398" y="3266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15" name="Equation" r:id="rId14" imgW="203040" imgH="190440" progId="Equation.DSMT4">
                    <p:embed/>
                  </p:oleObj>
                </mc:Choice>
                <mc:Fallback>
                  <p:oleObj name="Equation" r:id="rId14" imgW="20304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3266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2869" name="Object 21"/>
            <p:cNvGraphicFramePr>
              <a:graphicFrameLocks noChangeAspect="1"/>
            </p:cNvGraphicFramePr>
            <p:nvPr/>
          </p:nvGraphicFramePr>
          <p:xfrm>
            <a:off x="2767" y="3237"/>
            <a:ext cx="44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16" name="Equation" r:id="rId16" imgW="698400" imgH="241200" progId="Equation.DSMT4">
                    <p:embed/>
                  </p:oleObj>
                </mc:Choice>
                <mc:Fallback>
                  <p:oleObj name="Equation" r:id="rId16" imgW="69840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3237"/>
                          <a:ext cx="44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2870" name="Object 22"/>
            <p:cNvGraphicFramePr>
              <a:graphicFrameLocks noChangeAspect="1"/>
            </p:cNvGraphicFramePr>
            <p:nvPr/>
          </p:nvGraphicFramePr>
          <p:xfrm>
            <a:off x="4666" y="3237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17" name="Equation" r:id="rId18" imgW="203040" imgH="190440" progId="Equation.DSMT4">
                    <p:embed/>
                  </p:oleObj>
                </mc:Choice>
                <mc:Fallback>
                  <p:oleObj name="Equation" r:id="rId18" imgW="203040" imgH="1904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3237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4663" y="3500438"/>
            <a:ext cx="8188325" cy="1393825"/>
            <a:chOff x="299" y="2346"/>
            <a:chExt cx="5158" cy="878"/>
          </a:xfrm>
        </p:grpSpPr>
        <p:sp>
          <p:nvSpPr>
            <p:cNvPr id="1102872" name="Text Box 24"/>
            <p:cNvSpPr txBox="1">
              <a:spLocks noChangeArrowheads="1"/>
            </p:cNvSpPr>
            <p:nvPr/>
          </p:nvSpPr>
          <p:spPr bwMode="auto">
            <a:xfrm>
              <a:off x="299" y="2346"/>
              <a:ext cx="515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Obviously, to find the work when the charge moves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to infinity, we need only</a:t>
              </a:r>
            </a:p>
            <a:p>
              <a:r>
                <a:rPr lang="en-US" altLang="zh-CN">
                  <a:ea typeface="宋体" pitchFamily="2" charset="-122"/>
                </a:rPr>
                <a:t>to consider the limit of </a:t>
              </a:r>
              <a:r>
                <a:rPr lang="en-US" altLang="zh-CN" b="1" i="1">
                  <a:ea typeface="宋体" pitchFamily="2" charset="-122"/>
                </a:rPr>
                <a:t>W</a:t>
              </a:r>
              <a:r>
                <a:rPr lang="en-US" altLang="zh-CN">
                  <a:ea typeface="宋体" pitchFamily="2" charset="-122"/>
                </a:rPr>
                <a:t> as </a:t>
              </a:r>
              <a:r>
                <a:rPr lang="en-US" altLang="zh-CN" b="1" i="1">
                  <a:ea typeface="宋体" pitchFamily="2" charset="-122"/>
                </a:rPr>
                <a:t>b</a:t>
              </a:r>
              <a:r>
                <a:rPr lang="en-US" altLang="zh-CN">
                  <a:ea typeface="宋体" pitchFamily="2" charset="-122"/>
                </a:rPr>
                <a:t> tends to infinity. Hence,</a:t>
              </a:r>
            </a:p>
          </p:txBody>
        </p:sp>
        <p:graphicFrame>
          <p:nvGraphicFramePr>
            <p:cNvPr id="1102873" name="Object 25"/>
            <p:cNvGraphicFramePr>
              <a:graphicFrameLocks noChangeAspect="1"/>
            </p:cNvGraphicFramePr>
            <p:nvPr/>
          </p:nvGraphicFramePr>
          <p:xfrm>
            <a:off x="1664" y="2784"/>
            <a:ext cx="243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18" name="Equation" r:id="rId20" imgW="3860640" imgH="698400" progId="Equation.DSMT4">
                    <p:embed/>
                  </p:oleObj>
                </mc:Choice>
                <mc:Fallback>
                  <p:oleObj name="Equation" r:id="rId20" imgW="3860640" imgH="6984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784"/>
                          <a:ext cx="2432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74663" y="4724400"/>
            <a:ext cx="5462587" cy="1055688"/>
            <a:chOff x="299" y="3196"/>
            <a:chExt cx="3441" cy="665"/>
          </a:xfrm>
        </p:grpSpPr>
        <p:sp>
          <p:nvSpPr>
            <p:cNvPr id="1102875" name="Text Box 27"/>
            <p:cNvSpPr txBox="1">
              <a:spLocks noChangeArrowheads="1"/>
            </p:cNvSpPr>
            <p:nvPr/>
          </p:nvSpPr>
          <p:spPr bwMode="auto">
            <a:xfrm>
              <a:off x="299" y="3196"/>
              <a:ext cx="5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That is,</a:t>
              </a:r>
            </a:p>
          </p:txBody>
        </p:sp>
        <p:graphicFrame>
          <p:nvGraphicFramePr>
            <p:cNvPr id="1102876" name="Object 28"/>
            <p:cNvGraphicFramePr>
              <a:graphicFrameLocks noChangeAspect="1"/>
            </p:cNvGraphicFramePr>
            <p:nvPr/>
          </p:nvGraphicFramePr>
          <p:xfrm>
            <a:off x="2020" y="3469"/>
            <a:ext cx="172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619" name="Equation" r:id="rId22" imgW="2730240" imgH="622080" progId="Equation.DSMT4">
                    <p:embed/>
                  </p:oleObj>
                </mc:Choice>
                <mc:Fallback>
                  <p:oleObj name="Equation" r:id="rId22" imgW="2730240" imgH="6220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" y="3469"/>
                          <a:ext cx="1720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2877" name="AutoShape 29"/>
          <p:cNvSpPr>
            <a:spLocks noChangeArrowheads="1"/>
          </p:cNvSpPr>
          <p:nvPr/>
        </p:nvSpPr>
        <p:spPr bwMode="auto">
          <a:xfrm>
            <a:off x="4706938" y="5886450"/>
            <a:ext cx="3556000" cy="622300"/>
          </a:xfrm>
          <a:prstGeom prst="wedgeRoundRectCallout">
            <a:avLst>
              <a:gd name="adj1" fmla="val -40981"/>
              <a:gd name="adj2" fmla="val -87500"/>
              <a:gd name="adj3" fmla="val 1666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1600" b="1">
                <a:solidFill>
                  <a:srgbClr val="0000FF"/>
                </a:solidFill>
                <a:ea typeface="宋体" pitchFamily="2" charset="-122"/>
              </a:rPr>
              <a:t>The limit can be seen as integration over an infinite interval.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E7B1D-B7BF-4AFE-9049-46AFCE35027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4663" y="1473200"/>
            <a:ext cx="8324850" cy="2405063"/>
            <a:chOff x="299" y="928"/>
            <a:chExt cx="5244" cy="1515"/>
          </a:xfrm>
        </p:grpSpPr>
        <p:sp>
          <p:nvSpPr>
            <p:cNvPr id="1104900" name="Text Box 4"/>
            <p:cNvSpPr txBox="1">
              <a:spLocks noChangeArrowheads="1"/>
            </p:cNvSpPr>
            <p:nvPr/>
          </p:nvSpPr>
          <p:spPr bwMode="auto">
            <a:xfrm>
              <a:off x="299" y="928"/>
              <a:ext cx="20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Definition (Infinite integral)</a:t>
              </a:r>
            </a:p>
          </p:txBody>
        </p:sp>
        <p:sp>
          <p:nvSpPr>
            <p:cNvPr id="1104901" name="Text Box 5"/>
            <p:cNvSpPr txBox="1">
              <a:spLocks noChangeArrowheads="1"/>
            </p:cNvSpPr>
            <p:nvPr/>
          </p:nvSpPr>
          <p:spPr bwMode="auto">
            <a:xfrm>
              <a:off x="2482" y="928"/>
              <a:ext cx="28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Suppose that a function </a:t>
              </a:r>
              <a:r>
                <a:rPr lang="en-US" altLang="zh-CN" b="1" i="1">
                  <a:ea typeface="宋体" pitchFamily="2" charset="-122"/>
                </a:rPr>
                <a:t>f</a:t>
              </a:r>
              <a:r>
                <a:rPr lang="en-US" altLang="zh-CN">
                  <a:ea typeface="宋体" pitchFamily="2" charset="-122"/>
                </a:rPr>
                <a:t> is defined on the</a:t>
              </a:r>
            </a:p>
          </p:txBody>
        </p:sp>
        <p:sp>
          <p:nvSpPr>
            <p:cNvPr id="1104902" name="Text Box 6"/>
            <p:cNvSpPr txBox="1">
              <a:spLocks noChangeArrowheads="1"/>
            </p:cNvSpPr>
            <p:nvPr/>
          </p:nvSpPr>
          <p:spPr bwMode="auto">
            <a:xfrm>
              <a:off x="299" y="1208"/>
              <a:ext cx="51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interval </a:t>
              </a:r>
              <a:r>
                <a:rPr lang="en-US" altLang="zh-CN" b="1">
                  <a:ea typeface="宋体" pitchFamily="2" charset="-122"/>
                </a:rPr>
                <a:t>[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 b="1">
                  <a:ea typeface="宋体" pitchFamily="2" charset="-122"/>
                </a:rPr>
                <a:t>, +</a:t>
              </a:r>
              <a:r>
                <a:rPr lang="en-US" altLang="zh-CN" b="1">
                  <a:ea typeface="宋体" pitchFamily="2" charset="-122"/>
                  <a:sym typeface="Symbol" pitchFamily="18" charset="2"/>
                </a:rPr>
                <a:t>)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. If for any </a:t>
              </a:r>
              <a:r>
                <a:rPr lang="en-US" altLang="zh-CN" b="1" i="1">
                  <a:ea typeface="宋体" pitchFamily="2" charset="-122"/>
                  <a:sym typeface="Symbol" pitchFamily="18" charset="2"/>
                </a:rPr>
                <a:t>b</a:t>
              </a:r>
              <a:r>
                <a:rPr lang="en-US" altLang="zh-CN" b="1">
                  <a:ea typeface="宋体" pitchFamily="2" charset="-122"/>
                  <a:sym typeface="Symbol" pitchFamily="18" charset="2"/>
                </a:rPr>
                <a:t> </a:t>
              </a:r>
              <a:r>
                <a:rPr lang="en-US" altLang="zh-CN" b="1" i="1"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b="1" i="1">
                  <a:ea typeface="宋体" pitchFamily="2" charset="-122"/>
                  <a:sym typeface="Symbol" pitchFamily="18" charset="2"/>
                </a:rPr>
                <a:t>f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 is Riemann integrable on the interval </a:t>
              </a:r>
              <a:r>
                <a:rPr lang="en-US" altLang="zh-CN" b="1">
                  <a:ea typeface="宋体" pitchFamily="2" charset="-122"/>
                  <a:sym typeface="Symbol" pitchFamily="18" charset="2"/>
                </a:rPr>
                <a:t>[</a:t>
              </a:r>
              <a:r>
                <a:rPr lang="en-US" altLang="zh-CN" b="1" i="1"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b="1"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b="1" i="1">
                  <a:ea typeface="宋体" pitchFamily="2" charset="-122"/>
                  <a:sym typeface="Symbol" pitchFamily="18" charset="2"/>
                </a:rPr>
                <a:t>b</a:t>
              </a:r>
              <a:r>
                <a:rPr lang="en-US" altLang="zh-CN" b="1">
                  <a:ea typeface="宋体" pitchFamily="2" charset="-122"/>
                  <a:sym typeface="Symbol" pitchFamily="18" charset="2"/>
                </a:rPr>
                <a:t>]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,</a:t>
              </a:r>
            </a:p>
          </p:txBody>
        </p:sp>
        <p:sp>
          <p:nvSpPr>
            <p:cNvPr id="1104903" name="Text Box 7"/>
            <p:cNvSpPr txBox="1">
              <a:spLocks noChangeArrowheads="1"/>
            </p:cNvSpPr>
            <p:nvPr/>
          </p:nvSpPr>
          <p:spPr bwMode="auto">
            <a:xfrm>
              <a:off x="299" y="1523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then</a:t>
              </a:r>
            </a:p>
          </p:txBody>
        </p:sp>
        <p:graphicFrame>
          <p:nvGraphicFramePr>
            <p:cNvPr id="1104904" name="Object 8"/>
            <p:cNvGraphicFramePr>
              <a:graphicFrameLocks noChangeAspect="1"/>
            </p:cNvGraphicFramePr>
            <p:nvPr/>
          </p:nvGraphicFramePr>
          <p:xfrm>
            <a:off x="669" y="1492"/>
            <a:ext cx="97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9586" name="Equation" r:id="rId4" imgW="1549080" imgH="520560" progId="Equation.DSMT4">
                    <p:embed/>
                  </p:oleObj>
                </mc:Choice>
                <mc:Fallback>
                  <p:oleObj name="Equation" r:id="rId4" imgW="1549080" imgH="5205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1492"/>
                          <a:ext cx="97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4905" name="Text Box 9"/>
            <p:cNvSpPr txBox="1">
              <a:spLocks noChangeArrowheads="1"/>
            </p:cNvSpPr>
            <p:nvPr/>
          </p:nvSpPr>
          <p:spPr bwMode="auto">
            <a:xfrm>
              <a:off x="1603" y="1523"/>
              <a:ext cx="39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is called the 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integral of the function </a:t>
              </a:r>
              <a:r>
                <a:rPr lang="en-US" altLang="zh-CN" b="1" i="1">
                  <a:solidFill>
                    <a:srgbClr val="FF0000"/>
                  </a:solidFill>
                  <a:ea typeface="宋体" pitchFamily="2" charset="-122"/>
                </a:rPr>
                <a:t>f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 on the infinite interval</a:t>
              </a:r>
            </a:p>
          </p:txBody>
        </p:sp>
        <p:sp>
          <p:nvSpPr>
            <p:cNvPr id="1104906" name="Text Box 10"/>
            <p:cNvSpPr txBox="1">
              <a:spLocks noChangeArrowheads="1"/>
            </p:cNvSpPr>
            <p:nvPr/>
          </p:nvSpPr>
          <p:spPr bwMode="auto">
            <a:xfrm>
              <a:off x="299" y="1831"/>
              <a:ext cx="4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宋体" pitchFamily="2" charset="-122"/>
                </a:rPr>
                <a:t>[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 b="1">
                  <a:ea typeface="宋体" pitchFamily="2" charset="-122"/>
                </a:rPr>
                <a:t>, +</a:t>
              </a:r>
              <a:r>
                <a:rPr lang="en-US" altLang="zh-CN" b="1">
                  <a:ea typeface="宋体" pitchFamily="2" charset="-122"/>
                  <a:sym typeface="Symbol" pitchFamily="18" charset="2"/>
                </a:rPr>
                <a:t>)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 or simply the 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  <a:sym typeface="Symbol" pitchFamily="18" charset="2"/>
                </a:rPr>
                <a:t>infinite integral of the function </a:t>
              </a:r>
              <a:r>
                <a:rPr lang="en-US" altLang="zh-CN" b="1" i="1">
                  <a:solidFill>
                    <a:srgbClr val="FF0000"/>
                  </a:solidFill>
                  <a:ea typeface="宋体" pitchFamily="2" charset="-122"/>
                  <a:sym typeface="Symbol" pitchFamily="18" charset="2"/>
                </a:rPr>
                <a:t>f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, denoted by</a:t>
              </a:r>
              <a:endParaRPr lang="en-US" altLang="zh-CN" b="1" i="1">
                <a:ea typeface="宋体" pitchFamily="2" charset="-122"/>
                <a:sym typeface="Symbol" pitchFamily="18" charset="2"/>
              </a:endParaRPr>
            </a:p>
          </p:txBody>
        </p:sp>
        <p:graphicFrame>
          <p:nvGraphicFramePr>
            <p:cNvPr id="1104907" name="Object 11"/>
            <p:cNvGraphicFramePr>
              <a:graphicFrameLocks noChangeAspect="1"/>
            </p:cNvGraphicFramePr>
            <p:nvPr/>
          </p:nvGraphicFramePr>
          <p:xfrm>
            <a:off x="1920" y="2115"/>
            <a:ext cx="192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9587" name="Equation" r:id="rId6" imgW="3047760" imgH="520560" progId="Equation.DSMT4">
                    <p:embed/>
                  </p:oleObj>
                </mc:Choice>
                <mc:Fallback>
                  <p:oleObj name="Equation" r:id="rId6" imgW="3047760" imgH="5205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115"/>
                          <a:ext cx="1920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74663" y="3924300"/>
            <a:ext cx="5608637" cy="990600"/>
            <a:chOff x="299" y="2472"/>
            <a:chExt cx="3533" cy="624"/>
          </a:xfrm>
        </p:grpSpPr>
        <p:sp>
          <p:nvSpPr>
            <p:cNvPr id="1104909" name="Text Box 13"/>
            <p:cNvSpPr txBox="1">
              <a:spLocks noChangeArrowheads="1"/>
            </p:cNvSpPr>
            <p:nvPr/>
          </p:nvSpPr>
          <p:spPr bwMode="auto">
            <a:xfrm>
              <a:off x="299" y="2472"/>
              <a:ext cx="1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Similarly, we have</a:t>
              </a:r>
            </a:p>
          </p:txBody>
        </p:sp>
        <p:graphicFrame>
          <p:nvGraphicFramePr>
            <p:cNvPr id="1104910" name="Object 14"/>
            <p:cNvGraphicFramePr>
              <a:graphicFrameLocks noChangeAspect="1"/>
            </p:cNvGraphicFramePr>
            <p:nvPr/>
          </p:nvGraphicFramePr>
          <p:xfrm>
            <a:off x="1928" y="2768"/>
            <a:ext cx="19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9588" name="Equation" r:id="rId8" imgW="3022560" imgH="520560" progId="Equation.DSMT4">
                    <p:embed/>
                  </p:oleObj>
                </mc:Choice>
                <mc:Fallback>
                  <p:oleObj name="Equation" r:id="rId8" imgW="3022560" imgH="52056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768"/>
                          <a:ext cx="1904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74663" y="4983163"/>
            <a:ext cx="6135687" cy="933450"/>
            <a:chOff x="299" y="3139"/>
            <a:chExt cx="3865" cy="588"/>
          </a:xfrm>
        </p:grpSpPr>
        <p:sp>
          <p:nvSpPr>
            <p:cNvPr id="1104912" name="Text Box 16"/>
            <p:cNvSpPr txBox="1">
              <a:spLocks noChangeArrowheads="1"/>
            </p:cNvSpPr>
            <p:nvPr/>
          </p:nvSpPr>
          <p:spPr bwMode="auto">
            <a:xfrm>
              <a:off x="299" y="3139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and</a:t>
              </a:r>
            </a:p>
          </p:txBody>
        </p:sp>
        <p:graphicFrame>
          <p:nvGraphicFramePr>
            <p:cNvPr id="1104913" name="Object 17"/>
            <p:cNvGraphicFramePr>
              <a:graphicFrameLocks noChangeAspect="1"/>
            </p:cNvGraphicFramePr>
            <p:nvPr/>
          </p:nvGraphicFramePr>
          <p:xfrm>
            <a:off x="1596" y="3407"/>
            <a:ext cx="25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9589" name="Equation" r:id="rId10" imgW="4076640" imgH="507960" progId="Equation.DSMT4">
                    <p:embed/>
                  </p:oleObj>
                </mc:Choice>
                <mc:Fallback>
                  <p:oleObj name="Equation" r:id="rId10" imgW="4076640" imgH="5079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3407"/>
                          <a:ext cx="256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3821-05D9-43BF-9660-B8775820715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4663" y="1423988"/>
            <a:ext cx="8172450" cy="3849687"/>
            <a:chOff x="299" y="897"/>
            <a:chExt cx="5148" cy="2425"/>
          </a:xfrm>
        </p:grpSpPr>
        <p:sp>
          <p:nvSpPr>
            <p:cNvPr id="1106948" name="Text Box 4"/>
            <p:cNvSpPr txBox="1">
              <a:spLocks noChangeArrowheads="1"/>
            </p:cNvSpPr>
            <p:nvPr/>
          </p:nvSpPr>
          <p:spPr bwMode="auto">
            <a:xfrm>
              <a:off x="299" y="897"/>
              <a:ext cx="35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Geometric meaning of the infinite integral</a:t>
              </a:r>
            </a:p>
          </p:txBody>
        </p:sp>
        <p:sp>
          <p:nvSpPr>
            <p:cNvPr id="1106949" name="Text Box 5"/>
            <p:cNvSpPr txBox="1">
              <a:spLocks noChangeArrowheads="1"/>
            </p:cNvSpPr>
            <p:nvPr/>
          </p:nvSpPr>
          <p:spPr bwMode="auto">
            <a:xfrm>
              <a:off x="299" y="1293"/>
              <a:ext cx="27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Suppose that </a:t>
              </a:r>
              <a:r>
                <a:rPr lang="en-US" altLang="zh-CN" b="1" i="1">
                  <a:ea typeface="宋体" pitchFamily="2" charset="-122"/>
                </a:rPr>
                <a:t>f</a:t>
              </a:r>
              <a:r>
                <a:rPr lang="en-US" altLang="zh-CN" b="1">
                  <a:ea typeface="宋体" pitchFamily="2" charset="-122"/>
                </a:rPr>
                <a:t>(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) </a:t>
              </a:r>
              <a:r>
                <a:rPr lang="en-US" altLang="zh-CN" b="1">
                  <a:ea typeface="宋体" pitchFamily="2" charset="-122"/>
                  <a:sym typeface="Symbol" pitchFamily="18" charset="2"/>
                </a:rPr>
                <a:t> </a:t>
              </a:r>
              <a:r>
                <a:rPr lang="en-US" altLang="zh-CN" b="1">
                  <a:ea typeface="宋体" pitchFamily="2" charset="-122"/>
                </a:rPr>
                <a:t> 0</a:t>
              </a:r>
              <a:r>
                <a:rPr lang="en-US" altLang="zh-CN">
                  <a:ea typeface="宋体" pitchFamily="2" charset="-122"/>
                </a:rPr>
                <a:t>,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  <a:sym typeface="Symbol" pitchFamily="18" charset="2"/>
                </a:rPr>
                <a:t> [</a:t>
              </a:r>
              <a:r>
                <a:rPr lang="en-US" altLang="zh-CN" b="1" i="1"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b="1">
                  <a:ea typeface="宋体" pitchFamily="2" charset="-122"/>
                  <a:sym typeface="Symbol" pitchFamily="18" charset="2"/>
                </a:rPr>
                <a:t>, +)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, since</a:t>
              </a:r>
              <a:endParaRPr lang="en-US" altLang="zh-CN" b="1">
                <a:ea typeface="宋体" pitchFamily="2" charset="-122"/>
                <a:sym typeface="Symbol" pitchFamily="18" charset="2"/>
              </a:endParaRPr>
            </a:p>
          </p:txBody>
        </p:sp>
        <p:graphicFrame>
          <p:nvGraphicFramePr>
            <p:cNvPr id="1106950" name="Object 6"/>
            <p:cNvGraphicFramePr>
              <a:graphicFrameLocks noChangeAspect="1"/>
            </p:cNvGraphicFramePr>
            <p:nvPr/>
          </p:nvGraphicFramePr>
          <p:xfrm>
            <a:off x="3041" y="1272"/>
            <a:ext cx="68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602" name="Equation" r:id="rId4" imgW="1091880" imgH="507960" progId="Equation.DSMT4">
                    <p:embed/>
                  </p:oleObj>
                </mc:Choice>
                <mc:Fallback>
                  <p:oleObj name="Equation" r:id="rId4" imgW="1091880" imgH="5079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1272"/>
                          <a:ext cx="68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951" name="Text Box 7"/>
            <p:cNvSpPr txBox="1">
              <a:spLocks noChangeArrowheads="1"/>
            </p:cNvSpPr>
            <p:nvPr/>
          </p:nvSpPr>
          <p:spPr bwMode="auto">
            <a:xfrm>
              <a:off x="3758" y="1297"/>
              <a:ext cx="16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express the area formed</a:t>
              </a:r>
            </a:p>
          </p:txBody>
        </p:sp>
        <p:sp>
          <p:nvSpPr>
            <p:cNvPr id="1106952" name="Text Box 8"/>
            <p:cNvSpPr txBox="1">
              <a:spLocks noChangeArrowheads="1"/>
            </p:cNvSpPr>
            <p:nvPr/>
          </p:nvSpPr>
          <p:spPr bwMode="auto">
            <a:xfrm>
              <a:off x="299" y="1608"/>
              <a:ext cx="51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by the curve </a:t>
              </a:r>
              <a:r>
                <a:rPr lang="en-US" altLang="zh-CN" b="1" i="1">
                  <a:ea typeface="宋体" pitchFamily="2" charset="-122"/>
                </a:rPr>
                <a:t>y</a:t>
              </a:r>
              <a:r>
                <a:rPr lang="en-US" altLang="zh-CN" b="1">
                  <a:ea typeface="宋体" pitchFamily="2" charset="-122"/>
                </a:rPr>
                <a:t> = </a:t>
              </a:r>
              <a:r>
                <a:rPr lang="en-US" altLang="zh-CN" b="1" i="1">
                  <a:ea typeface="宋体" pitchFamily="2" charset="-122"/>
                </a:rPr>
                <a:t>f</a:t>
              </a:r>
              <a:r>
                <a:rPr lang="en-US" altLang="zh-CN" b="1">
                  <a:ea typeface="宋体" pitchFamily="2" charset="-122"/>
                </a:rPr>
                <a:t>(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)</a:t>
              </a:r>
              <a:r>
                <a:rPr lang="en-US" altLang="zh-CN">
                  <a:ea typeface="宋体" pitchFamily="2" charset="-122"/>
                </a:rPr>
                <a:t>, the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>
                  <a:ea typeface="宋体" pitchFamily="2" charset="-122"/>
                </a:rPr>
                <a:t>-axis and the vertical lines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 =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and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 = </a:t>
              </a:r>
              <a:r>
                <a:rPr lang="en-US" altLang="zh-CN" b="1" i="1">
                  <a:ea typeface="宋体" pitchFamily="2" charset="-122"/>
                </a:rPr>
                <a:t>b</a:t>
              </a:r>
              <a:r>
                <a:rPr lang="en-US" altLang="zh-CN">
                  <a:ea typeface="宋体" pitchFamily="2" charset="-122"/>
                </a:rPr>
                <a:t>, it is easy</a:t>
              </a:r>
            </a:p>
            <a:p>
              <a:r>
                <a:rPr lang="en-US" altLang="zh-CN">
                  <a:ea typeface="宋体" pitchFamily="2" charset="-122"/>
                </a:rPr>
                <a:t>to see that the area becomes larger when </a:t>
              </a:r>
              <a:r>
                <a:rPr lang="en-US" altLang="zh-CN" b="1" i="1">
                  <a:ea typeface="宋体" pitchFamily="2" charset="-122"/>
                </a:rPr>
                <a:t>b</a:t>
              </a:r>
              <a:r>
                <a:rPr lang="en-US" altLang="zh-CN">
                  <a:ea typeface="宋体" pitchFamily="2" charset="-122"/>
                </a:rPr>
                <a:t> increases, so that if </a:t>
              </a:r>
            </a:p>
          </p:txBody>
        </p:sp>
        <p:graphicFrame>
          <p:nvGraphicFramePr>
            <p:cNvPr id="1106953" name="Object 9"/>
            <p:cNvGraphicFramePr>
              <a:graphicFrameLocks noChangeAspect="1"/>
            </p:cNvGraphicFramePr>
            <p:nvPr/>
          </p:nvGraphicFramePr>
          <p:xfrm>
            <a:off x="2252" y="2087"/>
            <a:ext cx="125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603" name="Equation" r:id="rId6" imgW="1993680" imgH="520560" progId="Equation.DSMT4">
                    <p:embed/>
                  </p:oleObj>
                </mc:Choice>
                <mc:Fallback>
                  <p:oleObj name="Equation" r:id="rId6" imgW="1993680" imgH="52056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2087"/>
                          <a:ext cx="125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954" name="Text Box 10"/>
            <p:cNvSpPr txBox="1">
              <a:spLocks noChangeArrowheads="1"/>
            </p:cNvSpPr>
            <p:nvPr/>
          </p:nvSpPr>
          <p:spPr bwMode="auto">
            <a:xfrm>
              <a:off x="299" y="2472"/>
              <a:ext cx="49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exists then the area formed by the curve </a:t>
              </a:r>
              <a:r>
                <a:rPr lang="en-US" altLang="zh-CN" b="1" i="1">
                  <a:ea typeface="宋体" pitchFamily="2" charset="-122"/>
                </a:rPr>
                <a:t>y</a:t>
              </a:r>
              <a:r>
                <a:rPr lang="en-US" altLang="zh-CN" b="1">
                  <a:ea typeface="宋体" pitchFamily="2" charset="-122"/>
                </a:rPr>
                <a:t> = </a:t>
              </a:r>
              <a:r>
                <a:rPr lang="en-US" altLang="zh-CN" b="1" i="1">
                  <a:ea typeface="宋体" pitchFamily="2" charset="-122"/>
                </a:rPr>
                <a:t>f</a:t>
              </a:r>
              <a:r>
                <a:rPr lang="en-US" altLang="zh-CN" b="1">
                  <a:ea typeface="宋体" pitchFamily="2" charset="-122"/>
                </a:rPr>
                <a:t>(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)</a:t>
              </a:r>
              <a:r>
                <a:rPr lang="en-US" altLang="zh-CN">
                  <a:ea typeface="宋体" pitchFamily="2" charset="-122"/>
                </a:rPr>
                <a:t>,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>
                  <a:ea typeface="宋体" pitchFamily="2" charset="-122"/>
                </a:rPr>
                <a:t>-axis and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 =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exists and</a:t>
              </a:r>
            </a:p>
          </p:txBody>
        </p:sp>
        <p:sp>
          <p:nvSpPr>
            <p:cNvPr id="1106955" name="Text Box 11"/>
            <p:cNvSpPr txBox="1">
              <a:spLocks noChangeArrowheads="1"/>
            </p:cNvSpPr>
            <p:nvPr/>
          </p:nvSpPr>
          <p:spPr bwMode="auto">
            <a:xfrm>
              <a:off x="299" y="2744"/>
              <a:ext cx="11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is equal to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; if </a:t>
              </a:r>
            </a:p>
          </p:txBody>
        </p:sp>
        <p:graphicFrame>
          <p:nvGraphicFramePr>
            <p:cNvPr id="1106956" name="Object 12"/>
            <p:cNvGraphicFramePr>
              <a:graphicFrameLocks noChangeAspect="1"/>
            </p:cNvGraphicFramePr>
            <p:nvPr/>
          </p:nvGraphicFramePr>
          <p:xfrm>
            <a:off x="1406" y="2716"/>
            <a:ext cx="97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604" name="Equation" r:id="rId8" imgW="1549080" imgH="520560" progId="Equation.DSMT4">
                    <p:embed/>
                  </p:oleObj>
                </mc:Choice>
                <mc:Fallback>
                  <p:oleObj name="Equation" r:id="rId8" imgW="1549080" imgH="5205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716"/>
                          <a:ext cx="97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957" name="Text Box 13"/>
            <p:cNvSpPr txBox="1">
              <a:spLocks noChangeArrowheads="1"/>
            </p:cNvSpPr>
            <p:nvPr/>
          </p:nvSpPr>
          <p:spPr bwMode="auto">
            <a:xfrm>
              <a:off x="2397" y="2751"/>
              <a:ext cx="27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ea typeface="宋体" pitchFamily="2" charset="-122"/>
                </a:rPr>
                <a:t>is infinity</a:t>
              </a:r>
              <a:r>
                <a:rPr lang="en-US" altLang="zh-CN">
                  <a:ea typeface="宋体" pitchFamily="2" charset="-122"/>
                </a:rPr>
                <a:t>, then the corresponding area is</a:t>
              </a:r>
            </a:p>
          </p:txBody>
        </p:sp>
        <p:sp>
          <p:nvSpPr>
            <p:cNvPr id="1106958" name="Text Box 14"/>
            <p:cNvSpPr txBox="1">
              <a:spLocks noChangeArrowheads="1"/>
            </p:cNvSpPr>
            <p:nvPr/>
          </p:nvSpPr>
          <p:spPr bwMode="auto">
            <a:xfrm>
              <a:off x="299" y="3072"/>
              <a:ext cx="4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regarded as infinity, in this case, we say that the area does not exist.</a:t>
              </a:r>
            </a:p>
          </p:txBody>
        </p:sp>
      </p:grpSp>
    </p:spTree>
  </p:cSld>
  <p:clrMapOvr>
    <a:masterClrMapping/>
  </p:clrMapOvr>
  <p:transition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39C-C7CA-437A-B244-70F0106DF0E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sp>
        <p:nvSpPr>
          <p:cNvPr id="1108995" name="Text Box 3"/>
          <p:cNvSpPr txBox="1">
            <a:spLocks noChangeArrowheads="1"/>
          </p:cNvSpPr>
          <p:nvPr/>
        </p:nvSpPr>
        <p:spPr bwMode="auto">
          <a:xfrm>
            <a:off x="474663" y="1504950"/>
            <a:ext cx="133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2</a:t>
            </a:r>
          </a:p>
        </p:txBody>
      </p:sp>
      <p:sp>
        <p:nvSpPr>
          <p:cNvPr id="1108996" name="Text Box 4"/>
          <p:cNvSpPr txBox="1">
            <a:spLocks noChangeArrowheads="1"/>
          </p:cNvSpPr>
          <p:nvPr/>
        </p:nvSpPr>
        <p:spPr bwMode="auto">
          <a:xfrm>
            <a:off x="2093913" y="1504950"/>
            <a:ext cx="410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Evaluate the area formed by the curve </a:t>
            </a:r>
          </a:p>
        </p:txBody>
      </p:sp>
      <p:graphicFrame>
        <p:nvGraphicFramePr>
          <p:cNvPr id="1108997" name="Object 5"/>
          <p:cNvGraphicFramePr>
            <a:graphicFrameLocks noChangeAspect="1"/>
          </p:cNvGraphicFramePr>
          <p:nvPr/>
        </p:nvGraphicFramePr>
        <p:xfrm>
          <a:off x="6096000" y="1411288"/>
          <a:ext cx="850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4" name="Equation" r:id="rId4" imgW="850680" imgH="622080" progId="Equation.DSMT4">
                  <p:embed/>
                </p:oleObj>
              </mc:Choice>
              <mc:Fallback>
                <p:oleObj name="Equation" r:id="rId4" imgW="85068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11288"/>
                        <a:ext cx="850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8" name="Text Box 6"/>
          <p:cNvSpPr txBox="1">
            <a:spLocks noChangeArrowheads="1"/>
          </p:cNvSpPr>
          <p:nvPr/>
        </p:nvSpPr>
        <p:spPr bwMode="auto">
          <a:xfrm>
            <a:off x="6954838" y="1487488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the line 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 b="1">
                <a:ea typeface="宋体" pitchFamily="2" charset="-122"/>
              </a:rPr>
              <a:t> = 1</a:t>
            </a:r>
            <a:r>
              <a:rPr lang="en-US" altLang="zh-CN">
                <a:ea typeface="宋体" pitchFamily="2" charset="-122"/>
              </a:rPr>
              <a:t>,</a:t>
            </a:r>
          </a:p>
        </p:txBody>
      </p:sp>
      <p:sp>
        <p:nvSpPr>
          <p:cNvPr id="1108999" name="Text Box 7"/>
          <p:cNvSpPr txBox="1">
            <a:spLocks noChangeArrowheads="1"/>
          </p:cNvSpPr>
          <p:nvPr/>
        </p:nvSpPr>
        <p:spPr bwMode="auto">
          <a:xfrm>
            <a:off x="474663" y="1924050"/>
            <a:ext cx="1670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and the 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-axis.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1863" y="4149725"/>
            <a:ext cx="946150" cy="719138"/>
            <a:chOff x="3787" y="2614"/>
            <a:chExt cx="596" cy="45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87" y="2614"/>
              <a:ext cx="596" cy="453"/>
              <a:chOff x="3787" y="2614"/>
              <a:chExt cx="596" cy="453"/>
            </a:xfrm>
          </p:grpSpPr>
          <p:sp>
            <p:nvSpPr>
              <p:cNvPr id="1109002" name="Line 10"/>
              <p:cNvSpPr>
                <a:spLocks noChangeShapeType="1"/>
              </p:cNvSpPr>
              <p:nvPr/>
            </p:nvSpPr>
            <p:spPr bwMode="auto">
              <a:xfrm flipH="1">
                <a:off x="3787" y="2642"/>
                <a:ext cx="142" cy="14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03" name="Line 11"/>
              <p:cNvSpPr>
                <a:spLocks noChangeShapeType="1"/>
              </p:cNvSpPr>
              <p:nvPr/>
            </p:nvSpPr>
            <p:spPr bwMode="auto">
              <a:xfrm flipH="1">
                <a:off x="3787" y="2614"/>
                <a:ext cx="85" cy="8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04" name="Line 12"/>
              <p:cNvSpPr>
                <a:spLocks noChangeShapeType="1"/>
              </p:cNvSpPr>
              <p:nvPr/>
            </p:nvSpPr>
            <p:spPr bwMode="auto">
              <a:xfrm flipH="1">
                <a:off x="3787" y="2670"/>
                <a:ext cx="199" cy="19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05" name="Line 13"/>
              <p:cNvSpPr>
                <a:spLocks noChangeShapeType="1"/>
              </p:cNvSpPr>
              <p:nvPr/>
            </p:nvSpPr>
            <p:spPr bwMode="auto">
              <a:xfrm flipH="1">
                <a:off x="3787" y="2699"/>
                <a:ext cx="255" cy="25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06" name="Line 14"/>
              <p:cNvSpPr>
                <a:spLocks noChangeShapeType="1"/>
              </p:cNvSpPr>
              <p:nvPr/>
            </p:nvSpPr>
            <p:spPr bwMode="auto">
              <a:xfrm flipH="1">
                <a:off x="3787" y="2727"/>
                <a:ext cx="312" cy="3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07" name="Line 15"/>
              <p:cNvSpPr>
                <a:spLocks noChangeShapeType="1"/>
              </p:cNvSpPr>
              <p:nvPr/>
            </p:nvSpPr>
            <p:spPr bwMode="auto">
              <a:xfrm flipH="1">
                <a:off x="3844" y="2755"/>
                <a:ext cx="312" cy="3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08" name="Line 16"/>
              <p:cNvSpPr>
                <a:spLocks noChangeShapeType="1"/>
              </p:cNvSpPr>
              <p:nvPr/>
            </p:nvSpPr>
            <p:spPr bwMode="auto">
              <a:xfrm flipH="1">
                <a:off x="3929" y="2755"/>
                <a:ext cx="312" cy="3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09" name="Line 17"/>
              <p:cNvSpPr>
                <a:spLocks noChangeShapeType="1"/>
              </p:cNvSpPr>
              <p:nvPr/>
            </p:nvSpPr>
            <p:spPr bwMode="auto">
              <a:xfrm flipH="1">
                <a:off x="4014" y="2784"/>
                <a:ext cx="283" cy="28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10" name="Line 18"/>
              <p:cNvSpPr>
                <a:spLocks noChangeShapeType="1"/>
              </p:cNvSpPr>
              <p:nvPr/>
            </p:nvSpPr>
            <p:spPr bwMode="auto">
              <a:xfrm flipH="1">
                <a:off x="4099" y="2812"/>
                <a:ext cx="255" cy="25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11" name="Line 19"/>
              <p:cNvSpPr>
                <a:spLocks noChangeShapeType="1"/>
              </p:cNvSpPr>
              <p:nvPr/>
            </p:nvSpPr>
            <p:spPr bwMode="auto">
              <a:xfrm flipH="1">
                <a:off x="4184" y="2869"/>
                <a:ext cx="199" cy="19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012" name="Line 20"/>
              <p:cNvSpPr>
                <a:spLocks noChangeShapeType="1"/>
              </p:cNvSpPr>
              <p:nvPr/>
            </p:nvSpPr>
            <p:spPr bwMode="auto">
              <a:xfrm flipH="1">
                <a:off x="4269" y="2954"/>
                <a:ext cx="114" cy="11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9013" name="Text Box 21"/>
            <p:cNvSpPr txBox="1">
              <a:spLocks noChangeArrowheads="1"/>
            </p:cNvSpPr>
            <p:nvPr/>
          </p:nvSpPr>
          <p:spPr bwMode="auto">
            <a:xfrm>
              <a:off x="3929" y="2784"/>
              <a:ext cx="22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pitchFamily="2" charset="-122"/>
                </a:rPr>
                <a:t>A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751388" y="2303463"/>
            <a:ext cx="3284537" cy="3016250"/>
            <a:chOff x="2993" y="1451"/>
            <a:chExt cx="2069" cy="1900"/>
          </a:xfrm>
        </p:grpSpPr>
        <p:sp>
          <p:nvSpPr>
            <p:cNvPr id="1109015" name="Line 23"/>
            <p:cNvSpPr>
              <a:spLocks noChangeShapeType="1"/>
            </p:cNvSpPr>
            <p:nvPr/>
          </p:nvSpPr>
          <p:spPr bwMode="auto">
            <a:xfrm>
              <a:off x="2993" y="3067"/>
              <a:ext cx="20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016" name="Line 24"/>
            <p:cNvSpPr>
              <a:spLocks noChangeShapeType="1"/>
            </p:cNvSpPr>
            <p:nvPr/>
          </p:nvSpPr>
          <p:spPr bwMode="auto">
            <a:xfrm flipV="1">
              <a:off x="3277" y="1451"/>
              <a:ext cx="0" cy="1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9017" name="Object 25"/>
            <p:cNvGraphicFramePr>
              <a:graphicFrameLocks noChangeAspect="1"/>
            </p:cNvGraphicFramePr>
            <p:nvPr/>
          </p:nvGraphicFramePr>
          <p:xfrm>
            <a:off x="3107" y="30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75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0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9018" name="Object 26"/>
            <p:cNvGraphicFramePr>
              <a:graphicFrameLocks noChangeAspect="1"/>
            </p:cNvGraphicFramePr>
            <p:nvPr/>
          </p:nvGraphicFramePr>
          <p:xfrm>
            <a:off x="4864" y="3096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76" name="Equation" r:id="rId8" imgW="203040" imgH="190440" progId="Equation.DSMT4">
                    <p:embed/>
                  </p:oleObj>
                </mc:Choice>
                <mc:Fallback>
                  <p:oleObj name="Equation" r:id="rId8" imgW="20304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3096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9019" name="Object 27"/>
            <p:cNvGraphicFramePr>
              <a:graphicFrameLocks noChangeAspect="1"/>
            </p:cNvGraphicFramePr>
            <p:nvPr/>
          </p:nvGraphicFramePr>
          <p:xfrm>
            <a:off x="3050" y="153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77" name="Equation" r:id="rId10" imgW="190440" imgH="241200" progId="Equation.DSMT4">
                    <p:embed/>
                  </p:oleObj>
                </mc:Choice>
                <mc:Fallback>
                  <p:oleObj name="Equation" r:id="rId10" imgW="19044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" y="1536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921375" y="3933825"/>
            <a:ext cx="163513" cy="1209675"/>
            <a:chOff x="3730" y="2557"/>
            <a:chExt cx="88" cy="683"/>
          </a:xfrm>
        </p:grpSpPr>
        <p:sp>
          <p:nvSpPr>
            <p:cNvPr id="1109021" name="Line 29"/>
            <p:cNvSpPr>
              <a:spLocks noChangeShapeType="1"/>
            </p:cNvSpPr>
            <p:nvPr/>
          </p:nvSpPr>
          <p:spPr bwMode="auto">
            <a:xfrm>
              <a:off x="3787" y="2557"/>
              <a:ext cx="0" cy="5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9022" name="Object 30"/>
            <p:cNvGraphicFramePr>
              <a:graphicFrameLocks noChangeAspect="1"/>
            </p:cNvGraphicFramePr>
            <p:nvPr/>
          </p:nvGraphicFramePr>
          <p:xfrm>
            <a:off x="3730" y="3096"/>
            <a:ext cx="8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78" name="Equation" r:id="rId12" imgW="139680" imgH="228600" progId="Equation.DSMT4">
                    <p:embed/>
                  </p:oleObj>
                </mc:Choice>
                <mc:Fallback>
                  <p:oleObj name="Equation" r:id="rId12" imgW="13968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" y="3096"/>
                          <a:ext cx="8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867525" y="4464050"/>
            <a:ext cx="165100" cy="692150"/>
            <a:chOff x="4326" y="2812"/>
            <a:chExt cx="104" cy="436"/>
          </a:xfrm>
        </p:grpSpPr>
        <p:sp>
          <p:nvSpPr>
            <p:cNvPr id="1109024" name="Line 32"/>
            <p:cNvSpPr>
              <a:spLocks noChangeShapeType="1"/>
            </p:cNvSpPr>
            <p:nvPr/>
          </p:nvSpPr>
          <p:spPr bwMode="auto">
            <a:xfrm>
              <a:off x="4383" y="2812"/>
              <a:ext cx="0" cy="25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9025" name="Object 33"/>
            <p:cNvGraphicFramePr>
              <a:graphicFrameLocks noChangeAspect="1"/>
            </p:cNvGraphicFramePr>
            <p:nvPr/>
          </p:nvGraphicFramePr>
          <p:xfrm>
            <a:off x="4326" y="3096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79" name="Equation" r:id="rId14" imgW="164880" imgH="241200" progId="Equation.DSMT4">
                    <p:embed/>
                  </p:oleObj>
                </mc:Choice>
                <mc:Fallback>
                  <p:oleObj name="Equation" r:id="rId14" imgW="164880" imgH="241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6" y="3096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9026" name="Freeform 34"/>
          <p:cNvSpPr>
            <a:spLocks/>
          </p:cNvSpPr>
          <p:nvPr/>
        </p:nvSpPr>
        <p:spPr bwMode="auto">
          <a:xfrm>
            <a:off x="5651500" y="2565400"/>
            <a:ext cx="137636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0" y="851"/>
              </a:cxn>
              <a:cxn ang="0">
                <a:pos x="1304" y="1191"/>
              </a:cxn>
            </a:cxnLst>
            <a:rect l="0" t="0" r="r" b="b"/>
            <a:pathLst>
              <a:path w="1304" h="1191">
                <a:moveTo>
                  <a:pt x="0" y="0"/>
                </a:moveTo>
                <a:cubicBezTo>
                  <a:pt x="61" y="326"/>
                  <a:pt x="123" y="652"/>
                  <a:pt x="340" y="851"/>
                </a:cubicBezTo>
                <a:cubicBezTo>
                  <a:pt x="557" y="1050"/>
                  <a:pt x="930" y="1120"/>
                  <a:pt x="1304" y="119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09027" name="Text Box 35"/>
          <p:cNvSpPr txBox="1">
            <a:spLocks noChangeArrowheads="1"/>
          </p:cNvSpPr>
          <p:nvPr/>
        </p:nvSpPr>
        <p:spPr bwMode="auto">
          <a:xfrm>
            <a:off x="474663" y="2552700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</a:t>
            </a:r>
          </a:p>
        </p:txBody>
      </p:sp>
      <p:graphicFrame>
        <p:nvGraphicFramePr>
          <p:cNvPr id="1109028" name="Object 36"/>
          <p:cNvGraphicFramePr>
            <a:graphicFrameLocks noChangeAspect="1"/>
          </p:cNvGraphicFramePr>
          <p:nvPr/>
        </p:nvGraphicFramePr>
        <p:xfrm>
          <a:off x="985838" y="3114675"/>
          <a:ext cx="2578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0" name="Equation" r:id="rId16" imgW="2577960" imgH="622080" progId="Equation.DSMT4">
                  <p:embed/>
                </p:oleObj>
              </mc:Choice>
              <mc:Fallback>
                <p:oleObj name="Equation" r:id="rId16" imgW="257796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114675"/>
                        <a:ext cx="2578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29" name="Object 37"/>
          <p:cNvGraphicFramePr>
            <a:graphicFrameLocks noChangeAspect="1"/>
          </p:cNvGraphicFramePr>
          <p:nvPr/>
        </p:nvGraphicFramePr>
        <p:xfrm>
          <a:off x="2036763" y="3663950"/>
          <a:ext cx="147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1" name="Equation" r:id="rId18" imgW="1473120" imgH="799920" progId="Equation.DSMT4">
                  <p:embed/>
                </p:oleObj>
              </mc:Choice>
              <mc:Fallback>
                <p:oleObj name="Equation" r:id="rId18" imgW="1473120" imgH="799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663950"/>
                        <a:ext cx="14732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30" name="Object 38"/>
          <p:cNvGraphicFramePr>
            <a:graphicFrameLocks noChangeAspect="1"/>
          </p:cNvGraphicFramePr>
          <p:nvPr/>
        </p:nvGraphicFramePr>
        <p:xfrm>
          <a:off x="2036763" y="4554538"/>
          <a:ext cx="190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2" name="Equation" r:id="rId20" imgW="1904760" imgH="698400" progId="Equation.DSMT4">
                  <p:embed/>
                </p:oleObj>
              </mc:Choice>
              <mc:Fallback>
                <p:oleObj name="Equation" r:id="rId20" imgW="190476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4554538"/>
                        <a:ext cx="19050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9026" grpId="0" animBg="1"/>
      <p:bldP spid="11090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CC2F-78C4-471B-A356-9F6C02558E3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sp>
        <p:nvSpPr>
          <p:cNvPr id="1111043" name="Text Box 3"/>
          <p:cNvSpPr txBox="1">
            <a:spLocks noChangeArrowheads="1"/>
          </p:cNvSpPr>
          <p:nvPr/>
        </p:nvSpPr>
        <p:spPr bwMode="auto">
          <a:xfrm>
            <a:off x="474663" y="1504950"/>
            <a:ext cx="133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3</a:t>
            </a:r>
          </a:p>
        </p:txBody>
      </p:sp>
      <p:sp>
        <p:nvSpPr>
          <p:cNvPr id="1111044" name="Text Box 4"/>
          <p:cNvSpPr txBox="1">
            <a:spLocks noChangeArrowheads="1"/>
          </p:cNvSpPr>
          <p:nvPr/>
        </p:nvSpPr>
        <p:spPr bwMode="auto">
          <a:xfrm>
            <a:off x="2093913" y="1504950"/>
            <a:ext cx="410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Evaluate the area formed by the curve </a:t>
            </a:r>
          </a:p>
        </p:txBody>
      </p:sp>
      <p:graphicFrame>
        <p:nvGraphicFramePr>
          <p:cNvPr id="1111045" name="Object 5"/>
          <p:cNvGraphicFramePr>
            <a:graphicFrameLocks noChangeAspect="1"/>
          </p:cNvGraphicFramePr>
          <p:nvPr/>
        </p:nvGraphicFramePr>
        <p:xfrm>
          <a:off x="6146800" y="1411288"/>
          <a:ext cx="749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90" name="Equation" r:id="rId4" imgW="749160" imgH="622080" progId="Equation.DSMT4">
                  <p:embed/>
                </p:oleObj>
              </mc:Choice>
              <mc:Fallback>
                <p:oleObj name="Equation" r:id="rId4" imgW="74916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411288"/>
                        <a:ext cx="749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1046" name="Text Box 6"/>
          <p:cNvSpPr txBox="1">
            <a:spLocks noChangeArrowheads="1"/>
          </p:cNvSpPr>
          <p:nvPr/>
        </p:nvSpPr>
        <p:spPr bwMode="auto">
          <a:xfrm>
            <a:off x="6954838" y="1487488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the line 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 b="1">
                <a:ea typeface="宋体" pitchFamily="2" charset="-122"/>
              </a:rPr>
              <a:t> = 1</a:t>
            </a:r>
            <a:r>
              <a:rPr lang="en-US" altLang="zh-CN">
                <a:ea typeface="宋体" pitchFamily="2" charset="-122"/>
              </a:rPr>
              <a:t>,</a:t>
            </a:r>
          </a:p>
        </p:txBody>
      </p:sp>
      <p:sp>
        <p:nvSpPr>
          <p:cNvPr id="1111047" name="Text Box 7"/>
          <p:cNvSpPr txBox="1">
            <a:spLocks noChangeArrowheads="1"/>
          </p:cNvSpPr>
          <p:nvPr/>
        </p:nvSpPr>
        <p:spPr bwMode="auto">
          <a:xfrm>
            <a:off x="474663" y="1924050"/>
            <a:ext cx="1670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and the 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-axis.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1863" y="4149725"/>
            <a:ext cx="946150" cy="719138"/>
            <a:chOff x="3787" y="2614"/>
            <a:chExt cx="596" cy="45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87" y="2614"/>
              <a:ext cx="596" cy="453"/>
              <a:chOff x="3787" y="2614"/>
              <a:chExt cx="596" cy="453"/>
            </a:xfrm>
          </p:grpSpPr>
          <p:sp>
            <p:nvSpPr>
              <p:cNvPr id="1111050" name="Line 10"/>
              <p:cNvSpPr>
                <a:spLocks noChangeShapeType="1"/>
              </p:cNvSpPr>
              <p:nvPr/>
            </p:nvSpPr>
            <p:spPr bwMode="auto">
              <a:xfrm flipH="1">
                <a:off x="3787" y="2642"/>
                <a:ext cx="142" cy="14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051" name="Line 11"/>
              <p:cNvSpPr>
                <a:spLocks noChangeShapeType="1"/>
              </p:cNvSpPr>
              <p:nvPr/>
            </p:nvSpPr>
            <p:spPr bwMode="auto">
              <a:xfrm flipH="1">
                <a:off x="3787" y="2614"/>
                <a:ext cx="85" cy="8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052" name="Line 12"/>
              <p:cNvSpPr>
                <a:spLocks noChangeShapeType="1"/>
              </p:cNvSpPr>
              <p:nvPr/>
            </p:nvSpPr>
            <p:spPr bwMode="auto">
              <a:xfrm flipH="1">
                <a:off x="3787" y="2670"/>
                <a:ext cx="199" cy="19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053" name="Line 13"/>
              <p:cNvSpPr>
                <a:spLocks noChangeShapeType="1"/>
              </p:cNvSpPr>
              <p:nvPr/>
            </p:nvSpPr>
            <p:spPr bwMode="auto">
              <a:xfrm flipH="1">
                <a:off x="3787" y="2699"/>
                <a:ext cx="255" cy="25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054" name="Line 14"/>
              <p:cNvSpPr>
                <a:spLocks noChangeShapeType="1"/>
              </p:cNvSpPr>
              <p:nvPr/>
            </p:nvSpPr>
            <p:spPr bwMode="auto">
              <a:xfrm flipH="1">
                <a:off x="3787" y="2727"/>
                <a:ext cx="312" cy="3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055" name="Line 15"/>
              <p:cNvSpPr>
                <a:spLocks noChangeShapeType="1"/>
              </p:cNvSpPr>
              <p:nvPr/>
            </p:nvSpPr>
            <p:spPr bwMode="auto">
              <a:xfrm flipH="1">
                <a:off x="3844" y="2755"/>
                <a:ext cx="312" cy="3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056" name="Line 16"/>
              <p:cNvSpPr>
                <a:spLocks noChangeShapeType="1"/>
              </p:cNvSpPr>
              <p:nvPr/>
            </p:nvSpPr>
            <p:spPr bwMode="auto">
              <a:xfrm flipH="1">
                <a:off x="3929" y="2755"/>
                <a:ext cx="312" cy="3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057" name="Line 17"/>
              <p:cNvSpPr>
                <a:spLocks noChangeShapeType="1"/>
              </p:cNvSpPr>
              <p:nvPr/>
            </p:nvSpPr>
            <p:spPr bwMode="auto">
              <a:xfrm flipH="1">
                <a:off x="4014" y="2784"/>
                <a:ext cx="283" cy="28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058" name="Line 18"/>
              <p:cNvSpPr>
                <a:spLocks noChangeShapeType="1"/>
              </p:cNvSpPr>
              <p:nvPr/>
            </p:nvSpPr>
            <p:spPr bwMode="auto">
              <a:xfrm flipH="1">
                <a:off x="4099" y="2812"/>
                <a:ext cx="255" cy="25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059" name="Line 19"/>
              <p:cNvSpPr>
                <a:spLocks noChangeShapeType="1"/>
              </p:cNvSpPr>
              <p:nvPr/>
            </p:nvSpPr>
            <p:spPr bwMode="auto">
              <a:xfrm flipH="1">
                <a:off x="4184" y="2869"/>
                <a:ext cx="199" cy="19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1060" name="Line 20"/>
              <p:cNvSpPr>
                <a:spLocks noChangeShapeType="1"/>
              </p:cNvSpPr>
              <p:nvPr/>
            </p:nvSpPr>
            <p:spPr bwMode="auto">
              <a:xfrm flipH="1">
                <a:off x="4269" y="2954"/>
                <a:ext cx="114" cy="11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1061" name="Text Box 21"/>
            <p:cNvSpPr txBox="1">
              <a:spLocks noChangeArrowheads="1"/>
            </p:cNvSpPr>
            <p:nvPr/>
          </p:nvSpPr>
          <p:spPr bwMode="auto">
            <a:xfrm>
              <a:off x="3929" y="2784"/>
              <a:ext cx="22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pitchFamily="2" charset="-122"/>
                </a:rPr>
                <a:t>A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751388" y="2303463"/>
            <a:ext cx="3284537" cy="3016250"/>
            <a:chOff x="2993" y="1451"/>
            <a:chExt cx="2069" cy="1900"/>
          </a:xfrm>
        </p:grpSpPr>
        <p:sp>
          <p:nvSpPr>
            <p:cNvPr id="1111063" name="Line 23"/>
            <p:cNvSpPr>
              <a:spLocks noChangeShapeType="1"/>
            </p:cNvSpPr>
            <p:nvPr/>
          </p:nvSpPr>
          <p:spPr bwMode="auto">
            <a:xfrm>
              <a:off x="2993" y="3067"/>
              <a:ext cx="20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064" name="Line 24"/>
            <p:cNvSpPr>
              <a:spLocks noChangeShapeType="1"/>
            </p:cNvSpPr>
            <p:nvPr/>
          </p:nvSpPr>
          <p:spPr bwMode="auto">
            <a:xfrm flipV="1">
              <a:off x="3277" y="1451"/>
              <a:ext cx="0" cy="1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11065" name="Object 25"/>
            <p:cNvGraphicFramePr>
              <a:graphicFrameLocks noChangeAspect="1"/>
            </p:cNvGraphicFramePr>
            <p:nvPr/>
          </p:nvGraphicFramePr>
          <p:xfrm>
            <a:off x="3107" y="30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91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0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1066" name="Object 26"/>
            <p:cNvGraphicFramePr>
              <a:graphicFrameLocks noChangeAspect="1"/>
            </p:cNvGraphicFramePr>
            <p:nvPr/>
          </p:nvGraphicFramePr>
          <p:xfrm>
            <a:off x="4864" y="3096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92" name="Equation" r:id="rId8" imgW="203040" imgH="190440" progId="Equation.DSMT4">
                    <p:embed/>
                  </p:oleObj>
                </mc:Choice>
                <mc:Fallback>
                  <p:oleObj name="Equation" r:id="rId8" imgW="203040" imgH="1904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3096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1067" name="Object 27"/>
            <p:cNvGraphicFramePr>
              <a:graphicFrameLocks noChangeAspect="1"/>
            </p:cNvGraphicFramePr>
            <p:nvPr/>
          </p:nvGraphicFramePr>
          <p:xfrm>
            <a:off x="3050" y="153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93" name="Equation" r:id="rId10" imgW="190440" imgH="241200" progId="Equation.DSMT4">
                    <p:embed/>
                  </p:oleObj>
                </mc:Choice>
                <mc:Fallback>
                  <p:oleObj name="Equation" r:id="rId10" imgW="19044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" y="1536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921375" y="4059238"/>
            <a:ext cx="139700" cy="1084262"/>
            <a:chOff x="3730" y="2557"/>
            <a:chExt cx="88" cy="683"/>
          </a:xfrm>
        </p:grpSpPr>
        <p:sp>
          <p:nvSpPr>
            <p:cNvPr id="1111069" name="Line 29"/>
            <p:cNvSpPr>
              <a:spLocks noChangeShapeType="1"/>
            </p:cNvSpPr>
            <p:nvPr/>
          </p:nvSpPr>
          <p:spPr bwMode="auto">
            <a:xfrm>
              <a:off x="3787" y="2557"/>
              <a:ext cx="0" cy="5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11070" name="Object 30"/>
            <p:cNvGraphicFramePr>
              <a:graphicFrameLocks noChangeAspect="1"/>
            </p:cNvGraphicFramePr>
            <p:nvPr/>
          </p:nvGraphicFramePr>
          <p:xfrm>
            <a:off x="3730" y="3096"/>
            <a:ext cx="8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94" name="Equation" r:id="rId12" imgW="139680" imgH="228600" progId="Equation.DSMT4">
                    <p:embed/>
                  </p:oleObj>
                </mc:Choice>
                <mc:Fallback>
                  <p:oleObj name="Equation" r:id="rId12" imgW="13968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" y="3096"/>
                          <a:ext cx="8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867525" y="4464050"/>
            <a:ext cx="165100" cy="692150"/>
            <a:chOff x="4326" y="2812"/>
            <a:chExt cx="104" cy="436"/>
          </a:xfrm>
        </p:grpSpPr>
        <p:sp>
          <p:nvSpPr>
            <p:cNvPr id="1111072" name="Line 32"/>
            <p:cNvSpPr>
              <a:spLocks noChangeShapeType="1"/>
            </p:cNvSpPr>
            <p:nvPr/>
          </p:nvSpPr>
          <p:spPr bwMode="auto">
            <a:xfrm>
              <a:off x="4383" y="2812"/>
              <a:ext cx="0" cy="25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11073" name="Object 33"/>
            <p:cNvGraphicFramePr>
              <a:graphicFrameLocks noChangeAspect="1"/>
            </p:cNvGraphicFramePr>
            <p:nvPr/>
          </p:nvGraphicFramePr>
          <p:xfrm>
            <a:off x="4326" y="3096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95" name="Equation" r:id="rId14" imgW="164880" imgH="241200" progId="Equation.DSMT4">
                    <p:embed/>
                  </p:oleObj>
                </mc:Choice>
                <mc:Fallback>
                  <p:oleObj name="Equation" r:id="rId14" imgW="164880" imgH="241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6" y="3096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1074" name="Freeform 34"/>
          <p:cNvSpPr>
            <a:spLocks/>
          </p:cNvSpPr>
          <p:nvPr/>
        </p:nvSpPr>
        <p:spPr bwMode="auto">
          <a:xfrm>
            <a:off x="5427663" y="2663825"/>
            <a:ext cx="2070100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0" y="851"/>
              </a:cxn>
              <a:cxn ang="0">
                <a:pos x="1304" y="1191"/>
              </a:cxn>
            </a:cxnLst>
            <a:rect l="0" t="0" r="r" b="b"/>
            <a:pathLst>
              <a:path w="1304" h="1191">
                <a:moveTo>
                  <a:pt x="0" y="0"/>
                </a:moveTo>
                <a:cubicBezTo>
                  <a:pt x="61" y="326"/>
                  <a:pt x="123" y="652"/>
                  <a:pt x="340" y="851"/>
                </a:cubicBezTo>
                <a:cubicBezTo>
                  <a:pt x="557" y="1050"/>
                  <a:pt x="930" y="1120"/>
                  <a:pt x="1304" y="119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11075" name="Text Box 35"/>
          <p:cNvSpPr txBox="1">
            <a:spLocks noChangeArrowheads="1"/>
          </p:cNvSpPr>
          <p:nvPr/>
        </p:nvSpPr>
        <p:spPr bwMode="auto">
          <a:xfrm>
            <a:off x="474663" y="2552700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</a:t>
            </a:r>
          </a:p>
        </p:txBody>
      </p:sp>
      <p:graphicFrame>
        <p:nvGraphicFramePr>
          <p:cNvPr id="1111076" name="Object 36"/>
          <p:cNvGraphicFramePr>
            <a:graphicFrameLocks noChangeAspect="1"/>
          </p:cNvGraphicFramePr>
          <p:nvPr/>
        </p:nvGraphicFramePr>
        <p:xfrm>
          <a:off x="1241425" y="3024188"/>
          <a:ext cx="2362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96" name="Equation" r:id="rId16" imgW="2361960" imgH="622080" progId="Equation.DSMT4">
                  <p:embed/>
                </p:oleObj>
              </mc:Choice>
              <mc:Fallback>
                <p:oleObj name="Equation" r:id="rId16" imgW="236196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3024188"/>
                        <a:ext cx="2362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1077" name="Object 37"/>
          <p:cNvGraphicFramePr>
            <a:graphicFrameLocks noChangeAspect="1"/>
          </p:cNvGraphicFramePr>
          <p:nvPr/>
        </p:nvGraphicFramePr>
        <p:xfrm>
          <a:off x="2160588" y="3743325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97" name="Equation" r:id="rId18" imgW="1854000" imgH="406080" progId="Equation.DSMT4">
                  <p:embed/>
                </p:oleObj>
              </mc:Choice>
              <mc:Fallback>
                <p:oleObj name="Equation" r:id="rId18" imgW="185400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743325"/>
                        <a:ext cx="1854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1078" name="Text Box 38"/>
          <p:cNvSpPr txBox="1">
            <a:spLocks noChangeArrowheads="1"/>
          </p:cNvSpPr>
          <p:nvPr/>
        </p:nvSpPr>
        <p:spPr bwMode="auto">
          <a:xfrm>
            <a:off x="474663" y="4168775"/>
            <a:ext cx="36782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In this case, the limit is infinite, so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the infinite integral does not exist,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and we say that the area does not 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exist.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1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74" grpId="0" animBg="1"/>
      <p:bldP spid="1111075" grpId="0"/>
      <p:bldP spid="11110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A8DA-1EAF-4BE3-84BA-E25DCFD1FDD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9750" y="1844675"/>
            <a:ext cx="7929563" cy="2740025"/>
            <a:chOff x="340" y="1162"/>
            <a:chExt cx="4995" cy="1726"/>
          </a:xfrm>
        </p:grpSpPr>
        <p:sp>
          <p:nvSpPr>
            <p:cNvPr id="1113092" name="Text Box 4"/>
            <p:cNvSpPr txBox="1">
              <a:spLocks noChangeArrowheads="1"/>
            </p:cNvSpPr>
            <p:nvPr/>
          </p:nvSpPr>
          <p:spPr bwMode="auto">
            <a:xfrm>
              <a:off x="340" y="1162"/>
              <a:ext cx="31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Definition (Convergence of infinite integrals)</a:t>
              </a:r>
            </a:p>
          </p:txBody>
        </p:sp>
        <p:sp>
          <p:nvSpPr>
            <p:cNvPr id="1113093" name="Text Box 5"/>
            <p:cNvSpPr txBox="1">
              <a:spLocks noChangeArrowheads="1"/>
            </p:cNvSpPr>
            <p:nvPr/>
          </p:nvSpPr>
          <p:spPr bwMode="auto">
            <a:xfrm>
              <a:off x="3424" y="1162"/>
              <a:ext cx="19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Consider an infinite integral</a:t>
              </a:r>
            </a:p>
          </p:txBody>
        </p:sp>
        <p:graphicFrame>
          <p:nvGraphicFramePr>
            <p:cNvPr id="1113094" name="Object 6"/>
            <p:cNvGraphicFramePr>
              <a:graphicFrameLocks noChangeAspect="1"/>
            </p:cNvGraphicFramePr>
            <p:nvPr/>
          </p:nvGraphicFramePr>
          <p:xfrm>
            <a:off x="402" y="1477"/>
            <a:ext cx="8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98" name="Equation" r:id="rId4" imgW="1269720" imgH="507960" progId="Equation.DSMT4">
                    <p:embed/>
                  </p:oleObj>
                </mc:Choice>
                <mc:Fallback>
                  <p:oleObj name="Equation" r:id="rId4" imgW="1269720" imgH="5079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1477"/>
                          <a:ext cx="800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3095" name="Text Box 7"/>
            <p:cNvSpPr txBox="1">
              <a:spLocks noChangeArrowheads="1"/>
            </p:cNvSpPr>
            <p:nvPr/>
          </p:nvSpPr>
          <p:spPr bwMode="auto">
            <a:xfrm>
              <a:off x="1257" y="1502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If </a:t>
              </a:r>
            </a:p>
          </p:txBody>
        </p:sp>
        <p:graphicFrame>
          <p:nvGraphicFramePr>
            <p:cNvPr id="1113096" name="Object 8"/>
            <p:cNvGraphicFramePr>
              <a:graphicFrameLocks noChangeAspect="1"/>
            </p:cNvGraphicFramePr>
            <p:nvPr/>
          </p:nvGraphicFramePr>
          <p:xfrm>
            <a:off x="1533" y="1458"/>
            <a:ext cx="125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99" name="Equation" r:id="rId6" imgW="1993680" imgH="520560" progId="Equation.DSMT4">
                    <p:embed/>
                  </p:oleObj>
                </mc:Choice>
                <mc:Fallback>
                  <p:oleObj name="Equation" r:id="rId6" imgW="1993680" imgH="52056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3" y="1458"/>
                          <a:ext cx="125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3097" name="Text Box 9"/>
            <p:cNvSpPr txBox="1">
              <a:spLocks noChangeArrowheads="1"/>
            </p:cNvSpPr>
            <p:nvPr/>
          </p:nvSpPr>
          <p:spPr bwMode="auto">
            <a:xfrm>
              <a:off x="2905" y="1491"/>
              <a:ext cx="2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exists then we say that the infinite</a:t>
              </a:r>
            </a:p>
          </p:txBody>
        </p:sp>
        <p:graphicFrame>
          <p:nvGraphicFramePr>
            <p:cNvPr id="1113098" name="Object 10"/>
            <p:cNvGraphicFramePr>
              <a:graphicFrameLocks noChangeAspect="1"/>
            </p:cNvGraphicFramePr>
            <p:nvPr/>
          </p:nvGraphicFramePr>
          <p:xfrm>
            <a:off x="975" y="1842"/>
            <a:ext cx="7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00" name="Equation" r:id="rId8" imgW="1218960" imgH="507960" progId="Equation.DSMT4">
                    <p:embed/>
                  </p:oleObj>
                </mc:Choice>
                <mc:Fallback>
                  <p:oleObj name="Equation" r:id="rId8" imgW="1218960" imgH="5079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842"/>
                          <a:ext cx="76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3099" name="Text Box 11"/>
            <p:cNvSpPr txBox="1">
              <a:spLocks noChangeArrowheads="1"/>
            </p:cNvSpPr>
            <p:nvPr/>
          </p:nvSpPr>
          <p:spPr bwMode="auto">
            <a:xfrm>
              <a:off x="1791" y="1865"/>
              <a:ext cx="3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is 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convergent</a:t>
              </a:r>
              <a:r>
                <a:rPr lang="en-US" altLang="zh-CN">
                  <a:ea typeface="宋体" pitchFamily="2" charset="-122"/>
                </a:rPr>
                <a:t> and that 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 is the value of the infinite</a:t>
              </a:r>
            </a:p>
          </p:txBody>
        </p:sp>
        <p:sp>
          <p:nvSpPr>
            <p:cNvPr id="1113100" name="Text Box 12"/>
            <p:cNvSpPr txBox="1">
              <a:spLocks noChangeArrowheads="1"/>
            </p:cNvSpPr>
            <p:nvPr/>
          </p:nvSpPr>
          <p:spPr bwMode="auto">
            <a:xfrm>
              <a:off x="997" y="2216"/>
              <a:ext cx="8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denoted by</a:t>
              </a:r>
            </a:p>
          </p:txBody>
        </p:sp>
        <p:graphicFrame>
          <p:nvGraphicFramePr>
            <p:cNvPr id="1113101" name="Object 13"/>
            <p:cNvGraphicFramePr>
              <a:graphicFrameLocks noChangeAspect="1"/>
            </p:cNvGraphicFramePr>
            <p:nvPr/>
          </p:nvGraphicFramePr>
          <p:xfrm>
            <a:off x="1859" y="2168"/>
            <a:ext cx="108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01" name="Equation" r:id="rId10" imgW="1726920" imgH="507960" progId="Equation.DSMT4">
                    <p:embed/>
                  </p:oleObj>
                </mc:Choice>
                <mc:Fallback>
                  <p:oleObj name="Equation" r:id="rId10" imgW="1726920" imgH="5079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2168"/>
                          <a:ext cx="108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3102" name="Text Box 14"/>
            <p:cNvSpPr txBox="1">
              <a:spLocks noChangeArrowheads="1"/>
            </p:cNvSpPr>
            <p:nvPr/>
          </p:nvSpPr>
          <p:spPr bwMode="auto">
            <a:xfrm>
              <a:off x="2993" y="2216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if</a:t>
              </a:r>
            </a:p>
          </p:txBody>
        </p:sp>
        <p:graphicFrame>
          <p:nvGraphicFramePr>
            <p:cNvPr id="1113103" name="Object 15"/>
            <p:cNvGraphicFramePr>
              <a:graphicFrameLocks noChangeAspect="1"/>
            </p:cNvGraphicFramePr>
            <p:nvPr/>
          </p:nvGraphicFramePr>
          <p:xfrm>
            <a:off x="3265" y="2160"/>
            <a:ext cx="97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02" name="Equation" r:id="rId12" imgW="1549080" imgH="520560" progId="Equation.DSMT4">
                    <p:embed/>
                  </p:oleObj>
                </mc:Choice>
                <mc:Fallback>
                  <p:oleObj name="Equation" r:id="rId12" imgW="1549080" imgH="5205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5" y="2160"/>
                          <a:ext cx="97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3104" name="Text Box 16"/>
            <p:cNvSpPr txBox="1">
              <a:spLocks noChangeArrowheads="1"/>
            </p:cNvSpPr>
            <p:nvPr/>
          </p:nvSpPr>
          <p:spPr bwMode="auto">
            <a:xfrm>
              <a:off x="4241" y="2182"/>
              <a:ext cx="10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does not exist, </a:t>
              </a:r>
            </a:p>
          </p:txBody>
        </p:sp>
        <p:graphicFrame>
          <p:nvGraphicFramePr>
            <p:cNvPr id="1113105" name="Object 17"/>
            <p:cNvGraphicFramePr>
              <a:graphicFrameLocks noChangeAspect="1"/>
            </p:cNvGraphicFramePr>
            <p:nvPr/>
          </p:nvGraphicFramePr>
          <p:xfrm>
            <a:off x="793" y="2568"/>
            <a:ext cx="7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03" name="Equation" r:id="rId14" imgW="1218960" imgH="507960" progId="Equation.DSMT4">
                    <p:embed/>
                  </p:oleObj>
                </mc:Choice>
                <mc:Fallback>
                  <p:oleObj name="Equation" r:id="rId14" imgW="1218960" imgH="5079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568"/>
                          <a:ext cx="76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3106" name="Text Box 18"/>
            <p:cNvSpPr txBox="1">
              <a:spLocks noChangeArrowheads="1"/>
            </p:cNvSpPr>
            <p:nvPr/>
          </p:nvSpPr>
          <p:spPr bwMode="auto">
            <a:xfrm>
              <a:off x="1610" y="2590"/>
              <a:ext cx="9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is 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divergent</a:t>
              </a:r>
              <a:r>
                <a:rPr lang="en-US" altLang="zh-CN">
                  <a:ea typeface="宋体" pitchFamily="2" charset="-122"/>
                </a:rPr>
                <a:t>.</a:t>
              </a:r>
            </a:p>
          </p:txBody>
        </p:sp>
        <p:sp>
          <p:nvSpPr>
            <p:cNvPr id="1113107" name="Rectangle 19"/>
            <p:cNvSpPr>
              <a:spLocks noChangeArrowheads="1"/>
            </p:cNvSpPr>
            <p:nvPr/>
          </p:nvSpPr>
          <p:spPr bwMode="auto">
            <a:xfrm>
              <a:off x="340" y="1865"/>
              <a:ext cx="6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 integral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13108" name="Rectangle 20"/>
            <p:cNvSpPr>
              <a:spLocks noChangeArrowheads="1"/>
            </p:cNvSpPr>
            <p:nvPr/>
          </p:nvSpPr>
          <p:spPr bwMode="auto">
            <a:xfrm>
              <a:off x="362" y="2216"/>
              <a:ext cx="6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integral,</a:t>
              </a:r>
            </a:p>
          </p:txBody>
        </p:sp>
        <p:sp>
          <p:nvSpPr>
            <p:cNvPr id="1113109" name="Rectangle 21"/>
            <p:cNvSpPr>
              <a:spLocks noChangeArrowheads="1"/>
            </p:cNvSpPr>
            <p:nvPr/>
          </p:nvSpPr>
          <p:spPr bwMode="auto">
            <a:xfrm>
              <a:off x="340" y="261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then</a:t>
              </a:r>
            </a:p>
          </p:txBody>
        </p:sp>
      </p:grpSp>
    </p:spTree>
  </p:cSld>
  <p:clrMapOvr>
    <a:masterClrMapping/>
  </p:clrMapOvr>
  <p:transition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B1DA-53AC-4FE2-BC1D-A66B26FFF16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4663" y="1428750"/>
            <a:ext cx="8102600" cy="1341438"/>
            <a:chOff x="299" y="900"/>
            <a:chExt cx="5104" cy="845"/>
          </a:xfrm>
        </p:grpSpPr>
        <p:sp>
          <p:nvSpPr>
            <p:cNvPr id="1115140" name="Text Box 4"/>
            <p:cNvSpPr txBox="1">
              <a:spLocks noChangeArrowheads="1"/>
            </p:cNvSpPr>
            <p:nvPr/>
          </p:nvSpPr>
          <p:spPr bwMode="auto">
            <a:xfrm>
              <a:off x="299" y="900"/>
              <a:ext cx="26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Example 4</a:t>
              </a:r>
              <a:r>
                <a:rPr lang="en-US" altLang="zh-CN">
                  <a:ea typeface="宋体" pitchFamily="2" charset="-122"/>
                </a:rPr>
                <a:t>    </a:t>
              </a:r>
              <a:r>
                <a:rPr lang="en-US" altLang="zh-CN">
                  <a:solidFill>
                    <a:schemeClr val="tx2"/>
                  </a:solidFill>
                  <a:ea typeface="宋体" pitchFamily="2" charset="-122"/>
                </a:rPr>
                <a:t>Determining Convergence</a:t>
              </a:r>
              <a:endParaRPr lang="en-US" altLang="zh-CN" b="1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115141" name="Text Box 5"/>
            <p:cNvSpPr txBox="1">
              <a:spLocks noChangeArrowheads="1"/>
            </p:cNvSpPr>
            <p:nvPr/>
          </p:nvSpPr>
          <p:spPr bwMode="auto">
            <a:xfrm>
              <a:off x="299" y="1183"/>
              <a:ext cx="2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For what values of </a:t>
              </a:r>
              <a:r>
                <a:rPr lang="en-US" altLang="zh-CN" b="1" i="1">
                  <a:ea typeface="宋体" pitchFamily="2" charset="-122"/>
                </a:rPr>
                <a:t>p</a:t>
              </a:r>
              <a:r>
                <a:rPr lang="en-US" altLang="zh-CN">
                  <a:ea typeface="宋体" pitchFamily="2" charset="-122"/>
                </a:rPr>
                <a:t> does the integral </a:t>
              </a:r>
            </a:p>
          </p:txBody>
        </p:sp>
        <p:graphicFrame>
          <p:nvGraphicFramePr>
            <p:cNvPr id="1115142" name="Object 6"/>
            <p:cNvGraphicFramePr>
              <a:graphicFrameLocks noChangeAspect="1"/>
            </p:cNvGraphicFramePr>
            <p:nvPr/>
          </p:nvGraphicFramePr>
          <p:xfrm>
            <a:off x="2790" y="1116"/>
            <a:ext cx="60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38" name="Equation" r:id="rId4" imgW="952200" imgH="622080" progId="Equation.DSMT4">
                    <p:embed/>
                  </p:oleObj>
                </mc:Choice>
                <mc:Fallback>
                  <p:oleObj name="Equation" r:id="rId4" imgW="952200" imgH="6220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1116"/>
                          <a:ext cx="600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5143" name="Text Box 7"/>
            <p:cNvSpPr txBox="1">
              <a:spLocks noChangeArrowheads="1"/>
            </p:cNvSpPr>
            <p:nvPr/>
          </p:nvSpPr>
          <p:spPr bwMode="auto">
            <a:xfrm>
              <a:off x="3446" y="1183"/>
              <a:ext cx="19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converge? When the integral</a:t>
              </a:r>
            </a:p>
          </p:txBody>
        </p:sp>
        <p:sp>
          <p:nvSpPr>
            <p:cNvPr id="1115144" name="Text Box 8"/>
            <p:cNvSpPr txBox="1">
              <a:spLocks noChangeArrowheads="1"/>
            </p:cNvSpPr>
            <p:nvPr/>
          </p:nvSpPr>
          <p:spPr bwMode="auto">
            <a:xfrm>
              <a:off x="299" y="1495"/>
              <a:ext cx="22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does converge, what is its value?</a:t>
              </a:r>
            </a:p>
          </p:txBody>
        </p:sp>
      </p:grpSp>
      <p:sp>
        <p:nvSpPr>
          <p:cNvPr id="1115145" name="Text Box 9"/>
          <p:cNvSpPr txBox="1">
            <a:spLocks noChangeArrowheads="1"/>
          </p:cNvSpPr>
          <p:nvPr/>
        </p:nvSpPr>
        <p:spPr bwMode="auto">
          <a:xfrm>
            <a:off x="474663" y="2913063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870075" y="2930525"/>
            <a:ext cx="965200" cy="396875"/>
            <a:chOff x="1178" y="1846"/>
            <a:chExt cx="608" cy="250"/>
          </a:xfrm>
        </p:grpSpPr>
        <p:sp>
          <p:nvSpPr>
            <p:cNvPr id="1115147" name="Text Box 11"/>
            <p:cNvSpPr txBox="1">
              <a:spLocks noChangeArrowheads="1"/>
            </p:cNvSpPr>
            <p:nvPr/>
          </p:nvSpPr>
          <p:spPr bwMode="auto">
            <a:xfrm>
              <a:off x="1178" y="1846"/>
              <a:ext cx="2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If </a:t>
              </a:r>
            </a:p>
          </p:txBody>
        </p:sp>
        <p:graphicFrame>
          <p:nvGraphicFramePr>
            <p:cNvPr id="1115148" name="Object 12"/>
            <p:cNvGraphicFramePr>
              <a:graphicFrameLocks noChangeAspect="1"/>
            </p:cNvGraphicFramePr>
            <p:nvPr/>
          </p:nvGraphicFramePr>
          <p:xfrm>
            <a:off x="1386" y="1902"/>
            <a:ext cx="4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39" name="Equation" r:id="rId6" imgW="634680" imgH="291960" progId="Equation.DSMT4">
                    <p:embed/>
                  </p:oleObj>
                </mc:Choice>
                <mc:Fallback>
                  <p:oleObj name="Equation" r:id="rId6" imgW="634680" imgH="29196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1902"/>
                          <a:ext cx="4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5149" name="Object 13"/>
          <p:cNvGraphicFramePr>
            <a:graphicFrameLocks noChangeAspect="1"/>
          </p:cNvGraphicFramePr>
          <p:nvPr/>
        </p:nvGraphicFramePr>
        <p:xfrm>
          <a:off x="1827213" y="3354388"/>
          <a:ext cx="1714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40" name="Equation" r:id="rId8" imgW="1714320" imgH="812520" progId="Equation.DSMT4">
                  <p:embed/>
                </p:oleObj>
              </mc:Choice>
              <mc:Fallback>
                <p:oleObj name="Equation" r:id="rId8" imgW="171432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354388"/>
                        <a:ext cx="17145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5150" name="Object 14"/>
          <p:cNvGraphicFramePr>
            <a:graphicFrameLocks noChangeAspect="1"/>
          </p:cNvGraphicFramePr>
          <p:nvPr/>
        </p:nvGraphicFramePr>
        <p:xfrm>
          <a:off x="3563938" y="3429000"/>
          <a:ext cx="1841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41" name="Equation" r:id="rId10" imgW="1841400" imgH="672840" progId="Equation.DSMT4">
                  <p:embed/>
                </p:oleObj>
              </mc:Choice>
              <mc:Fallback>
                <p:oleObj name="Equation" r:id="rId10" imgW="184140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29000"/>
                        <a:ext cx="1841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5151" name="Object 15"/>
          <p:cNvGraphicFramePr>
            <a:graphicFrameLocks noChangeAspect="1"/>
          </p:cNvGraphicFramePr>
          <p:nvPr/>
        </p:nvGraphicFramePr>
        <p:xfrm>
          <a:off x="5381625" y="3411538"/>
          <a:ext cx="1955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42" name="Equation" r:id="rId12" imgW="1955520" imgH="698400" progId="Equation.DSMT4">
                  <p:embed/>
                </p:oleObj>
              </mc:Choice>
              <mc:Fallback>
                <p:oleObj name="Equation" r:id="rId12" imgW="1955520" imgH="698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3411538"/>
                        <a:ext cx="19558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52" name="Text Box 16"/>
          <p:cNvSpPr txBox="1">
            <a:spLocks noChangeArrowheads="1"/>
          </p:cNvSpPr>
          <p:nvPr/>
        </p:nvSpPr>
        <p:spPr bwMode="auto">
          <a:xfrm>
            <a:off x="474663" y="4100513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Thus, </a:t>
            </a:r>
          </a:p>
        </p:txBody>
      </p:sp>
      <p:graphicFrame>
        <p:nvGraphicFramePr>
          <p:cNvPr id="1115153" name="Object 17"/>
          <p:cNvGraphicFramePr>
            <a:graphicFrameLocks noChangeAspect="1"/>
          </p:cNvGraphicFramePr>
          <p:nvPr/>
        </p:nvGraphicFramePr>
        <p:xfrm>
          <a:off x="1412875" y="4824413"/>
          <a:ext cx="189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43" name="Equation" r:id="rId14" imgW="1892160" imgH="622080" progId="Equation.DSMT4">
                  <p:embed/>
                </p:oleObj>
              </mc:Choice>
              <mc:Fallback>
                <p:oleObj name="Equation" r:id="rId14" imgW="189216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4824413"/>
                        <a:ext cx="1892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5154" name="Object 18"/>
          <p:cNvGraphicFramePr>
            <a:graphicFrameLocks noChangeAspect="1"/>
          </p:cNvGraphicFramePr>
          <p:nvPr/>
        </p:nvGraphicFramePr>
        <p:xfrm>
          <a:off x="3348038" y="4778375"/>
          <a:ext cx="248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44" name="Equation" r:id="rId16" imgW="2489040" imgH="736560" progId="Equation.DSMT4">
                  <p:embed/>
                </p:oleObj>
              </mc:Choice>
              <mc:Fallback>
                <p:oleObj name="Equation" r:id="rId16" imgW="2489040" imgH="736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78375"/>
                        <a:ext cx="2489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5155" name="Object 19"/>
          <p:cNvGraphicFramePr>
            <a:graphicFrameLocks noChangeAspect="1"/>
          </p:cNvGraphicFramePr>
          <p:nvPr/>
        </p:nvGraphicFramePr>
        <p:xfrm>
          <a:off x="5854700" y="4554538"/>
          <a:ext cx="1866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45" name="Equation" r:id="rId18" imgW="1866600" imgH="1091880" progId="Equation.DSMT4">
                  <p:embed/>
                </p:oleObj>
              </mc:Choice>
              <mc:Fallback>
                <p:oleObj name="Equation" r:id="rId18" imgW="1866600" imgH="1091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4554538"/>
                        <a:ext cx="18669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1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1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1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45" grpId="0"/>
      <p:bldP spid="11151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1EA5-D6AB-42C2-A612-F5D537E8C90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4663" y="1428750"/>
            <a:ext cx="8102600" cy="1341438"/>
            <a:chOff x="299" y="900"/>
            <a:chExt cx="5104" cy="845"/>
          </a:xfrm>
        </p:grpSpPr>
        <p:sp>
          <p:nvSpPr>
            <p:cNvPr id="1117188" name="Text Box 4"/>
            <p:cNvSpPr txBox="1">
              <a:spLocks noChangeArrowheads="1"/>
            </p:cNvSpPr>
            <p:nvPr/>
          </p:nvSpPr>
          <p:spPr bwMode="auto">
            <a:xfrm>
              <a:off x="299" y="900"/>
              <a:ext cx="26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Example 4</a:t>
              </a:r>
              <a:r>
                <a:rPr lang="en-US" altLang="zh-CN">
                  <a:ea typeface="宋体" pitchFamily="2" charset="-122"/>
                </a:rPr>
                <a:t>    </a:t>
              </a:r>
              <a:r>
                <a:rPr lang="en-US" altLang="zh-CN">
                  <a:solidFill>
                    <a:schemeClr val="tx2"/>
                  </a:solidFill>
                  <a:ea typeface="宋体" pitchFamily="2" charset="-122"/>
                </a:rPr>
                <a:t>Determining Convergence</a:t>
              </a:r>
              <a:endParaRPr lang="en-US" altLang="zh-CN" b="1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117189" name="Text Box 5"/>
            <p:cNvSpPr txBox="1">
              <a:spLocks noChangeArrowheads="1"/>
            </p:cNvSpPr>
            <p:nvPr/>
          </p:nvSpPr>
          <p:spPr bwMode="auto">
            <a:xfrm>
              <a:off x="299" y="1183"/>
              <a:ext cx="2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For what values of </a:t>
              </a:r>
              <a:r>
                <a:rPr lang="en-US" altLang="zh-CN" b="1" i="1">
                  <a:ea typeface="宋体" pitchFamily="2" charset="-122"/>
                </a:rPr>
                <a:t>p</a:t>
              </a:r>
              <a:r>
                <a:rPr lang="en-US" altLang="zh-CN">
                  <a:ea typeface="宋体" pitchFamily="2" charset="-122"/>
                </a:rPr>
                <a:t> does the integral </a:t>
              </a:r>
            </a:p>
          </p:txBody>
        </p:sp>
        <p:graphicFrame>
          <p:nvGraphicFramePr>
            <p:cNvPr id="1117190" name="Object 6"/>
            <p:cNvGraphicFramePr>
              <a:graphicFrameLocks noChangeAspect="1"/>
            </p:cNvGraphicFramePr>
            <p:nvPr/>
          </p:nvGraphicFramePr>
          <p:xfrm>
            <a:off x="2790" y="1116"/>
            <a:ext cx="60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730" name="Equation" r:id="rId4" imgW="952200" imgH="622080" progId="Equation.DSMT4">
                    <p:embed/>
                  </p:oleObj>
                </mc:Choice>
                <mc:Fallback>
                  <p:oleObj name="Equation" r:id="rId4" imgW="952200" imgH="6220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1116"/>
                          <a:ext cx="600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7191" name="Text Box 7"/>
            <p:cNvSpPr txBox="1">
              <a:spLocks noChangeArrowheads="1"/>
            </p:cNvSpPr>
            <p:nvPr/>
          </p:nvSpPr>
          <p:spPr bwMode="auto">
            <a:xfrm>
              <a:off x="3446" y="1183"/>
              <a:ext cx="19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converge? When the integral</a:t>
              </a:r>
            </a:p>
          </p:txBody>
        </p:sp>
        <p:sp>
          <p:nvSpPr>
            <p:cNvPr id="1117192" name="Text Box 8"/>
            <p:cNvSpPr txBox="1">
              <a:spLocks noChangeArrowheads="1"/>
            </p:cNvSpPr>
            <p:nvPr/>
          </p:nvSpPr>
          <p:spPr bwMode="auto">
            <a:xfrm>
              <a:off x="299" y="1495"/>
              <a:ext cx="22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does converge, what is its value?</a:t>
              </a:r>
            </a:p>
          </p:txBody>
        </p:sp>
      </p:grpSp>
      <p:sp>
        <p:nvSpPr>
          <p:cNvPr id="1117193" name="Text Box 9"/>
          <p:cNvSpPr txBox="1">
            <a:spLocks noChangeArrowheads="1"/>
          </p:cNvSpPr>
          <p:nvPr/>
        </p:nvSpPr>
        <p:spPr bwMode="auto">
          <a:xfrm>
            <a:off x="474663" y="2913063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(continued)</a:t>
            </a:r>
          </a:p>
        </p:txBody>
      </p:sp>
      <p:sp>
        <p:nvSpPr>
          <p:cNvPr id="1117194" name="Text Box 10"/>
          <p:cNvSpPr txBox="1">
            <a:spLocks noChangeArrowheads="1"/>
          </p:cNvSpPr>
          <p:nvPr/>
        </p:nvSpPr>
        <p:spPr bwMode="auto">
          <a:xfrm>
            <a:off x="474663" y="3408363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because</a:t>
            </a:r>
          </a:p>
        </p:txBody>
      </p:sp>
      <p:graphicFrame>
        <p:nvGraphicFramePr>
          <p:cNvPr id="1117195" name="Object 11"/>
          <p:cNvGraphicFramePr>
            <a:graphicFrameLocks noChangeAspect="1"/>
          </p:cNvGraphicFramePr>
          <p:nvPr/>
        </p:nvGraphicFramePr>
        <p:xfrm>
          <a:off x="3267075" y="3924300"/>
          <a:ext cx="876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31" name="Equation" r:id="rId6" imgW="876240" imgH="622080" progId="Equation.DSMT4">
                  <p:embed/>
                </p:oleObj>
              </mc:Choice>
              <mc:Fallback>
                <p:oleObj name="Equation" r:id="rId6" imgW="87624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3924300"/>
                        <a:ext cx="876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7196" name="Object 12"/>
          <p:cNvGraphicFramePr>
            <a:graphicFrameLocks noChangeAspect="1"/>
          </p:cNvGraphicFramePr>
          <p:nvPr/>
        </p:nvGraphicFramePr>
        <p:xfrm>
          <a:off x="4256088" y="3906838"/>
          <a:ext cx="1473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32" name="Equation" r:id="rId8" imgW="1473120" imgH="736560" progId="Equation.DSMT4">
                  <p:embed/>
                </p:oleObj>
              </mc:Choice>
              <mc:Fallback>
                <p:oleObj name="Equation" r:id="rId8" imgW="147312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3906838"/>
                        <a:ext cx="1473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4663" y="4600575"/>
            <a:ext cx="8061325" cy="673100"/>
            <a:chOff x="299" y="2898"/>
            <a:chExt cx="5078" cy="424"/>
          </a:xfrm>
        </p:grpSpPr>
        <p:sp>
          <p:nvSpPr>
            <p:cNvPr id="1117198" name="Text Box 14"/>
            <p:cNvSpPr txBox="1">
              <a:spLocks noChangeArrowheads="1"/>
            </p:cNvSpPr>
            <p:nvPr/>
          </p:nvSpPr>
          <p:spPr bwMode="auto">
            <a:xfrm>
              <a:off x="299" y="2985"/>
              <a:ext cx="30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Therefore, the integral converges to the value </a:t>
              </a:r>
            </a:p>
          </p:txBody>
        </p:sp>
        <p:graphicFrame>
          <p:nvGraphicFramePr>
            <p:cNvPr id="1117199" name="Object 15"/>
            <p:cNvGraphicFramePr>
              <a:graphicFrameLocks noChangeAspect="1"/>
            </p:cNvGraphicFramePr>
            <p:nvPr/>
          </p:nvGraphicFramePr>
          <p:xfrm>
            <a:off x="3334" y="2898"/>
            <a:ext cx="48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733" name="Equation" r:id="rId10" imgW="761760" imgH="672840" progId="Equation.DSMT4">
                    <p:embed/>
                  </p:oleObj>
                </mc:Choice>
                <mc:Fallback>
                  <p:oleObj name="Equation" r:id="rId10" imgW="761760" imgH="6728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898"/>
                          <a:ext cx="480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7200" name="Text Box 16"/>
            <p:cNvSpPr txBox="1">
              <a:spLocks noChangeArrowheads="1"/>
            </p:cNvSpPr>
            <p:nvPr/>
          </p:nvSpPr>
          <p:spPr bwMode="auto">
            <a:xfrm>
              <a:off x="3816" y="2985"/>
              <a:ext cx="15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if </a:t>
              </a:r>
              <a:r>
                <a:rPr lang="en-US" altLang="zh-CN" b="1" i="1">
                  <a:ea typeface="宋体" pitchFamily="2" charset="-122"/>
                </a:rPr>
                <a:t>p</a:t>
              </a:r>
              <a:r>
                <a:rPr lang="en-US" altLang="zh-CN" b="1">
                  <a:ea typeface="宋体" pitchFamily="2" charset="-122"/>
                </a:rPr>
                <a:t> </a:t>
              </a:r>
              <a:r>
                <a:rPr lang="en-US" altLang="zh-CN" b="1">
                  <a:ea typeface="宋体" pitchFamily="2" charset="-122"/>
                  <a:sym typeface="Symbol" pitchFamily="18" charset="2"/>
                </a:rPr>
                <a:t> 1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 and it diverges</a:t>
              </a:r>
            </a:p>
          </p:txBody>
        </p:sp>
      </p:grpSp>
      <p:sp>
        <p:nvSpPr>
          <p:cNvPr id="1117201" name="Text Box 17"/>
          <p:cNvSpPr txBox="1">
            <a:spLocks noChangeArrowheads="1"/>
          </p:cNvSpPr>
          <p:nvPr/>
        </p:nvSpPr>
        <p:spPr bwMode="auto">
          <a:xfrm>
            <a:off x="474663" y="5246688"/>
            <a:ext cx="985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if </a:t>
            </a:r>
            <a:r>
              <a:rPr lang="en-US" altLang="zh-CN" b="1" i="1">
                <a:ea typeface="宋体" pitchFamily="2" charset="-122"/>
              </a:rPr>
              <a:t>p</a:t>
            </a:r>
            <a:r>
              <a:rPr lang="en-US" altLang="zh-CN" b="1">
                <a:ea typeface="宋体" pitchFamily="2" charset="-122"/>
                <a:sym typeface="Symbol" pitchFamily="18" charset="2"/>
              </a:rPr>
              <a:t> 1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94" grpId="0"/>
      <p:bldP spid="11172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6E0A-EDCE-4FBB-86FA-260099CF39D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4663" y="1428750"/>
            <a:ext cx="8102600" cy="1341438"/>
            <a:chOff x="299" y="900"/>
            <a:chExt cx="5104" cy="845"/>
          </a:xfrm>
        </p:grpSpPr>
        <p:sp>
          <p:nvSpPr>
            <p:cNvPr id="1119236" name="Text Box 4"/>
            <p:cNvSpPr txBox="1">
              <a:spLocks noChangeArrowheads="1"/>
            </p:cNvSpPr>
            <p:nvPr/>
          </p:nvSpPr>
          <p:spPr bwMode="auto">
            <a:xfrm>
              <a:off x="299" y="900"/>
              <a:ext cx="26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Example 4</a:t>
              </a:r>
              <a:r>
                <a:rPr lang="en-US" altLang="zh-CN">
                  <a:ea typeface="宋体" pitchFamily="2" charset="-122"/>
                </a:rPr>
                <a:t>    </a:t>
              </a:r>
              <a:r>
                <a:rPr lang="en-US" altLang="zh-CN">
                  <a:solidFill>
                    <a:schemeClr val="tx2"/>
                  </a:solidFill>
                  <a:ea typeface="宋体" pitchFamily="2" charset="-122"/>
                </a:rPr>
                <a:t>Determining Convergence</a:t>
              </a:r>
              <a:endParaRPr lang="en-US" altLang="zh-CN" b="1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1119237" name="Text Box 5"/>
            <p:cNvSpPr txBox="1">
              <a:spLocks noChangeArrowheads="1"/>
            </p:cNvSpPr>
            <p:nvPr/>
          </p:nvSpPr>
          <p:spPr bwMode="auto">
            <a:xfrm>
              <a:off x="299" y="1183"/>
              <a:ext cx="2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For what values of </a:t>
              </a:r>
              <a:r>
                <a:rPr lang="en-US" altLang="zh-CN" b="1" i="1">
                  <a:ea typeface="宋体" pitchFamily="2" charset="-122"/>
                </a:rPr>
                <a:t>p</a:t>
              </a:r>
              <a:r>
                <a:rPr lang="en-US" altLang="zh-CN">
                  <a:ea typeface="宋体" pitchFamily="2" charset="-122"/>
                </a:rPr>
                <a:t> does the integral </a:t>
              </a:r>
            </a:p>
          </p:txBody>
        </p:sp>
        <p:graphicFrame>
          <p:nvGraphicFramePr>
            <p:cNvPr id="1119238" name="Object 6"/>
            <p:cNvGraphicFramePr>
              <a:graphicFrameLocks noChangeAspect="1"/>
            </p:cNvGraphicFramePr>
            <p:nvPr/>
          </p:nvGraphicFramePr>
          <p:xfrm>
            <a:off x="2790" y="1116"/>
            <a:ext cx="60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62" name="Equation" r:id="rId4" imgW="952200" imgH="622080" progId="Equation.DSMT4">
                    <p:embed/>
                  </p:oleObj>
                </mc:Choice>
                <mc:Fallback>
                  <p:oleObj name="Equation" r:id="rId4" imgW="952200" imgH="6220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1116"/>
                          <a:ext cx="600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9239" name="Text Box 7"/>
            <p:cNvSpPr txBox="1">
              <a:spLocks noChangeArrowheads="1"/>
            </p:cNvSpPr>
            <p:nvPr/>
          </p:nvSpPr>
          <p:spPr bwMode="auto">
            <a:xfrm>
              <a:off x="3446" y="1183"/>
              <a:ext cx="19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converge? When the integral</a:t>
              </a:r>
            </a:p>
          </p:txBody>
        </p:sp>
        <p:sp>
          <p:nvSpPr>
            <p:cNvPr id="1119240" name="Text Box 8"/>
            <p:cNvSpPr txBox="1">
              <a:spLocks noChangeArrowheads="1"/>
            </p:cNvSpPr>
            <p:nvPr/>
          </p:nvSpPr>
          <p:spPr bwMode="auto">
            <a:xfrm>
              <a:off x="299" y="1495"/>
              <a:ext cx="22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does converge, what is its value?</a:t>
              </a:r>
            </a:p>
          </p:txBody>
        </p:sp>
      </p:grpSp>
      <p:sp>
        <p:nvSpPr>
          <p:cNvPr id="1119241" name="Text Box 9"/>
          <p:cNvSpPr txBox="1">
            <a:spLocks noChangeArrowheads="1"/>
          </p:cNvSpPr>
          <p:nvPr/>
        </p:nvSpPr>
        <p:spPr bwMode="auto">
          <a:xfrm>
            <a:off x="474663" y="2913063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(continued)</a:t>
            </a:r>
          </a:p>
        </p:txBody>
      </p:sp>
      <p:sp>
        <p:nvSpPr>
          <p:cNvPr id="1119242" name="Text Box 10"/>
          <p:cNvSpPr txBox="1">
            <a:spLocks noChangeArrowheads="1"/>
          </p:cNvSpPr>
          <p:nvPr/>
        </p:nvSpPr>
        <p:spPr bwMode="auto">
          <a:xfrm>
            <a:off x="474663" y="3408363"/>
            <a:ext cx="1004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If </a:t>
            </a:r>
            <a:r>
              <a:rPr lang="en-US" altLang="zh-CN" b="1" i="1">
                <a:ea typeface="宋体" pitchFamily="2" charset="-122"/>
              </a:rPr>
              <a:t>p</a:t>
            </a:r>
            <a:r>
              <a:rPr lang="en-US" altLang="zh-CN" b="1">
                <a:ea typeface="宋体" pitchFamily="2" charset="-122"/>
              </a:rPr>
              <a:t> = 1</a:t>
            </a:r>
            <a:r>
              <a:rPr lang="en-US" altLang="zh-CN">
                <a:ea typeface="宋体" pitchFamily="2" charset="-122"/>
              </a:rPr>
              <a:t>,</a:t>
            </a:r>
            <a:endParaRPr lang="en-US" altLang="zh-CN" b="1">
              <a:ea typeface="宋体" pitchFamily="2" charset="-122"/>
            </a:endParaRPr>
          </a:p>
        </p:txBody>
      </p:sp>
      <p:graphicFrame>
        <p:nvGraphicFramePr>
          <p:cNvPr id="1119243" name="Object 11"/>
          <p:cNvGraphicFramePr>
            <a:graphicFrameLocks noChangeAspect="1"/>
          </p:cNvGraphicFramePr>
          <p:nvPr/>
        </p:nvGraphicFramePr>
        <p:xfrm>
          <a:off x="1511300" y="4021138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63" name="Equation" r:id="rId6" imgW="1511280" imgH="622080" progId="Equation.DSMT4">
                  <p:embed/>
                </p:oleObj>
              </mc:Choice>
              <mc:Fallback>
                <p:oleObj name="Equation" r:id="rId6" imgW="151128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021138"/>
                        <a:ext cx="1511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44" name="Object 12"/>
          <p:cNvGraphicFramePr>
            <a:graphicFrameLocks noChangeAspect="1"/>
          </p:cNvGraphicFramePr>
          <p:nvPr/>
        </p:nvGraphicFramePr>
        <p:xfrm>
          <a:off x="3086100" y="4021138"/>
          <a:ext cx="1193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64" name="Equation" r:id="rId8" imgW="1193760" imgH="622080" progId="Equation.DSMT4">
                  <p:embed/>
                </p:oleObj>
              </mc:Choice>
              <mc:Fallback>
                <p:oleObj name="Equation" r:id="rId8" imgW="119376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021138"/>
                        <a:ext cx="1193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45" name="Object 13"/>
          <p:cNvGraphicFramePr>
            <a:graphicFrameLocks noChangeAspect="1"/>
          </p:cNvGraphicFramePr>
          <p:nvPr/>
        </p:nvGraphicFramePr>
        <p:xfrm>
          <a:off x="4346575" y="4090988"/>
          <a:ext cx="1320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65" name="Equation" r:id="rId10" imgW="1320480" imgH="482400" progId="Equation.DSMT4">
                  <p:embed/>
                </p:oleObj>
              </mc:Choice>
              <mc:Fallback>
                <p:oleObj name="Equation" r:id="rId10" imgW="132048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4090988"/>
                        <a:ext cx="1320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46" name="Object 14"/>
          <p:cNvGraphicFramePr>
            <a:graphicFrameLocks noChangeAspect="1"/>
          </p:cNvGraphicFramePr>
          <p:nvPr/>
        </p:nvGraphicFramePr>
        <p:xfrm>
          <a:off x="5711825" y="4186238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66" name="Equation" r:id="rId12" imgW="2234880" imgH="406080" progId="Equation.DSMT4">
                  <p:embed/>
                </p:oleObj>
              </mc:Choice>
              <mc:Fallback>
                <p:oleObj name="Equation" r:id="rId12" imgW="223488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4186238"/>
                        <a:ext cx="2235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47" name="Text Box 15"/>
          <p:cNvSpPr txBox="1">
            <a:spLocks noChangeArrowheads="1"/>
          </p:cNvSpPr>
          <p:nvPr/>
        </p:nvSpPr>
        <p:spPr bwMode="auto">
          <a:xfrm>
            <a:off x="474663" y="4832350"/>
            <a:ext cx="2746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and the integral diverges.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42" grpId="0"/>
      <p:bldP spid="11192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Integration by Substitutions for definite integrals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C5D-BEA4-4167-A9C3-A524FFCC1B3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23972" name="Rectangle 4"/>
          <p:cNvSpPr>
            <a:spLocks noChangeArrowheads="1"/>
          </p:cNvSpPr>
          <p:nvPr/>
        </p:nvSpPr>
        <p:spPr bwMode="auto">
          <a:xfrm>
            <a:off x="539750" y="148431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Proof </a:t>
            </a:r>
            <a:endParaRPr lang="en-US" altLang="zh-CN">
              <a:ea typeface="宋体" charset="-122"/>
            </a:endParaRPr>
          </a:p>
        </p:txBody>
      </p:sp>
      <p:graphicFrame>
        <p:nvGraphicFramePr>
          <p:cNvPr id="723975" name="Object 7"/>
          <p:cNvGraphicFramePr>
            <a:graphicFrameLocks noChangeAspect="1"/>
          </p:cNvGraphicFramePr>
          <p:nvPr/>
        </p:nvGraphicFramePr>
        <p:xfrm>
          <a:off x="3348038" y="2203450"/>
          <a:ext cx="2628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17" name="Equation" r:id="rId4" imgW="2628900" imgH="508000" progId="Equation.DSMT4">
                  <p:embed/>
                </p:oleObj>
              </mc:Choice>
              <mc:Fallback>
                <p:oleObj name="Equation" r:id="rId4" imgW="2628900" imgH="508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03450"/>
                        <a:ext cx="2628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4" name="Object 6"/>
          <p:cNvGraphicFramePr>
            <a:graphicFrameLocks noChangeAspect="1"/>
          </p:cNvGraphicFramePr>
          <p:nvPr/>
        </p:nvGraphicFramePr>
        <p:xfrm>
          <a:off x="3249613" y="3097213"/>
          <a:ext cx="28797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18" name="Equation" r:id="rId6" imgW="2882880" imgH="622080" progId="Equation.DSMT4">
                  <p:embed/>
                </p:oleObj>
              </mc:Choice>
              <mc:Fallback>
                <p:oleObj name="Equation" r:id="rId6" imgW="288288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3097213"/>
                        <a:ext cx="28797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3" name="Object 5"/>
          <p:cNvGraphicFramePr>
            <a:graphicFrameLocks noChangeAspect="1"/>
          </p:cNvGraphicFramePr>
          <p:nvPr/>
        </p:nvGraphicFramePr>
        <p:xfrm>
          <a:off x="2195513" y="4076700"/>
          <a:ext cx="31527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19" name="Equation" r:id="rId8" imgW="3149280" imgH="507960" progId="Equation.DSMT4">
                  <p:embed/>
                </p:oleObj>
              </mc:Choice>
              <mc:Fallback>
                <p:oleObj name="Equation" r:id="rId8" imgW="31492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315277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76" name="Rectangle 8"/>
          <p:cNvSpPr>
            <a:spLocks noChangeArrowheads="1"/>
          </p:cNvSpPr>
          <p:nvPr/>
        </p:nvSpPr>
        <p:spPr bwMode="auto">
          <a:xfrm>
            <a:off x="1403350" y="1484313"/>
            <a:ext cx="574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13200" algn="ctr"/>
                <a:tab pos="8026400" algn="r"/>
              </a:tabLst>
            </a:pPr>
            <a:r>
              <a:rPr lang="en-US" altLang="zh-CN">
                <a:ea typeface="宋体" charset="-122"/>
              </a:rPr>
              <a:t>Let  </a:t>
            </a:r>
            <a:r>
              <a:rPr lang="en-US" altLang="zh-CN" b="1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 be an antiderivative of  </a:t>
            </a:r>
            <a:r>
              <a:rPr lang="en-US" altLang="zh-CN" b="1" i="1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  on the interval</a:t>
            </a:r>
            <a:r>
              <a:rPr lang="en-US" altLang="zh-CN" b="1" i="1">
                <a:ea typeface="宋体" charset="-122"/>
              </a:rPr>
              <a:t>  I</a:t>
            </a:r>
            <a:r>
              <a:rPr lang="en-US" altLang="zh-CN">
                <a:ea typeface="宋体" charset="-122"/>
              </a:rPr>
              <a:t>, then</a:t>
            </a:r>
          </a:p>
        </p:txBody>
      </p:sp>
      <p:sp>
        <p:nvSpPr>
          <p:cNvPr id="723977" name="Rectangle 9"/>
          <p:cNvSpPr>
            <a:spLocks noChangeArrowheads="1"/>
          </p:cNvSpPr>
          <p:nvPr/>
        </p:nvSpPr>
        <p:spPr bwMode="auto">
          <a:xfrm>
            <a:off x="684213" y="2565400"/>
            <a:ext cx="811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13200" algn="ctr"/>
                <a:tab pos="8026400" algn="r"/>
              </a:tabLst>
            </a:pPr>
            <a:r>
              <a:rPr lang="en-US" altLang="zh-CN">
                <a:ea typeface="宋体" charset="-122"/>
              </a:rPr>
              <a:t>Since </a:t>
            </a:r>
          </a:p>
        </p:txBody>
      </p:sp>
      <p:sp>
        <p:nvSpPr>
          <p:cNvPr id="723978" name="Rectangle 10"/>
          <p:cNvSpPr>
            <a:spLocks noChangeArrowheads="1"/>
          </p:cNvSpPr>
          <p:nvPr/>
        </p:nvSpPr>
        <p:spPr bwMode="auto">
          <a:xfrm>
            <a:off x="755650" y="3789363"/>
            <a:ext cx="108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13200" algn="ctr"/>
                <a:tab pos="8026400" algn="r"/>
              </a:tabLst>
            </a:pPr>
            <a:r>
              <a:rPr lang="en-US" altLang="zh-CN">
                <a:ea typeface="宋体" charset="-122"/>
              </a:rPr>
              <a:t> we have</a:t>
            </a:r>
          </a:p>
        </p:txBody>
      </p:sp>
      <p:sp>
        <p:nvSpPr>
          <p:cNvPr id="723979" name="Rectangle 11"/>
          <p:cNvSpPr>
            <a:spLocks noChangeArrowheads="1"/>
          </p:cNvSpPr>
          <p:nvPr/>
        </p:nvSpPr>
        <p:spPr bwMode="auto">
          <a:xfrm>
            <a:off x="827088" y="5516563"/>
            <a:ext cx="316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Therefore, the formula holds.</a:t>
            </a:r>
          </a:p>
        </p:txBody>
      </p:sp>
      <p:graphicFrame>
        <p:nvGraphicFramePr>
          <p:cNvPr id="723980" name="Object 12"/>
          <p:cNvGraphicFramePr>
            <a:graphicFrameLocks noChangeAspect="1"/>
          </p:cNvGraphicFramePr>
          <p:nvPr/>
        </p:nvGraphicFramePr>
        <p:xfrm>
          <a:off x="4106863" y="4652963"/>
          <a:ext cx="233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20" name="Equation" r:id="rId10" imgW="2336760" imgH="368280" progId="Equation.DSMT4">
                  <p:embed/>
                </p:oleObj>
              </mc:Choice>
              <mc:Fallback>
                <p:oleObj name="Equation" r:id="rId10" imgW="2336760" imgH="3682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652963"/>
                        <a:ext cx="2336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1" name="Object 13"/>
          <p:cNvGraphicFramePr>
            <a:graphicFrameLocks noChangeAspect="1"/>
          </p:cNvGraphicFramePr>
          <p:nvPr/>
        </p:nvGraphicFramePr>
        <p:xfrm>
          <a:off x="4140200" y="5157788"/>
          <a:ext cx="151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21" name="Equation" r:id="rId12" imgW="1511280" imgH="291960" progId="Equation.DSMT4">
                  <p:embed/>
                </p:oleObj>
              </mc:Choice>
              <mc:Fallback>
                <p:oleObj name="Equation" r:id="rId12" imgW="1511280" imgH="2919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157788"/>
                        <a:ext cx="1511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6" grpId="0"/>
      <p:bldP spid="723977" grpId="0"/>
      <p:bldP spid="723978" grpId="0"/>
      <p:bldP spid="7239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AB08-7104-4119-A892-38C92F7E4AB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4213" y="1557338"/>
            <a:ext cx="4464050" cy="635000"/>
            <a:chOff x="431" y="981"/>
            <a:chExt cx="2812" cy="400"/>
          </a:xfrm>
        </p:grpSpPr>
        <p:sp>
          <p:nvSpPr>
            <p:cNvPr id="1178629" name="Rectangle 5"/>
            <p:cNvSpPr>
              <a:spLocks noChangeArrowheads="1"/>
            </p:cNvSpPr>
            <p:nvPr/>
          </p:nvSpPr>
          <p:spPr bwMode="auto">
            <a:xfrm>
              <a:off x="431" y="1026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Example 5</a:t>
              </a: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78630" name="Rectangle 6"/>
            <p:cNvSpPr>
              <a:spLocks noChangeArrowheads="1"/>
            </p:cNvSpPr>
            <p:nvPr/>
          </p:nvSpPr>
          <p:spPr bwMode="auto">
            <a:xfrm>
              <a:off x="1338" y="1026"/>
              <a:ext cx="1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Find the integral</a:t>
              </a:r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1178631" name="Object 7"/>
            <p:cNvGraphicFramePr>
              <a:graphicFrameLocks noChangeAspect="1"/>
            </p:cNvGraphicFramePr>
            <p:nvPr/>
          </p:nvGraphicFramePr>
          <p:xfrm>
            <a:off x="2523" y="981"/>
            <a:ext cx="72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10" name="Equation" r:id="rId4" imgW="1143000" imgH="634680" progId="Equation.DSMT4">
                    <p:embed/>
                  </p:oleObj>
                </mc:Choice>
                <mc:Fallback>
                  <p:oleObj name="Equation" r:id="rId4" imgW="1143000" imgH="6346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981"/>
                          <a:ext cx="720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8633" name="Object 9"/>
          <p:cNvGraphicFramePr>
            <a:graphicFrameLocks noChangeAspect="1"/>
          </p:cNvGraphicFramePr>
          <p:nvPr/>
        </p:nvGraphicFramePr>
        <p:xfrm>
          <a:off x="2195513" y="2349500"/>
          <a:ext cx="3619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11" name="Equation" r:id="rId6" imgW="3619440" imgH="634680" progId="Equation.DSMT4">
                  <p:embed/>
                </p:oleObj>
              </mc:Choice>
              <mc:Fallback>
                <p:oleObj name="Equation" r:id="rId6" imgW="36194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49500"/>
                        <a:ext cx="36195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634" name="Rectangle 10"/>
          <p:cNvSpPr>
            <a:spLocks noChangeArrowheads="1"/>
          </p:cNvSpPr>
          <p:nvPr/>
        </p:nvSpPr>
        <p:spPr bwMode="auto">
          <a:xfrm>
            <a:off x="684213" y="2455863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</a:t>
            </a:r>
            <a:endParaRPr lang="zh-CN" altLang="en-US" b="1">
              <a:ea typeface="宋体" pitchFamily="2" charset="-122"/>
            </a:endParaRPr>
          </a:p>
        </p:txBody>
      </p:sp>
      <p:graphicFrame>
        <p:nvGraphicFramePr>
          <p:cNvPr id="1178635" name="Object 11"/>
          <p:cNvGraphicFramePr>
            <a:graphicFrameLocks noChangeAspect="1"/>
          </p:cNvGraphicFramePr>
          <p:nvPr/>
        </p:nvGraphicFramePr>
        <p:xfrm>
          <a:off x="3276600" y="3298825"/>
          <a:ext cx="3263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12" name="Equation" r:id="rId8" imgW="3263760" imgH="634680" progId="Equation.DSMT4">
                  <p:embed/>
                </p:oleObj>
              </mc:Choice>
              <mc:Fallback>
                <p:oleObj name="Equation" r:id="rId8" imgW="3263760" imgH="634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98825"/>
                        <a:ext cx="32639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36" name="Object 12"/>
          <p:cNvGraphicFramePr>
            <a:graphicFrameLocks noChangeAspect="1"/>
          </p:cNvGraphicFramePr>
          <p:nvPr/>
        </p:nvGraphicFramePr>
        <p:xfrm>
          <a:off x="3276600" y="4149725"/>
          <a:ext cx="350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13" name="Equation" r:id="rId10" imgW="3504960" imgH="482400" progId="Equation.DSMT4">
                  <p:embed/>
                </p:oleObj>
              </mc:Choice>
              <mc:Fallback>
                <p:oleObj name="Equation" r:id="rId10" imgW="350496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49725"/>
                        <a:ext cx="350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37" name="Object 13"/>
          <p:cNvGraphicFramePr>
            <a:graphicFrameLocks noChangeAspect="1"/>
          </p:cNvGraphicFramePr>
          <p:nvPr/>
        </p:nvGraphicFramePr>
        <p:xfrm>
          <a:off x="3244850" y="4797425"/>
          <a:ext cx="1917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14" name="Equation" r:id="rId12" imgW="1917360" imgH="622080" progId="Equation.DSMT4">
                  <p:embed/>
                </p:oleObj>
              </mc:Choice>
              <mc:Fallback>
                <p:oleObj name="Equation" r:id="rId12" imgW="191736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4797425"/>
                        <a:ext cx="1917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638" name="Rectangle 14"/>
          <p:cNvSpPr>
            <a:spLocks noChangeArrowheads="1"/>
          </p:cNvSpPr>
          <p:nvPr/>
        </p:nvSpPr>
        <p:spPr bwMode="auto">
          <a:xfrm>
            <a:off x="971550" y="5408613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Finish.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178639" name="Object 15"/>
          <p:cNvGraphicFramePr>
            <a:graphicFrameLocks noChangeAspect="1"/>
          </p:cNvGraphicFramePr>
          <p:nvPr/>
        </p:nvGraphicFramePr>
        <p:xfrm>
          <a:off x="900113" y="5965825"/>
          <a:ext cx="292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15" name="Equation" r:id="rId14" imgW="2920680" imgH="558720" progId="Equation.DSMT4">
                  <p:embed/>
                </p:oleObj>
              </mc:Choice>
              <mc:Fallback>
                <p:oleObj name="Equation" r:id="rId14" imgW="2920680" imgH="558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965825"/>
                        <a:ext cx="2921000" cy="558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40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4291013" y="5965825"/>
          <a:ext cx="2908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16" name="Equation" r:id="rId16" imgW="2908080" imgH="558720" progId="Equation.DSMT4">
                  <p:embed/>
                </p:oleObj>
              </mc:Choice>
              <mc:Fallback>
                <p:oleObj name="Equation" r:id="rId16" imgW="2908080" imgH="5587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5965825"/>
                        <a:ext cx="2908300" cy="558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44" name="Object 20"/>
          <p:cNvGraphicFramePr>
            <a:graphicFrameLocks noChangeAspect="1"/>
          </p:cNvGraphicFramePr>
          <p:nvPr/>
        </p:nvGraphicFramePr>
        <p:xfrm>
          <a:off x="5003800" y="1125538"/>
          <a:ext cx="411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17" name="Equation" r:id="rId18" imgW="4114800" imgH="507960" progId="Equation.DSMT4">
                  <p:embed/>
                </p:oleObj>
              </mc:Choice>
              <mc:Fallback>
                <p:oleObj name="Equation" r:id="rId18" imgW="4114800" imgH="5079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125538"/>
                        <a:ext cx="4114800" cy="508000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7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7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7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7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7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7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34" grpId="0"/>
      <p:bldP spid="11786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4BA3-D898-4CE4-9D07-9CFBD1B3EA0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sp>
        <p:nvSpPr>
          <p:cNvPr id="1121283" name="Text Box 3"/>
          <p:cNvSpPr txBox="1">
            <a:spLocks noChangeArrowheads="1"/>
          </p:cNvSpPr>
          <p:nvPr/>
        </p:nvSpPr>
        <p:spPr bwMode="auto">
          <a:xfrm>
            <a:off x="474663" y="1546225"/>
            <a:ext cx="5614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6</a:t>
            </a: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Finding the Volume of an Infinite Solid</a:t>
            </a:r>
            <a:endParaRPr lang="en-US" altLang="zh-CN" b="1">
              <a:solidFill>
                <a:schemeClr val="tx2"/>
              </a:solidFill>
              <a:ea typeface="宋体" pitchFamily="2" charset="-122"/>
            </a:endParaRPr>
          </a:p>
        </p:txBody>
      </p:sp>
      <p:pic>
        <p:nvPicPr>
          <p:cNvPr id="1121284" name="Picture 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9063" y="2347913"/>
            <a:ext cx="3198812" cy="2116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4663" y="2012950"/>
            <a:ext cx="8342312" cy="1363663"/>
            <a:chOff x="299" y="1268"/>
            <a:chExt cx="5255" cy="859"/>
          </a:xfrm>
        </p:grpSpPr>
        <p:sp>
          <p:nvSpPr>
            <p:cNvPr id="1121286" name="Text Box 6"/>
            <p:cNvSpPr txBox="1">
              <a:spLocks noChangeArrowheads="1"/>
            </p:cNvSpPr>
            <p:nvPr/>
          </p:nvSpPr>
          <p:spPr bwMode="auto">
            <a:xfrm>
              <a:off x="299" y="1268"/>
              <a:ext cx="525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The cross sections of the solid horn perpendicular to the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>
                  <a:ea typeface="宋体" pitchFamily="2" charset="-122"/>
                </a:rPr>
                <a:t>-axis are circular disks</a:t>
              </a:r>
            </a:p>
            <a:p>
              <a:r>
                <a:rPr lang="en-US" altLang="zh-CN">
                  <a:ea typeface="宋体" pitchFamily="2" charset="-122"/>
                </a:rPr>
                <a:t>with diameters reaching from the x-axis to the curve</a:t>
              </a:r>
            </a:p>
            <a:p>
              <a:r>
                <a:rPr lang="en-US" altLang="zh-CN" b="1" i="1">
                  <a:ea typeface="宋体" pitchFamily="2" charset="-122"/>
                </a:rPr>
                <a:t>y</a:t>
              </a:r>
              <a:r>
                <a:rPr lang="en-US" altLang="zh-CN" b="1">
                  <a:ea typeface="宋体" pitchFamily="2" charset="-122"/>
                </a:rPr>
                <a:t> = </a:t>
              </a:r>
              <a:r>
                <a:rPr lang="en-US" altLang="zh-CN" b="1" i="1">
                  <a:ea typeface="宋体" pitchFamily="2" charset="-122"/>
                </a:rPr>
                <a:t>e</a:t>
              </a:r>
              <a:r>
                <a:rPr lang="en-US" altLang="zh-CN" b="1" i="1" baseline="30000">
                  <a:ea typeface="宋体" pitchFamily="2" charset="-122"/>
                </a:rPr>
                <a:t>x</a:t>
              </a:r>
              <a:r>
                <a:rPr lang="en-US" altLang="zh-CN">
                  <a:ea typeface="宋体" pitchFamily="2" charset="-122"/>
                </a:rPr>
                <a:t>, </a:t>
              </a:r>
            </a:p>
          </p:txBody>
        </p:sp>
        <p:graphicFrame>
          <p:nvGraphicFramePr>
            <p:cNvPr id="1121287" name="Object 7"/>
            <p:cNvGraphicFramePr>
              <a:graphicFrameLocks noChangeAspect="1"/>
            </p:cNvGraphicFramePr>
            <p:nvPr/>
          </p:nvGraphicFramePr>
          <p:xfrm>
            <a:off x="810" y="1707"/>
            <a:ext cx="9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810" name="Equation" r:id="rId5" imgW="1473120" imgH="241200" progId="Equation.DSMT4">
                    <p:embed/>
                  </p:oleObj>
                </mc:Choice>
                <mc:Fallback>
                  <p:oleObj name="Equation" r:id="rId5" imgW="1473120" imgH="241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1707"/>
                          <a:ext cx="92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1288" name="Text Box 8"/>
            <p:cNvSpPr txBox="1">
              <a:spLocks noChangeArrowheads="1"/>
            </p:cNvSpPr>
            <p:nvPr/>
          </p:nvSpPr>
          <p:spPr bwMode="auto">
            <a:xfrm>
              <a:off x="1756" y="1655"/>
              <a:ext cx="1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Find the volume</a:t>
              </a:r>
            </a:p>
          </p:txBody>
        </p:sp>
        <p:sp>
          <p:nvSpPr>
            <p:cNvPr id="1121289" name="Text Box 9"/>
            <p:cNvSpPr txBox="1">
              <a:spLocks noChangeArrowheads="1"/>
            </p:cNvSpPr>
            <p:nvPr/>
          </p:nvSpPr>
          <p:spPr bwMode="auto">
            <a:xfrm>
              <a:off x="299" y="1877"/>
              <a:ext cx="8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of the horn.</a:t>
              </a:r>
            </a:p>
          </p:txBody>
        </p:sp>
      </p:grpSp>
      <p:sp>
        <p:nvSpPr>
          <p:cNvPr id="1121290" name="Text Box 10"/>
          <p:cNvSpPr txBox="1">
            <a:spLocks noChangeArrowheads="1"/>
          </p:cNvSpPr>
          <p:nvPr/>
        </p:nvSpPr>
        <p:spPr bwMode="auto">
          <a:xfrm>
            <a:off x="474663" y="3452813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</a:t>
            </a:r>
          </a:p>
        </p:txBody>
      </p:sp>
      <p:graphicFrame>
        <p:nvGraphicFramePr>
          <p:cNvPr id="1121291" name="Object 11"/>
          <p:cNvGraphicFramePr>
            <a:graphicFrameLocks noChangeAspect="1"/>
          </p:cNvGraphicFramePr>
          <p:nvPr/>
        </p:nvGraphicFramePr>
        <p:xfrm>
          <a:off x="657225" y="4514850"/>
          <a:ext cx="195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11" name="Equation" r:id="rId7" imgW="1955520" imgH="355320" progId="Equation.DSMT4">
                  <p:embed/>
                </p:oleObj>
              </mc:Choice>
              <mc:Fallback>
                <p:oleObj name="Equation" r:id="rId7" imgW="195552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514850"/>
                        <a:ext cx="1955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1292" name="Object 12"/>
          <p:cNvGraphicFramePr>
            <a:graphicFrameLocks noChangeAspect="1"/>
          </p:cNvGraphicFramePr>
          <p:nvPr/>
        </p:nvGraphicFramePr>
        <p:xfrm>
          <a:off x="2592388" y="4335463"/>
          <a:ext cx="1130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12" name="Equation" r:id="rId9" imgW="1130040" imgH="749160" progId="Equation.DSMT4">
                  <p:embed/>
                </p:oleObj>
              </mc:Choice>
              <mc:Fallback>
                <p:oleObj name="Equation" r:id="rId9" imgW="1130040" imgH="749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335463"/>
                        <a:ext cx="11303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1293" name="Object 13"/>
          <p:cNvGraphicFramePr>
            <a:graphicFrameLocks noChangeAspect="1"/>
          </p:cNvGraphicFramePr>
          <p:nvPr/>
        </p:nvGraphicFramePr>
        <p:xfrm>
          <a:off x="3762375" y="4379913"/>
          <a:ext cx="876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13" name="Equation" r:id="rId11" imgW="876240" imgH="622080" progId="Equation.DSMT4">
                  <p:embed/>
                </p:oleObj>
              </mc:Choice>
              <mc:Fallback>
                <p:oleObj name="Equation" r:id="rId11" imgW="87624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379913"/>
                        <a:ext cx="876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74663" y="5073650"/>
            <a:ext cx="8120062" cy="701675"/>
            <a:chOff x="299" y="3196"/>
            <a:chExt cx="5115" cy="442"/>
          </a:xfrm>
        </p:grpSpPr>
        <p:sp>
          <p:nvSpPr>
            <p:cNvPr id="1121295" name="Text Box 15"/>
            <p:cNvSpPr txBox="1">
              <a:spLocks noChangeArrowheads="1"/>
            </p:cNvSpPr>
            <p:nvPr/>
          </p:nvSpPr>
          <p:spPr bwMode="auto">
            <a:xfrm>
              <a:off x="299" y="3196"/>
              <a:ext cx="511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We define the volume of the horn to be the limit as                 of volume of the</a:t>
              </a:r>
            </a:p>
            <a:p>
              <a:r>
                <a:rPr lang="en-US" altLang="zh-CN">
                  <a:ea typeface="宋体" pitchFamily="2" charset="-122"/>
                </a:rPr>
                <a:t>portion from </a:t>
              </a:r>
              <a:r>
                <a:rPr lang="en-US" altLang="zh-CN" b="1" i="1">
                  <a:ea typeface="宋体" pitchFamily="2" charset="-122"/>
                </a:rPr>
                <a:t>b</a:t>
              </a:r>
              <a:r>
                <a:rPr lang="en-US" altLang="zh-CN">
                  <a:ea typeface="宋体" pitchFamily="2" charset="-122"/>
                </a:rPr>
                <a:t> to ln2. Thus the volume of this portion is</a:t>
              </a:r>
            </a:p>
          </p:txBody>
        </p:sp>
        <p:graphicFrame>
          <p:nvGraphicFramePr>
            <p:cNvPr id="1121296" name="Object 16"/>
            <p:cNvGraphicFramePr>
              <a:graphicFrameLocks noChangeAspect="1"/>
            </p:cNvGraphicFramePr>
            <p:nvPr/>
          </p:nvGraphicFramePr>
          <p:xfrm>
            <a:off x="3677" y="3264"/>
            <a:ext cx="5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814" name="Equation" r:id="rId13" imgW="863280" imgH="241200" progId="Equation.DSMT4">
                    <p:embed/>
                  </p:oleObj>
                </mc:Choice>
                <mc:Fallback>
                  <p:oleObj name="Equation" r:id="rId13" imgW="863280" imgH="241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7" y="3264"/>
                          <a:ext cx="5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1297" name="Rectangle 17"/>
          <p:cNvSpPr>
            <a:spLocks noChangeArrowheads="1"/>
          </p:cNvSpPr>
          <p:nvPr/>
        </p:nvSpPr>
        <p:spPr bwMode="auto">
          <a:xfrm>
            <a:off x="539750" y="3860800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The area of a typical cross  section is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2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90" grpId="0"/>
      <p:bldP spid="11212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9961-3DB3-45C8-B117-CE341521F7C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sp>
        <p:nvSpPr>
          <p:cNvPr id="1123331" name="Text Box 3"/>
          <p:cNvSpPr txBox="1">
            <a:spLocks noChangeArrowheads="1"/>
          </p:cNvSpPr>
          <p:nvPr/>
        </p:nvSpPr>
        <p:spPr bwMode="auto">
          <a:xfrm>
            <a:off x="474663" y="1546225"/>
            <a:ext cx="5614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6</a:t>
            </a: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Finding the Volume of an Infinite Solid</a:t>
            </a:r>
            <a:endParaRPr lang="en-US" altLang="zh-CN" b="1">
              <a:solidFill>
                <a:schemeClr val="tx2"/>
              </a:solidFill>
              <a:ea typeface="宋体" pitchFamily="2" charset="-122"/>
            </a:endParaRPr>
          </a:p>
        </p:txBody>
      </p:sp>
      <p:pic>
        <p:nvPicPr>
          <p:cNvPr id="1123332" name="Picture 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9063" y="2347913"/>
            <a:ext cx="3198812" cy="2116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23333" name="Text Box 5"/>
          <p:cNvSpPr txBox="1">
            <a:spLocks noChangeArrowheads="1"/>
          </p:cNvSpPr>
          <p:nvPr/>
        </p:nvSpPr>
        <p:spPr bwMode="auto">
          <a:xfrm>
            <a:off x="474663" y="3452813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(continued)</a:t>
            </a:r>
          </a:p>
        </p:txBody>
      </p:sp>
      <p:graphicFrame>
        <p:nvGraphicFramePr>
          <p:cNvPr id="1123334" name="Object 6"/>
          <p:cNvGraphicFramePr>
            <a:graphicFrameLocks noChangeAspect="1"/>
          </p:cNvGraphicFramePr>
          <p:nvPr/>
        </p:nvGraphicFramePr>
        <p:xfrm>
          <a:off x="765175" y="3924300"/>
          <a:ext cx="200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66" name="Equation" r:id="rId5" imgW="2006280" imgH="507960" progId="Equation.DSMT4">
                  <p:embed/>
                </p:oleObj>
              </mc:Choice>
              <mc:Fallback>
                <p:oleObj name="Equation" r:id="rId5" imgW="20062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3924300"/>
                        <a:ext cx="2006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3335" name="Object 7"/>
          <p:cNvGraphicFramePr>
            <a:graphicFrameLocks noChangeAspect="1"/>
          </p:cNvGraphicFramePr>
          <p:nvPr/>
        </p:nvGraphicFramePr>
        <p:xfrm>
          <a:off x="2809875" y="3879850"/>
          <a:ext cx="144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67" name="Equation" r:id="rId7" imgW="1447560" imgH="622080" progId="Equation.DSMT4">
                  <p:embed/>
                </p:oleObj>
              </mc:Choice>
              <mc:Fallback>
                <p:oleObj name="Equation" r:id="rId7" imgW="144756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3879850"/>
                        <a:ext cx="14478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3336" name="Object 8"/>
          <p:cNvGraphicFramePr>
            <a:graphicFrameLocks noChangeAspect="1"/>
          </p:cNvGraphicFramePr>
          <p:nvPr/>
        </p:nvGraphicFramePr>
        <p:xfrm>
          <a:off x="1347788" y="4422775"/>
          <a:ext cx="1079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68" name="Equation" r:id="rId9" imgW="1079280" imgH="761760" progId="Equation.DSMT4">
                  <p:embed/>
                </p:oleObj>
              </mc:Choice>
              <mc:Fallback>
                <p:oleObj name="Equation" r:id="rId9" imgW="1079280" imgH="7617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422775"/>
                        <a:ext cx="1079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3337" name="Object 9"/>
          <p:cNvGraphicFramePr>
            <a:graphicFrameLocks noChangeAspect="1"/>
          </p:cNvGraphicFramePr>
          <p:nvPr/>
        </p:nvGraphicFramePr>
        <p:xfrm>
          <a:off x="2366963" y="4518025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69" name="Equation" r:id="rId11" imgW="1562040" imgH="622080" progId="Equation.DSMT4">
                  <p:embed/>
                </p:oleObj>
              </mc:Choice>
              <mc:Fallback>
                <p:oleObj name="Equation" r:id="rId11" imgW="156204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518025"/>
                        <a:ext cx="1562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3338" name="Object 10"/>
          <p:cNvGraphicFramePr>
            <a:graphicFrameLocks noChangeAspect="1"/>
          </p:cNvGraphicFramePr>
          <p:nvPr/>
        </p:nvGraphicFramePr>
        <p:xfrm>
          <a:off x="3997325" y="4518025"/>
          <a:ext cx="1384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70" name="Equation" r:id="rId13" imgW="1384200" imgH="622080" progId="Equation.DSMT4">
                  <p:embed/>
                </p:oleObj>
              </mc:Choice>
              <mc:Fallback>
                <p:oleObj name="Equation" r:id="rId13" imgW="138420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4518025"/>
                        <a:ext cx="1384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74663" y="5273675"/>
            <a:ext cx="8070850" cy="811213"/>
            <a:chOff x="299" y="3322"/>
            <a:chExt cx="5084" cy="511"/>
          </a:xfrm>
        </p:grpSpPr>
        <p:sp>
          <p:nvSpPr>
            <p:cNvPr id="1123340" name="Text Box 12"/>
            <p:cNvSpPr txBox="1">
              <a:spLocks noChangeArrowheads="1"/>
            </p:cNvSpPr>
            <p:nvPr/>
          </p:nvSpPr>
          <p:spPr bwMode="auto">
            <a:xfrm>
              <a:off x="299" y="3322"/>
              <a:ext cx="3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As </a:t>
              </a:r>
            </a:p>
          </p:txBody>
        </p:sp>
        <p:graphicFrame>
          <p:nvGraphicFramePr>
            <p:cNvPr id="1123341" name="Object 13"/>
            <p:cNvGraphicFramePr>
              <a:graphicFrameLocks noChangeAspect="1"/>
            </p:cNvGraphicFramePr>
            <p:nvPr/>
          </p:nvGraphicFramePr>
          <p:xfrm>
            <a:off x="555" y="3351"/>
            <a:ext cx="110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71" name="Equation" r:id="rId15" imgW="1752480" imgH="342720" progId="Equation.DSMT4">
                    <p:embed/>
                  </p:oleObj>
                </mc:Choice>
                <mc:Fallback>
                  <p:oleObj name="Equation" r:id="rId15" imgW="1752480" imgH="34272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" y="3351"/>
                          <a:ext cx="110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3342" name="Text Box 14"/>
            <p:cNvSpPr txBox="1">
              <a:spLocks noChangeArrowheads="1"/>
            </p:cNvSpPr>
            <p:nvPr/>
          </p:nvSpPr>
          <p:spPr bwMode="auto">
            <a:xfrm>
              <a:off x="1688" y="3322"/>
              <a:ext cx="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and </a:t>
              </a:r>
            </a:p>
          </p:txBody>
        </p:sp>
        <p:graphicFrame>
          <p:nvGraphicFramePr>
            <p:cNvPr id="1123343" name="Object 15"/>
            <p:cNvGraphicFramePr>
              <a:graphicFrameLocks noChangeAspect="1"/>
            </p:cNvGraphicFramePr>
            <p:nvPr/>
          </p:nvGraphicFramePr>
          <p:xfrm>
            <a:off x="2054" y="3383"/>
            <a:ext cx="164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72" name="Equation" r:id="rId17" imgW="2616120" imgH="291960" progId="Equation.DSMT4">
                    <p:embed/>
                  </p:oleObj>
                </mc:Choice>
                <mc:Fallback>
                  <p:oleObj name="Equation" r:id="rId17" imgW="2616120" imgH="29196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4" y="3383"/>
                          <a:ext cx="164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3344" name="Text Box 16"/>
            <p:cNvSpPr txBox="1">
              <a:spLocks noChangeArrowheads="1"/>
            </p:cNvSpPr>
            <p:nvPr/>
          </p:nvSpPr>
          <p:spPr bwMode="auto">
            <a:xfrm>
              <a:off x="3758" y="3322"/>
              <a:ext cx="16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The volume of the horn</a:t>
              </a:r>
            </a:p>
          </p:txBody>
        </p:sp>
        <p:sp>
          <p:nvSpPr>
            <p:cNvPr id="1123345" name="Text Box 17"/>
            <p:cNvSpPr txBox="1">
              <a:spLocks noChangeArrowheads="1"/>
            </p:cNvSpPr>
            <p:nvPr/>
          </p:nvSpPr>
          <p:spPr bwMode="auto">
            <a:xfrm>
              <a:off x="299" y="3583"/>
              <a:ext cx="2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is</a:t>
              </a:r>
            </a:p>
          </p:txBody>
        </p:sp>
        <p:graphicFrame>
          <p:nvGraphicFramePr>
            <p:cNvPr id="1123346" name="Object 18"/>
            <p:cNvGraphicFramePr>
              <a:graphicFrameLocks noChangeAspect="1"/>
            </p:cNvGraphicFramePr>
            <p:nvPr/>
          </p:nvGraphicFramePr>
          <p:xfrm>
            <a:off x="490" y="3643"/>
            <a:ext cx="3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73" name="Equation" r:id="rId19" imgW="533160" imgH="241200" progId="Equation.DSMT4">
                    <p:embed/>
                  </p:oleObj>
                </mc:Choice>
                <mc:Fallback>
                  <p:oleObj name="Equation" r:id="rId19" imgW="53316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3643"/>
                          <a:ext cx="3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74663" y="2012950"/>
            <a:ext cx="8342312" cy="1363663"/>
            <a:chOff x="299" y="1268"/>
            <a:chExt cx="5255" cy="859"/>
          </a:xfrm>
        </p:grpSpPr>
        <p:sp>
          <p:nvSpPr>
            <p:cNvPr id="1123348" name="Text Box 20"/>
            <p:cNvSpPr txBox="1">
              <a:spLocks noChangeArrowheads="1"/>
            </p:cNvSpPr>
            <p:nvPr/>
          </p:nvSpPr>
          <p:spPr bwMode="auto">
            <a:xfrm>
              <a:off x="299" y="1268"/>
              <a:ext cx="525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The cross sections of the solid horn perpendicular to the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>
                  <a:ea typeface="宋体" pitchFamily="2" charset="-122"/>
                </a:rPr>
                <a:t>-axis are circular disks</a:t>
              </a:r>
            </a:p>
            <a:p>
              <a:r>
                <a:rPr lang="en-US" altLang="zh-CN">
                  <a:ea typeface="宋体" pitchFamily="2" charset="-122"/>
                </a:rPr>
                <a:t>with diameters reaching from the x-axis to the curve</a:t>
              </a:r>
            </a:p>
            <a:p>
              <a:r>
                <a:rPr lang="en-US" altLang="zh-CN" b="1" i="1">
                  <a:ea typeface="宋体" pitchFamily="2" charset="-122"/>
                </a:rPr>
                <a:t>y</a:t>
              </a:r>
              <a:r>
                <a:rPr lang="en-US" altLang="zh-CN" b="1">
                  <a:ea typeface="宋体" pitchFamily="2" charset="-122"/>
                </a:rPr>
                <a:t> = </a:t>
              </a:r>
              <a:r>
                <a:rPr lang="en-US" altLang="zh-CN" b="1" i="1">
                  <a:ea typeface="宋体" pitchFamily="2" charset="-122"/>
                </a:rPr>
                <a:t>e</a:t>
              </a:r>
              <a:r>
                <a:rPr lang="en-US" altLang="zh-CN" b="1" i="1" baseline="30000">
                  <a:ea typeface="宋体" pitchFamily="2" charset="-122"/>
                </a:rPr>
                <a:t>x</a:t>
              </a:r>
              <a:r>
                <a:rPr lang="en-US" altLang="zh-CN">
                  <a:ea typeface="宋体" pitchFamily="2" charset="-122"/>
                </a:rPr>
                <a:t>, </a:t>
              </a:r>
            </a:p>
          </p:txBody>
        </p:sp>
        <p:graphicFrame>
          <p:nvGraphicFramePr>
            <p:cNvPr id="1123349" name="Object 21"/>
            <p:cNvGraphicFramePr>
              <a:graphicFrameLocks noChangeAspect="1"/>
            </p:cNvGraphicFramePr>
            <p:nvPr/>
          </p:nvGraphicFramePr>
          <p:xfrm>
            <a:off x="810" y="1707"/>
            <a:ext cx="9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874" name="Equation" r:id="rId21" imgW="1473120" imgH="241200" progId="Equation.DSMT4">
                    <p:embed/>
                  </p:oleObj>
                </mc:Choice>
                <mc:Fallback>
                  <p:oleObj name="Equation" r:id="rId21" imgW="147312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1707"/>
                          <a:ext cx="92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3350" name="Text Box 22"/>
            <p:cNvSpPr txBox="1">
              <a:spLocks noChangeArrowheads="1"/>
            </p:cNvSpPr>
            <p:nvPr/>
          </p:nvSpPr>
          <p:spPr bwMode="auto">
            <a:xfrm>
              <a:off x="1756" y="1655"/>
              <a:ext cx="11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Find the volume</a:t>
              </a:r>
            </a:p>
          </p:txBody>
        </p:sp>
        <p:sp>
          <p:nvSpPr>
            <p:cNvPr id="1123351" name="Text Box 23"/>
            <p:cNvSpPr txBox="1">
              <a:spLocks noChangeArrowheads="1"/>
            </p:cNvSpPr>
            <p:nvPr/>
          </p:nvSpPr>
          <p:spPr bwMode="auto">
            <a:xfrm>
              <a:off x="299" y="1877"/>
              <a:ext cx="8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of the horn.</a:t>
              </a: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788E-DC9F-4561-8147-37FE99648CF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sp>
        <p:nvSpPr>
          <p:cNvPr id="1125379" name="Text Box 3"/>
          <p:cNvSpPr txBox="1">
            <a:spLocks noChangeArrowheads="1"/>
          </p:cNvSpPr>
          <p:nvPr/>
        </p:nvSpPr>
        <p:spPr bwMode="auto">
          <a:xfrm>
            <a:off x="474663" y="1517650"/>
            <a:ext cx="311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7</a:t>
            </a: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Gabriel’s Horn</a:t>
            </a:r>
            <a:endParaRPr lang="en-US" altLang="zh-CN" b="1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474663" y="2012950"/>
            <a:ext cx="8075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Can you imagine an infinitely long solid with a surface that calculates to have</a:t>
            </a:r>
          </a:p>
          <a:p>
            <a:r>
              <a:rPr lang="en-US" altLang="zh-CN">
                <a:ea typeface="宋体" pitchFamily="2" charset="-122"/>
              </a:rPr>
              <a:t>an infinite area but a finite volume?</a:t>
            </a:r>
          </a:p>
        </p:txBody>
      </p:sp>
      <p:sp>
        <p:nvSpPr>
          <p:cNvPr id="1125381" name="Text Box 5"/>
          <p:cNvSpPr txBox="1">
            <a:spLocks noChangeArrowheads="1"/>
          </p:cNvSpPr>
          <p:nvPr/>
        </p:nvSpPr>
        <p:spPr bwMode="auto">
          <a:xfrm>
            <a:off x="474663" y="2717800"/>
            <a:ext cx="2881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This seems like a paradox.</a:t>
            </a:r>
          </a:p>
        </p:txBody>
      </p:sp>
      <p:sp>
        <p:nvSpPr>
          <p:cNvPr id="1125382" name="Text Box 6"/>
          <p:cNvSpPr txBox="1">
            <a:spLocks noChangeArrowheads="1"/>
          </p:cNvSpPr>
          <p:nvPr/>
        </p:nvSpPr>
        <p:spPr bwMode="auto">
          <a:xfrm>
            <a:off x="474663" y="3159125"/>
            <a:ext cx="5022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FF"/>
                </a:solidFill>
                <a:ea typeface="宋体" pitchFamily="2" charset="-122"/>
              </a:rPr>
              <a:t>Evangelista Torricelli ( 1608 - 1647 ) [Greek]</a:t>
            </a:r>
          </a:p>
        </p:txBody>
      </p:sp>
      <p:pic>
        <p:nvPicPr>
          <p:cNvPr id="1125383" name="Picture 7" descr="torricellistamp2[1]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6550" y="2528888"/>
            <a:ext cx="1428750" cy="2009775"/>
          </a:xfrm>
          <a:prstGeom prst="rect">
            <a:avLst/>
          </a:prstGeom>
          <a:noFill/>
        </p:spPr>
      </p:pic>
      <p:sp>
        <p:nvSpPr>
          <p:cNvPr id="1125384" name="Text Box 8"/>
          <p:cNvSpPr txBox="1">
            <a:spLocks noChangeArrowheads="1"/>
          </p:cNvSpPr>
          <p:nvPr/>
        </p:nvSpPr>
        <p:spPr bwMode="auto">
          <a:xfrm>
            <a:off x="474663" y="3563938"/>
            <a:ext cx="6650037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Torricelli's own words fully describe his amazement at </a:t>
            </a:r>
          </a:p>
          <a:p>
            <a:r>
              <a:rPr lang="en-US" altLang="zh-CN">
                <a:ea typeface="宋体" pitchFamily="2" charset="-122"/>
              </a:rPr>
              <a:t>discovering an infinitely long solid with a surface that </a:t>
            </a:r>
          </a:p>
          <a:p>
            <a:r>
              <a:rPr lang="en-US" altLang="zh-CN">
                <a:ea typeface="宋体" pitchFamily="2" charset="-122"/>
              </a:rPr>
              <a:t>calculates to have an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infinite area</a:t>
            </a:r>
            <a:r>
              <a:rPr lang="en-US" altLang="zh-CN">
                <a:ea typeface="宋体" pitchFamily="2" charset="-122"/>
              </a:rPr>
              <a:t>, but a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finite volume</a:t>
            </a:r>
            <a:r>
              <a:rPr lang="en-US" altLang="zh-CN">
                <a:ea typeface="宋体" pitchFamily="2" charset="-122"/>
              </a:rPr>
              <a:t>.  </a:t>
            </a:r>
          </a:p>
          <a:p>
            <a:r>
              <a:rPr lang="en-US" altLang="zh-CN">
                <a:ea typeface="宋体" pitchFamily="2" charset="-122"/>
              </a:rPr>
              <a:t>"It may seem incredible that although this solid has an </a:t>
            </a:r>
          </a:p>
          <a:p>
            <a:r>
              <a:rPr lang="en-US" altLang="zh-CN">
                <a:ea typeface="宋体" pitchFamily="2" charset="-122"/>
              </a:rPr>
              <a:t>infinite length, nevertheless none of the cylindrical surfaces </a:t>
            </a:r>
          </a:p>
          <a:p>
            <a:r>
              <a:rPr lang="en-US" altLang="zh-CN">
                <a:ea typeface="宋体" pitchFamily="2" charset="-122"/>
              </a:rPr>
              <a:t>we considered has an infinite length but all of them are finite."  </a:t>
            </a:r>
          </a:p>
          <a:p>
            <a:r>
              <a:rPr lang="en-US" altLang="zh-CN">
                <a:ea typeface="宋体" pitchFamily="2" charset="-122"/>
              </a:rPr>
              <a:t>This "incredible" paradox prompted Torricelli to try several </a:t>
            </a:r>
          </a:p>
          <a:p>
            <a:r>
              <a:rPr lang="en-US" altLang="zh-CN">
                <a:ea typeface="宋体" pitchFamily="2" charset="-122"/>
              </a:rPr>
              <a:t>alternate proofs.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2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80" grpId="0"/>
      <p:bldP spid="1125381" grpId="0"/>
      <p:bldP spid="1125382" grpId="0"/>
      <p:bldP spid="11253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D0B-6EFD-4633-8EA1-3716A42EED4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</p:txBody>
      </p:sp>
      <p:sp>
        <p:nvSpPr>
          <p:cNvPr id="1129475" name="Text Box 3"/>
          <p:cNvSpPr txBox="1">
            <a:spLocks noChangeArrowheads="1"/>
          </p:cNvSpPr>
          <p:nvPr/>
        </p:nvSpPr>
        <p:spPr bwMode="auto">
          <a:xfrm>
            <a:off x="474663" y="1422400"/>
            <a:ext cx="78978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The surface of revolution of the function </a:t>
            </a:r>
            <a:r>
              <a:rPr lang="en-US" altLang="zh-CN" b="1" i="1">
                <a:ea typeface="宋体" pitchFamily="2" charset="-122"/>
              </a:rPr>
              <a:t>y</a:t>
            </a:r>
            <a:r>
              <a:rPr lang="en-US" altLang="zh-CN" b="1">
                <a:ea typeface="宋体" pitchFamily="2" charset="-122"/>
              </a:rPr>
              <a:t> = 1 / 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about the 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-axis for 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 b="1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  <a:sym typeface="Symbol" pitchFamily="18" charset="2"/>
              </a:rPr>
              <a:t> 1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.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It has finite volume</a:t>
            </a:r>
          </a:p>
        </p:txBody>
      </p:sp>
      <p:graphicFrame>
        <p:nvGraphicFramePr>
          <p:cNvPr id="1129476" name="Object 4"/>
          <p:cNvGraphicFramePr>
            <a:graphicFrameLocks noChangeAspect="1"/>
          </p:cNvGraphicFramePr>
          <p:nvPr/>
        </p:nvGraphicFramePr>
        <p:xfrm>
          <a:off x="1758950" y="2127250"/>
          <a:ext cx="5626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34" name="Equation" r:id="rId4" imgW="5626080" imgH="761760" progId="Equation.DSMT4">
                  <p:embed/>
                </p:oleObj>
              </mc:Choice>
              <mc:Fallback>
                <p:oleObj name="Equation" r:id="rId4" imgW="5626080" imgH="761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127250"/>
                        <a:ext cx="5626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77" name="Text Box 5"/>
          <p:cNvSpPr txBox="1">
            <a:spLocks noChangeArrowheads="1"/>
          </p:cNvSpPr>
          <p:nvPr/>
        </p:nvSpPr>
        <p:spPr bwMode="auto">
          <a:xfrm>
            <a:off x="474663" y="2913063"/>
            <a:ext cx="323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but infinite surface area, since</a:t>
            </a:r>
          </a:p>
        </p:txBody>
      </p:sp>
      <p:graphicFrame>
        <p:nvGraphicFramePr>
          <p:cNvPr id="1129478" name="Object 6"/>
          <p:cNvGraphicFramePr>
            <a:graphicFrameLocks noChangeAspect="1"/>
          </p:cNvGraphicFramePr>
          <p:nvPr/>
        </p:nvGraphicFramePr>
        <p:xfrm>
          <a:off x="1765300" y="3481388"/>
          <a:ext cx="561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35" name="Equation" r:id="rId6" imgW="5613120" imgH="622080" progId="Equation.DSMT4">
                  <p:embed/>
                </p:oleObj>
              </mc:Choice>
              <mc:Fallback>
                <p:oleObj name="Equation" r:id="rId6" imgW="561312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481388"/>
                        <a:ext cx="5613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79" name="Text Box 7"/>
          <p:cNvSpPr txBox="1">
            <a:spLocks noChangeArrowheads="1"/>
          </p:cNvSpPr>
          <p:nvPr/>
        </p:nvSpPr>
        <p:spPr bwMode="auto">
          <a:xfrm>
            <a:off x="474663" y="4264025"/>
            <a:ext cx="82819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This lead to the paradoxical consequence that while Gabriel’s horn can be filled</a:t>
            </a:r>
          </a:p>
          <a:p>
            <a:r>
              <a:rPr lang="en-US" altLang="zh-CN">
                <a:ea typeface="宋体" pitchFamily="2" charset="-122"/>
              </a:rPr>
              <a:t>up with</a:t>
            </a:r>
            <a:r>
              <a:rPr lang="en-US" altLang="zh-CN">
                <a:ea typeface="方正舒体" pitchFamily="2" charset="-122"/>
              </a:rPr>
              <a:t> </a:t>
            </a:r>
            <a:r>
              <a:rPr lang="en-US" altLang="zh-CN" b="1" i="1">
                <a:ea typeface="方正舒体" pitchFamily="2" charset="-122"/>
                <a:sym typeface="Symbol" pitchFamily="18" charset="2"/>
              </a:rPr>
              <a:t></a:t>
            </a:r>
            <a:r>
              <a:rPr lang="en-US" altLang="zh-CN">
                <a:ea typeface="方正舒体" pitchFamily="2" charset="-122"/>
                <a:sym typeface="Symbol" pitchFamily="18" charset="2"/>
              </a:rPr>
              <a:t> cubic units of paint, an infinite number of square units of paint are </a:t>
            </a:r>
          </a:p>
          <a:p>
            <a:r>
              <a:rPr lang="en-US" altLang="zh-CN">
                <a:ea typeface="方正舒体" pitchFamily="2" charset="-122"/>
                <a:sym typeface="Symbol" pitchFamily="18" charset="2"/>
              </a:rPr>
              <a:t>needed to cover its surface!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7" grpId="0"/>
      <p:bldP spid="11294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688D-CF81-47AE-AB5C-BCB02300B55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Integrands with Infinite Discontinuities</a:t>
            </a:r>
          </a:p>
        </p:txBody>
      </p:sp>
      <p:sp>
        <p:nvSpPr>
          <p:cNvPr id="1131523" name="Text Box 3"/>
          <p:cNvSpPr txBox="1">
            <a:spLocks noChangeArrowheads="1"/>
          </p:cNvSpPr>
          <p:nvPr/>
        </p:nvSpPr>
        <p:spPr bwMode="auto">
          <a:xfrm>
            <a:off x="474663" y="1473200"/>
            <a:ext cx="81899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Another type of improper integral arises when the integrand has a vertical</a:t>
            </a:r>
          </a:p>
          <a:p>
            <a:r>
              <a:rPr lang="en-US" altLang="zh-CN">
                <a:ea typeface="宋体" pitchFamily="2" charset="-122"/>
              </a:rPr>
              <a:t>asymptote – an infinite discontinuity – at a limit of integration or at some point</a:t>
            </a:r>
          </a:p>
          <a:p>
            <a:r>
              <a:rPr lang="en-US" altLang="zh-CN">
                <a:ea typeface="宋体" pitchFamily="2" charset="-122"/>
              </a:rPr>
              <a:t>between the limits of integration.</a:t>
            </a:r>
          </a:p>
        </p:txBody>
      </p:sp>
      <p:pic>
        <p:nvPicPr>
          <p:cNvPr id="1131524" name="Picture 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2838" y="2439988"/>
            <a:ext cx="2070100" cy="3598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4663" y="2733675"/>
            <a:ext cx="5032375" cy="1006475"/>
            <a:chOff x="299" y="1722"/>
            <a:chExt cx="3170" cy="634"/>
          </a:xfrm>
        </p:grpSpPr>
        <p:sp>
          <p:nvSpPr>
            <p:cNvPr id="1131526" name="Text Box 6"/>
            <p:cNvSpPr txBox="1">
              <a:spLocks noChangeArrowheads="1"/>
            </p:cNvSpPr>
            <p:nvPr/>
          </p:nvSpPr>
          <p:spPr bwMode="auto">
            <a:xfrm>
              <a:off x="299" y="1722"/>
              <a:ext cx="317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Consider the infinite region in the first quadrant</a:t>
              </a:r>
            </a:p>
            <a:p>
              <a:r>
                <a:rPr lang="en-US" altLang="zh-CN">
                  <a:ea typeface="宋体" pitchFamily="2" charset="-122"/>
                </a:rPr>
                <a:t>that lies under the curve                   from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 = 0</a:t>
              </a:r>
            </a:p>
            <a:p>
              <a:r>
                <a:rPr lang="en-US" altLang="zh-CN">
                  <a:ea typeface="宋体" pitchFamily="2" charset="-122"/>
                </a:rPr>
                <a:t>to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 = 1</a:t>
              </a:r>
              <a:r>
                <a:rPr lang="en-US" altLang="zh-CN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1131527" name="Object 7"/>
            <p:cNvGraphicFramePr>
              <a:graphicFrameLocks noChangeAspect="1"/>
            </p:cNvGraphicFramePr>
            <p:nvPr/>
          </p:nvGraphicFramePr>
          <p:xfrm>
            <a:off x="1944" y="1928"/>
            <a:ext cx="66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90" name="Equation" r:id="rId5" imgW="1054080" imgH="368280" progId="Equation.DSMT4">
                    <p:embed/>
                  </p:oleObj>
                </mc:Choice>
                <mc:Fallback>
                  <p:oleObj name="Equation" r:id="rId5" imgW="1054080" imgH="3682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4" y="1928"/>
                          <a:ext cx="66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1528" name="Text Box 8"/>
          <p:cNvSpPr txBox="1">
            <a:spLocks noChangeArrowheads="1"/>
          </p:cNvSpPr>
          <p:nvPr/>
        </p:nvSpPr>
        <p:spPr bwMode="auto">
          <a:xfrm>
            <a:off x="474663" y="3768725"/>
            <a:ext cx="510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First, we find the area of the portion from </a:t>
            </a:r>
            <a:r>
              <a:rPr lang="en-US" altLang="zh-CN" b="1" i="1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to </a:t>
            </a:r>
            <a:r>
              <a:rPr lang="en-US" altLang="zh-CN" b="1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,</a:t>
            </a:r>
          </a:p>
        </p:txBody>
      </p:sp>
      <p:graphicFrame>
        <p:nvGraphicFramePr>
          <p:cNvPr id="1131529" name="Object 9"/>
          <p:cNvGraphicFramePr>
            <a:graphicFrameLocks noChangeAspect="1"/>
          </p:cNvGraphicFramePr>
          <p:nvPr/>
        </p:nvGraphicFramePr>
        <p:xfrm>
          <a:off x="1557338" y="4508500"/>
          <a:ext cx="154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1" name="Equation" r:id="rId7" imgW="1549080" imgH="672840" progId="Equation.DSMT4">
                  <p:embed/>
                </p:oleObj>
              </mc:Choice>
              <mc:Fallback>
                <p:oleObj name="Equation" r:id="rId7" imgW="154908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508500"/>
                        <a:ext cx="1549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530" name="Object 10"/>
          <p:cNvGraphicFramePr>
            <a:graphicFrameLocks noChangeAspect="1"/>
          </p:cNvGraphicFramePr>
          <p:nvPr/>
        </p:nvGraphicFramePr>
        <p:xfrm>
          <a:off x="3144838" y="4629150"/>
          <a:ext cx="106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2" name="Equation" r:id="rId9" imgW="1066680" imgH="330120" progId="Equation.DSMT4">
                  <p:embed/>
                </p:oleObj>
              </mc:Choice>
              <mc:Fallback>
                <p:oleObj name="Equation" r:id="rId9" imgW="106668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629150"/>
                        <a:ext cx="10668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74663" y="5164138"/>
            <a:ext cx="4754562" cy="396875"/>
            <a:chOff x="299" y="3083"/>
            <a:chExt cx="2995" cy="250"/>
          </a:xfrm>
        </p:grpSpPr>
        <p:sp>
          <p:nvSpPr>
            <p:cNvPr id="1131532" name="Text Box 12"/>
            <p:cNvSpPr txBox="1">
              <a:spLocks noChangeArrowheads="1"/>
            </p:cNvSpPr>
            <p:nvPr/>
          </p:nvSpPr>
          <p:spPr bwMode="auto">
            <a:xfrm>
              <a:off x="299" y="3083"/>
              <a:ext cx="24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Then we find the limit of this area as</a:t>
              </a:r>
            </a:p>
          </p:txBody>
        </p:sp>
        <p:graphicFrame>
          <p:nvGraphicFramePr>
            <p:cNvPr id="1131533" name="Object 13"/>
            <p:cNvGraphicFramePr>
              <a:graphicFrameLocks noChangeAspect="1"/>
            </p:cNvGraphicFramePr>
            <p:nvPr/>
          </p:nvGraphicFramePr>
          <p:xfrm>
            <a:off x="2774" y="3102"/>
            <a:ext cx="52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893" name="Equation" r:id="rId11" imgW="825480" imgH="304560" progId="Equation.DSMT4">
                    <p:embed/>
                  </p:oleObj>
                </mc:Choice>
                <mc:Fallback>
                  <p:oleObj name="Equation" r:id="rId11" imgW="825480" imgH="3045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3102"/>
                          <a:ext cx="52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1534" name="Object 14"/>
          <p:cNvGraphicFramePr>
            <a:graphicFrameLocks noChangeAspect="1"/>
          </p:cNvGraphicFramePr>
          <p:nvPr/>
        </p:nvGraphicFramePr>
        <p:xfrm>
          <a:off x="1376363" y="5589588"/>
          <a:ext cx="3200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4" name="Equation" r:id="rId13" imgW="3200400" imgH="672840" progId="Equation.DSMT4">
                  <p:embed/>
                </p:oleObj>
              </mc:Choice>
              <mc:Fallback>
                <p:oleObj name="Equation" r:id="rId13" imgW="3200400" imgH="672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589588"/>
                        <a:ext cx="3200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535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539750" y="4171950"/>
          <a:ext cx="122396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5" name="Equation" r:id="rId15" imgW="1384200" imgH="291960" progId="Equation.DSMT4">
                  <p:embed/>
                </p:oleObj>
              </mc:Choice>
              <mc:Fallback>
                <p:oleObj name="Equation" r:id="rId15" imgW="138420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71950"/>
                        <a:ext cx="1223963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3" grpId="0"/>
      <p:bldP spid="11315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4646-DFE4-4755-B6FB-2D081CE6FD5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Integrands with Infinite Discontinuities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4663" y="1412875"/>
            <a:ext cx="7705725" cy="4398963"/>
            <a:chOff x="299" y="956"/>
            <a:chExt cx="4854" cy="2771"/>
          </a:xfrm>
        </p:grpSpPr>
        <p:sp>
          <p:nvSpPr>
            <p:cNvPr id="1133572" name="Text Box 4"/>
            <p:cNvSpPr txBox="1">
              <a:spLocks noChangeArrowheads="1"/>
            </p:cNvSpPr>
            <p:nvPr/>
          </p:nvSpPr>
          <p:spPr bwMode="auto">
            <a:xfrm>
              <a:off x="299" y="956"/>
              <a:ext cx="42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Definition (Improper Integrals with Infinite Discontinuities)</a:t>
              </a:r>
            </a:p>
          </p:txBody>
        </p:sp>
        <p:sp>
          <p:nvSpPr>
            <p:cNvPr id="1133573" name="Text Box 5"/>
            <p:cNvSpPr txBox="1">
              <a:spLocks noChangeArrowheads="1"/>
            </p:cNvSpPr>
            <p:nvPr/>
          </p:nvSpPr>
          <p:spPr bwMode="auto">
            <a:xfrm>
              <a:off x="299" y="1325"/>
              <a:ext cx="485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Integrals of functions that become infinite at a point whit in the interval of</a:t>
              </a:r>
            </a:p>
            <a:p>
              <a:r>
                <a:rPr lang="en-US" altLang="zh-CN">
                  <a:ea typeface="宋体" pitchFamily="2" charset="-122"/>
                </a:rPr>
                <a:t>integration are </a:t>
              </a:r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improper integrals</a:t>
              </a:r>
              <a:r>
                <a:rPr lang="en-US" altLang="zh-CN">
                  <a:ea typeface="宋体" pitchFamily="2" charset="-122"/>
                </a:rPr>
                <a:t>.</a:t>
              </a:r>
            </a:p>
          </p:txBody>
        </p:sp>
        <p:sp>
          <p:nvSpPr>
            <p:cNvPr id="1133574" name="Text Box 6"/>
            <p:cNvSpPr txBox="1">
              <a:spLocks noChangeArrowheads="1"/>
            </p:cNvSpPr>
            <p:nvPr/>
          </p:nvSpPr>
          <p:spPr bwMode="auto">
            <a:xfrm>
              <a:off x="299" y="1835"/>
              <a:ext cx="25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宋体" pitchFamily="2" charset="-122"/>
                </a:rPr>
                <a:t>1.</a:t>
              </a:r>
              <a:r>
                <a:rPr lang="en-US" altLang="zh-CN">
                  <a:ea typeface="宋体" pitchFamily="2" charset="-122"/>
                </a:rPr>
                <a:t>  If </a:t>
              </a:r>
              <a:r>
                <a:rPr lang="en-US" altLang="zh-CN" b="1" i="1">
                  <a:ea typeface="宋体" pitchFamily="2" charset="-122"/>
                </a:rPr>
                <a:t>f</a:t>
              </a:r>
              <a:r>
                <a:rPr lang="en-US" altLang="zh-CN" b="1">
                  <a:ea typeface="宋体" pitchFamily="2" charset="-122"/>
                </a:rPr>
                <a:t>(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)</a:t>
              </a:r>
              <a:r>
                <a:rPr lang="en-US" altLang="zh-CN">
                  <a:ea typeface="宋体" pitchFamily="2" charset="-122"/>
                </a:rPr>
                <a:t> is continuous on </a:t>
              </a:r>
              <a:r>
                <a:rPr lang="en-US" altLang="zh-CN" b="1">
                  <a:ea typeface="宋体" pitchFamily="2" charset="-122"/>
                </a:rPr>
                <a:t>(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 b="1">
                  <a:ea typeface="宋体" pitchFamily="2" charset="-122"/>
                </a:rPr>
                <a:t>, </a:t>
              </a:r>
              <a:r>
                <a:rPr lang="en-US" altLang="zh-CN" b="1" i="1">
                  <a:ea typeface="宋体" pitchFamily="2" charset="-122"/>
                </a:rPr>
                <a:t>b</a:t>
              </a:r>
              <a:r>
                <a:rPr lang="en-US" altLang="zh-CN" b="1">
                  <a:ea typeface="宋体" pitchFamily="2" charset="-122"/>
                </a:rPr>
                <a:t>]</a:t>
              </a:r>
              <a:r>
                <a:rPr lang="en-US" altLang="zh-CN">
                  <a:ea typeface="宋体" pitchFamily="2" charset="-122"/>
                </a:rPr>
                <a:t>, then</a:t>
              </a:r>
            </a:p>
          </p:txBody>
        </p:sp>
        <p:graphicFrame>
          <p:nvGraphicFramePr>
            <p:cNvPr id="1133575" name="Object 7"/>
            <p:cNvGraphicFramePr>
              <a:graphicFrameLocks noChangeAspect="1"/>
            </p:cNvGraphicFramePr>
            <p:nvPr/>
          </p:nvGraphicFramePr>
          <p:xfrm>
            <a:off x="1968" y="2132"/>
            <a:ext cx="18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98" name="Equation" r:id="rId4" imgW="2895480" imgH="533160" progId="Equation.DSMT4">
                    <p:embed/>
                  </p:oleObj>
                </mc:Choice>
                <mc:Fallback>
                  <p:oleObj name="Equation" r:id="rId4" imgW="2895480" imgH="5331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132"/>
                          <a:ext cx="182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576" name="Text Box 8"/>
            <p:cNvSpPr txBox="1">
              <a:spLocks noChangeArrowheads="1"/>
            </p:cNvSpPr>
            <p:nvPr/>
          </p:nvSpPr>
          <p:spPr bwMode="auto">
            <a:xfrm>
              <a:off x="299" y="2516"/>
              <a:ext cx="25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宋体" pitchFamily="2" charset="-122"/>
                </a:rPr>
                <a:t>2.</a:t>
              </a:r>
              <a:r>
                <a:rPr lang="en-US" altLang="zh-CN">
                  <a:ea typeface="宋体" pitchFamily="2" charset="-122"/>
                </a:rPr>
                <a:t>  If </a:t>
              </a:r>
              <a:r>
                <a:rPr lang="en-US" altLang="zh-CN" b="1" i="1">
                  <a:ea typeface="宋体" pitchFamily="2" charset="-122"/>
                </a:rPr>
                <a:t>f</a:t>
              </a:r>
              <a:r>
                <a:rPr lang="en-US" altLang="zh-CN" b="1">
                  <a:ea typeface="宋体" pitchFamily="2" charset="-122"/>
                </a:rPr>
                <a:t>(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)</a:t>
              </a:r>
              <a:r>
                <a:rPr lang="en-US" altLang="zh-CN">
                  <a:ea typeface="宋体" pitchFamily="2" charset="-122"/>
                </a:rPr>
                <a:t> is continuous on </a:t>
              </a:r>
              <a:r>
                <a:rPr lang="en-US" altLang="zh-CN" b="1">
                  <a:ea typeface="宋体" pitchFamily="2" charset="-122"/>
                </a:rPr>
                <a:t>[</a:t>
              </a:r>
              <a:r>
                <a:rPr lang="en-US" altLang="zh-CN" b="1" i="1">
                  <a:ea typeface="宋体" pitchFamily="2" charset="-122"/>
                </a:rPr>
                <a:t>a</a:t>
              </a:r>
              <a:r>
                <a:rPr lang="en-US" altLang="zh-CN" b="1">
                  <a:ea typeface="宋体" pitchFamily="2" charset="-122"/>
                </a:rPr>
                <a:t>, </a:t>
              </a:r>
              <a:r>
                <a:rPr lang="en-US" altLang="zh-CN" b="1" i="1">
                  <a:ea typeface="宋体" pitchFamily="2" charset="-122"/>
                </a:rPr>
                <a:t>b</a:t>
              </a:r>
              <a:r>
                <a:rPr lang="en-US" altLang="zh-CN" b="1">
                  <a:ea typeface="宋体" pitchFamily="2" charset="-122"/>
                </a:rPr>
                <a:t>)</a:t>
              </a:r>
              <a:r>
                <a:rPr lang="en-US" altLang="zh-CN">
                  <a:ea typeface="宋体" pitchFamily="2" charset="-122"/>
                </a:rPr>
                <a:t>, then</a:t>
              </a:r>
            </a:p>
          </p:txBody>
        </p:sp>
        <p:graphicFrame>
          <p:nvGraphicFramePr>
            <p:cNvPr id="1133577" name="Object 9"/>
            <p:cNvGraphicFramePr>
              <a:graphicFrameLocks noChangeAspect="1"/>
            </p:cNvGraphicFramePr>
            <p:nvPr/>
          </p:nvGraphicFramePr>
          <p:xfrm>
            <a:off x="1972" y="2760"/>
            <a:ext cx="18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99" name="Equation" r:id="rId6" imgW="2882880" imgH="533160" progId="Equation.DSMT4">
                    <p:embed/>
                  </p:oleObj>
                </mc:Choice>
                <mc:Fallback>
                  <p:oleObj name="Equation" r:id="rId6" imgW="2882880" imgH="53316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2760"/>
                          <a:ext cx="181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578" name="Text Box 10"/>
            <p:cNvSpPr txBox="1">
              <a:spLocks noChangeArrowheads="1"/>
            </p:cNvSpPr>
            <p:nvPr/>
          </p:nvSpPr>
          <p:spPr bwMode="auto">
            <a:xfrm>
              <a:off x="299" y="3111"/>
              <a:ext cx="30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宋体" pitchFamily="2" charset="-122"/>
                </a:rPr>
                <a:t>3.</a:t>
              </a:r>
              <a:r>
                <a:rPr lang="en-US" altLang="zh-CN">
                  <a:ea typeface="宋体" pitchFamily="2" charset="-122"/>
                </a:rPr>
                <a:t>  If </a:t>
              </a:r>
              <a:r>
                <a:rPr lang="en-US" altLang="zh-CN" b="1" i="1">
                  <a:ea typeface="宋体" pitchFamily="2" charset="-122"/>
                </a:rPr>
                <a:t>f</a:t>
              </a:r>
              <a:r>
                <a:rPr lang="en-US" altLang="zh-CN" b="1">
                  <a:ea typeface="宋体" pitchFamily="2" charset="-122"/>
                </a:rPr>
                <a:t>(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)</a:t>
              </a:r>
              <a:r>
                <a:rPr lang="en-US" altLang="zh-CN">
                  <a:ea typeface="宋体" pitchFamily="2" charset="-122"/>
                </a:rPr>
                <a:t> is continuous on                       , then</a:t>
              </a:r>
            </a:p>
          </p:txBody>
        </p:sp>
        <p:graphicFrame>
          <p:nvGraphicFramePr>
            <p:cNvPr id="1133579" name="Object 11"/>
            <p:cNvGraphicFramePr>
              <a:graphicFrameLocks noChangeAspect="1"/>
            </p:cNvGraphicFramePr>
            <p:nvPr/>
          </p:nvGraphicFramePr>
          <p:xfrm>
            <a:off x="2083" y="3142"/>
            <a:ext cx="8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900" name="Equation" r:id="rId8" imgW="1295280" imgH="317160" progId="Equation.DSMT4">
                    <p:embed/>
                  </p:oleObj>
                </mc:Choice>
                <mc:Fallback>
                  <p:oleObj name="Equation" r:id="rId8" imgW="1295280" imgH="3171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3142"/>
                          <a:ext cx="81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580" name="Object 12"/>
            <p:cNvGraphicFramePr>
              <a:graphicFrameLocks noChangeAspect="1"/>
            </p:cNvGraphicFramePr>
            <p:nvPr/>
          </p:nvGraphicFramePr>
          <p:xfrm>
            <a:off x="1696" y="3407"/>
            <a:ext cx="23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901" name="Equation" r:id="rId10" imgW="3759120" imgH="507960" progId="Equation.DSMT4">
                    <p:embed/>
                  </p:oleObj>
                </mc:Choice>
                <mc:Fallback>
                  <p:oleObj name="Equation" r:id="rId10" imgW="3759120" imgH="5079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3407"/>
                          <a:ext cx="236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3581" name="Text Box 13"/>
          <p:cNvSpPr txBox="1">
            <a:spLocks noChangeArrowheads="1"/>
          </p:cNvSpPr>
          <p:nvPr/>
        </p:nvSpPr>
        <p:spPr bwMode="auto">
          <a:xfrm>
            <a:off x="6156325" y="2492375"/>
            <a:ext cx="2663825" cy="2289175"/>
          </a:xfrm>
          <a:prstGeom prst="rect">
            <a:avLst/>
          </a:prstGeom>
          <a:solidFill>
            <a:srgbClr val="FFFFC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ea typeface="宋体" pitchFamily="2" charset="-122"/>
              </a:rPr>
              <a:t>In part 1 and 2, if the limit is the value of the improper </a:t>
            </a:r>
            <a:r>
              <a:rPr lang="en-US" altLang="zh-CN" sz="1800" b="1">
                <a:solidFill>
                  <a:srgbClr val="FF0000"/>
                </a:solidFill>
                <a:ea typeface="宋体" pitchFamily="2" charset="-122"/>
              </a:rPr>
              <a:t>converges</a:t>
            </a: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</a:rPr>
              <a:t> and the limit is the value of the improper integral. If the limit fails to exist,the improper integral</a:t>
            </a:r>
          </a:p>
          <a:p>
            <a:r>
              <a:rPr lang="en-US" altLang="zh-CN" sz="1800" b="1">
                <a:solidFill>
                  <a:srgbClr val="FF0000"/>
                </a:solidFill>
                <a:ea typeface="宋体" pitchFamily="2" charset="-122"/>
              </a:rPr>
              <a:t>diverges</a:t>
            </a: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</a:rPr>
              <a:t>. </a:t>
            </a:r>
          </a:p>
        </p:txBody>
      </p:sp>
      <p:sp>
        <p:nvSpPr>
          <p:cNvPr id="1133582" name="Text Box 14"/>
          <p:cNvSpPr txBox="1">
            <a:spLocks noChangeArrowheads="1"/>
          </p:cNvSpPr>
          <p:nvPr/>
        </p:nvSpPr>
        <p:spPr bwMode="auto">
          <a:xfrm>
            <a:off x="611188" y="5956300"/>
            <a:ext cx="7704137" cy="641350"/>
          </a:xfrm>
          <a:prstGeom prst="rect">
            <a:avLst/>
          </a:prstGeom>
          <a:solidFill>
            <a:srgbClr val="FFFFC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ea typeface="宋体" pitchFamily="2" charset="-122"/>
              </a:rPr>
              <a:t>In part 3, the integral on the left-hand side of the equation </a:t>
            </a:r>
            <a:r>
              <a:rPr lang="en-US" altLang="zh-CN" sz="1800" b="1">
                <a:solidFill>
                  <a:srgbClr val="FF0000"/>
                </a:solidFill>
                <a:ea typeface="宋体" pitchFamily="2" charset="-122"/>
              </a:rPr>
              <a:t>converges</a:t>
            </a: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</a:rPr>
              <a:t> if both integrals on the right-hand side have values; otherwise it </a:t>
            </a:r>
            <a:r>
              <a:rPr lang="en-US" altLang="zh-CN" sz="1800" b="1">
                <a:solidFill>
                  <a:srgbClr val="FF0000"/>
                </a:solidFill>
                <a:ea typeface="宋体" pitchFamily="2" charset="-122"/>
              </a:rPr>
              <a:t>diverges</a:t>
            </a:r>
            <a:r>
              <a:rPr lang="en-US" altLang="zh-CN" sz="1800" b="1">
                <a:solidFill>
                  <a:srgbClr val="0000FF"/>
                </a:solidFill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81" grpId="0" animBg="1"/>
      <p:bldP spid="113358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AD81-2C70-4487-9EA1-142D865902C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Integrands with Infinite Discontinuities</a:t>
            </a:r>
          </a:p>
        </p:txBody>
      </p:sp>
      <p:sp>
        <p:nvSpPr>
          <p:cNvPr id="1135619" name="Text Box 3"/>
          <p:cNvSpPr txBox="1">
            <a:spLocks noChangeArrowheads="1"/>
          </p:cNvSpPr>
          <p:nvPr/>
        </p:nvSpPr>
        <p:spPr bwMode="auto">
          <a:xfrm>
            <a:off x="474663" y="1501775"/>
            <a:ext cx="4770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8</a:t>
            </a: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A Divergent Improper Integral </a:t>
            </a:r>
            <a:endParaRPr lang="en-US" altLang="zh-CN" b="1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1135620" name="Text Box 4"/>
          <p:cNvSpPr txBox="1">
            <a:spLocks noChangeArrowheads="1"/>
          </p:cNvSpPr>
          <p:nvPr/>
        </p:nvSpPr>
        <p:spPr bwMode="auto">
          <a:xfrm>
            <a:off x="474663" y="2012950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Investigate the convergence of </a:t>
            </a:r>
          </a:p>
        </p:txBody>
      </p:sp>
      <p:graphicFrame>
        <p:nvGraphicFramePr>
          <p:cNvPr id="1135621" name="Object 5"/>
          <p:cNvGraphicFramePr>
            <a:graphicFrameLocks noChangeAspect="1"/>
          </p:cNvGraphicFramePr>
          <p:nvPr/>
        </p:nvGraphicFramePr>
        <p:xfrm>
          <a:off x="3808413" y="1906588"/>
          <a:ext cx="1168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30" name="Equation" r:id="rId4" imgW="1168200" imgH="622080" progId="Equation.DSMT4">
                  <p:embed/>
                </p:oleObj>
              </mc:Choice>
              <mc:Fallback>
                <p:oleObj name="Equation" r:id="rId4" imgW="116820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1906588"/>
                        <a:ext cx="1168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5622" name="Text Box 6"/>
          <p:cNvSpPr txBox="1">
            <a:spLocks noChangeArrowheads="1"/>
          </p:cNvSpPr>
          <p:nvPr/>
        </p:nvSpPr>
        <p:spPr bwMode="auto">
          <a:xfrm>
            <a:off x="474663" y="2689225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</a:t>
            </a:r>
          </a:p>
        </p:txBody>
      </p:sp>
      <p:sp>
        <p:nvSpPr>
          <p:cNvPr id="1135623" name="Text Box 7"/>
          <p:cNvSpPr txBox="1">
            <a:spLocks noChangeArrowheads="1"/>
          </p:cNvSpPr>
          <p:nvPr/>
        </p:nvSpPr>
        <p:spPr bwMode="auto">
          <a:xfrm>
            <a:off x="1779588" y="2689225"/>
            <a:ext cx="6989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The integrand </a:t>
            </a:r>
            <a:r>
              <a:rPr lang="en-US" altLang="zh-CN" b="1" i="1">
                <a:ea typeface="宋体" pitchFamily="2" charset="-122"/>
              </a:rPr>
              <a:t>f</a:t>
            </a:r>
            <a:r>
              <a:rPr lang="en-US" altLang="zh-CN" b="1">
                <a:ea typeface="宋体" pitchFamily="2" charset="-122"/>
              </a:rPr>
              <a:t>(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 b="1">
                <a:ea typeface="宋体" pitchFamily="2" charset="-122"/>
              </a:rPr>
              <a:t>) = 1 / (1 – 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 b="1">
                <a:ea typeface="宋体" pitchFamily="2" charset="-122"/>
              </a:rPr>
              <a:t>)</a:t>
            </a:r>
            <a:r>
              <a:rPr lang="en-US" altLang="zh-CN">
                <a:ea typeface="宋体" pitchFamily="2" charset="-122"/>
              </a:rPr>
              <a:t> is continuous on </a:t>
            </a:r>
            <a:r>
              <a:rPr lang="en-US" altLang="zh-CN" b="1">
                <a:ea typeface="宋体" pitchFamily="2" charset="-122"/>
              </a:rPr>
              <a:t>[0, 1)</a:t>
            </a:r>
            <a:r>
              <a:rPr lang="en-US" altLang="zh-CN">
                <a:ea typeface="宋体" pitchFamily="2" charset="-122"/>
              </a:rPr>
              <a:t> but becomes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74663" y="3094038"/>
            <a:ext cx="1965325" cy="396875"/>
            <a:chOff x="299" y="1949"/>
            <a:chExt cx="1238" cy="250"/>
          </a:xfrm>
        </p:grpSpPr>
        <p:sp>
          <p:nvSpPr>
            <p:cNvPr id="1135625" name="Text Box 9"/>
            <p:cNvSpPr txBox="1">
              <a:spLocks noChangeArrowheads="1"/>
            </p:cNvSpPr>
            <p:nvPr/>
          </p:nvSpPr>
          <p:spPr bwMode="auto">
            <a:xfrm>
              <a:off x="299" y="1949"/>
              <a:ext cx="7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infinite as</a:t>
              </a:r>
            </a:p>
          </p:txBody>
        </p:sp>
        <p:graphicFrame>
          <p:nvGraphicFramePr>
            <p:cNvPr id="1135626" name="Object 10"/>
            <p:cNvGraphicFramePr>
              <a:graphicFrameLocks noChangeAspect="1"/>
            </p:cNvGraphicFramePr>
            <p:nvPr/>
          </p:nvGraphicFramePr>
          <p:xfrm>
            <a:off x="1017" y="1968"/>
            <a:ext cx="52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931" name="Equation" r:id="rId6" imgW="825480" imgH="304560" progId="Equation.DSMT4">
                    <p:embed/>
                  </p:oleObj>
                </mc:Choice>
                <mc:Fallback>
                  <p:oleObj name="Equation" r:id="rId6" imgW="825480" imgH="3045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1968"/>
                          <a:ext cx="52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5627" name="Object 11"/>
          <p:cNvGraphicFramePr>
            <a:graphicFrameLocks noChangeAspect="1"/>
          </p:cNvGraphicFramePr>
          <p:nvPr/>
        </p:nvGraphicFramePr>
        <p:xfrm>
          <a:off x="5786438" y="3114675"/>
          <a:ext cx="2665412" cy="297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32" name="Image" r:id="rId8" imgW="3555556" imgH="3961905" progId="Photoshop.Image.8">
                  <p:embed/>
                </p:oleObj>
              </mc:Choice>
              <mc:Fallback>
                <p:oleObj name="Image" r:id="rId8" imgW="3555556" imgH="3961905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114675"/>
                        <a:ext cx="2665412" cy="297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5628" name="Text Box 12"/>
          <p:cNvSpPr txBox="1">
            <a:spLocks noChangeArrowheads="1"/>
          </p:cNvSpPr>
          <p:nvPr/>
        </p:nvSpPr>
        <p:spPr bwMode="auto">
          <a:xfrm>
            <a:off x="2498725" y="3094038"/>
            <a:ext cx="2928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We evaluate the integral as</a:t>
            </a:r>
          </a:p>
        </p:txBody>
      </p:sp>
      <p:graphicFrame>
        <p:nvGraphicFramePr>
          <p:cNvPr id="1135629" name="Object 13"/>
          <p:cNvGraphicFramePr>
            <a:graphicFrameLocks noChangeAspect="1"/>
          </p:cNvGraphicFramePr>
          <p:nvPr/>
        </p:nvGraphicFramePr>
        <p:xfrm>
          <a:off x="1042988" y="3789363"/>
          <a:ext cx="3505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33" name="Equation" r:id="rId10" imgW="3504960" imgH="622080" progId="Equation.DSMT4">
                  <p:embed/>
                </p:oleObj>
              </mc:Choice>
              <mc:Fallback>
                <p:oleObj name="Equation" r:id="rId10" imgW="350496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35052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30" name="Object 14"/>
          <p:cNvGraphicFramePr>
            <a:graphicFrameLocks noChangeAspect="1"/>
          </p:cNvGraphicFramePr>
          <p:nvPr/>
        </p:nvGraphicFramePr>
        <p:xfrm>
          <a:off x="2411413" y="4724400"/>
          <a:ext cx="273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34" name="Equation" r:id="rId12" imgW="2730240" imgH="444240" progId="Equation.DSMT4">
                  <p:embed/>
                </p:oleObj>
              </mc:Choice>
              <mc:Fallback>
                <p:oleObj name="Equation" r:id="rId12" imgW="273024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24400"/>
                        <a:ext cx="2730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5631" name="Text Box 15"/>
          <p:cNvSpPr txBox="1">
            <a:spLocks noChangeArrowheads="1"/>
          </p:cNvSpPr>
          <p:nvPr/>
        </p:nvSpPr>
        <p:spPr bwMode="auto">
          <a:xfrm>
            <a:off x="395288" y="5445125"/>
            <a:ext cx="469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The limit is infinite, so the integral diverges.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3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22" grpId="0"/>
      <p:bldP spid="1135623" grpId="0"/>
      <p:bldP spid="1135628" grpId="0"/>
      <p:bldP spid="11356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3BB-0D3C-48D2-9B75-0B31949BDE6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Integrands with Infinite Discontinuities</a:t>
            </a:r>
          </a:p>
        </p:txBody>
      </p:sp>
      <p:sp>
        <p:nvSpPr>
          <p:cNvPr id="1137667" name="Text Box 3"/>
          <p:cNvSpPr txBox="1">
            <a:spLocks noChangeArrowheads="1"/>
          </p:cNvSpPr>
          <p:nvPr/>
        </p:nvSpPr>
        <p:spPr bwMode="auto">
          <a:xfrm>
            <a:off x="474663" y="1517650"/>
            <a:ext cx="574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9</a:t>
            </a: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Infinite Discontinuity at an Interior Point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74663" y="1946275"/>
            <a:ext cx="2384425" cy="673100"/>
            <a:chOff x="299" y="1226"/>
            <a:chExt cx="1502" cy="424"/>
          </a:xfrm>
        </p:grpSpPr>
        <p:sp>
          <p:nvSpPr>
            <p:cNvPr id="1137668" name="Text Box 4"/>
            <p:cNvSpPr txBox="1">
              <a:spLocks noChangeArrowheads="1"/>
            </p:cNvSpPr>
            <p:nvPr/>
          </p:nvSpPr>
          <p:spPr bwMode="auto">
            <a:xfrm>
              <a:off x="299" y="1298"/>
              <a:ext cx="6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Evaluate</a:t>
              </a:r>
            </a:p>
          </p:txBody>
        </p:sp>
        <p:graphicFrame>
          <p:nvGraphicFramePr>
            <p:cNvPr id="1137669" name="Object 5"/>
            <p:cNvGraphicFramePr>
              <a:graphicFrameLocks noChangeAspect="1"/>
            </p:cNvGraphicFramePr>
            <p:nvPr/>
          </p:nvGraphicFramePr>
          <p:xfrm>
            <a:off x="961" y="1226"/>
            <a:ext cx="84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46" name="Equation" r:id="rId4" imgW="1333440" imgH="672840" progId="Equation.DSMT4">
                    <p:embed/>
                  </p:oleObj>
                </mc:Choice>
                <mc:Fallback>
                  <p:oleObj name="Equation" r:id="rId4" imgW="1333440" imgH="6728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" y="1226"/>
                          <a:ext cx="840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7670" name="Object 6"/>
          <p:cNvGraphicFramePr>
            <a:graphicFrameLocks noChangeAspect="1"/>
          </p:cNvGraphicFramePr>
          <p:nvPr/>
        </p:nvGraphicFramePr>
        <p:xfrm>
          <a:off x="539750" y="3549650"/>
          <a:ext cx="250190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47" name="Image" r:id="rId6" imgW="5561905" imgH="4215873" progId="Photoshop.Image.8">
                  <p:embed/>
                </p:oleObj>
              </mc:Choice>
              <mc:Fallback>
                <p:oleObj name="Image" r:id="rId6" imgW="5561905" imgH="4215873" progId="Photoshop.Imag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49650"/>
                        <a:ext cx="2501900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671" name="Object 7"/>
          <p:cNvGraphicFramePr>
            <a:graphicFrameLocks noChangeAspect="1"/>
          </p:cNvGraphicFramePr>
          <p:nvPr/>
        </p:nvGraphicFramePr>
        <p:xfrm>
          <a:off x="3095625" y="3659188"/>
          <a:ext cx="2601913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48" name="Image" r:id="rId8" imgW="5904762" imgH="4215873" progId="Photoshop.Image.8">
                  <p:embed/>
                </p:oleObj>
              </mc:Choice>
              <mc:Fallback>
                <p:oleObj name="Image" r:id="rId8" imgW="5904762" imgH="4215873" progId="Photoshop.Imag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659188"/>
                        <a:ext cx="2601913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672" name="Object 8"/>
          <p:cNvGraphicFramePr>
            <a:graphicFrameLocks noChangeAspect="1"/>
          </p:cNvGraphicFramePr>
          <p:nvPr/>
        </p:nvGraphicFramePr>
        <p:xfrm>
          <a:off x="5786438" y="3589338"/>
          <a:ext cx="2516187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49" name="Image" r:id="rId10" imgW="5714286" imgH="4215873" progId="Photoshop.Image.8">
                  <p:embed/>
                </p:oleObj>
              </mc:Choice>
              <mc:Fallback>
                <p:oleObj name="Image" r:id="rId10" imgW="5714286" imgH="4215873" progId="Photoshop.Image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589338"/>
                        <a:ext cx="2516187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673" name="Text Box 9"/>
          <p:cNvSpPr txBox="1">
            <a:spLocks noChangeArrowheads="1"/>
          </p:cNvSpPr>
          <p:nvPr/>
        </p:nvSpPr>
        <p:spPr bwMode="auto">
          <a:xfrm>
            <a:off x="474663" y="2733675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</a:t>
            </a:r>
          </a:p>
        </p:txBody>
      </p:sp>
      <p:sp>
        <p:nvSpPr>
          <p:cNvPr id="1137674" name="Text Box 10"/>
          <p:cNvSpPr txBox="1">
            <a:spLocks noChangeArrowheads="1"/>
          </p:cNvSpPr>
          <p:nvPr/>
        </p:nvSpPr>
        <p:spPr bwMode="auto">
          <a:xfrm>
            <a:off x="1547813" y="2733675"/>
            <a:ext cx="6410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The integrand has a infinite discontinuous point at 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 b="1">
                <a:ea typeface="宋体" pitchFamily="2" charset="-122"/>
              </a:rPr>
              <a:t> = 1</a:t>
            </a:r>
            <a:r>
              <a:rPr lang="en-US" altLang="zh-CN">
                <a:ea typeface="宋体" pitchFamily="2" charset="-122"/>
              </a:rPr>
              <a:t>, thus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73" grpId="0"/>
      <p:bldP spid="11376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B909-5AC5-4256-B42E-D3E7AAE1EDA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Integrands with Infinite Discontinuities</a:t>
            </a:r>
          </a:p>
        </p:txBody>
      </p:sp>
      <p:sp>
        <p:nvSpPr>
          <p:cNvPr id="1139715" name="Text Box 3"/>
          <p:cNvSpPr txBox="1">
            <a:spLocks noChangeArrowheads="1"/>
          </p:cNvSpPr>
          <p:nvPr/>
        </p:nvSpPr>
        <p:spPr bwMode="auto">
          <a:xfrm>
            <a:off x="474663" y="1517650"/>
            <a:ext cx="568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9</a:t>
            </a:r>
            <a:r>
              <a:rPr lang="en-US" altLang="zh-CN"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Infinite Discontinuity at an Interior Point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74663" y="1946275"/>
            <a:ext cx="2384425" cy="673100"/>
            <a:chOff x="299" y="1226"/>
            <a:chExt cx="1502" cy="424"/>
          </a:xfrm>
        </p:grpSpPr>
        <p:sp>
          <p:nvSpPr>
            <p:cNvPr id="1139716" name="Text Box 4"/>
            <p:cNvSpPr txBox="1">
              <a:spLocks noChangeArrowheads="1"/>
            </p:cNvSpPr>
            <p:nvPr/>
          </p:nvSpPr>
          <p:spPr bwMode="auto">
            <a:xfrm>
              <a:off x="299" y="1298"/>
              <a:ext cx="6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Evaluate</a:t>
              </a:r>
            </a:p>
          </p:txBody>
        </p:sp>
        <p:graphicFrame>
          <p:nvGraphicFramePr>
            <p:cNvPr id="1139717" name="Object 5"/>
            <p:cNvGraphicFramePr>
              <a:graphicFrameLocks noChangeAspect="1"/>
            </p:cNvGraphicFramePr>
            <p:nvPr/>
          </p:nvGraphicFramePr>
          <p:xfrm>
            <a:off x="961" y="1226"/>
            <a:ext cx="84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86" name="Equation" r:id="rId4" imgW="1333440" imgH="672840" progId="Equation.DSMT4">
                    <p:embed/>
                  </p:oleObj>
                </mc:Choice>
                <mc:Fallback>
                  <p:oleObj name="Equation" r:id="rId4" imgW="1333440" imgH="6728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" y="1226"/>
                          <a:ext cx="840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9718" name="Text Box 6"/>
          <p:cNvSpPr txBox="1">
            <a:spLocks noChangeArrowheads="1"/>
          </p:cNvSpPr>
          <p:nvPr/>
        </p:nvSpPr>
        <p:spPr bwMode="auto">
          <a:xfrm>
            <a:off x="474663" y="2733675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(continued)</a:t>
            </a:r>
          </a:p>
        </p:txBody>
      </p:sp>
      <p:sp>
        <p:nvSpPr>
          <p:cNvPr id="1139719" name="Text Box 7"/>
          <p:cNvSpPr txBox="1">
            <a:spLocks noChangeArrowheads="1"/>
          </p:cNvSpPr>
          <p:nvPr/>
        </p:nvSpPr>
        <p:spPr bwMode="auto">
          <a:xfrm>
            <a:off x="395288" y="4040188"/>
            <a:ext cx="8351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Next, we evaluate each improper integral on the right-hand side of this equation.</a:t>
            </a:r>
          </a:p>
        </p:txBody>
      </p:sp>
      <p:graphicFrame>
        <p:nvGraphicFramePr>
          <p:cNvPr id="1139720" name="Object 8"/>
          <p:cNvGraphicFramePr>
            <a:graphicFrameLocks noChangeAspect="1"/>
          </p:cNvGraphicFramePr>
          <p:nvPr/>
        </p:nvGraphicFramePr>
        <p:xfrm>
          <a:off x="1547813" y="4508500"/>
          <a:ext cx="1257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87" name="Equation" r:id="rId6" imgW="1257120" imgH="672840" progId="Equation.DSMT4">
                  <p:embed/>
                </p:oleObj>
              </mc:Choice>
              <mc:Fallback>
                <p:oleObj name="Equation" r:id="rId6" imgW="125712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08500"/>
                        <a:ext cx="12573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9721" name="Object 9"/>
          <p:cNvGraphicFramePr>
            <a:graphicFrameLocks noChangeAspect="1"/>
          </p:cNvGraphicFramePr>
          <p:nvPr/>
        </p:nvGraphicFramePr>
        <p:xfrm>
          <a:off x="2908300" y="4508500"/>
          <a:ext cx="187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88" name="Equation" r:id="rId8" imgW="1879560" imgH="672840" progId="Equation.DSMT4">
                  <p:embed/>
                </p:oleObj>
              </mc:Choice>
              <mc:Fallback>
                <p:oleObj name="Equation" r:id="rId8" imgW="187956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4508500"/>
                        <a:ext cx="1879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9722" name="Object 10"/>
          <p:cNvGraphicFramePr>
            <a:graphicFrameLocks noChangeAspect="1"/>
          </p:cNvGraphicFramePr>
          <p:nvPr/>
        </p:nvGraphicFramePr>
        <p:xfrm>
          <a:off x="4932363" y="4581525"/>
          <a:ext cx="182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89" name="Equation" r:id="rId10" imgW="1828800" imgH="520560" progId="Equation.DSMT4">
                  <p:embed/>
                </p:oleObj>
              </mc:Choice>
              <mc:Fallback>
                <p:oleObj name="Equation" r:id="rId10" imgW="182880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581525"/>
                        <a:ext cx="1828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9723" name="Object 11"/>
          <p:cNvGraphicFramePr>
            <a:graphicFrameLocks noChangeAspect="1"/>
          </p:cNvGraphicFramePr>
          <p:nvPr/>
        </p:nvGraphicFramePr>
        <p:xfrm>
          <a:off x="2849563" y="5445125"/>
          <a:ext cx="273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90" name="Equation" r:id="rId12" imgW="2730240" imgH="469800" progId="Equation.DSMT4">
                  <p:embed/>
                </p:oleObj>
              </mc:Choice>
              <mc:Fallback>
                <p:oleObj name="Equation" r:id="rId12" imgW="273024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5445125"/>
                        <a:ext cx="2730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9730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2484438" y="3141663"/>
          <a:ext cx="4216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91" name="Equation" r:id="rId14" imgW="4216320" imgH="672840" progId="Equation.DSMT4">
                  <p:embed/>
                </p:oleObj>
              </mc:Choice>
              <mc:Fallback>
                <p:oleObj name="Equation" r:id="rId14" imgW="4216320" imgH="6728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41663"/>
                        <a:ext cx="4216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Integration by Substitutions for definite integrals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9991-BBC9-4A44-A1C0-2B373BE79209}" type="slidenum">
              <a:rPr lang="en-US" altLang="en-US"/>
              <a:pPr/>
              <a:t>4</a:t>
            </a:fld>
            <a:endParaRPr lang="en-US" altLang="en-US"/>
          </a:p>
        </p:txBody>
      </p:sp>
      <p:graphicFrame>
        <p:nvGraphicFramePr>
          <p:cNvPr id="726026" name="Object 10"/>
          <p:cNvGraphicFramePr>
            <a:graphicFrameLocks noChangeAspect="1"/>
          </p:cNvGraphicFramePr>
          <p:nvPr/>
        </p:nvGraphicFramePr>
        <p:xfrm>
          <a:off x="2352675" y="2427288"/>
          <a:ext cx="962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11" name="Equation" r:id="rId4" imgW="965160" imgH="279360" progId="Equation.DSMT4">
                  <p:embed/>
                </p:oleObj>
              </mc:Choice>
              <mc:Fallback>
                <p:oleObj name="Equation" r:id="rId4" imgW="965160" imgH="279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427288"/>
                        <a:ext cx="9620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5" name="Object 9"/>
          <p:cNvGraphicFramePr>
            <a:graphicFrameLocks noChangeAspect="1"/>
          </p:cNvGraphicFramePr>
          <p:nvPr/>
        </p:nvGraphicFramePr>
        <p:xfrm>
          <a:off x="3635375" y="2446338"/>
          <a:ext cx="12192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12" name="Equation" r:id="rId6" imgW="1218671" imgH="241195" progId="Equation.DSMT4">
                  <p:embed/>
                </p:oleObj>
              </mc:Choice>
              <mc:Fallback>
                <p:oleObj name="Equation" r:id="rId6" imgW="1218671" imgH="241195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446338"/>
                        <a:ext cx="12192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4" name="Object 8"/>
          <p:cNvGraphicFramePr>
            <a:graphicFrameLocks noChangeAspect="1"/>
          </p:cNvGraphicFramePr>
          <p:nvPr/>
        </p:nvGraphicFramePr>
        <p:xfrm>
          <a:off x="5724525" y="2446338"/>
          <a:ext cx="5238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13" name="Equation" r:id="rId8" imgW="520474" imgH="241195" progId="Equation.DSMT4">
                  <p:embed/>
                </p:oleObj>
              </mc:Choice>
              <mc:Fallback>
                <p:oleObj name="Equation" r:id="rId8" imgW="520474" imgH="241195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446338"/>
                        <a:ext cx="5238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3" name="Object 7"/>
          <p:cNvGraphicFramePr>
            <a:graphicFrameLocks noChangeAspect="1"/>
          </p:cNvGraphicFramePr>
          <p:nvPr/>
        </p:nvGraphicFramePr>
        <p:xfrm>
          <a:off x="6981825" y="2427288"/>
          <a:ext cx="6572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14" name="Equation" r:id="rId10" imgW="660240" imgH="279360" progId="Equation.DSMT4">
                  <p:embed/>
                </p:oleObj>
              </mc:Choice>
              <mc:Fallback>
                <p:oleObj name="Equation" r:id="rId10" imgW="660240" imgH="279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2427288"/>
                        <a:ext cx="6572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2" name="Object 6"/>
          <p:cNvGraphicFramePr>
            <a:graphicFrameLocks noChangeAspect="1"/>
          </p:cNvGraphicFramePr>
          <p:nvPr/>
        </p:nvGraphicFramePr>
        <p:xfrm>
          <a:off x="7812088" y="2230438"/>
          <a:ext cx="6000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15" name="Equation" r:id="rId12" imgW="596900" imgH="622300" progId="Equation.DSMT4">
                  <p:embed/>
                </p:oleObj>
              </mc:Choice>
              <mc:Fallback>
                <p:oleObj name="Equation" r:id="rId12" imgW="596900" imgH="622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2230438"/>
                        <a:ext cx="6000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1" name="Object 5"/>
          <p:cNvGraphicFramePr>
            <a:graphicFrameLocks noChangeAspect="1"/>
          </p:cNvGraphicFramePr>
          <p:nvPr/>
        </p:nvGraphicFramePr>
        <p:xfrm>
          <a:off x="1476375" y="3068638"/>
          <a:ext cx="5619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16" name="Equation" r:id="rId14" imgW="558558" imgH="241195" progId="Equation.DSMT4">
                  <p:embed/>
                </p:oleObj>
              </mc:Choice>
              <mc:Fallback>
                <p:oleObj name="Equation" r:id="rId14" imgW="558558" imgH="24119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8638"/>
                        <a:ext cx="5619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0" name="Object 4"/>
          <p:cNvGraphicFramePr>
            <a:graphicFrameLocks noChangeAspect="1"/>
          </p:cNvGraphicFramePr>
          <p:nvPr/>
        </p:nvGraphicFramePr>
        <p:xfrm>
          <a:off x="3001963" y="3606800"/>
          <a:ext cx="26289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17" name="Equation" r:id="rId16" imgW="2628720" imgH="596880" progId="Equation.DSMT4">
                  <p:embed/>
                </p:oleObj>
              </mc:Choice>
              <mc:Fallback>
                <p:oleObj name="Equation" r:id="rId16" imgW="2628720" imgH="596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3606800"/>
                        <a:ext cx="26289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6037" name="Group 21"/>
          <p:cNvGrpSpPr>
            <a:grpSpLocks/>
          </p:cNvGrpSpPr>
          <p:nvPr/>
        </p:nvGrpSpPr>
        <p:grpSpPr bwMode="auto">
          <a:xfrm>
            <a:off x="684213" y="1484313"/>
            <a:ext cx="3606800" cy="504825"/>
            <a:chOff x="431" y="935"/>
            <a:chExt cx="2272" cy="318"/>
          </a:xfrm>
        </p:grpSpPr>
        <p:graphicFrame>
          <p:nvGraphicFramePr>
            <p:cNvPr id="726027" name="Object 11"/>
            <p:cNvGraphicFramePr>
              <a:graphicFrameLocks noChangeAspect="1"/>
            </p:cNvGraphicFramePr>
            <p:nvPr/>
          </p:nvGraphicFramePr>
          <p:xfrm>
            <a:off x="1837" y="935"/>
            <a:ext cx="86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118" name="Equation" r:id="rId18" imgW="1371600" imgH="507960" progId="Equation.DSMT4">
                    <p:embed/>
                  </p:oleObj>
                </mc:Choice>
                <mc:Fallback>
                  <p:oleObj name="Equation" r:id="rId18" imgW="1371600" imgH="50796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935"/>
                          <a:ext cx="86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6028" name="Rectangle 12"/>
            <p:cNvSpPr>
              <a:spLocks noChangeArrowheads="1"/>
            </p:cNvSpPr>
            <p:nvPr/>
          </p:nvSpPr>
          <p:spPr bwMode="auto">
            <a:xfrm>
              <a:off x="431" y="981"/>
              <a:ext cx="14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b="1">
                  <a:ea typeface="宋体" charset="-122"/>
                </a:rPr>
                <a:t>: </a:t>
              </a:r>
              <a:r>
                <a:rPr lang="en-US" altLang="zh-CN">
                  <a:ea typeface="宋体" charset="-122"/>
                </a:rPr>
                <a:t> Evaluate </a:t>
              </a:r>
            </a:p>
          </p:txBody>
        </p:sp>
      </p:grpSp>
      <p:sp>
        <p:nvSpPr>
          <p:cNvPr id="726029" name="Rectangle 13"/>
          <p:cNvSpPr>
            <a:spLocks noChangeArrowheads="1"/>
          </p:cNvSpPr>
          <p:nvPr/>
        </p:nvSpPr>
        <p:spPr bwMode="auto">
          <a:xfrm>
            <a:off x="1835150" y="2374900"/>
            <a:ext cx="585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Let </a:t>
            </a:r>
          </a:p>
        </p:txBody>
      </p:sp>
      <p:sp>
        <p:nvSpPr>
          <p:cNvPr id="726031" name="Rectangle 15"/>
          <p:cNvSpPr>
            <a:spLocks noChangeArrowheads="1"/>
          </p:cNvSpPr>
          <p:nvPr/>
        </p:nvSpPr>
        <p:spPr bwMode="auto">
          <a:xfrm>
            <a:off x="4859338" y="2374900"/>
            <a:ext cx="896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. Then </a:t>
            </a:r>
          </a:p>
        </p:txBody>
      </p:sp>
      <p:sp>
        <p:nvSpPr>
          <p:cNvPr id="726032" name="Rectangle 16"/>
          <p:cNvSpPr>
            <a:spLocks noChangeArrowheads="1"/>
          </p:cNvSpPr>
          <p:nvPr/>
        </p:nvSpPr>
        <p:spPr bwMode="auto">
          <a:xfrm>
            <a:off x="6227763" y="2374900"/>
            <a:ext cx="86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when </a:t>
            </a:r>
          </a:p>
        </p:txBody>
      </p:sp>
      <p:sp>
        <p:nvSpPr>
          <p:cNvPr id="726034" name="Rectangle 18"/>
          <p:cNvSpPr>
            <a:spLocks noChangeArrowheads="1"/>
          </p:cNvSpPr>
          <p:nvPr/>
        </p:nvSpPr>
        <p:spPr bwMode="auto">
          <a:xfrm>
            <a:off x="684213" y="2997200"/>
            <a:ext cx="86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when </a:t>
            </a:r>
          </a:p>
        </p:txBody>
      </p:sp>
      <p:sp>
        <p:nvSpPr>
          <p:cNvPr id="726035" name="Rectangle 19"/>
          <p:cNvSpPr>
            <a:spLocks noChangeArrowheads="1"/>
          </p:cNvSpPr>
          <p:nvPr/>
        </p:nvSpPr>
        <p:spPr bwMode="auto">
          <a:xfrm>
            <a:off x="2030413" y="2997200"/>
            <a:ext cx="326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; thus by the formula, we have</a:t>
            </a:r>
          </a:p>
        </p:txBody>
      </p:sp>
      <p:sp>
        <p:nvSpPr>
          <p:cNvPr id="726038" name="Rectangle 22"/>
          <p:cNvSpPr>
            <a:spLocks noChangeArrowheads="1"/>
          </p:cNvSpPr>
          <p:nvPr/>
        </p:nvSpPr>
        <p:spPr bwMode="auto">
          <a:xfrm>
            <a:off x="684213" y="2374900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  <p:graphicFrame>
        <p:nvGraphicFramePr>
          <p:cNvPr id="726039" name="Object 23"/>
          <p:cNvGraphicFramePr>
            <a:graphicFrameLocks noChangeAspect="1"/>
          </p:cNvGraphicFramePr>
          <p:nvPr/>
        </p:nvGraphicFramePr>
        <p:xfrm>
          <a:off x="4140200" y="4246563"/>
          <a:ext cx="1943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19" name="Equation" r:id="rId20" imgW="1942920" imgH="901440" progId="Equation.DSMT4">
                  <p:embed/>
                </p:oleObj>
              </mc:Choice>
              <mc:Fallback>
                <p:oleObj name="Equation" r:id="rId20" imgW="1942920" imgH="9014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246563"/>
                        <a:ext cx="1943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6041" name="Group 25"/>
          <p:cNvGrpSpPr>
            <a:grpSpLocks/>
          </p:cNvGrpSpPr>
          <p:nvPr/>
        </p:nvGrpSpPr>
        <p:grpSpPr bwMode="auto">
          <a:xfrm>
            <a:off x="4067175" y="5254625"/>
            <a:ext cx="681038" cy="622300"/>
            <a:chOff x="2562" y="3158"/>
            <a:chExt cx="429" cy="392"/>
          </a:xfrm>
        </p:grpSpPr>
        <p:sp>
          <p:nvSpPr>
            <p:cNvPr id="726036" name="Rectangle 20"/>
            <p:cNvSpPr>
              <a:spLocks noChangeArrowheads="1"/>
            </p:cNvSpPr>
            <p:nvPr/>
          </p:nvSpPr>
          <p:spPr bwMode="auto">
            <a:xfrm>
              <a:off x="2835" y="3203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13200" algn="ctr"/>
                  <a:tab pos="8026400" algn="r"/>
                </a:tabLst>
              </a:pPr>
              <a:r>
                <a:rPr lang="en-US" altLang="zh-CN">
                  <a:ea typeface="宋体" charset="-122"/>
                </a:rPr>
                <a:t>.</a:t>
              </a:r>
            </a:p>
          </p:txBody>
        </p:sp>
        <p:graphicFrame>
          <p:nvGraphicFramePr>
            <p:cNvPr id="726040" name="Object 24"/>
            <p:cNvGraphicFramePr>
              <a:graphicFrameLocks noChangeAspect="1"/>
            </p:cNvGraphicFramePr>
            <p:nvPr/>
          </p:nvGraphicFramePr>
          <p:xfrm>
            <a:off x="2562" y="3158"/>
            <a:ext cx="28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120" name="Equation" r:id="rId22" imgW="457200" imgH="622080" progId="Equation.DSMT4">
                    <p:embed/>
                  </p:oleObj>
                </mc:Choice>
                <mc:Fallback>
                  <p:oleObj name="Equation" r:id="rId22" imgW="457200" imgH="62208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158"/>
                          <a:ext cx="288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2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2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2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9" grpId="0"/>
      <p:bldP spid="726031" grpId="0"/>
      <p:bldP spid="726032" grpId="0"/>
      <p:bldP spid="726034" grpId="0"/>
      <p:bldP spid="726035" grpId="0"/>
      <p:bldP spid="7260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AB5A-DDAA-459E-93A2-4C256CEFDC5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Integrands with Infinite Discontinuities</a:t>
            </a:r>
          </a:p>
        </p:txBody>
      </p:sp>
      <p:sp>
        <p:nvSpPr>
          <p:cNvPr id="1141763" name="Text Box 3"/>
          <p:cNvSpPr txBox="1">
            <a:spLocks noChangeArrowheads="1"/>
          </p:cNvSpPr>
          <p:nvPr/>
        </p:nvSpPr>
        <p:spPr bwMode="auto">
          <a:xfrm>
            <a:off x="474663" y="1517650"/>
            <a:ext cx="574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9</a:t>
            </a:r>
            <a:r>
              <a:rPr lang="en-US" altLang="zh-CN"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Infinite Discontinuity at an Interior Point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8313" y="2060575"/>
            <a:ext cx="2486025" cy="673100"/>
            <a:chOff x="340" y="1298"/>
            <a:chExt cx="1566" cy="424"/>
          </a:xfrm>
        </p:grpSpPr>
        <p:sp>
          <p:nvSpPr>
            <p:cNvPr id="1141764" name="Text Box 4"/>
            <p:cNvSpPr txBox="1">
              <a:spLocks noChangeArrowheads="1"/>
            </p:cNvSpPr>
            <p:nvPr/>
          </p:nvSpPr>
          <p:spPr bwMode="auto">
            <a:xfrm>
              <a:off x="340" y="1389"/>
              <a:ext cx="6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Evaluate</a:t>
              </a:r>
            </a:p>
          </p:txBody>
        </p:sp>
        <p:graphicFrame>
          <p:nvGraphicFramePr>
            <p:cNvPr id="1141765" name="Object 5"/>
            <p:cNvGraphicFramePr>
              <a:graphicFrameLocks noChangeAspect="1"/>
            </p:cNvGraphicFramePr>
            <p:nvPr/>
          </p:nvGraphicFramePr>
          <p:xfrm>
            <a:off x="1066" y="1298"/>
            <a:ext cx="84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10" name="Equation" r:id="rId4" imgW="1333440" imgH="672840" progId="Equation.DSMT4">
                    <p:embed/>
                  </p:oleObj>
                </mc:Choice>
                <mc:Fallback>
                  <p:oleObj name="Equation" r:id="rId4" imgW="1333440" imgH="6728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298"/>
                          <a:ext cx="840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1766" name="Text Box 6"/>
          <p:cNvSpPr txBox="1">
            <a:spLocks noChangeArrowheads="1"/>
          </p:cNvSpPr>
          <p:nvPr/>
        </p:nvSpPr>
        <p:spPr bwMode="auto">
          <a:xfrm>
            <a:off x="474663" y="2733675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(continued)</a:t>
            </a:r>
          </a:p>
        </p:txBody>
      </p:sp>
      <p:sp>
        <p:nvSpPr>
          <p:cNvPr id="1141767" name="Text Box 7"/>
          <p:cNvSpPr txBox="1">
            <a:spLocks noChangeArrowheads="1"/>
          </p:cNvSpPr>
          <p:nvPr/>
        </p:nvSpPr>
        <p:spPr bwMode="auto">
          <a:xfrm>
            <a:off x="611188" y="4941888"/>
            <a:ext cx="195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We conclude that</a:t>
            </a:r>
          </a:p>
        </p:txBody>
      </p:sp>
      <p:graphicFrame>
        <p:nvGraphicFramePr>
          <p:cNvPr id="1141768" name="Object 8"/>
          <p:cNvGraphicFramePr>
            <a:graphicFrameLocks noChangeAspect="1"/>
          </p:cNvGraphicFramePr>
          <p:nvPr/>
        </p:nvGraphicFramePr>
        <p:xfrm>
          <a:off x="2771775" y="5661025"/>
          <a:ext cx="2413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11" name="Equation" r:id="rId6" imgW="2412720" imgH="672840" progId="Equation.DSMT4">
                  <p:embed/>
                </p:oleObj>
              </mc:Choice>
              <mc:Fallback>
                <p:oleObj name="Equation" r:id="rId6" imgW="241272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661025"/>
                        <a:ext cx="2413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1770" name="Text Box 10"/>
          <p:cNvSpPr txBox="1">
            <a:spLocks noChangeArrowheads="1"/>
          </p:cNvSpPr>
          <p:nvPr/>
        </p:nvSpPr>
        <p:spPr bwMode="auto">
          <a:xfrm>
            <a:off x="755650" y="3573463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and</a:t>
            </a:r>
          </a:p>
        </p:txBody>
      </p:sp>
      <p:graphicFrame>
        <p:nvGraphicFramePr>
          <p:cNvPr id="1141771" name="Object 11"/>
          <p:cNvGraphicFramePr>
            <a:graphicFrameLocks noChangeAspect="1"/>
          </p:cNvGraphicFramePr>
          <p:nvPr/>
        </p:nvGraphicFramePr>
        <p:xfrm>
          <a:off x="1547813" y="3476625"/>
          <a:ext cx="1270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12" name="Equation" r:id="rId8" imgW="1269720" imgH="672840" progId="Equation.DSMT4">
                  <p:embed/>
                </p:oleObj>
              </mc:Choice>
              <mc:Fallback>
                <p:oleObj name="Equation" r:id="rId8" imgW="126972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76625"/>
                        <a:ext cx="1270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1772" name="Object 12"/>
          <p:cNvGraphicFramePr>
            <a:graphicFrameLocks noChangeAspect="1"/>
          </p:cNvGraphicFramePr>
          <p:nvPr/>
        </p:nvGraphicFramePr>
        <p:xfrm>
          <a:off x="2916238" y="3548063"/>
          <a:ext cx="1879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13" name="Equation" r:id="rId10" imgW="1879560" imgH="672840" progId="Equation.DSMT4">
                  <p:embed/>
                </p:oleObj>
              </mc:Choice>
              <mc:Fallback>
                <p:oleObj name="Equation" r:id="rId10" imgW="1879560" imgH="6728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48063"/>
                        <a:ext cx="1879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1773" name="Object 13"/>
          <p:cNvGraphicFramePr>
            <a:graphicFrameLocks noChangeAspect="1"/>
          </p:cNvGraphicFramePr>
          <p:nvPr/>
        </p:nvGraphicFramePr>
        <p:xfrm>
          <a:off x="4903788" y="3573463"/>
          <a:ext cx="182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14" name="Equation" r:id="rId12" imgW="1828800" imgH="520560" progId="Equation.DSMT4">
                  <p:embed/>
                </p:oleObj>
              </mc:Choice>
              <mc:Fallback>
                <p:oleObj name="Equation" r:id="rId12" imgW="1828800" imgH="520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3573463"/>
                        <a:ext cx="1828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1774" name="Object 14"/>
          <p:cNvGraphicFramePr>
            <a:graphicFrameLocks noChangeAspect="1"/>
          </p:cNvGraphicFramePr>
          <p:nvPr/>
        </p:nvGraphicFramePr>
        <p:xfrm>
          <a:off x="2843213" y="4292600"/>
          <a:ext cx="392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15" name="Equation" r:id="rId14" imgW="3924000" imgH="469800" progId="Equation.DSMT4">
                  <p:embed/>
                </p:oleObj>
              </mc:Choice>
              <mc:Fallback>
                <p:oleObj name="Equation" r:id="rId14" imgW="3924000" imgH="46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92600"/>
                        <a:ext cx="3924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1775" name="Rectangle 15"/>
          <p:cNvSpPr>
            <a:spLocks noChangeArrowheads="1"/>
          </p:cNvSpPr>
          <p:nvPr/>
        </p:nvSpPr>
        <p:spPr bwMode="auto">
          <a:xfrm>
            <a:off x="5724525" y="5840413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Finish.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4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4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67" grpId="0"/>
      <p:bldP spid="1141770" grpId="0"/>
      <p:bldP spid="11417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AD8A-6B06-4E64-A2A5-66C35A50F58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Integrands with Infinite Discontinuities</a:t>
            </a:r>
          </a:p>
        </p:txBody>
      </p:sp>
      <p:sp>
        <p:nvSpPr>
          <p:cNvPr id="1143811" name="Text Box 3"/>
          <p:cNvSpPr txBox="1">
            <a:spLocks noChangeArrowheads="1"/>
          </p:cNvSpPr>
          <p:nvPr/>
        </p:nvSpPr>
        <p:spPr bwMode="auto">
          <a:xfrm>
            <a:off x="474663" y="1616075"/>
            <a:ext cx="338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10</a:t>
            </a:r>
            <a:r>
              <a:rPr lang="en-US" altLang="zh-CN">
                <a:ea typeface="宋体" pitchFamily="2" charset="-122"/>
              </a:rPr>
              <a:t>    Find the integral</a:t>
            </a:r>
            <a:endParaRPr lang="en-US" altLang="zh-CN" b="1">
              <a:ea typeface="宋体" pitchFamily="2" charset="-122"/>
            </a:endParaRPr>
          </a:p>
        </p:txBody>
      </p:sp>
      <p:graphicFrame>
        <p:nvGraphicFramePr>
          <p:cNvPr id="1143812" name="Object 4"/>
          <p:cNvGraphicFramePr>
            <a:graphicFrameLocks noChangeAspect="1"/>
          </p:cNvGraphicFramePr>
          <p:nvPr/>
        </p:nvGraphicFramePr>
        <p:xfrm>
          <a:off x="3716338" y="1493838"/>
          <a:ext cx="2273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18" name="Equation" r:id="rId4" imgW="2273040" imgH="698400" progId="Equation.DSMT4">
                  <p:embed/>
                </p:oleObj>
              </mc:Choice>
              <mc:Fallback>
                <p:oleObj name="Equation" r:id="rId4" imgW="227304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1493838"/>
                        <a:ext cx="22733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13" name="Text Box 5"/>
          <p:cNvSpPr txBox="1">
            <a:spLocks noChangeArrowheads="1"/>
          </p:cNvSpPr>
          <p:nvPr/>
        </p:nvSpPr>
        <p:spPr bwMode="auto">
          <a:xfrm>
            <a:off x="474663" y="2508250"/>
            <a:ext cx="114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</a:t>
            </a:r>
          </a:p>
        </p:txBody>
      </p:sp>
      <p:sp>
        <p:nvSpPr>
          <p:cNvPr id="1143814" name="Text Box 6"/>
          <p:cNvSpPr txBox="1">
            <a:spLocks noChangeArrowheads="1"/>
          </p:cNvSpPr>
          <p:nvPr/>
        </p:nvSpPr>
        <p:spPr bwMode="auto">
          <a:xfrm>
            <a:off x="1646238" y="2508250"/>
            <a:ext cx="6932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Since a is a singular point of the integrand, the integral has infinite</a:t>
            </a:r>
          </a:p>
        </p:txBody>
      </p:sp>
      <p:sp>
        <p:nvSpPr>
          <p:cNvPr id="1143815" name="Text Box 7"/>
          <p:cNvSpPr txBox="1">
            <a:spLocks noChangeArrowheads="1"/>
          </p:cNvSpPr>
          <p:nvPr/>
        </p:nvSpPr>
        <p:spPr bwMode="auto">
          <a:xfrm>
            <a:off x="474663" y="2913063"/>
            <a:ext cx="2303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discontinuous point. </a:t>
            </a:r>
          </a:p>
        </p:txBody>
      </p:sp>
      <p:graphicFrame>
        <p:nvGraphicFramePr>
          <p:cNvPr id="1143816" name="Object 8"/>
          <p:cNvGraphicFramePr>
            <a:graphicFrameLocks noChangeAspect="1"/>
          </p:cNvGraphicFramePr>
          <p:nvPr/>
        </p:nvGraphicFramePr>
        <p:xfrm>
          <a:off x="2700338" y="3573463"/>
          <a:ext cx="337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19" name="Equation" r:id="rId6" imgW="3377880" imgH="698400" progId="Equation.DSMT4">
                  <p:embed/>
                </p:oleObj>
              </mc:Choice>
              <mc:Fallback>
                <p:oleObj name="Equation" r:id="rId6" imgW="337788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573463"/>
                        <a:ext cx="3378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817" name="Object 9"/>
          <p:cNvGraphicFramePr>
            <a:graphicFrameLocks noChangeAspect="1"/>
          </p:cNvGraphicFramePr>
          <p:nvPr/>
        </p:nvGraphicFramePr>
        <p:xfrm>
          <a:off x="3924300" y="4508500"/>
          <a:ext cx="214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20" name="Equation" r:id="rId8" imgW="2145960" imgH="838080" progId="Equation.DSMT4">
                  <p:embed/>
                </p:oleObj>
              </mc:Choice>
              <mc:Fallback>
                <p:oleObj name="Equation" r:id="rId8" imgW="2145960" imgH="838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508500"/>
                        <a:ext cx="2146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818" name="Object 10"/>
          <p:cNvGraphicFramePr>
            <a:graphicFrameLocks noChangeAspect="1"/>
          </p:cNvGraphicFramePr>
          <p:nvPr/>
        </p:nvGraphicFramePr>
        <p:xfrm>
          <a:off x="3851275" y="5373688"/>
          <a:ext cx="53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21" name="Equation" r:id="rId10" imgW="533160" imgH="622080" progId="Equation.DSMT4">
                  <p:embed/>
                </p:oleObj>
              </mc:Choice>
              <mc:Fallback>
                <p:oleObj name="Equation" r:id="rId10" imgW="53316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373688"/>
                        <a:ext cx="533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3819" name="Rectangle 11"/>
          <p:cNvSpPr>
            <a:spLocks noChangeArrowheads="1"/>
          </p:cNvSpPr>
          <p:nvPr/>
        </p:nvSpPr>
        <p:spPr bwMode="auto">
          <a:xfrm>
            <a:off x="2700338" y="2924175"/>
            <a:ext cx="2868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By the definition, we have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4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4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3" grpId="0"/>
      <p:bldP spid="1143814" grpId="0"/>
      <p:bldP spid="1143815" grpId="0"/>
      <p:bldP spid="11438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BFCC2-303A-4856-9135-42FE05B1052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Integrands with Infinite Discontinuities</a:t>
            </a:r>
          </a:p>
        </p:txBody>
      </p:sp>
      <p:sp>
        <p:nvSpPr>
          <p:cNvPr id="1145859" name="Text Box 3"/>
          <p:cNvSpPr txBox="1">
            <a:spLocks noChangeArrowheads="1"/>
          </p:cNvSpPr>
          <p:nvPr/>
        </p:nvSpPr>
        <p:spPr bwMode="auto">
          <a:xfrm>
            <a:off x="474663" y="1473200"/>
            <a:ext cx="570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11</a:t>
            </a:r>
            <a:r>
              <a:rPr lang="en-US" altLang="zh-CN">
                <a:ea typeface="宋体" pitchFamily="2" charset="-122"/>
              </a:rPr>
              <a:t>    Discuss the convergence of the integral</a:t>
            </a:r>
            <a:endParaRPr lang="en-US" altLang="zh-CN" b="1">
              <a:ea typeface="宋体" pitchFamily="2" charset="-122"/>
            </a:endParaRPr>
          </a:p>
        </p:txBody>
      </p:sp>
      <p:graphicFrame>
        <p:nvGraphicFramePr>
          <p:cNvPr id="1145860" name="Object 4"/>
          <p:cNvGraphicFramePr>
            <a:graphicFrameLocks noChangeAspect="1"/>
          </p:cNvGraphicFramePr>
          <p:nvPr/>
        </p:nvGraphicFramePr>
        <p:xfrm>
          <a:off x="3168650" y="1855788"/>
          <a:ext cx="2806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58" name="Equation" r:id="rId4" imgW="2806560" imgH="672840" progId="Equation.DSMT4">
                  <p:embed/>
                </p:oleObj>
              </mc:Choice>
              <mc:Fallback>
                <p:oleObj name="Equation" r:id="rId4" imgW="280656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1855788"/>
                        <a:ext cx="28067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5861" name="Text Box 5"/>
          <p:cNvSpPr txBox="1">
            <a:spLocks noChangeArrowheads="1"/>
          </p:cNvSpPr>
          <p:nvPr/>
        </p:nvSpPr>
        <p:spPr bwMode="auto">
          <a:xfrm>
            <a:off x="474663" y="2508250"/>
            <a:ext cx="114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</a:t>
            </a:r>
          </a:p>
        </p:txBody>
      </p:sp>
      <p:sp>
        <p:nvSpPr>
          <p:cNvPr id="1145862" name="Text Box 6"/>
          <p:cNvSpPr txBox="1">
            <a:spLocks noChangeArrowheads="1"/>
          </p:cNvSpPr>
          <p:nvPr/>
        </p:nvSpPr>
        <p:spPr bwMode="auto">
          <a:xfrm>
            <a:off x="1779588" y="2508250"/>
            <a:ext cx="632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Since a is a singular point of the integrand, it is an improper </a:t>
            </a:r>
          </a:p>
        </p:txBody>
      </p:sp>
      <p:sp>
        <p:nvSpPr>
          <p:cNvPr id="1145863" name="Text Box 7"/>
          <p:cNvSpPr txBox="1">
            <a:spLocks noChangeArrowheads="1"/>
          </p:cNvSpPr>
          <p:nvPr/>
        </p:nvSpPr>
        <p:spPr bwMode="auto">
          <a:xfrm>
            <a:off x="474663" y="2911475"/>
            <a:ext cx="4214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integrands with infinite discontinuities. </a:t>
            </a:r>
            <a:endParaRPr lang="en-US" altLang="zh-CN">
              <a:ea typeface="方正舒体" pitchFamily="2" charset="-122"/>
              <a:sym typeface="Symbol" pitchFamily="18" charset="2"/>
            </a:endParaRPr>
          </a:p>
        </p:txBody>
      </p:sp>
      <p:graphicFrame>
        <p:nvGraphicFramePr>
          <p:cNvPr id="1145864" name="Object 8"/>
          <p:cNvGraphicFramePr>
            <a:graphicFrameLocks noChangeAspect="1"/>
          </p:cNvGraphicFramePr>
          <p:nvPr/>
        </p:nvGraphicFramePr>
        <p:xfrm>
          <a:off x="2368550" y="3338513"/>
          <a:ext cx="4406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59" name="Equation" r:id="rId6" imgW="4406760" imgH="622080" progId="Equation.DSMT4">
                  <p:embed/>
                </p:oleObj>
              </mc:Choice>
              <mc:Fallback>
                <p:oleObj name="Equation" r:id="rId6" imgW="440676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338513"/>
                        <a:ext cx="4406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74663" y="3970338"/>
            <a:ext cx="6832600" cy="673100"/>
            <a:chOff x="299" y="2501"/>
            <a:chExt cx="4304" cy="424"/>
          </a:xfrm>
        </p:grpSpPr>
        <p:sp>
          <p:nvSpPr>
            <p:cNvPr id="1145866" name="Text Box 10"/>
            <p:cNvSpPr txBox="1">
              <a:spLocks noChangeArrowheads="1"/>
            </p:cNvSpPr>
            <p:nvPr/>
          </p:nvSpPr>
          <p:spPr bwMode="auto">
            <a:xfrm>
              <a:off x="299" y="2572"/>
              <a:ext cx="4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Because                does not exist,                    is divergent if </a:t>
              </a:r>
              <a:r>
                <a:rPr lang="en-US" altLang="zh-CN" b="1" i="1">
                  <a:ea typeface="宋体" pitchFamily="2" charset="-122"/>
                </a:rPr>
                <a:t>p</a:t>
              </a:r>
              <a:r>
                <a:rPr lang="en-US" altLang="zh-CN" b="1">
                  <a:ea typeface="宋体" pitchFamily="2" charset="-122"/>
                </a:rPr>
                <a:t> = 1</a:t>
              </a:r>
              <a:r>
                <a:rPr lang="en-US" altLang="zh-CN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1145867" name="Object 11"/>
            <p:cNvGraphicFramePr>
              <a:graphicFrameLocks noChangeAspect="1"/>
            </p:cNvGraphicFramePr>
            <p:nvPr/>
          </p:nvGraphicFramePr>
          <p:xfrm>
            <a:off x="952" y="2605"/>
            <a:ext cx="5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060" name="Equation" r:id="rId8" imgW="850680" imgH="419040" progId="Equation.DSMT4">
                    <p:embed/>
                  </p:oleObj>
                </mc:Choice>
                <mc:Fallback>
                  <p:oleObj name="Equation" r:id="rId8" imgW="850680" imgH="419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605"/>
                          <a:ext cx="53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5868" name="Object 12"/>
            <p:cNvGraphicFramePr>
              <a:graphicFrameLocks noChangeAspect="1"/>
            </p:cNvGraphicFramePr>
            <p:nvPr/>
          </p:nvGraphicFramePr>
          <p:xfrm>
            <a:off x="2484" y="2501"/>
            <a:ext cx="736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061" name="Equation" r:id="rId10" imgW="1168200" imgH="672840" progId="Equation.DSMT4">
                    <p:embed/>
                  </p:oleObj>
                </mc:Choice>
                <mc:Fallback>
                  <p:oleObj name="Equation" r:id="rId10" imgW="1168200" imgH="6728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2501"/>
                          <a:ext cx="736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69963" y="4624388"/>
            <a:ext cx="1552575" cy="396875"/>
            <a:chOff x="611" y="2913"/>
            <a:chExt cx="978" cy="250"/>
          </a:xfrm>
        </p:grpSpPr>
        <p:sp>
          <p:nvSpPr>
            <p:cNvPr id="1145870" name="Text Box 14"/>
            <p:cNvSpPr txBox="1">
              <a:spLocks noChangeArrowheads="1"/>
            </p:cNvSpPr>
            <p:nvPr/>
          </p:nvSpPr>
          <p:spPr bwMode="auto">
            <a:xfrm>
              <a:off x="611" y="2913"/>
              <a:ext cx="9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When           ,</a:t>
              </a:r>
            </a:p>
          </p:txBody>
        </p:sp>
        <p:graphicFrame>
          <p:nvGraphicFramePr>
            <p:cNvPr id="1145871" name="Object 15"/>
            <p:cNvGraphicFramePr>
              <a:graphicFrameLocks noChangeAspect="1"/>
            </p:cNvGraphicFramePr>
            <p:nvPr/>
          </p:nvGraphicFramePr>
          <p:xfrm>
            <a:off x="1112" y="2968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062" name="Equation" r:id="rId12" imgW="571320" imgH="291960" progId="Equation.DSMT4">
                    <p:embed/>
                  </p:oleObj>
                </mc:Choice>
                <mc:Fallback>
                  <p:oleObj name="Equation" r:id="rId12" imgW="571320" imgH="2919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2968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5872" name="Object 16"/>
          <p:cNvGraphicFramePr>
            <a:graphicFrameLocks noChangeAspect="1"/>
          </p:cNvGraphicFramePr>
          <p:nvPr/>
        </p:nvGraphicFramePr>
        <p:xfrm>
          <a:off x="2339975" y="5229225"/>
          <a:ext cx="4038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63" name="Equation" r:id="rId14" imgW="4038480" imgH="901440" progId="Equation.DSMT4">
                  <p:embed/>
                </p:oleObj>
              </mc:Choice>
              <mc:Fallback>
                <p:oleObj name="Equation" r:id="rId14" imgW="4038480" imgH="901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229225"/>
                        <a:ext cx="4038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5873" name="Rectangle 17"/>
          <p:cNvSpPr>
            <a:spLocks noChangeArrowheads="1"/>
          </p:cNvSpPr>
          <p:nvPr/>
        </p:nvSpPr>
        <p:spPr bwMode="auto">
          <a:xfrm>
            <a:off x="4572000" y="2887663"/>
            <a:ext cx="3771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When </a:t>
            </a:r>
            <a:r>
              <a:rPr lang="en-US" altLang="zh-CN" b="1" i="1">
                <a:ea typeface="宋体" pitchFamily="2" charset="-122"/>
              </a:rPr>
              <a:t>p</a:t>
            </a:r>
            <a:r>
              <a:rPr lang="en-US" altLang="zh-CN" b="1">
                <a:ea typeface="宋体" pitchFamily="2" charset="-122"/>
              </a:rPr>
              <a:t> = 1</a:t>
            </a:r>
            <a:r>
              <a:rPr lang="en-US" altLang="zh-CN">
                <a:ea typeface="宋体" pitchFamily="2" charset="-122"/>
              </a:rPr>
              <a:t>, for any  </a:t>
            </a:r>
            <a:r>
              <a:rPr lang="en-US" altLang="zh-CN" b="1" i="1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>
                <a:ea typeface="宋体" pitchFamily="2" charset="-122"/>
                <a:sym typeface="Symbol" pitchFamily="18" charset="2"/>
              </a:rPr>
              <a:t> &gt; 0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 we have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4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61" grpId="0"/>
      <p:bldP spid="1145862" grpId="0"/>
      <p:bldP spid="1145863" grpId="0"/>
      <p:bldP spid="114587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96ED-D5D4-4818-8CA0-B2A054730FB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Integrands with Infinite Discontinuities</a:t>
            </a:r>
          </a:p>
        </p:txBody>
      </p:sp>
      <p:sp>
        <p:nvSpPr>
          <p:cNvPr id="1147907" name="Text Box 3"/>
          <p:cNvSpPr txBox="1">
            <a:spLocks noChangeArrowheads="1"/>
          </p:cNvSpPr>
          <p:nvPr/>
        </p:nvSpPr>
        <p:spPr bwMode="auto">
          <a:xfrm>
            <a:off x="474663" y="1473200"/>
            <a:ext cx="570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</a:rPr>
              <a:t>Example 11</a:t>
            </a:r>
            <a:r>
              <a:rPr lang="en-US" altLang="zh-CN">
                <a:ea typeface="宋体" pitchFamily="2" charset="-122"/>
              </a:rPr>
              <a:t>    Discuss the convergence of the integral</a:t>
            </a:r>
            <a:endParaRPr lang="en-US" altLang="zh-CN" b="1">
              <a:ea typeface="宋体" pitchFamily="2" charset="-122"/>
            </a:endParaRPr>
          </a:p>
        </p:txBody>
      </p:sp>
      <p:graphicFrame>
        <p:nvGraphicFramePr>
          <p:cNvPr id="1147908" name="Object 4"/>
          <p:cNvGraphicFramePr>
            <a:graphicFrameLocks noChangeAspect="1"/>
          </p:cNvGraphicFramePr>
          <p:nvPr/>
        </p:nvGraphicFramePr>
        <p:xfrm>
          <a:off x="3168650" y="1855788"/>
          <a:ext cx="2806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74" name="Equation" r:id="rId4" imgW="2806560" imgH="672840" progId="Equation.DSMT4">
                  <p:embed/>
                </p:oleObj>
              </mc:Choice>
              <mc:Fallback>
                <p:oleObj name="Equation" r:id="rId4" imgW="280656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1855788"/>
                        <a:ext cx="28067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909" name="Text Box 5"/>
          <p:cNvSpPr txBox="1">
            <a:spLocks noChangeArrowheads="1"/>
          </p:cNvSpPr>
          <p:nvPr/>
        </p:nvSpPr>
        <p:spPr bwMode="auto">
          <a:xfrm>
            <a:off x="474663" y="2508250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(continued)</a:t>
            </a:r>
          </a:p>
        </p:txBody>
      </p:sp>
      <p:graphicFrame>
        <p:nvGraphicFramePr>
          <p:cNvPr id="1147910" name="Object 6"/>
          <p:cNvGraphicFramePr>
            <a:graphicFrameLocks noChangeAspect="1"/>
          </p:cNvGraphicFramePr>
          <p:nvPr/>
        </p:nvGraphicFramePr>
        <p:xfrm>
          <a:off x="1196975" y="2882900"/>
          <a:ext cx="4038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75" name="Equation" r:id="rId6" imgW="4038480" imgH="901440" progId="Equation.DSMT4">
                  <p:embed/>
                </p:oleObj>
              </mc:Choice>
              <mc:Fallback>
                <p:oleObj name="Equation" r:id="rId6" imgW="4038480" imgH="901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882900"/>
                        <a:ext cx="4038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911" name="Object 7"/>
          <p:cNvGraphicFramePr>
            <a:graphicFrameLocks noChangeAspect="1"/>
          </p:cNvGraphicFramePr>
          <p:nvPr/>
        </p:nvGraphicFramePr>
        <p:xfrm>
          <a:off x="2906713" y="3849688"/>
          <a:ext cx="2692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76" name="Equation" r:id="rId8" imgW="2692080" imgH="749160" progId="Equation.DSMT4">
                  <p:embed/>
                </p:oleObj>
              </mc:Choice>
              <mc:Fallback>
                <p:oleObj name="Equation" r:id="rId8" imgW="2692080" imgH="749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3849688"/>
                        <a:ext cx="26924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912" name="Object 8"/>
          <p:cNvGraphicFramePr>
            <a:graphicFrameLocks noChangeAspect="1"/>
          </p:cNvGraphicFramePr>
          <p:nvPr/>
        </p:nvGraphicFramePr>
        <p:xfrm>
          <a:off x="5635625" y="3648075"/>
          <a:ext cx="231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77" name="Equation" r:id="rId10" imgW="2311200" imgH="1130040" progId="Equation.DSMT4">
                  <p:embed/>
                </p:oleObj>
              </mc:Choice>
              <mc:Fallback>
                <p:oleObj name="Equation" r:id="rId10" imgW="2311200" imgH="1130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3648075"/>
                        <a:ext cx="23114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74663" y="4824413"/>
            <a:ext cx="5922962" cy="673100"/>
            <a:chOff x="299" y="3039"/>
            <a:chExt cx="3731" cy="424"/>
          </a:xfrm>
        </p:grpSpPr>
        <p:sp>
          <p:nvSpPr>
            <p:cNvPr id="1147914" name="Text Box 10"/>
            <p:cNvSpPr txBox="1">
              <a:spLocks noChangeArrowheads="1"/>
            </p:cNvSpPr>
            <p:nvPr/>
          </p:nvSpPr>
          <p:spPr bwMode="auto">
            <a:xfrm>
              <a:off x="299" y="3107"/>
              <a:ext cx="37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Hence,                     converges if </a:t>
              </a:r>
              <a:r>
                <a:rPr lang="en-US" altLang="zh-CN" b="1" i="1">
                  <a:ea typeface="宋体" pitchFamily="2" charset="-122"/>
                </a:rPr>
                <a:t>p</a:t>
              </a:r>
              <a:r>
                <a:rPr lang="en-US" altLang="zh-CN" b="1">
                  <a:ea typeface="宋体" pitchFamily="2" charset="-122"/>
                </a:rPr>
                <a:t> &lt; 1</a:t>
              </a:r>
              <a:r>
                <a:rPr lang="en-US" altLang="zh-CN">
                  <a:ea typeface="宋体" pitchFamily="2" charset="-122"/>
                </a:rPr>
                <a:t>; diverges if </a:t>
              </a:r>
              <a:r>
                <a:rPr lang="en-US" altLang="zh-CN" b="1" i="1">
                  <a:ea typeface="宋体" pitchFamily="2" charset="-122"/>
                </a:rPr>
                <a:t>p</a:t>
              </a:r>
              <a:r>
                <a:rPr lang="en-US" altLang="zh-CN" b="1">
                  <a:ea typeface="宋体" pitchFamily="2" charset="-122"/>
                </a:rPr>
                <a:t> </a:t>
              </a:r>
              <a:r>
                <a:rPr lang="en-US" altLang="zh-CN" b="1">
                  <a:ea typeface="宋体" pitchFamily="2" charset="-122"/>
                  <a:sym typeface="Symbol" pitchFamily="18" charset="2"/>
                </a:rPr>
                <a:t> 1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1147915" name="Object 11"/>
            <p:cNvGraphicFramePr>
              <a:graphicFrameLocks noChangeAspect="1"/>
            </p:cNvGraphicFramePr>
            <p:nvPr/>
          </p:nvGraphicFramePr>
          <p:xfrm>
            <a:off x="868" y="3039"/>
            <a:ext cx="736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078" name="Equation" r:id="rId12" imgW="1168200" imgH="672840" progId="Equation.DSMT4">
                    <p:embed/>
                  </p:oleObj>
                </mc:Choice>
                <mc:Fallback>
                  <p:oleObj name="Equation" r:id="rId12" imgW="1168200" imgH="6728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3039"/>
                          <a:ext cx="736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7916" name="Rectangle 12"/>
          <p:cNvSpPr>
            <a:spLocks noChangeArrowheads="1"/>
          </p:cNvSpPr>
          <p:nvPr/>
        </p:nvSpPr>
        <p:spPr bwMode="auto">
          <a:xfrm>
            <a:off x="539750" y="5661025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Finish.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FD58-2CD0-40F5-963B-0D967E097EC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61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Improper Integrals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41338" y="1519238"/>
            <a:ext cx="4751387" cy="638175"/>
            <a:chOff x="341" y="957"/>
            <a:chExt cx="2993" cy="402"/>
          </a:xfrm>
        </p:grpSpPr>
        <p:sp>
          <p:nvSpPr>
            <p:cNvPr id="1161222" name="Text Box 6"/>
            <p:cNvSpPr txBox="1">
              <a:spLocks noChangeArrowheads="1"/>
            </p:cNvSpPr>
            <p:nvPr/>
          </p:nvSpPr>
          <p:spPr bwMode="auto">
            <a:xfrm>
              <a:off x="1248" y="1026"/>
              <a:ext cx="1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 Find the integral</a:t>
              </a:r>
            </a:p>
          </p:txBody>
        </p:sp>
        <p:graphicFrame>
          <p:nvGraphicFramePr>
            <p:cNvPr id="1161223" name="Object 7"/>
            <p:cNvGraphicFramePr>
              <a:graphicFrameLocks noChangeAspect="1"/>
            </p:cNvGraphicFramePr>
            <p:nvPr/>
          </p:nvGraphicFramePr>
          <p:xfrm>
            <a:off x="2517" y="957"/>
            <a:ext cx="817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106" name="Equation" r:id="rId4" imgW="1371600" imgH="672840" progId="Equation.DSMT4">
                    <p:embed/>
                  </p:oleObj>
                </mc:Choice>
                <mc:Fallback>
                  <p:oleObj name="Equation" r:id="rId4" imgW="1371600" imgH="6728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957"/>
                          <a:ext cx="817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1224" name="Rectangle 8"/>
            <p:cNvSpPr>
              <a:spLocks noChangeArrowheads="1"/>
            </p:cNvSpPr>
            <p:nvPr/>
          </p:nvSpPr>
          <p:spPr bwMode="auto">
            <a:xfrm>
              <a:off x="341" y="1026"/>
              <a:ext cx="9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Example 12</a:t>
              </a: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1161226" name="Text Box 10"/>
          <p:cNvSpPr txBox="1">
            <a:spLocks noChangeArrowheads="1"/>
          </p:cNvSpPr>
          <p:nvPr/>
        </p:nvSpPr>
        <p:spPr bwMode="auto">
          <a:xfrm>
            <a:off x="474663" y="2132013"/>
            <a:ext cx="1149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</a:t>
            </a:r>
          </a:p>
        </p:txBody>
      </p:sp>
      <p:sp>
        <p:nvSpPr>
          <p:cNvPr id="1161227" name="Text Box 11"/>
          <p:cNvSpPr txBox="1">
            <a:spLocks noChangeArrowheads="1"/>
          </p:cNvSpPr>
          <p:nvPr/>
        </p:nvSpPr>
        <p:spPr bwMode="auto">
          <a:xfrm>
            <a:off x="1547813" y="2151063"/>
            <a:ext cx="376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This integral is an infinite integral. </a:t>
            </a:r>
          </a:p>
        </p:txBody>
      </p:sp>
      <p:sp>
        <p:nvSpPr>
          <p:cNvPr id="1161228" name="Text Box 12"/>
          <p:cNvSpPr txBox="1">
            <a:spLocks noChangeArrowheads="1"/>
          </p:cNvSpPr>
          <p:nvPr/>
        </p:nvSpPr>
        <p:spPr bwMode="auto">
          <a:xfrm>
            <a:off x="474663" y="2536825"/>
            <a:ext cx="787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the integrand, it is also an improper integrands with infinite discontinuities. </a:t>
            </a:r>
          </a:p>
        </p:txBody>
      </p:sp>
      <p:graphicFrame>
        <p:nvGraphicFramePr>
          <p:cNvPr id="1161229" name="Object 13"/>
          <p:cNvGraphicFramePr>
            <a:graphicFrameLocks noChangeAspect="1"/>
          </p:cNvGraphicFramePr>
          <p:nvPr/>
        </p:nvGraphicFramePr>
        <p:xfrm>
          <a:off x="2124075" y="3484563"/>
          <a:ext cx="425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07" name="Equation" r:id="rId6" imgW="4254480" imgH="672840" progId="Equation.DSMT4">
                  <p:embed/>
                </p:oleObj>
              </mc:Choice>
              <mc:Fallback>
                <p:oleObj name="Equation" r:id="rId6" imgW="425448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484563"/>
                        <a:ext cx="4254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1230" name="Text Box 14"/>
          <p:cNvSpPr txBox="1">
            <a:spLocks noChangeArrowheads="1"/>
          </p:cNvSpPr>
          <p:nvPr/>
        </p:nvSpPr>
        <p:spPr bwMode="auto">
          <a:xfrm>
            <a:off x="468313" y="2943225"/>
            <a:ext cx="318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We can rewrite it in the form </a:t>
            </a:r>
          </a:p>
        </p:txBody>
      </p:sp>
      <p:graphicFrame>
        <p:nvGraphicFramePr>
          <p:cNvPr id="1161231" name="Object 15"/>
          <p:cNvGraphicFramePr>
            <a:graphicFrameLocks noChangeAspect="1"/>
          </p:cNvGraphicFramePr>
          <p:nvPr/>
        </p:nvGraphicFramePr>
        <p:xfrm>
          <a:off x="1312863" y="5084763"/>
          <a:ext cx="6197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08" name="Equation" r:id="rId8" imgW="6197400" imgH="672840" progId="Equation.DSMT4">
                  <p:embed/>
                </p:oleObj>
              </mc:Choice>
              <mc:Fallback>
                <p:oleObj name="Equation" r:id="rId8" imgW="619740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084763"/>
                        <a:ext cx="6197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1232" name="Rectangle 16"/>
          <p:cNvSpPr>
            <a:spLocks noChangeArrowheads="1"/>
          </p:cNvSpPr>
          <p:nvPr/>
        </p:nvSpPr>
        <p:spPr bwMode="auto">
          <a:xfrm>
            <a:off x="539750" y="4471988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Since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161233" name="Object 17"/>
          <p:cNvGraphicFramePr>
            <a:graphicFrameLocks noChangeAspect="1"/>
          </p:cNvGraphicFramePr>
          <p:nvPr/>
        </p:nvGraphicFramePr>
        <p:xfrm>
          <a:off x="2543175" y="5857875"/>
          <a:ext cx="3568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09" name="Equation" r:id="rId10" imgW="3568680" imgH="520560" progId="Equation.DSMT4">
                  <p:embed/>
                </p:oleObj>
              </mc:Choice>
              <mc:Fallback>
                <p:oleObj name="Equation" r:id="rId10" imgW="356868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5857875"/>
                        <a:ext cx="3568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1234" name="Object 18"/>
          <p:cNvGraphicFramePr>
            <a:graphicFrameLocks noChangeAspect="1"/>
          </p:cNvGraphicFramePr>
          <p:nvPr/>
        </p:nvGraphicFramePr>
        <p:xfrm>
          <a:off x="6227763" y="5759450"/>
          <a:ext cx="1282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10" name="Equation" r:id="rId12" imgW="1282680" imgH="622080" progId="Equation.DSMT4">
                  <p:embed/>
                </p:oleObj>
              </mc:Choice>
              <mc:Fallback>
                <p:oleObj name="Equation" r:id="rId12" imgW="128268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759450"/>
                        <a:ext cx="1282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1235" name="Object 19"/>
          <p:cNvGraphicFramePr>
            <a:graphicFrameLocks noChangeAspect="1"/>
          </p:cNvGraphicFramePr>
          <p:nvPr/>
        </p:nvGraphicFramePr>
        <p:xfrm>
          <a:off x="1436688" y="4302125"/>
          <a:ext cx="529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11" name="Equation" r:id="rId14" imgW="5295600" imgH="711000" progId="Equation.DSMT4">
                  <p:embed/>
                </p:oleObj>
              </mc:Choice>
              <mc:Fallback>
                <p:oleObj name="Equation" r:id="rId14" imgW="5295600" imgH="711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4302125"/>
                        <a:ext cx="5295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1240" name="Rectangle 24"/>
          <p:cNvSpPr>
            <a:spLocks noChangeArrowheads="1"/>
          </p:cNvSpPr>
          <p:nvPr/>
        </p:nvSpPr>
        <p:spPr bwMode="auto">
          <a:xfrm>
            <a:off x="5148263" y="2133600"/>
            <a:ext cx="3354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Since </a:t>
            </a:r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=1 is a singular point of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6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6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6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6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6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6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6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6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6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6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26" grpId="0"/>
      <p:bldP spid="1161227" grpId="0"/>
      <p:bldP spid="1161228" grpId="0"/>
      <p:bldP spid="1161230" grpId="0"/>
      <p:bldP spid="1161232" grpId="0"/>
      <p:bldP spid="11612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67F9-94CF-4E06-A60B-F3DFF887E80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653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Improper Integrals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165317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1403350" y="2924175"/>
          <a:ext cx="3213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0" name="Equation" r:id="rId4" imgW="3213000" imgH="672840" progId="Equation.DSMT4">
                  <p:embed/>
                </p:oleObj>
              </mc:Choice>
              <mc:Fallback>
                <p:oleObj name="Equation" r:id="rId4" imgW="3213000" imgH="672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3213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5325" name="Text Box 13"/>
          <p:cNvSpPr txBox="1">
            <a:spLocks noChangeArrowheads="1"/>
          </p:cNvSpPr>
          <p:nvPr/>
        </p:nvSpPr>
        <p:spPr bwMode="auto">
          <a:xfrm>
            <a:off x="690563" y="2132013"/>
            <a:ext cx="2452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pitchFamily="2" charset="-122"/>
              </a:rPr>
              <a:t>Solution (continued) </a:t>
            </a:r>
          </a:p>
        </p:txBody>
      </p:sp>
      <p:graphicFrame>
        <p:nvGraphicFramePr>
          <p:cNvPr id="1165326" name="Object 14"/>
          <p:cNvGraphicFramePr>
            <a:graphicFrameLocks noChangeAspect="1"/>
          </p:cNvGraphicFramePr>
          <p:nvPr/>
        </p:nvGraphicFramePr>
        <p:xfrm>
          <a:off x="4787900" y="2924175"/>
          <a:ext cx="2971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1" name="Equation" r:id="rId6" imgW="2971800" imgH="698400" progId="Equation.DSMT4">
                  <p:embed/>
                </p:oleObj>
              </mc:Choice>
              <mc:Fallback>
                <p:oleObj name="Equation" r:id="rId6" imgW="297180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24175"/>
                        <a:ext cx="29718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5327" name="Object 15"/>
          <p:cNvGraphicFramePr>
            <a:graphicFrameLocks noChangeAspect="1"/>
          </p:cNvGraphicFramePr>
          <p:nvPr/>
        </p:nvGraphicFramePr>
        <p:xfrm>
          <a:off x="2700338" y="3789363"/>
          <a:ext cx="546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2" name="Equation" r:id="rId8" imgW="545760" imgH="622080" progId="Equation.DSMT4">
                  <p:embed/>
                </p:oleObj>
              </mc:Choice>
              <mc:Fallback>
                <p:oleObj name="Equation" r:id="rId8" imgW="54576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789363"/>
                        <a:ext cx="546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5328" name="Rectangle 16"/>
          <p:cNvSpPr>
            <a:spLocks noChangeArrowheads="1"/>
          </p:cNvSpPr>
          <p:nvPr/>
        </p:nvSpPr>
        <p:spPr bwMode="auto">
          <a:xfrm>
            <a:off x="827088" y="4365625"/>
            <a:ext cx="769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Then 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1338" y="1519238"/>
            <a:ext cx="4751387" cy="638175"/>
            <a:chOff x="341" y="957"/>
            <a:chExt cx="2993" cy="402"/>
          </a:xfrm>
        </p:grpSpPr>
        <p:sp>
          <p:nvSpPr>
            <p:cNvPr id="1165330" name="Text Box 18"/>
            <p:cNvSpPr txBox="1">
              <a:spLocks noChangeArrowheads="1"/>
            </p:cNvSpPr>
            <p:nvPr/>
          </p:nvSpPr>
          <p:spPr bwMode="auto">
            <a:xfrm>
              <a:off x="1248" y="1026"/>
              <a:ext cx="1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 Find the integral</a:t>
              </a:r>
            </a:p>
          </p:txBody>
        </p:sp>
        <p:graphicFrame>
          <p:nvGraphicFramePr>
            <p:cNvPr id="1165331" name="Object 19"/>
            <p:cNvGraphicFramePr>
              <a:graphicFrameLocks noChangeAspect="1"/>
            </p:cNvGraphicFramePr>
            <p:nvPr/>
          </p:nvGraphicFramePr>
          <p:xfrm>
            <a:off x="2517" y="957"/>
            <a:ext cx="817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133" name="Equation" r:id="rId10" imgW="1371600" imgH="672840" progId="Equation.DSMT4">
                    <p:embed/>
                  </p:oleObj>
                </mc:Choice>
                <mc:Fallback>
                  <p:oleObj name="Equation" r:id="rId10" imgW="1371600" imgH="6728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957"/>
                          <a:ext cx="817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5332" name="Rectangle 20"/>
            <p:cNvSpPr>
              <a:spLocks noChangeArrowheads="1"/>
            </p:cNvSpPr>
            <p:nvPr/>
          </p:nvSpPr>
          <p:spPr bwMode="auto">
            <a:xfrm>
              <a:off x="341" y="1026"/>
              <a:ext cx="9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Example 12</a:t>
              </a: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1165333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1476375" y="4868863"/>
          <a:ext cx="1320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4" name="Equation" r:id="rId12" imgW="1320480" imgH="672840" progId="Equation.DSMT4">
                  <p:embed/>
                </p:oleObj>
              </mc:Choice>
              <mc:Fallback>
                <p:oleObj name="Equation" r:id="rId12" imgW="1320480" imgH="672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1320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5335" name="Object 23"/>
          <p:cNvGraphicFramePr>
            <a:graphicFrameLocks noChangeAspect="1"/>
          </p:cNvGraphicFramePr>
          <p:nvPr/>
        </p:nvGraphicFramePr>
        <p:xfrm>
          <a:off x="2843213" y="5084763"/>
          <a:ext cx="482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5" name="Equation" r:id="rId14" imgW="482400" imgH="190440" progId="Equation.DSMT4">
                  <p:embed/>
                </p:oleObj>
              </mc:Choice>
              <mc:Fallback>
                <p:oleObj name="Equation" r:id="rId14" imgW="48240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84763"/>
                        <a:ext cx="482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5336" name="Rectangle 24"/>
          <p:cNvSpPr>
            <a:spLocks noChangeArrowheads="1"/>
          </p:cNvSpPr>
          <p:nvPr/>
        </p:nvSpPr>
        <p:spPr bwMode="auto">
          <a:xfrm>
            <a:off x="963613" y="5695950"/>
            <a:ext cx="94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Finish.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6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6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6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6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6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6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328" grpId="0"/>
      <p:bldP spid="11653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EF17-4987-4BA6-A664-B60473DE388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Improper Integrals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41338" y="1628775"/>
            <a:ext cx="6765925" cy="517525"/>
            <a:chOff x="341" y="1026"/>
            <a:chExt cx="4262" cy="326"/>
          </a:xfrm>
        </p:grpSpPr>
        <p:sp>
          <p:nvSpPr>
            <p:cNvPr id="1155076" name="Text Box 4"/>
            <p:cNvSpPr txBox="1">
              <a:spLocks noChangeArrowheads="1"/>
            </p:cNvSpPr>
            <p:nvPr/>
          </p:nvSpPr>
          <p:spPr bwMode="auto">
            <a:xfrm>
              <a:off x="1248" y="1064"/>
              <a:ext cx="15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 The  improper integral</a:t>
              </a:r>
            </a:p>
          </p:txBody>
        </p:sp>
        <p:graphicFrame>
          <p:nvGraphicFramePr>
            <p:cNvPr id="1155077" name="Object 5"/>
            <p:cNvGraphicFramePr>
              <a:graphicFrameLocks noChangeAspect="1"/>
            </p:cNvGraphicFramePr>
            <p:nvPr/>
          </p:nvGraphicFramePr>
          <p:xfrm>
            <a:off x="2835" y="1026"/>
            <a:ext cx="176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70" name="Equation" r:id="rId4" imgW="2755800" imgH="507960" progId="Equation.DSMT4">
                    <p:embed/>
                  </p:oleObj>
                </mc:Choice>
                <mc:Fallback>
                  <p:oleObj name="Equation" r:id="rId4" imgW="2755800" imgH="50796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1026"/>
                          <a:ext cx="1768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5079" name="Rectangle 7"/>
            <p:cNvSpPr>
              <a:spLocks noChangeArrowheads="1"/>
            </p:cNvSpPr>
            <p:nvPr/>
          </p:nvSpPr>
          <p:spPr bwMode="auto">
            <a:xfrm>
              <a:off x="341" y="1064"/>
              <a:ext cx="9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Example 13</a:t>
              </a:r>
              <a:endParaRPr lang="zh-CN" altLang="en-US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55650" y="2133600"/>
            <a:ext cx="7508875" cy="508000"/>
            <a:chOff x="645" y="1480"/>
            <a:chExt cx="4730" cy="320"/>
          </a:xfrm>
        </p:grpSpPr>
        <p:sp>
          <p:nvSpPr>
            <p:cNvPr id="1155082" name="Text Box 10"/>
            <p:cNvSpPr txBox="1">
              <a:spLocks noChangeArrowheads="1"/>
            </p:cNvSpPr>
            <p:nvPr/>
          </p:nvSpPr>
          <p:spPr bwMode="auto">
            <a:xfrm>
              <a:off x="645" y="1523"/>
              <a:ext cx="1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pitchFamily="2" charset="-122"/>
                </a:rPr>
                <a:t>Note</a:t>
              </a:r>
              <a:r>
                <a:rPr lang="en-US" altLang="zh-CN">
                  <a:ea typeface="宋体" pitchFamily="2" charset="-122"/>
                </a:rPr>
                <a:t>: The improper integral </a:t>
              </a:r>
            </a:p>
          </p:txBody>
        </p:sp>
        <p:graphicFrame>
          <p:nvGraphicFramePr>
            <p:cNvPr id="1155083" name="Object 11"/>
            <p:cNvGraphicFramePr>
              <a:graphicFrameLocks noChangeAspect="1"/>
            </p:cNvGraphicFramePr>
            <p:nvPr/>
          </p:nvGraphicFramePr>
          <p:xfrm>
            <a:off x="2558" y="1480"/>
            <a:ext cx="172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71" name="Equation" r:id="rId6" imgW="2743200" imgH="507960" progId="Equation.DSMT4">
                    <p:embed/>
                  </p:oleObj>
                </mc:Choice>
                <mc:Fallback>
                  <p:oleObj name="Equation" r:id="rId6" imgW="2743200" imgH="50796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8" y="1480"/>
                          <a:ext cx="172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5084" name="Rectangle 12"/>
            <p:cNvSpPr>
              <a:spLocks noChangeArrowheads="1"/>
            </p:cNvSpPr>
            <p:nvPr/>
          </p:nvSpPr>
          <p:spPr bwMode="auto">
            <a:xfrm>
              <a:off x="4363" y="1525"/>
              <a:ext cx="10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is convergent.</a:t>
              </a: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55650" y="2676525"/>
            <a:ext cx="7016750" cy="396875"/>
            <a:chOff x="340" y="1819"/>
            <a:chExt cx="4420" cy="250"/>
          </a:xfrm>
        </p:grpSpPr>
        <p:sp>
          <p:nvSpPr>
            <p:cNvPr id="1155086" name="Rectangle 14"/>
            <p:cNvSpPr>
              <a:spLocks noChangeArrowheads="1"/>
            </p:cNvSpPr>
            <p:nvPr/>
          </p:nvSpPr>
          <p:spPr bwMode="auto">
            <a:xfrm>
              <a:off x="340" y="1819"/>
              <a:ext cx="4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The value of the improper integral is a function of the parameter </a:t>
              </a:r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1155087" name="Object 15"/>
            <p:cNvGraphicFramePr>
              <a:graphicFrameLocks noChangeAspect="1"/>
            </p:cNvGraphicFramePr>
            <p:nvPr/>
          </p:nvGraphicFramePr>
          <p:xfrm>
            <a:off x="4584" y="1892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172" name="Equation" r:id="rId8" imgW="279360" imgH="228600" progId="Equation.DSMT4">
                    <p:embed/>
                  </p:oleObj>
                </mc:Choice>
                <mc:Fallback>
                  <p:oleObj name="Equation" r:id="rId8" imgW="27936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1892"/>
                          <a:ext cx="17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5089" name="Rectangle 17"/>
          <p:cNvSpPr>
            <a:spLocks noChangeArrowheads="1"/>
          </p:cNvSpPr>
          <p:nvPr/>
        </p:nvSpPr>
        <p:spPr bwMode="auto">
          <a:xfrm>
            <a:off x="755650" y="3073400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denoted by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155091" name="Object 19"/>
          <p:cNvGraphicFramePr>
            <a:graphicFrameLocks noChangeAspect="1"/>
          </p:cNvGraphicFramePr>
          <p:nvPr/>
        </p:nvGraphicFramePr>
        <p:xfrm>
          <a:off x="2268538" y="3573463"/>
          <a:ext cx="384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73" name="Equation" r:id="rId10" imgW="3848040" imgH="507960" progId="Equation.DSMT4">
                  <p:embed/>
                </p:oleObj>
              </mc:Choice>
              <mc:Fallback>
                <p:oleObj name="Equation" r:id="rId10" imgW="384804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73463"/>
                        <a:ext cx="3848100" cy="50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5092" name="AutoShape 20"/>
          <p:cNvSpPr>
            <a:spLocks/>
          </p:cNvSpPr>
          <p:nvPr/>
        </p:nvSpPr>
        <p:spPr bwMode="auto">
          <a:xfrm>
            <a:off x="6443663" y="4078288"/>
            <a:ext cx="2339975" cy="474662"/>
          </a:xfrm>
          <a:prstGeom prst="borderCallout1">
            <a:avLst>
              <a:gd name="adj1" fmla="val 24079"/>
              <a:gd name="adj2" fmla="val -3255"/>
              <a:gd name="adj3" fmla="val 23412"/>
              <a:gd name="adj4" fmla="val -130120"/>
            </a:avLst>
          </a:prstGeom>
          <a:solidFill>
            <a:srgbClr val="FFFFC3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b="1">
                <a:ea typeface="宋体" pitchFamily="2" charset="-122"/>
              </a:rPr>
              <a:t>Gamma function</a:t>
            </a:r>
          </a:p>
        </p:txBody>
      </p:sp>
      <p:graphicFrame>
        <p:nvGraphicFramePr>
          <p:cNvPr id="1155093" name="Object 21"/>
          <p:cNvGraphicFramePr>
            <a:graphicFrameLocks noChangeAspect="1"/>
          </p:cNvGraphicFramePr>
          <p:nvPr/>
        </p:nvGraphicFramePr>
        <p:xfrm>
          <a:off x="827088" y="4581525"/>
          <a:ext cx="242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74" name="Equation" r:id="rId12" imgW="2425680" imgH="507960" progId="Equation.DSMT4">
                  <p:embed/>
                </p:oleObj>
              </mc:Choice>
              <mc:Fallback>
                <p:oleObj name="Equation" r:id="rId12" imgW="242568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1525"/>
                        <a:ext cx="2425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5094" name="Object 22"/>
          <p:cNvGraphicFramePr>
            <a:graphicFrameLocks noChangeAspect="1"/>
          </p:cNvGraphicFramePr>
          <p:nvPr/>
        </p:nvGraphicFramePr>
        <p:xfrm>
          <a:off x="3348038" y="4508500"/>
          <a:ext cx="5397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75" name="Equation" r:id="rId14" imgW="5397480" imgH="558720" progId="Equation.DSMT4">
                  <p:embed/>
                </p:oleObj>
              </mc:Choice>
              <mc:Fallback>
                <p:oleObj name="Equation" r:id="rId14" imgW="5397480" imgH="55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08500"/>
                        <a:ext cx="53975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5095" name="Object 23"/>
          <p:cNvGraphicFramePr>
            <a:graphicFrameLocks noChangeAspect="1"/>
          </p:cNvGraphicFramePr>
          <p:nvPr/>
        </p:nvGraphicFramePr>
        <p:xfrm>
          <a:off x="1668463" y="5229225"/>
          <a:ext cx="283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76" name="Equation" r:id="rId16" imgW="2831760" imgH="507960" progId="Equation.DSMT4">
                  <p:embed/>
                </p:oleObj>
              </mc:Choice>
              <mc:Fallback>
                <p:oleObj name="Equation" r:id="rId16" imgW="283176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229225"/>
                        <a:ext cx="2832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5096" name="Object 24"/>
          <p:cNvGraphicFramePr>
            <a:graphicFrameLocks noChangeAspect="1"/>
          </p:cNvGraphicFramePr>
          <p:nvPr/>
        </p:nvGraphicFramePr>
        <p:xfrm>
          <a:off x="6516688" y="6161088"/>
          <a:ext cx="1816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77" name="Equation" r:id="rId18" imgW="1815840" imgH="291960" progId="Equation.DSMT4">
                  <p:embed/>
                </p:oleObj>
              </mc:Choice>
              <mc:Fallback>
                <p:oleObj name="Equation" r:id="rId18" imgW="181584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6161088"/>
                        <a:ext cx="1816100" cy="292100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5097" name="Rectangle 25"/>
          <p:cNvSpPr>
            <a:spLocks noChangeArrowheads="1"/>
          </p:cNvSpPr>
          <p:nvPr/>
        </p:nvSpPr>
        <p:spPr bwMode="auto">
          <a:xfrm>
            <a:off x="539750" y="6056313"/>
            <a:ext cx="589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The function satisfies the following recurrence relation: 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5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5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5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5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5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5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5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89" grpId="0"/>
      <p:bldP spid="1155092" grpId="0" animBg="1"/>
      <p:bldP spid="115509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3888-0836-41EE-9DB2-AA1CD322E75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Improper Integrals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17248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900113" y="1773238"/>
          <a:ext cx="1816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78" name="Equation" r:id="rId4" imgW="1815840" imgH="291960" progId="Equation.DSMT4">
                  <p:embed/>
                </p:oleObj>
              </mc:Choice>
              <mc:Fallback>
                <p:oleObj name="Equation" r:id="rId4" imgW="181584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1816100" cy="292100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86" name="Rectangle 6"/>
          <p:cNvSpPr>
            <a:spLocks noChangeArrowheads="1"/>
          </p:cNvSpPr>
          <p:nvPr/>
        </p:nvSpPr>
        <p:spPr bwMode="auto">
          <a:xfrm>
            <a:off x="755650" y="249237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Taking  </a:t>
            </a:r>
          </a:p>
        </p:txBody>
      </p:sp>
      <p:graphicFrame>
        <p:nvGraphicFramePr>
          <p:cNvPr id="1172487" name="Object 7"/>
          <p:cNvGraphicFramePr>
            <a:graphicFrameLocks noChangeAspect="1"/>
          </p:cNvGraphicFramePr>
          <p:nvPr/>
        </p:nvGraphicFramePr>
        <p:xfrm>
          <a:off x="1738313" y="2509838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79" name="Equation" r:id="rId6" imgW="1295280" imgH="330120" progId="Equation.DSMT4">
                  <p:embed/>
                </p:oleObj>
              </mc:Choice>
              <mc:Fallback>
                <p:oleObj name="Equation" r:id="rId6" imgW="129528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509838"/>
                        <a:ext cx="1295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88" name="Rectangle 8"/>
          <p:cNvSpPr>
            <a:spLocks noChangeArrowheads="1"/>
          </p:cNvSpPr>
          <p:nvPr/>
        </p:nvSpPr>
        <p:spPr bwMode="auto">
          <a:xfrm>
            <a:off x="3124200" y="2455863"/>
            <a:ext cx="108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we have </a:t>
            </a:r>
          </a:p>
        </p:txBody>
      </p:sp>
      <p:graphicFrame>
        <p:nvGraphicFramePr>
          <p:cNvPr id="1172489" name="Object 9"/>
          <p:cNvGraphicFramePr>
            <a:graphicFrameLocks noChangeAspect="1"/>
          </p:cNvGraphicFramePr>
          <p:nvPr/>
        </p:nvGraphicFramePr>
        <p:xfrm>
          <a:off x="2916238" y="3068638"/>
          <a:ext cx="3276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80" name="Equation" r:id="rId8" imgW="3276360" imgH="291960" progId="Equation.DSMT4">
                  <p:embed/>
                </p:oleObj>
              </mc:Choice>
              <mc:Fallback>
                <p:oleObj name="Equation" r:id="rId8" imgW="327636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068638"/>
                        <a:ext cx="3276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90" name="Rectangle 10"/>
          <p:cNvSpPr>
            <a:spLocks noChangeArrowheads="1"/>
          </p:cNvSpPr>
          <p:nvPr/>
        </p:nvSpPr>
        <p:spPr bwMode="auto">
          <a:xfrm>
            <a:off x="755650" y="3716338"/>
            <a:ext cx="81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Since </a:t>
            </a:r>
          </a:p>
        </p:txBody>
      </p:sp>
      <p:graphicFrame>
        <p:nvGraphicFramePr>
          <p:cNvPr id="1172491" name="Object 11"/>
          <p:cNvGraphicFramePr>
            <a:graphicFrameLocks noChangeAspect="1"/>
          </p:cNvGraphicFramePr>
          <p:nvPr/>
        </p:nvGraphicFramePr>
        <p:xfrm>
          <a:off x="2771775" y="4149725"/>
          <a:ext cx="3225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81" name="Equation" r:id="rId10" imgW="3225600" imgH="583920" progId="Equation.DSMT4">
                  <p:embed/>
                </p:oleObj>
              </mc:Choice>
              <mc:Fallback>
                <p:oleObj name="Equation" r:id="rId10" imgW="3225600" imgH="5839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49725"/>
                        <a:ext cx="3225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94" name="Rectangle 14"/>
          <p:cNvSpPr>
            <a:spLocks noChangeArrowheads="1"/>
          </p:cNvSpPr>
          <p:nvPr/>
        </p:nvSpPr>
        <p:spPr bwMode="auto">
          <a:xfrm>
            <a:off x="900113" y="5084763"/>
            <a:ext cx="1684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we obtain that </a:t>
            </a:r>
          </a:p>
        </p:txBody>
      </p:sp>
      <p:graphicFrame>
        <p:nvGraphicFramePr>
          <p:cNvPr id="1172495" name="Object 15"/>
          <p:cNvGraphicFramePr>
            <a:graphicFrameLocks noChangeAspect="1"/>
          </p:cNvGraphicFramePr>
          <p:nvPr/>
        </p:nvGraphicFramePr>
        <p:xfrm>
          <a:off x="2589213" y="5157788"/>
          <a:ext cx="1435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82" name="Equation" r:id="rId12" imgW="1434960" imgH="291960" progId="Equation.DSMT4">
                  <p:embed/>
                </p:oleObj>
              </mc:Choice>
              <mc:Fallback>
                <p:oleObj name="Equation" r:id="rId12" imgW="143496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5157788"/>
                        <a:ext cx="1435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96" name="Rectangle 16"/>
          <p:cNvSpPr>
            <a:spLocks noChangeArrowheads="1"/>
          </p:cNvSpPr>
          <p:nvPr/>
        </p:nvSpPr>
        <p:spPr bwMode="auto">
          <a:xfrm>
            <a:off x="3995738" y="5084763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or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1172497" name="Object 17"/>
          <p:cNvGraphicFramePr>
            <a:graphicFrameLocks noChangeAspect="1"/>
          </p:cNvGraphicFramePr>
          <p:nvPr/>
        </p:nvGraphicFramePr>
        <p:xfrm>
          <a:off x="3492500" y="5661025"/>
          <a:ext cx="184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83" name="Equation" r:id="rId14" imgW="1841400" imgH="507960" progId="Equation.DSMT4">
                  <p:embed/>
                </p:oleObj>
              </mc:Choice>
              <mc:Fallback>
                <p:oleObj name="Equation" r:id="rId14" imgW="1841400" imgH="507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61025"/>
                        <a:ext cx="1841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7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7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7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7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7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7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7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7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7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6" grpId="0"/>
      <p:bldP spid="1172488" grpId="0"/>
      <p:bldP spid="1172490" grpId="0"/>
      <p:bldP spid="1172494" grpId="0"/>
      <p:bldP spid="117249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34C5-B36D-45E8-AB8B-7DF4255826A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Review</a:t>
            </a:r>
          </a:p>
        </p:txBody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Integration on an infinite interval</a:t>
            </a:r>
          </a:p>
          <a:p>
            <a:r>
              <a:rPr lang="en-US" altLang="zh-CN">
                <a:ea typeface="宋体" pitchFamily="2" charset="-122"/>
              </a:rPr>
              <a:t>Integrals of Infinite Discontinuities</a:t>
            </a:r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Integration by Substitutions for definite integrals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AF57-6FED-4074-94E4-BC58D74D31B7}" type="slidenum">
              <a:rPr lang="en-US" altLang="en-US"/>
              <a:pPr/>
              <a:t>5</a:t>
            </a:fld>
            <a:endParaRPr lang="en-US" altLang="en-US"/>
          </a:p>
        </p:txBody>
      </p:sp>
      <p:graphicFrame>
        <p:nvGraphicFramePr>
          <p:cNvPr id="728068" name="Object 4"/>
          <p:cNvGraphicFramePr>
            <a:graphicFrameLocks noChangeAspect="1"/>
          </p:cNvGraphicFramePr>
          <p:nvPr/>
        </p:nvGraphicFramePr>
        <p:xfrm>
          <a:off x="2484438" y="2997200"/>
          <a:ext cx="394811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22" name="Equation" r:id="rId4" imgW="3949560" imgH="711000" progId="Equation.DSMT4">
                  <p:embed/>
                </p:oleObj>
              </mc:Choice>
              <mc:Fallback>
                <p:oleObj name="Equation" r:id="rId4" imgW="3949560" imgH="71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997200"/>
                        <a:ext cx="3948112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8076" name="Group 12"/>
          <p:cNvGrpSpPr>
            <a:grpSpLocks/>
          </p:cNvGrpSpPr>
          <p:nvPr/>
        </p:nvGrpSpPr>
        <p:grpSpPr bwMode="auto">
          <a:xfrm>
            <a:off x="468313" y="1604963"/>
            <a:ext cx="7666037" cy="600075"/>
            <a:chOff x="295" y="890"/>
            <a:chExt cx="4829" cy="378"/>
          </a:xfrm>
        </p:grpSpPr>
        <p:graphicFrame>
          <p:nvGraphicFramePr>
            <p:cNvPr id="728070" name="Object 6"/>
            <p:cNvGraphicFramePr>
              <a:graphicFrameLocks noChangeAspect="1"/>
            </p:cNvGraphicFramePr>
            <p:nvPr/>
          </p:nvGraphicFramePr>
          <p:xfrm>
            <a:off x="1565" y="890"/>
            <a:ext cx="168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23" name="Equation" r:id="rId6" imgW="2667000" imgH="596900" progId="Equation.DSMT4">
                    <p:embed/>
                  </p:oleObj>
                </mc:Choice>
                <mc:Fallback>
                  <p:oleObj name="Equation" r:id="rId6" imgW="2667000" imgH="5969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890"/>
                          <a:ext cx="1680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8069" name="Object 5"/>
            <p:cNvGraphicFramePr>
              <a:graphicFrameLocks noChangeAspect="1"/>
            </p:cNvGraphicFramePr>
            <p:nvPr/>
          </p:nvGraphicFramePr>
          <p:xfrm>
            <a:off x="3424" y="1071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24" name="Equation" r:id="rId8" imgW="177646" imgH="190335" progId="Equation.DSMT4">
                    <p:embed/>
                  </p:oleObj>
                </mc:Choice>
                <mc:Fallback>
                  <p:oleObj name="Equation" r:id="rId8" imgW="177646" imgH="190335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071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071" name="Rectangle 7"/>
            <p:cNvSpPr>
              <a:spLocks noChangeArrowheads="1"/>
            </p:cNvSpPr>
            <p:nvPr/>
          </p:nvSpPr>
          <p:spPr bwMode="auto">
            <a:xfrm>
              <a:off x="295" y="981"/>
              <a:ext cx="12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b="1">
                  <a:ea typeface="宋体" charset="-122"/>
                </a:rPr>
                <a:t>: </a:t>
              </a:r>
              <a:r>
                <a:rPr lang="en-US" altLang="zh-CN">
                  <a:ea typeface="宋体" charset="-122"/>
                </a:rPr>
                <a:t> Prove </a:t>
              </a:r>
            </a:p>
          </p:txBody>
        </p:sp>
        <p:sp>
          <p:nvSpPr>
            <p:cNvPr id="728072" name="Rectangle 8"/>
            <p:cNvSpPr>
              <a:spLocks noChangeArrowheads="1"/>
            </p:cNvSpPr>
            <p:nvPr/>
          </p:nvSpPr>
          <p:spPr bwMode="auto">
            <a:xfrm>
              <a:off x="3243" y="981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(</a:t>
              </a:r>
            </a:p>
          </p:txBody>
        </p:sp>
        <p:sp>
          <p:nvSpPr>
            <p:cNvPr id="728073" name="Rectangle 9"/>
            <p:cNvSpPr>
              <a:spLocks noChangeArrowheads="1"/>
            </p:cNvSpPr>
            <p:nvPr/>
          </p:nvSpPr>
          <p:spPr bwMode="auto">
            <a:xfrm>
              <a:off x="3470" y="981"/>
              <a:ext cx="16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any positive integer).</a:t>
              </a:r>
            </a:p>
          </p:txBody>
        </p:sp>
      </p:grpSp>
      <p:sp>
        <p:nvSpPr>
          <p:cNvPr id="728074" name="Rectangle 10"/>
          <p:cNvSpPr>
            <a:spLocks noChangeArrowheads="1"/>
          </p:cNvSpPr>
          <p:nvPr/>
        </p:nvSpPr>
        <p:spPr bwMode="auto">
          <a:xfrm>
            <a:off x="0" y="5319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8075" name="Rectangle 11"/>
          <p:cNvSpPr>
            <a:spLocks noChangeArrowheads="1"/>
          </p:cNvSpPr>
          <p:nvPr/>
        </p:nvSpPr>
        <p:spPr bwMode="auto">
          <a:xfrm>
            <a:off x="684213" y="2492375"/>
            <a:ext cx="1133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</a:p>
        </p:txBody>
      </p:sp>
      <p:graphicFrame>
        <p:nvGraphicFramePr>
          <p:cNvPr id="728077" name="Object 13"/>
          <p:cNvGraphicFramePr>
            <a:graphicFrameLocks noChangeAspect="1"/>
          </p:cNvGraphicFramePr>
          <p:nvPr/>
        </p:nvGraphicFramePr>
        <p:xfrm>
          <a:off x="3656013" y="3829050"/>
          <a:ext cx="1422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25" name="Equation" r:id="rId10" imgW="1422360" imgH="622080" progId="Equation.DSMT4">
                  <p:embed/>
                </p:oleObj>
              </mc:Choice>
              <mc:Fallback>
                <p:oleObj name="Equation" r:id="rId10" imgW="1422360" imgH="622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829050"/>
                        <a:ext cx="1422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8" name="Object 14"/>
          <p:cNvGraphicFramePr>
            <a:graphicFrameLocks noChangeAspect="1"/>
          </p:cNvGraphicFramePr>
          <p:nvPr/>
        </p:nvGraphicFramePr>
        <p:xfrm>
          <a:off x="3656013" y="4476750"/>
          <a:ext cx="1308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26" name="Equation" r:id="rId12" imgW="1307880" imgH="596880" progId="Equation.DSMT4">
                  <p:embed/>
                </p:oleObj>
              </mc:Choice>
              <mc:Fallback>
                <p:oleObj name="Equation" r:id="rId12" imgW="1307880" imgH="5968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4476750"/>
                        <a:ext cx="1308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9" name="Object 15"/>
          <p:cNvGraphicFramePr>
            <a:graphicFrameLocks noChangeAspect="1"/>
          </p:cNvGraphicFramePr>
          <p:nvPr/>
        </p:nvGraphicFramePr>
        <p:xfrm>
          <a:off x="3656013" y="5197475"/>
          <a:ext cx="148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27" name="Equation" r:id="rId14" imgW="1485720" imgH="596880" progId="Equation.DSMT4">
                  <p:embed/>
                </p:oleObj>
              </mc:Choice>
              <mc:Fallback>
                <p:oleObj name="Equation" r:id="rId14" imgW="1485720" imgH="5968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5197475"/>
                        <a:ext cx="14859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2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2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Integration by Substitutions for definite integrals</a:t>
            </a:r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A8EC-37F7-483F-998B-6586CC55D8FC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730138" name="Group 26"/>
          <p:cNvGrpSpPr>
            <a:grpSpLocks/>
          </p:cNvGrpSpPr>
          <p:nvPr/>
        </p:nvGrpSpPr>
        <p:grpSpPr bwMode="auto">
          <a:xfrm>
            <a:off x="555625" y="1652588"/>
            <a:ext cx="3800475" cy="622300"/>
            <a:chOff x="350" y="1041"/>
            <a:chExt cx="2394" cy="392"/>
          </a:xfrm>
        </p:grpSpPr>
        <p:sp>
          <p:nvSpPr>
            <p:cNvPr id="730115" name="Text Box 3"/>
            <p:cNvSpPr txBox="1">
              <a:spLocks noChangeArrowheads="1"/>
            </p:cNvSpPr>
            <p:nvPr/>
          </p:nvSpPr>
          <p:spPr bwMode="auto">
            <a:xfrm>
              <a:off x="350" y="1107"/>
              <a:ext cx="1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b="1">
                  <a:ea typeface="宋体" charset="-122"/>
                </a:rPr>
                <a:t>: </a:t>
              </a:r>
              <a:r>
                <a:rPr lang="en-US" altLang="zh-CN">
                  <a:ea typeface="宋体" charset="-122"/>
                </a:rPr>
                <a:t> Find </a:t>
              </a:r>
              <a:endParaRPr lang="en-US" altLang="zh-CN" b="1">
                <a:ea typeface="宋体" charset="-122"/>
              </a:endParaRPr>
            </a:p>
          </p:txBody>
        </p:sp>
        <p:graphicFrame>
          <p:nvGraphicFramePr>
            <p:cNvPr id="730116" name="Object 4"/>
            <p:cNvGraphicFramePr>
              <a:graphicFrameLocks noChangeAspect="1"/>
            </p:cNvGraphicFramePr>
            <p:nvPr/>
          </p:nvGraphicFramePr>
          <p:xfrm>
            <a:off x="1544" y="1041"/>
            <a:ext cx="120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243" name="Equation" r:id="rId4" imgW="1904760" imgH="622080" progId="Equation.DSMT4">
                    <p:embed/>
                  </p:oleObj>
                </mc:Choice>
                <mc:Fallback>
                  <p:oleObj name="Equation" r:id="rId4" imgW="1904760" imgH="6220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1041"/>
                          <a:ext cx="1200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0117" name="Text Box 5"/>
          <p:cNvSpPr txBox="1">
            <a:spLocks noChangeArrowheads="1"/>
          </p:cNvSpPr>
          <p:nvPr/>
        </p:nvSpPr>
        <p:spPr bwMode="auto">
          <a:xfrm>
            <a:off x="555625" y="247808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</a:p>
        </p:txBody>
      </p:sp>
      <p:grpSp>
        <p:nvGrpSpPr>
          <p:cNvPr id="730118" name="Group 6"/>
          <p:cNvGrpSpPr>
            <a:grpSpLocks/>
          </p:cNvGrpSpPr>
          <p:nvPr/>
        </p:nvGrpSpPr>
        <p:grpSpPr bwMode="auto">
          <a:xfrm>
            <a:off x="1636713" y="2478088"/>
            <a:ext cx="1279525" cy="396875"/>
            <a:chOff x="1031" y="1389"/>
            <a:chExt cx="806" cy="250"/>
          </a:xfrm>
        </p:grpSpPr>
        <p:sp>
          <p:nvSpPr>
            <p:cNvPr id="730119" name="Text Box 7"/>
            <p:cNvSpPr txBox="1">
              <a:spLocks noChangeArrowheads="1"/>
            </p:cNvSpPr>
            <p:nvPr/>
          </p:nvSpPr>
          <p:spPr bwMode="auto">
            <a:xfrm>
              <a:off x="1031" y="1389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Let</a:t>
              </a:r>
            </a:p>
          </p:txBody>
        </p:sp>
        <p:graphicFrame>
          <p:nvGraphicFramePr>
            <p:cNvPr id="730120" name="Object 8"/>
            <p:cNvGraphicFramePr>
              <a:graphicFrameLocks noChangeAspect="1"/>
            </p:cNvGraphicFramePr>
            <p:nvPr/>
          </p:nvGraphicFramePr>
          <p:xfrm>
            <a:off x="1365" y="1456"/>
            <a:ext cx="47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244" name="Equation" r:id="rId6" imgW="749160" imgH="253800" progId="Equation.DSMT4">
                    <p:embed/>
                  </p:oleObj>
                </mc:Choice>
                <mc:Fallback>
                  <p:oleObj name="Equation" r:id="rId6" imgW="749160" imgH="2538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1456"/>
                          <a:ext cx="472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0121" name="Group 9"/>
          <p:cNvGrpSpPr>
            <a:grpSpLocks/>
          </p:cNvGrpSpPr>
          <p:nvPr/>
        </p:nvGrpSpPr>
        <p:grpSpPr bwMode="auto">
          <a:xfrm>
            <a:off x="2916238" y="2378075"/>
            <a:ext cx="1281112" cy="622300"/>
            <a:chOff x="1837" y="1326"/>
            <a:chExt cx="807" cy="392"/>
          </a:xfrm>
        </p:grpSpPr>
        <p:sp>
          <p:nvSpPr>
            <p:cNvPr id="730122" name="Text Box 10"/>
            <p:cNvSpPr txBox="1">
              <a:spLocks noChangeArrowheads="1"/>
            </p:cNvSpPr>
            <p:nvPr/>
          </p:nvSpPr>
          <p:spPr bwMode="auto">
            <a:xfrm>
              <a:off x="1837" y="1389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then</a:t>
              </a:r>
            </a:p>
          </p:txBody>
        </p:sp>
        <p:graphicFrame>
          <p:nvGraphicFramePr>
            <p:cNvPr id="730123" name="Object 11"/>
            <p:cNvGraphicFramePr>
              <a:graphicFrameLocks noChangeAspect="1"/>
            </p:cNvGraphicFramePr>
            <p:nvPr/>
          </p:nvGraphicFramePr>
          <p:xfrm>
            <a:off x="2212" y="1326"/>
            <a:ext cx="43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245" name="Equation" r:id="rId8" imgW="685800" imgH="622080" progId="Equation.DSMT4">
                    <p:embed/>
                  </p:oleObj>
                </mc:Choice>
                <mc:Fallback>
                  <p:oleObj name="Equation" r:id="rId8" imgW="685800" imgH="6220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1326"/>
                          <a:ext cx="432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0124" name="Object 12"/>
          <p:cNvGraphicFramePr>
            <a:graphicFrameLocks noChangeAspect="1"/>
          </p:cNvGraphicFramePr>
          <p:nvPr/>
        </p:nvGraphicFramePr>
        <p:xfrm>
          <a:off x="4221163" y="2378075"/>
          <a:ext cx="9080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46" name="Equation" r:id="rId10" imgW="927000" imgH="622080" progId="Equation.DSMT4">
                  <p:embed/>
                </p:oleObj>
              </mc:Choice>
              <mc:Fallback>
                <p:oleObj name="Equation" r:id="rId10" imgW="927000" imgH="622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1163" y="2378075"/>
                        <a:ext cx="90805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25" name="Object 13"/>
          <p:cNvGraphicFramePr>
            <a:graphicFrameLocks noChangeAspect="1"/>
          </p:cNvGraphicFramePr>
          <p:nvPr/>
        </p:nvGraphicFramePr>
        <p:xfrm>
          <a:off x="5218113" y="2584450"/>
          <a:ext cx="52546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47" name="Equation" r:id="rId12" imgW="520560" imgH="241200" progId="Equation.DSMT4">
                  <p:embed/>
                </p:oleObj>
              </mc:Choice>
              <mc:Fallback>
                <p:oleObj name="Equation" r:id="rId12" imgW="52056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2584450"/>
                        <a:ext cx="525462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26" name="Object 14"/>
          <p:cNvGraphicFramePr>
            <a:graphicFrameLocks noChangeAspect="1"/>
          </p:cNvGraphicFramePr>
          <p:nvPr/>
        </p:nvGraphicFramePr>
        <p:xfrm>
          <a:off x="5788025" y="2584450"/>
          <a:ext cx="9461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48" name="Equation" r:id="rId14" imgW="939600" imgH="279360" progId="Equation.DSMT4">
                  <p:embed/>
                </p:oleObj>
              </mc:Choice>
              <mc:Fallback>
                <p:oleObj name="Equation" r:id="rId14" imgW="939600" imgH="27936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2584450"/>
                        <a:ext cx="946150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27" name="Object 15"/>
          <p:cNvGraphicFramePr>
            <a:graphicFrameLocks noChangeAspect="1"/>
          </p:cNvGraphicFramePr>
          <p:nvPr/>
        </p:nvGraphicFramePr>
        <p:xfrm>
          <a:off x="7491413" y="2538413"/>
          <a:ext cx="10826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49" name="Equation" r:id="rId16" imgW="1079280" imgH="304560" progId="Equation.DSMT4">
                  <p:embed/>
                </p:oleObj>
              </mc:Choice>
              <mc:Fallback>
                <p:oleObj name="Equation" r:id="rId16" imgW="1079280" imgH="3045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3" y="2538413"/>
                        <a:ext cx="108267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28" name="Object 16"/>
          <p:cNvGraphicFramePr>
            <a:graphicFrameLocks noChangeAspect="1"/>
          </p:cNvGraphicFramePr>
          <p:nvPr/>
        </p:nvGraphicFramePr>
        <p:xfrm>
          <a:off x="6851650" y="2617788"/>
          <a:ext cx="5651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50" name="Equation" r:id="rId18" imgW="558720" imgH="215640" progId="Equation.DSMT4">
                  <p:embed/>
                </p:oleObj>
              </mc:Choice>
              <mc:Fallback>
                <p:oleObj name="Equation" r:id="rId18" imgW="558720" imgH="2156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617788"/>
                        <a:ext cx="56515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29" name="Text Box 17"/>
          <p:cNvSpPr txBox="1">
            <a:spLocks noChangeArrowheads="1"/>
          </p:cNvSpPr>
          <p:nvPr/>
        </p:nvSpPr>
        <p:spPr bwMode="auto">
          <a:xfrm>
            <a:off x="576263" y="2981325"/>
            <a:ext cx="706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</a:t>
            </a:r>
          </a:p>
        </p:txBody>
      </p:sp>
      <p:graphicFrame>
        <p:nvGraphicFramePr>
          <p:cNvPr id="730130" name="Object 18"/>
          <p:cNvGraphicFramePr>
            <a:graphicFrameLocks noChangeAspect="1"/>
          </p:cNvGraphicFramePr>
          <p:nvPr/>
        </p:nvGraphicFramePr>
        <p:xfrm>
          <a:off x="1704975" y="3270250"/>
          <a:ext cx="1181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51" name="Equation" r:id="rId20" imgW="1180800" imgH="622080" progId="Equation.DSMT4">
                  <p:embed/>
                </p:oleObj>
              </mc:Choice>
              <mc:Fallback>
                <p:oleObj name="Equation" r:id="rId20" imgW="1180800" imgH="6220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270250"/>
                        <a:ext cx="1181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1" name="Object 19"/>
          <p:cNvGraphicFramePr>
            <a:graphicFrameLocks noChangeAspect="1"/>
          </p:cNvGraphicFramePr>
          <p:nvPr/>
        </p:nvGraphicFramePr>
        <p:xfrm>
          <a:off x="2959100" y="3270250"/>
          <a:ext cx="1549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52" name="Equation" r:id="rId22" imgW="1549080" imgH="939600" progId="Equation.DSMT4">
                  <p:embed/>
                </p:oleObj>
              </mc:Choice>
              <mc:Fallback>
                <p:oleObj name="Equation" r:id="rId22" imgW="1549080" imgH="939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270250"/>
                        <a:ext cx="1549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2" name="Object 20"/>
          <p:cNvGraphicFramePr>
            <a:graphicFrameLocks noChangeAspect="1"/>
          </p:cNvGraphicFramePr>
          <p:nvPr/>
        </p:nvGraphicFramePr>
        <p:xfrm>
          <a:off x="4532313" y="3270250"/>
          <a:ext cx="137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53" name="Equation" r:id="rId24" imgW="1371600" imgH="622080" progId="Equation.DSMT4">
                  <p:embed/>
                </p:oleObj>
              </mc:Choice>
              <mc:Fallback>
                <p:oleObj name="Equation" r:id="rId24" imgW="1371600" imgH="6220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270250"/>
                        <a:ext cx="1371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3" name="Object 21"/>
          <p:cNvGraphicFramePr>
            <a:graphicFrameLocks noChangeAspect="1"/>
          </p:cNvGraphicFramePr>
          <p:nvPr/>
        </p:nvGraphicFramePr>
        <p:xfrm>
          <a:off x="1370013" y="4505325"/>
          <a:ext cx="375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54" name="Equation" r:id="rId26" imgW="3759120" imgH="914400" progId="Equation.DSMT4">
                  <p:embed/>
                </p:oleObj>
              </mc:Choice>
              <mc:Fallback>
                <p:oleObj name="Equation" r:id="rId26" imgW="3759120" imgH="914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4505325"/>
                        <a:ext cx="3759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34" name="Text Box 22"/>
          <p:cNvSpPr txBox="1">
            <a:spLocks noChangeArrowheads="1"/>
          </p:cNvSpPr>
          <p:nvPr/>
        </p:nvSpPr>
        <p:spPr bwMode="auto">
          <a:xfrm>
            <a:off x="555625" y="4133850"/>
            <a:ext cx="515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So </a:t>
            </a:r>
          </a:p>
        </p:txBody>
      </p:sp>
      <p:graphicFrame>
        <p:nvGraphicFramePr>
          <p:cNvPr id="730135" name="Object 23"/>
          <p:cNvGraphicFramePr>
            <a:graphicFrameLocks noChangeAspect="1"/>
          </p:cNvGraphicFramePr>
          <p:nvPr/>
        </p:nvGraphicFramePr>
        <p:xfrm>
          <a:off x="5184775" y="4241800"/>
          <a:ext cx="469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55" name="Equation" r:id="rId28" imgW="469800" imgH="698400" progId="Equation.DSMT4">
                  <p:embed/>
                </p:oleObj>
              </mc:Choice>
              <mc:Fallback>
                <p:oleObj name="Equation" r:id="rId28" imgW="469800" imgH="698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4241800"/>
                        <a:ext cx="4699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6" name="Object 24"/>
          <p:cNvGraphicFramePr>
            <a:graphicFrameLocks noChangeAspect="1"/>
          </p:cNvGraphicFramePr>
          <p:nvPr/>
        </p:nvGraphicFramePr>
        <p:xfrm>
          <a:off x="5256213" y="4505325"/>
          <a:ext cx="1739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56" name="Equation" r:id="rId30" imgW="1739880" imgH="939600" progId="Equation.DSMT4">
                  <p:embed/>
                </p:oleObj>
              </mc:Choice>
              <mc:Fallback>
                <p:oleObj name="Equation" r:id="rId30" imgW="1739880" imgH="939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505325"/>
                        <a:ext cx="1739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37" name="Object 25"/>
          <p:cNvGraphicFramePr>
            <a:graphicFrameLocks noChangeAspect="1"/>
          </p:cNvGraphicFramePr>
          <p:nvPr/>
        </p:nvGraphicFramePr>
        <p:xfrm>
          <a:off x="7038975" y="5005388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57" name="Equation" r:id="rId32" imgW="419040" imgH="241200" progId="Equation.DSMT4">
                  <p:embed/>
                </p:oleObj>
              </mc:Choice>
              <mc:Fallback>
                <p:oleObj name="Equation" r:id="rId32" imgW="419040" imgH="241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5005388"/>
                        <a:ext cx="419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3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3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7" grpId="0"/>
      <p:bldP spid="730129" grpId="0"/>
      <p:bldP spid="730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Integration by Parts 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2CDC-B703-4824-8E72-41C2FD25148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468313" y="1484313"/>
            <a:ext cx="536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-122"/>
              </a:rPr>
              <a:t>Integration by parts for indefinite integrals</a:t>
            </a:r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611188" y="2060575"/>
            <a:ext cx="741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ea typeface="宋体" charset="-122"/>
              </a:rPr>
              <a:t>When  </a:t>
            </a:r>
            <a:r>
              <a:rPr lang="en-US" altLang="zh-CN" b="1" i="1">
                <a:ea typeface="宋体" charset="-122"/>
              </a:rPr>
              <a:t>u</a:t>
            </a:r>
            <a:r>
              <a:rPr lang="en-US" altLang="zh-CN">
                <a:ea typeface="宋体" charset="-122"/>
              </a:rPr>
              <a:t> and  </a:t>
            </a:r>
            <a:r>
              <a:rPr lang="en-US" altLang="zh-CN" b="1" i="1">
                <a:ea typeface="宋体" charset="-122"/>
              </a:rPr>
              <a:t>v</a:t>
            </a:r>
            <a:r>
              <a:rPr lang="en-US" altLang="zh-CN">
                <a:ea typeface="宋体" charset="-122"/>
              </a:rPr>
              <a:t> are differentiable functions of  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, the Product Rule for differentiation tell us that </a:t>
            </a:r>
          </a:p>
        </p:txBody>
      </p:sp>
      <p:sp>
        <p:nvSpPr>
          <p:cNvPr id="732167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2166" name="Object 6"/>
          <p:cNvGraphicFramePr>
            <a:graphicFrameLocks noChangeAspect="1"/>
          </p:cNvGraphicFramePr>
          <p:nvPr/>
        </p:nvGraphicFramePr>
        <p:xfrm>
          <a:off x="3276600" y="2997200"/>
          <a:ext cx="22479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93" name="Equation" r:id="rId4" imgW="2247900" imgH="622300" progId="Equation.DSMT4">
                  <p:embed/>
                </p:oleObj>
              </mc:Choice>
              <mc:Fallback>
                <p:oleObj name="Equation" r:id="rId4" imgW="2247900" imgH="622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97200"/>
                        <a:ext cx="22479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168" name="Rectangle 8"/>
          <p:cNvSpPr>
            <a:spLocks noChangeArrowheads="1"/>
          </p:cNvSpPr>
          <p:nvPr/>
        </p:nvSpPr>
        <p:spPr bwMode="auto">
          <a:xfrm>
            <a:off x="611188" y="3716338"/>
            <a:ext cx="79930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ea typeface="宋体" charset="-122"/>
              </a:rPr>
              <a:t>Integrating both sides with respect to  </a:t>
            </a:r>
            <a:r>
              <a:rPr lang="en-US" altLang="zh-CN" b="1" i="1"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 and rearranging leads to the integral equation </a:t>
            </a:r>
          </a:p>
        </p:txBody>
      </p:sp>
      <p:sp>
        <p:nvSpPr>
          <p:cNvPr id="732170" name="Rectangle 10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2169" name="Object 9"/>
          <p:cNvGraphicFramePr>
            <a:graphicFrameLocks noChangeAspect="1"/>
          </p:cNvGraphicFramePr>
          <p:nvPr/>
        </p:nvGraphicFramePr>
        <p:xfrm>
          <a:off x="2484438" y="4581525"/>
          <a:ext cx="4327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94" name="Equation" r:id="rId6" imgW="4330440" imgH="698400" progId="Equation.DSMT4">
                  <p:embed/>
                </p:oleObj>
              </mc:Choice>
              <mc:Fallback>
                <p:oleObj name="Equation" r:id="rId6" imgW="4330440" imgH="69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81525"/>
                        <a:ext cx="43275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1" name="Object 11"/>
          <p:cNvGraphicFramePr>
            <a:graphicFrameLocks noChangeAspect="1"/>
          </p:cNvGraphicFramePr>
          <p:nvPr/>
        </p:nvGraphicFramePr>
        <p:xfrm>
          <a:off x="3563938" y="5445125"/>
          <a:ext cx="196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95" name="Equation" r:id="rId8" imgW="1968480" imgH="698400" progId="Equation.DSMT4">
                  <p:embed/>
                </p:oleObj>
              </mc:Choice>
              <mc:Fallback>
                <p:oleObj name="Equation" r:id="rId8" imgW="1968480" imgH="698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445125"/>
                        <a:ext cx="19685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3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3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5" grpId="0"/>
      <p:bldP spid="732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Integration by Parts </a:t>
            </a:r>
          </a:p>
        </p:txBody>
      </p:sp>
      <p:graphicFrame>
        <p:nvGraphicFramePr>
          <p:cNvPr id="7526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9750" y="2133600"/>
          <a:ext cx="7748588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15" name="文档" r:id="rId4" imgW="7749295" imgH="1707298" progId="Word.Document.8">
                  <p:embed/>
                </p:oleObj>
              </mc:Choice>
              <mc:Fallback>
                <p:oleObj name="文档" r:id="rId4" imgW="7749295" imgH="1707298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7748588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CFF-5AFD-4ADF-9903-832ECA693296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752643" name="Object 3"/>
          <p:cNvGraphicFramePr>
            <a:graphicFrameLocks noChangeAspect="1"/>
          </p:cNvGraphicFramePr>
          <p:nvPr/>
        </p:nvGraphicFramePr>
        <p:xfrm>
          <a:off x="677863" y="3644900"/>
          <a:ext cx="4181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16" name="文档" r:id="rId6" imgW="4197597" imgH="792692" progId="Word.Document.8">
                  <p:embed/>
                </p:oleObj>
              </mc:Choice>
              <mc:Fallback>
                <p:oleObj name="文档" r:id="rId6" imgW="4197597" imgH="792692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644900"/>
                        <a:ext cx="41814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45" name="Rectangle 5"/>
          <p:cNvSpPr>
            <a:spLocks noChangeArrowheads="1"/>
          </p:cNvSpPr>
          <p:nvPr/>
        </p:nvSpPr>
        <p:spPr bwMode="auto">
          <a:xfrm>
            <a:off x="395288" y="1484313"/>
            <a:ext cx="5589222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a typeface="宋体" charset="-122"/>
              </a:rPr>
              <a:t>Integration by parts for definite integrals</a:t>
            </a:r>
          </a:p>
        </p:txBody>
      </p:sp>
      <p:graphicFrame>
        <p:nvGraphicFramePr>
          <p:cNvPr id="752647" name="Object 7"/>
          <p:cNvGraphicFramePr>
            <a:graphicFrameLocks noChangeAspect="1"/>
          </p:cNvGraphicFramePr>
          <p:nvPr/>
        </p:nvGraphicFramePr>
        <p:xfrm>
          <a:off x="4467225" y="4508500"/>
          <a:ext cx="1041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17" name="Equation" r:id="rId8" imgW="1041120" imgH="241200" progId="Equation.DSMT4">
                  <p:embed/>
                </p:oleObj>
              </mc:Choice>
              <mc:Fallback>
                <p:oleObj name="Equation" r:id="rId8" imgW="104112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4508500"/>
                        <a:ext cx="10414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46" name="Object 6"/>
          <p:cNvGraphicFramePr>
            <a:graphicFrameLocks noChangeAspect="1"/>
          </p:cNvGraphicFramePr>
          <p:nvPr/>
        </p:nvGraphicFramePr>
        <p:xfrm>
          <a:off x="1979613" y="5013325"/>
          <a:ext cx="32019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18" name="Equation" r:id="rId10" imgW="3200400" imgH="507960" progId="Equation.DSMT4">
                  <p:embed/>
                </p:oleObj>
              </mc:Choice>
              <mc:Fallback>
                <p:oleObj name="Equation" r:id="rId10" imgW="320040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3325"/>
                        <a:ext cx="3201987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2655" name="Group 15"/>
          <p:cNvGrpSpPr>
            <a:grpSpLocks/>
          </p:cNvGrpSpPr>
          <p:nvPr/>
        </p:nvGrpSpPr>
        <p:grpSpPr bwMode="auto">
          <a:xfrm>
            <a:off x="1539875" y="4437063"/>
            <a:ext cx="1368425" cy="396875"/>
            <a:chOff x="2472" y="3022"/>
            <a:chExt cx="862" cy="250"/>
          </a:xfrm>
        </p:grpSpPr>
        <p:graphicFrame>
          <p:nvGraphicFramePr>
            <p:cNvPr id="752649" name="Object 9"/>
            <p:cNvGraphicFramePr>
              <a:graphicFrameLocks noChangeAspect="1"/>
            </p:cNvGraphicFramePr>
            <p:nvPr/>
          </p:nvGraphicFramePr>
          <p:xfrm>
            <a:off x="2860" y="3022"/>
            <a:ext cx="47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19" name="Equation" r:id="rId12" imgW="749300" imgH="330200" progId="Equation.DSMT4">
                    <p:embed/>
                  </p:oleObj>
                </mc:Choice>
                <mc:Fallback>
                  <p:oleObj name="Equation" r:id="rId12" imgW="749300" imgH="330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3022"/>
                          <a:ext cx="47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2472" y="3022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 Let </a:t>
              </a:r>
            </a:p>
          </p:txBody>
        </p:sp>
      </p:grp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2908300" y="4400550"/>
            <a:ext cx="81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then </a:t>
            </a:r>
          </a:p>
        </p:txBody>
      </p:sp>
      <p:grpSp>
        <p:nvGrpSpPr>
          <p:cNvPr id="752656" name="Group 16"/>
          <p:cNvGrpSpPr>
            <a:grpSpLocks/>
          </p:cNvGrpSpPr>
          <p:nvPr/>
        </p:nvGrpSpPr>
        <p:grpSpPr bwMode="auto">
          <a:xfrm>
            <a:off x="3700463" y="4437063"/>
            <a:ext cx="814387" cy="396875"/>
            <a:chOff x="3833" y="3022"/>
            <a:chExt cx="513" cy="250"/>
          </a:xfrm>
        </p:grpSpPr>
        <p:graphicFrame>
          <p:nvGraphicFramePr>
            <p:cNvPr id="752648" name="Object 8"/>
            <p:cNvGraphicFramePr>
              <a:graphicFrameLocks noChangeAspect="1"/>
            </p:cNvGraphicFramePr>
            <p:nvPr/>
          </p:nvGraphicFramePr>
          <p:xfrm>
            <a:off x="3833" y="3022"/>
            <a:ext cx="4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20" name="Equation" r:id="rId14" imgW="634725" imgH="304668" progId="Equation.DSMT4">
                    <p:embed/>
                  </p:oleObj>
                </mc:Choice>
                <mc:Fallback>
                  <p:oleObj name="Equation" r:id="rId14" imgW="634725" imgH="304668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022"/>
                          <a:ext cx="40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4150" y="302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</p:grp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5580063" y="4400550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Thus </a:t>
            </a: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598488" y="4437063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  <p:graphicFrame>
        <p:nvGraphicFramePr>
          <p:cNvPr id="752657" name="Object 17"/>
          <p:cNvGraphicFramePr>
            <a:graphicFrameLocks noChangeAspect="1"/>
          </p:cNvGraphicFramePr>
          <p:nvPr/>
        </p:nvGraphicFramePr>
        <p:xfrm>
          <a:off x="5233988" y="4992688"/>
          <a:ext cx="1930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21" name="Equation" r:id="rId16" imgW="1930320" imgH="596880" progId="Equation.DSMT4">
                  <p:embed/>
                </p:oleObj>
              </mc:Choice>
              <mc:Fallback>
                <p:oleObj name="Equation" r:id="rId16" imgW="1930320" imgH="5968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4992688"/>
                        <a:ext cx="19304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8" name="Object 18"/>
          <p:cNvGraphicFramePr>
            <a:graphicFrameLocks noChangeAspect="1"/>
          </p:cNvGraphicFramePr>
          <p:nvPr/>
        </p:nvGraphicFramePr>
        <p:xfrm>
          <a:off x="2886075" y="5732463"/>
          <a:ext cx="1181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22" name="Equation" r:id="rId18" imgW="1180800" imgH="355320" progId="Equation.DSMT4">
                  <p:embed/>
                </p:oleObj>
              </mc:Choice>
              <mc:Fallback>
                <p:oleObj name="Equation" r:id="rId18" imgW="1180800" imgH="3553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5732463"/>
                        <a:ext cx="11811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51" grpId="0"/>
      <p:bldP spid="752653" grpId="0"/>
      <p:bldP spid="7526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Integration by Parts 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08AF-2709-4284-9F5A-5AC86E363BD1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754708" name="Group 20"/>
          <p:cNvGrpSpPr>
            <a:grpSpLocks/>
          </p:cNvGrpSpPr>
          <p:nvPr/>
        </p:nvGrpSpPr>
        <p:grpSpPr bwMode="auto">
          <a:xfrm>
            <a:off x="608012" y="1387475"/>
            <a:ext cx="4106866" cy="520700"/>
            <a:chOff x="383" y="874"/>
            <a:chExt cx="2587" cy="328"/>
          </a:xfrm>
        </p:grpSpPr>
        <p:sp>
          <p:nvSpPr>
            <p:cNvPr id="754691" name="Text Box 3"/>
            <p:cNvSpPr txBox="1">
              <a:spLocks noChangeArrowheads="1"/>
            </p:cNvSpPr>
            <p:nvPr/>
          </p:nvSpPr>
          <p:spPr bwMode="auto">
            <a:xfrm>
              <a:off x="383" y="879"/>
              <a:ext cx="16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sz="2400" b="1" dirty="0">
                  <a:ea typeface="宋体" charset="-122"/>
                </a:rPr>
                <a:t>:</a:t>
              </a:r>
              <a:r>
                <a:rPr lang="en-US" altLang="zh-CN" sz="2400" dirty="0">
                  <a:ea typeface="宋体" charset="-122"/>
                </a:rPr>
                <a:t> Evaluate </a:t>
              </a:r>
              <a:endParaRPr lang="en-US" altLang="zh-CN" sz="2400" b="1" dirty="0">
                <a:ea typeface="宋体" charset="-122"/>
              </a:endParaRPr>
            </a:p>
          </p:txBody>
        </p:sp>
        <p:graphicFrame>
          <p:nvGraphicFramePr>
            <p:cNvPr id="754692" name="Object 4"/>
            <p:cNvGraphicFramePr>
              <a:graphicFrameLocks noChangeAspect="1"/>
            </p:cNvGraphicFramePr>
            <p:nvPr/>
          </p:nvGraphicFramePr>
          <p:xfrm>
            <a:off x="2050" y="874"/>
            <a:ext cx="92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808" name="Equation" r:id="rId4" imgW="1460160" imgH="520560" progId="Equation.DSMT4">
                    <p:embed/>
                  </p:oleObj>
                </mc:Choice>
                <mc:Fallback>
                  <p:oleObj name="Equation" r:id="rId4" imgW="1460160" imgH="5205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" y="874"/>
                          <a:ext cx="920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4693" name="Text Box 5"/>
          <p:cNvSpPr txBox="1">
            <a:spLocks noChangeArrowheads="1"/>
          </p:cNvSpPr>
          <p:nvPr/>
        </p:nvSpPr>
        <p:spPr bwMode="auto">
          <a:xfrm>
            <a:off x="555625" y="220503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</a:p>
        </p:txBody>
      </p:sp>
      <p:sp>
        <p:nvSpPr>
          <p:cNvPr id="754694" name="Text Box 6"/>
          <p:cNvSpPr txBox="1">
            <a:spLocks noChangeArrowheads="1"/>
          </p:cNvSpPr>
          <p:nvPr/>
        </p:nvSpPr>
        <p:spPr bwMode="auto">
          <a:xfrm>
            <a:off x="1612900" y="220503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Let</a:t>
            </a:r>
          </a:p>
        </p:txBody>
      </p:sp>
      <p:graphicFrame>
        <p:nvGraphicFramePr>
          <p:cNvPr id="754695" name="Object 7"/>
          <p:cNvGraphicFramePr>
            <a:graphicFrameLocks noChangeAspect="1"/>
          </p:cNvGraphicFramePr>
          <p:nvPr/>
        </p:nvGraphicFramePr>
        <p:xfrm>
          <a:off x="2135188" y="2295525"/>
          <a:ext cx="13589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09" name="Equation" r:id="rId6" imgW="1358640" imgH="279360" progId="Equation.DSMT4">
                  <p:embed/>
                </p:oleObj>
              </mc:Choice>
              <mc:Fallback>
                <p:oleObj name="Equation" r:id="rId6" imgW="1358640" imgH="279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295525"/>
                        <a:ext cx="1358900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6" name="Object 8"/>
          <p:cNvGraphicFramePr>
            <a:graphicFrameLocks noChangeAspect="1"/>
          </p:cNvGraphicFramePr>
          <p:nvPr/>
        </p:nvGraphicFramePr>
        <p:xfrm>
          <a:off x="3532188" y="2308225"/>
          <a:ext cx="8763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10" name="Equation" r:id="rId8" imgW="876240" imgH="279360" progId="Equation.DSMT4">
                  <p:embed/>
                </p:oleObj>
              </mc:Choice>
              <mc:Fallback>
                <p:oleObj name="Equation" r:id="rId8" imgW="87624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2308225"/>
                        <a:ext cx="876300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697" name="Text Box 9"/>
          <p:cNvSpPr txBox="1">
            <a:spLocks noChangeArrowheads="1"/>
          </p:cNvSpPr>
          <p:nvPr/>
        </p:nvSpPr>
        <p:spPr bwMode="auto">
          <a:xfrm>
            <a:off x="4383088" y="2227263"/>
            <a:ext cx="620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</a:t>
            </a:r>
          </a:p>
        </p:txBody>
      </p:sp>
      <p:graphicFrame>
        <p:nvGraphicFramePr>
          <p:cNvPr id="754698" name="Object 10"/>
          <p:cNvGraphicFramePr>
            <a:graphicFrameLocks noChangeAspect="1"/>
          </p:cNvGraphicFramePr>
          <p:nvPr/>
        </p:nvGraphicFramePr>
        <p:xfrm>
          <a:off x="5003800" y="2117725"/>
          <a:ext cx="1498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11" name="Equation" r:id="rId10" imgW="1498320" imgH="698400" progId="Equation.DSMT4">
                  <p:embed/>
                </p:oleObj>
              </mc:Choice>
              <mc:Fallback>
                <p:oleObj name="Equation" r:id="rId10" imgW="1498320" imgH="698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117725"/>
                        <a:ext cx="1498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699" name="Object 11"/>
          <p:cNvGraphicFramePr>
            <a:graphicFrameLocks noChangeAspect="1"/>
          </p:cNvGraphicFramePr>
          <p:nvPr/>
        </p:nvGraphicFramePr>
        <p:xfrm>
          <a:off x="6527800" y="2371725"/>
          <a:ext cx="6477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12" name="Equation" r:id="rId12" imgW="647640" imgH="228600" progId="Equation.DSMT4">
                  <p:embed/>
                </p:oleObj>
              </mc:Choice>
              <mc:Fallback>
                <p:oleObj name="Equation" r:id="rId12" imgW="64764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2371725"/>
                        <a:ext cx="647700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0" name="Object 12"/>
          <p:cNvGraphicFramePr>
            <a:graphicFrameLocks noChangeAspect="1"/>
          </p:cNvGraphicFramePr>
          <p:nvPr/>
        </p:nvGraphicFramePr>
        <p:xfrm>
          <a:off x="1379538" y="3019425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13" name="Equation" r:id="rId14" imgW="1396800" imgH="520560" progId="Equation.DSMT4">
                  <p:embed/>
                </p:oleObj>
              </mc:Choice>
              <mc:Fallback>
                <p:oleObj name="Equation" r:id="rId14" imgW="1396800" imgH="5205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019425"/>
                        <a:ext cx="1397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1" name="Object 13"/>
          <p:cNvGraphicFramePr>
            <a:graphicFrameLocks noChangeAspect="1"/>
          </p:cNvGraphicFramePr>
          <p:nvPr/>
        </p:nvGraphicFramePr>
        <p:xfrm>
          <a:off x="2801938" y="3044825"/>
          <a:ext cx="157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14" name="Equation" r:id="rId16" imgW="1574640" imgH="495000" progId="Equation.DSMT4">
                  <p:embed/>
                </p:oleObj>
              </mc:Choice>
              <mc:Fallback>
                <p:oleObj name="Equation" r:id="rId16" imgW="1574640" imgH="4950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3044825"/>
                        <a:ext cx="1574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2" name="Object 14"/>
          <p:cNvGraphicFramePr>
            <a:graphicFrameLocks noChangeAspect="1"/>
          </p:cNvGraphicFramePr>
          <p:nvPr/>
        </p:nvGraphicFramePr>
        <p:xfrm>
          <a:off x="4429125" y="2982913"/>
          <a:ext cx="1295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15" name="Equation" r:id="rId18" imgW="1295280" imgH="698400" progId="Equation.DSMT4">
                  <p:embed/>
                </p:oleObj>
              </mc:Choice>
              <mc:Fallback>
                <p:oleObj name="Equation" r:id="rId18" imgW="1295280" imgH="698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982913"/>
                        <a:ext cx="1295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3" name="Object 15"/>
          <p:cNvGraphicFramePr>
            <a:graphicFrameLocks noChangeAspect="1"/>
          </p:cNvGraphicFramePr>
          <p:nvPr/>
        </p:nvGraphicFramePr>
        <p:xfrm>
          <a:off x="2801938" y="3681413"/>
          <a:ext cx="762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16" name="Equation" r:id="rId20" imgW="761760" imgH="622080" progId="Equation.DSMT4">
                  <p:embed/>
                </p:oleObj>
              </mc:Choice>
              <mc:Fallback>
                <p:oleObj name="Equation" r:id="rId20" imgW="761760" imgH="6220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3681413"/>
                        <a:ext cx="762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4" name="Object 16"/>
          <p:cNvGraphicFramePr>
            <a:graphicFrameLocks noChangeAspect="1"/>
          </p:cNvGraphicFramePr>
          <p:nvPr/>
        </p:nvGraphicFramePr>
        <p:xfrm>
          <a:off x="3563938" y="3681413"/>
          <a:ext cx="2438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17" name="Equation" r:id="rId22" imgW="2438280" imgH="698400" progId="Equation.DSMT4">
                  <p:embed/>
                </p:oleObj>
              </mc:Choice>
              <mc:Fallback>
                <p:oleObj name="Equation" r:id="rId22" imgW="2438280" imgH="698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681413"/>
                        <a:ext cx="2438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5" name="Object 17"/>
          <p:cNvGraphicFramePr>
            <a:graphicFrameLocks noChangeAspect="1"/>
          </p:cNvGraphicFramePr>
          <p:nvPr/>
        </p:nvGraphicFramePr>
        <p:xfrm>
          <a:off x="2776538" y="4587875"/>
          <a:ext cx="520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18" name="Equation" r:id="rId24" imgW="520560" imgH="622080" progId="Equation.DSMT4">
                  <p:embed/>
                </p:oleObj>
              </mc:Choice>
              <mc:Fallback>
                <p:oleObj name="Equation" r:id="rId24" imgW="520560" imgH="622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4587875"/>
                        <a:ext cx="5207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6" name="Object 18"/>
          <p:cNvGraphicFramePr>
            <a:graphicFrameLocks noChangeAspect="1"/>
          </p:cNvGraphicFramePr>
          <p:nvPr/>
        </p:nvGraphicFramePr>
        <p:xfrm>
          <a:off x="3297238" y="4587875"/>
          <a:ext cx="1371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19" name="Equation" r:id="rId26" imgW="1371600" imgH="647640" progId="Equation.DSMT4">
                  <p:embed/>
                </p:oleObj>
              </mc:Choice>
              <mc:Fallback>
                <p:oleObj name="Equation" r:id="rId26" imgW="1371600" imgH="6476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587875"/>
                        <a:ext cx="1371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4707" name="Object 19"/>
          <p:cNvGraphicFramePr>
            <a:graphicFrameLocks noChangeAspect="1"/>
          </p:cNvGraphicFramePr>
          <p:nvPr/>
        </p:nvGraphicFramePr>
        <p:xfrm>
          <a:off x="4668838" y="4537075"/>
          <a:ext cx="152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20" name="Equation" r:id="rId28" imgW="1523880" imgH="672840" progId="Equation.DSMT4">
                  <p:embed/>
                </p:oleObj>
              </mc:Choice>
              <mc:Fallback>
                <p:oleObj name="Equation" r:id="rId28" imgW="1523880" imgH="6728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4537075"/>
                        <a:ext cx="1524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4710" name="Rectangle 22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54709" name="Object 21"/>
          <p:cNvGraphicFramePr>
            <a:graphicFrameLocks noChangeAspect="1"/>
          </p:cNvGraphicFramePr>
          <p:nvPr/>
        </p:nvGraphicFramePr>
        <p:xfrm>
          <a:off x="6726238" y="1700213"/>
          <a:ext cx="22383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21" name="Equation" r:id="rId30" imgW="2235200" imgH="508000" progId="Equation.DSMT4">
                  <p:embed/>
                </p:oleObj>
              </mc:Choice>
              <mc:Fallback>
                <p:oleObj name="Equation" r:id="rId30" imgW="2235200" imgH="5080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1700213"/>
                        <a:ext cx="2238375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3" grpId="0"/>
      <p:bldP spid="754694" grpId="0"/>
      <p:bldP spid="75469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</Template>
  <TotalTime>1758</TotalTime>
  <Words>2194</Words>
  <Application>Microsoft Office PowerPoint</Application>
  <PresentationFormat>全屏显示(4:3)</PresentationFormat>
  <Paragraphs>436</Paragraphs>
  <Slides>48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方正舒体</vt:lpstr>
      <vt:lpstr>华文行楷</vt:lpstr>
      <vt:lpstr>隶书</vt:lpstr>
      <vt:lpstr>宋体</vt:lpstr>
      <vt:lpstr>Arial</vt:lpstr>
      <vt:lpstr>Comic Sans MS</vt:lpstr>
      <vt:lpstr>Symbol</vt:lpstr>
      <vt:lpstr>Times New Roman</vt:lpstr>
      <vt:lpstr>Wingdings 2</vt:lpstr>
      <vt:lpstr>Chapter0</vt:lpstr>
      <vt:lpstr>文档</vt:lpstr>
      <vt:lpstr>Equation</vt:lpstr>
      <vt:lpstr>Image</vt:lpstr>
      <vt:lpstr>Section 5.3</vt:lpstr>
      <vt:lpstr>Integration by Substitutions for definite integrals</vt:lpstr>
      <vt:lpstr>Integration by Substitutions for definite integrals</vt:lpstr>
      <vt:lpstr>Integration by Substitutions for definite integrals</vt:lpstr>
      <vt:lpstr>Integration by Substitutions for definite integrals</vt:lpstr>
      <vt:lpstr>Integration by Substitutions for definite integrals</vt:lpstr>
      <vt:lpstr>Integration by Parts </vt:lpstr>
      <vt:lpstr>Integration by Parts </vt:lpstr>
      <vt:lpstr>Integration by Parts </vt:lpstr>
      <vt:lpstr>Integration by Parts </vt:lpstr>
      <vt:lpstr>Integration by Parts </vt:lpstr>
      <vt:lpstr>Integration by Parts</vt:lpstr>
      <vt:lpstr>Integration by Parts</vt:lpstr>
      <vt:lpstr>Integration by Parts</vt:lpstr>
      <vt:lpstr>Quadrature Problems for elementary fundamental functions</vt:lpstr>
      <vt:lpstr>Review</vt:lpstr>
      <vt:lpstr>Section 5.4</vt:lpstr>
      <vt:lpstr>Overview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Integration on an Infinite Interval</vt:lpstr>
      <vt:lpstr>Integrands with Infinite Discontinuities</vt:lpstr>
      <vt:lpstr>Integrands with Infinite Discontinuities</vt:lpstr>
      <vt:lpstr>Integrands with Infinite Discontinuities</vt:lpstr>
      <vt:lpstr>Integrands with Infinite Discontinuities</vt:lpstr>
      <vt:lpstr>Integrands with Infinite Discontinuities</vt:lpstr>
      <vt:lpstr>Integrands with Infinite Discontinuities</vt:lpstr>
      <vt:lpstr>Integrands with Infinite Discontinuities</vt:lpstr>
      <vt:lpstr>Integrands with Infinite Discontinuities</vt:lpstr>
      <vt:lpstr>Integrands with Infinite Discontinuities</vt:lpstr>
      <vt:lpstr>Improper Integrals</vt:lpstr>
      <vt:lpstr>Improper Integrals</vt:lpstr>
      <vt:lpstr>Improper Integrals</vt:lpstr>
      <vt:lpstr>Improper Integrals</vt:lpstr>
      <vt:lpstr>Review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zp</dc:creator>
  <cp:lastModifiedBy>Windows 用户</cp:lastModifiedBy>
  <cp:revision>487</cp:revision>
  <cp:lastPrinted>2011-11-30T09:15:11Z</cp:lastPrinted>
  <dcterms:created xsi:type="dcterms:W3CDTF">2006-06-17T08:19:58Z</dcterms:created>
  <dcterms:modified xsi:type="dcterms:W3CDTF">2019-09-08T14:52:13Z</dcterms:modified>
</cp:coreProperties>
</file>