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Lst>
  <p:notesMasterIdLst>
    <p:notesMasterId r:id="rId43"/>
  </p:notesMasterIdLst>
  <p:handoutMasterIdLst>
    <p:handoutMasterId r:id="rId44"/>
  </p:handoutMasterIdLst>
  <p:sldIdLst>
    <p:sldId id="472" r:id="rId2"/>
    <p:sldId id="473" r:id="rId3"/>
    <p:sldId id="474" r:id="rId4"/>
    <p:sldId id="475" r:id="rId5"/>
    <p:sldId id="476" r:id="rId6"/>
    <p:sldId id="477" r:id="rId7"/>
    <p:sldId id="478" r:id="rId8"/>
    <p:sldId id="479" r:id="rId9"/>
    <p:sldId id="480" r:id="rId10"/>
    <p:sldId id="481" r:id="rId11"/>
    <p:sldId id="482" r:id="rId12"/>
    <p:sldId id="483" r:id="rId13"/>
    <p:sldId id="484" r:id="rId14"/>
    <p:sldId id="485" r:id="rId15"/>
    <p:sldId id="486" r:id="rId16"/>
    <p:sldId id="515" r:id="rId17"/>
    <p:sldId id="487" r:id="rId18"/>
    <p:sldId id="488" r:id="rId19"/>
    <p:sldId id="490" r:id="rId20"/>
    <p:sldId id="491" r:id="rId21"/>
    <p:sldId id="492" r:id="rId22"/>
    <p:sldId id="493" r:id="rId23"/>
    <p:sldId id="494" r:id="rId24"/>
    <p:sldId id="495" r:id="rId25"/>
    <p:sldId id="496" r:id="rId26"/>
    <p:sldId id="498" r:id="rId27"/>
    <p:sldId id="499" r:id="rId28"/>
    <p:sldId id="500" r:id="rId29"/>
    <p:sldId id="502" r:id="rId30"/>
    <p:sldId id="503" r:id="rId31"/>
    <p:sldId id="504" r:id="rId32"/>
    <p:sldId id="505" r:id="rId33"/>
    <p:sldId id="517" r:id="rId34"/>
    <p:sldId id="518" r:id="rId35"/>
    <p:sldId id="506" r:id="rId36"/>
    <p:sldId id="507" r:id="rId37"/>
    <p:sldId id="508" r:id="rId38"/>
    <p:sldId id="509" r:id="rId39"/>
    <p:sldId id="510" r:id="rId40"/>
    <p:sldId id="511" r:id="rId41"/>
    <p:sldId id="516" r:id="rId42"/>
  </p:sldIdLst>
  <p:sldSz cx="9144000" cy="6858000" type="screen4x3"/>
  <p:notesSz cx="6815138" cy="9942513"/>
  <p:defaultTextStyle>
    <a:defPPr>
      <a:defRPr lang="en-US"/>
    </a:defPPr>
    <a:lvl1pPr algn="l" rtl="0" fontAlgn="base">
      <a:spcBef>
        <a:spcPct val="0"/>
      </a:spcBef>
      <a:spcAft>
        <a:spcPct val="0"/>
      </a:spcAft>
      <a:defRPr sz="2000" kern="1200">
        <a:solidFill>
          <a:schemeClr val="tx1"/>
        </a:solidFill>
        <a:latin typeface="Times New Roman" pitchFamily="18" charset="0"/>
        <a:ea typeface="+mn-ea"/>
        <a:cs typeface="+mn-cs"/>
      </a:defRPr>
    </a:lvl1pPr>
    <a:lvl2pPr marL="457200" algn="l" rtl="0" fontAlgn="base">
      <a:spcBef>
        <a:spcPct val="0"/>
      </a:spcBef>
      <a:spcAft>
        <a:spcPct val="0"/>
      </a:spcAft>
      <a:defRPr sz="2000" kern="1200">
        <a:solidFill>
          <a:schemeClr val="tx1"/>
        </a:solidFill>
        <a:latin typeface="Times New Roman" pitchFamily="18" charset="0"/>
        <a:ea typeface="+mn-ea"/>
        <a:cs typeface="+mn-cs"/>
      </a:defRPr>
    </a:lvl2pPr>
    <a:lvl3pPr marL="914400" algn="l" rtl="0" fontAlgn="base">
      <a:spcBef>
        <a:spcPct val="0"/>
      </a:spcBef>
      <a:spcAft>
        <a:spcPct val="0"/>
      </a:spcAft>
      <a:defRPr sz="2000" kern="1200">
        <a:solidFill>
          <a:schemeClr val="tx1"/>
        </a:solidFill>
        <a:latin typeface="Times New Roman" pitchFamily="18" charset="0"/>
        <a:ea typeface="+mn-ea"/>
        <a:cs typeface="+mn-cs"/>
      </a:defRPr>
    </a:lvl3pPr>
    <a:lvl4pPr marL="1371600" algn="l" rtl="0" fontAlgn="base">
      <a:spcBef>
        <a:spcPct val="0"/>
      </a:spcBef>
      <a:spcAft>
        <a:spcPct val="0"/>
      </a:spcAft>
      <a:defRPr sz="2000" kern="1200">
        <a:solidFill>
          <a:schemeClr val="tx1"/>
        </a:solidFill>
        <a:latin typeface="Times New Roman" pitchFamily="18" charset="0"/>
        <a:ea typeface="+mn-ea"/>
        <a:cs typeface="+mn-cs"/>
      </a:defRPr>
    </a:lvl4pPr>
    <a:lvl5pPr marL="1828800" algn="l" rtl="0" fontAlgn="base">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3"/>
    <a:srgbClr val="DFDFEF"/>
    <a:srgbClr val="669900"/>
    <a:srgbClr val="336600"/>
    <a:srgbClr val="000066"/>
    <a:srgbClr val="FF99CC"/>
    <a:srgbClr val="FF00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96" autoAdjust="0"/>
    <p:restoredTop sz="94213" autoAdjust="0"/>
  </p:normalViewPr>
  <p:slideViewPr>
    <p:cSldViewPr>
      <p:cViewPr varScale="1">
        <p:scale>
          <a:sx n="86" d="100"/>
          <a:sy n="86" d="100"/>
        </p:scale>
        <p:origin x="837"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2040" y="-120"/>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 Id="rId5" Type="http://schemas.openxmlformats.org/officeDocument/2006/relationships/image" Target="../media/image49.emf"/><Relationship Id="rId4"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 Id="rId5" Type="http://schemas.openxmlformats.org/officeDocument/2006/relationships/image" Target="../media/image54.emf"/><Relationship Id="rId4" Type="http://schemas.openxmlformats.org/officeDocument/2006/relationships/image" Target="../media/image53.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image" Target="../media/image57.emf"/><Relationship Id="rId7" Type="http://schemas.openxmlformats.org/officeDocument/2006/relationships/image" Target="../media/image61.emf"/><Relationship Id="rId2" Type="http://schemas.openxmlformats.org/officeDocument/2006/relationships/image" Target="../media/image56.emf"/><Relationship Id="rId1" Type="http://schemas.openxmlformats.org/officeDocument/2006/relationships/image" Target="../media/image55.emf"/><Relationship Id="rId6" Type="http://schemas.openxmlformats.org/officeDocument/2006/relationships/image" Target="../media/image60.emf"/><Relationship Id="rId5" Type="http://schemas.openxmlformats.org/officeDocument/2006/relationships/image" Target="../media/image59.emf"/><Relationship Id="rId10" Type="http://schemas.openxmlformats.org/officeDocument/2006/relationships/image" Target="../media/image64.emf"/><Relationship Id="rId4" Type="http://schemas.openxmlformats.org/officeDocument/2006/relationships/image" Target="../media/image58.emf"/><Relationship Id="rId9" Type="http://schemas.openxmlformats.org/officeDocument/2006/relationships/image" Target="../media/image6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png"/><Relationship Id="rId5" Type="http://schemas.openxmlformats.org/officeDocument/2006/relationships/image" Target="../media/image70.emf"/><Relationship Id="rId4" Type="http://schemas.openxmlformats.org/officeDocument/2006/relationships/image" Target="../media/image69.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66.png"/><Relationship Id="rId4" Type="http://schemas.openxmlformats.org/officeDocument/2006/relationships/image" Target="../media/image73.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 Id="rId5" Type="http://schemas.openxmlformats.org/officeDocument/2006/relationships/image" Target="../media/image81.emf"/><Relationship Id="rId4" Type="http://schemas.openxmlformats.org/officeDocument/2006/relationships/image" Target="../media/image8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png"/><Relationship Id="rId1" Type="http://schemas.openxmlformats.org/officeDocument/2006/relationships/image" Target="../media/image8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4.png"/><Relationship Id="rId6" Type="http://schemas.openxmlformats.org/officeDocument/2006/relationships/image" Target="../media/image90.emf"/><Relationship Id="rId5" Type="http://schemas.openxmlformats.org/officeDocument/2006/relationships/image" Target="../media/image89.emf"/><Relationship Id="rId4" Type="http://schemas.openxmlformats.org/officeDocument/2006/relationships/image" Target="../media/image88.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91.emf"/><Relationship Id="rId4" Type="http://schemas.openxmlformats.org/officeDocument/2006/relationships/image" Target="../media/image94.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image" Target="../media/image98.emf"/><Relationship Id="rId7" Type="http://schemas.openxmlformats.org/officeDocument/2006/relationships/image" Target="../media/image102.emf"/><Relationship Id="rId2" Type="http://schemas.openxmlformats.org/officeDocument/2006/relationships/image" Target="../media/image97.emf"/><Relationship Id="rId1" Type="http://schemas.openxmlformats.org/officeDocument/2006/relationships/image" Target="../media/image96.png"/><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5.emf"/><Relationship Id="rId1" Type="http://schemas.openxmlformats.org/officeDocument/2006/relationships/image" Target="../media/image104.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9.emf"/><Relationship Id="rId7" Type="http://schemas.openxmlformats.org/officeDocument/2006/relationships/image" Target="../media/image113.emf"/><Relationship Id="rId2" Type="http://schemas.openxmlformats.org/officeDocument/2006/relationships/image" Target="../media/image108.emf"/><Relationship Id="rId1" Type="http://schemas.openxmlformats.org/officeDocument/2006/relationships/image" Target="../media/image107.png"/><Relationship Id="rId6" Type="http://schemas.openxmlformats.org/officeDocument/2006/relationships/image" Target="../media/image112.emf"/><Relationship Id="rId5" Type="http://schemas.openxmlformats.org/officeDocument/2006/relationships/image" Target="../media/image111.emf"/><Relationship Id="rId4" Type="http://schemas.openxmlformats.org/officeDocument/2006/relationships/image" Target="../media/image11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emf"/><Relationship Id="rId1" Type="http://schemas.openxmlformats.org/officeDocument/2006/relationships/image" Target="../media/image114.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image" Target="../media/image118.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2.emf"/><Relationship Id="rId1" Type="http://schemas.openxmlformats.org/officeDocument/2006/relationships/image" Target="../media/image121.emf"/><Relationship Id="rId4" Type="http://schemas.openxmlformats.org/officeDocument/2006/relationships/image" Target="../media/image124.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 Id="rId4" Type="http://schemas.openxmlformats.org/officeDocument/2006/relationships/image" Target="../media/image128.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2.emf"/><Relationship Id="rId7" Type="http://schemas.openxmlformats.org/officeDocument/2006/relationships/image" Target="../media/image136.emf"/><Relationship Id="rId2" Type="http://schemas.openxmlformats.org/officeDocument/2006/relationships/image" Target="../media/image131.emf"/><Relationship Id="rId1" Type="http://schemas.openxmlformats.org/officeDocument/2006/relationships/image" Target="../media/image130.emf"/><Relationship Id="rId6" Type="http://schemas.openxmlformats.org/officeDocument/2006/relationships/image" Target="../media/image135.emf"/><Relationship Id="rId5" Type="http://schemas.openxmlformats.org/officeDocument/2006/relationships/image" Target="../media/image134.emf"/><Relationship Id="rId4" Type="http://schemas.openxmlformats.org/officeDocument/2006/relationships/image" Target="../media/image13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38.emf"/><Relationship Id="rId1" Type="http://schemas.openxmlformats.org/officeDocument/2006/relationships/image" Target="../media/image137.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40.emf"/><Relationship Id="rId1" Type="http://schemas.openxmlformats.org/officeDocument/2006/relationships/image" Target="../media/image139.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image" Target="../media/image143.emf"/><Relationship Id="rId1" Type="http://schemas.openxmlformats.org/officeDocument/2006/relationships/image" Target="../media/image142.emf"/><Relationship Id="rId5" Type="http://schemas.openxmlformats.org/officeDocument/2006/relationships/image" Target="../media/image146.emf"/><Relationship Id="rId4" Type="http://schemas.openxmlformats.org/officeDocument/2006/relationships/image" Target="../media/image14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47.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emf"/><Relationship Id="rId1" Type="http://schemas.openxmlformats.org/officeDocument/2006/relationships/image" Target="../media/image148.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emf"/><Relationship Id="rId1" Type="http://schemas.openxmlformats.org/officeDocument/2006/relationships/image" Target="../media/image151.emf"/><Relationship Id="rId4" Type="http://schemas.openxmlformats.org/officeDocument/2006/relationships/image" Target="../media/image15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wmf"/><Relationship Id="rId5" Type="http://schemas.openxmlformats.org/officeDocument/2006/relationships/image" Target="../media/image19.emf"/><Relationship Id="rId4"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4"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4"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 Id="rId4" Type="http://schemas.openxmlformats.org/officeDocument/2006/relationships/image" Target="../media/image3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4"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r>
              <a:rPr lang="en-US" altLang="zh-CN"/>
              <a:t>Fundamentals of Advanced Mathematics</a:t>
            </a:r>
          </a:p>
        </p:txBody>
      </p:sp>
      <p:sp>
        <p:nvSpPr>
          <p:cNvPr id="10243" name="Rectangle 3"/>
          <p:cNvSpPr>
            <a:spLocks noGrp="1" noChangeArrowheads="1"/>
          </p:cNvSpPr>
          <p:nvPr>
            <p:ph type="dt" sz="quarter"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10244" name="Rectangle 4"/>
          <p:cNvSpPr>
            <a:spLocks noGrp="1" noChangeArrowheads="1"/>
          </p:cNvSpPr>
          <p:nvPr>
            <p:ph type="ftr" sz="quarter" idx="2"/>
          </p:nvPr>
        </p:nvSpPr>
        <p:spPr bwMode="auto">
          <a:xfrm>
            <a:off x="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r>
              <a:rPr lang="en-US" altLang="zh-CN"/>
              <a:t>BUPT                     Jianhua Yuan</a:t>
            </a:r>
          </a:p>
        </p:txBody>
      </p:sp>
      <p:sp>
        <p:nvSpPr>
          <p:cNvPr id="10245" name="Rectangle 5"/>
          <p:cNvSpPr>
            <a:spLocks noGrp="1" noChangeArrowheads="1"/>
          </p:cNvSpPr>
          <p:nvPr>
            <p:ph type="sldNum" sz="quarter" idx="3"/>
          </p:nvPr>
        </p:nvSpPr>
        <p:spPr bwMode="auto">
          <a:xfrm>
            <a:off x="386080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BB95EA7B-11DA-4E11-99F5-F8319AB0E0E3}" type="slidenum">
              <a:rPr lang="zh-CN" altLang="en-US"/>
              <a:pPr/>
              <a:t>‹#›</a:t>
            </a:fld>
            <a:endParaRPr lang="en-US" altLang="zh-CN"/>
          </a:p>
        </p:txBody>
      </p:sp>
    </p:spTree>
    <p:extLst>
      <p:ext uri="{BB962C8B-B14F-4D97-AF65-F5344CB8AC3E}">
        <p14:creationId xmlns:p14="http://schemas.microsoft.com/office/powerpoint/2010/main" val="1129129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zh-CN" altLang="en-US"/>
          </a:p>
        </p:txBody>
      </p:sp>
      <p:sp>
        <p:nvSpPr>
          <p:cNvPr id="17411"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17412" name="Rectangle 4"/>
          <p:cNvSpPr>
            <a:spLocks noGrp="1" noRot="1" noChangeAspect="1" noChangeArrowheads="1" noTextEdit="1"/>
          </p:cNvSpPr>
          <p:nvPr>
            <p:ph type="sldImg" idx="2"/>
          </p:nvPr>
        </p:nvSpPr>
        <p:spPr bwMode="auto">
          <a:xfrm>
            <a:off x="923925" y="746125"/>
            <a:ext cx="4970463" cy="372745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1038" y="4722813"/>
            <a:ext cx="5453062"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414" name="Rectangle 6"/>
          <p:cNvSpPr>
            <a:spLocks noGrp="1" noChangeArrowheads="1"/>
          </p:cNvSpPr>
          <p:nvPr>
            <p:ph type="ftr" sz="quarter" idx="4"/>
          </p:nvPr>
        </p:nvSpPr>
        <p:spPr bwMode="auto">
          <a:xfrm>
            <a:off x="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17415" name="Rectangle 7"/>
          <p:cNvSpPr>
            <a:spLocks noGrp="1" noChangeArrowheads="1"/>
          </p:cNvSpPr>
          <p:nvPr>
            <p:ph type="sldNum" sz="quarter" idx="5"/>
          </p:nvPr>
        </p:nvSpPr>
        <p:spPr bwMode="auto">
          <a:xfrm>
            <a:off x="386080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6C4912F4-0019-44B2-AAB0-FE25D396CE1C}" type="slidenum">
              <a:rPr lang="zh-CN" altLang="en-US"/>
              <a:pPr/>
              <a:t>‹#›</a:t>
            </a:fld>
            <a:endParaRPr lang="en-US" altLang="zh-CN"/>
          </a:p>
        </p:txBody>
      </p:sp>
    </p:spTree>
    <p:extLst>
      <p:ext uri="{BB962C8B-B14F-4D97-AF65-F5344CB8AC3E}">
        <p14:creationId xmlns:p14="http://schemas.microsoft.com/office/powerpoint/2010/main" val="36503965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8101F-5DDC-4E13-9D0C-28EAFE35F1AF}" type="slidenum">
              <a:rPr lang="zh-CN" altLang="en-US"/>
              <a:pPr/>
              <a:t>1</a:t>
            </a:fld>
            <a:endParaRPr lang="en-US" altLang="zh-CN"/>
          </a:p>
        </p:txBody>
      </p:sp>
      <p:sp>
        <p:nvSpPr>
          <p:cNvPr id="884738" name="Rectangle 2"/>
          <p:cNvSpPr>
            <a:spLocks noGrp="1" noRot="1" noChangeAspect="1" noChangeArrowheads="1" noTextEdit="1"/>
          </p:cNvSpPr>
          <p:nvPr>
            <p:ph type="sldImg"/>
          </p:nvPr>
        </p:nvSpPr>
        <p:spPr>
          <a:ln/>
        </p:spPr>
      </p:sp>
      <p:sp>
        <p:nvSpPr>
          <p:cNvPr id="884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FDF96-A05D-4A08-AC48-FFD030918228}" type="slidenum">
              <a:rPr lang="zh-CN" altLang="en-US"/>
              <a:pPr/>
              <a:t>10</a:t>
            </a:fld>
            <a:endParaRPr lang="en-US" altLang="zh-CN"/>
          </a:p>
        </p:txBody>
      </p:sp>
      <p:sp>
        <p:nvSpPr>
          <p:cNvPr id="903170" name="Rectangle 2"/>
          <p:cNvSpPr>
            <a:spLocks noGrp="1" noRot="1" noChangeAspect="1" noChangeArrowheads="1" noTextEdit="1"/>
          </p:cNvSpPr>
          <p:nvPr>
            <p:ph type="sldImg"/>
          </p:nvPr>
        </p:nvSpPr>
        <p:spPr>
          <a:ln/>
        </p:spPr>
      </p:sp>
      <p:sp>
        <p:nvSpPr>
          <p:cNvPr id="9031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2973CC-E837-4553-9D14-20BFEAE34FEB}" type="slidenum">
              <a:rPr lang="zh-CN" altLang="en-US"/>
              <a:pPr/>
              <a:t>11</a:t>
            </a:fld>
            <a:endParaRPr lang="en-US" altLang="zh-CN"/>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15D73D-F4D9-4D2B-97B2-0FA1E049845D}" type="slidenum">
              <a:rPr lang="zh-CN" altLang="en-US"/>
              <a:pPr/>
              <a:t>12</a:t>
            </a:fld>
            <a:endParaRPr lang="en-US" altLang="zh-CN"/>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8F60E8-397B-4D4E-927A-351FEB607B3A}" type="slidenum">
              <a:rPr lang="zh-CN" altLang="en-US"/>
              <a:pPr/>
              <a:t>13</a:t>
            </a:fld>
            <a:endParaRPr lang="en-US" altLang="zh-CN"/>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B538BB-77DB-426A-8138-94DB6954CCE6}" type="slidenum">
              <a:rPr lang="zh-CN" altLang="en-US"/>
              <a:pPr/>
              <a:t>14</a:t>
            </a:fld>
            <a:endParaRPr lang="en-US" altLang="zh-CN"/>
          </a:p>
        </p:txBody>
      </p:sp>
      <p:sp>
        <p:nvSpPr>
          <p:cNvPr id="911362" name="Rectangle 2"/>
          <p:cNvSpPr>
            <a:spLocks noGrp="1" noRot="1" noChangeAspect="1" noChangeArrowheads="1" noTextEdit="1"/>
          </p:cNvSpPr>
          <p:nvPr>
            <p:ph type="sldImg"/>
          </p:nvPr>
        </p:nvSpPr>
        <p:spPr>
          <a:ln/>
        </p:spPr>
      </p:sp>
      <p:sp>
        <p:nvSpPr>
          <p:cNvPr id="9113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B523F9-E53E-4B6B-BE38-FF395639EC37}" type="slidenum">
              <a:rPr lang="zh-CN" altLang="en-US"/>
              <a:pPr/>
              <a:t>15</a:t>
            </a:fld>
            <a:endParaRPr lang="en-US" altLang="zh-CN"/>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00D7F5-8136-476B-82F3-7C7807FA28B8}" type="slidenum">
              <a:rPr lang="zh-CN" altLang="en-US"/>
              <a:pPr/>
              <a:t>16</a:t>
            </a:fld>
            <a:endParaRPr lang="en-US" altLang="zh-CN"/>
          </a:p>
        </p:txBody>
      </p:sp>
      <p:sp>
        <p:nvSpPr>
          <p:cNvPr id="999426" name="Rectangle 2"/>
          <p:cNvSpPr>
            <a:spLocks noGrp="1" noRot="1" noChangeAspect="1" noChangeArrowheads="1" noTextEdit="1"/>
          </p:cNvSpPr>
          <p:nvPr>
            <p:ph type="sldImg"/>
          </p:nvPr>
        </p:nvSpPr>
        <p:spPr>
          <a:ln/>
        </p:spPr>
      </p:sp>
      <p:sp>
        <p:nvSpPr>
          <p:cNvPr id="999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3BD0E2-FE23-489C-84DB-BE1D4DB122CC}" type="slidenum">
              <a:rPr lang="zh-CN" altLang="en-US"/>
              <a:pPr/>
              <a:t>17</a:t>
            </a:fld>
            <a:endParaRPr lang="en-US" altLang="zh-CN"/>
          </a:p>
        </p:txBody>
      </p:sp>
      <p:sp>
        <p:nvSpPr>
          <p:cNvPr id="915458" name="Rectangle 2"/>
          <p:cNvSpPr>
            <a:spLocks noGrp="1" noRot="1" noChangeAspec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261D4-94C0-496B-9E54-60D13EA14F06}" type="slidenum">
              <a:rPr lang="zh-CN" altLang="en-US"/>
              <a:pPr/>
              <a:t>18</a:t>
            </a:fld>
            <a:endParaRPr lang="en-US" altLang="zh-CN"/>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9C29B0-4D2C-4389-BF81-406251F62DD3}" type="slidenum">
              <a:rPr lang="zh-CN" altLang="en-US"/>
              <a:pPr/>
              <a:t>19</a:t>
            </a:fld>
            <a:endParaRPr lang="en-US" altLang="zh-CN"/>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2FF8C-B8CD-4775-8A48-197E367FADBF}" type="slidenum">
              <a:rPr lang="zh-CN" altLang="en-US"/>
              <a:pPr/>
              <a:t>2</a:t>
            </a:fld>
            <a:endParaRPr lang="en-US" altLang="zh-CN"/>
          </a:p>
        </p:txBody>
      </p:sp>
      <p:sp>
        <p:nvSpPr>
          <p:cNvPr id="886786" name="Rectangle 2"/>
          <p:cNvSpPr>
            <a:spLocks noGrp="1" noRot="1" noChangeAspect="1" noChangeArrowheads="1" noTextEdit="1"/>
          </p:cNvSpPr>
          <p:nvPr>
            <p:ph type="sldImg"/>
          </p:nvPr>
        </p:nvSpPr>
        <p:spPr>
          <a:ln/>
        </p:spPr>
      </p:sp>
      <p:sp>
        <p:nvSpPr>
          <p:cNvPr id="8867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3D4685-02E7-4BF2-8473-11D066E74535}" type="slidenum">
              <a:rPr lang="zh-CN" altLang="en-US"/>
              <a:pPr/>
              <a:t>20</a:t>
            </a:fld>
            <a:endParaRPr lang="en-US" altLang="zh-CN"/>
          </a:p>
        </p:txBody>
      </p:sp>
      <p:sp>
        <p:nvSpPr>
          <p:cNvPr id="923650" name="Rectangle 2"/>
          <p:cNvSpPr>
            <a:spLocks noGrp="1" noRot="1" noChangeAspec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56B7F-4FD2-4861-A4AB-63E0B3EDBED7}" type="slidenum">
              <a:rPr lang="zh-CN" altLang="en-US"/>
              <a:pPr/>
              <a:t>21</a:t>
            </a:fld>
            <a:endParaRPr lang="en-US" altLang="zh-CN"/>
          </a:p>
        </p:txBody>
      </p:sp>
      <p:sp>
        <p:nvSpPr>
          <p:cNvPr id="925698" name="Rectangle 2"/>
          <p:cNvSpPr>
            <a:spLocks noGrp="1" noRot="1" noChangeAspect="1" noChangeArrowheads="1" noTextEdit="1"/>
          </p:cNvSpPr>
          <p:nvPr>
            <p:ph type="sldImg"/>
          </p:nvPr>
        </p:nvSpPr>
        <p:spPr>
          <a:ln/>
        </p:spPr>
      </p:sp>
      <p:sp>
        <p:nvSpPr>
          <p:cNvPr id="9256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C71DD-DECB-40A8-9F62-FC585816FA59}" type="slidenum">
              <a:rPr lang="zh-CN" altLang="en-US"/>
              <a:pPr/>
              <a:t>22</a:t>
            </a:fld>
            <a:endParaRPr lang="en-US" altLang="zh-CN"/>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A2CDE-5F1A-4AA4-A7B8-2CE9A9A216C1}" type="slidenum">
              <a:rPr lang="zh-CN" altLang="en-US"/>
              <a:pPr/>
              <a:t>23</a:t>
            </a:fld>
            <a:endParaRPr lang="en-US" altLang="zh-CN"/>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E25A85-7468-48F4-88E7-3C8BF10D827A}" type="slidenum">
              <a:rPr lang="zh-CN" altLang="en-US"/>
              <a:pPr/>
              <a:t>24</a:t>
            </a:fld>
            <a:endParaRPr lang="en-US" altLang="zh-CN"/>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5A2802-7282-42D9-ACB1-7A11B2BC7203}" type="slidenum">
              <a:rPr lang="zh-CN" altLang="en-US"/>
              <a:pPr/>
              <a:t>25</a:t>
            </a:fld>
            <a:endParaRPr lang="en-US" altLang="zh-CN"/>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93E64-2CB3-492F-8E50-B212B77877D3}" type="slidenum">
              <a:rPr lang="zh-CN" altLang="en-US"/>
              <a:pPr/>
              <a:t>26</a:t>
            </a:fld>
            <a:endParaRPr lang="en-US" altLang="zh-CN"/>
          </a:p>
        </p:txBody>
      </p:sp>
      <p:sp>
        <p:nvSpPr>
          <p:cNvPr id="937986" name="Rectangle 2"/>
          <p:cNvSpPr>
            <a:spLocks noGrp="1" noRot="1" noChangeAspect="1" noChangeArrowheads="1" noTextEdit="1"/>
          </p:cNvSpPr>
          <p:nvPr>
            <p:ph type="sldImg"/>
          </p:nvPr>
        </p:nvSpPr>
        <p:spPr>
          <a:ln/>
        </p:spPr>
      </p:sp>
      <p:sp>
        <p:nvSpPr>
          <p:cNvPr id="9379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A81528-56BC-4729-9B20-6278375FFAA2}" type="slidenum">
              <a:rPr lang="zh-CN" altLang="en-US"/>
              <a:pPr/>
              <a:t>27</a:t>
            </a:fld>
            <a:endParaRPr lang="en-US" altLang="zh-CN"/>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476B-C189-46ED-A067-1C24559C2282}" type="slidenum">
              <a:rPr lang="zh-CN" altLang="en-US"/>
              <a:pPr/>
              <a:t>28</a:t>
            </a:fld>
            <a:endParaRPr lang="en-US" altLang="zh-CN"/>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56CB89-0C70-47E1-83E2-01F5746EA113}" type="slidenum">
              <a:rPr lang="zh-CN" altLang="en-US"/>
              <a:pPr/>
              <a:t>29</a:t>
            </a:fld>
            <a:endParaRPr lang="en-US" altLang="zh-CN"/>
          </a:p>
        </p:txBody>
      </p:sp>
      <p:sp>
        <p:nvSpPr>
          <p:cNvPr id="946178" name="Rectangle 2"/>
          <p:cNvSpPr>
            <a:spLocks noGrp="1" noRot="1" noChangeAspect="1" noChangeArrowheads="1" noTextEdit="1"/>
          </p:cNvSpPr>
          <p:nvPr>
            <p:ph type="sldImg"/>
          </p:nvPr>
        </p:nvSpPr>
        <p:spPr>
          <a:ln/>
        </p:spPr>
      </p:sp>
      <p:sp>
        <p:nvSpPr>
          <p:cNvPr id="9461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73D0A-F86A-4711-861C-3A227864BFB7}" type="slidenum">
              <a:rPr lang="zh-CN" altLang="en-US"/>
              <a:pPr/>
              <a:t>3</a:t>
            </a:fld>
            <a:endParaRPr lang="en-US" altLang="zh-CN"/>
          </a:p>
        </p:txBody>
      </p:sp>
      <p:sp>
        <p:nvSpPr>
          <p:cNvPr id="888834" name="Rectangle 2"/>
          <p:cNvSpPr>
            <a:spLocks noGrp="1" noRot="1" noChangeAspect="1" noChangeArrowheads="1" noTextEdit="1"/>
          </p:cNvSpPr>
          <p:nvPr>
            <p:ph type="sldImg"/>
          </p:nvPr>
        </p:nvSpPr>
        <p:spPr>
          <a:ln/>
        </p:spPr>
      </p:sp>
      <p:sp>
        <p:nvSpPr>
          <p:cNvPr id="888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6A8160-6012-49F9-9899-800B5A9649A2}" type="slidenum">
              <a:rPr lang="zh-CN" altLang="en-US"/>
              <a:pPr/>
              <a:t>30</a:t>
            </a:fld>
            <a:endParaRPr lang="en-US" altLang="zh-CN"/>
          </a:p>
        </p:txBody>
      </p:sp>
      <p:sp>
        <p:nvSpPr>
          <p:cNvPr id="948226" name="Rectangle 2"/>
          <p:cNvSpPr>
            <a:spLocks noGrp="1" noRot="1" noChangeAspec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2A5478-E592-407B-8CD1-1D6F5441A7E5}" type="slidenum">
              <a:rPr lang="zh-CN" altLang="en-US"/>
              <a:pPr/>
              <a:t>31</a:t>
            </a:fld>
            <a:endParaRPr lang="en-US" altLang="zh-CN"/>
          </a:p>
        </p:txBody>
      </p:sp>
      <p:sp>
        <p:nvSpPr>
          <p:cNvPr id="950274" name="Rectangle 2"/>
          <p:cNvSpPr>
            <a:spLocks noGrp="1" noRot="1" noChangeAspect="1" noChangeArrowheads="1" noTextEdit="1"/>
          </p:cNvSpPr>
          <p:nvPr>
            <p:ph type="sldImg"/>
          </p:nvPr>
        </p:nvSpPr>
        <p:spPr>
          <a:ln/>
        </p:spPr>
      </p:sp>
      <p:sp>
        <p:nvSpPr>
          <p:cNvPr id="950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458A29-4F6A-41F3-ADE1-8C5BFD8ADA75}" type="slidenum">
              <a:rPr lang="zh-CN" altLang="en-US"/>
              <a:pPr/>
              <a:t>32</a:t>
            </a:fld>
            <a:endParaRPr lang="en-US" altLang="zh-CN"/>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B04BA-EDEF-454B-AA01-1757658FE8F4}" type="slidenum">
              <a:rPr lang="zh-CN" altLang="en-US"/>
              <a:pPr/>
              <a:t>35</a:t>
            </a:fld>
            <a:endParaRPr lang="en-US" altLang="zh-CN"/>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1957A-5216-4EBB-82C3-C7CB92D58A40}" type="slidenum">
              <a:rPr lang="zh-CN" altLang="en-US"/>
              <a:pPr/>
              <a:t>36</a:t>
            </a:fld>
            <a:endParaRPr lang="en-US" altLang="zh-CN"/>
          </a:p>
        </p:txBody>
      </p:sp>
      <p:sp>
        <p:nvSpPr>
          <p:cNvPr id="956418" name="Rectangle 2"/>
          <p:cNvSpPr>
            <a:spLocks noGrp="1" noRot="1" noChangeAspec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6CE552-1837-454D-B197-918530CE8730}" type="slidenum">
              <a:rPr lang="zh-CN" altLang="en-US"/>
              <a:pPr/>
              <a:t>37</a:t>
            </a:fld>
            <a:endParaRPr lang="en-US" altLang="zh-CN"/>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EDEDE-A7AD-4D57-AF4D-70461F8E8E27}" type="slidenum">
              <a:rPr lang="zh-CN" altLang="en-US"/>
              <a:pPr/>
              <a:t>38</a:t>
            </a:fld>
            <a:endParaRPr lang="en-US" altLang="zh-CN"/>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3CA30-43AB-4749-B87C-10F72FABD5A4}" type="slidenum">
              <a:rPr lang="zh-CN" altLang="en-US"/>
              <a:pPr/>
              <a:t>39</a:t>
            </a:fld>
            <a:endParaRPr lang="en-US" altLang="zh-CN"/>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5BA09A-F849-4753-967F-65F2BC358467}" type="slidenum">
              <a:rPr lang="zh-CN" altLang="en-US"/>
              <a:pPr/>
              <a:t>40</a:t>
            </a:fld>
            <a:endParaRPr lang="en-US" altLang="zh-CN"/>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017C26-ACF6-4DA5-A89F-F1176C9A63A1}" type="slidenum">
              <a:rPr lang="zh-CN" altLang="en-US"/>
              <a:pPr/>
              <a:t>41</a:t>
            </a:fld>
            <a:endParaRPr lang="en-US" altLang="zh-CN"/>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CA0B4A-1EE1-4941-B370-A70DCDAA8DBE}" type="slidenum">
              <a:rPr lang="zh-CN" altLang="en-US"/>
              <a:pPr/>
              <a:t>4</a:t>
            </a:fld>
            <a:endParaRPr lang="en-US" altLang="zh-CN"/>
          </a:p>
        </p:txBody>
      </p:sp>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BF17C5-29FA-42D0-9A73-5BC487683A5C}" type="slidenum">
              <a:rPr lang="zh-CN" altLang="en-US"/>
              <a:pPr/>
              <a:t>5</a:t>
            </a:fld>
            <a:endParaRPr lang="en-US" altLang="zh-CN"/>
          </a:p>
        </p:txBody>
      </p:sp>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4A2A71-C3CE-4B9C-80C7-96C3A71E9F91}" type="slidenum">
              <a:rPr lang="zh-CN" altLang="en-US"/>
              <a:pPr/>
              <a:t>6</a:t>
            </a:fld>
            <a:endParaRPr lang="en-US" altLang="zh-CN"/>
          </a:p>
        </p:txBody>
      </p:sp>
      <p:sp>
        <p:nvSpPr>
          <p:cNvPr id="894978" name="Rectangle 2"/>
          <p:cNvSpPr>
            <a:spLocks noGrp="1" noRot="1" noChangeAspect="1" noChangeArrowheads="1" noTextEdit="1"/>
          </p:cNvSpPr>
          <p:nvPr>
            <p:ph type="sldImg"/>
          </p:nvPr>
        </p:nvSpPr>
        <p:spPr>
          <a:ln/>
        </p:spPr>
      </p:sp>
      <p:sp>
        <p:nvSpPr>
          <p:cNvPr id="8949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E41687-CB55-4043-BA73-C929670DA5A9}" type="slidenum">
              <a:rPr lang="zh-CN" altLang="en-US"/>
              <a:pPr/>
              <a:t>7</a:t>
            </a:fld>
            <a:endParaRPr lang="en-US" altLang="zh-CN"/>
          </a:p>
        </p:txBody>
      </p:sp>
      <p:sp>
        <p:nvSpPr>
          <p:cNvPr id="897026" name="Rectangle 2"/>
          <p:cNvSpPr>
            <a:spLocks noGrp="1" noRot="1" noChangeAspect="1" noChangeArrowheads="1" noTextEdit="1"/>
          </p:cNvSpPr>
          <p:nvPr>
            <p:ph type="sldImg"/>
          </p:nvPr>
        </p:nvSpPr>
        <p:spPr>
          <a:ln/>
        </p:spPr>
      </p:sp>
      <p:sp>
        <p:nvSpPr>
          <p:cNvPr id="8970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B5FF8-5A34-4077-A5FC-BAA1F694F81A}" type="slidenum">
              <a:rPr lang="zh-CN" altLang="en-US"/>
              <a:pPr/>
              <a:t>8</a:t>
            </a:fld>
            <a:endParaRPr lang="en-US" altLang="zh-CN"/>
          </a:p>
        </p:txBody>
      </p:sp>
      <p:sp>
        <p:nvSpPr>
          <p:cNvPr id="899074" name="Rectangle 2"/>
          <p:cNvSpPr>
            <a:spLocks noGrp="1" noRot="1" noChangeAspect="1" noChangeArrowheads="1" noTextEdit="1"/>
          </p:cNvSpPr>
          <p:nvPr>
            <p:ph type="sldImg"/>
          </p:nvPr>
        </p:nvSpPr>
        <p:spPr>
          <a:ln/>
        </p:spPr>
      </p:sp>
      <p:sp>
        <p:nvSpPr>
          <p:cNvPr id="8990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455B01-6475-46FA-9889-9B8A31D27C96}" type="slidenum">
              <a:rPr lang="zh-CN" altLang="en-US"/>
              <a:pPr/>
              <a:t>9</a:t>
            </a:fld>
            <a:endParaRPr lang="en-US" altLang="zh-CN"/>
          </a:p>
        </p:txBody>
      </p:sp>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71472" y="1142984"/>
            <a:ext cx="8215370"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dirty="0"/>
          </a:p>
        </p:txBody>
      </p:sp>
      <p:sp>
        <p:nvSpPr>
          <p:cNvPr id="17" name="副标题 16"/>
          <p:cNvSpPr>
            <a:spLocks noGrp="1"/>
          </p:cNvSpPr>
          <p:nvPr>
            <p:ph type="subTitle" idx="1"/>
          </p:nvPr>
        </p:nvSpPr>
        <p:spPr>
          <a:xfrm>
            <a:off x="533400" y="3228536"/>
            <a:ext cx="7854696" cy="1752600"/>
          </a:xfrm>
        </p:spPr>
        <p:txBody>
          <a:bodyPr lIns="0" rIns="18288">
            <a:normAutofit/>
          </a:bodyPr>
          <a:lstStyle>
            <a:lvl1pPr marL="0" marR="45720" indent="0" algn="r">
              <a:buNone/>
              <a:defRPr sz="36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8" name="椭圆 7"/>
          <p:cNvSpPr/>
          <p:nvPr/>
        </p:nvSpPr>
        <p:spPr>
          <a:xfrm>
            <a:off x="8001024" y="6215082"/>
            <a:ext cx="428628" cy="428628"/>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858280" y="5715016"/>
            <a:ext cx="54000" cy="54000"/>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786842" y="5286388"/>
            <a:ext cx="54000" cy="54000"/>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01024" y="6143644"/>
            <a:ext cx="461986"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3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a:t>
            </a:r>
            <a:endParaRPr lang="zh-CN" altLang="en-US" sz="3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矩形 20"/>
          <p:cNvSpPr/>
          <p:nvPr/>
        </p:nvSpPr>
        <p:spPr>
          <a:xfrm>
            <a:off x="8215338" y="6060064"/>
            <a:ext cx="367408"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1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a:t>
            </a:r>
            <a:endParaRPr lang="zh-CN" altLang="en-US" sz="1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3" name="矩形 22"/>
          <p:cNvSpPr/>
          <p:nvPr/>
        </p:nvSpPr>
        <p:spPr>
          <a:xfrm>
            <a:off x="8376850" y="6131502"/>
            <a:ext cx="338554"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1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t>
            </a:r>
            <a:endParaRPr lang="zh-CN" altLang="en-US" sz="1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4" name="矩形 23"/>
          <p:cNvSpPr/>
          <p:nvPr/>
        </p:nvSpPr>
        <p:spPr>
          <a:xfrm>
            <a:off x="8215338" y="6286520"/>
            <a:ext cx="642974"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b="1" cap="none" spc="60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a:t>
            </a:r>
            <a:endParaRPr lang="zh-CN" altLang="en-US" sz="2800" b="1" cap="none" spc="60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6" name="椭圆 25"/>
          <p:cNvSpPr/>
          <p:nvPr/>
        </p:nvSpPr>
        <p:spPr>
          <a:xfrm>
            <a:off x="7929586" y="6750000"/>
            <a:ext cx="108000" cy="108000"/>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215338" y="5929330"/>
            <a:ext cx="90000" cy="90000"/>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4091991" y="1152276"/>
            <a:ext cx="4560970" cy="3648444"/>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857232"/>
            <a:ext cx="3033706" cy="1902385"/>
          </a:xfrm>
        </p:spPr>
        <p:txBody>
          <a:bodyPr vert="horz" lIns="45720" tIns="45720" rIns="45720" bIns="45720" anchor="b">
            <a:noAutofit/>
          </a:bodyPr>
          <a:lstStyle>
            <a:lvl1pPr algn="l">
              <a:buNone/>
              <a:defRPr sz="4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571472" y="2857496"/>
            <a:ext cx="3071834" cy="2179320"/>
          </a:xfrm>
          <a:noFill/>
          <a:ln>
            <a:noFill/>
          </a:ln>
        </p:spPr>
        <p:style>
          <a:lnRef idx="2">
            <a:schemeClr val="accent1"/>
          </a:lnRef>
          <a:fillRef idx="1">
            <a:schemeClr val="lt1"/>
          </a:fillRef>
          <a:effectRef idx="0">
            <a:schemeClr val="accent1"/>
          </a:effectRef>
          <a:fontRef idx="none"/>
        </p:style>
        <p:txBody>
          <a:bodyPr lIns="64008" rIns="45720" bIns="45720" anchor="t">
            <a:normAutofit/>
          </a:bodyPr>
          <a:lstStyle>
            <a:lvl1pPr marL="0" indent="0" algn="l">
              <a:spcBef>
                <a:spcPts val="250"/>
              </a:spcBef>
              <a:buFontTx/>
              <a:buNone/>
              <a:defRPr sz="3600" b="1">
                <a:effectLst>
                  <a:outerShdw blurRad="38100" dist="38100" dir="2700000" algn="tl">
                    <a:srgbClr val="000000">
                      <a:alpha val="43137"/>
                    </a:srgbClr>
                  </a:outerShdw>
                </a:effectLst>
              </a:defRPr>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6" name="页脚占位符 5"/>
          <p:cNvSpPr>
            <a:spLocks noGrp="1"/>
          </p:cNvSpPr>
          <p:nvPr>
            <p:ph type="ftr" sz="quarter" idx="11"/>
          </p:nvPr>
        </p:nvSpPr>
        <p:spPr/>
        <p:txBody>
          <a:bodyPr/>
          <a:lstStyle/>
          <a:p>
            <a:endParaRPr lang="en-US" altLang="en-US"/>
          </a:p>
        </p:txBody>
      </p:sp>
      <p:sp>
        <p:nvSpPr>
          <p:cNvPr id="7" name="灯片编号占位符 6"/>
          <p:cNvSpPr>
            <a:spLocks noGrp="1"/>
          </p:cNvSpPr>
          <p:nvPr>
            <p:ph type="sldNum" sz="quarter" idx="12"/>
          </p:nvPr>
        </p:nvSpPr>
        <p:spPr>
          <a:xfrm>
            <a:off x="8077200" y="6356350"/>
            <a:ext cx="609600" cy="365125"/>
          </a:xfrm>
        </p:spPr>
        <p:txBody>
          <a:bodyPr/>
          <a:lstStyle/>
          <a:p>
            <a:fld id="{B46BBAC2-22CC-47AA-9174-F656CD4E81BA}" type="slidenum">
              <a:rPr lang="en-US" altLang="en-US" smtClean="0"/>
              <a:pPr/>
              <a:t>‹#›</a:t>
            </a:fld>
            <a:endParaRPr lang="en-US" altLang="en-US"/>
          </a:p>
        </p:txBody>
      </p:sp>
      <p:sp>
        <p:nvSpPr>
          <p:cNvPr id="3" name="图片占位符 2"/>
          <p:cNvSpPr>
            <a:spLocks noGrp="1"/>
          </p:cNvSpPr>
          <p:nvPr>
            <p:ph type="pic" idx="1"/>
          </p:nvPr>
        </p:nvSpPr>
        <p:spPr>
          <a:xfrm rot="420000">
            <a:off x="4197218" y="1226105"/>
            <a:ext cx="3993777" cy="3472675"/>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矩形 12"/>
          <p:cNvSpPr/>
          <p:nvPr/>
        </p:nvSpPr>
        <p:spPr>
          <a:xfrm>
            <a:off x="0" y="6396335"/>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
        <p:nvSpPr>
          <p:cNvPr id="5" name="日期占位符 4"/>
          <p:cNvSpPr>
            <a:spLocks noGrp="1"/>
          </p:cNvSpPr>
          <p:nvPr>
            <p:ph type="dt" sz="half" idx="10"/>
          </p:nvPr>
        </p:nvSpPr>
        <p:spPr/>
        <p:txBody>
          <a:bodyPr/>
          <a:lstStyle/>
          <a:p>
            <a:r>
              <a:rPr lang="zh-CN" altLang="en-US"/>
              <a:t>9/18/2006</a:t>
            </a:r>
            <a:endParaRPr lang="en-US"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dirty="0"/>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r>
              <a:rPr lang="zh-CN" altLang="en-US"/>
              <a:t>9/18/2006</a:t>
            </a:r>
            <a:endParaRPr lang="en-US" altLang="zh-CN"/>
          </a:p>
        </p:txBody>
      </p:sp>
      <p:sp>
        <p:nvSpPr>
          <p:cNvPr id="5" name="页脚占位符 4"/>
          <p:cNvSpPr>
            <a:spLocks noGrp="1"/>
          </p:cNvSpPr>
          <p:nvPr>
            <p:ph type="ftr" sz="quarter" idx="11"/>
          </p:nvPr>
        </p:nvSpPr>
        <p:spPr/>
        <p:txBody>
          <a:bodyPr/>
          <a:lstStyle/>
          <a:p>
            <a:endParaRPr lang="en-US" altLang="en-US"/>
          </a:p>
        </p:txBody>
      </p:sp>
      <p:sp>
        <p:nvSpPr>
          <p:cNvPr id="6" name="灯片编号占位符 5"/>
          <p:cNvSpPr>
            <a:spLocks noGrp="1"/>
          </p:cNvSpPr>
          <p:nvPr>
            <p:ph type="sldNum" sz="quarter" idx="12"/>
          </p:nvPr>
        </p:nvSpPr>
        <p:spPr/>
        <p:txBody>
          <a:bodyPr/>
          <a:lstStyle/>
          <a:p>
            <a:fld id="{E7D61C90-603A-4384-B379-824645B6174B}" type="slidenum">
              <a:rPr lang="en-US" altLang="en-US" smtClean="0"/>
              <a:pPr/>
              <a:t>‹#›</a:t>
            </a:fld>
            <a:endParaRPr lang="en-US" altLang="en-US"/>
          </a:p>
        </p:txBody>
      </p:sp>
      <p:sp>
        <p:nvSpPr>
          <p:cNvPr id="7" name="矩形 6"/>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r>
              <a:rPr lang="zh-CN" altLang="en-US"/>
              <a:t>9/18/2006</a:t>
            </a:r>
            <a:endParaRPr lang="en-US" altLang="zh-CN"/>
          </a:p>
        </p:txBody>
      </p:sp>
      <p:sp>
        <p:nvSpPr>
          <p:cNvPr id="5" name="页脚占位符 4"/>
          <p:cNvSpPr>
            <a:spLocks noGrp="1"/>
          </p:cNvSpPr>
          <p:nvPr>
            <p:ph type="ftr" sz="quarter" idx="11"/>
          </p:nvPr>
        </p:nvSpPr>
        <p:spPr/>
        <p:txBody>
          <a:bodyPr/>
          <a:lstStyle/>
          <a:p>
            <a:endParaRPr lang="en-US" altLang="en-US"/>
          </a:p>
        </p:txBody>
      </p:sp>
      <p:sp>
        <p:nvSpPr>
          <p:cNvPr id="6" name="灯片编号占位符 5"/>
          <p:cNvSpPr>
            <a:spLocks noGrp="1"/>
          </p:cNvSpPr>
          <p:nvPr>
            <p:ph type="sldNum" sz="quarter" idx="12"/>
          </p:nvPr>
        </p:nvSpPr>
        <p:spPr/>
        <p:txBody>
          <a:bodyPr/>
          <a:lstStyle/>
          <a:p>
            <a:fld id="{09E48C2F-A097-4056-ABE3-CD95FF3F857B}" type="slidenum">
              <a:rPr lang="en-US" altLang="en-US" smtClean="0"/>
              <a:pPr/>
              <a:t>‹#›</a:t>
            </a:fld>
            <a:endParaRPr lang="en-US" altLang="en-US"/>
          </a:p>
        </p:txBody>
      </p:sp>
      <p:sp>
        <p:nvSpPr>
          <p:cNvPr id="7" name="矩形 6"/>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68313" y="476250"/>
            <a:ext cx="7416800" cy="725488"/>
          </a:xfrm>
        </p:spPr>
        <p:txBody>
          <a:bodyPr/>
          <a:lstStyle/>
          <a:p>
            <a:r>
              <a:rPr lang="zh-CN" altLang="en-US"/>
              <a:t>单击此处编辑母版标题样式</a:t>
            </a:r>
          </a:p>
        </p:txBody>
      </p:sp>
      <p:sp>
        <p:nvSpPr>
          <p:cNvPr id="3" name="内容占位符 2"/>
          <p:cNvSpPr>
            <a:spLocks noGrp="1"/>
          </p:cNvSpPr>
          <p:nvPr>
            <p:ph sz="quarter" idx="1"/>
          </p:nvPr>
        </p:nvSpPr>
        <p:spPr>
          <a:xfrm>
            <a:off x="446088" y="1700213"/>
            <a:ext cx="4038600" cy="2084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37088" y="1700213"/>
            <a:ext cx="4038600" cy="2084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088" y="3937000"/>
            <a:ext cx="4038600" cy="2084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37088" y="3937000"/>
            <a:ext cx="4038600" cy="2084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53188"/>
            <a:ext cx="2133600" cy="252412"/>
          </a:xfrm>
        </p:spPr>
        <p:txBody>
          <a:bodyPr/>
          <a:lstStyle>
            <a:lvl1pPr>
              <a:defRPr/>
            </a:lvl1pPr>
          </a:lstStyle>
          <a:p>
            <a:r>
              <a:rPr lang="zh-CN" altLang="en-US"/>
              <a:t>9/18/2006</a:t>
            </a:r>
            <a:endParaRPr lang="en-US" altLang="zh-CN"/>
          </a:p>
        </p:txBody>
      </p:sp>
      <p:sp>
        <p:nvSpPr>
          <p:cNvPr id="8" name="页脚占位符 7"/>
          <p:cNvSpPr>
            <a:spLocks noGrp="1"/>
          </p:cNvSpPr>
          <p:nvPr>
            <p:ph type="ftr" sz="quarter" idx="11"/>
          </p:nvPr>
        </p:nvSpPr>
        <p:spPr>
          <a:xfrm>
            <a:off x="3124200" y="6381750"/>
            <a:ext cx="2895600" cy="323850"/>
          </a:xfrm>
        </p:spPr>
        <p:txBody>
          <a:bodyPr/>
          <a:lstStyle>
            <a:lvl1pPr>
              <a:defRPr/>
            </a:lvl1pPr>
          </a:lstStyle>
          <a:p>
            <a:endParaRPr lang="en-US" altLang="en-US"/>
          </a:p>
        </p:txBody>
      </p:sp>
      <p:sp>
        <p:nvSpPr>
          <p:cNvPr id="9" name="灯片编号占位符 8"/>
          <p:cNvSpPr>
            <a:spLocks noGrp="1"/>
          </p:cNvSpPr>
          <p:nvPr>
            <p:ph type="sldNum" sz="quarter" idx="12"/>
          </p:nvPr>
        </p:nvSpPr>
        <p:spPr>
          <a:xfrm>
            <a:off x="6553200" y="6453188"/>
            <a:ext cx="2133600" cy="252412"/>
          </a:xfrm>
        </p:spPr>
        <p:txBody>
          <a:bodyPr/>
          <a:lstStyle>
            <a:lvl1pPr>
              <a:defRPr/>
            </a:lvl1pPr>
          </a:lstStyle>
          <a:p>
            <a:fld id="{82D0F5EF-322F-4B9F-AA7F-49ACB17364BC}" type="slidenum">
              <a:rPr lang="en-US" altLang="en-US" smtClean="0"/>
              <a:pPr/>
              <a:t>‹#›</a:t>
            </a:fld>
            <a:endParaRPr lang="en-US" altLang="en-US"/>
          </a:p>
        </p:txBody>
      </p:sp>
    </p:spTree>
  </p:cSld>
  <p:clrMapOvr>
    <a:masterClrMapping/>
  </p:clrMapOv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76250"/>
            <a:ext cx="7416800" cy="725488"/>
          </a:xfrm>
        </p:spPr>
        <p:txBody>
          <a:bodyPr/>
          <a:lstStyle/>
          <a:p>
            <a:r>
              <a:rPr lang="zh-CN" altLang="en-US"/>
              <a:t>单击此处编辑母版标题样式</a:t>
            </a:r>
          </a:p>
        </p:txBody>
      </p:sp>
      <p:sp>
        <p:nvSpPr>
          <p:cNvPr id="3" name="内容占位符 2"/>
          <p:cNvSpPr>
            <a:spLocks noGrp="1"/>
          </p:cNvSpPr>
          <p:nvPr>
            <p:ph sz="half" idx="1"/>
          </p:nvPr>
        </p:nvSpPr>
        <p:spPr>
          <a:xfrm>
            <a:off x="446088" y="1700213"/>
            <a:ext cx="4038600"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37088" y="1700213"/>
            <a:ext cx="4038600" cy="2084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37088" y="3937000"/>
            <a:ext cx="4038600" cy="2084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453188"/>
            <a:ext cx="2133600" cy="252412"/>
          </a:xfrm>
        </p:spPr>
        <p:txBody>
          <a:bodyPr/>
          <a:lstStyle>
            <a:lvl1pPr>
              <a:defRPr/>
            </a:lvl1pPr>
          </a:lstStyle>
          <a:p>
            <a:r>
              <a:rPr lang="zh-CN" altLang="en-US"/>
              <a:t>9/18/2006</a:t>
            </a:r>
            <a:endParaRPr lang="en-US" altLang="zh-CN"/>
          </a:p>
        </p:txBody>
      </p:sp>
      <p:sp>
        <p:nvSpPr>
          <p:cNvPr id="7" name="页脚占位符 6"/>
          <p:cNvSpPr>
            <a:spLocks noGrp="1"/>
          </p:cNvSpPr>
          <p:nvPr>
            <p:ph type="ftr" sz="quarter" idx="11"/>
          </p:nvPr>
        </p:nvSpPr>
        <p:spPr>
          <a:xfrm>
            <a:off x="3124200" y="6381750"/>
            <a:ext cx="2895600" cy="323850"/>
          </a:xfrm>
        </p:spPr>
        <p:txBody>
          <a:bodyPr/>
          <a:lstStyle>
            <a:lvl1pPr>
              <a:defRPr/>
            </a:lvl1pPr>
          </a:lstStyle>
          <a:p>
            <a:endParaRPr lang="en-US" altLang="en-US"/>
          </a:p>
        </p:txBody>
      </p:sp>
      <p:sp>
        <p:nvSpPr>
          <p:cNvPr id="8" name="灯片编号占位符 7"/>
          <p:cNvSpPr>
            <a:spLocks noGrp="1"/>
          </p:cNvSpPr>
          <p:nvPr>
            <p:ph type="sldNum" sz="quarter" idx="12"/>
          </p:nvPr>
        </p:nvSpPr>
        <p:spPr>
          <a:xfrm>
            <a:off x="6553200" y="6453188"/>
            <a:ext cx="2133600" cy="252412"/>
          </a:xfrm>
        </p:spPr>
        <p:txBody>
          <a:bodyPr/>
          <a:lstStyle>
            <a:lvl1pPr>
              <a:defRPr/>
            </a:lvl1pPr>
          </a:lstStyle>
          <a:p>
            <a:fld id="{82D0F5EF-322F-4B9F-AA7F-49ACB17364BC}" type="slidenum">
              <a:rPr lang="en-US" altLang="en-US" smtClean="0"/>
              <a:pPr/>
              <a:t>‹#›</a:t>
            </a:fld>
            <a:endParaRPr lang="en-US" altLang="en-US"/>
          </a:p>
        </p:txBody>
      </p:sp>
    </p:spTree>
  </p:cSld>
  <p:clrMapOvr>
    <a:masterClrMapping/>
  </p:clrMapOv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76250"/>
            <a:ext cx="7416800" cy="725488"/>
          </a:xfrm>
        </p:spPr>
        <p:txBody>
          <a:bodyPr/>
          <a:lstStyle/>
          <a:p>
            <a:r>
              <a:rPr lang="zh-CN" altLang="en-US"/>
              <a:t>单击此处编辑母版标题样式</a:t>
            </a:r>
          </a:p>
        </p:txBody>
      </p:sp>
      <p:sp>
        <p:nvSpPr>
          <p:cNvPr id="3" name="文本占位符 2"/>
          <p:cNvSpPr>
            <a:spLocks noGrp="1"/>
          </p:cNvSpPr>
          <p:nvPr>
            <p:ph type="body" sz="half" idx="1"/>
          </p:nvPr>
        </p:nvSpPr>
        <p:spPr>
          <a:xfrm>
            <a:off x="446088" y="1700213"/>
            <a:ext cx="4038600"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37088" y="1700213"/>
            <a:ext cx="4038600" cy="2084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37088" y="3937000"/>
            <a:ext cx="4038600" cy="2084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453188"/>
            <a:ext cx="2133600" cy="252412"/>
          </a:xfrm>
        </p:spPr>
        <p:txBody>
          <a:bodyPr/>
          <a:lstStyle>
            <a:lvl1pPr>
              <a:defRPr/>
            </a:lvl1pPr>
          </a:lstStyle>
          <a:p>
            <a:r>
              <a:rPr lang="zh-CN" altLang="en-US"/>
              <a:t>9/18/2006</a:t>
            </a:r>
            <a:endParaRPr lang="en-US" altLang="zh-CN"/>
          </a:p>
        </p:txBody>
      </p:sp>
      <p:sp>
        <p:nvSpPr>
          <p:cNvPr id="7" name="页脚占位符 6"/>
          <p:cNvSpPr>
            <a:spLocks noGrp="1"/>
          </p:cNvSpPr>
          <p:nvPr>
            <p:ph type="ftr" sz="quarter" idx="11"/>
          </p:nvPr>
        </p:nvSpPr>
        <p:spPr>
          <a:xfrm>
            <a:off x="3124200" y="6381750"/>
            <a:ext cx="2895600" cy="323850"/>
          </a:xfrm>
        </p:spPr>
        <p:txBody>
          <a:bodyPr/>
          <a:lstStyle>
            <a:lvl1pPr>
              <a:defRPr/>
            </a:lvl1pPr>
          </a:lstStyle>
          <a:p>
            <a:endParaRPr lang="en-US" altLang="en-US"/>
          </a:p>
        </p:txBody>
      </p:sp>
      <p:sp>
        <p:nvSpPr>
          <p:cNvPr id="8" name="灯片编号占位符 7"/>
          <p:cNvSpPr>
            <a:spLocks noGrp="1"/>
          </p:cNvSpPr>
          <p:nvPr>
            <p:ph type="sldNum" sz="quarter" idx="12"/>
          </p:nvPr>
        </p:nvSpPr>
        <p:spPr>
          <a:xfrm>
            <a:off x="6553200" y="6453188"/>
            <a:ext cx="2133600" cy="252412"/>
          </a:xfrm>
        </p:spPr>
        <p:txBody>
          <a:bodyPr/>
          <a:lstStyle>
            <a:lvl1pPr>
              <a:defRPr/>
            </a:lvl1pPr>
          </a:lstStyle>
          <a:p>
            <a:fld id="{82D0F5EF-322F-4B9F-AA7F-49ACB17364BC}" type="slidenum">
              <a:rPr lang="en-US" altLang="en-US" smtClean="0"/>
              <a:pPr/>
              <a:t>‹#›</a:t>
            </a:fld>
            <a:endParaRPr lang="en-US" altLang="en-US"/>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229600" cy="857256"/>
          </a:xfrm>
        </p:spPr>
        <p:txBody>
          <a:bodyPr tIns="0" anchor="ctr" anchorCtr="0">
            <a:normAutofit/>
          </a:bodyPr>
          <a:lstStyle>
            <a:lvl1pPr>
              <a:defRPr sz="4000" b="1" baseline="0"/>
            </a:lvl1pPr>
          </a:lstStyle>
          <a:p>
            <a:r>
              <a:rPr kumimoji="0" lang="zh-CN" altLang="en-US"/>
              <a:t>单击此处编辑母版标题样式</a:t>
            </a:r>
            <a:endParaRPr kumimoji="0" lang="en-US" dirty="0"/>
          </a:p>
        </p:txBody>
      </p:sp>
      <p:sp>
        <p:nvSpPr>
          <p:cNvPr id="3" name="内容占位符 2"/>
          <p:cNvSpPr>
            <a:spLocks noGrp="1"/>
          </p:cNvSpPr>
          <p:nvPr>
            <p:ph idx="1"/>
          </p:nvPr>
        </p:nvSpPr>
        <p:spPr>
          <a:xfrm>
            <a:off x="457200" y="1571612"/>
            <a:ext cx="8229600" cy="4389120"/>
          </a:xfrm>
        </p:spPr>
        <p:txBody>
          <a:bodyPr/>
          <a:lstStyle>
            <a:lvl1pPr>
              <a:defRPr sz="2400" b="0"/>
            </a:lvl1pPr>
            <a:lvl2pPr>
              <a:defRPr b="0"/>
            </a:lvl2pPr>
            <a:lvl3pPr>
              <a:defRPr sz="2000" b="0"/>
            </a:lvl3pPr>
            <a:lvl4pPr>
              <a:defRPr sz="1800" b="0"/>
            </a:lvl4pPr>
            <a:lvl5pPr>
              <a:defRPr sz="1600" b="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4" name="日期占位符 3"/>
          <p:cNvSpPr>
            <a:spLocks noGrp="1"/>
          </p:cNvSpPr>
          <p:nvPr>
            <p:ph type="dt" sz="half" idx="10"/>
          </p:nvPr>
        </p:nvSpPr>
        <p:spPr/>
        <p:txBody>
          <a:bodyPr/>
          <a:lstStyle/>
          <a:p>
            <a:r>
              <a:rPr lang="zh-CN" altLang="en-US"/>
              <a:t>9/18/2006</a:t>
            </a:r>
            <a:endParaRPr lang="en-US" altLang="zh-CN"/>
          </a:p>
        </p:txBody>
      </p:sp>
      <p:sp>
        <p:nvSpPr>
          <p:cNvPr id="5" name="页脚占位符 4"/>
          <p:cNvSpPr>
            <a:spLocks noGrp="1"/>
          </p:cNvSpPr>
          <p:nvPr>
            <p:ph type="ftr" sz="quarter" idx="11"/>
          </p:nvPr>
        </p:nvSpPr>
        <p:spPr>
          <a:xfrm>
            <a:off x="3286116" y="6356350"/>
            <a:ext cx="3352800" cy="365125"/>
          </a:xfrm>
        </p:spPr>
        <p:txBody>
          <a:bodyPr/>
          <a:lstStyle/>
          <a:p>
            <a:endParaRPr lang="en-US" altLang="en-US"/>
          </a:p>
        </p:txBody>
      </p:sp>
      <p:sp>
        <p:nvSpPr>
          <p:cNvPr id="6" name="灯片编号占位符 5"/>
          <p:cNvSpPr>
            <a:spLocks noGrp="1"/>
          </p:cNvSpPr>
          <p:nvPr>
            <p:ph type="sldNum" sz="quarter" idx="12"/>
          </p:nvPr>
        </p:nvSpPr>
        <p:spPr>
          <a:xfrm>
            <a:off x="7881966" y="6286520"/>
            <a:ext cx="762000" cy="365125"/>
          </a:xfrm>
        </p:spPr>
        <p:txBody>
          <a:bodyPr/>
          <a:lstStyle>
            <a:lvl1pPr>
              <a:defRPr sz="1400" b="1"/>
            </a:lvl1pPr>
          </a:lstStyle>
          <a:p>
            <a:fld id="{346A66E6-9196-45BD-B107-D14B2FE245E4}" type="slidenum">
              <a:rPr lang="en-US" altLang="en-US" smtClean="0"/>
              <a:pPr/>
              <a:t>‹#›</a:t>
            </a:fld>
            <a:endParaRPr lang="en-US" altLang="en-US"/>
          </a:p>
        </p:txBody>
      </p:sp>
      <p:sp>
        <p:nvSpPr>
          <p:cNvPr id="7" name="矩形 6"/>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b="1" baseline="0"/>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r>
              <a:rPr lang="zh-CN" altLang="en-US"/>
              <a:t>9/18/2006</a:t>
            </a:r>
            <a:endParaRPr lang="en-US" altLang="zh-CN"/>
          </a:p>
        </p:txBody>
      </p:sp>
      <p:sp>
        <p:nvSpPr>
          <p:cNvPr id="4" name="页脚占位符 3"/>
          <p:cNvSpPr>
            <a:spLocks noGrp="1"/>
          </p:cNvSpPr>
          <p:nvPr>
            <p:ph type="ftr" sz="quarter" idx="11"/>
          </p:nvPr>
        </p:nvSpPr>
        <p:spPr/>
        <p:txBody>
          <a:bodyPr/>
          <a:lstStyle/>
          <a:p>
            <a:endParaRPr lang="en-US" altLang="en-US"/>
          </a:p>
        </p:txBody>
      </p:sp>
      <p:sp>
        <p:nvSpPr>
          <p:cNvPr id="5" name="灯片编号占位符 4"/>
          <p:cNvSpPr>
            <a:spLocks noGrp="1"/>
          </p:cNvSpPr>
          <p:nvPr>
            <p:ph type="sldNum" sz="quarter" idx="12"/>
          </p:nvPr>
        </p:nvSpPr>
        <p:spPr/>
        <p:txBody>
          <a:bodyPr/>
          <a:lstStyle/>
          <a:p>
            <a:fld id="{82D0F5EF-322F-4B9F-AA7F-49ACB17364BC}" type="slidenum">
              <a:rPr lang="en-US" altLang="en-US" smtClean="0"/>
              <a:pPr/>
              <a:t>‹#›</a:t>
            </a:fld>
            <a:endParaRPr lang="en-US" altLang="en-US"/>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142984"/>
            <a:ext cx="7772400" cy="1536208"/>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dirty="0"/>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r>
              <a:rPr lang="zh-CN" altLang="en-US"/>
              <a:t>9/18/2006</a:t>
            </a:r>
            <a:endParaRPr lang="en-US" altLang="zh-CN"/>
          </a:p>
        </p:txBody>
      </p:sp>
      <p:sp>
        <p:nvSpPr>
          <p:cNvPr id="5" name="页脚占位符 4"/>
          <p:cNvSpPr>
            <a:spLocks noGrp="1"/>
          </p:cNvSpPr>
          <p:nvPr>
            <p:ph type="ftr" sz="quarter" idx="11"/>
          </p:nvPr>
        </p:nvSpPr>
        <p:spPr/>
        <p:txBody>
          <a:bodyPr/>
          <a:lstStyle/>
          <a:p>
            <a:endParaRPr lang="en-US" altLang="en-US"/>
          </a:p>
        </p:txBody>
      </p:sp>
      <p:sp>
        <p:nvSpPr>
          <p:cNvPr id="6" name="灯片编号占位符 5"/>
          <p:cNvSpPr>
            <a:spLocks noGrp="1"/>
          </p:cNvSpPr>
          <p:nvPr>
            <p:ph type="sldNum" sz="quarter" idx="12"/>
          </p:nvPr>
        </p:nvSpPr>
        <p:spPr/>
        <p:txBody>
          <a:bodyPr/>
          <a:lstStyle/>
          <a:p>
            <a:fld id="{73A48155-0358-417B-9D06-069E3908DCA5}"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229600" cy="1143000"/>
          </a:xfrm>
        </p:spPr>
        <p:txBody>
          <a:bodyPr tIns="0" anchor="ctr" anchorCtr="0"/>
          <a:lstStyle>
            <a:lvl1pPr>
              <a:defRPr b="1">
                <a:solidFill>
                  <a:srgbClr val="000066"/>
                </a:solidFill>
              </a:defRPr>
            </a:lvl1pPr>
          </a:lstStyle>
          <a:p>
            <a:r>
              <a:rPr kumimoji="0" lang="zh-CN" altLang="en-US"/>
              <a:t>单击此处编辑母版标题样式</a:t>
            </a:r>
            <a:endParaRPr kumimoji="0" lang="en-US" dirty="0"/>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r>
              <a:rPr lang="zh-CN" altLang="en-US"/>
              <a:t>9/18/2006</a:t>
            </a:r>
            <a:endParaRPr lang="en-US" altLang="zh-CN"/>
          </a:p>
        </p:txBody>
      </p:sp>
      <p:sp>
        <p:nvSpPr>
          <p:cNvPr id="6" name="页脚占位符 5"/>
          <p:cNvSpPr>
            <a:spLocks noGrp="1"/>
          </p:cNvSpPr>
          <p:nvPr>
            <p:ph type="ftr" sz="quarter" idx="11"/>
          </p:nvPr>
        </p:nvSpPr>
        <p:spPr/>
        <p:txBody>
          <a:bodyPr/>
          <a:lstStyle/>
          <a:p>
            <a:endParaRPr lang="en-US" altLang="en-US"/>
          </a:p>
        </p:txBody>
      </p:sp>
      <p:sp>
        <p:nvSpPr>
          <p:cNvPr id="7" name="灯片编号占位符 6"/>
          <p:cNvSpPr>
            <a:spLocks noGrp="1"/>
          </p:cNvSpPr>
          <p:nvPr>
            <p:ph type="sldNum" sz="quarter" idx="12"/>
          </p:nvPr>
        </p:nvSpPr>
        <p:spPr/>
        <p:txBody>
          <a:bodyPr/>
          <a:lstStyle/>
          <a:p>
            <a:fld id="{85E1B4B2-7684-44A0-8D6D-CA7986D7F83E}" type="slidenum">
              <a:rPr lang="en-US" altLang="en-US" smtClean="0"/>
              <a:pPr/>
              <a:t>‹#›</a:t>
            </a:fld>
            <a:endParaRPr lang="en-US" altLang="en-US"/>
          </a:p>
        </p:txBody>
      </p:sp>
      <p:sp>
        <p:nvSpPr>
          <p:cNvPr id="8" name="矩形 7"/>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96086"/>
          </a:xfrm>
        </p:spPr>
        <p:txBody>
          <a:bodyPr tIns="0" anchor="ctr" anchorCtr="0"/>
          <a:lstStyle>
            <a:lvl1pPr>
              <a:defRPr b="1"/>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71612"/>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576121"/>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230964"/>
            <a:ext cx="4040188" cy="3845720"/>
          </a:xfrm>
        </p:spPr>
        <p:txBody>
          <a:bodyPr tIns="0"/>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6" name="内容占位符 5"/>
          <p:cNvSpPr>
            <a:spLocks noGrp="1"/>
          </p:cNvSpPr>
          <p:nvPr>
            <p:ph sz="quarter" idx="4"/>
          </p:nvPr>
        </p:nvSpPr>
        <p:spPr>
          <a:xfrm>
            <a:off x="4645025" y="2230964"/>
            <a:ext cx="4041775" cy="3845720"/>
          </a:xfrm>
        </p:spPr>
        <p:txBody>
          <a:bodyPr tIns="0"/>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7" name="日期占位符 6"/>
          <p:cNvSpPr>
            <a:spLocks noGrp="1"/>
          </p:cNvSpPr>
          <p:nvPr>
            <p:ph type="dt" sz="half" idx="10"/>
          </p:nvPr>
        </p:nvSpPr>
        <p:spPr/>
        <p:txBody>
          <a:bodyPr/>
          <a:lstStyle/>
          <a:p>
            <a:r>
              <a:rPr lang="zh-CN" altLang="en-US"/>
              <a:t>9/18/2006</a:t>
            </a:r>
            <a:endParaRPr lang="en-US" altLang="zh-CN"/>
          </a:p>
        </p:txBody>
      </p:sp>
      <p:sp>
        <p:nvSpPr>
          <p:cNvPr id="8" name="页脚占位符 7"/>
          <p:cNvSpPr>
            <a:spLocks noGrp="1"/>
          </p:cNvSpPr>
          <p:nvPr>
            <p:ph type="ftr" sz="quarter" idx="11"/>
          </p:nvPr>
        </p:nvSpPr>
        <p:spPr/>
        <p:txBody>
          <a:bodyPr/>
          <a:lstStyle/>
          <a:p>
            <a:endParaRPr lang="en-US" altLang="en-US"/>
          </a:p>
        </p:txBody>
      </p:sp>
      <p:sp>
        <p:nvSpPr>
          <p:cNvPr id="9" name="灯片编号占位符 8"/>
          <p:cNvSpPr>
            <a:spLocks noGrp="1"/>
          </p:cNvSpPr>
          <p:nvPr>
            <p:ph type="sldNum" sz="quarter" idx="12"/>
          </p:nvPr>
        </p:nvSpPr>
        <p:spPr/>
        <p:txBody>
          <a:bodyPr/>
          <a:lstStyle/>
          <a:p>
            <a:fld id="{07AD3802-18C1-45F2-B6E4-C76C1CEBFD23}" type="slidenum">
              <a:rPr lang="en-US" altLang="en-US" smtClean="0"/>
              <a:pPr/>
              <a:t>‹#›</a:t>
            </a:fld>
            <a:endParaRPr lang="en-US" altLang="en-US"/>
          </a:p>
        </p:txBody>
      </p:sp>
      <p:sp>
        <p:nvSpPr>
          <p:cNvPr id="10" name="矩形 9"/>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305800" cy="796086"/>
          </a:xfrm>
        </p:spPr>
        <p:txBody>
          <a:bodyPr vert="horz" tIns="0" bIns="0" anchor="ctr" anchorCtr="0">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1" baseline="0">
                <a:ln>
                  <a:noFill/>
                </a:ln>
                <a:solidFill>
                  <a:srgbClr val="000066"/>
                </a:solidFill>
                <a:effectLst/>
                <a:latin typeface="Comic Sans MS" pitchFamily="66" charset="0"/>
                <a:ea typeface="+mj-ea"/>
                <a:cs typeface="+mj-cs"/>
              </a:defRPr>
            </a:lvl1pPr>
          </a:lstStyle>
          <a:p>
            <a:r>
              <a:rPr kumimoji="0" lang="zh-CN" altLang="en-US"/>
              <a:t>单击此处编辑母版标题样式</a:t>
            </a:r>
            <a:endParaRPr kumimoji="0" lang="en-US" dirty="0"/>
          </a:p>
        </p:txBody>
      </p:sp>
      <p:sp>
        <p:nvSpPr>
          <p:cNvPr id="3" name="日期占位符 2"/>
          <p:cNvSpPr>
            <a:spLocks noGrp="1"/>
          </p:cNvSpPr>
          <p:nvPr>
            <p:ph type="dt" sz="half" idx="10"/>
          </p:nvPr>
        </p:nvSpPr>
        <p:spPr/>
        <p:txBody>
          <a:bodyPr/>
          <a:lstStyle/>
          <a:p>
            <a:r>
              <a:rPr lang="zh-CN" altLang="en-US"/>
              <a:t>9/18/2006</a:t>
            </a:r>
            <a:endParaRPr lang="en-US" altLang="zh-CN"/>
          </a:p>
        </p:txBody>
      </p:sp>
      <p:sp>
        <p:nvSpPr>
          <p:cNvPr id="4" name="页脚占位符 3"/>
          <p:cNvSpPr>
            <a:spLocks noGrp="1"/>
          </p:cNvSpPr>
          <p:nvPr>
            <p:ph type="ftr" sz="quarter" idx="11"/>
          </p:nvPr>
        </p:nvSpPr>
        <p:spPr/>
        <p:txBody>
          <a:bodyPr/>
          <a:lstStyle/>
          <a:p>
            <a:endParaRPr lang="en-US" altLang="en-US"/>
          </a:p>
        </p:txBody>
      </p:sp>
      <p:sp>
        <p:nvSpPr>
          <p:cNvPr id="5" name="灯片编号占位符 4"/>
          <p:cNvSpPr>
            <a:spLocks noGrp="1"/>
          </p:cNvSpPr>
          <p:nvPr>
            <p:ph type="sldNum" sz="quarter" idx="12"/>
          </p:nvPr>
        </p:nvSpPr>
        <p:spPr/>
        <p:txBody>
          <a:bodyPr/>
          <a:lstStyle/>
          <a:p>
            <a:fld id="{7542F42D-E2B3-49E5-AFBD-28EEB54DA50A}" type="slidenum">
              <a:rPr lang="en-US" altLang="en-US" smtClean="0"/>
              <a:pPr/>
              <a:t>‹#›</a:t>
            </a:fld>
            <a:endParaRPr lang="en-US" altLang="en-US"/>
          </a:p>
        </p:txBody>
      </p:sp>
      <p:sp>
        <p:nvSpPr>
          <p:cNvPr id="6" name="矩形 5"/>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zh-CN" altLang="en-US"/>
              <a:t>9/18/2006</a:t>
            </a:r>
            <a:endParaRPr lang="en-US" altLang="zh-CN"/>
          </a:p>
        </p:txBody>
      </p:sp>
      <p:sp>
        <p:nvSpPr>
          <p:cNvPr id="3" name="页脚占位符 2"/>
          <p:cNvSpPr>
            <a:spLocks noGrp="1"/>
          </p:cNvSpPr>
          <p:nvPr>
            <p:ph type="ftr" sz="quarter" idx="11"/>
          </p:nvPr>
        </p:nvSpPr>
        <p:spPr/>
        <p:txBody>
          <a:bodyPr/>
          <a:lstStyle/>
          <a:p>
            <a:endParaRPr lang="en-US" altLang="en-US"/>
          </a:p>
        </p:txBody>
      </p:sp>
      <p:sp>
        <p:nvSpPr>
          <p:cNvPr id="4" name="灯片编号占位符 3"/>
          <p:cNvSpPr>
            <a:spLocks noGrp="1"/>
          </p:cNvSpPr>
          <p:nvPr>
            <p:ph type="sldNum" sz="quarter" idx="12"/>
          </p:nvPr>
        </p:nvSpPr>
        <p:spPr/>
        <p:txBody>
          <a:bodyPr/>
          <a:lstStyle/>
          <a:p>
            <a:fld id="{DB1CE726-C483-4A2B-89BF-CE46CD0E437B}" type="slidenum">
              <a:rPr lang="en-US" altLang="en-US" smtClean="0"/>
              <a:pPr/>
              <a:t>‹#›</a:t>
            </a:fld>
            <a:endParaRPr lang="en-US" altLang="en-US"/>
          </a:p>
        </p:txBody>
      </p:sp>
      <p:sp>
        <p:nvSpPr>
          <p:cNvPr id="5" name="矩形 4"/>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r>
              <a:rPr lang="zh-CN" altLang="en-US"/>
              <a:t>9/18/2006</a:t>
            </a:r>
            <a:endParaRPr lang="en-US" altLang="zh-CN"/>
          </a:p>
        </p:txBody>
      </p:sp>
      <p:sp>
        <p:nvSpPr>
          <p:cNvPr id="6" name="页脚占位符 5"/>
          <p:cNvSpPr>
            <a:spLocks noGrp="1"/>
          </p:cNvSpPr>
          <p:nvPr>
            <p:ph type="ftr" sz="quarter" idx="11"/>
          </p:nvPr>
        </p:nvSpPr>
        <p:spPr/>
        <p:txBody>
          <a:bodyPr/>
          <a:lstStyle/>
          <a:p>
            <a:endParaRPr lang="en-US" altLang="en-US"/>
          </a:p>
        </p:txBody>
      </p:sp>
      <p:sp>
        <p:nvSpPr>
          <p:cNvPr id="7" name="灯片编号占位符 6"/>
          <p:cNvSpPr>
            <a:spLocks noGrp="1"/>
          </p:cNvSpPr>
          <p:nvPr>
            <p:ph type="sldNum" sz="quarter" idx="12"/>
          </p:nvPr>
        </p:nvSpPr>
        <p:spPr/>
        <p:txBody>
          <a:bodyPr/>
          <a:lstStyle/>
          <a:p>
            <a:fld id="{1AAA72D2-5F21-41BB-BB27-733AE4ECC567}" type="slidenum">
              <a:rPr lang="en-US" altLang="en-US" smtClean="0"/>
              <a:pPr/>
              <a:t>‹#›</a:t>
            </a:fld>
            <a:endParaRPr lang="en-US" altLang="en-US"/>
          </a:p>
        </p:txBody>
      </p:sp>
      <p:sp>
        <p:nvSpPr>
          <p:cNvPr id="8" name="矩形 7"/>
          <p:cNvSpPr/>
          <p:nvPr/>
        </p:nvSpPr>
        <p:spPr>
          <a:xfrm>
            <a:off x="0" y="0"/>
            <a:ext cx="1114408" cy="461665"/>
          </a:xfrm>
          <a:prstGeom prst="rect">
            <a:avLst/>
          </a:prstGeom>
          <a:noFill/>
        </p:spPr>
        <p:txBody>
          <a:bodyPr wrap="none" lIns="91440" tIns="45720" rIns="91440" bIns="45720">
            <a:spAutoFit/>
          </a:bodyPr>
          <a:lstStyle/>
          <a:p>
            <a:pPr algn="ctr"/>
            <a:r>
              <a:rPr lang="en-US" altLang="zh-CN"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BUPT</a:t>
            </a:r>
            <a:endParaRPr lang="zh-CN" altLang="en-US" sz="2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357166"/>
            <a:ext cx="8229600" cy="857256"/>
          </a:xfrm>
          <a:prstGeom prst="rect">
            <a:avLst/>
          </a:prstGeom>
        </p:spPr>
        <p:txBody>
          <a:bodyPr vert="horz" lIns="0" tIns="0" rIns="0" bIns="0" anchor="ctr" anchorCtr="0">
            <a:normAutofit/>
          </a:bodyPr>
          <a:lstStyle/>
          <a:p>
            <a:r>
              <a:rPr kumimoji="0" lang="zh-CN" altLang="en-US" dirty="0"/>
              <a:t>单击此处编辑母版标题样式</a:t>
            </a:r>
            <a:endParaRPr kumimoji="0" lang="en-US" dirty="0"/>
          </a:p>
        </p:txBody>
      </p:sp>
      <p:sp>
        <p:nvSpPr>
          <p:cNvPr id="30" name="文本占位符 29"/>
          <p:cNvSpPr>
            <a:spLocks noGrp="1"/>
          </p:cNvSpPr>
          <p:nvPr>
            <p:ph type="body" idx="1"/>
          </p:nvPr>
        </p:nvSpPr>
        <p:spPr>
          <a:xfrm>
            <a:off x="457200" y="1500174"/>
            <a:ext cx="8229600" cy="438912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zh-CN" altLang="en-US"/>
              <a:t>9/18/2006</a:t>
            </a:r>
            <a:endParaRPr lang="en-US" altLang="zh-CN"/>
          </a:p>
        </p:txBody>
      </p:sp>
      <p:sp>
        <p:nvSpPr>
          <p:cNvPr id="22" name="页脚占位符 21"/>
          <p:cNvSpPr>
            <a:spLocks noGrp="1"/>
          </p:cNvSpPr>
          <p:nvPr>
            <p:ph type="ftr" sz="quarter" idx="3"/>
          </p:nvPr>
        </p:nvSpPr>
        <p:spPr>
          <a:xfrm>
            <a:off x="3286116" y="6356350"/>
            <a:ext cx="3352800" cy="365125"/>
          </a:xfrm>
          <a:prstGeom prst="rect">
            <a:avLst/>
          </a:prstGeom>
        </p:spPr>
        <p:txBody>
          <a:bodyPr vert="horz" lIns="0" tIns="0" rIns="0" bIns="0" anchor="b"/>
          <a:lstStyle>
            <a:lvl1pPr algn="ctr" eaLnBrk="1" latinLnBrk="0" hangingPunct="1">
              <a:defRPr kumimoji="0" sz="1200">
                <a:solidFill>
                  <a:schemeClr val="tx2">
                    <a:shade val="90000"/>
                  </a:schemeClr>
                </a:solidFill>
              </a:defRPr>
            </a:lvl1pPr>
          </a:lstStyle>
          <a:p>
            <a:endParaRPr lang="en-US" altLang="en-US"/>
          </a:p>
        </p:txBody>
      </p:sp>
      <p:sp>
        <p:nvSpPr>
          <p:cNvPr id="14" name="椭圆 13"/>
          <p:cNvSpPr/>
          <p:nvPr/>
        </p:nvSpPr>
        <p:spPr>
          <a:xfrm>
            <a:off x="8286776" y="6246586"/>
            <a:ext cx="540000" cy="540000"/>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2D0F5EF-322F-4B9F-AA7F-49ACB17364BC}" type="slidenum">
              <a:rPr lang="en-US" altLang="en-US" smtClean="0"/>
              <a:pPr/>
              <a:t>‹#›</a:t>
            </a:fld>
            <a:endParaRPr lang="en-US"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5" name="椭圆 14"/>
          <p:cNvSpPr/>
          <p:nvPr/>
        </p:nvSpPr>
        <p:spPr>
          <a:xfrm>
            <a:off x="8756432" y="6143644"/>
            <a:ext cx="244724" cy="254248"/>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470680" y="6072206"/>
            <a:ext cx="101848" cy="111372"/>
          </a:xfrm>
          <a:prstGeom prst="ellipse">
            <a:avLst/>
          </a:prstGeom>
          <a:gradFill>
            <a:gsLst>
              <a:gs pos="0">
                <a:srgbClr val="5E9EFF"/>
              </a:gs>
              <a:gs pos="39999">
                <a:srgbClr val="85C2FF"/>
              </a:gs>
              <a:gs pos="70000">
                <a:srgbClr val="C4D6EB"/>
              </a:gs>
              <a:gs pos="100000">
                <a:srgbClr val="FFEBFA"/>
              </a:gs>
            </a:gsLst>
            <a:lin ang="5400000" scaled="0"/>
          </a:gra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WordArt 40"/>
          <p:cNvSpPr>
            <a:spLocks noChangeArrowheads="1" noChangeShapeType="1" noTextEdit="1"/>
          </p:cNvSpPr>
          <p:nvPr userDrawn="1"/>
        </p:nvSpPr>
        <p:spPr bwMode="auto">
          <a:xfrm>
            <a:off x="8604250" y="115888"/>
            <a:ext cx="433388" cy="225425"/>
          </a:xfrm>
          <a:prstGeom prst="rect">
            <a:avLst/>
          </a:prstGeom>
        </p:spPr>
        <p:txBody>
          <a:bodyPr wrap="none" fromWordArt="1">
            <a:prstTxWarp prst="textPlain">
              <a:avLst>
                <a:gd name="adj" fmla="val 50000"/>
              </a:avLst>
            </a:prstTxWarp>
          </a:bodyPr>
          <a:lstStyle/>
          <a:p>
            <a:pPr algn="ctr"/>
            <a:r>
              <a:rPr lang="en-US" altLang="zh-CN" sz="3600" b="1" kern="10">
                <a:ln w="9525">
                  <a:noFill/>
                  <a:round/>
                  <a:headEnd/>
                  <a:tailEnd/>
                </a:ln>
                <a:gradFill rotWithShape="0">
                  <a:gsLst>
                    <a:gs pos="0">
                      <a:srgbClr val="9999FF"/>
                    </a:gs>
                    <a:gs pos="100000">
                      <a:srgbClr val="009999"/>
                    </a:gs>
                  </a:gsLst>
                  <a:lin ang="5400000" scaled="1"/>
                </a:gradFill>
                <a:effectLst>
                  <a:outerShdw dist="53882" dir="2700000" algn="ctr" rotWithShape="0">
                    <a:srgbClr val="C0C0C0">
                      <a:alpha val="80000"/>
                    </a:srgbClr>
                  </a:outerShdw>
                </a:effectLst>
                <a:latin typeface="华文行楷"/>
                <a:ea typeface="华文行楷"/>
              </a:rPr>
              <a:t>BUPT</a:t>
            </a:r>
            <a:endParaRPr lang="zh-CN" altLang="en-US" sz="3600" b="1" kern="10">
              <a:ln w="9525">
                <a:noFill/>
                <a:round/>
                <a:headEnd/>
                <a:tailEnd/>
              </a:ln>
              <a:gradFill rotWithShape="0">
                <a:gsLst>
                  <a:gs pos="0">
                    <a:srgbClr val="9999FF"/>
                  </a:gs>
                  <a:gs pos="100000">
                    <a:srgbClr val="009999"/>
                  </a:gs>
                </a:gsLst>
                <a:lin ang="5400000" scaled="1"/>
              </a:gradFill>
              <a:effectLst>
                <a:outerShdw dist="53882" dir="2700000" algn="ctr" rotWithShape="0">
                  <a:srgbClr val="C0C0C0">
                    <a:alpha val="80000"/>
                  </a:srgbClr>
                </a:outerShdw>
              </a:effectLst>
              <a:latin typeface="华文行楷"/>
              <a:ea typeface="华文行楷"/>
            </a:endParaRPr>
          </a:p>
        </p:txBody>
      </p:sp>
      <p:sp>
        <p:nvSpPr>
          <p:cNvPr id="20" name="Text Box 42"/>
          <p:cNvSpPr txBox="1">
            <a:spLocks noChangeArrowheads="1"/>
          </p:cNvSpPr>
          <p:nvPr userDrawn="1"/>
        </p:nvSpPr>
        <p:spPr bwMode="auto">
          <a:xfrm>
            <a:off x="539750" y="5949950"/>
            <a:ext cx="184150" cy="457200"/>
          </a:xfrm>
          <a:prstGeom prst="rect">
            <a:avLst/>
          </a:prstGeom>
          <a:noFill/>
          <a:ln w="9525">
            <a:noFill/>
            <a:miter lim="800000"/>
            <a:headEnd/>
            <a:tailEnd/>
          </a:ln>
          <a:effectLst/>
        </p:spPr>
        <p:txBody>
          <a:bodyPr wrap="none">
            <a:spAutoFit/>
          </a:bodyPr>
          <a:lstStyle/>
          <a:p>
            <a:endParaRPr lang="zh-CN" altLang="en-US" sz="2400">
              <a:latin typeface="Arial"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Lst>
  <p:transition>
    <p:fade/>
  </p:transition>
  <p:hf hdr="0" ftr="0" dt="0"/>
  <p:txStyles>
    <p:titleStyle>
      <a:lvl1pPr algn="l" rtl="0" eaLnBrk="1" latinLnBrk="0" hangingPunct="1">
        <a:spcBef>
          <a:spcPct val="0"/>
        </a:spcBef>
        <a:buNone/>
        <a:defRPr kumimoji="0" sz="3600" b="0" kern="1200" baseline="0">
          <a:ln>
            <a:noFill/>
          </a:ln>
          <a:solidFill>
            <a:srgbClr val="000066"/>
          </a:solidFill>
          <a:effectLst/>
          <a:latin typeface="Comic Sans MS" pitchFamily="66" charset="0"/>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400" b="0" kern="1200" baseline="0">
          <a:solidFill>
            <a:srgbClr val="0000CC"/>
          </a:solidFill>
          <a:latin typeface="Times New Roman" pitchFamily="18" charset="0"/>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b="0" kern="1200" baseline="0">
          <a:solidFill>
            <a:srgbClr val="0000CC"/>
          </a:solidFill>
          <a:latin typeface="Times New Roman" pitchFamily="18" charset="0"/>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b="0" kern="1200" baseline="0">
          <a:solidFill>
            <a:srgbClr val="0000CC"/>
          </a:solidFill>
          <a:latin typeface="Times New Roman" pitchFamily="18" charset="0"/>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b="0" kern="1200" baseline="0">
          <a:solidFill>
            <a:srgbClr val="0000CC"/>
          </a:solidFill>
          <a:latin typeface="Times New Roman" pitchFamily="18" charset="0"/>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b="0" kern="1200" baseline="0">
          <a:solidFill>
            <a:srgbClr val="0000CC"/>
          </a:solidFill>
          <a:latin typeface="Times New Roman" pitchFamily="18"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0.xml"/><Relationship Id="rId7" Type="http://schemas.openxmlformats.org/officeDocument/2006/relationships/image" Target="../media/image31.emf"/><Relationship Id="rId12" Type="http://schemas.openxmlformats.org/officeDocument/2006/relationships/image" Target="../media/image33.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6.bin"/><Relationship Id="rId11" Type="http://schemas.openxmlformats.org/officeDocument/2006/relationships/oleObject" Target="../embeddings/oleObject28.bin"/><Relationship Id="rId5" Type="http://schemas.openxmlformats.org/officeDocument/2006/relationships/image" Target="../media/image30.emf"/><Relationship Id="rId10" Type="http://schemas.openxmlformats.org/officeDocument/2006/relationships/image" Target="../media/image32.emf"/><Relationship Id="rId4" Type="http://schemas.openxmlformats.org/officeDocument/2006/relationships/oleObject" Target="../embeddings/oleObject25.bin"/><Relationship Id="rId9"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11.xml"/><Relationship Id="rId7" Type="http://schemas.openxmlformats.org/officeDocument/2006/relationships/image" Target="../media/image35.emf"/><Relationship Id="rId12" Type="http://schemas.openxmlformats.org/officeDocument/2006/relationships/image" Target="../media/image37.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0.bin"/><Relationship Id="rId11" Type="http://schemas.openxmlformats.org/officeDocument/2006/relationships/oleObject" Target="../embeddings/oleObject32.bin"/><Relationship Id="rId5" Type="http://schemas.openxmlformats.org/officeDocument/2006/relationships/image" Target="../media/image34.emf"/><Relationship Id="rId10" Type="http://schemas.openxmlformats.org/officeDocument/2006/relationships/image" Target="../media/image36.emf"/><Relationship Id="rId4" Type="http://schemas.openxmlformats.org/officeDocument/2006/relationships/oleObject" Target="../embeddings/oleObject29.bin"/><Relationship Id="rId9"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12.xml"/><Relationship Id="rId7" Type="http://schemas.openxmlformats.org/officeDocument/2006/relationships/image" Target="../media/image40.emf"/><Relationship Id="rId12" Type="http://schemas.openxmlformats.org/officeDocument/2006/relationships/image" Target="../media/image42.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4.bin"/><Relationship Id="rId11" Type="http://schemas.openxmlformats.org/officeDocument/2006/relationships/oleObject" Target="../embeddings/oleObject36.bin"/><Relationship Id="rId5" Type="http://schemas.openxmlformats.org/officeDocument/2006/relationships/image" Target="../media/image39.emf"/><Relationship Id="rId10" Type="http://schemas.openxmlformats.org/officeDocument/2006/relationships/image" Target="../media/image41.emf"/><Relationship Id="rId4" Type="http://schemas.openxmlformats.org/officeDocument/2006/relationships/oleObject" Target="../embeddings/oleObject33.bin"/><Relationship Id="rId9" Type="http://schemas.openxmlformats.org/officeDocument/2006/relationships/oleObject" Target="../embeddings/oleObject3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3.emf"/><Relationship Id="rId5" Type="http://schemas.openxmlformats.org/officeDocument/2006/relationships/oleObject" Target="../embeddings/oleObject37.bin"/><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2.bin"/><Relationship Id="rId3" Type="http://schemas.openxmlformats.org/officeDocument/2006/relationships/notesSlide" Target="../notesSlides/notesSlide14.xml"/><Relationship Id="rId7" Type="http://schemas.openxmlformats.org/officeDocument/2006/relationships/oleObject" Target="../embeddings/oleObject39.bin"/><Relationship Id="rId12" Type="http://schemas.openxmlformats.org/officeDocument/2006/relationships/image" Target="../media/image48.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4.png"/><Relationship Id="rId11" Type="http://schemas.openxmlformats.org/officeDocument/2006/relationships/oleObject" Target="../embeddings/oleObject41.bin"/><Relationship Id="rId5" Type="http://schemas.openxmlformats.org/officeDocument/2006/relationships/image" Target="../media/image45.emf"/><Relationship Id="rId10" Type="http://schemas.openxmlformats.org/officeDocument/2006/relationships/image" Target="../media/image47.emf"/><Relationship Id="rId4" Type="http://schemas.openxmlformats.org/officeDocument/2006/relationships/oleObject" Target="../embeddings/oleObject38.bin"/><Relationship Id="rId9" Type="http://schemas.openxmlformats.org/officeDocument/2006/relationships/oleObject" Target="../embeddings/oleObject40.bin"/><Relationship Id="rId14" Type="http://schemas.openxmlformats.org/officeDocument/2006/relationships/image" Target="../media/image49.emf"/></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oleObject" Target="../embeddings/oleObject47.bin"/><Relationship Id="rId3" Type="http://schemas.openxmlformats.org/officeDocument/2006/relationships/notesSlide" Target="../notesSlides/notesSlide15.xml"/><Relationship Id="rId7" Type="http://schemas.openxmlformats.org/officeDocument/2006/relationships/image" Target="../media/image51.emf"/><Relationship Id="rId12" Type="http://schemas.openxmlformats.org/officeDocument/2006/relationships/image" Target="../media/image53.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4.bin"/><Relationship Id="rId11" Type="http://schemas.openxmlformats.org/officeDocument/2006/relationships/oleObject" Target="../embeddings/oleObject46.bin"/><Relationship Id="rId5" Type="http://schemas.openxmlformats.org/officeDocument/2006/relationships/image" Target="../media/image50.emf"/><Relationship Id="rId10" Type="http://schemas.openxmlformats.org/officeDocument/2006/relationships/image" Target="../media/image52.emf"/><Relationship Id="rId4" Type="http://schemas.openxmlformats.org/officeDocument/2006/relationships/oleObject" Target="../embeddings/oleObject43.bin"/><Relationship Id="rId9" Type="http://schemas.openxmlformats.org/officeDocument/2006/relationships/oleObject" Target="../embeddings/oleObject45.bin"/><Relationship Id="rId14" Type="http://schemas.openxmlformats.org/officeDocument/2006/relationships/image" Target="../media/image54.emf"/></Relationships>
</file>

<file path=ppt/slides/_rels/slide16.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oleObject" Target="../embeddings/oleObject52.bin"/><Relationship Id="rId18" Type="http://schemas.openxmlformats.org/officeDocument/2006/relationships/image" Target="../media/image61.emf"/><Relationship Id="rId3" Type="http://schemas.openxmlformats.org/officeDocument/2006/relationships/notesSlide" Target="../notesSlides/notesSlide16.xml"/><Relationship Id="rId21" Type="http://schemas.openxmlformats.org/officeDocument/2006/relationships/oleObject" Target="../embeddings/oleObject56.bin"/><Relationship Id="rId7" Type="http://schemas.openxmlformats.org/officeDocument/2006/relationships/image" Target="../media/image56.emf"/><Relationship Id="rId12" Type="http://schemas.openxmlformats.org/officeDocument/2006/relationships/image" Target="../media/image58.emf"/><Relationship Id="rId17" Type="http://schemas.openxmlformats.org/officeDocument/2006/relationships/oleObject" Target="../embeddings/oleObject54.bin"/><Relationship Id="rId2" Type="http://schemas.openxmlformats.org/officeDocument/2006/relationships/slideLayout" Target="../slideLayouts/slideLayout2.xml"/><Relationship Id="rId16" Type="http://schemas.openxmlformats.org/officeDocument/2006/relationships/image" Target="../media/image60.emf"/><Relationship Id="rId20" Type="http://schemas.openxmlformats.org/officeDocument/2006/relationships/image" Target="../media/image62.emf"/><Relationship Id="rId1" Type="http://schemas.openxmlformats.org/officeDocument/2006/relationships/vmlDrawing" Target="../drawings/vmlDrawing13.vml"/><Relationship Id="rId6" Type="http://schemas.openxmlformats.org/officeDocument/2006/relationships/oleObject" Target="../embeddings/oleObject49.bin"/><Relationship Id="rId11" Type="http://schemas.openxmlformats.org/officeDocument/2006/relationships/oleObject" Target="../embeddings/oleObject51.bin"/><Relationship Id="rId24" Type="http://schemas.openxmlformats.org/officeDocument/2006/relationships/image" Target="../media/image64.emf"/><Relationship Id="rId5" Type="http://schemas.openxmlformats.org/officeDocument/2006/relationships/image" Target="../media/image55.emf"/><Relationship Id="rId15" Type="http://schemas.openxmlformats.org/officeDocument/2006/relationships/oleObject" Target="../embeddings/oleObject53.bin"/><Relationship Id="rId23" Type="http://schemas.openxmlformats.org/officeDocument/2006/relationships/oleObject" Target="../embeddings/oleObject57.bin"/><Relationship Id="rId10" Type="http://schemas.openxmlformats.org/officeDocument/2006/relationships/image" Target="../media/image57.emf"/><Relationship Id="rId19" Type="http://schemas.openxmlformats.org/officeDocument/2006/relationships/oleObject" Target="../embeddings/oleObject55.bin"/><Relationship Id="rId4" Type="http://schemas.openxmlformats.org/officeDocument/2006/relationships/oleObject" Target="../embeddings/oleObject48.bin"/><Relationship Id="rId9" Type="http://schemas.openxmlformats.org/officeDocument/2006/relationships/oleObject" Target="../embeddings/oleObject50.bin"/><Relationship Id="rId14" Type="http://schemas.openxmlformats.org/officeDocument/2006/relationships/image" Target="../media/image59.emf"/><Relationship Id="rId22" Type="http://schemas.openxmlformats.org/officeDocument/2006/relationships/image" Target="../media/image63.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70.emf"/><Relationship Id="rId3" Type="http://schemas.openxmlformats.org/officeDocument/2006/relationships/notesSlide" Target="../notesSlides/notesSlide17.xml"/><Relationship Id="rId7" Type="http://schemas.openxmlformats.org/officeDocument/2006/relationships/image" Target="../media/image67.emf"/><Relationship Id="rId12"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9.bin"/><Relationship Id="rId11" Type="http://schemas.openxmlformats.org/officeDocument/2006/relationships/image" Target="../media/image69.emf"/><Relationship Id="rId5" Type="http://schemas.openxmlformats.org/officeDocument/2006/relationships/image" Target="../media/image66.png"/><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68.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18.xml"/><Relationship Id="rId7" Type="http://schemas.openxmlformats.org/officeDocument/2006/relationships/image" Target="../media/image71.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64.bin"/><Relationship Id="rId11" Type="http://schemas.openxmlformats.org/officeDocument/2006/relationships/image" Target="../media/image73.emf"/><Relationship Id="rId5" Type="http://schemas.openxmlformats.org/officeDocument/2006/relationships/image" Target="../media/image66.png"/><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72.emf"/></Relationships>
</file>

<file path=ppt/slides/_rels/slide19.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notesSlide" Target="../notesSlides/notesSlide19.xml"/><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4.emf"/><Relationship Id="rId5" Type="http://schemas.openxmlformats.org/officeDocument/2006/relationships/oleObject" Target="../embeddings/oleObject67.bin"/><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oleObject" Target="../embeddings/oleObject73.bin"/><Relationship Id="rId3" Type="http://schemas.openxmlformats.org/officeDocument/2006/relationships/notesSlide" Target="../notesSlides/notesSlide20.xml"/><Relationship Id="rId7" Type="http://schemas.openxmlformats.org/officeDocument/2006/relationships/oleObject" Target="../embeddings/oleObject70.bin"/><Relationship Id="rId12" Type="http://schemas.openxmlformats.org/officeDocument/2006/relationships/image" Target="../media/image80.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7.e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9.emf"/><Relationship Id="rId4" Type="http://schemas.openxmlformats.org/officeDocument/2006/relationships/image" Target="../media/image76.png"/><Relationship Id="rId9" Type="http://schemas.openxmlformats.org/officeDocument/2006/relationships/oleObject" Target="../embeddings/oleObject71.bin"/><Relationship Id="rId14" Type="http://schemas.openxmlformats.org/officeDocument/2006/relationships/image" Target="../media/image81.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82.emf"/><Relationship Id="rId4" Type="http://schemas.openxmlformats.org/officeDocument/2006/relationships/oleObject" Target="../embeddings/oleObject74.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notesSlide" Target="../notesSlides/notesSlide22.xml"/><Relationship Id="rId7" Type="http://schemas.openxmlformats.org/officeDocument/2006/relationships/image" Target="../media/image84.png"/><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oleObject" Target="../embeddings/oleObject76.bin"/><Relationship Id="rId5" Type="http://schemas.openxmlformats.org/officeDocument/2006/relationships/image" Target="../media/image83.png"/><Relationship Id="rId4" Type="http://schemas.openxmlformats.org/officeDocument/2006/relationships/oleObject" Target="../embeddings/oleObject75.bin"/><Relationship Id="rId9" Type="http://schemas.openxmlformats.org/officeDocument/2006/relationships/image" Target="../media/image85.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89.emf"/><Relationship Id="rId3" Type="http://schemas.openxmlformats.org/officeDocument/2006/relationships/notesSlide" Target="../notesSlides/notesSlide23.xml"/><Relationship Id="rId7" Type="http://schemas.openxmlformats.org/officeDocument/2006/relationships/image" Target="../media/image86.emf"/><Relationship Id="rId12" Type="http://schemas.openxmlformats.org/officeDocument/2006/relationships/oleObject" Target="../embeddings/oleObject82.bin"/><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oleObject" Target="../embeddings/oleObject79.bin"/><Relationship Id="rId11" Type="http://schemas.openxmlformats.org/officeDocument/2006/relationships/image" Target="../media/image88.emf"/><Relationship Id="rId5" Type="http://schemas.openxmlformats.org/officeDocument/2006/relationships/image" Target="../media/image84.png"/><Relationship Id="rId15" Type="http://schemas.openxmlformats.org/officeDocument/2006/relationships/image" Target="../media/image90.e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87.emf"/><Relationship Id="rId14" Type="http://schemas.openxmlformats.org/officeDocument/2006/relationships/oleObject" Target="../embeddings/oleObject83.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notesSlide" Target="../notesSlides/notesSlide24.xml"/><Relationship Id="rId7" Type="http://schemas.openxmlformats.org/officeDocument/2006/relationships/image" Target="../media/image92.emf"/><Relationship Id="rId12" Type="http://schemas.openxmlformats.org/officeDocument/2006/relationships/image" Target="../media/image95.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oleObject" Target="../embeddings/oleObject85.bin"/><Relationship Id="rId11" Type="http://schemas.openxmlformats.org/officeDocument/2006/relationships/image" Target="../media/image94.emf"/><Relationship Id="rId5" Type="http://schemas.openxmlformats.org/officeDocument/2006/relationships/image" Target="../media/image91.e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93.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100.emf"/><Relationship Id="rId18" Type="http://schemas.openxmlformats.org/officeDocument/2006/relationships/oleObject" Target="../embeddings/oleObject95.bin"/><Relationship Id="rId3" Type="http://schemas.openxmlformats.org/officeDocument/2006/relationships/notesSlide" Target="../notesSlides/notesSlide25.xml"/><Relationship Id="rId7" Type="http://schemas.openxmlformats.org/officeDocument/2006/relationships/image" Target="../media/image97.emf"/><Relationship Id="rId12" Type="http://schemas.openxmlformats.org/officeDocument/2006/relationships/oleObject" Target="../embeddings/oleObject92.bin"/><Relationship Id="rId17" Type="http://schemas.openxmlformats.org/officeDocument/2006/relationships/image" Target="../media/image102.emf"/><Relationship Id="rId2" Type="http://schemas.openxmlformats.org/officeDocument/2006/relationships/slideLayout" Target="../slideLayouts/slideLayout2.xml"/><Relationship Id="rId16" Type="http://schemas.openxmlformats.org/officeDocument/2006/relationships/oleObject" Target="../embeddings/oleObject94.bin"/><Relationship Id="rId1" Type="http://schemas.openxmlformats.org/officeDocument/2006/relationships/vmlDrawing" Target="../drawings/vmlDrawing22.vml"/><Relationship Id="rId6" Type="http://schemas.openxmlformats.org/officeDocument/2006/relationships/oleObject" Target="../embeddings/oleObject89.bin"/><Relationship Id="rId11" Type="http://schemas.openxmlformats.org/officeDocument/2006/relationships/image" Target="../media/image99.emf"/><Relationship Id="rId5" Type="http://schemas.openxmlformats.org/officeDocument/2006/relationships/image" Target="../media/image96.png"/><Relationship Id="rId15" Type="http://schemas.openxmlformats.org/officeDocument/2006/relationships/image" Target="../media/image101.emf"/><Relationship Id="rId10" Type="http://schemas.openxmlformats.org/officeDocument/2006/relationships/oleObject" Target="../embeddings/oleObject91.bin"/><Relationship Id="rId19" Type="http://schemas.openxmlformats.org/officeDocument/2006/relationships/image" Target="../media/image103.emf"/><Relationship Id="rId4" Type="http://schemas.openxmlformats.org/officeDocument/2006/relationships/oleObject" Target="../embeddings/oleObject88.bin"/><Relationship Id="rId9" Type="http://schemas.openxmlformats.org/officeDocument/2006/relationships/image" Target="../media/image98.emf"/><Relationship Id="rId14" Type="http://schemas.openxmlformats.org/officeDocument/2006/relationships/oleObject" Target="../embeddings/oleObject93.bin"/></Relationships>
</file>

<file path=ppt/slides/_rels/slide26.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notesSlide" Target="../notesSlides/notesSlide26.xml"/><Relationship Id="rId7" Type="http://schemas.openxmlformats.org/officeDocument/2006/relationships/image" Target="../media/image105.emf"/><Relationship Id="rId2" Type="http://schemas.openxmlformats.org/officeDocument/2006/relationships/slideLayout" Target="../slideLayouts/slideLayout5.xml"/><Relationship Id="rId1" Type="http://schemas.openxmlformats.org/officeDocument/2006/relationships/vmlDrawing" Target="../drawings/vmlDrawing23.vml"/><Relationship Id="rId6" Type="http://schemas.openxmlformats.org/officeDocument/2006/relationships/oleObject" Target="../embeddings/oleObject97.bin"/><Relationship Id="rId5" Type="http://schemas.openxmlformats.org/officeDocument/2006/relationships/image" Target="../media/image104.emf"/><Relationship Id="rId4" Type="http://schemas.openxmlformats.org/officeDocument/2006/relationships/oleObject" Target="../embeddings/oleObject9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111.emf"/><Relationship Id="rId3" Type="http://schemas.openxmlformats.org/officeDocument/2006/relationships/notesSlide" Target="../notesSlides/notesSlide27.xml"/><Relationship Id="rId7" Type="http://schemas.openxmlformats.org/officeDocument/2006/relationships/image" Target="../media/image108.emf"/><Relationship Id="rId12" Type="http://schemas.openxmlformats.org/officeDocument/2006/relationships/oleObject" Target="../embeddings/oleObject102.bin"/><Relationship Id="rId17" Type="http://schemas.openxmlformats.org/officeDocument/2006/relationships/image" Target="../media/image113.emf"/><Relationship Id="rId2" Type="http://schemas.openxmlformats.org/officeDocument/2006/relationships/slideLayout" Target="../slideLayouts/slideLayout2.xml"/><Relationship Id="rId16" Type="http://schemas.openxmlformats.org/officeDocument/2006/relationships/oleObject" Target="../embeddings/oleObject104.bin"/><Relationship Id="rId1" Type="http://schemas.openxmlformats.org/officeDocument/2006/relationships/vmlDrawing" Target="../drawings/vmlDrawing24.vml"/><Relationship Id="rId6" Type="http://schemas.openxmlformats.org/officeDocument/2006/relationships/oleObject" Target="../embeddings/oleObject99.bin"/><Relationship Id="rId11" Type="http://schemas.openxmlformats.org/officeDocument/2006/relationships/image" Target="../media/image110.emf"/><Relationship Id="rId5" Type="http://schemas.openxmlformats.org/officeDocument/2006/relationships/image" Target="../media/image107.png"/><Relationship Id="rId15" Type="http://schemas.openxmlformats.org/officeDocument/2006/relationships/image" Target="../media/image112.e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109.emf"/><Relationship Id="rId14" Type="http://schemas.openxmlformats.org/officeDocument/2006/relationships/oleObject" Target="../embeddings/oleObject103.bin"/></Relationships>
</file>

<file path=ppt/slides/_rels/slide28.xml.rels><?xml version="1.0" encoding="UTF-8" standalone="yes"?>
<Relationships xmlns="http://schemas.openxmlformats.org/package/2006/relationships"><Relationship Id="rId8" Type="http://schemas.openxmlformats.org/officeDocument/2006/relationships/image" Target="../media/image115.emf"/><Relationship Id="rId3" Type="http://schemas.openxmlformats.org/officeDocument/2006/relationships/notesSlide" Target="../notesSlides/notesSlide28.xml"/><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14.emf"/><Relationship Id="rId5" Type="http://schemas.openxmlformats.org/officeDocument/2006/relationships/oleObject" Target="../embeddings/oleObject105.bin"/><Relationship Id="rId10" Type="http://schemas.openxmlformats.org/officeDocument/2006/relationships/image" Target="../media/image116.wmf"/><Relationship Id="rId4" Type="http://schemas.openxmlformats.org/officeDocument/2006/relationships/image" Target="../media/image117.png"/><Relationship Id="rId9" Type="http://schemas.openxmlformats.org/officeDocument/2006/relationships/oleObject" Target="../embeddings/oleObject107.bin"/></Relationships>
</file>

<file path=ppt/slides/_rels/slide29.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notesSlide" Target="../notesSlides/notesSlide29.xml"/><Relationship Id="rId7" Type="http://schemas.openxmlformats.org/officeDocument/2006/relationships/image" Target="../media/image119.emf"/><Relationship Id="rId2" Type="http://schemas.openxmlformats.org/officeDocument/2006/relationships/slideLayout" Target="../slideLayouts/slideLayout5.xml"/><Relationship Id="rId1" Type="http://schemas.openxmlformats.org/officeDocument/2006/relationships/vmlDrawing" Target="../drawings/vmlDrawing26.vml"/><Relationship Id="rId6" Type="http://schemas.openxmlformats.org/officeDocument/2006/relationships/oleObject" Target="../embeddings/oleObject109.bin"/><Relationship Id="rId5" Type="http://schemas.openxmlformats.org/officeDocument/2006/relationships/image" Target="../media/image118.emf"/><Relationship Id="rId4" Type="http://schemas.openxmlformats.org/officeDocument/2006/relationships/oleObject" Target="../embeddings/oleObject108.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notesSlide" Target="../notesSlides/notesSlide30.xml"/><Relationship Id="rId7" Type="http://schemas.openxmlformats.org/officeDocument/2006/relationships/image" Target="../media/image122.emf"/><Relationship Id="rId12" Type="http://schemas.openxmlformats.org/officeDocument/2006/relationships/image" Target="../media/image124.emf"/><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oleObject" Target="../embeddings/oleObject111.bin"/><Relationship Id="rId11" Type="http://schemas.openxmlformats.org/officeDocument/2006/relationships/oleObject" Target="../embeddings/oleObject113.bin"/><Relationship Id="rId5" Type="http://schemas.openxmlformats.org/officeDocument/2006/relationships/image" Target="../media/image121.emf"/><Relationship Id="rId10" Type="http://schemas.openxmlformats.org/officeDocument/2006/relationships/image" Target="../media/image123.emf"/><Relationship Id="rId4" Type="http://schemas.openxmlformats.org/officeDocument/2006/relationships/oleObject" Target="../embeddings/oleObject110.bin"/><Relationship Id="rId9" Type="http://schemas.openxmlformats.org/officeDocument/2006/relationships/oleObject" Target="../embeddings/oleObject112.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notesSlide" Target="../notesSlides/notesSlide31.xml"/><Relationship Id="rId7" Type="http://schemas.openxmlformats.org/officeDocument/2006/relationships/image" Target="../media/image126.emf"/><Relationship Id="rId12" Type="http://schemas.openxmlformats.org/officeDocument/2006/relationships/image" Target="../media/image129.png"/><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oleObject" Target="../embeddings/oleObject115.bin"/><Relationship Id="rId11" Type="http://schemas.openxmlformats.org/officeDocument/2006/relationships/image" Target="../media/image128.emf"/><Relationship Id="rId5" Type="http://schemas.openxmlformats.org/officeDocument/2006/relationships/image" Target="../media/image125.emf"/><Relationship Id="rId10" Type="http://schemas.openxmlformats.org/officeDocument/2006/relationships/oleObject" Target="../embeddings/oleObject117.bin"/><Relationship Id="rId4" Type="http://schemas.openxmlformats.org/officeDocument/2006/relationships/oleObject" Target="../embeddings/oleObject114.bin"/><Relationship Id="rId9" Type="http://schemas.openxmlformats.org/officeDocument/2006/relationships/image" Target="../media/image127.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20.bin"/><Relationship Id="rId13" Type="http://schemas.openxmlformats.org/officeDocument/2006/relationships/image" Target="../media/image134.emf"/><Relationship Id="rId3" Type="http://schemas.openxmlformats.org/officeDocument/2006/relationships/notesSlide" Target="../notesSlides/notesSlide32.xml"/><Relationship Id="rId7" Type="http://schemas.openxmlformats.org/officeDocument/2006/relationships/image" Target="../media/image131.emf"/><Relationship Id="rId12" Type="http://schemas.openxmlformats.org/officeDocument/2006/relationships/oleObject" Target="../embeddings/oleObject122.bin"/><Relationship Id="rId17" Type="http://schemas.openxmlformats.org/officeDocument/2006/relationships/image" Target="../media/image136.emf"/><Relationship Id="rId2" Type="http://schemas.openxmlformats.org/officeDocument/2006/relationships/slideLayout" Target="../slideLayouts/slideLayout5.xml"/><Relationship Id="rId16" Type="http://schemas.openxmlformats.org/officeDocument/2006/relationships/oleObject" Target="../embeddings/oleObject124.bin"/><Relationship Id="rId1" Type="http://schemas.openxmlformats.org/officeDocument/2006/relationships/vmlDrawing" Target="../drawings/vmlDrawing29.vml"/><Relationship Id="rId6" Type="http://schemas.openxmlformats.org/officeDocument/2006/relationships/oleObject" Target="../embeddings/oleObject119.bin"/><Relationship Id="rId11" Type="http://schemas.openxmlformats.org/officeDocument/2006/relationships/image" Target="../media/image133.emf"/><Relationship Id="rId5" Type="http://schemas.openxmlformats.org/officeDocument/2006/relationships/image" Target="../media/image130.emf"/><Relationship Id="rId15" Type="http://schemas.openxmlformats.org/officeDocument/2006/relationships/image" Target="../media/image135.emf"/><Relationship Id="rId10" Type="http://schemas.openxmlformats.org/officeDocument/2006/relationships/oleObject" Target="../embeddings/oleObject121.bin"/><Relationship Id="rId4" Type="http://schemas.openxmlformats.org/officeDocument/2006/relationships/oleObject" Target="../embeddings/oleObject118.bin"/><Relationship Id="rId9" Type="http://schemas.openxmlformats.org/officeDocument/2006/relationships/image" Target="../media/image132.emf"/><Relationship Id="rId14" Type="http://schemas.openxmlformats.org/officeDocument/2006/relationships/oleObject" Target="../embeddings/oleObject123.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38.emf"/><Relationship Id="rId5" Type="http://schemas.openxmlformats.org/officeDocument/2006/relationships/oleObject" Target="../embeddings/oleObject126.bin"/><Relationship Id="rId4" Type="http://schemas.openxmlformats.org/officeDocument/2006/relationships/image" Target="../media/image137.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40.emf"/><Relationship Id="rId5" Type="http://schemas.openxmlformats.org/officeDocument/2006/relationships/oleObject" Target="../embeddings/oleObject128.bin"/><Relationship Id="rId4" Type="http://schemas.openxmlformats.org/officeDocument/2006/relationships/image" Target="../media/image139.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43.emf"/><Relationship Id="rId13" Type="http://schemas.openxmlformats.org/officeDocument/2006/relationships/oleObject" Target="../embeddings/oleObject133.bin"/><Relationship Id="rId3" Type="http://schemas.openxmlformats.org/officeDocument/2006/relationships/notesSlide" Target="../notesSlides/notesSlide35.xml"/><Relationship Id="rId7" Type="http://schemas.openxmlformats.org/officeDocument/2006/relationships/oleObject" Target="../embeddings/oleObject130.bin"/><Relationship Id="rId12" Type="http://schemas.openxmlformats.org/officeDocument/2006/relationships/image" Target="../media/image145.e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42.e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44.emf"/><Relationship Id="rId4" Type="http://schemas.openxmlformats.org/officeDocument/2006/relationships/image" Target="../media/image141.png"/><Relationship Id="rId9" Type="http://schemas.openxmlformats.org/officeDocument/2006/relationships/oleObject" Target="../embeddings/oleObject131.bin"/><Relationship Id="rId14" Type="http://schemas.openxmlformats.org/officeDocument/2006/relationships/image" Target="../media/image146.e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47.emf"/><Relationship Id="rId5" Type="http://schemas.openxmlformats.org/officeDocument/2006/relationships/oleObject" Target="../embeddings/oleObject134.bin"/><Relationship Id="rId4" Type="http://schemas.openxmlformats.org/officeDocument/2006/relationships/image" Target="../media/image141.png"/></Relationships>
</file>

<file path=ppt/slides/_rels/slide39.xml.rels><?xml version="1.0" encoding="UTF-8" standalone="yes"?>
<Relationships xmlns="http://schemas.openxmlformats.org/package/2006/relationships"><Relationship Id="rId8" Type="http://schemas.openxmlformats.org/officeDocument/2006/relationships/image" Target="../media/image149.emf"/><Relationship Id="rId3" Type="http://schemas.openxmlformats.org/officeDocument/2006/relationships/notesSlide" Target="../notesSlides/notesSlide37.xml"/><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48.emf"/><Relationship Id="rId5" Type="http://schemas.openxmlformats.org/officeDocument/2006/relationships/oleObject" Target="../embeddings/oleObject135.bin"/><Relationship Id="rId10" Type="http://schemas.openxmlformats.org/officeDocument/2006/relationships/image" Target="../media/image150.emf"/><Relationship Id="rId4" Type="http://schemas.openxmlformats.org/officeDocument/2006/relationships/image" Target="../media/image141.png"/><Relationship Id="rId9" Type="http://schemas.openxmlformats.org/officeDocument/2006/relationships/oleObject" Target="../embeddings/oleObject13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image" Target="../media/image152.emf"/><Relationship Id="rId3" Type="http://schemas.openxmlformats.org/officeDocument/2006/relationships/notesSlide" Target="../notesSlides/notesSlide38.xml"/><Relationship Id="rId7" Type="http://schemas.openxmlformats.org/officeDocument/2006/relationships/oleObject" Target="../embeddings/oleObject139.bin"/><Relationship Id="rId12" Type="http://schemas.openxmlformats.org/officeDocument/2006/relationships/image" Target="../media/image154.e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51.emf"/><Relationship Id="rId11" Type="http://schemas.openxmlformats.org/officeDocument/2006/relationships/oleObject" Target="../embeddings/oleObject141.bin"/><Relationship Id="rId5" Type="http://schemas.openxmlformats.org/officeDocument/2006/relationships/oleObject" Target="../embeddings/oleObject138.bin"/><Relationship Id="rId10" Type="http://schemas.openxmlformats.org/officeDocument/2006/relationships/image" Target="../media/image153.emf"/><Relationship Id="rId4" Type="http://schemas.openxmlformats.org/officeDocument/2006/relationships/image" Target="../media/image141.png"/><Relationship Id="rId9" Type="http://schemas.openxmlformats.org/officeDocument/2006/relationships/oleObject" Target="../embeddings/oleObject140.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2.emf"/><Relationship Id="rId3" Type="http://schemas.openxmlformats.org/officeDocument/2006/relationships/notesSlide" Target="../notesSlides/notesSlide6.xml"/><Relationship Id="rId7" Type="http://schemas.openxmlformats.org/officeDocument/2006/relationships/image" Target="../media/image9.emf"/><Relationship Id="rId12" Type="http://schemas.openxmlformats.org/officeDocument/2006/relationships/oleObject" Target="../embeddings/oleObject8.bin"/><Relationship Id="rId17" Type="http://schemas.openxmlformats.org/officeDocument/2006/relationships/image" Target="../media/image14.e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1.emf"/><Relationship Id="rId5" Type="http://schemas.openxmlformats.org/officeDocument/2006/relationships/image" Target="../media/image8.emf"/><Relationship Id="rId15" Type="http://schemas.openxmlformats.org/officeDocument/2006/relationships/image" Target="../media/image13.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0.emf"/><Relationship Id="rId1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9.emf"/><Relationship Id="rId3" Type="http://schemas.openxmlformats.org/officeDocument/2006/relationships/notesSlide" Target="../notesSlides/notesSlide7.xml"/><Relationship Id="rId7" Type="http://schemas.openxmlformats.org/officeDocument/2006/relationships/image" Target="../media/image16.emf"/><Relationship Id="rId12"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18.emf"/><Relationship Id="rId5" Type="http://schemas.openxmlformats.org/officeDocument/2006/relationships/image" Target="../media/image15.emf"/><Relationship Id="rId15" Type="http://schemas.openxmlformats.org/officeDocument/2006/relationships/image" Target="../media/image20.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7.emf"/><Relationship Id="rId14"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8.xml"/><Relationship Id="rId7" Type="http://schemas.openxmlformats.org/officeDocument/2006/relationships/image" Target="../media/image22.emf"/><Relationship Id="rId12"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24.emf"/><Relationship Id="rId5" Type="http://schemas.openxmlformats.org/officeDocument/2006/relationships/image" Target="../media/image21.e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3.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9.xml"/><Relationship Id="rId7" Type="http://schemas.openxmlformats.org/officeDocument/2006/relationships/image" Target="../media/image27.emf"/><Relationship Id="rId12"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2.bin"/><Relationship Id="rId11" Type="http://schemas.openxmlformats.org/officeDocument/2006/relationships/image" Target="../media/image29.emf"/><Relationship Id="rId5" Type="http://schemas.openxmlformats.org/officeDocument/2006/relationships/image" Target="../media/image26.e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ctrTitle"/>
          </p:nvPr>
        </p:nvSpPr>
        <p:spPr/>
        <p:txBody>
          <a:bodyPr/>
          <a:lstStyle/>
          <a:p>
            <a:r>
              <a:rPr lang="en-US" altLang="zh-CN">
                <a:ea typeface="宋体" pitchFamily="2" charset="-122"/>
              </a:rPr>
              <a:t>Section </a:t>
            </a:r>
            <a:r>
              <a:rPr lang="en-US" altLang="zh-CN" smtClean="0">
                <a:ea typeface="宋体" pitchFamily="2" charset="-122"/>
              </a:rPr>
              <a:t>5.5     </a:t>
            </a:r>
            <a:endParaRPr lang="en-US" altLang="zh-CN" dirty="0">
              <a:ea typeface="宋体" pitchFamily="2" charset="-122"/>
            </a:endParaRPr>
          </a:p>
        </p:txBody>
      </p:sp>
      <p:sp>
        <p:nvSpPr>
          <p:cNvPr id="883715" name="Rectangle 3"/>
          <p:cNvSpPr>
            <a:spLocks noGrp="1" noChangeArrowheads="1"/>
          </p:cNvSpPr>
          <p:nvPr>
            <p:ph type="subTitle" idx="1"/>
          </p:nvPr>
        </p:nvSpPr>
        <p:spPr/>
        <p:txBody>
          <a:bodyPr/>
          <a:lstStyle/>
          <a:p>
            <a:endParaRPr lang="en-US" altLang="zh-CN" dirty="0">
              <a:ea typeface="宋体" pitchFamily="2" charset="-122"/>
            </a:endParaRPr>
          </a:p>
          <a:p>
            <a:r>
              <a:rPr lang="en-US" altLang="zh-CN" dirty="0" smtClean="0">
                <a:ea typeface="宋体" pitchFamily="2" charset="-122"/>
              </a:rPr>
              <a:t>Applications </a:t>
            </a:r>
            <a:r>
              <a:rPr lang="en-US" altLang="zh-CN" dirty="0">
                <a:ea typeface="宋体" pitchFamily="2" charset="-122"/>
              </a:rPr>
              <a:t>of Definite Integrals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geometry</a:t>
            </a:r>
          </a:p>
        </p:txBody>
      </p:sp>
      <p:sp>
        <p:nvSpPr>
          <p:cNvPr id="18" name="灯片编号占位符 4"/>
          <p:cNvSpPr>
            <a:spLocks noGrp="1"/>
          </p:cNvSpPr>
          <p:nvPr>
            <p:ph type="sldNum" sz="quarter" idx="12"/>
          </p:nvPr>
        </p:nvSpPr>
        <p:spPr/>
        <p:txBody>
          <a:bodyPr/>
          <a:lstStyle/>
          <a:p>
            <a:fld id="{C7D4A2B5-5CD0-47F3-8FBD-AE793B43AC65}" type="slidenum">
              <a:rPr lang="en-US" altLang="en-US"/>
              <a:pPr/>
              <a:t>10</a:t>
            </a:fld>
            <a:endParaRPr lang="en-US" altLang="en-US"/>
          </a:p>
        </p:txBody>
      </p:sp>
      <p:sp>
        <p:nvSpPr>
          <p:cNvPr id="902147" name="Text Box 3"/>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1</a:t>
            </a:r>
          </a:p>
        </p:txBody>
      </p:sp>
      <p:sp>
        <p:nvSpPr>
          <p:cNvPr id="902148" name="Text Box 4"/>
          <p:cNvSpPr txBox="1">
            <a:spLocks noChangeArrowheads="1"/>
          </p:cNvSpPr>
          <p:nvPr/>
        </p:nvSpPr>
        <p:spPr bwMode="auto">
          <a:xfrm>
            <a:off x="1804988" y="1628775"/>
            <a:ext cx="5776912" cy="396875"/>
          </a:xfrm>
          <a:prstGeom prst="rect">
            <a:avLst/>
          </a:prstGeom>
          <a:noFill/>
          <a:ln w="9525">
            <a:noFill/>
            <a:miter lim="800000"/>
            <a:headEnd/>
            <a:tailEnd/>
          </a:ln>
          <a:effectLst/>
        </p:spPr>
        <p:txBody>
          <a:bodyPr wrap="none">
            <a:spAutoFit/>
          </a:bodyPr>
          <a:lstStyle/>
          <a:p>
            <a:r>
              <a:rPr lang="en-US" altLang="zh-CN">
                <a:ea typeface="宋体" pitchFamily="2" charset="-122"/>
              </a:rPr>
              <a:t>Find the area </a:t>
            </a:r>
            <a:r>
              <a:rPr lang="en-US" altLang="zh-CN" b="1" i="1">
                <a:ea typeface="宋体" pitchFamily="2" charset="-122"/>
              </a:rPr>
              <a:t>A</a:t>
            </a:r>
            <a:r>
              <a:rPr lang="en-US" altLang="zh-CN">
                <a:ea typeface="宋体" pitchFamily="2" charset="-122"/>
              </a:rPr>
              <a:t> of the region enclosed by the parabolas</a:t>
            </a:r>
          </a:p>
        </p:txBody>
      </p:sp>
      <p:graphicFrame>
        <p:nvGraphicFramePr>
          <p:cNvPr id="902149" name="Object 5"/>
          <p:cNvGraphicFramePr>
            <a:graphicFrameLocks noChangeAspect="1"/>
          </p:cNvGraphicFramePr>
          <p:nvPr/>
        </p:nvGraphicFramePr>
        <p:xfrm>
          <a:off x="1908175" y="2060575"/>
          <a:ext cx="1066800" cy="355600"/>
        </p:xfrm>
        <a:graphic>
          <a:graphicData uri="http://schemas.openxmlformats.org/presentationml/2006/ole">
            <mc:AlternateContent xmlns:mc="http://schemas.openxmlformats.org/markup-compatibility/2006">
              <mc:Choice xmlns:v="urn:schemas-microsoft-com:vml" Requires="v">
                <p:oleObj spid="_x0000_s902179" name="Equation" r:id="rId4" imgW="1066680" imgH="355320" progId="Equation.DSMT4">
                  <p:embed/>
                </p:oleObj>
              </mc:Choice>
              <mc:Fallback>
                <p:oleObj name="Equation" r:id="rId4" imgW="1066680" imgH="35532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060575"/>
                        <a:ext cx="1066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2150" name="Text Box 6"/>
          <p:cNvSpPr txBox="1">
            <a:spLocks noChangeArrowheads="1"/>
          </p:cNvSpPr>
          <p:nvPr/>
        </p:nvSpPr>
        <p:spPr bwMode="auto">
          <a:xfrm>
            <a:off x="2967038" y="2024063"/>
            <a:ext cx="550862" cy="396875"/>
          </a:xfrm>
          <a:prstGeom prst="rect">
            <a:avLst/>
          </a:prstGeom>
          <a:noFill/>
          <a:ln w="9525">
            <a:noFill/>
            <a:miter lim="800000"/>
            <a:headEnd/>
            <a:tailEnd/>
          </a:ln>
          <a:effectLst/>
        </p:spPr>
        <p:txBody>
          <a:bodyPr wrap="none">
            <a:spAutoFit/>
          </a:bodyPr>
          <a:lstStyle/>
          <a:p>
            <a:r>
              <a:rPr lang="en-US" altLang="zh-CN">
                <a:ea typeface="宋体" pitchFamily="2" charset="-122"/>
              </a:rPr>
              <a:t>and</a:t>
            </a:r>
          </a:p>
        </p:txBody>
      </p:sp>
      <p:graphicFrame>
        <p:nvGraphicFramePr>
          <p:cNvPr id="902151" name="Object 7"/>
          <p:cNvGraphicFramePr>
            <a:graphicFrameLocks noChangeAspect="1"/>
          </p:cNvGraphicFramePr>
          <p:nvPr/>
        </p:nvGraphicFramePr>
        <p:xfrm>
          <a:off x="3492500" y="2060575"/>
          <a:ext cx="1066800" cy="355600"/>
        </p:xfrm>
        <a:graphic>
          <a:graphicData uri="http://schemas.openxmlformats.org/presentationml/2006/ole">
            <mc:AlternateContent xmlns:mc="http://schemas.openxmlformats.org/markup-compatibility/2006">
              <mc:Choice xmlns:v="urn:schemas-microsoft-com:vml" Requires="v">
                <p:oleObj spid="_x0000_s902180" name="Equation" r:id="rId6" imgW="1066680" imgH="355320" progId="Equation.DSMT4">
                  <p:embed/>
                </p:oleObj>
              </mc:Choice>
              <mc:Fallback>
                <p:oleObj name="Equation" r:id="rId6" imgW="1066680" imgH="35532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2060575"/>
                        <a:ext cx="1066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2152" name="Text Box 8"/>
          <p:cNvSpPr txBox="1">
            <a:spLocks noChangeArrowheads="1"/>
          </p:cNvSpPr>
          <p:nvPr/>
        </p:nvSpPr>
        <p:spPr bwMode="auto">
          <a:xfrm>
            <a:off x="376238" y="2562225"/>
            <a:ext cx="2389187"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a:t>
            </a:r>
          </a:p>
        </p:txBody>
      </p:sp>
      <p:pic>
        <p:nvPicPr>
          <p:cNvPr id="902153" name="Picture 9"/>
          <p:cNvPicPr>
            <a:picLocks noChangeAspect="1" noChangeArrowheads="1"/>
          </p:cNvPicPr>
          <p:nvPr/>
        </p:nvPicPr>
        <p:blipFill>
          <a:blip r:embed="rId8"/>
          <a:srcRect/>
          <a:stretch>
            <a:fillRect/>
          </a:stretch>
        </p:blipFill>
        <p:spPr bwMode="auto">
          <a:xfrm>
            <a:off x="5149850" y="3205163"/>
            <a:ext cx="3527425" cy="2908300"/>
          </a:xfrm>
          <a:prstGeom prst="rect">
            <a:avLst/>
          </a:prstGeom>
          <a:noFill/>
        </p:spPr>
      </p:pic>
      <p:sp>
        <p:nvSpPr>
          <p:cNvPr id="902155" name="Text Box 11"/>
          <p:cNvSpPr txBox="1">
            <a:spLocks noChangeArrowheads="1"/>
          </p:cNvSpPr>
          <p:nvPr/>
        </p:nvSpPr>
        <p:spPr bwMode="auto">
          <a:xfrm>
            <a:off x="376238" y="3103563"/>
            <a:ext cx="2473325" cy="396875"/>
          </a:xfrm>
          <a:prstGeom prst="rect">
            <a:avLst/>
          </a:prstGeom>
          <a:solidFill>
            <a:srgbClr val="FFFFC3"/>
          </a:solidFill>
          <a:ln w="9525">
            <a:noFill/>
            <a:miter lim="800000"/>
            <a:headEnd/>
            <a:tailEnd/>
          </a:ln>
          <a:effectLst/>
        </p:spPr>
        <p:txBody>
          <a:bodyPr wrap="none">
            <a:spAutoFit/>
          </a:bodyPr>
          <a:lstStyle/>
          <a:p>
            <a:r>
              <a:rPr lang="en-US" altLang="zh-CN" b="1">
                <a:ea typeface="宋体" pitchFamily="2" charset="-122"/>
              </a:rPr>
              <a:t>(2) Setup the integral</a:t>
            </a:r>
            <a:endParaRPr lang="en-US" altLang="zh-CN" b="1" i="1">
              <a:ea typeface="宋体" pitchFamily="2" charset="-122"/>
            </a:endParaRPr>
          </a:p>
        </p:txBody>
      </p:sp>
      <p:graphicFrame>
        <p:nvGraphicFramePr>
          <p:cNvPr id="902156" name="Object 12"/>
          <p:cNvGraphicFramePr>
            <a:graphicFrameLocks noChangeAspect="1"/>
          </p:cNvGraphicFramePr>
          <p:nvPr/>
        </p:nvGraphicFramePr>
        <p:xfrm>
          <a:off x="1547813" y="4335463"/>
          <a:ext cx="1944687" cy="385762"/>
        </p:xfrm>
        <a:graphic>
          <a:graphicData uri="http://schemas.openxmlformats.org/presentationml/2006/ole">
            <mc:AlternateContent xmlns:mc="http://schemas.openxmlformats.org/markup-compatibility/2006">
              <mc:Choice xmlns:v="urn:schemas-microsoft-com:vml" Requires="v">
                <p:oleObj spid="_x0000_s902181" name="Equation" r:id="rId9" imgW="1790640" imgH="355320" progId="Equation.DSMT4">
                  <p:embed/>
                </p:oleObj>
              </mc:Choice>
              <mc:Fallback>
                <p:oleObj name="Equation" r:id="rId9" imgW="1790640" imgH="355320" progId="Equation.DSMT4">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4335463"/>
                        <a:ext cx="1944687" cy="385762"/>
                      </a:xfrm>
                      <a:prstGeom prst="rect">
                        <a:avLst/>
                      </a:prstGeom>
                      <a:solidFill>
                        <a:srgbClr val="FFFFC3"/>
                      </a:solidFill>
                    </p:spPr>
                  </p:pic>
                </p:oleObj>
              </mc:Fallback>
            </mc:AlternateContent>
          </a:graphicData>
        </a:graphic>
      </p:graphicFrame>
      <p:sp>
        <p:nvSpPr>
          <p:cNvPr id="902157" name="Text Box 13"/>
          <p:cNvSpPr txBox="1">
            <a:spLocks noChangeArrowheads="1"/>
          </p:cNvSpPr>
          <p:nvPr/>
        </p:nvSpPr>
        <p:spPr bwMode="auto">
          <a:xfrm>
            <a:off x="376238" y="4964113"/>
            <a:ext cx="2668587" cy="396875"/>
          </a:xfrm>
          <a:prstGeom prst="rect">
            <a:avLst/>
          </a:prstGeom>
          <a:noFill/>
          <a:ln w="9525">
            <a:noFill/>
            <a:miter lim="800000"/>
            <a:headEnd/>
            <a:tailEnd/>
          </a:ln>
          <a:effectLst/>
        </p:spPr>
        <p:txBody>
          <a:bodyPr wrap="none">
            <a:spAutoFit/>
          </a:bodyPr>
          <a:lstStyle/>
          <a:p>
            <a:r>
              <a:rPr lang="en-US" altLang="zh-CN">
                <a:ea typeface="宋体" pitchFamily="2" charset="-122"/>
              </a:rPr>
              <a:t>over the interval [-2,2] . </a:t>
            </a:r>
          </a:p>
        </p:txBody>
      </p:sp>
      <p:graphicFrame>
        <p:nvGraphicFramePr>
          <p:cNvPr id="902158" name="Object 14"/>
          <p:cNvGraphicFramePr>
            <a:graphicFrameLocks noChangeAspect="1"/>
          </p:cNvGraphicFramePr>
          <p:nvPr/>
        </p:nvGraphicFramePr>
        <p:xfrm>
          <a:off x="423863" y="5470525"/>
          <a:ext cx="4330700" cy="622300"/>
        </p:xfrm>
        <a:graphic>
          <a:graphicData uri="http://schemas.openxmlformats.org/presentationml/2006/ole">
            <mc:AlternateContent xmlns:mc="http://schemas.openxmlformats.org/markup-compatibility/2006">
              <mc:Choice xmlns:v="urn:schemas-microsoft-com:vml" Requires="v">
                <p:oleObj spid="_x0000_s902182" name="Equation" r:id="rId11" imgW="4330440" imgH="622080" progId="Equation.DSMT4">
                  <p:embed/>
                </p:oleObj>
              </mc:Choice>
              <mc:Fallback>
                <p:oleObj name="Equation" r:id="rId11" imgW="4330440" imgH="622080" progId="Equation.DSMT4">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863" y="5470525"/>
                        <a:ext cx="43307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2159" name="Rectangle 15"/>
          <p:cNvSpPr>
            <a:spLocks noChangeArrowheads="1"/>
          </p:cNvSpPr>
          <p:nvPr/>
        </p:nvSpPr>
        <p:spPr bwMode="auto">
          <a:xfrm>
            <a:off x="395288" y="3590925"/>
            <a:ext cx="4572000" cy="701675"/>
          </a:xfrm>
          <a:prstGeom prst="rect">
            <a:avLst/>
          </a:prstGeom>
          <a:noFill/>
          <a:ln w="9525">
            <a:noFill/>
            <a:miter lim="800000"/>
            <a:headEnd/>
            <a:tailEnd/>
          </a:ln>
          <a:effectLst/>
        </p:spPr>
        <p:txBody>
          <a:bodyPr>
            <a:spAutoFit/>
          </a:bodyPr>
          <a:lstStyle/>
          <a:p>
            <a:r>
              <a:rPr lang="en-US" altLang="zh-CN">
                <a:ea typeface="宋体" pitchFamily="2" charset="-122"/>
              </a:rPr>
              <a:t>The whole area  </a:t>
            </a:r>
            <a:r>
              <a:rPr lang="en-US" altLang="zh-CN" b="1" i="1">
                <a:ea typeface="宋体" pitchFamily="2" charset="-122"/>
              </a:rPr>
              <a:t>A</a:t>
            </a:r>
            <a:r>
              <a:rPr lang="en-US" altLang="zh-CN">
                <a:ea typeface="宋体" pitchFamily="2" charset="-122"/>
              </a:rPr>
              <a:t> is just the integral of the element</a:t>
            </a:r>
          </a:p>
        </p:txBody>
      </p:sp>
      <p:sp>
        <p:nvSpPr>
          <p:cNvPr id="902160" name="Rectangle 16"/>
          <p:cNvSpPr>
            <a:spLocks noChangeArrowheads="1"/>
          </p:cNvSpPr>
          <p:nvPr/>
        </p:nvSpPr>
        <p:spPr bwMode="auto">
          <a:xfrm>
            <a:off x="2916238" y="4976813"/>
            <a:ext cx="452437" cy="396875"/>
          </a:xfrm>
          <a:prstGeom prst="rect">
            <a:avLst/>
          </a:prstGeom>
          <a:noFill/>
          <a:ln w="9525">
            <a:noFill/>
            <a:miter lim="800000"/>
            <a:headEnd/>
            <a:tailEnd/>
          </a:ln>
          <a:effectLst/>
        </p:spPr>
        <p:txBody>
          <a:bodyPr wrap="none">
            <a:spAutoFit/>
          </a:bodyPr>
          <a:lstStyle/>
          <a:p>
            <a:r>
              <a:rPr lang="en-US" altLang="zh-CN">
                <a:ea typeface="宋体" pitchFamily="2" charset="-122"/>
              </a:rPr>
              <a:t>So</a:t>
            </a:r>
            <a:endParaRPr lang="zh-CN" altLang="en-US">
              <a:ea typeface="宋体" pitchFamily="2" charset="-122"/>
            </a:endParaRPr>
          </a:p>
        </p:txBody>
      </p:sp>
      <p:sp>
        <p:nvSpPr>
          <p:cNvPr id="902161" name="Rectangle 17"/>
          <p:cNvSpPr>
            <a:spLocks noChangeArrowheads="1"/>
          </p:cNvSpPr>
          <p:nvPr/>
        </p:nvSpPr>
        <p:spPr bwMode="auto">
          <a:xfrm>
            <a:off x="323850" y="6200775"/>
            <a:ext cx="881063" cy="396875"/>
          </a:xfrm>
          <a:prstGeom prst="rect">
            <a:avLst/>
          </a:prstGeom>
          <a:noFill/>
          <a:ln w="9525">
            <a:noFill/>
            <a:miter lim="800000"/>
            <a:headEnd/>
            <a:tailEnd/>
          </a:ln>
          <a:effectLst/>
        </p:spPr>
        <p:txBody>
          <a:bodyPr wrap="none">
            <a:spAutoFit/>
          </a:bodyPr>
          <a:lstStyle/>
          <a:p>
            <a:r>
              <a:rPr lang="en-US" altLang="zh-CN">
                <a:ea typeface="宋体" pitchFamily="2" charset="-122"/>
              </a:rPr>
              <a:t>Finish.</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2155"/>
                                        </p:tgtEl>
                                        <p:attrNameLst>
                                          <p:attrName>style.visibility</p:attrName>
                                        </p:attrNameLst>
                                      </p:cBhvr>
                                      <p:to>
                                        <p:strVal val="visible"/>
                                      </p:to>
                                    </p:set>
                                    <p:animEffect transition="in" filter="wipe(left)">
                                      <p:cBhvr>
                                        <p:cTn id="7" dur="1000"/>
                                        <p:tgtEl>
                                          <p:spTgt spid="902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2159"/>
                                        </p:tgtEl>
                                        <p:attrNameLst>
                                          <p:attrName>style.visibility</p:attrName>
                                        </p:attrNameLst>
                                      </p:cBhvr>
                                      <p:to>
                                        <p:strVal val="visible"/>
                                      </p:to>
                                    </p:set>
                                    <p:animEffect transition="in" filter="wipe(left)">
                                      <p:cBhvr>
                                        <p:cTn id="12" dur="1000"/>
                                        <p:tgtEl>
                                          <p:spTgt spid="9021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2156"/>
                                        </p:tgtEl>
                                        <p:attrNameLst>
                                          <p:attrName>style.visibility</p:attrName>
                                        </p:attrNameLst>
                                      </p:cBhvr>
                                      <p:to>
                                        <p:strVal val="visible"/>
                                      </p:to>
                                    </p:set>
                                    <p:animEffect transition="in" filter="wipe(left)">
                                      <p:cBhvr>
                                        <p:cTn id="17" dur="1000"/>
                                        <p:tgtEl>
                                          <p:spTgt spid="9021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2157"/>
                                        </p:tgtEl>
                                        <p:attrNameLst>
                                          <p:attrName>style.visibility</p:attrName>
                                        </p:attrNameLst>
                                      </p:cBhvr>
                                      <p:to>
                                        <p:strVal val="visible"/>
                                      </p:to>
                                    </p:set>
                                    <p:animEffect transition="in" filter="wipe(left)">
                                      <p:cBhvr>
                                        <p:cTn id="22" dur="1000"/>
                                        <p:tgtEl>
                                          <p:spTgt spid="9021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2160"/>
                                        </p:tgtEl>
                                        <p:attrNameLst>
                                          <p:attrName>style.visibility</p:attrName>
                                        </p:attrNameLst>
                                      </p:cBhvr>
                                      <p:to>
                                        <p:strVal val="visible"/>
                                      </p:to>
                                    </p:set>
                                    <p:animEffect transition="in" filter="wipe(left)">
                                      <p:cBhvr>
                                        <p:cTn id="27" dur="1000"/>
                                        <p:tgtEl>
                                          <p:spTgt spid="9021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2158"/>
                                        </p:tgtEl>
                                        <p:attrNameLst>
                                          <p:attrName>style.visibility</p:attrName>
                                        </p:attrNameLst>
                                      </p:cBhvr>
                                      <p:to>
                                        <p:strVal val="visible"/>
                                      </p:to>
                                    </p:set>
                                    <p:animEffect transition="in" filter="wipe(left)">
                                      <p:cBhvr>
                                        <p:cTn id="32" dur="1000"/>
                                        <p:tgtEl>
                                          <p:spTgt spid="9021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02161"/>
                                        </p:tgtEl>
                                        <p:attrNameLst>
                                          <p:attrName>style.visibility</p:attrName>
                                        </p:attrNameLst>
                                      </p:cBhvr>
                                      <p:to>
                                        <p:strVal val="visible"/>
                                      </p:to>
                                    </p:set>
                                    <p:animEffect transition="in" filter="wipe(left)">
                                      <p:cBhvr>
                                        <p:cTn id="37" dur="1000"/>
                                        <p:tgtEl>
                                          <p:spTgt spid="902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55" grpId="0" animBg="1"/>
      <p:bldP spid="902157" grpId="0"/>
      <p:bldP spid="902159" grpId="0"/>
      <p:bldP spid="902160" grpId="0"/>
      <p:bldP spid="9021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geometry</a:t>
            </a:r>
          </a:p>
        </p:txBody>
      </p:sp>
      <p:sp>
        <p:nvSpPr>
          <p:cNvPr id="16" name="灯片编号占位符 4"/>
          <p:cNvSpPr>
            <a:spLocks noGrp="1"/>
          </p:cNvSpPr>
          <p:nvPr>
            <p:ph type="sldNum" sz="quarter" idx="12"/>
          </p:nvPr>
        </p:nvSpPr>
        <p:spPr/>
        <p:txBody>
          <a:bodyPr/>
          <a:lstStyle/>
          <a:p>
            <a:fld id="{DC0A29B0-6346-4E31-A4C3-E53E657BECBA}" type="slidenum">
              <a:rPr lang="en-US" altLang="en-US"/>
              <a:pPr/>
              <a:t>11</a:t>
            </a:fld>
            <a:endParaRPr lang="en-US" altLang="en-US"/>
          </a:p>
        </p:txBody>
      </p:sp>
      <p:sp>
        <p:nvSpPr>
          <p:cNvPr id="904195" name="Text Box 3"/>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2</a:t>
            </a:r>
          </a:p>
        </p:txBody>
      </p:sp>
      <p:sp>
        <p:nvSpPr>
          <p:cNvPr id="904196" name="Text Box 4"/>
          <p:cNvSpPr txBox="1">
            <a:spLocks noChangeArrowheads="1"/>
          </p:cNvSpPr>
          <p:nvPr/>
        </p:nvSpPr>
        <p:spPr bwMode="auto">
          <a:xfrm>
            <a:off x="1804988" y="1628775"/>
            <a:ext cx="5678487" cy="396875"/>
          </a:xfrm>
          <a:prstGeom prst="rect">
            <a:avLst/>
          </a:prstGeom>
          <a:noFill/>
          <a:ln w="9525">
            <a:noFill/>
            <a:miter lim="800000"/>
            <a:headEnd/>
            <a:tailEnd/>
          </a:ln>
          <a:effectLst/>
        </p:spPr>
        <p:txBody>
          <a:bodyPr wrap="none">
            <a:spAutoFit/>
          </a:bodyPr>
          <a:lstStyle/>
          <a:p>
            <a:r>
              <a:rPr lang="en-US" altLang="zh-CN">
                <a:ea typeface="宋体" pitchFamily="2" charset="-122"/>
              </a:rPr>
              <a:t>Find the area </a:t>
            </a:r>
            <a:r>
              <a:rPr lang="en-US" altLang="zh-CN" b="1" i="1">
                <a:ea typeface="宋体" pitchFamily="2" charset="-122"/>
              </a:rPr>
              <a:t>A</a:t>
            </a:r>
            <a:r>
              <a:rPr lang="en-US" altLang="zh-CN">
                <a:ea typeface="宋体" pitchFamily="2" charset="-122"/>
              </a:rPr>
              <a:t> of the region enclosed by the parabola</a:t>
            </a:r>
          </a:p>
        </p:txBody>
      </p:sp>
      <p:graphicFrame>
        <p:nvGraphicFramePr>
          <p:cNvPr id="904197" name="Object 5"/>
          <p:cNvGraphicFramePr>
            <a:graphicFrameLocks noChangeAspect="1"/>
          </p:cNvGraphicFramePr>
          <p:nvPr/>
        </p:nvGraphicFramePr>
        <p:xfrm>
          <a:off x="7451725" y="1654175"/>
          <a:ext cx="812800" cy="381000"/>
        </p:xfrm>
        <a:graphic>
          <a:graphicData uri="http://schemas.openxmlformats.org/presentationml/2006/ole">
            <mc:AlternateContent xmlns:mc="http://schemas.openxmlformats.org/markup-compatibility/2006">
              <mc:Choice xmlns:v="urn:schemas-microsoft-com:vml" Requires="v">
                <p:oleObj spid="_x0000_s904227" name="Equation" r:id="rId4" imgW="812520" imgH="380880" progId="Equation.DSMT4">
                  <p:embed/>
                </p:oleObj>
              </mc:Choice>
              <mc:Fallback>
                <p:oleObj name="Equation" r:id="rId4" imgW="812520" imgH="38088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725" y="1654175"/>
                        <a:ext cx="812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4198" name="Text Box 6"/>
          <p:cNvSpPr txBox="1">
            <a:spLocks noChangeArrowheads="1"/>
          </p:cNvSpPr>
          <p:nvPr/>
        </p:nvSpPr>
        <p:spPr bwMode="auto">
          <a:xfrm>
            <a:off x="376238" y="2058988"/>
            <a:ext cx="2287587" cy="396875"/>
          </a:xfrm>
          <a:prstGeom prst="rect">
            <a:avLst/>
          </a:prstGeom>
          <a:noFill/>
          <a:ln w="9525">
            <a:noFill/>
            <a:miter lim="800000"/>
            <a:headEnd/>
            <a:tailEnd/>
          </a:ln>
          <a:effectLst/>
        </p:spPr>
        <p:txBody>
          <a:bodyPr wrap="none">
            <a:spAutoFit/>
          </a:bodyPr>
          <a:lstStyle/>
          <a:p>
            <a:r>
              <a:rPr lang="en-US" altLang="zh-CN">
                <a:ea typeface="宋体" pitchFamily="2" charset="-122"/>
              </a:rPr>
              <a:t>and the straight lines</a:t>
            </a:r>
          </a:p>
        </p:txBody>
      </p:sp>
      <p:graphicFrame>
        <p:nvGraphicFramePr>
          <p:cNvPr id="904199" name="Object 7"/>
          <p:cNvGraphicFramePr>
            <a:graphicFrameLocks noChangeAspect="1"/>
          </p:cNvGraphicFramePr>
          <p:nvPr/>
        </p:nvGraphicFramePr>
        <p:xfrm>
          <a:off x="2620963" y="2133600"/>
          <a:ext cx="1447800" cy="292100"/>
        </p:xfrm>
        <a:graphic>
          <a:graphicData uri="http://schemas.openxmlformats.org/presentationml/2006/ole">
            <mc:AlternateContent xmlns:mc="http://schemas.openxmlformats.org/markup-compatibility/2006">
              <mc:Choice xmlns:v="urn:schemas-microsoft-com:vml" Requires="v">
                <p:oleObj spid="_x0000_s904228" name="Equation" r:id="rId6" imgW="1447560" imgH="291960" progId="Equation.DSMT4">
                  <p:embed/>
                </p:oleObj>
              </mc:Choice>
              <mc:Fallback>
                <p:oleObj name="Equation" r:id="rId6" imgW="1447560" imgH="29196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0963" y="2133600"/>
                        <a:ext cx="14478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4200" name="Text Box 8"/>
          <p:cNvSpPr txBox="1">
            <a:spLocks noChangeArrowheads="1"/>
          </p:cNvSpPr>
          <p:nvPr/>
        </p:nvSpPr>
        <p:spPr bwMode="auto">
          <a:xfrm>
            <a:off x="376238" y="2562225"/>
            <a:ext cx="1085850"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a:t>
            </a:r>
          </a:p>
        </p:txBody>
      </p:sp>
      <p:pic>
        <p:nvPicPr>
          <p:cNvPr id="904201" name="Picture 9"/>
          <p:cNvPicPr>
            <a:picLocks noChangeAspect="1" noChangeArrowheads="1"/>
          </p:cNvPicPr>
          <p:nvPr/>
        </p:nvPicPr>
        <p:blipFill>
          <a:blip r:embed="rId8"/>
          <a:srcRect/>
          <a:stretch>
            <a:fillRect/>
          </a:stretch>
        </p:blipFill>
        <p:spPr bwMode="auto">
          <a:xfrm>
            <a:off x="4643438" y="3068638"/>
            <a:ext cx="3716337" cy="2722562"/>
          </a:xfrm>
          <a:prstGeom prst="rect">
            <a:avLst/>
          </a:prstGeom>
          <a:noFill/>
        </p:spPr>
      </p:pic>
      <p:sp>
        <p:nvSpPr>
          <p:cNvPr id="904202" name="Text Box 10"/>
          <p:cNvSpPr txBox="1">
            <a:spLocks noChangeArrowheads="1"/>
          </p:cNvSpPr>
          <p:nvPr/>
        </p:nvSpPr>
        <p:spPr bwMode="auto">
          <a:xfrm>
            <a:off x="376238" y="2997200"/>
            <a:ext cx="3622675" cy="1311275"/>
          </a:xfrm>
          <a:prstGeom prst="rect">
            <a:avLst/>
          </a:prstGeom>
          <a:noFill/>
          <a:ln w="9525">
            <a:noFill/>
            <a:miter lim="800000"/>
            <a:headEnd/>
            <a:tailEnd/>
          </a:ln>
          <a:effectLst/>
        </p:spPr>
        <p:txBody>
          <a:bodyPr wrap="none">
            <a:spAutoFit/>
          </a:bodyPr>
          <a:lstStyle/>
          <a:p>
            <a:r>
              <a:rPr lang="en-US" altLang="zh-CN">
                <a:ea typeface="宋体" pitchFamily="2" charset="-122"/>
              </a:rPr>
              <a:t>This area </a:t>
            </a:r>
            <a:r>
              <a:rPr lang="en-US" altLang="zh-CN" b="1" i="1">
                <a:ea typeface="宋体" pitchFamily="2" charset="-122"/>
              </a:rPr>
              <a:t>A</a:t>
            </a:r>
            <a:r>
              <a:rPr lang="en-US" altLang="zh-CN">
                <a:ea typeface="宋体" pitchFamily="2" charset="-122"/>
              </a:rPr>
              <a:t> may be regarded as a </a:t>
            </a:r>
          </a:p>
          <a:p>
            <a:r>
              <a:rPr lang="en-US" altLang="zh-CN">
                <a:ea typeface="宋体" pitchFamily="2" charset="-122"/>
              </a:rPr>
              <a:t>quantity which is distributed non-</a:t>
            </a:r>
          </a:p>
          <a:p>
            <a:r>
              <a:rPr lang="en-US" altLang="zh-CN">
                <a:ea typeface="宋体" pitchFamily="2" charset="-122"/>
              </a:rPr>
              <a:t>uniformly on the interval [0,1] on</a:t>
            </a:r>
          </a:p>
          <a:p>
            <a:r>
              <a:rPr lang="en-US" altLang="zh-CN">
                <a:ea typeface="宋体" pitchFamily="2" charset="-122"/>
              </a:rPr>
              <a:t>the </a:t>
            </a:r>
            <a:r>
              <a:rPr lang="en-US" altLang="zh-CN" b="1" i="1">
                <a:ea typeface="宋体" pitchFamily="2" charset="-122"/>
              </a:rPr>
              <a:t>y</a:t>
            </a:r>
            <a:r>
              <a:rPr lang="en-US" altLang="zh-CN">
                <a:ea typeface="宋体" pitchFamily="2" charset="-122"/>
              </a:rPr>
              <a:t>-axis.</a:t>
            </a:r>
          </a:p>
        </p:txBody>
      </p:sp>
      <p:grpSp>
        <p:nvGrpSpPr>
          <p:cNvPr id="904207" name="Group 15"/>
          <p:cNvGrpSpPr>
            <a:grpSpLocks/>
          </p:cNvGrpSpPr>
          <p:nvPr/>
        </p:nvGrpSpPr>
        <p:grpSpPr bwMode="auto">
          <a:xfrm>
            <a:off x="376238" y="4433888"/>
            <a:ext cx="4233862" cy="1311275"/>
            <a:chOff x="237" y="2793"/>
            <a:chExt cx="2667" cy="826"/>
          </a:xfrm>
        </p:grpSpPr>
        <p:sp>
          <p:nvSpPr>
            <p:cNvPr id="904204" name="Text Box 12"/>
            <p:cNvSpPr txBox="1">
              <a:spLocks noChangeArrowheads="1"/>
            </p:cNvSpPr>
            <p:nvPr/>
          </p:nvSpPr>
          <p:spPr bwMode="auto">
            <a:xfrm>
              <a:off x="237" y="2793"/>
              <a:ext cx="2667" cy="826"/>
            </a:xfrm>
            <a:prstGeom prst="rect">
              <a:avLst/>
            </a:prstGeom>
            <a:noFill/>
            <a:ln w="9525">
              <a:noFill/>
              <a:miter lim="800000"/>
              <a:headEnd/>
              <a:tailEnd/>
            </a:ln>
            <a:effectLst/>
          </p:spPr>
          <p:txBody>
            <a:bodyPr wrap="none">
              <a:spAutoFit/>
            </a:bodyPr>
            <a:lstStyle/>
            <a:p>
              <a:r>
                <a:rPr lang="en-US" altLang="zh-CN">
                  <a:ea typeface="宋体" pitchFamily="2" charset="-122"/>
                </a:rPr>
                <a:t>To find the element of the area,</a:t>
              </a:r>
            </a:p>
            <a:p>
              <a:r>
                <a:rPr lang="en-US" altLang="zh-CN">
                  <a:ea typeface="宋体" pitchFamily="2" charset="-122"/>
                </a:rPr>
                <a:t>partition the interval [0,1], and </a:t>
              </a:r>
            </a:p>
            <a:p>
              <a:r>
                <a:rPr lang="en-US" altLang="zh-CN">
                  <a:ea typeface="宋体" pitchFamily="2" charset="-122"/>
                </a:rPr>
                <a:t>consider the subinterval, regarding</a:t>
              </a:r>
            </a:p>
            <a:p>
              <a:r>
                <a:rPr lang="en-US" altLang="zh-CN">
                  <a:ea typeface="宋体" pitchFamily="2" charset="-122"/>
                </a:rPr>
                <a:t>      as the area of a rectangle with width</a:t>
              </a:r>
            </a:p>
          </p:txBody>
        </p:sp>
        <p:graphicFrame>
          <p:nvGraphicFramePr>
            <p:cNvPr id="904205" name="Object 13"/>
            <p:cNvGraphicFramePr>
              <a:graphicFrameLocks noChangeAspect="1"/>
            </p:cNvGraphicFramePr>
            <p:nvPr/>
          </p:nvGraphicFramePr>
          <p:xfrm>
            <a:off x="295" y="3427"/>
            <a:ext cx="232" cy="144"/>
          </p:xfrm>
          <a:graphic>
            <a:graphicData uri="http://schemas.openxmlformats.org/presentationml/2006/ole">
              <mc:AlternateContent xmlns:mc="http://schemas.openxmlformats.org/markup-compatibility/2006">
                <mc:Choice xmlns:v="urn:schemas-microsoft-com:vml" Requires="v">
                  <p:oleObj spid="_x0000_s904229" name="Equation" r:id="rId9" imgW="368280" imgH="228600" progId="Equation.DSMT4">
                    <p:embed/>
                  </p:oleObj>
                </mc:Choice>
                <mc:Fallback>
                  <p:oleObj name="Equation" r:id="rId9" imgW="368280" imgH="228600" progId="Equation.DSMT4">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 y="3427"/>
                          <a:ext cx="23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04206" name="Object 14"/>
          <p:cNvGraphicFramePr>
            <a:graphicFrameLocks noChangeAspect="1"/>
          </p:cNvGraphicFramePr>
          <p:nvPr/>
        </p:nvGraphicFramePr>
        <p:xfrm>
          <a:off x="1462088" y="5745163"/>
          <a:ext cx="1828800" cy="381000"/>
        </p:xfrm>
        <a:graphic>
          <a:graphicData uri="http://schemas.openxmlformats.org/presentationml/2006/ole">
            <mc:AlternateContent xmlns:mc="http://schemas.openxmlformats.org/markup-compatibility/2006">
              <mc:Choice xmlns:v="urn:schemas-microsoft-com:vml" Requires="v">
                <p:oleObj spid="_x0000_s904230" name="Equation" r:id="rId11" imgW="1828800" imgH="380880" progId="Equation.DSMT4">
                  <p:embed/>
                </p:oleObj>
              </mc:Choice>
              <mc:Fallback>
                <p:oleObj name="Equation" r:id="rId11" imgW="1828800" imgH="380880" progId="Equation.DSMT4">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2088" y="5745163"/>
                        <a:ext cx="1828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4200"/>
                                        </p:tgtEl>
                                        <p:attrNameLst>
                                          <p:attrName>style.visibility</p:attrName>
                                        </p:attrNameLst>
                                      </p:cBhvr>
                                      <p:to>
                                        <p:strVal val="visible"/>
                                      </p:to>
                                    </p:set>
                                    <p:animEffect transition="in" filter="wipe(left)">
                                      <p:cBhvr>
                                        <p:cTn id="7" dur="500"/>
                                        <p:tgtEl>
                                          <p:spTgt spid="9042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4201"/>
                                        </p:tgtEl>
                                        <p:attrNameLst>
                                          <p:attrName>style.visibility</p:attrName>
                                        </p:attrNameLst>
                                      </p:cBhvr>
                                      <p:to>
                                        <p:strVal val="visible"/>
                                      </p:to>
                                    </p:set>
                                    <p:animEffect transition="in" filter="wipe(left)">
                                      <p:cBhvr>
                                        <p:cTn id="12" dur="500"/>
                                        <p:tgtEl>
                                          <p:spTgt spid="9042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04202"/>
                                        </p:tgtEl>
                                        <p:attrNameLst>
                                          <p:attrName>style.visibility</p:attrName>
                                        </p:attrNameLst>
                                      </p:cBhvr>
                                      <p:to>
                                        <p:strVal val="visible"/>
                                      </p:to>
                                    </p:set>
                                    <p:animEffect transition="in" filter="wipe(up)">
                                      <p:cBhvr>
                                        <p:cTn id="17" dur="500"/>
                                        <p:tgtEl>
                                          <p:spTgt spid="9042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04207"/>
                                        </p:tgtEl>
                                        <p:attrNameLst>
                                          <p:attrName>style.visibility</p:attrName>
                                        </p:attrNameLst>
                                      </p:cBhvr>
                                      <p:to>
                                        <p:strVal val="visible"/>
                                      </p:to>
                                    </p:set>
                                    <p:animEffect transition="in" filter="wipe(up)">
                                      <p:cBhvr>
                                        <p:cTn id="22" dur="1000"/>
                                        <p:tgtEl>
                                          <p:spTgt spid="9042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4206"/>
                                        </p:tgtEl>
                                        <p:attrNameLst>
                                          <p:attrName>style.visibility</p:attrName>
                                        </p:attrNameLst>
                                      </p:cBhvr>
                                      <p:to>
                                        <p:strVal val="visible"/>
                                      </p:to>
                                    </p:set>
                                    <p:animEffect transition="in" filter="wipe(left)">
                                      <p:cBhvr>
                                        <p:cTn id="27" dur="1000"/>
                                        <p:tgtEl>
                                          <p:spTgt spid="904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200" grpId="0"/>
      <p:bldP spid="9042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geometry</a:t>
            </a:r>
          </a:p>
        </p:txBody>
      </p:sp>
      <p:sp>
        <p:nvSpPr>
          <p:cNvPr id="18" name="灯片编号占位符 4"/>
          <p:cNvSpPr>
            <a:spLocks noGrp="1"/>
          </p:cNvSpPr>
          <p:nvPr>
            <p:ph type="sldNum" sz="quarter" idx="12"/>
          </p:nvPr>
        </p:nvSpPr>
        <p:spPr/>
        <p:txBody>
          <a:bodyPr/>
          <a:lstStyle/>
          <a:p>
            <a:fld id="{D6F6ACC1-2793-4BC0-99B8-E61E56A80391}" type="slidenum">
              <a:rPr lang="en-US" altLang="en-US"/>
              <a:pPr/>
              <a:t>12</a:t>
            </a:fld>
            <a:endParaRPr lang="en-US" altLang="en-US"/>
          </a:p>
        </p:txBody>
      </p:sp>
      <p:sp>
        <p:nvSpPr>
          <p:cNvPr id="906243" name="Text Box 3"/>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2</a:t>
            </a:r>
          </a:p>
        </p:txBody>
      </p:sp>
      <p:sp>
        <p:nvSpPr>
          <p:cNvPr id="906244" name="Text Box 4"/>
          <p:cNvSpPr txBox="1">
            <a:spLocks noChangeArrowheads="1"/>
          </p:cNvSpPr>
          <p:nvPr/>
        </p:nvSpPr>
        <p:spPr bwMode="auto">
          <a:xfrm>
            <a:off x="1804988" y="1628775"/>
            <a:ext cx="5678487" cy="396875"/>
          </a:xfrm>
          <a:prstGeom prst="rect">
            <a:avLst/>
          </a:prstGeom>
          <a:noFill/>
          <a:ln w="9525">
            <a:noFill/>
            <a:miter lim="800000"/>
            <a:headEnd/>
            <a:tailEnd/>
          </a:ln>
          <a:effectLst/>
        </p:spPr>
        <p:txBody>
          <a:bodyPr wrap="none">
            <a:spAutoFit/>
          </a:bodyPr>
          <a:lstStyle/>
          <a:p>
            <a:r>
              <a:rPr lang="en-US" altLang="zh-CN">
                <a:ea typeface="宋体" pitchFamily="2" charset="-122"/>
              </a:rPr>
              <a:t>Find the area </a:t>
            </a:r>
            <a:r>
              <a:rPr lang="en-US" altLang="zh-CN" b="1" i="1">
                <a:ea typeface="宋体" pitchFamily="2" charset="-122"/>
              </a:rPr>
              <a:t>A</a:t>
            </a:r>
            <a:r>
              <a:rPr lang="en-US" altLang="zh-CN">
                <a:ea typeface="宋体" pitchFamily="2" charset="-122"/>
              </a:rPr>
              <a:t> of the region enclosed by the parabola</a:t>
            </a:r>
          </a:p>
        </p:txBody>
      </p:sp>
      <p:graphicFrame>
        <p:nvGraphicFramePr>
          <p:cNvPr id="906245" name="Object 5"/>
          <p:cNvGraphicFramePr>
            <a:graphicFrameLocks noChangeAspect="1"/>
          </p:cNvGraphicFramePr>
          <p:nvPr/>
        </p:nvGraphicFramePr>
        <p:xfrm>
          <a:off x="7451725" y="1654175"/>
          <a:ext cx="812800" cy="381000"/>
        </p:xfrm>
        <a:graphic>
          <a:graphicData uri="http://schemas.openxmlformats.org/presentationml/2006/ole">
            <mc:AlternateContent xmlns:mc="http://schemas.openxmlformats.org/markup-compatibility/2006">
              <mc:Choice xmlns:v="urn:schemas-microsoft-com:vml" Requires="v">
                <p:oleObj spid="_x0000_s906276" name="Equation" r:id="rId4" imgW="812520" imgH="380880" progId="Equation.DSMT4">
                  <p:embed/>
                </p:oleObj>
              </mc:Choice>
              <mc:Fallback>
                <p:oleObj name="Equation" r:id="rId4" imgW="812520" imgH="38088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725" y="1654175"/>
                        <a:ext cx="812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6246" name="Text Box 6"/>
          <p:cNvSpPr txBox="1">
            <a:spLocks noChangeArrowheads="1"/>
          </p:cNvSpPr>
          <p:nvPr/>
        </p:nvSpPr>
        <p:spPr bwMode="auto">
          <a:xfrm>
            <a:off x="376238" y="2058988"/>
            <a:ext cx="2287587" cy="396875"/>
          </a:xfrm>
          <a:prstGeom prst="rect">
            <a:avLst/>
          </a:prstGeom>
          <a:noFill/>
          <a:ln w="9525">
            <a:noFill/>
            <a:miter lim="800000"/>
            <a:headEnd/>
            <a:tailEnd/>
          </a:ln>
          <a:effectLst/>
        </p:spPr>
        <p:txBody>
          <a:bodyPr wrap="none">
            <a:spAutoFit/>
          </a:bodyPr>
          <a:lstStyle/>
          <a:p>
            <a:r>
              <a:rPr lang="en-US" altLang="zh-CN">
                <a:ea typeface="宋体" pitchFamily="2" charset="-122"/>
              </a:rPr>
              <a:t>and the straight lines</a:t>
            </a:r>
          </a:p>
        </p:txBody>
      </p:sp>
      <p:graphicFrame>
        <p:nvGraphicFramePr>
          <p:cNvPr id="906247" name="Object 7"/>
          <p:cNvGraphicFramePr>
            <a:graphicFrameLocks noChangeAspect="1"/>
          </p:cNvGraphicFramePr>
          <p:nvPr/>
        </p:nvGraphicFramePr>
        <p:xfrm>
          <a:off x="2620963" y="2133600"/>
          <a:ext cx="1447800" cy="292100"/>
        </p:xfrm>
        <a:graphic>
          <a:graphicData uri="http://schemas.openxmlformats.org/presentationml/2006/ole">
            <mc:AlternateContent xmlns:mc="http://schemas.openxmlformats.org/markup-compatibility/2006">
              <mc:Choice xmlns:v="urn:schemas-microsoft-com:vml" Requires="v">
                <p:oleObj spid="_x0000_s906277" name="Equation" r:id="rId6" imgW="1447560" imgH="291960" progId="Equation.DSMT4">
                  <p:embed/>
                </p:oleObj>
              </mc:Choice>
              <mc:Fallback>
                <p:oleObj name="Equation" r:id="rId6" imgW="1447560" imgH="29196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0963" y="2133600"/>
                        <a:ext cx="14478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6248" name="Text Box 8"/>
          <p:cNvSpPr txBox="1">
            <a:spLocks noChangeArrowheads="1"/>
          </p:cNvSpPr>
          <p:nvPr/>
        </p:nvSpPr>
        <p:spPr bwMode="auto">
          <a:xfrm>
            <a:off x="376238" y="2562225"/>
            <a:ext cx="2389187"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a:t>
            </a:r>
          </a:p>
        </p:txBody>
      </p:sp>
      <p:pic>
        <p:nvPicPr>
          <p:cNvPr id="906249" name="Picture 9"/>
          <p:cNvPicPr>
            <a:picLocks noChangeAspect="1" noChangeArrowheads="1"/>
          </p:cNvPicPr>
          <p:nvPr/>
        </p:nvPicPr>
        <p:blipFill>
          <a:blip r:embed="rId8"/>
          <a:srcRect/>
          <a:stretch>
            <a:fillRect/>
          </a:stretch>
        </p:blipFill>
        <p:spPr bwMode="auto">
          <a:xfrm>
            <a:off x="4643438" y="3068638"/>
            <a:ext cx="3716337" cy="2722562"/>
          </a:xfrm>
          <a:prstGeom prst="rect">
            <a:avLst/>
          </a:prstGeom>
          <a:noFill/>
        </p:spPr>
      </p:pic>
      <p:grpSp>
        <p:nvGrpSpPr>
          <p:cNvPr id="906250" name="Group 10"/>
          <p:cNvGrpSpPr>
            <a:grpSpLocks/>
          </p:cNvGrpSpPr>
          <p:nvPr/>
        </p:nvGrpSpPr>
        <p:grpSpPr bwMode="auto">
          <a:xfrm>
            <a:off x="376238" y="4038600"/>
            <a:ext cx="2927350" cy="974725"/>
            <a:chOff x="237" y="2432"/>
            <a:chExt cx="1844" cy="614"/>
          </a:xfrm>
        </p:grpSpPr>
        <p:sp>
          <p:nvSpPr>
            <p:cNvPr id="906251" name="Text Box 11"/>
            <p:cNvSpPr txBox="1">
              <a:spLocks noChangeArrowheads="1"/>
            </p:cNvSpPr>
            <p:nvPr/>
          </p:nvSpPr>
          <p:spPr bwMode="auto">
            <a:xfrm>
              <a:off x="237" y="2432"/>
              <a:ext cx="1575" cy="250"/>
            </a:xfrm>
            <a:prstGeom prst="rect">
              <a:avLst/>
            </a:prstGeom>
            <a:noFill/>
            <a:ln w="9525">
              <a:noFill/>
              <a:miter lim="800000"/>
              <a:headEnd/>
              <a:tailEnd/>
            </a:ln>
            <a:effectLst/>
          </p:spPr>
          <p:txBody>
            <a:bodyPr wrap="none">
              <a:spAutoFit/>
            </a:bodyPr>
            <a:lstStyle/>
            <a:p>
              <a:r>
                <a:rPr lang="en-US" altLang="zh-CN">
                  <a:ea typeface="宋体" pitchFamily="2" charset="-122"/>
                </a:rPr>
                <a:t>Hence, the total area is</a:t>
              </a:r>
            </a:p>
          </p:txBody>
        </p:sp>
        <p:graphicFrame>
          <p:nvGraphicFramePr>
            <p:cNvPr id="906252" name="Object 12"/>
            <p:cNvGraphicFramePr>
              <a:graphicFrameLocks noChangeAspect="1"/>
            </p:cNvGraphicFramePr>
            <p:nvPr/>
          </p:nvGraphicFramePr>
          <p:xfrm>
            <a:off x="561" y="2654"/>
            <a:ext cx="1520" cy="392"/>
          </p:xfrm>
          <a:graphic>
            <a:graphicData uri="http://schemas.openxmlformats.org/presentationml/2006/ole">
              <mc:AlternateContent xmlns:mc="http://schemas.openxmlformats.org/markup-compatibility/2006">
                <mc:Choice xmlns:v="urn:schemas-microsoft-com:vml" Requires="v">
                  <p:oleObj spid="_x0000_s906278" name="Equation" r:id="rId9" imgW="2412720" imgH="622080" progId="Equation.DSMT4">
                    <p:embed/>
                  </p:oleObj>
                </mc:Choice>
                <mc:Fallback>
                  <p:oleObj name="Equation" r:id="rId9" imgW="2412720" imgH="622080" progId="Equation.DSMT4">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 y="2654"/>
                          <a:ext cx="1520"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06253" name="Group 13"/>
          <p:cNvGrpSpPr>
            <a:grpSpLocks/>
          </p:cNvGrpSpPr>
          <p:nvPr/>
        </p:nvGrpSpPr>
        <p:grpSpPr bwMode="auto">
          <a:xfrm>
            <a:off x="376238" y="2997200"/>
            <a:ext cx="3309937" cy="825500"/>
            <a:chOff x="237" y="1888"/>
            <a:chExt cx="2085" cy="520"/>
          </a:xfrm>
        </p:grpSpPr>
        <p:sp>
          <p:nvSpPr>
            <p:cNvPr id="906254" name="Text Box 14"/>
            <p:cNvSpPr txBox="1">
              <a:spLocks noChangeArrowheads="1"/>
            </p:cNvSpPr>
            <p:nvPr/>
          </p:nvSpPr>
          <p:spPr bwMode="auto">
            <a:xfrm>
              <a:off x="237" y="1888"/>
              <a:ext cx="2085" cy="250"/>
            </a:xfrm>
            <a:prstGeom prst="rect">
              <a:avLst/>
            </a:prstGeom>
            <a:noFill/>
            <a:ln w="9525">
              <a:noFill/>
              <a:miter lim="800000"/>
              <a:headEnd/>
              <a:tailEnd/>
            </a:ln>
            <a:effectLst/>
          </p:spPr>
          <p:txBody>
            <a:bodyPr wrap="none">
              <a:spAutoFit/>
            </a:bodyPr>
            <a:lstStyle/>
            <a:p>
              <a:r>
                <a:rPr lang="en-US" altLang="zh-CN">
                  <a:ea typeface="宋体" pitchFamily="2" charset="-122"/>
                </a:rPr>
                <a:t>Then the element of the area is</a:t>
              </a:r>
            </a:p>
          </p:txBody>
        </p:sp>
        <p:graphicFrame>
          <p:nvGraphicFramePr>
            <p:cNvPr id="906255" name="Object 15"/>
            <p:cNvGraphicFramePr>
              <a:graphicFrameLocks noChangeAspect="1"/>
            </p:cNvGraphicFramePr>
            <p:nvPr/>
          </p:nvGraphicFramePr>
          <p:xfrm>
            <a:off x="793" y="2168"/>
            <a:ext cx="1104" cy="240"/>
          </p:xfrm>
          <a:graphic>
            <a:graphicData uri="http://schemas.openxmlformats.org/presentationml/2006/ole">
              <mc:AlternateContent xmlns:mc="http://schemas.openxmlformats.org/markup-compatibility/2006">
                <mc:Choice xmlns:v="urn:schemas-microsoft-com:vml" Requires="v">
                  <p:oleObj spid="_x0000_s906279" name="Equation" r:id="rId11" imgW="1752480" imgH="380880" progId="Equation.DSMT4">
                    <p:embed/>
                  </p:oleObj>
                </mc:Choice>
                <mc:Fallback>
                  <p:oleObj name="Equation" r:id="rId11" imgW="1752480" imgH="380880" progId="Equation.DSMT4">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3" y="2168"/>
                          <a:ext cx="1104" cy="240"/>
                        </a:xfrm>
                        <a:prstGeom prst="rect">
                          <a:avLst/>
                        </a:prstGeom>
                        <a:solidFill>
                          <a:srgbClr val="FFFFC3"/>
                        </a:solidFill>
                      </p:spPr>
                    </p:pic>
                  </p:oleObj>
                </mc:Fallback>
              </mc:AlternateContent>
            </a:graphicData>
          </a:graphic>
        </p:graphicFrame>
      </p:grpSp>
      <p:sp>
        <p:nvSpPr>
          <p:cNvPr id="906256" name="Rectangle 16"/>
          <p:cNvSpPr>
            <a:spLocks noChangeArrowheads="1"/>
          </p:cNvSpPr>
          <p:nvPr/>
        </p:nvSpPr>
        <p:spPr bwMode="auto">
          <a:xfrm>
            <a:off x="468313" y="5300663"/>
            <a:ext cx="881062" cy="396875"/>
          </a:xfrm>
          <a:prstGeom prst="rect">
            <a:avLst/>
          </a:prstGeom>
          <a:noFill/>
          <a:ln w="9525">
            <a:noFill/>
            <a:miter lim="800000"/>
            <a:headEnd/>
            <a:tailEnd/>
          </a:ln>
          <a:effectLst/>
        </p:spPr>
        <p:txBody>
          <a:bodyPr wrap="none">
            <a:spAutoFit/>
          </a:bodyPr>
          <a:lstStyle/>
          <a:p>
            <a:r>
              <a:rPr lang="en-US" altLang="zh-CN">
                <a:ea typeface="宋体" pitchFamily="2" charset="-122"/>
              </a:rPr>
              <a:t>Finish.</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06253"/>
                                        </p:tgtEl>
                                        <p:attrNameLst>
                                          <p:attrName>style.visibility</p:attrName>
                                        </p:attrNameLst>
                                      </p:cBhvr>
                                      <p:to>
                                        <p:strVal val="visible"/>
                                      </p:to>
                                    </p:set>
                                    <p:animEffect transition="in" filter="wipe(up)">
                                      <p:cBhvr>
                                        <p:cTn id="7" dur="500"/>
                                        <p:tgtEl>
                                          <p:spTgt spid="9062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06250"/>
                                        </p:tgtEl>
                                        <p:attrNameLst>
                                          <p:attrName>style.visibility</p:attrName>
                                        </p:attrNameLst>
                                      </p:cBhvr>
                                      <p:to>
                                        <p:strVal val="visible"/>
                                      </p:to>
                                    </p:set>
                                    <p:animEffect transition="in" filter="wipe(up)">
                                      <p:cBhvr>
                                        <p:cTn id="12" dur="500"/>
                                        <p:tgtEl>
                                          <p:spTgt spid="9062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6256"/>
                                        </p:tgtEl>
                                        <p:attrNameLst>
                                          <p:attrName>style.visibility</p:attrName>
                                        </p:attrNameLst>
                                      </p:cBhvr>
                                      <p:to>
                                        <p:strVal val="visible"/>
                                      </p:to>
                                    </p:set>
                                    <p:animEffect transition="in" filter="wipe(left)">
                                      <p:cBhvr>
                                        <p:cTn id="17" dur="1000"/>
                                        <p:tgtEl>
                                          <p:spTgt spid="906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geometry</a:t>
            </a:r>
          </a:p>
        </p:txBody>
      </p:sp>
      <p:sp>
        <p:nvSpPr>
          <p:cNvPr id="11" name="灯片编号占位符 4"/>
          <p:cNvSpPr>
            <a:spLocks noGrp="1"/>
          </p:cNvSpPr>
          <p:nvPr>
            <p:ph type="sldNum" sz="quarter" idx="12"/>
          </p:nvPr>
        </p:nvSpPr>
        <p:spPr/>
        <p:txBody>
          <a:bodyPr/>
          <a:lstStyle/>
          <a:p>
            <a:fld id="{A1DE4A51-0DFC-4F93-BE9A-263AB392B2F3}" type="slidenum">
              <a:rPr lang="en-US" altLang="en-US"/>
              <a:pPr/>
              <a:t>13</a:t>
            </a:fld>
            <a:endParaRPr lang="en-US" altLang="en-US"/>
          </a:p>
        </p:txBody>
      </p:sp>
      <p:pic>
        <p:nvPicPr>
          <p:cNvPr id="908297" name="Picture 9"/>
          <p:cNvPicPr>
            <a:picLocks noChangeAspect="1" noChangeArrowheads="1"/>
          </p:cNvPicPr>
          <p:nvPr/>
        </p:nvPicPr>
        <p:blipFill>
          <a:blip r:embed="rId4"/>
          <a:srcRect/>
          <a:stretch>
            <a:fillRect/>
          </a:stretch>
        </p:blipFill>
        <p:spPr bwMode="auto">
          <a:xfrm>
            <a:off x="4397375" y="2420938"/>
            <a:ext cx="4422775" cy="2997200"/>
          </a:xfrm>
          <a:prstGeom prst="rect">
            <a:avLst/>
          </a:prstGeom>
          <a:noFill/>
        </p:spPr>
      </p:pic>
      <p:sp>
        <p:nvSpPr>
          <p:cNvPr id="908291" name="Text Box 3"/>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3</a:t>
            </a:r>
          </a:p>
        </p:txBody>
      </p:sp>
      <p:sp>
        <p:nvSpPr>
          <p:cNvPr id="908292" name="Text Box 4"/>
          <p:cNvSpPr txBox="1">
            <a:spLocks noChangeArrowheads="1"/>
          </p:cNvSpPr>
          <p:nvPr/>
        </p:nvSpPr>
        <p:spPr bwMode="auto">
          <a:xfrm>
            <a:off x="1804988" y="1628775"/>
            <a:ext cx="5635625" cy="396875"/>
          </a:xfrm>
          <a:prstGeom prst="rect">
            <a:avLst/>
          </a:prstGeom>
          <a:noFill/>
          <a:ln w="9525">
            <a:noFill/>
            <a:miter lim="800000"/>
            <a:headEnd/>
            <a:tailEnd/>
          </a:ln>
          <a:effectLst/>
        </p:spPr>
        <p:txBody>
          <a:bodyPr wrap="none">
            <a:spAutoFit/>
          </a:bodyPr>
          <a:lstStyle/>
          <a:p>
            <a:r>
              <a:rPr lang="en-US" altLang="zh-CN">
                <a:ea typeface="宋体" pitchFamily="2" charset="-122"/>
              </a:rPr>
              <a:t>Find the area </a:t>
            </a:r>
            <a:r>
              <a:rPr lang="en-US" altLang="zh-CN" b="1" i="1">
                <a:ea typeface="宋体" pitchFamily="2" charset="-122"/>
              </a:rPr>
              <a:t>A</a:t>
            </a:r>
            <a:r>
              <a:rPr lang="en-US" altLang="zh-CN">
                <a:ea typeface="宋体" pitchFamily="2" charset="-122"/>
              </a:rPr>
              <a:t> of the region enclosed by the cardioid</a:t>
            </a:r>
          </a:p>
        </p:txBody>
      </p:sp>
      <p:sp>
        <p:nvSpPr>
          <p:cNvPr id="908293" name="Text Box 5"/>
          <p:cNvSpPr txBox="1">
            <a:spLocks noChangeArrowheads="1"/>
          </p:cNvSpPr>
          <p:nvPr/>
        </p:nvSpPr>
        <p:spPr bwMode="auto">
          <a:xfrm>
            <a:off x="376238" y="2708275"/>
            <a:ext cx="1085850"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a:t>
            </a:r>
          </a:p>
        </p:txBody>
      </p:sp>
      <p:graphicFrame>
        <p:nvGraphicFramePr>
          <p:cNvPr id="908294" name="Object 6"/>
          <p:cNvGraphicFramePr>
            <a:graphicFrameLocks noChangeAspect="1"/>
          </p:cNvGraphicFramePr>
          <p:nvPr/>
        </p:nvGraphicFramePr>
        <p:xfrm>
          <a:off x="471488" y="2128838"/>
          <a:ext cx="2476500" cy="292100"/>
        </p:xfrm>
        <a:graphic>
          <a:graphicData uri="http://schemas.openxmlformats.org/presentationml/2006/ole">
            <mc:AlternateContent xmlns:mc="http://schemas.openxmlformats.org/markup-compatibility/2006">
              <mc:Choice xmlns:v="urn:schemas-microsoft-com:vml" Requires="v">
                <p:oleObj spid="_x0000_s908300" name="Equation" r:id="rId5" imgW="2476440" imgH="291960" progId="Equation.DSMT4">
                  <p:embed/>
                </p:oleObj>
              </mc:Choice>
              <mc:Fallback>
                <p:oleObj name="Equation" r:id="rId5" imgW="2476440" imgH="29196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488" y="2128838"/>
                        <a:ext cx="24765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8295" name="Text Box 7"/>
          <p:cNvSpPr txBox="1">
            <a:spLocks noChangeArrowheads="1"/>
          </p:cNvSpPr>
          <p:nvPr/>
        </p:nvSpPr>
        <p:spPr bwMode="auto">
          <a:xfrm>
            <a:off x="376238" y="3213100"/>
            <a:ext cx="3835400" cy="1431925"/>
          </a:xfrm>
          <a:prstGeom prst="rect">
            <a:avLst/>
          </a:prstGeom>
          <a:noFill/>
          <a:ln w="9525">
            <a:noFill/>
            <a:miter lim="800000"/>
            <a:headEnd/>
            <a:tailEnd/>
          </a:ln>
          <a:effectLst/>
        </p:spPr>
        <p:txBody>
          <a:bodyPr>
            <a:spAutoFit/>
          </a:bodyPr>
          <a:lstStyle/>
          <a:p>
            <a:pPr>
              <a:lnSpc>
                <a:spcPct val="110000"/>
              </a:lnSpc>
            </a:pPr>
            <a:r>
              <a:rPr lang="en-US" altLang="zh-CN">
                <a:ea typeface="宋体" pitchFamily="2" charset="-122"/>
              </a:rPr>
              <a:t>By the symmetry of the graph of the cardioid, it is enough to calculate the area located in the upper half-plane.</a:t>
            </a:r>
          </a:p>
        </p:txBody>
      </p:sp>
      <p:sp>
        <p:nvSpPr>
          <p:cNvPr id="908296" name="Text Box 8"/>
          <p:cNvSpPr txBox="1">
            <a:spLocks noChangeArrowheads="1"/>
          </p:cNvSpPr>
          <p:nvPr/>
        </p:nvSpPr>
        <p:spPr bwMode="auto">
          <a:xfrm>
            <a:off x="395288" y="4679950"/>
            <a:ext cx="4608512" cy="1766888"/>
          </a:xfrm>
          <a:prstGeom prst="rect">
            <a:avLst/>
          </a:prstGeom>
          <a:noFill/>
          <a:ln w="9525">
            <a:noFill/>
            <a:miter lim="800000"/>
            <a:headEnd/>
            <a:tailEnd/>
          </a:ln>
          <a:effectLst/>
        </p:spPr>
        <p:txBody>
          <a:bodyPr>
            <a:spAutoFit/>
          </a:bodyPr>
          <a:lstStyle/>
          <a:p>
            <a:pPr>
              <a:lnSpc>
                <a:spcPct val="110000"/>
              </a:lnSpc>
            </a:pPr>
            <a:r>
              <a:rPr lang="en-US" altLang="zh-CN">
                <a:ea typeface="宋体" pitchFamily="2" charset="-122"/>
              </a:rPr>
              <a:t>Since the equation of the cardioid is expressed in polar coordinates, the area may be regarded as a distribution on the interval [0,</a:t>
            </a:r>
            <a:r>
              <a:rPr lang="el-GR" altLang="zh-CN" b="1">
                <a:ea typeface="宋体" pitchFamily="2" charset="-122"/>
                <a:cs typeface="Times New Roman" pitchFamily="18" charset="0"/>
              </a:rPr>
              <a:t>π</a:t>
            </a:r>
            <a:r>
              <a:rPr lang="en-US" altLang="zh-CN">
                <a:ea typeface="宋体" pitchFamily="2" charset="-122"/>
                <a:cs typeface="Times New Roman" pitchFamily="18" charset="0"/>
              </a:rPr>
              <a:t>] and the distribution is non-uniform.</a:t>
            </a:r>
            <a:endParaRPr lang="el-GR" altLang="zh-CN">
              <a:ea typeface="宋体" pitchFamily="2" charset="-122"/>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8293"/>
                                        </p:tgtEl>
                                        <p:attrNameLst>
                                          <p:attrName>style.visibility</p:attrName>
                                        </p:attrNameLst>
                                      </p:cBhvr>
                                      <p:to>
                                        <p:strVal val="visible"/>
                                      </p:to>
                                    </p:set>
                                    <p:animEffect transition="in" filter="wipe(left)">
                                      <p:cBhvr>
                                        <p:cTn id="7" dur="500"/>
                                        <p:tgtEl>
                                          <p:spTgt spid="9082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8297"/>
                                        </p:tgtEl>
                                        <p:attrNameLst>
                                          <p:attrName>style.visibility</p:attrName>
                                        </p:attrNameLst>
                                      </p:cBhvr>
                                      <p:to>
                                        <p:strVal val="visible"/>
                                      </p:to>
                                    </p:set>
                                    <p:animEffect transition="in" filter="wipe(left)">
                                      <p:cBhvr>
                                        <p:cTn id="12" dur="500"/>
                                        <p:tgtEl>
                                          <p:spTgt spid="9082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08295"/>
                                        </p:tgtEl>
                                        <p:attrNameLst>
                                          <p:attrName>style.visibility</p:attrName>
                                        </p:attrNameLst>
                                      </p:cBhvr>
                                      <p:to>
                                        <p:strVal val="visible"/>
                                      </p:to>
                                    </p:set>
                                    <p:animEffect transition="in" filter="wipe(up)">
                                      <p:cBhvr>
                                        <p:cTn id="17" dur="500"/>
                                        <p:tgtEl>
                                          <p:spTgt spid="9082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08296"/>
                                        </p:tgtEl>
                                        <p:attrNameLst>
                                          <p:attrName>style.visibility</p:attrName>
                                        </p:attrNameLst>
                                      </p:cBhvr>
                                      <p:to>
                                        <p:strVal val="visible"/>
                                      </p:to>
                                    </p:set>
                                    <p:animEffect transition="in" filter="wipe(up)">
                                      <p:cBhvr>
                                        <p:cTn id="22" dur="500"/>
                                        <p:tgtEl>
                                          <p:spTgt spid="908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3" grpId="0"/>
      <p:bldP spid="908295" grpId="0"/>
      <p:bldP spid="9082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geometry</a:t>
            </a:r>
          </a:p>
        </p:txBody>
      </p:sp>
      <p:sp>
        <p:nvSpPr>
          <p:cNvPr id="17" name="灯片编号占位符 4"/>
          <p:cNvSpPr>
            <a:spLocks noGrp="1"/>
          </p:cNvSpPr>
          <p:nvPr>
            <p:ph type="sldNum" sz="quarter" idx="12"/>
          </p:nvPr>
        </p:nvSpPr>
        <p:spPr/>
        <p:txBody>
          <a:bodyPr/>
          <a:lstStyle/>
          <a:p>
            <a:fld id="{BB85CACA-EA98-447C-8D0E-B6DF11A4F58C}" type="slidenum">
              <a:rPr lang="en-US" altLang="en-US"/>
              <a:pPr/>
              <a:t>14</a:t>
            </a:fld>
            <a:endParaRPr lang="en-US" altLang="en-US"/>
          </a:p>
        </p:txBody>
      </p:sp>
      <p:sp>
        <p:nvSpPr>
          <p:cNvPr id="910339" name="Text Box 3"/>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3</a:t>
            </a:r>
          </a:p>
        </p:txBody>
      </p:sp>
      <p:sp>
        <p:nvSpPr>
          <p:cNvPr id="910340" name="Text Box 4"/>
          <p:cNvSpPr txBox="1">
            <a:spLocks noChangeArrowheads="1"/>
          </p:cNvSpPr>
          <p:nvPr/>
        </p:nvSpPr>
        <p:spPr bwMode="auto">
          <a:xfrm>
            <a:off x="1804988" y="1628775"/>
            <a:ext cx="5635625" cy="396875"/>
          </a:xfrm>
          <a:prstGeom prst="rect">
            <a:avLst/>
          </a:prstGeom>
          <a:noFill/>
          <a:ln w="9525">
            <a:noFill/>
            <a:miter lim="800000"/>
            <a:headEnd/>
            <a:tailEnd/>
          </a:ln>
          <a:effectLst/>
        </p:spPr>
        <p:txBody>
          <a:bodyPr wrap="none">
            <a:spAutoFit/>
          </a:bodyPr>
          <a:lstStyle/>
          <a:p>
            <a:r>
              <a:rPr lang="en-US" altLang="zh-CN">
                <a:ea typeface="宋体" pitchFamily="2" charset="-122"/>
              </a:rPr>
              <a:t>Find the area </a:t>
            </a:r>
            <a:r>
              <a:rPr lang="en-US" altLang="zh-CN" b="1" i="1">
                <a:ea typeface="宋体" pitchFamily="2" charset="-122"/>
              </a:rPr>
              <a:t>A</a:t>
            </a:r>
            <a:r>
              <a:rPr lang="en-US" altLang="zh-CN">
                <a:ea typeface="宋体" pitchFamily="2" charset="-122"/>
              </a:rPr>
              <a:t> of the region enclosed by the cardioid</a:t>
            </a:r>
          </a:p>
        </p:txBody>
      </p:sp>
      <p:sp>
        <p:nvSpPr>
          <p:cNvPr id="910341" name="Text Box 5"/>
          <p:cNvSpPr txBox="1">
            <a:spLocks noChangeArrowheads="1"/>
          </p:cNvSpPr>
          <p:nvPr/>
        </p:nvSpPr>
        <p:spPr bwMode="auto">
          <a:xfrm>
            <a:off x="376238" y="2708275"/>
            <a:ext cx="2389187"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a:t>
            </a:r>
          </a:p>
        </p:txBody>
      </p:sp>
      <p:graphicFrame>
        <p:nvGraphicFramePr>
          <p:cNvPr id="910342" name="Object 6"/>
          <p:cNvGraphicFramePr>
            <a:graphicFrameLocks noChangeAspect="1"/>
          </p:cNvGraphicFramePr>
          <p:nvPr/>
        </p:nvGraphicFramePr>
        <p:xfrm>
          <a:off x="471488" y="2128838"/>
          <a:ext cx="2476500" cy="292100"/>
        </p:xfrm>
        <a:graphic>
          <a:graphicData uri="http://schemas.openxmlformats.org/presentationml/2006/ole">
            <mc:AlternateContent xmlns:mc="http://schemas.openxmlformats.org/markup-compatibility/2006">
              <mc:Choice xmlns:v="urn:schemas-microsoft-com:vml" Requires="v">
                <p:oleObj spid="_x0000_s910377" name="Equation" r:id="rId4" imgW="2476440" imgH="291960" progId="Equation.DSMT4">
                  <p:embed/>
                </p:oleObj>
              </mc:Choice>
              <mc:Fallback>
                <p:oleObj name="Equation" r:id="rId4" imgW="2476440" imgH="29196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8" y="2128838"/>
                        <a:ext cx="24765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10343" name="Picture 7"/>
          <p:cNvPicPr>
            <a:picLocks noChangeAspect="1" noChangeArrowheads="1"/>
          </p:cNvPicPr>
          <p:nvPr/>
        </p:nvPicPr>
        <p:blipFill>
          <a:blip r:embed="rId6"/>
          <a:srcRect/>
          <a:stretch>
            <a:fillRect/>
          </a:stretch>
        </p:blipFill>
        <p:spPr bwMode="auto">
          <a:xfrm>
            <a:off x="4397375" y="2420938"/>
            <a:ext cx="4422775" cy="2997200"/>
          </a:xfrm>
          <a:prstGeom prst="rect">
            <a:avLst/>
          </a:prstGeom>
          <a:noFill/>
        </p:spPr>
      </p:pic>
      <p:grpSp>
        <p:nvGrpSpPr>
          <p:cNvPr id="910344" name="Group 8"/>
          <p:cNvGrpSpPr>
            <a:grpSpLocks/>
          </p:cNvGrpSpPr>
          <p:nvPr/>
        </p:nvGrpSpPr>
        <p:grpSpPr bwMode="auto">
          <a:xfrm>
            <a:off x="376238" y="3286125"/>
            <a:ext cx="3733800" cy="1006475"/>
            <a:chOff x="237" y="1886"/>
            <a:chExt cx="2352" cy="634"/>
          </a:xfrm>
        </p:grpSpPr>
        <p:sp>
          <p:nvSpPr>
            <p:cNvPr id="910345" name="Text Box 9"/>
            <p:cNvSpPr txBox="1">
              <a:spLocks noChangeArrowheads="1"/>
            </p:cNvSpPr>
            <p:nvPr/>
          </p:nvSpPr>
          <p:spPr bwMode="auto">
            <a:xfrm>
              <a:off x="237" y="1886"/>
              <a:ext cx="2352" cy="634"/>
            </a:xfrm>
            <a:prstGeom prst="rect">
              <a:avLst/>
            </a:prstGeom>
            <a:noFill/>
            <a:ln w="9525">
              <a:noFill/>
              <a:miter lim="800000"/>
              <a:headEnd/>
              <a:tailEnd/>
            </a:ln>
            <a:effectLst/>
          </p:spPr>
          <p:txBody>
            <a:bodyPr wrap="none">
              <a:spAutoFit/>
            </a:bodyPr>
            <a:lstStyle/>
            <a:p>
              <a:r>
                <a:rPr lang="en-US" altLang="zh-CN">
                  <a:ea typeface="宋体" pitchFamily="2" charset="-122"/>
                </a:rPr>
                <a:t>To calculate the area, we partition</a:t>
              </a:r>
            </a:p>
            <a:p>
              <a:r>
                <a:rPr lang="en-US" altLang="zh-CN">
                  <a:ea typeface="宋体" pitchFamily="2" charset="-122"/>
                </a:rPr>
                <a:t>the interval [0,</a:t>
              </a:r>
              <a:r>
                <a:rPr lang="el-GR" altLang="zh-CN" b="1">
                  <a:ea typeface="宋体" pitchFamily="2" charset="-122"/>
                </a:rPr>
                <a:t>π</a:t>
              </a:r>
              <a:r>
                <a:rPr lang="en-US" altLang="zh-CN">
                  <a:ea typeface="宋体" pitchFamily="2" charset="-122"/>
                </a:rPr>
                <a:t>] and consider the</a:t>
              </a:r>
            </a:p>
            <a:p>
              <a:r>
                <a:rPr lang="en-US" altLang="zh-CN">
                  <a:ea typeface="宋体" pitchFamily="2" charset="-122"/>
                </a:rPr>
                <a:t>subinterval </a:t>
              </a:r>
            </a:p>
          </p:txBody>
        </p:sp>
        <p:graphicFrame>
          <p:nvGraphicFramePr>
            <p:cNvPr id="910346" name="Object 10"/>
            <p:cNvGraphicFramePr>
              <a:graphicFrameLocks noChangeAspect="1"/>
            </p:cNvGraphicFramePr>
            <p:nvPr/>
          </p:nvGraphicFramePr>
          <p:xfrm>
            <a:off x="1050" y="2310"/>
            <a:ext cx="696" cy="184"/>
          </p:xfrm>
          <a:graphic>
            <a:graphicData uri="http://schemas.openxmlformats.org/presentationml/2006/ole">
              <mc:AlternateContent xmlns:mc="http://schemas.openxmlformats.org/markup-compatibility/2006">
                <mc:Choice xmlns:v="urn:schemas-microsoft-com:vml" Requires="v">
                  <p:oleObj spid="_x0000_s910378" name="Equation" r:id="rId7" imgW="1104840" imgH="291960" progId="Equation.DSMT4">
                    <p:embed/>
                  </p:oleObj>
                </mc:Choice>
                <mc:Fallback>
                  <p:oleObj name="Equation" r:id="rId7" imgW="1104840" imgH="291960"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 y="2310"/>
                          <a:ext cx="696"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10352" name="Group 16"/>
          <p:cNvGrpSpPr>
            <a:grpSpLocks/>
          </p:cNvGrpSpPr>
          <p:nvPr/>
        </p:nvGrpSpPr>
        <p:grpSpPr bwMode="auto">
          <a:xfrm>
            <a:off x="365125" y="4464050"/>
            <a:ext cx="3784600" cy="1006475"/>
            <a:chOff x="230" y="2676"/>
            <a:chExt cx="2384" cy="634"/>
          </a:xfrm>
        </p:grpSpPr>
        <p:sp>
          <p:nvSpPr>
            <p:cNvPr id="910348" name="Text Box 12"/>
            <p:cNvSpPr txBox="1">
              <a:spLocks noChangeArrowheads="1"/>
            </p:cNvSpPr>
            <p:nvPr/>
          </p:nvSpPr>
          <p:spPr bwMode="auto">
            <a:xfrm>
              <a:off x="230" y="2676"/>
              <a:ext cx="2384" cy="634"/>
            </a:xfrm>
            <a:prstGeom prst="rect">
              <a:avLst/>
            </a:prstGeom>
            <a:noFill/>
            <a:ln w="9525">
              <a:noFill/>
              <a:miter lim="800000"/>
              <a:headEnd/>
              <a:tailEnd/>
            </a:ln>
            <a:effectLst/>
          </p:spPr>
          <p:txBody>
            <a:bodyPr wrap="none">
              <a:spAutoFit/>
            </a:bodyPr>
            <a:lstStyle/>
            <a:p>
              <a:r>
                <a:rPr lang="en-US" altLang="zh-CN">
                  <a:ea typeface="宋体" pitchFamily="2" charset="-122"/>
                </a:rPr>
                <a:t>On this interval, we regard      as</a:t>
              </a:r>
            </a:p>
            <a:p>
              <a:r>
                <a:rPr lang="en-US" altLang="zh-CN">
                  <a:ea typeface="宋体" pitchFamily="2" charset="-122"/>
                </a:rPr>
                <a:t>A constant          . Thus the element</a:t>
              </a:r>
            </a:p>
            <a:p>
              <a:r>
                <a:rPr lang="en-US" altLang="zh-CN">
                  <a:ea typeface="宋体" pitchFamily="2" charset="-122"/>
                </a:rPr>
                <a:t>of area is</a:t>
              </a:r>
              <a:endParaRPr lang="el-GR" altLang="zh-CN">
                <a:ea typeface="宋体" pitchFamily="2" charset="-122"/>
                <a:cs typeface="Times New Roman" pitchFamily="18" charset="0"/>
              </a:endParaRPr>
            </a:p>
          </p:txBody>
        </p:sp>
        <p:graphicFrame>
          <p:nvGraphicFramePr>
            <p:cNvPr id="910349" name="Object 13"/>
            <p:cNvGraphicFramePr>
              <a:graphicFrameLocks noChangeAspect="1"/>
            </p:cNvGraphicFramePr>
            <p:nvPr/>
          </p:nvGraphicFramePr>
          <p:xfrm>
            <a:off x="2064" y="2750"/>
            <a:ext cx="136" cy="152"/>
          </p:xfrm>
          <a:graphic>
            <a:graphicData uri="http://schemas.openxmlformats.org/presentationml/2006/ole">
              <mc:AlternateContent xmlns:mc="http://schemas.openxmlformats.org/markup-compatibility/2006">
                <mc:Choice xmlns:v="urn:schemas-microsoft-com:vml" Requires="v">
                  <p:oleObj spid="_x0000_s910379" name="Equation" r:id="rId9" imgW="215640" imgH="241200" progId="Equation.DSMT4">
                    <p:embed/>
                  </p:oleObj>
                </mc:Choice>
                <mc:Fallback>
                  <p:oleObj name="Equation" r:id="rId9" imgW="215640" imgH="241200" progId="Equation.DSMT4">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4" y="2750"/>
                          <a:ext cx="136"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0350" name="Object 14"/>
            <p:cNvGraphicFramePr>
              <a:graphicFrameLocks noChangeAspect="1"/>
            </p:cNvGraphicFramePr>
            <p:nvPr/>
          </p:nvGraphicFramePr>
          <p:xfrm>
            <a:off x="1014" y="2902"/>
            <a:ext cx="344" cy="184"/>
          </p:xfrm>
          <a:graphic>
            <a:graphicData uri="http://schemas.openxmlformats.org/presentationml/2006/ole">
              <mc:AlternateContent xmlns:mc="http://schemas.openxmlformats.org/markup-compatibility/2006">
                <mc:Choice xmlns:v="urn:schemas-microsoft-com:vml" Requires="v">
                  <p:oleObj spid="_x0000_s910380" name="Equation" r:id="rId11" imgW="545760" imgH="291960" progId="Equation.DSMT4">
                    <p:embed/>
                  </p:oleObj>
                </mc:Choice>
                <mc:Fallback>
                  <p:oleObj name="Equation" r:id="rId11" imgW="545760" imgH="291960" progId="Equation.DSMT4">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4" y="2902"/>
                          <a:ext cx="344"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10351" name="Object 15"/>
          <p:cNvGraphicFramePr>
            <a:graphicFrameLocks noChangeAspect="1"/>
          </p:cNvGraphicFramePr>
          <p:nvPr/>
        </p:nvGraphicFramePr>
        <p:xfrm>
          <a:off x="468313" y="5470525"/>
          <a:ext cx="3886200" cy="622300"/>
        </p:xfrm>
        <a:graphic>
          <a:graphicData uri="http://schemas.openxmlformats.org/presentationml/2006/ole">
            <mc:AlternateContent xmlns:mc="http://schemas.openxmlformats.org/markup-compatibility/2006">
              <mc:Choice xmlns:v="urn:schemas-microsoft-com:vml" Requires="v">
                <p:oleObj spid="_x0000_s910381" name="Equation" r:id="rId13" imgW="3886200" imgH="622080" progId="Equation.DSMT4">
                  <p:embed/>
                </p:oleObj>
              </mc:Choice>
              <mc:Fallback>
                <p:oleObj name="Equation" r:id="rId13" imgW="3886200" imgH="622080" progId="Equation.DSMT4">
                  <p:embed/>
                  <p:pic>
                    <p:nvPicPr>
                      <p:cNvPr id="0"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3" y="5470525"/>
                        <a:ext cx="3886200" cy="622300"/>
                      </a:xfrm>
                      <a:prstGeom prst="rect">
                        <a:avLst/>
                      </a:prstGeom>
                      <a:solidFill>
                        <a:srgbClr val="FFFFC3"/>
                      </a:solidFill>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10344"/>
                                        </p:tgtEl>
                                        <p:attrNameLst>
                                          <p:attrName>style.visibility</p:attrName>
                                        </p:attrNameLst>
                                      </p:cBhvr>
                                      <p:to>
                                        <p:strVal val="visible"/>
                                      </p:to>
                                    </p:set>
                                    <p:animEffect transition="in" filter="wipe(up)">
                                      <p:cBhvr>
                                        <p:cTn id="7" dur="500"/>
                                        <p:tgtEl>
                                          <p:spTgt spid="9103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10352"/>
                                        </p:tgtEl>
                                        <p:attrNameLst>
                                          <p:attrName>style.visibility</p:attrName>
                                        </p:attrNameLst>
                                      </p:cBhvr>
                                      <p:to>
                                        <p:strVal val="visible"/>
                                      </p:to>
                                    </p:set>
                                    <p:animEffect transition="in" filter="wipe(up)">
                                      <p:cBhvr>
                                        <p:cTn id="12" dur="1000"/>
                                        <p:tgtEl>
                                          <p:spTgt spid="9103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10351"/>
                                        </p:tgtEl>
                                        <p:attrNameLst>
                                          <p:attrName>style.visibility</p:attrName>
                                        </p:attrNameLst>
                                      </p:cBhvr>
                                      <p:to>
                                        <p:strVal val="visible"/>
                                      </p:to>
                                    </p:set>
                                    <p:animEffect transition="in" filter="wipe(left)">
                                      <p:cBhvr>
                                        <p:cTn id="17" dur="1000"/>
                                        <p:tgtEl>
                                          <p:spTgt spid="910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p>
        </p:txBody>
      </p:sp>
      <p:graphicFrame>
        <p:nvGraphicFramePr>
          <p:cNvPr id="912397" name="Object 13"/>
          <p:cNvGraphicFramePr>
            <a:graphicFrameLocks noGrp="1" noChangeAspect="1"/>
          </p:cNvGraphicFramePr>
          <p:nvPr>
            <p:ph idx="1"/>
          </p:nvPr>
        </p:nvGraphicFramePr>
        <p:xfrm>
          <a:off x="2628900" y="3455988"/>
          <a:ext cx="3886200" cy="622300"/>
        </p:xfrm>
        <a:graphic>
          <a:graphicData uri="http://schemas.openxmlformats.org/presentationml/2006/ole">
            <mc:AlternateContent xmlns:mc="http://schemas.openxmlformats.org/markup-compatibility/2006">
              <mc:Choice xmlns:v="urn:schemas-microsoft-com:vml" Requires="v">
                <p:oleObj spid="_x0000_s912423" name="Equation" r:id="rId4" imgW="3886200" imgH="622080" progId="Equation.DSMT4">
                  <p:embed/>
                </p:oleObj>
              </mc:Choice>
              <mc:Fallback>
                <p:oleObj name="Equation" r:id="rId4" imgW="3886200" imgH="622080"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8900" y="3455988"/>
                        <a:ext cx="3886200" cy="622300"/>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C3"/>
                            </a:solidFill>
                          </a14:hiddenFill>
                        </a:ext>
                      </a:extLst>
                    </p:spPr>
                  </p:pic>
                </p:oleObj>
              </mc:Fallback>
            </mc:AlternateContent>
          </a:graphicData>
        </a:graphic>
      </p:graphicFrame>
      <p:sp>
        <p:nvSpPr>
          <p:cNvPr id="15" name="灯片编号占位符 5"/>
          <p:cNvSpPr>
            <a:spLocks noGrp="1"/>
          </p:cNvSpPr>
          <p:nvPr>
            <p:ph type="sldNum" sz="quarter" idx="12"/>
          </p:nvPr>
        </p:nvSpPr>
        <p:spPr/>
        <p:txBody>
          <a:bodyPr/>
          <a:lstStyle/>
          <a:p>
            <a:fld id="{B6415402-40F4-4ED6-9CCA-37D18A4FB8B5}" type="slidenum">
              <a:rPr lang="en-US" altLang="en-US"/>
              <a:pPr/>
              <a:t>15</a:t>
            </a:fld>
            <a:endParaRPr lang="en-US" altLang="en-US"/>
          </a:p>
        </p:txBody>
      </p:sp>
      <p:sp>
        <p:nvSpPr>
          <p:cNvPr id="912387" name="Text Box 3"/>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3</a:t>
            </a:r>
          </a:p>
        </p:txBody>
      </p:sp>
      <p:sp>
        <p:nvSpPr>
          <p:cNvPr id="912388" name="Text Box 4"/>
          <p:cNvSpPr txBox="1">
            <a:spLocks noChangeArrowheads="1"/>
          </p:cNvSpPr>
          <p:nvPr/>
        </p:nvSpPr>
        <p:spPr bwMode="auto">
          <a:xfrm>
            <a:off x="1804988" y="1628775"/>
            <a:ext cx="5635625" cy="396875"/>
          </a:xfrm>
          <a:prstGeom prst="rect">
            <a:avLst/>
          </a:prstGeom>
          <a:noFill/>
          <a:ln w="9525">
            <a:noFill/>
            <a:miter lim="800000"/>
            <a:headEnd/>
            <a:tailEnd/>
          </a:ln>
          <a:effectLst/>
        </p:spPr>
        <p:txBody>
          <a:bodyPr wrap="none">
            <a:spAutoFit/>
          </a:bodyPr>
          <a:lstStyle/>
          <a:p>
            <a:r>
              <a:rPr lang="en-US" altLang="zh-CN">
                <a:ea typeface="宋体" pitchFamily="2" charset="-122"/>
              </a:rPr>
              <a:t>Find the area </a:t>
            </a:r>
            <a:r>
              <a:rPr lang="en-US" altLang="zh-CN" b="1" i="1">
                <a:ea typeface="宋体" pitchFamily="2" charset="-122"/>
              </a:rPr>
              <a:t>A</a:t>
            </a:r>
            <a:r>
              <a:rPr lang="en-US" altLang="zh-CN">
                <a:ea typeface="宋体" pitchFamily="2" charset="-122"/>
              </a:rPr>
              <a:t> of the region enclosed by the cardioid</a:t>
            </a:r>
          </a:p>
        </p:txBody>
      </p:sp>
      <p:sp>
        <p:nvSpPr>
          <p:cNvPr id="912389" name="Text Box 5"/>
          <p:cNvSpPr txBox="1">
            <a:spLocks noChangeArrowheads="1"/>
          </p:cNvSpPr>
          <p:nvPr/>
        </p:nvSpPr>
        <p:spPr bwMode="auto">
          <a:xfrm>
            <a:off x="377825" y="2708275"/>
            <a:ext cx="2389188"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a:t>
            </a:r>
          </a:p>
        </p:txBody>
      </p:sp>
      <p:graphicFrame>
        <p:nvGraphicFramePr>
          <p:cNvPr id="912390" name="Object 6"/>
          <p:cNvGraphicFramePr>
            <a:graphicFrameLocks noChangeAspect="1"/>
          </p:cNvGraphicFramePr>
          <p:nvPr/>
        </p:nvGraphicFramePr>
        <p:xfrm>
          <a:off x="471488" y="2128838"/>
          <a:ext cx="2476500" cy="292100"/>
        </p:xfrm>
        <a:graphic>
          <a:graphicData uri="http://schemas.openxmlformats.org/presentationml/2006/ole">
            <mc:AlternateContent xmlns:mc="http://schemas.openxmlformats.org/markup-compatibility/2006">
              <mc:Choice xmlns:v="urn:schemas-microsoft-com:vml" Requires="v">
                <p:oleObj spid="_x0000_s912424" name="Equation" r:id="rId6" imgW="2476440" imgH="291960" progId="Equation.DSMT4">
                  <p:embed/>
                </p:oleObj>
              </mc:Choice>
              <mc:Fallback>
                <p:oleObj name="Equation" r:id="rId6" imgW="2476440" imgH="29196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488" y="2128838"/>
                        <a:ext cx="24765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12391" name="Picture 7"/>
          <p:cNvPicPr>
            <a:picLocks noChangeAspect="1" noChangeArrowheads="1"/>
          </p:cNvPicPr>
          <p:nvPr/>
        </p:nvPicPr>
        <p:blipFill>
          <a:blip r:embed="rId8"/>
          <a:srcRect/>
          <a:stretch>
            <a:fillRect/>
          </a:stretch>
        </p:blipFill>
        <p:spPr bwMode="auto">
          <a:xfrm>
            <a:off x="5715008" y="4286256"/>
            <a:ext cx="2431703" cy="1647902"/>
          </a:xfrm>
          <a:prstGeom prst="rect">
            <a:avLst/>
          </a:prstGeom>
          <a:noFill/>
        </p:spPr>
      </p:pic>
      <p:sp>
        <p:nvSpPr>
          <p:cNvPr id="912393" name="Text Box 9"/>
          <p:cNvSpPr txBox="1">
            <a:spLocks noChangeArrowheads="1"/>
          </p:cNvSpPr>
          <p:nvPr/>
        </p:nvSpPr>
        <p:spPr bwMode="auto">
          <a:xfrm>
            <a:off x="376238" y="3357563"/>
            <a:ext cx="2359025" cy="396875"/>
          </a:xfrm>
          <a:prstGeom prst="rect">
            <a:avLst/>
          </a:prstGeom>
          <a:noFill/>
          <a:ln w="9525">
            <a:noFill/>
            <a:miter lim="800000"/>
            <a:headEnd/>
            <a:tailEnd/>
          </a:ln>
          <a:effectLst/>
        </p:spPr>
        <p:txBody>
          <a:bodyPr wrap="none">
            <a:spAutoFit/>
          </a:bodyPr>
          <a:lstStyle/>
          <a:p>
            <a:r>
              <a:rPr lang="en-US" altLang="zh-CN">
                <a:ea typeface="宋体" pitchFamily="2" charset="-122"/>
              </a:rPr>
              <a:t>Thus, the total area is</a:t>
            </a:r>
          </a:p>
        </p:txBody>
      </p:sp>
      <p:graphicFrame>
        <p:nvGraphicFramePr>
          <p:cNvPr id="912394" name="Object 10"/>
          <p:cNvGraphicFramePr>
            <a:graphicFrameLocks noChangeAspect="1"/>
          </p:cNvGraphicFramePr>
          <p:nvPr/>
        </p:nvGraphicFramePr>
        <p:xfrm>
          <a:off x="900113" y="3860800"/>
          <a:ext cx="2032000" cy="622300"/>
        </p:xfrm>
        <a:graphic>
          <a:graphicData uri="http://schemas.openxmlformats.org/presentationml/2006/ole">
            <mc:AlternateContent xmlns:mc="http://schemas.openxmlformats.org/markup-compatibility/2006">
              <mc:Choice xmlns:v="urn:schemas-microsoft-com:vml" Requires="v">
                <p:oleObj spid="_x0000_s912425" name="Equation" r:id="rId9" imgW="2031840" imgH="622080" progId="Equation.DSMT4">
                  <p:embed/>
                </p:oleObj>
              </mc:Choice>
              <mc:Fallback>
                <p:oleObj name="Equation" r:id="rId9" imgW="2031840" imgH="62208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3860800"/>
                        <a:ext cx="20320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2395" name="Object 11"/>
          <p:cNvGraphicFramePr>
            <a:graphicFrameLocks noChangeAspect="1"/>
          </p:cNvGraphicFramePr>
          <p:nvPr/>
        </p:nvGraphicFramePr>
        <p:xfrm>
          <a:off x="1047750" y="4578350"/>
          <a:ext cx="2235200" cy="508000"/>
        </p:xfrm>
        <a:graphic>
          <a:graphicData uri="http://schemas.openxmlformats.org/presentationml/2006/ole">
            <mc:AlternateContent xmlns:mc="http://schemas.openxmlformats.org/markup-compatibility/2006">
              <mc:Choice xmlns:v="urn:schemas-microsoft-com:vml" Requires="v">
                <p:oleObj spid="_x0000_s912426" name="Equation" r:id="rId11" imgW="2234880" imgH="507960" progId="Equation.DSMT4">
                  <p:embed/>
                </p:oleObj>
              </mc:Choice>
              <mc:Fallback>
                <p:oleObj name="Equation" r:id="rId11" imgW="2234880" imgH="507960" progId="Equation.DSMT4">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7750" y="4578350"/>
                        <a:ext cx="2235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2396" name="Object 12"/>
          <p:cNvGraphicFramePr>
            <a:graphicFrameLocks noChangeAspect="1"/>
          </p:cNvGraphicFramePr>
          <p:nvPr/>
        </p:nvGraphicFramePr>
        <p:xfrm>
          <a:off x="1047750" y="5226050"/>
          <a:ext cx="927100" cy="622300"/>
        </p:xfrm>
        <a:graphic>
          <a:graphicData uri="http://schemas.openxmlformats.org/presentationml/2006/ole">
            <mc:AlternateContent xmlns:mc="http://schemas.openxmlformats.org/markup-compatibility/2006">
              <mc:Choice xmlns:v="urn:schemas-microsoft-com:vml" Requires="v">
                <p:oleObj spid="_x0000_s912427" name="Equation" r:id="rId13" imgW="927000" imgH="622080" progId="Equation.DSMT4">
                  <p:embed/>
                </p:oleObj>
              </mc:Choice>
              <mc:Fallback>
                <p:oleObj name="Equation" r:id="rId13" imgW="927000" imgH="622080" progId="Equation.DSMT4">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7750" y="5226050"/>
                        <a:ext cx="9271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2399" name="Rectangle 15"/>
          <p:cNvSpPr>
            <a:spLocks noChangeArrowheads="1"/>
          </p:cNvSpPr>
          <p:nvPr/>
        </p:nvSpPr>
        <p:spPr bwMode="auto">
          <a:xfrm>
            <a:off x="395288" y="5921375"/>
            <a:ext cx="881062" cy="396875"/>
          </a:xfrm>
          <a:prstGeom prst="rect">
            <a:avLst/>
          </a:prstGeom>
          <a:noFill/>
          <a:ln w="9525">
            <a:noFill/>
            <a:miter lim="800000"/>
            <a:headEnd/>
            <a:tailEnd/>
          </a:ln>
          <a:effectLst/>
        </p:spPr>
        <p:txBody>
          <a:bodyPr wrap="none">
            <a:spAutoFit/>
          </a:bodyPr>
          <a:lstStyle/>
          <a:p>
            <a:r>
              <a:rPr lang="en-US" altLang="zh-CN">
                <a:ea typeface="宋体" pitchFamily="2" charset="-122"/>
              </a:rPr>
              <a:t>Finish.</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2393"/>
                                        </p:tgtEl>
                                        <p:attrNameLst>
                                          <p:attrName>style.visibility</p:attrName>
                                        </p:attrNameLst>
                                      </p:cBhvr>
                                      <p:to>
                                        <p:strVal val="visible"/>
                                      </p:to>
                                    </p:set>
                                    <p:animEffect transition="in" filter="wipe(left)">
                                      <p:cBhvr>
                                        <p:cTn id="7" dur="1000"/>
                                        <p:tgtEl>
                                          <p:spTgt spid="9123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2394"/>
                                        </p:tgtEl>
                                        <p:attrNameLst>
                                          <p:attrName>style.visibility</p:attrName>
                                        </p:attrNameLst>
                                      </p:cBhvr>
                                      <p:to>
                                        <p:strVal val="visible"/>
                                      </p:to>
                                    </p:set>
                                    <p:animEffect transition="in" filter="wipe(left)">
                                      <p:cBhvr>
                                        <p:cTn id="12" dur="1000"/>
                                        <p:tgtEl>
                                          <p:spTgt spid="9123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12395"/>
                                        </p:tgtEl>
                                        <p:attrNameLst>
                                          <p:attrName>style.visibility</p:attrName>
                                        </p:attrNameLst>
                                      </p:cBhvr>
                                      <p:to>
                                        <p:strVal val="visible"/>
                                      </p:to>
                                    </p:set>
                                    <p:animEffect transition="in" filter="wipe(left)">
                                      <p:cBhvr>
                                        <p:cTn id="17" dur="1000"/>
                                        <p:tgtEl>
                                          <p:spTgt spid="9123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912397"/>
                                        </p:tgtEl>
                                      </p:cBhvr>
                                    </p:animEffect>
                                    <p:set>
                                      <p:cBhvr>
                                        <p:cTn id="22" dur="1" fill="hold">
                                          <p:stCondLst>
                                            <p:cond delay="499"/>
                                          </p:stCondLst>
                                        </p:cTn>
                                        <p:tgtEl>
                                          <p:spTgt spid="91239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2396"/>
                                        </p:tgtEl>
                                        <p:attrNameLst>
                                          <p:attrName>style.visibility</p:attrName>
                                        </p:attrNameLst>
                                      </p:cBhvr>
                                      <p:to>
                                        <p:strVal val="visible"/>
                                      </p:to>
                                    </p:set>
                                    <p:animEffect transition="in" filter="wipe(left)">
                                      <p:cBhvr>
                                        <p:cTn id="27" dur="1000"/>
                                        <p:tgtEl>
                                          <p:spTgt spid="9123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12399"/>
                                        </p:tgtEl>
                                        <p:attrNameLst>
                                          <p:attrName>style.visibility</p:attrName>
                                        </p:attrNameLst>
                                      </p:cBhvr>
                                      <p:to>
                                        <p:strVal val="visible"/>
                                      </p:to>
                                    </p:set>
                                    <p:animEffect transition="in" filter="wipe(left)">
                                      <p:cBhvr>
                                        <p:cTn id="32" dur="1000"/>
                                        <p:tgtEl>
                                          <p:spTgt spid="912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3" grpId="0"/>
      <p:bldP spid="91239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80" name="Rectangle 4"/>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endParaRPr lang="zh-CN" altLang="en-US" sz="2800">
              <a:ea typeface="宋体" pitchFamily="2" charset="-122"/>
            </a:endParaRPr>
          </a:p>
        </p:txBody>
      </p:sp>
      <p:graphicFrame>
        <p:nvGraphicFramePr>
          <p:cNvPr id="997399" name="Object 23"/>
          <p:cNvGraphicFramePr>
            <a:graphicFrameLocks noGrp="1" noChangeAspect="1"/>
          </p:cNvGraphicFramePr>
          <p:nvPr>
            <p:ph idx="1"/>
          </p:nvPr>
        </p:nvGraphicFramePr>
        <p:xfrm>
          <a:off x="3638550" y="3455988"/>
          <a:ext cx="1866900" cy="622300"/>
        </p:xfrm>
        <a:graphic>
          <a:graphicData uri="http://schemas.openxmlformats.org/presentationml/2006/ole">
            <mc:AlternateContent xmlns:mc="http://schemas.openxmlformats.org/markup-compatibility/2006">
              <mc:Choice xmlns:v="urn:schemas-microsoft-com:vml" Requires="v">
                <p:oleObj spid="_x0000_s997456" name="Equation" r:id="rId4" imgW="1866600" imgH="622080" progId="Equation.DSMT4">
                  <p:embed/>
                </p:oleObj>
              </mc:Choice>
              <mc:Fallback>
                <p:oleObj name="Equation" r:id="rId4" imgW="1866600" imgH="622080" progId="Equation.DSMT4">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8550" y="3455988"/>
                        <a:ext cx="18669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灯片编号占位符 5"/>
          <p:cNvSpPr>
            <a:spLocks noGrp="1"/>
          </p:cNvSpPr>
          <p:nvPr>
            <p:ph type="sldNum" sz="quarter" idx="12"/>
          </p:nvPr>
        </p:nvSpPr>
        <p:spPr/>
        <p:txBody>
          <a:bodyPr/>
          <a:lstStyle/>
          <a:p>
            <a:fld id="{76299FCD-C08A-49FE-B835-72A78E2BD563}" type="slidenum">
              <a:rPr lang="en-US" altLang="en-US"/>
              <a:pPr/>
              <a:t>16</a:t>
            </a:fld>
            <a:endParaRPr lang="en-US" altLang="en-US"/>
          </a:p>
        </p:txBody>
      </p:sp>
      <p:sp>
        <p:nvSpPr>
          <p:cNvPr id="997381" name="Text Box 5"/>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4</a:t>
            </a:r>
          </a:p>
        </p:txBody>
      </p:sp>
      <p:sp>
        <p:nvSpPr>
          <p:cNvPr id="997382" name="Text Box 6"/>
          <p:cNvSpPr txBox="1">
            <a:spLocks noChangeArrowheads="1"/>
          </p:cNvSpPr>
          <p:nvPr/>
        </p:nvSpPr>
        <p:spPr bwMode="auto">
          <a:xfrm>
            <a:off x="1804988" y="1628775"/>
            <a:ext cx="5368925" cy="396875"/>
          </a:xfrm>
          <a:prstGeom prst="rect">
            <a:avLst/>
          </a:prstGeom>
          <a:noFill/>
          <a:ln w="9525">
            <a:noFill/>
            <a:miter lim="800000"/>
            <a:headEnd/>
            <a:tailEnd/>
          </a:ln>
          <a:effectLst/>
        </p:spPr>
        <p:txBody>
          <a:bodyPr wrap="none">
            <a:spAutoFit/>
          </a:bodyPr>
          <a:lstStyle/>
          <a:p>
            <a:r>
              <a:rPr lang="en-US" altLang="zh-CN">
                <a:ea typeface="宋体" pitchFamily="2" charset="-122"/>
              </a:rPr>
              <a:t>Find the area </a:t>
            </a:r>
            <a:r>
              <a:rPr lang="en-US" altLang="zh-CN" b="1" i="1">
                <a:ea typeface="宋体" pitchFamily="2" charset="-122"/>
              </a:rPr>
              <a:t>A</a:t>
            </a:r>
            <a:r>
              <a:rPr lang="en-US" altLang="zh-CN">
                <a:ea typeface="宋体" pitchFamily="2" charset="-122"/>
              </a:rPr>
              <a:t> of the region enclosed by the curve</a:t>
            </a:r>
          </a:p>
        </p:txBody>
      </p:sp>
      <p:graphicFrame>
        <p:nvGraphicFramePr>
          <p:cNvPr id="997383" name="Object 7"/>
          <p:cNvGraphicFramePr>
            <a:graphicFrameLocks noChangeAspect="1"/>
          </p:cNvGraphicFramePr>
          <p:nvPr/>
        </p:nvGraphicFramePr>
        <p:xfrm>
          <a:off x="971550" y="2133600"/>
          <a:ext cx="3568700" cy="685800"/>
        </p:xfrm>
        <a:graphic>
          <a:graphicData uri="http://schemas.openxmlformats.org/presentationml/2006/ole">
            <mc:AlternateContent xmlns:mc="http://schemas.openxmlformats.org/markup-compatibility/2006">
              <mc:Choice xmlns:v="urn:schemas-microsoft-com:vml" Requires="v">
                <p:oleObj spid="_x0000_s997457" name="Equation" r:id="rId6" imgW="3568680" imgH="685800" progId="Equation.DSMT4">
                  <p:embed/>
                </p:oleObj>
              </mc:Choice>
              <mc:Fallback>
                <p:oleObj name="Equation" r:id="rId6" imgW="3568680" imgH="6858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133600"/>
                        <a:ext cx="3568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97407" name="Group 31"/>
          <p:cNvGrpSpPr>
            <a:grpSpLocks/>
          </p:cNvGrpSpPr>
          <p:nvPr/>
        </p:nvGrpSpPr>
        <p:grpSpPr bwMode="auto">
          <a:xfrm>
            <a:off x="5857884" y="2357430"/>
            <a:ext cx="3046412" cy="2087562"/>
            <a:chOff x="3606" y="1344"/>
            <a:chExt cx="1919" cy="1315"/>
          </a:xfrm>
        </p:grpSpPr>
        <p:pic>
          <p:nvPicPr>
            <p:cNvPr id="997406" name="Picture 30"/>
            <p:cNvPicPr>
              <a:picLocks noChangeAspect="1" noChangeArrowheads="1"/>
            </p:cNvPicPr>
            <p:nvPr/>
          </p:nvPicPr>
          <p:blipFill>
            <a:blip r:embed="rId8"/>
            <a:srcRect/>
            <a:stretch>
              <a:fillRect/>
            </a:stretch>
          </p:blipFill>
          <p:spPr bwMode="auto">
            <a:xfrm>
              <a:off x="3877" y="1842"/>
              <a:ext cx="1407" cy="611"/>
            </a:xfrm>
            <a:prstGeom prst="rect">
              <a:avLst/>
            </a:prstGeom>
            <a:noFill/>
          </p:spPr>
        </p:pic>
        <p:sp>
          <p:nvSpPr>
            <p:cNvPr id="997386" name="Line 10"/>
            <p:cNvSpPr>
              <a:spLocks noChangeShapeType="1"/>
            </p:cNvSpPr>
            <p:nvPr/>
          </p:nvSpPr>
          <p:spPr bwMode="auto">
            <a:xfrm flipV="1">
              <a:off x="3606" y="2432"/>
              <a:ext cx="1852" cy="23"/>
            </a:xfrm>
            <a:prstGeom prst="line">
              <a:avLst/>
            </a:prstGeom>
            <a:noFill/>
            <a:ln w="19050">
              <a:solidFill>
                <a:schemeClr val="tx1"/>
              </a:solidFill>
              <a:round/>
              <a:headEnd/>
              <a:tailEnd type="triangle" w="med" len="med"/>
            </a:ln>
            <a:effectLst/>
          </p:spPr>
          <p:txBody>
            <a:bodyPr/>
            <a:lstStyle/>
            <a:p>
              <a:endParaRPr lang="zh-CN" altLang="en-US"/>
            </a:p>
          </p:txBody>
        </p:sp>
        <p:sp>
          <p:nvSpPr>
            <p:cNvPr id="997387" name="Line 11"/>
            <p:cNvSpPr>
              <a:spLocks noChangeShapeType="1"/>
            </p:cNvSpPr>
            <p:nvPr/>
          </p:nvSpPr>
          <p:spPr bwMode="auto">
            <a:xfrm flipV="1">
              <a:off x="3878" y="1480"/>
              <a:ext cx="0" cy="1134"/>
            </a:xfrm>
            <a:prstGeom prst="line">
              <a:avLst/>
            </a:prstGeom>
            <a:noFill/>
            <a:ln w="19050">
              <a:solidFill>
                <a:schemeClr val="tx1"/>
              </a:solidFill>
              <a:round/>
              <a:headEnd/>
              <a:tailEnd type="triangle" w="med" len="med"/>
            </a:ln>
            <a:effectLst/>
          </p:spPr>
          <p:txBody>
            <a:bodyPr/>
            <a:lstStyle/>
            <a:p>
              <a:endParaRPr lang="zh-CN" altLang="en-US"/>
            </a:p>
          </p:txBody>
        </p:sp>
        <p:sp>
          <p:nvSpPr>
            <p:cNvPr id="997390" name="Rectangle 14"/>
            <p:cNvSpPr>
              <a:spLocks noChangeArrowheads="1"/>
            </p:cNvSpPr>
            <p:nvPr/>
          </p:nvSpPr>
          <p:spPr bwMode="auto">
            <a:xfrm>
              <a:off x="3606" y="1344"/>
              <a:ext cx="187" cy="250"/>
            </a:xfrm>
            <a:prstGeom prst="rect">
              <a:avLst/>
            </a:prstGeom>
            <a:noFill/>
            <a:ln w="9525">
              <a:noFill/>
              <a:miter lim="800000"/>
              <a:headEnd/>
              <a:tailEnd/>
            </a:ln>
            <a:effectLst/>
          </p:spPr>
          <p:txBody>
            <a:bodyPr wrap="none">
              <a:spAutoFit/>
            </a:bodyPr>
            <a:lstStyle/>
            <a:p>
              <a:r>
                <a:rPr lang="en-US" altLang="zh-CN" b="1" i="1">
                  <a:ea typeface="宋体" pitchFamily="2" charset="-122"/>
                </a:rPr>
                <a:t>y</a:t>
              </a:r>
              <a:endParaRPr lang="zh-CN" altLang="en-US" b="1" i="1">
                <a:ea typeface="宋体" pitchFamily="2" charset="-122"/>
              </a:endParaRPr>
            </a:p>
          </p:txBody>
        </p:sp>
        <p:sp>
          <p:nvSpPr>
            <p:cNvPr id="997391" name="Rectangle 15"/>
            <p:cNvSpPr>
              <a:spLocks noChangeArrowheads="1"/>
            </p:cNvSpPr>
            <p:nvPr/>
          </p:nvSpPr>
          <p:spPr bwMode="auto">
            <a:xfrm>
              <a:off x="5329" y="2409"/>
              <a:ext cx="196" cy="250"/>
            </a:xfrm>
            <a:prstGeom prst="rect">
              <a:avLst/>
            </a:prstGeom>
            <a:noFill/>
            <a:ln w="9525">
              <a:noFill/>
              <a:miter lim="800000"/>
              <a:headEnd/>
              <a:tailEnd/>
            </a:ln>
            <a:effectLst/>
          </p:spPr>
          <p:txBody>
            <a:bodyPr wrap="none">
              <a:spAutoFit/>
            </a:bodyPr>
            <a:lstStyle/>
            <a:p>
              <a:r>
                <a:rPr lang="en-US" altLang="zh-CN" b="1" i="1">
                  <a:ea typeface="宋体" pitchFamily="2" charset="-122"/>
                </a:rPr>
                <a:t>x</a:t>
              </a:r>
              <a:endParaRPr lang="zh-CN" altLang="en-US" b="1" i="1">
                <a:ea typeface="宋体" pitchFamily="2" charset="-122"/>
              </a:endParaRPr>
            </a:p>
          </p:txBody>
        </p:sp>
        <p:sp>
          <p:nvSpPr>
            <p:cNvPr id="997392" name="Rectangle 16"/>
            <p:cNvSpPr>
              <a:spLocks noChangeArrowheads="1"/>
            </p:cNvSpPr>
            <p:nvPr/>
          </p:nvSpPr>
          <p:spPr bwMode="auto">
            <a:xfrm>
              <a:off x="3646" y="2387"/>
              <a:ext cx="232" cy="250"/>
            </a:xfrm>
            <a:prstGeom prst="rect">
              <a:avLst/>
            </a:prstGeom>
            <a:noFill/>
            <a:ln w="9525">
              <a:noFill/>
              <a:miter lim="800000"/>
              <a:headEnd/>
              <a:tailEnd/>
            </a:ln>
            <a:effectLst/>
          </p:spPr>
          <p:txBody>
            <a:bodyPr>
              <a:spAutoFit/>
            </a:bodyPr>
            <a:lstStyle/>
            <a:p>
              <a:r>
                <a:rPr lang="en-US" altLang="zh-CN" b="1" i="1">
                  <a:ea typeface="宋体" pitchFamily="2" charset="-122"/>
                </a:rPr>
                <a:t>O</a:t>
              </a:r>
              <a:endParaRPr lang="zh-CN" altLang="en-US" b="1" i="1">
                <a:ea typeface="宋体" pitchFamily="2" charset="-122"/>
              </a:endParaRPr>
            </a:p>
          </p:txBody>
        </p:sp>
      </p:grpSp>
      <p:sp>
        <p:nvSpPr>
          <p:cNvPr id="997394" name="Rectangle 18"/>
          <p:cNvSpPr>
            <a:spLocks noChangeArrowheads="1"/>
          </p:cNvSpPr>
          <p:nvPr/>
        </p:nvSpPr>
        <p:spPr bwMode="auto">
          <a:xfrm>
            <a:off x="395288" y="2887663"/>
            <a:ext cx="1670050" cy="396875"/>
          </a:xfrm>
          <a:prstGeom prst="rect">
            <a:avLst/>
          </a:prstGeom>
          <a:noFill/>
          <a:ln w="9525">
            <a:noFill/>
            <a:miter lim="800000"/>
            <a:headEnd/>
            <a:tailEnd/>
          </a:ln>
          <a:effectLst/>
        </p:spPr>
        <p:txBody>
          <a:bodyPr wrap="none">
            <a:spAutoFit/>
          </a:bodyPr>
          <a:lstStyle/>
          <a:p>
            <a:r>
              <a:rPr lang="en-US" altLang="zh-CN">
                <a:ea typeface="宋体" pitchFamily="2" charset="-122"/>
              </a:rPr>
              <a:t>and the </a:t>
            </a:r>
            <a:r>
              <a:rPr lang="en-US" altLang="zh-CN" b="1" i="1">
                <a:ea typeface="宋体" pitchFamily="2" charset="-122"/>
              </a:rPr>
              <a:t>x</a:t>
            </a:r>
            <a:r>
              <a:rPr lang="en-US" altLang="zh-CN">
                <a:ea typeface="宋体" pitchFamily="2" charset="-122"/>
              </a:rPr>
              <a:t>-axis.</a:t>
            </a:r>
            <a:endParaRPr lang="zh-CN" altLang="en-US">
              <a:ea typeface="宋体" pitchFamily="2" charset="-122"/>
            </a:endParaRPr>
          </a:p>
        </p:txBody>
      </p:sp>
      <p:sp>
        <p:nvSpPr>
          <p:cNvPr id="997395" name="Rectangle 19"/>
          <p:cNvSpPr>
            <a:spLocks noChangeArrowheads="1"/>
          </p:cNvSpPr>
          <p:nvPr/>
        </p:nvSpPr>
        <p:spPr bwMode="auto">
          <a:xfrm>
            <a:off x="395288" y="3357563"/>
            <a:ext cx="1085850"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a:t>
            </a:r>
            <a:endParaRPr lang="zh-CN" altLang="en-US" b="1">
              <a:ea typeface="宋体" pitchFamily="2" charset="-122"/>
            </a:endParaRPr>
          </a:p>
        </p:txBody>
      </p:sp>
      <p:graphicFrame>
        <p:nvGraphicFramePr>
          <p:cNvPr id="997396" name="Object 20"/>
          <p:cNvGraphicFramePr>
            <a:graphicFrameLocks noChangeAspect="1"/>
          </p:cNvGraphicFramePr>
          <p:nvPr/>
        </p:nvGraphicFramePr>
        <p:xfrm>
          <a:off x="884238" y="3789363"/>
          <a:ext cx="1892300" cy="546100"/>
        </p:xfrm>
        <a:graphic>
          <a:graphicData uri="http://schemas.openxmlformats.org/presentationml/2006/ole">
            <mc:AlternateContent xmlns:mc="http://schemas.openxmlformats.org/markup-compatibility/2006">
              <mc:Choice xmlns:v="urn:schemas-microsoft-com:vml" Requires="v">
                <p:oleObj spid="_x0000_s997458" name="Equation" r:id="rId9" imgW="1892160" imgH="545760" progId="Equation.DSMT4">
                  <p:embed/>
                </p:oleObj>
              </mc:Choice>
              <mc:Fallback>
                <p:oleObj name="Equation" r:id="rId9" imgW="1892160" imgH="545760" progId="Equation.DSMT4">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4238" y="3789363"/>
                        <a:ext cx="18923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7397" name="Object 21"/>
          <p:cNvGraphicFramePr>
            <a:graphicFrameLocks noChangeAspect="1"/>
          </p:cNvGraphicFramePr>
          <p:nvPr/>
        </p:nvGraphicFramePr>
        <p:xfrm>
          <a:off x="1106488" y="4479925"/>
          <a:ext cx="1752600" cy="533400"/>
        </p:xfrm>
        <a:graphic>
          <a:graphicData uri="http://schemas.openxmlformats.org/presentationml/2006/ole">
            <mc:AlternateContent xmlns:mc="http://schemas.openxmlformats.org/markup-compatibility/2006">
              <mc:Choice xmlns:v="urn:schemas-microsoft-com:vml" Requires="v">
                <p:oleObj spid="_x0000_s997459" name="Equation" r:id="rId11" imgW="1752480" imgH="533160" progId="Equation.DSMT4">
                  <p:embed/>
                </p:oleObj>
              </mc:Choice>
              <mc:Fallback>
                <p:oleObj name="Equation" r:id="rId11" imgW="1752480" imgH="533160" progId="Equation.DSMT4">
                  <p:embed/>
                  <p:pic>
                    <p:nvPicPr>
                      <p:cNvPr id="0"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6488" y="4479925"/>
                        <a:ext cx="1752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7398" name="Object 22"/>
          <p:cNvGraphicFramePr>
            <a:graphicFrameLocks noChangeAspect="1"/>
          </p:cNvGraphicFramePr>
          <p:nvPr/>
        </p:nvGraphicFramePr>
        <p:xfrm>
          <a:off x="2916238" y="4508500"/>
          <a:ext cx="3187700" cy="508000"/>
        </p:xfrm>
        <a:graphic>
          <a:graphicData uri="http://schemas.openxmlformats.org/presentationml/2006/ole">
            <mc:AlternateContent xmlns:mc="http://schemas.openxmlformats.org/markup-compatibility/2006">
              <mc:Choice xmlns:v="urn:schemas-microsoft-com:vml" Requires="v">
                <p:oleObj spid="_x0000_s997460" name="Equation" r:id="rId13" imgW="3187440" imgH="507960" progId="Equation.DSMT4">
                  <p:embed/>
                </p:oleObj>
              </mc:Choice>
              <mc:Fallback>
                <p:oleObj name="Equation" r:id="rId13" imgW="3187440" imgH="507960" progId="Equation.DSMT4">
                  <p:embed/>
                  <p:pic>
                    <p:nvPicPr>
                      <p:cNvPr id="0" name="Picture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6238" y="4508500"/>
                        <a:ext cx="31877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7401" name="Object 25"/>
          <p:cNvGraphicFramePr>
            <a:graphicFrameLocks noChangeAspect="1"/>
          </p:cNvGraphicFramePr>
          <p:nvPr/>
        </p:nvGraphicFramePr>
        <p:xfrm>
          <a:off x="971550" y="5084763"/>
          <a:ext cx="5397500" cy="889000"/>
        </p:xfrm>
        <a:graphic>
          <a:graphicData uri="http://schemas.openxmlformats.org/presentationml/2006/ole">
            <mc:AlternateContent xmlns:mc="http://schemas.openxmlformats.org/markup-compatibility/2006">
              <mc:Choice xmlns:v="urn:schemas-microsoft-com:vml" Requires="v">
                <p:oleObj spid="_x0000_s997461" name="Equation" r:id="rId15" imgW="5397480" imgH="888840" progId="Equation.DSMT4">
                  <p:embed/>
                </p:oleObj>
              </mc:Choice>
              <mc:Fallback>
                <p:oleObj name="Equation" r:id="rId15" imgW="5397480" imgH="888840" progId="Equation.DSMT4">
                  <p:embed/>
                  <p:pic>
                    <p:nvPicPr>
                      <p:cNvPr id="0" name="Picture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1550" y="5084763"/>
                        <a:ext cx="53975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7402" name="Object 26"/>
          <p:cNvGraphicFramePr>
            <a:graphicFrameLocks noChangeAspect="1"/>
          </p:cNvGraphicFramePr>
          <p:nvPr/>
        </p:nvGraphicFramePr>
        <p:xfrm>
          <a:off x="6399213" y="5229225"/>
          <a:ext cx="1917700" cy="596900"/>
        </p:xfrm>
        <a:graphic>
          <a:graphicData uri="http://schemas.openxmlformats.org/presentationml/2006/ole">
            <mc:AlternateContent xmlns:mc="http://schemas.openxmlformats.org/markup-compatibility/2006">
              <mc:Choice xmlns:v="urn:schemas-microsoft-com:vml" Requires="v">
                <p:oleObj spid="_x0000_s997462" name="Equation" r:id="rId17" imgW="1917360" imgH="596880" progId="Equation.DSMT4">
                  <p:embed/>
                </p:oleObj>
              </mc:Choice>
              <mc:Fallback>
                <p:oleObj name="Equation" r:id="rId17" imgW="1917360" imgH="596880" progId="Equation.DSMT4">
                  <p:embed/>
                  <p:pic>
                    <p:nvPicPr>
                      <p:cNvPr id="0" name="Picture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99213" y="5229225"/>
                        <a:ext cx="19177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7403" name="Object 27"/>
          <p:cNvGraphicFramePr>
            <a:graphicFrameLocks noChangeAspect="1"/>
          </p:cNvGraphicFramePr>
          <p:nvPr/>
        </p:nvGraphicFramePr>
        <p:xfrm>
          <a:off x="1042988" y="5876925"/>
          <a:ext cx="1866900" cy="622300"/>
        </p:xfrm>
        <a:graphic>
          <a:graphicData uri="http://schemas.openxmlformats.org/presentationml/2006/ole">
            <mc:AlternateContent xmlns:mc="http://schemas.openxmlformats.org/markup-compatibility/2006">
              <mc:Choice xmlns:v="urn:schemas-microsoft-com:vml" Requires="v">
                <p:oleObj spid="_x0000_s997463" name="Equation" r:id="rId19" imgW="1866600" imgH="622080" progId="Equation.DSMT4">
                  <p:embed/>
                </p:oleObj>
              </mc:Choice>
              <mc:Fallback>
                <p:oleObj name="Equation" r:id="rId19" imgW="1866600" imgH="622080" progId="Equation.DSMT4">
                  <p:embed/>
                  <p:pic>
                    <p:nvPicPr>
                      <p:cNvPr id="0" name="Picture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42988" y="5876925"/>
                        <a:ext cx="18669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7404" name="Object 28"/>
          <p:cNvGraphicFramePr>
            <a:graphicFrameLocks noChangeAspect="1"/>
          </p:cNvGraphicFramePr>
          <p:nvPr/>
        </p:nvGraphicFramePr>
        <p:xfrm>
          <a:off x="2916238" y="6021388"/>
          <a:ext cx="800100" cy="304800"/>
        </p:xfrm>
        <a:graphic>
          <a:graphicData uri="http://schemas.openxmlformats.org/presentationml/2006/ole">
            <mc:AlternateContent xmlns:mc="http://schemas.openxmlformats.org/markup-compatibility/2006">
              <mc:Choice xmlns:v="urn:schemas-microsoft-com:vml" Requires="v">
                <p:oleObj spid="_x0000_s997464" name="Equation" r:id="rId21" imgW="799920" imgH="304560" progId="Equation.DSMT4">
                  <p:embed/>
                </p:oleObj>
              </mc:Choice>
              <mc:Fallback>
                <p:oleObj name="Equation" r:id="rId21" imgW="799920" imgH="304560" progId="Equation.DSMT4">
                  <p:embed/>
                  <p:pic>
                    <p:nvPicPr>
                      <p:cNvPr id="0" name="Picture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16238" y="6021388"/>
                        <a:ext cx="8001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7405" name="Object 29"/>
          <p:cNvGraphicFramePr>
            <a:graphicFrameLocks noChangeAspect="1"/>
          </p:cNvGraphicFramePr>
          <p:nvPr/>
        </p:nvGraphicFramePr>
        <p:xfrm>
          <a:off x="6696075" y="2090738"/>
          <a:ext cx="2197100" cy="546100"/>
        </p:xfrm>
        <a:graphic>
          <a:graphicData uri="http://schemas.openxmlformats.org/presentationml/2006/ole">
            <mc:AlternateContent xmlns:mc="http://schemas.openxmlformats.org/markup-compatibility/2006">
              <mc:Choice xmlns:v="urn:schemas-microsoft-com:vml" Requires="v">
                <p:oleObj spid="_x0000_s997465" name="Equation" r:id="rId23" imgW="2197080" imgH="545760" progId="Equation.DSMT4">
                  <p:embed/>
                </p:oleObj>
              </mc:Choice>
              <mc:Fallback>
                <p:oleObj name="Equation" r:id="rId23" imgW="2197080" imgH="545760" progId="Equation.DSMT4">
                  <p:embed/>
                  <p:pic>
                    <p:nvPicPr>
                      <p:cNvPr id="0" name="Picture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696075" y="2090738"/>
                        <a:ext cx="2197100" cy="546100"/>
                      </a:xfrm>
                      <a:prstGeom prst="rect">
                        <a:avLst/>
                      </a:prstGeom>
                      <a:solidFill>
                        <a:srgbClr val="FFFFC3"/>
                      </a:solidFill>
                      <a:ln w="38100" cmpd="dbl">
                        <a:solidFill>
                          <a:srgbClr val="FF00FF"/>
                        </a:solidFill>
                        <a:miter lim="800000"/>
                        <a:headEnd/>
                        <a:tailEnd/>
                      </a:ln>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7395"/>
                                        </p:tgtEl>
                                        <p:attrNameLst>
                                          <p:attrName>style.visibility</p:attrName>
                                        </p:attrNameLst>
                                      </p:cBhvr>
                                      <p:to>
                                        <p:strVal val="visible"/>
                                      </p:to>
                                    </p:set>
                                    <p:animEffect transition="in" filter="wipe(left)">
                                      <p:cBhvr>
                                        <p:cTn id="7" dur="1000"/>
                                        <p:tgtEl>
                                          <p:spTgt spid="9973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7407"/>
                                        </p:tgtEl>
                                        <p:attrNameLst>
                                          <p:attrName>style.visibility</p:attrName>
                                        </p:attrNameLst>
                                      </p:cBhvr>
                                      <p:to>
                                        <p:strVal val="visible"/>
                                      </p:to>
                                    </p:set>
                                    <p:animEffect transition="in" filter="wipe(left)">
                                      <p:cBhvr>
                                        <p:cTn id="12" dur="1000"/>
                                        <p:tgtEl>
                                          <p:spTgt spid="9974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97396"/>
                                        </p:tgtEl>
                                        <p:attrNameLst>
                                          <p:attrName>style.visibility</p:attrName>
                                        </p:attrNameLst>
                                      </p:cBhvr>
                                      <p:to>
                                        <p:strVal val="visible"/>
                                      </p:to>
                                    </p:set>
                                    <p:animEffect transition="in" filter="wipe(left)">
                                      <p:cBhvr>
                                        <p:cTn id="17" dur="1000"/>
                                        <p:tgtEl>
                                          <p:spTgt spid="9973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97397"/>
                                        </p:tgtEl>
                                        <p:attrNameLst>
                                          <p:attrName>style.visibility</p:attrName>
                                        </p:attrNameLst>
                                      </p:cBhvr>
                                      <p:to>
                                        <p:strVal val="visible"/>
                                      </p:to>
                                    </p:set>
                                    <p:animEffect transition="in" filter="wipe(left)">
                                      <p:cBhvr>
                                        <p:cTn id="22" dur="1000"/>
                                        <p:tgtEl>
                                          <p:spTgt spid="9973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97398"/>
                                        </p:tgtEl>
                                        <p:attrNameLst>
                                          <p:attrName>style.visibility</p:attrName>
                                        </p:attrNameLst>
                                      </p:cBhvr>
                                      <p:to>
                                        <p:strVal val="visible"/>
                                      </p:to>
                                    </p:set>
                                    <p:animEffect transition="in" filter="wipe(left)">
                                      <p:cBhvr>
                                        <p:cTn id="27" dur="1000"/>
                                        <p:tgtEl>
                                          <p:spTgt spid="9973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97399"/>
                                        </p:tgtEl>
                                        <p:attrNameLst>
                                          <p:attrName>style.visibility</p:attrName>
                                        </p:attrNameLst>
                                      </p:cBhvr>
                                      <p:to>
                                        <p:strVal val="visible"/>
                                      </p:to>
                                    </p:set>
                                    <p:animEffect transition="in" filter="wipe(left)">
                                      <p:cBhvr>
                                        <p:cTn id="32" dur="1000"/>
                                        <p:tgtEl>
                                          <p:spTgt spid="99739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97401"/>
                                        </p:tgtEl>
                                        <p:attrNameLst>
                                          <p:attrName>style.visibility</p:attrName>
                                        </p:attrNameLst>
                                      </p:cBhvr>
                                      <p:to>
                                        <p:strVal val="visible"/>
                                      </p:to>
                                    </p:set>
                                    <p:animEffect transition="in" filter="wipe(left)">
                                      <p:cBhvr>
                                        <p:cTn id="37" dur="1000"/>
                                        <p:tgtEl>
                                          <p:spTgt spid="9974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97402"/>
                                        </p:tgtEl>
                                        <p:attrNameLst>
                                          <p:attrName>style.visibility</p:attrName>
                                        </p:attrNameLst>
                                      </p:cBhvr>
                                      <p:to>
                                        <p:strVal val="visible"/>
                                      </p:to>
                                    </p:set>
                                    <p:animEffect transition="in" filter="wipe(left)">
                                      <p:cBhvr>
                                        <p:cTn id="42" dur="1000"/>
                                        <p:tgtEl>
                                          <p:spTgt spid="99740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97403"/>
                                        </p:tgtEl>
                                        <p:attrNameLst>
                                          <p:attrName>style.visibility</p:attrName>
                                        </p:attrNameLst>
                                      </p:cBhvr>
                                      <p:to>
                                        <p:strVal val="visible"/>
                                      </p:to>
                                    </p:set>
                                    <p:animEffect transition="in" filter="wipe(left)">
                                      <p:cBhvr>
                                        <p:cTn id="47" dur="1000"/>
                                        <p:tgtEl>
                                          <p:spTgt spid="9974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97404"/>
                                        </p:tgtEl>
                                        <p:attrNameLst>
                                          <p:attrName>style.visibility</p:attrName>
                                        </p:attrNameLst>
                                      </p:cBhvr>
                                      <p:to>
                                        <p:strVal val="visible"/>
                                      </p:to>
                                    </p:set>
                                    <p:animEffect transition="in" filter="wipe(left)">
                                      <p:cBhvr>
                                        <p:cTn id="52" dur="1000"/>
                                        <p:tgtEl>
                                          <p:spTgt spid="99740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97405"/>
                                        </p:tgtEl>
                                        <p:attrNameLst>
                                          <p:attrName>style.visibility</p:attrName>
                                        </p:attrNameLst>
                                      </p:cBhvr>
                                      <p:to>
                                        <p:strVal val="visible"/>
                                      </p:to>
                                    </p:set>
                                    <p:animEffect transition="in" filter="wipe(left)">
                                      <p:cBhvr>
                                        <p:cTn id="57" dur="1000"/>
                                        <p:tgtEl>
                                          <p:spTgt spid="997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9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p>
        </p:txBody>
      </p:sp>
      <p:graphicFrame>
        <p:nvGraphicFramePr>
          <p:cNvPr id="914435" name="Object 3"/>
          <p:cNvGraphicFramePr>
            <a:graphicFrameLocks noGrp="1" noChangeAspect="1"/>
          </p:cNvGraphicFramePr>
          <p:nvPr>
            <p:ph idx="1"/>
          </p:nvPr>
        </p:nvGraphicFramePr>
        <p:xfrm>
          <a:off x="4216345" y="3571876"/>
          <a:ext cx="3998968" cy="2195512"/>
        </p:xfrm>
        <a:graphic>
          <a:graphicData uri="http://schemas.openxmlformats.org/presentationml/2006/ole">
            <mc:AlternateContent xmlns:mc="http://schemas.openxmlformats.org/markup-compatibility/2006">
              <mc:Choice xmlns:v="urn:schemas-microsoft-com:vml" Requires="v">
                <p:oleObj spid="_x0000_s914474" name="Image" r:id="rId4" imgW="9714286" imgH="5333333" progId="Photoshop.Image.8">
                  <p:embed/>
                </p:oleObj>
              </mc:Choice>
              <mc:Fallback>
                <p:oleObj name="Image" r:id="rId4" imgW="9714286" imgH="5333333" progId="Photoshop.Image.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6345" y="3571876"/>
                        <a:ext cx="3998968"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灯片编号占位符 5"/>
          <p:cNvSpPr>
            <a:spLocks noGrp="1"/>
          </p:cNvSpPr>
          <p:nvPr>
            <p:ph type="sldNum" sz="quarter" idx="12"/>
          </p:nvPr>
        </p:nvSpPr>
        <p:spPr/>
        <p:txBody>
          <a:bodyPr/>
          <a:lstStyle/>
          <a:p>
            <a:fld id="{F9085FED-527B-4DA1-A991-F7EEF3CBE656}" type="slidenum">
              <a:rPr lang="en-US" altLang="en-US"/>
              <a:pPr/>
              <a:t>17</a:t>
            </a:fld>
            <a:endParaRPr lang="en-US" altLang="en-US"/>
          </a:p>
        </p:txBody>
      </p:sp>
      <p:grpSp>
        <p:nvGrpSpPr>
          <p:cNvPr id="914436" name="Group 4"/>
          <p:cNvGrpSpPr>
            <a:grpSpLocks/>
          </p:cNvGrpSpPr>
          <p:nvPr/>
        </p:nvGrpSpPr>
        <p:grpSpPr bwMode="auto">
          <a:xfrm>
            <a:off x="376238" y="1412875"/>
            <a:ext cx="8134350" cy="1062038"/>
            <a:chOff x="237" y="1024"/>
            <a:chExt cx="5124" cy="669"/>
          </a:xfrm>
        </p:grpSpPr>
        <p:sp>
          <p:nvSpPr>
            <p:cNvPr id="914437" name="Text Box 5"/>
            <p:cNvSpPr txBox="1">
              <a:spLocks noChangeArrowheads="1"/>
            </p:cNvSpPr>
            <p:nvPr/>
          </p:nvSpPr>
          <p:spPr bwMode="auto">
            <a:xfrm>
              <a:off x="237" y="1024"/>
              <a:ext cx="840" cy="250"/>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5</a:t>
              </a:r>
            </a:p>
          </p:txBody>
        </p:sp>
        <p:sp>
          <p:nvSpPr>
            <p:cNvPr id="914438" name="Text Box 6"/>
            <p:cNvSpPr txBox="1">
              <a:spLocks noChangeArrowheads="1"/>
            </p:cNvSpPr>
            <p:nvPr/>
          </p:nvSpPr>
          <p:spPr bwMode="auto">
            <a:xfrm>
              <a:off x="1137" y="1026"/>
              <a:ext cx="4118" cy="250"/>
            </a:xfrm>
            <a:prstGeom prst="rect">
              <a:avLst/>
            </a:prstGeom>
            <a:noFill/>
            <a:ln w="9525">
              <a:noFill/>
              <a:miter lim="800000"/>
              <a:headEnd/>
              <a:tailEnd/>
            </a:ln>
            <a:effectLst/>
          </p:spPr>
          <p:txBody>
            <a:bodyPr wrap="none">
              <a:spAutoFit/>
            </a:bodyPr>
            <a:lstStyle/>
            <a:p>
              <a:r>
                <a:rPr lang="en-US" altLang="zh-CN">
                  <a:ea typeface="宋体" pitchFamily="2" charset="-122"/>
                </a:rPr>
                <a:t>Consider a solid like the one shown in the following figure. At</a:t>
              </a:r>
            </a:p>
          </p:txBody>
        </p:sp>
        <p:sp>
          <p:nvSpPr>
            <p:cNvPr id="914439" name="Text Box 7"/>
            <p:cNvSpPr txBox="1">
              <a:spLocks noChangeArrowheads="1"/>
            </p:cNvSpPr>
            <p:nvPr/>
          </p:nvSpPr>
          <p:spPr bwMode="auto">
            <a:xfrm>
              <a:off x="237" y="1251"/>
              <a:ext cx="5124" cy="442"/>
            </a:xfrm>
            <a:prstGeom prst="rect">
              <a:avLst/>
            </a:prstGeom>
            <a:noFill/>
            <a:ln w="9525">
              <a:noFill/>
              <a:miter lim="800000"/>
              <a:headEnd/>
              <a:tailEnd/>
            </a:ln>
            <a:effectLst/>
          </p:spPr>
          <p:txBody>
            <a:bodyPr wrap="none">
              <a:spAutoFit/>
            </a:bodyPr>
            <a:lstStyle/>
            <a:p>
              <a:r>
                <a:rPr lang="en-US" altLang="zh-CN">
                  <a:ea typeface="宋体" pitchFamily="2" charset="-122"/>
                </a:rPr>
                <a:t>each                 the cross section of the solid is a region whose area is a known</a:t>
              </a:r>
            </a:p>
            <a:p>
              <a:r>
                <a:rPr lang="en-US" altLang="zh-CN">
                  <a:ea typeface="宋体" pitchFamily="2" charset="-122"/>
                </a:rPr>
                <a:t>continuous function           . Express the volume of this solid by an integration.</a:t>
              </a:r>
            </a:p>
          </p:txBody>
        </p:sp>
        <p:graphicFrame>
          <p:nvGraphicFramePr>
            <p:cNvPr id="914440" name="Object 8"/>
            <p:cNvGraphicFramePr>
              <a:graphicFrameLocks noChangeAspect="1"/>
            </p:cNvGraphicFramePr>
            <p:nvPr/>
          </p:nvGraphicFramePr>
          <p:xfrm>
            <a:off x="647" y="1305"/>
            <a:ext cx="600" cy="184"/>
          </p:xfrm>
          <a:graphic>
            <a:graphicData uri="http://schemas.openxmlformats.org/presentationml/2006/ole">
              <mc:AlternateContent xmlns:mc="http://schemas.openxmlformats.org/markup-compatibility/2006">
                <mc:Choice xmlns:v="urn:schemas-microsoft-com:vml" Requires="v">
                  <p:oleObj spid="_x0000_s914475" name="Equation" r:id="rId6" imgW="952200" imgH="291960" progId="Equation.DSMT4">
                    <p:embed/>
                  </p:oleObj>
                </mc:Choice>
                <mc:Fallback>
                  <p:oleObj name="Equation" r:id="rId6" imgW="952200" imgH="29196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 y="1305"/>
                          <a:ext cx="600"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4441" name="Object 9"/>
            <p:cNvGraphicFramePr>
              <a:graphicFrameLocks noChangeAspect="1"/>
            </p:cNvGraphicFramePr>
            <p:nvPr/>
          </p:nvGraphicFramePr>
          <p:xfrm>
            <a:off x="1631" y="1489"/>
            <a:ext cx="360" cy="184"/>
          </p:xfrm>
          <a:graphic>
            <a:graphicData uri="http://schemas.openxmlformats.org/presentationml/2006/ole">
              <mc:AlternateContent xmlns:mc="http://schemas.openxmlformats.org/markup-compatibility/2006">
                <mc:Choice xmlns:v="urn:schemas-microsoft-com:vml" Requires="v">
                  <p:oleObj spid="_x0000_s914476" name="Equation" r:id="rId8" imgW="571320" imgH="291960" progId="Equation.DSMT4">
                    <p:embed/>
                  </p:oleObj>
                </mc:Choice>
                <mc:Fallback>
                  <p:oleObj name="Equation" r:id="rId8" imgW="571320" imgH="29196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1" y="1489"/>
                          <a:ext cx="360"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4442" name="Text Box 10"/>
          <p:cNvSpPr txBox="1">
            <a:spLocks noChangeArrowheads="1"/>
          </p:cNvSpPr>
          <p:nvPr/>
        </p:nvSpPr>
        <p:spPr bwMode="auto">
          <a:xfrm>
            <a:off x="376238" y="2565400"/>
            <a:ext cx="1085850"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a:t>
            </a:r>
          </a:p>
        </p:txBody>
      </p:sp>
      <p:sp>
        <p:nvSpPr>
          <p:cNvPr id="914443" name="Text Box 11"/>
          <p:cNvSpPr txBox="1">
            <a:spLocks noChangeArrowheads="1"/>
          </p:cNvSpPr>
          <p:nvPr/>
        </p:nvSpPr>
        <p:spPr bwMode="auto">
          <a:xfrm>
            <a:off x="323850" y="3500438"/>
            <a:ext cx="3667125" cy="1311275"/>
          </a:xfrm>
          <a:prstGeom prst="rect">
            <a:avLst/>
          </a:prstGeom>
          <a:noFill/>
          <a:ln w="9525">
            <a:noFill/>
            <a:miter lim="800000"/>
            <a:headEnd/>
            <a:tailEnd/>
          </a:ln>
          <a:effectLst/>
        </p:spPr>
        <p:txBody>
          <a:bodyPr wrap="none">
            <a:spAutoFit/>
          </a:bodyPr>
          <a:lstStyle/>
          <a:p>
            <a:r>
              <a:rPr lang="en-US" altLang="zh-CN">
                <a:ea typeface="宋体" pitchFamily="2" charset="-122"/>
              </a:rPr>
              <a:t>We partition [</a:t>
            </a:r>
            <a:r>
              <a:rPr lang="en-US" altLang="zh-CN" b="1" i="1">
                <a:ea typeface="宋体" pitchFamily="2" charset="-122"/>
              </a:rPr>
              <a:t>a</a:t>
            </a:r>
            <a:r>
              <a:rPr lang="en-US" altLang="zh-CN">
                <a:ea typeface="宋体" pitchFamily="2" charset="-122"/>
              </a:rPr>
              <a:t>,</a:t>
            </a:r>
            <a:r>
              <a:rPr lang="en-US" altLang="zh-CN" b="1" i="1">
                <a:ea typeface="宋体" pitchFamily="2" charset="-122"/>
              </a:rPr>
              <a:t>b</a:t>
            </a:r>
            <a:r>
              <a:rPr lang="en-US" altLang="zh-CN">
                <a:ea typeface="宋体" pitchFamily="2" charset="-122"/>
              </a:rPr>
              <a:t>] so that the solid</a:t>
            </a:r>
          </a:p>
          <a:p>
            <a:r>
              <a:rPr lang="en-US" altLang="zh-CN">
                <a:ea typeface="宋体" pitchFamily="2" charset="-122"/>
              </a:rPr>
              <a:t>can be cut into many </a:t>
            </a:r>
            <a:r>
              <a:rPr lang="en-US" altLang="zh-CN">
                <a:solidFill>
                  <a:srgbClr val="FF0000"/>
                </a:solidFill>
                <a:ea typeface="宋体" pitchFamily="2" charset="-122"/>
              </a:rPr>
              <a:t>slices</a:t>
            </a:r>
            <a:r>
              <a:rPr lang="en-US" altLang="zh-CN">
                <a:ea typeface="宋体" pitchFamily="2" charset="-122"/>
              </a:rPr>
              <a:t> by </a:t>
            </a:r>
          </a:p>
          <a:p>
            <a:r>
              <a:rPr lang="en-US" altLang="zh-CN">
                <a:ea typeface="宋体" pitchFamily="2" charset="-122"/>
              </a:rPr>
              <a:t>perpendicular planes through the</a:t>
            </a:r>
          </a:p>
          <a:p>
            <a:r>
              <a:rPr lang="en-US" altLang="zh-CN">
                <a:ea typeface="宋体" pitchFamily="2" charset="-122"/>
              </a:rPr>
              <a:t>Points of the partition.</a:t>
            </a:r>
          </a:p>
        </p:txBody>
      </p:sp>
      <p:grpSp>
        <p:nvGrpSpPr>
          <p:cNvPr id="914444" name="Group 12"/>
          <p:cNvGrpSpPr>
            <a:grpSpLocks/>
          </p:cNvGrpSpPr>
          <p:nvPr/>
        </p:nvGrpSpPr>
        <p:grpSpPr bwMode="auto">
          <a:xfrm>
            <a:off x="376238" y="4908550"/>
            <a:ext cx="3784600" cy="1328738"/>
            <a:chOff x="237" y="3023"/>
            <a:chExt cx="2384" cy="837"/>
          </a:xfrm>
        </p:grpSpPr>
        <p:grpSp>
          <p:nvGrpSpPr>
            <p:cNvPr id="914445" name="Group 13"/>
            <p:cNvGrpSpPr>
              <a:grpSpLocks/>
            </p:cNvGrpSpPr>
            <p:nvPr/>
          </p:nvGrpSpPr>
          <p:grpSpPr bwMode="auto">
            <a:xfrm>
              <a:off x="237" y="3023"/>
              <a:ext cx="2384" cy="634"/>
              <a:chOff x="237" y="2886"/>
              <a:chExt cx="2384" cy="634"/>
            </a:xfrm>
          </p:grpSpPr>
          <p:sp>
            <p:nvSpPr>
              <p:cNvPr id="914446" name="Text Box 14"/>
              <p:cNvSpPr txBox="1">
                <a:spLocks noChangeArrowheads="1"/>
              </p:cNvSpPr>
              <p:nvPr/>
            </p:nvSpPr>
            <p:spPr bwMode="auto">
              <a:xfrm>
                <a:off x="237" y="2886"/>
                <a:ext cx="2384" cy="634"/>
              </a:xfrm>
              <a:prstGeom prst="rect">
                <a:avLst/>
              </a:prstGeom>
              <a:noFill/>
              <a:ln w="9525">
                <a:noFill/>
                <a:miter lim="800000"/>
                <a:headEnd/>
                <a:tailEnd/>
              </a:ln>
              <a:effectLst/>
            </p:spPr>
            <p:txBody>
              <a:bodyPr wrap="none">
                <a:spAutoFit/>
              </a:bodyPr>
              <a:lstStyle/>
              <a:p>
                <a:r>
                  <a:rPr lang="en-US" altLang="zh-CN">
                    <a:ea typeface="宋体" pitchFamily="2" charset="-122"/>
                  </a:rPr>
                  <a:t>Consider the slice corresponding to</a:t>
                </a:r>
              </a:p>
              <a:p>
                <a:r>
                  <a:rPr lang="en-US" altLang="zh-CN">
                    <a:ea typeface="宋体" pitchFamily="2" charset="-122"/>
                  </a:rPr>
                  <a:t>the subinterval                  .We have</a:t>
                </a:r>
              </a:p>
              <a:p>
                <a:r>
                  <a:rPr lang="en-US" altLang="zh-CN">
                    <a:ea typeface="宋体" pitchFamily="2" charset="-122"/>
                  </a:rPr>
                  <a:t>the element of volume</a:t>
                </a:r>
              </a:p>
            </p:txBody>
          </p:sp>
          <p:graphicFrame>
            <p:nvGraphicFramePr>
              <p:cNvPr id="914447" name="Object 15"/>
              <p:cNvGraphicFramePr>
                <a:graphicFrameLocks noChangeAspect="1"/>
              </p:cNvGraphicFramePr>
              <p:nvPr/>
            </p:nvGraphicFramePr>
            <p:xfrm>
              <a:off x="1247" y="3113"/>
              <a:ext cx="688" cy="184"/>
            </p:xfrm>
            <a:graphic>
              <a:graphicData uri="http://schemas.openxmlformats.org/presentationml/2006/ole">
                <mc:AlternateContent xmlns:mc="http://schemas.openxmlformats.org/markup-compatibility/2006">
                  <mc:Choice xmlns:v="urn:schemas-microsoft-com:vml" Requires="v">
                    <p:oleObj spid="_x0000_s914477" name="Equation" r:id="rId10" imgW="1091880" imgH="291960" progId="Equation.DSMT4">
                      <p:embed/>
                    </p:oleObj>
                  </mc:Choice>
                  <mc:Fallback>
                    <p:oleObj name="Equation" r:id="rId10" imgW="1091880" imgH="291960" progId="Equation.DSMT4">
                      <p:embed/>
                      <p:pic>
                        <p:nvPicPr>
                          <p:cNvPr id="0"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7" y="3113"/>
                            <a:ext cx="688"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14448" name="Object 16"/>
            <p:cNvGraphicFramePr>
              <a:graphicFrameLocks noChangeAspect="1"/>
            </p:cNvGraphicFramePr>
            <p:nvPr/>
          </p:nvGraphicFramePr>
          <p:xfrm>
            <a:off x="921" y="3676"/>
            <a:ext cx="896" cy="184"/>
          </p:xfrm>
          <a:graphic>
            <a:graphicData uri="http://schemas.openxmlformats.org/presentationml/2006/ole">
              <mc:AlternateContent xmlns:mc="http://schemas.openxmlformats.org/markup-compatibility/2006">
                <mc:Choice xmlns:v="urn:schemas-microsoft-com:vml" Requires="v">
                  <p:oleObj spid="_x0000_s914478" name="Equation" r:id="rId12" imgW="1422360" imgH="291960" progId="Equation.DSMT4">
                    <p:embed/>
                  </p:oleObj>
                </mc:Choice>
                <mc:Fallback>
                  <p:oleObj name="Equation" r:id="rId12" imgW="1422360" imgH="291960" progId="Equation.DSMT4">
                    <p:embed/>
                    <p:pic>
                      <p:nvPicPr>
                        <p:cNvPr id="0"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1" y="3676"/>
                          <a:ext cx="896"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4449" name="Rectangle 17"/>
          <p:cNvSpPr>
            <a:spLocks noChangeArrowheads="1"/>
          </p:cNvSpPr>
          <p:nvPr/>
        </p:nvSpPr>
        <p:spPr bwMode="auto">
          <a:xfrm>
            <a:off x="323850" y="3068638"/>
            <a:ext cx="3952875" cy="396875"/>
          </a:xfrm>
          <a:prstGeom prst="rect">
            <a:avLst/>
          </a:prstGeom>
          <a:solidFill>
            <a:srgbClr val="FFFFC3"/>
          </a:solidFill>
          <a:ln w="9525">
            <a:noFill/>
            <a:miter lim="800000"/>
            <a:headEnd/>
            <a:tailEnd/>
          </a:ln>
          <a:effectLst/>
        </p:spPr>
        <p:txBody>
          <a:bodyPr wrap="none">
            <a:spAutoFit/>
          </a:bodyPr>
          <a:lstStyle/>
          <a:p>
            <a:r>
              <a:rPr lang="en-US" altLang="zh-CN" b="1">
                <a:ea typeface="宋体" pitchFamily="2" charset="-122"/>
              </a:rPr>
              <a:t>(1) Find the element of the volume.</a:t>
            </a:r>
            <a:endParaRPr lang="zh-CN" altLang="en-US" b="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4442"/>
                                        </p:tgtEl>
                                        <p:attrNameLst>
                                          <p:attrName>style.visibility</p:attrName>
                                        </p:attrNameLst>
                                      </p:cBhvr>
                                      <p:to>
                                        <p:strVal val="visible"/>
                                      </p:to>
                                    </p:set>
                                    <p:animEffect transition="in" filter="wipe(left)">
                                      <p:cBhvr>
                                        <p:cTn id="7" dur="500"/>
                                        <p:tgtEl>
                                          <p:spTgt spid="914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4449"/>
                                        </p:tgtEl>
                                        <p:attrNameLst>
                                          <p:attrName>style.visibility</p:attrName>
                                        </p:attrNameLst>
                                      </p:cBhvr>
                                      <p:to>
                                        <p:strVal val="visible"/>
                                      </p:to>
                                    </p:set>
                                    <p:animEffect transition="in" filter="wipe(left)">
                                      <p:cBhvr>
                                        <p:cTn id="12" dur="1000"/>
                                        <p:tgtEl>
                                          <p:spTgt spid="9144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14435"/>
                                        </p:tgtEl>
                                        <p:attrNameLst>
                                          <p:attrName>style.visibility</p:attrName>
                                        </p:attrNameLst>
                                      </p:cBhvr>
                                      <p:to>
                                        <p:strVal val="visible"/>
                                      </p:to>
                                    </p:set>
                                    <p:animEffect transition="in" filter="wipe(left)">
                                      <p:cBhvr>
                                        <p:cTn id="17" dur="1000"/>
                                        <p:tgtEl>
                                          <p:spTgt spid="9144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14443"/>
                                        </p:tgtEl>
                                        <p:attrNameLst>
                                          <p:attrName>style.visibility</p:attrName>
                                        </p:attrNameLst>
                                      </p:cBhvr>
                                      <p:to>
                                        <p:strVal val="visible"/>
                                      </p:to>
                                    </p:set>
                                    <p:animEffect transition="in" filter="wipe(up)">
                                      <p:cBhvr>
                                        <p:cTn id="22" dur="500"/>
                                        <p:tgtEl>
                                          <p:spTgt spid="9144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14444"/>
                                        </p:tgtEl>
                                        <p:attrNameLst>
                                          <p:attrName>style.visibility</p:attrName>
                                        </p:attrNameLst>
                                      </p:cBhvr>
                                      <p:to>
                                        <p:strVal val="visible"/>
                                      </p:to>
                                    </p:set>
                                    <p:animEffect transition="in" filter="wipe(up)">
                                      <p:cBhvr>
                                        <p:cTn id="27" dur="500"/>
                                        <p:tgtEl>
                                          <p:spTgt spid="914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42" grpId="0"/>
      <p:bldP spid="914443" grpId="0"/>
      <p:bldP spid="9144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p>
        </p:txBody>
      </p:sp>
      <p:graphicFrame>
        <p:nvGraphicFramePr>
          <p:cNvPr id="916483" name="Object 3"/>
          <p:cNvGraphicFramePr>
            <a:graphicFrameLocks noGrp="1" noChangeAspect="1"/>
          </p:cNvGraphicFramePr>
          <p:nvPr>
            <p:ph idx="1"/>
          </p:nvPr>
        </p:nvGraphicFramePr>
        <p:xfrm>
          <a:off x="3695868" y="3286124"/>
          <a:ext cx="4519445" cy="2481264"/>
        </p:xfrm>
        <a:graphic>
          <a:graphicData uri="http://schemas.openxmlformats.org/presentationml/2006/ole">
            <mc:AlternateContent xmlns:mc="http://schemas.openxmlformats.org/markup-compatibility/2006">
              <mc:Choice xmlns:v="urn:schemas-microsoft-com:vml" Requires="v">
                <p:oleObj spid="_x0000_s916514" name="Image" r:id="rId4" imgW="9714286" imgH="5333333" progId="Photoshop.Image.8">
                  <p:embed/>
                </p:oleObj>
              </mc:Choice>
              <mc:Fallback>
                <p:oleObj name="Image" r:id="rId4" imgW="9714286" imgH="5333333" progId="Photoshop.Image.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5868" y="3286124"/>
                        <a:ext cx="4519445" cy="248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灯片编号占位符 5"/>
          <p:cNvSpPr>
            <a:spLocks noGrp="1"/>
          </p:cNvSpPr>
          <p:nvPr>
            <p:ph type="sldNum" sz="quarter" idx="12"/>
          </p:nvPr>
        </p:nvSpPr>
        <p:spPr/>
        <p:txBody>
          <a:bodyPr/>
          <a:lstStyle/>
          <a:p>
            <a:fld id="{838AD8AC-8795-4DA9-9CF0-5801B8C0A851}" type="slidenum">
              <a:rPr lang="en-US" altLang="en-US"/>
              <a:pPr/>
              <a:t>18</a:t>
            </a:fld>
            <a:endParaRPr lang="en-US" altLang="en-US"/>
          </a:p>
        </p:txBody>
      </p:sp>
      <p:grpSp>
        <p:nvGrpSpPr>
          <p:cNvPr id="916484" name="Group 4"/>
          <p:cNvGrpSpPr>
            <a:grpSpLocks/>
          </p:cNvGrpSpPr>
          <p:nvPr/>
        </p:nvGrpSpPr>
        <p:grpSpPr bwMode="auto">
          <a:xfrm>
            <a:off x="376238" y="1412875"/>
            <a:ext cx="8134350" cy="1062038"/>
            <a:chOff x="237" y="1024"/>
            <a:chExt cx="5124" cy="669"/>
          </a:xfrm>
        </p:grpSpPr>
        <p:sp>
          <p:nvSpPr>
            <p:cNvPr id="916485" name="Text Box 5"/>
            <p:cNvSpPr txBox="1">
              <a:spLocks noChangeArrowheads="1"/>
            </p:cNvSpPr>
            <p:nvPr/>
          </p:nvSpPr>
          <p:spPr bwMode="auto">
            <a:xfrm>
              <a:off x="237" y="1024"/>
              <a:ext cx="840" cy="250"/>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5</a:t>
              </a:r>
            </a:p>
          </p:txBody>
        </p:sp>
        <p:sp>
          <p:nvSpPr>
            <p:cNvPr id="916486" name="Text Box 6"/>
            <p:cNvSpPr txBox="1">
              <a:spLocks noChangeArrowheads="1"/>
            </p:cNvSpPr>
            <p:nvPr/>
          </p:nvSpPr>
          <p:spPr bwMode="auto">
            <a:xfrm>
              <a:off x="1137" y="1026"/>
              <a:ext cx="4118" cy="250"/>
            </a:xfrm>
            <a:prstGeom prst="rect">
              <a:avLst/>
            </a:prstGeom>
            <a:noFill/>
            <a:ln w="9525">
              <a:noFill/>
              <a:miter lim="800000"/>
              <a:headEnd/>
              <a:tailEnd/>
            </a:ln>
            <a:effectLst/>
          </p:spPr>
          <p:txBody>
            <a:bodyPr wrap="none">
              <a:spAutoFit/>
            </a:bodyPr>
            <a:lstStyle/>
            <a:p>
              <a:r>
                <a:rPr lang="en-US" altLang="zh-CN">
                  <a:ea typeface="宋体" pitchFamily="2" charset="-122"/>
                </a:rPr>
                <a:t>Consider a solid like the one shown in the following figure. At</a:t>
              </a:r>
            </a:p>
          </p:txBody>
        </p:sp>
        <p:sp>
          <p:nvSpPr>
            <p:cNvPr id="916487" name="Text Box 7"/>
            <p:cNvSpPr txBox="1">
              <a:spLocks noChangeArrowheads="1"/>
            </p:cNvSpPr>
            <p:nvPr/>
          </p:nvSpPr>
          <p:spPr bwMode="auto">
            <a:xfrm>
              <a:off x="237" y="1251"/>
              <a:ext cx="5124" cy="442"/>
            </a:xfrm>
            <a:prstGeom prst="rect">
              <a:avLst/>
            </a:prstGeom>
            <a:noFill/>
            <a:ln w="9525">
              <a:noFill/>
              <a:miter lim="800000"/>
              <a:headEnd/>
              <a:tailEnd/>
            </a:ln>
            <a:effectLst/>
          </p:spPr>
          <p:txBody>
            <a:bodyPr wrap="none">
              <a:spAutoFit/>
            </a:bodyPr>
            <a:lstStyle/>
            <a:p>
              <a:r>
                <a:rPr lang="en-US" altLang="zh-CN">
                  <a:ea typeface="宋体" pitchFamily="2" charset="-122"/>
                </a:rPr>
                <a:t>each                 the cross section of the solid is a region whose area is a known</a:t>
              </a:r>
            </a:p>
            <a:p>
              <a:r>
                <a:rPr lang="en-US" altLang="zh-CN">
                  <a:ea typeface="宋体" pitchFamily="2" charset="-122"/>
                </a:rPr>
                <a:t>continuous function           . Express the volume of this solid by an integration.</a:t>
              </a:r>
            </a:p>
          </p:txBody>
        </p:sp>
        <p:graphicFrame>
          <p:nvGraphicFramePr>
            <p:cNvPr id="916488" name="Object 8"/>
            <p:cNvGraphicFramePr>
              <a:graphicFrameLocks noChangeAspect="1"/>
            </p:cNvGraphicFramePr>
            <p:nvPr/>
          </p:nvGraphicFramePr>
          <p:xfrm>
            <a:off x="647" y="1305"/>
            <a:ext cx="600" cy="184"/>
          </p:xfrm>
          <a:graphic>
            <a:graphicData uri="http://schemas.openxmlformats.org/presentationml/2006/ole">
              <mc:AlternateContent xmlns:mc="http://schemas.openxmlformats.org/markup-compatibility/2006">
                <mc:Choice xmlns:v="urn:schemas-microsoft-com:vml" Requires="v">
                  <p:oleObj spid="_x0000_s916515" name="Equation" r:id="rId6" imgW="952200" imgH="291960" progId="Equation.DSMT4">
                    <p:embed/>
                  </p:oleObj>
                </mc:Choice>
                <mc:Fallback>
                  <p:oleObj name="Equation" r:id="rId6" imgW="952200" imgH="29196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 y="1305"/>
                          <a:ext cx="600"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6489" name="Object 9"/>
            <p:cNvGraphicFramePr>
              <a:graphicFrameLocks noChangeAspect="1"/>
            </p:cNvGraphicFramePr>
            <p:nvPr/>
          </p:nvGraphicFramePr>
          <p:xfrm>
            <a:off x="1631" y="1489"/>
            <a:ext cx="360" cy="184"/>
          </p:xfrm>
          <a:graphic>
            <a:graphicData uri="http://schemas.openxmlformats.org/presentationml/2006/ole">
              <mc:AlternateContent xmlns:mc="http://schemas.openxmlformats.org/markup-compatibility/2006">
                <mc:Choice xmlns:v="urn:schemas-microsoft-com:vml" Requires="v">
                  <p:oleObj spid="_x0000_s916516" name="Equation" r:id="rId8" imgW="571320" imgH="291960" progId="Equation.DSMT4">
                    <p:embed/>
                  </p:oleObj>
                </mc:Choice>
                <mc:Fallback>
                  <p:oleObj name="Equation" r:id="rId8" imgW="571320" imgH="29196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1" y="1489"/>
                          <a:ext cx="360"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6490" name="Text Box 10"/>
          <p:cNvSpPr txBox="1">
            <a:spLocks noChangeArrowheads="1"/>
          </p:cNvSpPr>
          <p:nvPr/>
        </p:nvSpPr>
        <p:spPr bwMode="auto">
          <a:xfrm>
            <a:off x="376238" y="2565400"/>
            <a:ext cx="2389187"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a:t>
            </a:r>
          </a:p>
        </p:txBody>
      </p:sp>
      <p:sp>
        <p:nvSpPr>
          <p:cNvPr id="916492" name="Text Box 12"/>
          <p:cNvSpPr txBox="1">
            <a:spLocks noChangeArrowheads="1"/>
          </p:cNvSpPr>
          <p:nvPr/>
        </p:nvSpPr>
        <p:spPr bwMode="auto">
          <a:xfrm>
            <a:off x="439738" y="3644900"/>
            <a:ext cx="3627437" cy="1006475"/>
          </a:xfrm>
          <a:prstGeom prst="rect">
            <a:avLst/>
          </a:prstGeom>
          <a:noFill/>
          <a:ln w="9525">
            <a:noFill/>
            <a:miter lim="800000"/>
            <a:headEnd/>
            <a:tailEnd/>
          </a:ln>
          <a:effectLst/>
        </p:spPr>
        <p:txBody>
          <a:bodyPr>
            <a:spAutoFit/>
          </a:bodyPr>
          <a:lstStyle/>
          <a:p>
            <a:r>
              <a:rPr lang="en-US" altLang="zh-CN">
                <a:ea typeface="宋体" pitchFamily="2" charset="-122"/>
              </a:rPr>
              <a:t>By the method of elements we </a:t>
            </a:r>
          </a:p>
          <a:p>
            <a:r>
              <a:rPr lang="en-US" altLang="zh-CN">
                <a:ea typeface="宋体" pitchFamily="2" charset="-122"/>
              </a:rPr>
              <a:t>obtain the volume of the given solid as follows</a:t>
            </a:r>
          </a:p>
        </p:txBody>
      </p:sp>
      <p:graphicFrame>
        <p:nvGraphicFramePr>
          <p:cNvPr id="916493" name="Object 13"/>
          <p:cNvGraphicFramePr>
            <a:graphicFrameLocks noChangeAspect="1"/>
          </p:cNvGraphicFramePr>
          <p:nvPr/>
        </p:nvGraphicFramePr>
        <p:xfrm>
          <a:off x="1258888" y="4868863"/>
          <a:ext cx="1536700" cy="508000"/>
        </p:xfrm>
        <a:graphic>
          <a:graphicData uri="http://schemas.openxmlformats.org/presentationml/2006/ole">
            <mc:AlternateContent xmlns:mc="http://schemas.openxmlformats.org/markup-compatibility/2006">
              <mc:Choice xmlns:v="urn:schemas-microsoft-com:vml" Requires="v">
                <p:oleObj spid="_x0000_s916517" name="Equation" r:id="rId10" imgW="1536480" imgH="507960" progId="Equation.DSMT4">
                  <p:embed/>
                </p:oleObj>
              </mc:Choice>
              <mc:Fallback>
                <p:oleObj name="Equation" r:id="rId10" imgW="1536480" imgH="507960" progId="Equation.DSMT4">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8888" y="4868863"/>
                        <a:ext cx="15367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6494" name="Rectangle 14"/>
          <p:cNvSpPr>
            <a:spLocks noChangeArrowheads="1"/>
          </p:cNvSpPr>
          <p:nvPr/>
        </p:nvSpPr>
        <p:spPr bwMode="auto">
          <a:xfrm>
            <a:off x="387350" y="3176588"/>
            <a:ext cx="2889250" cy="396875"/>
          </a:xfrm>
          <a:prstGeom prst="rect">
            <a:avLst/>
          </a:prstGeom>
          <a:solidFill>
            <a:srgbClr val="FFFFC3"/>
          </a:solidFill>
          <a:ln w="9525">
            <a:noFill/>
            <a:miter lim="800000"/>
            <a:headEnd/>
            <a:tailEnd/>
          </a:ln>
          <a:effectLst/>
        </p:spPr>
        <p:txBody>
          <a:bodyPr wrap="none">
            <a:spAutoFit/>
          </a:bodyPr>
          <a:lstStyle/>
          <a:p>
            <a:r>
              <a:rPr lang="en-US" altLang="zh-CN" b="1">
                <a:ea typeface="宋体" pitchFamily="2" charset="-122"/>
              </a:rPr>
              <a:t>(2) Setup the integration.</a:t>
            </a:r>
            <a:endParaRPr lang="zh-CN" altLang="en-US" b="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6494"/>
                                        </p:tgtEl>
                                        <p:attrNameLst>
                                          <p:attrName>style.visibility</p:attrName>
                                        </p:attrNameLst>
                                      </p:cBhvr>
                                      <p:to>
                                        <p:strVal val="visible"/>
                                      </p:to>
                                    </p:set>
                                    <p:animEffect transition="in" filter="wipe(left)">
                                      <p:cBhvr>
                                        <p:cTn id="7" dur="1000"/>
                                        <p:tgtEl>
                                          <p:spTgt spid="9164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16492"/>
                                        </p:tgtEl>
                                        <p:attrNameLst>
                                          <p:attrName>style.visibility</p:attrName>
                                        </p:attrNameLst>
                                      </p:cBhvr>
                                      <p:to>
                                        <p:strVal val="visible"/>
                                      </p:to>
                                    </p:set>
                                    <p:animEffect transition="in" filter="wipe(up)">
                                      <p:cBhvr>
                                        <p:cTn id="12" dur="1000"/>
                                        <p:tgtEl>
                                          <p:spTgt spid="9164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16493"/>
                                        </p:tgtEl>
                                        <p:attrNameLst>
                                          <p:attrName>style.visibility</p:attrName>
                                        </p:attrNameLst>
                                      </p:cBhvr>
                                      <p:to>
                                        <p:strVal val="visible"/>
                                      </p:to>
                                    </p:set>
                                    <p:animEffect transition="in" filter="wipe(left)">
                                      <p:cBhvr>
                                        <p:cTn id="17" dur="1000"/>
                                        <p:tgtEl>
                                          <p:spTgt spid="916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92" grpId="0"/>
      <p:bldP spid="91649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geometry</a:t>
            </a:r>
          </a:p>
        </p:txBody>
      </p:sp>
      <p:sp>
        <p:nvSpPr>
          <p:cNvPr id="15" name="灯片编号占位符 4"/>
          <p:cNvSpPr>
            <a:spLocks noGrp="1"/>
          </p:cNvSpPr>
          <p:nvPr>
            <p:ph type="sldNum" sz="quarter" idx="12"/>
          </p:nvPr>
        </p:nvSpPr>
        <p:spPr/>
        <p:txBody>
          <a:bodyPr/>
          <a:lstStyle/>
          <a:p>
            <a:fld id="{023432E4-7932-4A07-A152-AA17F7C6821F}" type="slidenum">
              <a:rPr lang="en-US" altLang="en-US"/>
              <a:pPr/>
              <a:t>19</a:t>
            </a:fld>
            <a:endParaRPr lang="en-US" altLang="en-US"/>
          </a:p>
        </p:txBody>
      </p:sp>
      <p:sp>
        <p:nvSpPr>
          <p:cNvPr id="920579" name="Text Box 3"/>
          <p:cNvSpPr txBox="1">
            <a:spLocks noChangeArrowheads="1"/>
          </p:cNvSpPr>
          <p:nvPr/>
        </p:nvSpPr>
        <p:spPr bwMode="auto">
          <a:xfrm>
            <a:off x="376238" y="1412875"/>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6</a:t>
            </a:r>
          </a:p>
        </p:txBody>
      </p:sp>
      <p:sp>
        <p:nvSpPr>
          <p:cNvPr id="920580" name="Text Box 4"/>
          <p:cNvSpPr txBox="1">
            <a:spLocks noChangeArrowheads="1"/>
          </p:cNvSpPr>
          <p:nvPr/>
        </p:nvSpPr>
        <p:spPr bwMode="auto">
          <a:xfrm>
            <a:off x="1804988" y="1416050"/>
            <a:ext cx="6764337" cy="396875"/>
          </a:xfrm>
          <a:prstGeom prst="rect">
            <a:avLst/>
          </a:prstGeom>
          <a:noFill/>
          <a:ln w="9525">
            <a:noFill/>
            <a:miter lim="800000"/>
            <a:headEnd/>
            <a:tailEnd/>
          </a:ln>
          <a:effectLst/>
        </p:spPr>
        <p:txBody>
          <a:bodyPr wrap="none">
            <a:spAutoFit/>
          </a:bodyPr>
          <a:lstStyle/>
          <a:p>
            <a:r>
              <a:rPr lang="en-US" altLang="zh-CN">
                <a:ea typeface="宋体" pitchFamily="2" charset="-122"/>
              </a:rPr>
              <a:t>A curved wedge is cut from a cylinder of radius 3 by two planes.</a:t>
            </a:r>
          </a:p>
        </p:txBody>
      </p:sp>
      <p:sp>
        <p:nvSpPr>
          <p:cNvPr id="920581" name="Text Box 5"/>
          <p:cNvSpPr txBox="1">
            <a:spLocks noChangeArrowheads="1"/>
          </p:cNvSpPr>
          <p:nvPr/>
        </p:nvSpPr>
        <p:spPr bwMode="auto">
          <a:xfrm>
            <a:off x="376238" y="1773238"/>
            <a:ext cx="8291512" cy="1006475"/>
          </a:xfrm>
          <a:prstGeom prst="rect">
            <a:avLst/>
          </a:prstGeom>
          <a:noFill/>
          <a:ln w="9525">
            <a:noFill/>
            <a:miter lim="800000"/>
            <a:headEnd/>
            <a:tailEnd/>
          </a:ln>
          <a:effectLst/>
        </p:spPr>
        <p:txBody>
          <a:bodyPr wrap="none">
            <a:spAutoFit/>
          </a:bodyPr>
          <a:lstStyle/>
          <a:p>
            <a:r>
              <a:rPr lang="en-US" altLang="zh-CN">
                <a:ea typeface="宋体" pitchFamily="2" charset="-122"/>
              </a:rPr>
              <a:t>One plane is perpendicular to the axis of the cylinder. The second plane crosses</a:t>
            </a:r>
          </a:p>
          <a:p>
            <a:r>
              <a:rPr lang="en-US" altLang="zh-CN">
                <a:ea typeface="宋体" pitchFamily="2" charset="-122"/>
              </a:rPr>
              <a:t>the first plane at a 45</a:t>
            </a:r>
            <a:r>
              <a:rPr lang="en-US" altLang="zh-CN" baseline="30000">
                <a:ea typeface="宋体" pitchFamily="2" charset="-122"/>
              </a:rPr>
              <a:t>o</a:t>
            </a:r>
            <a:r>
              <a:rPr lang="en-US" altLang="zh-CN">
                <a:ea typeface="宋体" pitchFamily="2" charset="-122"/>
              </a:rPr>
              <a:t> angle at the center of the cylinder. Find the volume of the</a:t>
            </a:r>
          </a:p>
          <a:p>
            <a:r>
              <a:rPr lang="en-US" altLang="zh-CN">
                <a:ea typeface="宋体" pitchFamily="2" charset="-122"/>
              </a:rPr>
              <a:t>wedge.</a:t>
            </a:r>
          </a:p>
        </p:txBody>
      </p:sp>
      <p:pic>
        <p:nvPicPr>
          <p:cNvPr id="920582" name="Picture 6"/>
          <p:cNvPicPr>
            <a:picLocks noChangeArrowheads="1"/>
          </p:cNvPicPr>
          <p:nvPr/>
        </p:nvPicPr>
        <p:blipFill>
          <a:blip r:embed="rId4"/>
          <a:srcRect/>
          <a:stretch>
            <a:fillRect/>
          </a:stretch>
        </p:blipFill>
        <p:spPr bwMode="auto">
          <a:xfrm>
            <a:off x="5148263" y="2781300"/>
            <a:ext cx="3159125" cy="3232150"/>
          </a:xfrm>
          <a:prstGeom prst="rect">
            <a:avLst/>
          </a:prstGeom>
          <a:noFill/>
          <a:ln w="12700">
            <a:noFill/>
            <a:miter lim="800000"/>
            <a:headEnd/>
            <a:tailEnd/>
          </a:ln>
          <a:effectLst/>
        </p:spPr>
      </p:pic>
      <p:sp>
        <p:nvSpPr>
          <p:cNvPr id="920583" name="Text Box 7"/>
          <p:cNvSpPr txBox="1">
            <a:spLocks noChangeArrowheads="1"/>
          </p:cNvSpPr>
          <p:nvPr/>
        </p:nvSpPr>
        <p:spPr bwMode="auto">
          <a:xfrm>
            <a:off x="376238" y="2852738"/>
            <a:ext cx="1085850"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a:t>
            </a:r>
          </a:p>
        </p:txBody>
      </p:sp>
      <p:sp>
        <p:nvSpPr>
          <p:cNvPr id="920584" name="Text Box 8"/>
          <p:cNvSpPr txBox="1">
            <a:spLocks noChangeArrowheads="1"/>
          </p:cNvSpPr>
          <p:nvPr/>
        </p:nvSpPr>
        <p:spPr bwMode="auto">
          <a:xfrm>
            <a:off x="395288" y="3716338"/>
            <a:ext cx="4341812" cy="701675"/>
          </a:xfrm>
          <a:prstGeom prst="rect">
            <a:avLst/>
          </a:prstGeom>
          <a:noFill/>
          <a:ln w="9525">
            <a:noFill/>
            <a:miter lim="800000"/>
            <a:headEnd/>
            <a:tailEnd/>
          </a:ln>
          <a:effectLst/>
        </p:spPr>
        <p:txBody>
          <a:bodyPr wrap="none">
            <a:spAutoFit/>
          </a:bodyPr>
          <a:lstStyle/>
          <a:p>
            <a:r>
              <a:rPr lang="en-US" altLang="zh-CN">
                <a:ea typeface="宋体" pitchFamily="2" charset="-122"/>
              </a:rPr>
              <a:t>We draw the wedge and sketch a typical </a:t>
            </a:r>
          </a:p>
          <a:p>
            <a:r>
              <a:rPr lang="en-US" altLang="zh-CN">
                <a:ea typeface="宋体" pitchFamily="2" charset="-122"/>
              </a:rPr>
              <a:t>cross section perpendicular to the </a:t>
            </a:r>
            <a:r>
              <a:rPr lang="en-US" altLang="zh-CN" b="1" i="1">
                <a:ea typeface="宋体" pitchFamily="2" charset="-122"/>
              </a:rPr>
              <a:t>x</a:t>
            </a:r>
            <a:r>
              <a:rPr lang="en-US" altLang="zh-CN">
                <a:ea typeface="宋体" pitchFamily="2" charset="-122"/>
              </a:rPr>
              <a:t>-axis.</a:t>
            </a:r>
          </a:p>
        </p:txBody>
      </p:sp>
      <p:sp>
        <p:nvSpPr>
          <p:cNvPr id="920586" name="Text Box 10"/>
          <p:cNvSpPr txBox="1">
            <a:spLocks noChangeArrowheads="1"/>
          </p:cNvSpPr>
          <p:nvPr/>
        </p:nvSpPr>
        <p:spPr bwMode="auto">
          <a:xfrm>
            <a:off x="395288" y="5038725"/>
            <a:ext cx="4541837" cy="396875"/>
          </a:xfrm>
          <a:prstGeom prst="rect">
            <a:avLst/>
          </a:prstGeom>
          <a:noFill/>
          <a:ln w="9525">
            <a:noFill/>
            <a:miter lim="800000"/>
            <a:headEnd/>
            <a:tailEnd/>
          </a:ln>
          <a:effectLst/>
        </p:spPr>
        <p:txBody>
          <a:bodyPr wrap="none">
            <a:spAutoFit/>
          </a:bodyPr>
          <a:lstStyle/>
          <a:p>
            <a:r>
              <a:rPr lang="en-US" altLang="zh-CN">
                <a:ea typeface="宋体" pitchFamily="2" charset="-122"/>
              </a:rPr>
              <a:t>The cross section at </a:t>
            </a:r>
            <a:r>
              <a:rPr lang="en-US" altLang="zh-CN" b="1" i="1">
                <a:ea typeface="宋体" pitchFamily="2" charset="-122"/>
              </a:rPr>
              <a:t>x</a:t>
            </a:r>
            <a:r>
              <a:rPr lang="en-US" altLang="zh-CN">
                <a:ea typeface="宋体" pitchFamily="2" charset="-122"/>
              </a:rPr>
              <a:t> is a rectangle of area</a:t>
            </a:r>
            <a:endParaRPr lang="en-US" altLang="zh-CN" b="1">
              <a:ea typeface="宋体" pitchFamily="2" charset="-122"/>
            </a:endParaRPr>
          </a:p>
        </p:txBody>
      </p:sp>
      <p:graphicFrame>
        <p:nvGraphicFramePr>
          <p:cNvPr id="920587" name="Object 11"/>
          <p:cNvGraphicFramePr>
            <a:graphicFrameLocks noChangeAspect="1"/>
          </p:cNvGraphicFramePr>
          <p:nvPr/>
        </p:nvGraphicFramePr>
        <p:xfrm>
          <a:off x="476250" y="5497513"/>
          <a:ext cx="4254500" cy="406400"/>
        </p:xfrm>
        <a:graphic>
          <a:graphicData uri="http://schemas.openxmlformats.org/presentationml/2006/ole">
            <mc:AlternateContent xmlns:mc="http://schemas.openxmlformats.org/markup-compatibility/2006">
              <mc:Choice xmlns:v="urn:schemas-microsoft-com:vml" Requires="v">
                <p:oleObj spid="_x0000_s920601" name="Equation" r:id="rId5" imgW="4254480" imgH="406080" progId="Equation.DSMT4">
                  <p:embed/>
                </p:oleObj>
              </mc:Choice>
              <mc:Fallback>
                <p:oleObj name="Equation" r:id="rId5" imgW="4254480" imgH="40608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250" y="5497513"/>
                        <a:ext cx="42545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0588" name="Rectangle 12"/>
          <p:cNvSpPr>
            <a:spLocks noChangeArrowheads="1"/>
          </p:cNvSpPr>
          <p:nvPr/>
        </p:nvSpPr>
        <p:spPr bwMode="auto">
          <a:xfrm>
            <a:off x="468313" y="3284538"/>
            <a:ext cx="1544637" cy="396875"/>
          </a:xfrm>
          <a:prstGeom prst="rect">
            <a:avLst/>
          </a:prstGeom>
          <a:solidFill>
            <a:srgbClr val="FFFFC3"/>
          </a:solidFill>
          <a:ln w="9525">
            <a:noFill/>
            <a:miter lim="800000"/>
            <a:headEnd/>
            <a:tailEnd/>
          </a:ln>
          <a:effectLst/>
        </p:spPr>
        <p:txBody>
          <a:bodyPr wrap="none">
            <a:spAutoFit/>
          </a:bodyPr>
          <a:lstStyle/>
          <a:p>
            <a:r>
              <a:rPr lang="en-US" altLang="zh-CN" b="1">
                <a:ea typeface="宋体" pitchFamily="2" charset="-122"/>
              </a:rPr>
              <a:t>(1) A sketch.</a:t>
            </a:r>
            <a:endParaRPr lang="zh-CN" altLang="en-US" b="1">
              <a:ea typeface="宋体" pitchFamily="2" charset="-122"/>
            </a:endParaRPr>
          </a:p>
        </p:txBody>
      </p:sp>
      <p:sp>
        <p:nvSpPr>
          <p:cNvPr id="920589" name="Rectangle 13"/>
          <p:cNvSpPr>
            <a:spLocks noChangeArrowheads="1"/>
          </p:cNvSpPr>
          <p:nvPr/>
        </p:nvSpPr>
        <p:spPr bwMode="auto">
          <a:xfrm>
            <a:off x="395288" y="4606925"/>
            <a:ext cx="2882900" cy="396875"/>
          </a:xfrm>
          <a:prstGeom prst="rect">
            <a:avLst/>
          </a:prstGeom>
          <a:solidFill>
            <a:srgbClr val="FFFFC3"/>
          </a:solidFill>
          <a:ln w="9525">
            <a:noFill/>
            <a:miter lim="800000"/>
            <a:headEnd/>
            <a:tailEnd/>
          </a:ln>
          <a:effectLst/>
        </p:spPr>
        <p:txBody>
          <a:bodyPr wrap="none">
            <a:spAutoFit/>
          </a:bodyPr>
          <a:lstStyle/>
          <a:p>
            <a:r>
              <a:rPr lang="en-US" altLang="zh-CN" b="1">
                <a:ea typeface="宋体" pitchFamily="2" charset="-122"/>
              </a:rPr>
              <a:t>(2) The formula for </a:t>
            </a:r>
            <a:r>
              <a:rPr lang="en-US" altLang="zh-CN" b="1" i="1">
                <a:ea typeface="宋体" pitchFamily="2" charset="-122"/>
              </a:rPr>
              <a:t>A</a:t>
            </a:r>
            <a:r>
              <a:rPr lang="en-US" altLang="zh-CN" b="1">
                <a:ea typeface="宋体" pitchFamily="2" charset="-122"/>
              </a:rPr>
              <a:t>(</a:t>
            </a:r>
            <a:r>
              <a:rPr lang="en-US" altLang="zh-CN" b="1" i="1">
                <a:ea typeface="宋体" pitchFamily="2" charset="-122"/>
              </a:rPr>
              <a:t>x</a:t>
            </a:r>
            <a:r>
              <a:rPr lang="en-US" altLang="zh-CN" b="1">
                <a:ea typeface="宋体" pitchFamily="2" charset="-122"/>
              </a:rPr>
              <a:t>).</a:t>
            </a:r>
          </a:p>
        </p:txBody>
      </p:sp>
      <p:graphicFrame>
        <p:nvGraphicFramePr>
          <p:cNvPr id="920590" name="Object 14"/>
          <p:cNvGraphicFramePr>
            <a:graphicFrameLocks noChangeAspect="1"/>
          </p:cNvGraphicFramePr>
          <p:nvPr/>
        </p:nvGraphicFramePr>
        <p:xfrm>
          <a:off x="1042988" y="6046788"/>
          <a:ext cx="3048000" cy="406400"/>
        </p:xfrm>
        <a:graphic>
          <a:graphicData uri="http://schemas.openxmlformats.org/presentationml/2006/ole">
            <mc:AlternateContent xmlns:mc="http://schemas.openxmlformats.org/markup-compatibility/2006">
              <mc:Choice xmlns:v="urn:schemas-microsoft-com:vml" Requires="v">
                <p:oleObj spid="_x0000_s920602" name="Equation" r:id="rId7" imgW="3047760" imgH="406080" progId="Equation.DSMT4">
                  <p:embed/>
                </p:oleObj>
              </mc:Choice>
              <mc:Fallback>
                <p:oleObj name="Equation" r:id="rId7" imgW="3047760" imgH="406080" progId="Equation.DSMT4">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6046788"/>
                        <a:ext cx="30480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0582"/>
                                        </p:tgtEl>
                                        <p:attrNameLst>
                                          <p:attrName>style.visibility</p:attrName>
                                        </p:attrNameLst>
                                      </p:cBhvr>
                                      <p:to>
                                        <p:strVal val="visible"/>
                                      </p:to>
                                    </p:set>
                                    <p:animEffect transition="in" filter="wipe(left)">
                                      <p:cBhvr>
                                        <p:cTn id="7" dur="500"/>
                                        <p:tgtEl>
                                          <p:spTgt spid="9205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0583"/>
                                        </p:tgtEl>
                                        <p:attrNameLst>
                                          <p:attrName>style.visibility</p:attrName>
                                        </p:attrNameLst>
                                      </p:cBhvr>
                                      <p:to>
                                        <p:strVal val="visible"/>
                                      </p:to>
                                    </p:set>
                                    <p:animEffect transition="in" filter="wipe(left)">
                                      <p:cBhvr>
                                        <p:cTn id="12" dur="500"/>
                                        <p:tgtEl>
                                          <p:spTgt spid="9205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0588"/>
                                        </p:tgtEl>
                                        <p:attrNameLst>
                                          <p:attrName>style.visibility</p:attrName>
                                        </p:attrNameLst>
                                      </p:cBhvr>
                                      <p:to>
                                        <p:strVal val="visible"/>
                                      </p:to>
                                    </p:set>
                                    <p:animEffect transition="in" filter="wipe(left)">
                                      <p:cBhvr>
                                        <p:cTn id="17" dur="1000"/>
                                        <p:tgtEl>
                                          <p:spTgt spid="9205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20584"/>
                                        </p:tgtEl>
                                        <p:attrNameLst>
                                          <p:attrName>style.visibility</p:attrName>
                                        </p:attrNameLst>
                                      </p:cBhvr>
                                      <p:to>
                                        <p:strVal val="visible"/>
                                      </p:to>
                                    </p:set>
                                    <p:animEffect transition="in" filter="wipe(up)">
                                      <p:cBhvr>
                                        <p:cTn id="22" dur="500"/>
                                        <p:tgtEl>
                                          <p:spTgt spid="9205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0589"/>
                                        </p:tgtEl>
                                        <p:attrNameLst>
                                          <p:attrName>style.visibility</p:attrName>
                                        </p:attrNameLst>
                                      </p:cBhvr>
                                      <p:to>
                                        <p:strVal val="visible"/>
                                      </p:to>
                                    </p:set>
                                    <p:animEffect transition="in" filter="wipe(left)">
                                      <p:cBhvr>
                                        <p:cTn id="27" dur="1000"/>
                                        <p:tgtEl>
                                          <p:spTgt spid="9205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0586"/>
                                        </p:tgtEl>
                                        <p:attrNameLst>
                                          <p:attrName>style.visibility</p:attrName>
                                        </p:attrNameLst>
                                      </p:cBhvr>
                                      <p:to>
                                        <p:strVal val="visible"/>
                                      </p:to>
                                    </p:set>
                                    <p:animEffect transition="in" filter="wipe(left)">
                                      <p:cBhvr>
                                        <p:cTn id="32" dur="1000"/>
                                        <p:tgtEl>
                                          <p:spTgt spid="92058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20587"/>
                                        </p:tgtEl>
                                        <p:attrNameLst>
                                          <p:attrName>style.visibility</p:attrName>
                                        </p:attrNameLst>
                                      </p:cBhvr>
                                      <p:to>
                                        <p:strVal val="visible"/>
                                      </p:to>
                                    </p:set>
                                    <p:animEffect transition="in" filter="wipe(left)">
                                      <p:cBhvr>
                                        <p:cTn id="37" dur="1000"/>
                                        <p:tgtEl>
                                          <p:spTgt spid="92058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20590"/>
                                        </p:tgtEl>
                                        <p:attrNameLst>
                                          <p:attrName>style.visibility</p:attrName>
                                        </p:attrNameLst>
                                      </p:cBhvr>
                                      <p:to>
                                        <p:strVal val="visible"/>
                                      </p:to>
                                    </p:set>
                                    <p:animEffect transition="in" filter="wipe(left)">
                                      <p:cBhvr>
                                        <p:cTn id="42" dur="1000"/>
                                        <p:tgtEl>
                                          <p:spTgt spid="920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83" grpId="0"/>
      <p:bldP spid="920584" grpId="0"/>
      <p:bldP spid="920586" grpId="0"/>
      <p:bldP spid="920588" grpId="0" animBg="1"/>
      <p:bldP spid="9205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p:txBody>
          <a:bodyPr/>
          <a:lstStyle/>
          <a:p>
            <a:r>
              <a:rPr lang="en-US" altLang="zh-CN" sz="2800">
                <a:ea typeface="宋体" pitchFamily="2" charset="-122"/>
              </a:rPr>
              <a:t>Method of elements for setting up integral representations</a:t>
            </a:r>
          </a:p>
        </p:txBody>
      </p:sp>
      <p:sp>
        <p:nvSpPr>
          <p:cNvPr id="885765" name="Rectangle 5"/>
          <p:cNvSpPr>
            <a:spLocks noGrp="1" noChangeArrowheads="1"/>
          </p:cNvSpPr>
          <p:nvPr>
            <p:ph idx="1"/>
          </p:nvPr>
        </p:nvSpPr>
        <p:spPr>
          <a:xfrm>
            <a:off x="811213" y="3046413"/>
            <a:ext cx="7864475" cy="741362"/>
          </a:xfrm>
          <a:noFill/>
          <a:ln/>
        </p:spPr>
        <p:txBody>
          <a:bodyPr/>
          <a:lstStyle/>
          <a:p>
            <a:pPr>
              <a:lnSpc>
                <a:spcPct val="90000"/>
              </a:lnSpc>
            </a:pPr>
            <a:r>
              <a:rPr lang="en-US" altLang="zh-CN" sz="2000">
                <a:ea typeface="宋体" pitchFamily="2" charset="-122"/>
              </a:rPr>
              <a:t>What kind of quantities can be calculated by definite integrals?</a:t>
            </a:r>
          </a:p>
          <a:p>
            <a:pPr>
              <a:lnSpc>
                <a:spcPct val="90000"/>
              </a:lnSpc>
            </a:pPr>
            <a:r>
              <a:rPr lang="en-US" altLang="zh-CN" sz="2000">
                <a:ea typeface="宋体" pitchFamily="2" charset="-122"/>
              </a:rPr>
              <a:t>How can we set up the integral representations?</a:t>
            </a:r>
          </a:p>
        </p:txBody>
      </p:sp>
      <p:sp>
        <p:nvSpPr>
          <p:cNvPr id="9" name="灯片编号占位符 5"/>
          <p:cNvSpPr>
            <a:spLocks noGrp="1"/>
          </p:cNvSpPr>
          <p:nvPr>
            <p:ph type="sldNum" sz="quarter" idx="12"/>
          </p:nvPr>
        </p:nvSpPr>
        <p:spPr/>
        <p:txBody>
          <a:bodyPr/>
          <a:lstStyle/>
          <a:p>
            <a:fld id="{414FB8FA-57F3-4416-A058-8650E0C2E885}" type="slidenum">
              <a:rPr lang="en-US" altLang="en-US"/>
              <a:pPr/>
              <a:t>2</a:t>
            </a:fld>
            <a:endParaRPr lang="en-US" altLang="en-US"/>
          </a:p>
        </p:txBody>
      </p:sp>
      <p:sp>
        <p:nvSpPr>
          <p:cNvPr id="885763" name="Text Box 3"/>
          <p:cNvSpPr txBox="1">
            <a:spLocks noChangeArrowheads="1"/>
          </p:cNvSpPr>
          <p:nvPr/>
        </p:nvSpPr>
        <p:spPr bwMode="auto">
          <a:xfrm>
            <a:off x="492125" y="2540000"/>
            <a:ext cx="1487488" cy="457200"/>
          </a:xfrm>
          <a:prstGeom prst="rect">
            <a:avLst/>
          </a:prstGeom>
          <a:solidFill>
            <a:srgbClr val="FFFFC3"/>
          </a:solidFill>
          <a:ln w="9525">
            <a:noFill/>
            <a:miter lim="800000"/>
            <a:headEnd/>
            <a:tailEnd/>
          </a:ln>
          <a:effectLst/>
        </p:spPr>
        <p:txBody>
          <a:bodyPr wrap="none">
            <a:spAutoFit/>
          </a:bodyPr>
          <a:lstStyle/>
          <a:p>
            <a:r>
              <a:rPr lang="en-US" altLang="zh-CN" sz="2400">
                <a:solidFill>
                  <a:srgbClr val="FF0000"/>
                </a:solidFill>
                <a:ea typeface="宋体" pitchFamily="2" charset="-122"/>
              </a:rPr>
              <a:t>Questions:</a:t>
            </a:r>
          </a:p>
        </p:txBody>
      </p:sp>
      <p:sp>
        <p:nvSpPr>
          <p:cNvPr id="885764" name="Text Box 4"/>
          <p:cNvSpPr txBox="1">
            <a:spLocks noChangeArrowheads="1"/>
          </p:cNvSpPr>
          <p:nvPr/>
        </p:nvSpPr>
        <p:spPr bwMode="auto">
          <a:xfrm>
            <a:off x="519113" y="1770063"/>
            <a:ext cx="8194675" cy="701675"/>
          </a:xfrm>
          <a:prstGeom prst="rect">
            <a:avLst/>
          </a:prstGeom>
          <a:noFill/>
          <a:ln w="9525">
            <a:noFill/>
            <a:miter lim="800000"/>
            <a:headEnd/>
            <a:tailEnd/>
          </a:ln>
          <a:effectLst/>
        </p:spPr>
        <p:txBody>
          <a:bodyPr wrap="none">
            <a:spAutoFit/>
          </a:bodyPr>
          <a:lstStyle/>
          <a:p>
            <a:r>
              <a:rPr lang="en-US" altLang="zh-CN">
                <a:ea typeface="宋体" pitchFamily="2" charset="-122"/>
              </a:rPr>
              <a:t>Many quantities we want to know in science and technology can be calculated </a:t>
            </a:r>
          </a:p>
          <a:p>
            <a:r>
              <a:rPr lang="en-US" altLang="zh-CN">
                <a:ea typeface="宋体" pitchFamily="2" charset="-122"/>
              </a:rPr>
              <a:t>by definite integrals.</a:t>
            </a:r>
          </a:p>
        </p:txBody>
      </p:sp>
      <p:pic>
        <p:nvPicPr>
          <p:cNvPr id="885766" name="Picture 6"/>
          <p:cNvPicPr>
            <a:picLocks noChangeAspect="1" noChangeArrowheads="1"/>
          </p:cNvPicPr>
          <p:nvPr/>
        </p:nvPicPr>
        <p:blipFill>
          <a:blip r:embed="rId3"/>
          <a:srcRect/>
          <a:stretch>
            <a:fillRect/>
          </a:stretch>
        </p:blipFill>
        <p:spPr bwMode="auto">
          <a:xfrm>
            <a:off x="971550" y="3860800"/>
            <a:ext cx="3097213" cy="2297113"/>
          </a:xfrm>
          <a:prstGeom prst="rect">
            <a:avLst/>
          </a:prstGeom>
          <a:noFill/>
        </p:spPr>
      </p:pic>
      <p:pic>
        <p:nvPicPr>
          <p:cNvPr id="885767" name="Picture 7"/>
          <p:cNvPicPr>
            <a:picLocks noChangeAspect="1" noChangeArrowheads="1"/>
          </p:cNvPicPr>
          <p:nvPr/>
        </p:nvPicPr>
        <p:blipFill>
          <a:blip r:embed="rId4"/>
          <a:srcRect/>
          <a:stretch>
            <a:fillRect/>
          </a:stretch>
        </p:blipFill>
        <p:spPr bwMode="auto">
          <a:xfrm>
            <a:off x="4859338" y="5661025"/>
            <a:ext cx="3217862" cy="4191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85763"/>
                                        </p:tgtEl>
                                        <p:attrNameLst>
                                          <p:attrName>style.visibility</p:attrName>
                                        </p:attrNameLst>
                                      </p:cBhvr>
                                      <p:to>
                                        <p:strVal val="visible"/>
                                      </p:to>
                                    </p:set>
                                    <p:animEffect transition="in" filter="wipe(up)">
                                      <p:cBhvr>
                                        <p:cTn id="7" dur="500"/>
                                        <p:tgtEl>
                                          <p:spTgt spid="8857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85765">
                                            <p:txEl>
                                              <p:pRg st="0" end="0"/>
                                            </p:txEl>
                                          </p:spTgt>
                                        </p:tgtEl>
                                        <p:attrNameLst>
                                          <p:attrName>style.visibility</p:attrName>
                                        </p:attrNameLst>
                                      </p:cBhvr>
                                      <p:to>
                                        <p:strVal val="visible"/>
                                      </p:to>
                                    </p:set>
                                    <p:animEffect transition="in" filter="wipe(up)">
                                      <p:cBhvr>
                                        <p:cTn id="12" dur="500"/>
                                        <p:tgtEl>
                                          <p:spTgt spid="88576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85765">
                                            <p:txEl>
                                              <p:pRg st="1" end="1"/>
                                            </p:txEl>
                                          </p:spTgt>
                                        </p:tgtEl>
                                        <p:attrNameLst>
                                          <p:attrName>style.visibility</p:attrName>
                                        </p:attrNameLst>
                                      </p:cBhvr>
                                      <p:to>
                                        <p:strVal val="visible"/>
                                      </p:to>
                                    </p:set>
                                    <p:animEffect transition="in" filter="wipe(up)">
                                      <p:cBhvr>
                                        <p:cTn id="17" dur="500"/>
                                        <p:tgtEl>
                                          <p:spTgt spid="88576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85766"/>
                                        </p:tgtEl>
                                        <p:attrNameLst>
                                          <p:attrName>style.visibility</p:attrName>
                                        </p:attrNameLst>
                                      </p:cBhvr>
                                      <p:to>
                                        <p:strVal val="visible"/>
                                      </p:to>
                                    </p:set>
                                    <p:animEffect transition="in" filter="wipe(left)">
                                      <p:cBhvr>
                                        <p:cTn id="22" dur="500"/>
                                        <p:tgtEl>
                                          <p:spTgt spid="8857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85767"/>
                                        </p:tgtEl>
                                        <p:attrNameLst>
                                          <p:attrName>style.visibility</p:attrName>
                                        </p:attrNameLst>
                                      </p:cBhvr>
                                      <p:to>
                                        <p:strVal val="visible"/>
                                      </p:to>
                                    </p:set>
                                    <p:animEffect transition="in" filter="wipe(left)">
                                      <p:cBhvr>
                                        <p:cTn id="27" dur="500"/>
                                        <p:tgtEl>
                                          <p:spTgt spid="885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5" grpId="0" build="p"/>
      <p:bldP spid="88576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geometry</a:t>
            </a:r>
          </a:p>
        </p:txBody>
      </p:sp>
      <p:sp>
        <p:nvSpPr>
          <p:cNvPr id="19" name="灯片编号占位符 4"/>
          <p:cNvSpPr>
            <a:spLocks noGrp="1"/>
          </p:cNvSpPr>
          <p:nvPr>
            <p:ph type="sldNum" sz="quarter" idx="12"/>
          </p:nvPr>
        </p:nvSpPr>
        <p:spPr/>
        <p:txBody>
          <a:bodyPr/>
          <a:lstStyle/>
          <a:p>
            <a:fld id="{B53D2DD9-17E7-43C4-B113-28CD65C89003}" type="slidenum">
              <a:rPr lang="en-US" altLang="en-US"/>
              <a:pPr/>
              <a:t>20</a:t>
            </a:fld>
            <a:endParaRPr lang="en-US" altLang="en-US"/>
          </a:p>
        </p:txBody>
      </p:sp>
      <p:sp>
        <p:nvSpPr>
          <p:cNvPr id="922627" name="Text Box 3"/>
          <p:cNvSpPr txBox="1">
            <a:spLocks noChangeArrowheads="1"/>
          </p:cNvSpPr>
          <p:nvPr/>
        </p:nvSpPr>
        <p:spPr bwMode="auto">
          <a:xfrm>
            <a:off x="376238" y="1412875"/>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6</a:t>
            </a:r>
          </a:p>
        </p:txBody>
      </p:sp>
      <p:sp>
        <p:nvSpPr>
          <p:cNvPr id="922628" name="Text Box 4"/>
          <p:cNvSpPr txBox="1">
            <a:spLocks noChangeArrowheads="1"/>
          </p:cNvSpPr>
          <p:nvPr/>
        </p:nvSpPr>
        <p:spPr bwMode="auto">
          <a:xfrm>
            <a:off x="1804988" y="1416050"/>
            <a:ext cx="6764337" cy="396875"/>
          </a:xfrm>
          <a:prstGeom prst="rect">
            <a:avLst/>
          </a:prstGeom>
          <a:noFill/>
          <a:ln w="9525">
            <a:noFill/>
            <a:miter lim="800000"/>
            <a:headEnd/>
            <a:tailEnd/>
          </a:ln>
          <a:effectLst/>
        </p:spPr>
        <p:txBody>
          <a:bodyPr wrap="none">
            <a:spAutoFit/>
          </a:bodyPr>
          <a:lstStyle/>
          <a:p>
            <a:r>
              <a:rPr lang="en-US" altLang="zh-CN">
                <a:ea typeface="宋体" pitchFamily="2" charset="-122"/>
              </a:rPr>
              <a:t>A curved wedge is cut from a cylinder of radius 3 by two planes.</a:t>
            </a:r>
          </a:p>
        </p:txBody>
      </p:sp>
      <p:sp>
        <p:nvSpPr>
          <p:cNvPr id="922629" name="Text Box 5"/>
          <p:cNvSpPr txBox="1">
            <a:spLocks noChangeArrowheads="1"/>
          </p:cNvSpPr>
          <p:nvPr/>
        </p:nvSpPr>
        <p:spPr bwMode="auto">
          <a:xfrm>
            <a:off x="376238" y="1773238"/>
            <a:ext cx="8291512" cy="1006475"/>
          </a:xfrm>
          <a:prstGeom prst="rect">
            <a:avLst/>
          </a:prstGeom>
          <a:noFill/>
          <a:ln w="9525">
            <a:noFill/>
            <a:miter lim="800000"/>
            <a:headEnd/>
            <a:tailEnd/>
          </a:ln>
          <a:effectLst/>
        </p:spPr>
        <p:txBody>
          <a:bodyPr wrap="none">
            <a:spAutoFit/>
          </a:bodyPr>
          <a:lstStyle/>
          <a:p>
            <a:r>
              <a:rPr lang="en-US" altLang="zh-CN">
                <a:ea typeface="宋体" pitchFamily="2" charset="-122"/>
              </a:rPr>
              <a:t>One plane is perpendicular to the axis of the cylinder. The second plane crosses</a:t>
            </a:r>
          </a:p>
          <a:p>
            <a:r>
              <a:rPr lang="en-US" altLang="zh-CN">
                <a:ea typeface="宋体" pitchFamily="2" charset="-122"/>
              </a:rPr>
              <a:t>the first plane at a 45</a:t>
            </a:r>
            <a:r>
              <a:rPr lang="en-US" altLang="zh-CN" baseline="30000">
                <a:ea typeface="宋体" pitchFamily="2" charset="-122"/>
              </a:rPr>
              <a:t>o</a:t>
            </a:r>
            <a:r>
              <a:rPr lang="en-US" altLang="zh-CN">
                <a:ea typeface="宋体" pitchFamily="2" charset="-122"/>
              </a:rPr>
              <a:t> angle at the center of the cylinder. Find the volume of the</a:t>
            </a:r>
          </a:p>
          <a:p>
            <a:r>
              <a:rPr lang="en-US" altLang="zh-CN">
                <a:ea typeface="宋体" pitchFamily="2" charset="-122"/>
              </a:rPr>
              <a:t>wedge.</a:t>
            </a:r>
          </a:p>
        </p:txBody>
      </p:sp>
      <p:pic>
        <p:nvPicPr>
          <p:cNvPr id="922630" name="Picture 6"/>
          <p:cNvPicPr>
            <a:picLocks noChangeArrowheads="1"/>
          </p:cNvPicPr>
          <p:nvPr/>
        </p:nvPicPr>
        <p:blipFill>
          <a:blip r:embed="rId4"/>
          <a:srcRect/>
          <a:stretch>
            <a:fillRect/>
          </a:stretch>
        </p:blipFill>
        <p:spPr bwMode="auto">
          <a:xfrm>
            <a:off x="5148263" y="2781300"/>
            <a:ext cx="3159125" cy="3232150"/>
          </a:xfrm>
          <a:prstGeom prst="rect">
            <a:avLst/>
          </a:prstGeom>
          <a:noFill/>
          <a:ln w="12700">
            <a:noFill/>
            <a:miter lim="800000"/>
            <a:headEnd/>
            <a:tailEnd/>
          </a:ln>
          <a:effectLst/>
        </p:spPr>
      </p:pic>
      <p:sp>
        <p:nvSpPr>
          <p:cNvPr id="922631" name="Text Box 7"/>
          <p:cNvSpPr txBox="1">
            <a:spLocks noChangeArrowheads="1"/>
          </p:cNvSpPr>
          <p:nvPr/>
        </p:nvSpPr>
        <p:spPr bwMode="auto">
          <a:xfrm>
            <a:off x="376238" y="2852738"/>
            <a:ext cx="2389187"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a:t>
            </a:r>
          </a:p>
        </p:txBody>
      </p:sp>
      <p:sp>
        <p:nvSpPr>
          <p:cNvPr id="922633" name="Text Box 9"/>
          <p:cNvSpPr txBox="1">
            <a:spLocks noChangeArrowheads="1"/>
          </p:cNvSpPr>
          <p:nvPr/>
        </p:nvSpPr>
        <p:spPr bwMode="auto">
          <a:xfrm>
            <a:off x="376238" y="4149725"/>
            <a:ext cx="3635375" cy="396875"/>
          </a:xfrm>
          <a:prstGeom prst="rect">
            <a:avLst/>
          </a:prstGeom>
          <a:solidFill>
            <a:srgbClr val="FFFFC3"/>
          </a:solidFill>
          <a:ln w="9525">
            <a:noFill/>
            <a:miter lim="800000"/>
            <a:headEnd/>
            <a:tailEnd/>
          </a:ln>
          <a:effectLst/>
        </p:spPr>
        <p:txBody>
          <a:bodyPr wrap="none">
            <a:spAutoFit/>
          </a:bodyPr>
          <a:lstStyle/>
          <a:p>
            <a:r>
              <a:rPr lang="en-US" altLang="zh-CN" b="1">
                <a:ea typeface="宋体" pitchFamily="2" charset="-122"/>
              </a:rPr>
              <a:t>(4) Integrate to find the volume.</a:t>
            </a:r>
            <a:endParaRPr lang="en-US" altLang="zh-CN">
              <a:ea typeface="宋体" pitchFamily="2" charset="-122"/>
            </a:endParaRPr>
          </a:p>
        </p:txBody>
      </p:sp>
      <p:graphicFrame>
        <p:nvGraphicFramePr>
          <p:cNvPr id="922634" name="Object 10"/>
          <p:cNvGraphicFramePr>
            <a:graphicFrameLocks noChangeAspect="1"/>
          </p:cNvGraphicFramePr>
          <p:nvPr/>
        </p:nvGraphicFramePr>
        <p:xfrm>
          <a:off x="827088" y="4724400"/>
          <a:ext cx="3441700" cy="508000"/>
        </p:xfrm>
        <a:graphic>
          <a:graphicData uri="http://schemas.openxmlformats.org/presentationml/2006/ole">
            <mc:AlternateContent xmlns:mc="http://schemas.openxmlformats.org/markup-compatibility/2006">
              <mc:Choice xmlns:v="urn:schemas-microsoft-com:vml" Requires="v">
                <p:oleObj spid="_x0000_s922668" name="Equation" r:id="rId5" imgW="3441600" imgH="507960" progId="Equation.DSMT4">
                  <p:embed/>
                </p:oleObj>
              </mc:Choice>
              <mc:Fallback>
                <p:oleObj name="Equation" r:id="rId5" imgW="3441600" imgH="507960" progId="Equation.DSMT4">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724400"/>
                        <a:ext cx="34417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22640" name="Group 16"/>
          <p:cNvGrpSpPr>
            <a:grpSpLocks/>
          </p:cNvGrpSpPr>
          <p:nvPr/>
        </p:nvGrpSpPr>
        <p:grpSpPr bwMode="auto">
          <a:xfrm>
            <a:off x="395288" y="3716338"/>
            <a:ext cx="4071937" cy="396875"/>
            <a:chOff x="249" y="2318"/>
            <a:chExt cx="2565" cy="250"/>
          </a:xfrm>
        </p:grpSpPr>
        <p:sp>
          <p:nvSpPr>
            <p:cNvPr id="922636" name="Text Box 12"/>
            <p:cNvSpPr txBox="1">
              <a:spLocks noChangeArrowheads="1"/>
            </p:cNvSpPr>
            <p:nvPr/>
          </p:nvSpPr>
          <p:spPr bwMode="auto">
            <a:xfrm>
              <a:off x="249" y="2318"/>
              <a:ext cx="2259" cy="250"/>
            </a:xfrm>
            <a:prstGeom prst="rect">
              <a:avLst/>
            </a:prstGeom>
            <a:noFill/>
            <a:ln w="9525">
              <a:noFill/>
              <a:miter lim="800000"/>
              <a:headEnd/>
              <a:tailEnd/>
            </a:ln>
            <a:effectLst/>
          </p:spPr>
          <p:txBody>
            <a:bodyPr wrap="none">
              <a:spAutoFit/>
            </a:bodyPr>
            <a:lstStyle/>
            <a:p>
              <a:r>
                <a:rPr lang="en-US" altLang="zh-CN">
                  <a:ea typeface="宋体" pitchFamily="2" charset="-122"/>
                </a:rPr>
                <a:t>The rectangles run from           to </a:t>
              </a:r>
            </a:p>
          </p:txBody>
        </p:sp>
        <p:graphicFrame>
          <p:nvGraphicFramePr>
            <p:cNvPr id="922637" name="Object 13"/>
            <p:cNvGraphicFramePr>
              <a:graphicFrameLocks noChangeAspect="1"/>
            </p:cNvGraphicFramePr>
            <p:nvPr/>
          </p:nvGraphicFramePr>
          <p:xfrm>
            <a:off x="1882" y="2371"/>
            <a:ext cx="368" cy="152"/>
          </p:xfrm>
          <a:graphic>
            <a:graphicData uri="http://schemas.openxmlformats.org/presentationml/2006/ole">
              <mc:AlternateContent xmlns:mc="http://schemas.openxmlformats.org/markup-compatibility/2006">
                <mc:Choice xmlns:v="urn:schemas-microsoft-com:vml" Requires="v">
                  <p:oleObj spid="_x0000_s922669" name="Equation" r:id="rId7" imgW="583920" imgH="241200" progId="Equation.DSMT4">
                    <p:embed/>
                  </p:oleObj>
                </mc:Choice>
                <mc:Fallback>
                  <p:oleObj name="Equation" r:id="rId7" imgW="583920" imgH="241200" progId="Equation.DSMT4">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 y="2371"/>
                          <a:ext cx="368"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638" name="Object 14"/>
            <p:cNvGraphicFramePr>
              <a:graphicFrameLocks noChangeAspect="1"/>
            </p:cNvGraphicFramePr>
            <p:nvPr/>
          </p:nvGraphicFramePr>
          <p:xfrm>
            <a:off x="2406" y="2363"/>
            <a:ext cx="408" cy="152"/>
          </p:xfrm>
          <a:graphic>
            <a:graphicData uri="http://schemas.openxmlformats.org/presentationml/2006/ole">
              <mc:AlternateContent xmlns:mc="http://schemas.openxmlformats.org/markup-compatibility/2006">
                <mc:Choice xmlns:v="urn:schemas-microsoft-com:vml" Requires="v">
                  <p:oleObj spid="_x0000_s922670" name="Equation" r:id="rId9" imgW="647640" imgH="241200" progId="Equation.DSMT4">
                    <p:embed/>
                  </p:oleObj>
                </mc:Choice>
                <mc:Fallback>
                  <p:oleObj name="Equation" r:id="rId9" imgW="647640" imgH="24120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6" y="2363"/>
                          <a:ext cx="408"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22639" name="Rectangle 15"/>
          <p:cNvSpPr>
            <a:spLocks noChangeArrowheads="1"/>
          </p:cNvSpPr>
          <p:nvPr/>
        </p:nvSpPr>
        <p:spPr bwMode="auto">
          <a:xfrm>
            <a:off x="403225" y="3284538"/>
            <a:ext cx="3232150" cy="396875"/>
          </a:xfrm>
          <a:prstGeom prst="rect">
            <a:avLst/>
          </a:prstGeom>
          <a:solidFill>
            <a:srgbClr val="FFFFC3"/>
          </a:solidFill>
          <a:ln w="9525">
            <a:noFill/>
            <a:miter lim="800000"/>
            <a:headEnd/>
            <a:tailEnd/>
          </a:ln>
          <a:effectLst/>
        </p:spPr>
        <p:txBody>
          <a:bodyPr wrap="none">
            <a:spAutoFit/>
          </a:bodyPr>
          <a:lstStyle/>
          <a:p>
            <a:r>
              <a:rPr lang="en-US" altLang="zh-CN" b="1">
                <a:ea typeface="宋体" pitchFamily="2" charset="-122"/>
              </a:rPr>
              <a:t>(3) The limits of integration.</a:t>
            </a:r>
            <a:endParaRPr lang="zh-CN" altLang="en-US" b="1">
              <a:ea typeface="宋体" pitchFamily="2" charset="-122"/>
            </a:endParaRPr>
          </a:p>
        </p:txBody>
      </p:sp>
      <p:graphicFrame>
        <p:nvGraphicFramePr>
          <p:cNvPr id="922641" name="Object 17"/>
          <p:cNvGraphicFramePr>
            <a:graphicFrameLocks noChangeAspect="1"/>
          </p:cNvGraphicFramePr>
          <p:nvPr/>
        </p:nvGraphicFramePr>
        <p:xfrm>
          <a:off x="1042988" y="5373688"/>
          <a:ext cx="3168650" cy="622300"/>
        </p:xfrm>
        <a:graphic>
          <a:graphicData uri="http://schemas.openxmlformats.org/presentationml/2006/ole">
            <mc:AlternateContent xmlns:mc="http://schemas.openxmlformats.org/markup-compatibility/2006">
              <mc:Choice xmlns:v="urn:schemas-microsoft-com:vml" Requires="v">
                <p:oleObj spid="_x0000_s922671" name="Equation" r:id="rId11" imgW="3251160" imgH="622080" progId="Equation.DSMT4">
                  <p:embed/>
                </p:oleObj>
              </mc:Choice>
              <mc:Fallback>
                <p:oleObj name="Equation" r:id="rId11" imgW="3251160" imgH="622080" progId="Equation.DSMT4">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5373688"/>
                        <a:ext cx="316865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642" name="Object 18"/>
          <p:cNvGraphicFramePr>
            <a:graphicFrameLocks noChangeAspect="1"/>
          </p:cNvGraphicFramePr>
          <p:nvPr/>
        </p:nvGraphicFramePr>
        <p:xfrm>
          <a:off x="1042988" y="6165850"/>
          <a:ext cx="1841500" cy="241300"/>
        </p:xfrm>
        <a:graphic>
          <a:graphicData uri="http://schemas.openxmlformats.org/presentationml/2006/ole">
            <mc:AlternateContent xmlns:mc="http://schemas.openxmlformats.org/markup-compatibility/2006">
              <mc:Choice xmlns:v="urn:schemas-microsoft-com:vml" Requires="v">
                <p:oleObj spid="_x0000_s922672" name="Equation" r:id="rId13" imgW="1841400" imgH="241200" progId="Equation.DSMT4">
                  <p:embed/>
                </p:oleObj>
              </mc:Choice>
              <mc:Fallback>
                <p:oleObj name="Equation" r:id="rId13" imgW="1841400" imgH="241200" progId="Equation.DSMT4">
                  <p:embed/>
                  <p:pic>
                    <p:nvPicPr>
                      <p:cNvPr id="0" name="Picture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6165850"/>
                        <a:ext cx="18415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643" name="Rectangle 19"/>
          <p:cNvSpPr>
            <a:spLocks noChangeArrowheads="1"/>
          </p:cNvSpPr>
          <p:nvPr/>
        </p:nvSpPr>
        <p:spPr bwMode="auto">
          <a:xfrm>
            <a:off x="3276600" y="6092825"/>
            <a:ext cx="881063" cy="396875"/>
          </a:xfrm>
          <a:prstGeom prst="rect">
            <a:avLst/>
          </a:prstGeom>
          <a:noFill/>
          <a:ln w="9525">
            <a:noFill/>
            <a:miter lim="800000"/>
            <a:headEnd/>
            <a:tailEnd/>
          </a:ln>
          <a:effectLst/>
        </p:spPr>
        <p:txBody>
          <a:bodyPr wrap="none">
            <a:spAutoFit/>
          </a:bodyPr>
          <a:lstStyle/>
          <a:p>
            <a:r>
              <a:rPr lang="en-US" altLang="zh-CN">
                <a:ea typeface="宋体" pitchFamily="2" charset="-122"/>
              </a:rPr>
              <a:t>Finish.</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633"/>
                                        </p:tgtEl>
                                        <p:attrNameLst>
                                          <p:attrName>style.visibility</p:attrName>
                                        </p:attrNameLst>
                                      </p:cBhvr>
                                      <p:to>
                                        <p:strVal val="visible"/>
                                      </p:to>
                                    </p:set>
                                    <p:animEffect transition="in" filter="wipe(left)">
                                      <p:cBhvr>
                                        <p:cTn id="7" dur="1000"/>
                                        <p:tgtEl>
                                          <p:spTgt spid="9226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2634"/>
                                        </p:tgtEl>
                                        <p:attrNameLst>
                                          <p:attrName>style.visibility</p:attrName>
                                        </p:attrNameLst>
                                      </p:cBhvr>
                                      <p:to>
                                        <p:strVal val="visible"/>
                                      </p:to>
                                    </p:set>
                                    <p:animEffect transition="in" filter="wipe(left)">
                                      <p:cBhvr>
                                        <p:cTn id="12" dur="1000"/>
                                        <p:tgtEl>
                                          <p:spTgt spid="9226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2641"/>
                                        </p:tgtEl>
                                        <p:attrNameLst>
                                          <p:attrName>style.visibility</p:attrName>
                                        </p:attrNameLst>
                                      </p:cBhvr>
                                      <p:to>
                                        <p:strVal val="visible"/>
                                      </p:to>
                                    </p:set>
                                    <p:animEffect transition="in" filter="wipe(left)">
                                      <p:cBhvr>
                                        <p:cTn id="17" dur="1000"/>
                                        <p:tgtEl>
                                          <p:spTgt spid="9226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2642"/>
                                        </p:tgtEl>
                                        <p:attrNameLst>
                                          <p:attrName>style.visibility</p:attrName>
                                        </p:attrNameLst>
                                      </p:cBhvr>
                                      <p:to>
                                        <p:strVal val="visible"/>
                                      </p:to>
                                    </p:set>
                                    <p:animEffect transition="in" filter="wipe(left)">
                                      <p:cBhvr>
                                        <p:cTn id="22" dur="1000"/>
                                        <p:tgtEl>
                                          <p:spTgt spid="9226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2643"/>
                                        </p:tgtEl>
                                        <p:attrNameLst>
                                          <p:attrName>style.visibility</p:attrName>
                                        </p:attrNameLst>
                                      </p:cBhvr>
                                      <p:to>
                                        <p:strVal val="visible"/>
                                      </p:to>
                                    </p:set>
                                    <p:animEffect transition="in" filter="wipe(left)">
                                      <p:cBhvr>
                                        <p:cTn id="27" dur="1000"/>
                                        <p:tgtEl>
                                          <p:spTgt spid="92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33" grpId="0" animBg="1"/>
      <p:bldP spid="9226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p>
        </p:txBody>
      </p:sp>
      <p:sp>
        <p:nvSpPr>
          <p:cNvPr id="9" name="灯片编号占位符 5"/>
          <p:cNvSpPr>
            <a:spLocks noGrp="1"/>
          </p:cNvSpPr>
          <p:nvPr>
            <p:ph type="sldNum" sz="quarter" idx="12"/>
          </p:nvPr>
        </p:nvSpPr>
        <p:spPr/>
        <p:txBody>
          <a:bodyPr/>
          <a:lstStyle/>
          <a:p>
            <a:fld id="{2EEF712F-156B-46EE-87E4-C2C09EBCCEF9}" type="slidenum">
              <a:rPr lang="en-US" altLang="en-US"/>
              <a:pPr/>
              <a:t>21</a:t>
            </a:fld>
            <a:endParaRPr lang="en-US" altLang="en-US"/>
          </a:p>
        </p:txBody>
      </p:sp>
      <p:sp>
        <p:nvSpPr>
          <p:cNvPr id="924675" name="Text Box 3"/>
          <p:cNvSpPr txBox="1">
            <a:spLocks noChangeArrowheads="1"/>
          </p:cNvSpPr>
          <p:nvPr/>
        </p:nvSpPr>
        <p:spPr bwMode="auto">
          <a:xfrm>
            <a:off x="376238" y="1698625"/>
            <a:ext cx="7724775" cy="1431925"/>
          </a:xfrm>
          <a:prstGeom prst="rect">
            <a:avLst/>
          </a:prstGeom>
          <a:noFill/>
          <a:ln w="9525">
            <a:noFill/>
            <a:miter lim="800000"/>
            <a:headEnd/>
            <a:tailEnd/>
          </a:ln>
          <a:effectLst/>
        </p:spPr>
        <p:txBody>
          <a:bodyPr>
            <a:spAutoFit/>
          </a:bodyPr>
          <a:lstStyle/>
          <a:p>
            <a:pPr>
              <a:lnSpc>
                <a:spcPct val="110000"/>
              </a:lnSpc>
            </a:pPr>
            <a:r>
              <a:rPr lang="en-US" altLang="zh-CN">
                <a:ea typeface="宋体" pitchFamily="2" charset="-122"/>
              </a:rPr>
              <a:t>The most common application of the method of slicing is to solids of revolution. Solids of revolution are solids whose shapes can be generated by revolving plane Regions about axes. The only thing that changes when the cross sections are circular is the formula for the area </a:t>
            </a:r>
            <a:r>
              <a:rPr lang="en-US" altLang="zh-CN" b="1" i="1">
                <a:ea typeface="宋体" pitchFamily="2" charset="-122"/>
              </a:rPr>
              <a:t>A</a:t>
            </a:r>
            <a:r>
              <a:rPr lang="en-US" altLang="zh-CN">
                <a:ea typeface="宋体" pitchFamily="2" charset="-122"/>
              </a:rPr>
              <a:t>(</a:t>
            </a:r>
            <a:r>
              <a:rPr lang="en-US" altLang="zh-CN" b="1" i="1">
                <a:ea typeface="宋体" pitchFamily="2" charset="-122"/>
              </a:rPr>
              <a:t>x</a:t>
            </a:r>
            <a:r>
              <a:rPr lang="en-US" altLang="zh-CN">
                <a:ea typeface="宋体" pitchFamily="2" charset="-122"/>
              </a:rPr>
              <a:t>).</a:t>
            </a:r>
          </a:p>
        </p:txBody>
      </p:sp>
      <p:sp>
        <p:nvSpPr>
          <p:cNvPr id="924676" name="Text Box 4"/>
          <p:cNvSpPr txBox="1">
            <a:spLocks noChangeArrowheads="1"/>
          </p:cNvSpPr>
          <p:nvPr/>
        </p:nvSpPr>
        <p:spPr bwMode="auto">
          <a:xfrm>
            <a:off x="468313" y="3284538"/>
            <a:ext cx="7940675" cy="762000"/>
          </a:xfrm>
          <a:prstGeom prst="rect">
            <a:avLst/>
          </a:prstGeom>
          <a:noFill/>
          <a:ln w="9525">
            <a:noFill/>
            <a:miter lim="800000"/>
            <a:headEnd/>
            <a:tailEnd/>
          </a:ln>
          <a:effectLst/>
        </p:spPr>
        <p:txBody>
          <a:bodyPr>
            <a:spAutoFit/>
          </a:bodyPr>
          <a:lstStyle/>
          <a:p>
            <a:pPr>
              <a:lnSpc>
                <a:spcPct val="110000"/>
              </a:lnSpc>
            </a:pPr>
            <a:r>
              <a:rPr lang="en-US" altLang="zh-CN">
                <a:ea typeface="宋体" pitchFamily="2" charset="-122"/>
              </a:rPr>
              <a:t>The typical cross section of the solid perpendicular to the axis of revolution is a  disk of radius </a:t>
            </a:r>
            <a:r>
              <a:rPr lang="en-US" altLang="zh-CN" b="1" i="1">
                <a:ea typeface="宋体" pitchFamily="2" charset="-122"/>
              </a:rPr>
              <a:t>R</a:t>
            </a:r>
            <a:r>
              <a:rPr lang="en-US" altLang="zh-CN">
                <a:ea typeface="宋体" pitchFamily="2" charset="-122"/>
              </a:rPr>
              <a:t>(</a:t>
            </a:r>
            <a:r>
              <a:rPr lang="en-US" altLang="zh-CN" b="1" i="1">
                <a:ea typeface="宋体" pitchFamily="2" charset="-122"/>
              </a:rPr>
              <a:t>x</a:t>
            </a:r>
            <a:r>
              <a:rPr lang="en-US" altLang="zh-CN">
                <a:ea typeface="宋体" pitchFamily="2" charset="-122"/>
              </a:rPr>
              <a:t>) and area</a:t>
            </a:r>
          </a:p>
        </p:txBody>
      </p:sp>
      <p:graphicFrame>
        <p:nvGraphicFramePr>
          <p:cNvPr id="924677" name="Object 5"/>
          <p:cNvGraphicFramePr>
            <a:graphicFrameLocks noChangeAspect="1"/>
          </p:cNvGraphicFramePr>
          <p:nvPr/>
        </p:nvGraphicFramePr>
        <p:xfrm>
          <a:off x="2916238" y="4149725"/>
          <a:ext cx="3238500" cy="355600"/>
        </p:xfrm>
        <a:graphic>
          <a:graphicData uri="http://schemas.openxmlformats.org/presentationml/2006/ole">
            <mc:AlternateContent xmlns:mc="http://schemas.openxmlformats.org/markup-compatibility/2006">
              <mc:Choice xmlns:v="urn:schemas-microsoft-com:vml" Requires="v">
                <p:oleObj spid="_x0000_s924683" name="Equation" r:id="rId4" imgW="3238200" imgH="355320" progId="Equation.DSMT4">
                  <p:embed/>
                </p:oleObj>
              </mc:Choice>
              <mc:Fallback>
                <p:oleObj name="Equation" r:id="rId4" imgW="3238200" imgH="35532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4149725"/>
                        <a:ext cx="32385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678" name="Text Box 6"/>
          <p:cNvSpPr txBox="1">
            <a:spLocks noChangeArrowheads="1"/>
          </p:cNvSpPr>
          <p:nvPr/>
        </p:nvSpPr>
        <p:spPr bwMode="auto">
          <a:xfrm>
            <a:off x="469900" y="4797425"/>
            <a:ext cx="6254750" cy="436563"/>
          </a:xfrm>
          <a:prstGeom prst="rect">
            <a:avLst/>
          </a:prstGeom>
          <a:solidFill>
            <a:srgbClr val="FFFFC3"/>
          </a:solidFill>
          <a:ln w="9525">
            <a:solidFill>
              <a:srgbClr val="FF00FF"/>
            </a:solidFill>
            <a:miter lim="800000"/>
            <a:headEnd/>
            <a:tailEnd/>
          </a:ln>
          <a:effectLst/>
        </p:spPr>
        <p:txBody>
          <a:bodyPr wrap="none">
            <a:spAutoFit/>
          </a:bodyPr>
          <a:lstStyle/>
          <a:p>
            <a:pPr>
              <a:lnSpc>
                <a:spcPct val="110000"/>
              </a:lnSpc>
            </a:pPr>
            <a:r>
              <a:rPr lang="en-US" altLang="zh-CN">
                <a:ea typeface="宋体" pitchFamily="2" charset="-122"/>
              </a:rPr>
              <a:t>For this reason, the method is often called the </a:t>
            </a:r>
            <a:r>
              <a:rPr lang="en-US" altLang="zh-CN">
                <a:solidFill>
                  <a:srgbClr val="FF0000"/>
                </a:solidFill>
                <a:ea typeface="宋体" pitchFamily="2" charset="-122"/>
              </a:rPr>
              <a:t>disk method</a:t>
            </a:r>
            <a:r>
              <a:rPr lang="en-US" altLang="zh-CN">
                <a:ea typeface="宋体" pitchFamily="2" charset="-122"/>
              </a:rPr>
              <a:t>. </a:t>
            </a:r>
          </a:p>
        </p:txBody>
      </p:sp>
      <p:sp>
        <p:nvSpPr>
          <p:cNvPr id="924679" name="Rectangle 7"/>
          <p:cNvSpPr>
            <a:spLocks noChangeArrowheads="1"/>
          </p:cNvSpPr>
          <p:nvPr/>
        </p:nvSpPr>
        <p:spPr bwMode="auto">
          <a:xfrm>
            <a:off x="468313" y="5516563"/>
            <a:ext cx="2952750" cy="396875"/>
          </a:xfrm>
          <a:prstGeom prst="rect">
            <a:avLst/>
          </a:prstGeom>
          <a:noFill/>
          <a:ln w="9525">
            <a:noFill/>
            <a:miter lim="800000"/>
            <a:headEnd/>
            <a:tailEnd/>
          </a:ln>
          <a:effectLst/>
        </p:spPr>
        <p:txBody>
          <a:bodyPr>
            <a:spAutoFit/>
          </a:bodyPr>
          <a:lstStyle/>
          <a:p>
            <a:r>
              <a:rPr lang="en-US" altLang="zh-CN">
                <a:ea typeface="宋体" pitchFamily="2" charset="-122"/>
              </a:rPr>
              <a:t>Here are some Examples.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4676"/>
                                        </p:tgtEl>
                                        <p:attrNameLst>
                                          <p:attrName>style.visibility</p:attrName>
                                        </p:attrNameLst>
                                      </p:cBhvr>
                                      <p:to>
                                        <p:strVal val="visible"/>
                                      </p:to>
                                    </p:set>
                                    <p:animEffect transition="in" filter="wipe(left)">
                                      <p:cBhvr>
                                        <p:cTn id="7" dur="1000"/>
                                        <p:tgtEl>
                                          <p:spTgt spid="9246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4677"/>
                                        </p:tgtEl>
                                        <p:attrNameLst>
                                          <p:attrName>style.visibility</p:attrName>
                                        </p:attrNameLst>
                                      </p:cBhvr>
                                      <p:to>
                                        <p:strVal val="visible"/>
                                      </p:to>
                                    </p:set>
                                    <p:animEffect transition="in" filter="wipe(left)">
                                      <p:cBhvr>
                                        <p:cTn id="12" dur="1000"/>
                                        <p:tgtEl>
                                          <p:spTgt spid="9246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4678"/>
                                        </p:tgtEl>
                                        <p:attrNameLst>
                                          <p:attrName>style.visibility</p:attrName>
                                        </p:attrNameLst>
                                      </p:cBhvr>
                                      <p:to>
                                        <p:strVal val="visible"/>
                                      </p:to>
                                    </p:set>
                                    <p:animEffect transition="in" filter="wipe(left)">
                                      <p:cBhvr>
                                        <p:cTn id="17" dur="1000"/>
                                        <p:tgtEl>
                                          <p:spTgt spid="9246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4679"/>
                                        </p:tgtEl>
                                        <p:attrNameLst>
                                          <p:attrName>style.visibility</p:attrName>
                                        </p:attrNameLst>
                                      </p:cBhvr>
                                      <p:to>
                                        <p:strVal val="visible"/>
                                      </p:to>
                                    </p:set>
                                    <p:animEffect transition="in" filter="wipe(left)">
                                      <p:cBhvr>
                                        <p:cTn id="22" dur="1000"/>
                                        <p:tgtEl>
                                          <p:spTgt spid="924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6" grpId="0"/>
      <p:bldP spid="924678" grpId="0" animBg="1"/>
      <p:bldP spid="92467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p>
        </p:txBody>
      </p:sp>
      <p:graphicFrame>
        <p:nvGraphicFramePr>
          <p:cNvPr id="926723" name="Object 3"/>
          <p:cNvGraphicFramePr>
            <a:graphicFrameLocks noGrp="1" noChangeAspect="1"/>
          </p:cNvGraphicFramePr>
          <p:nvPr>
            <p:ph sz="half" idx="1"/>
          </p:nvPr>
        </p:nvGraphicFramePr>
        <p:xfrm>
          <a:off x="457200" y="3090863"/>
          <a:ext cx="4037013" cy="2093912"/>
        </p:xfrm>
        <a:graphic>
          <a:graphicData uri="http://schemas.openxmlformats.org/presentationml/2006/ole">
            <mc:AlternateContent xmlns:mc="http://schemas.openxmlformats.org/markup-compatibility/2006">
              <mc:Choice xmlns:v="urn:schemas-microsoft-com:vml" Requires="v">
                <p:oleObj spid="_x0000_s926744" name="Image" r:id="rId4" imgW="6514286" imgH="3377778" progId="Photoshop.Image.8">
                  <p:embed/>
                </p:oleObj>
              </mc:Choice>
              <mc:Fallback>
                <p:oleObj name="Image" r:id="rId4" imgW="6514286" imgH="3377778" progId="Photoshop.Image.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090863"/>
                        <a:ext cx="4037013" cy="209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6728" name="Object 8"/>
          <p:cNvGraphicFramePr>
            <a:graphicFrameLocks noGrp="1" noChangeAspect="1"/>
          </p:cNvGraphicFramePr>
          <p:nvPr>
            <p:ph sz="half" idx="2"/>
          </p:nvPr>
        </p:nvGraphicFramePr>
        <p:xfrm>
          <a:off x="4648200" y="2435225"/>
          <a:ext cx="4037013" cy="3405188"/>
        </p:xfrm>
        <a:graphic>
          <a:graphicData uri="http://schemas.openxmlformats.org/presentationml/2006/ole">
            <mc:AlternateContent xmlns:mc="http://schemas.openxmlformats.org/markup-compatibility/2006">
              <mc:Choice xmlns:v="urn:schemas-microsoft-com:vml" Requires="v">
                <p:oleObj spid="_x0000_s926745" name="Image" r:id="rId6" imgW="6565079" imgH="5536508" progId="Photoshop.Image.8">
                  <p:embed/>
                </p:oleObj>
              </mc:Choice>
              <mc:Fallback>
                <p:oleObj name="Image" r:id="rId6" imgW="6565079" imgH="5536508" progId="Photoshop.Image.8">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2435225"/>
                        <a:ext cx="4037013" cy="340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灯片编号占位符 6"/>
          <p:cNvSpPr>
            <a:spLocks noGrp="1"/>
          </p:cNvSpPr>
          <p:nvPr>
            <p:ph type="sldNum" sz="quarter" idx="12"/>
          </p:nvPr>
        </p:nvSpPr>
        <p:spPr/>
        <p:txBody>
          <a:bodyPr/>
          <a:lstStyle/>
          <a:p>
            <a:fld id="{83F38500-2202-4123-971E-452183E7DF94}" type="slidenum">
              <a:rPr lang="en-US" altLang="en-US"/>
              <a:pPr/>
              <a:t>22</a:t>
            </a:fld>
            <a:endParaRPr lang="en-US" altLang="en-US"/>
          </a:p>
        </p:txBody>
      </p:sp>
      <p:sp>
        <p:nvSpPr>
          <p:cNvPr id="926724" name="Text Box 4"/>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7</a:t>
            </a:r>
          </a:p>
        </p:txBody>
      </p:sp>
      <p:sp>
        <p:nvSpPr>
          <p:cNvPr id="926725" name="Text Box 5"/>
          <p:cNvSpPr txBox="1">
            <a:spLocks noChangeArrowheads="1"/>
          </p:cNvSpPr>
          <p:nvPr/>
        </p:nvSpPr>
        <p:spPr bwMode="auto">
          <a:xfrm>
            <a:off x="1804988" y="1628775"/>
            <a:ext cx="6654800" cy="396875"/>
          </a:xfrm>
          <a:prstGeom prst="rect">
            <a:avLst/>
          </a:prstGeom>
          <a:noFill/>
          <a:ln w="9525">
            <a:noFill/>
            <a:miter lim="800000"/>
            <a:headEnd/>
            <a:tailEnd/>
          </a:ln>
          <a:effectLst/>
        </p:spPr>
        <p:txBody>
          <a:bodyPr wrap="none">
            <a:spAutoFit/>
          </a:bodyPr>
          <a:lstStyle/>
          <a:p>
            <a:r>
              <a:rPr lang="en-US" altLang="zh-CN">
                <a:ea typeface="宋体" pitchFamily="2" charset="-122"/>
              </a:rPr>
              <a:t>The region between the curve                              , and the </a:t>
            </a:r>
            <a:r>
              <a:rPr lang="en-US" altLang="zh-CN" b="1" i="1">
                <a:ea typeface="宋体" pitchFamily="2" charset="-122"/>
              </a:rPr>
              <a:t>x</a:t>
            </a:r>
            <a:r>
              <a:rPr lang="en-US" altLang="zh-CN">
                <a:ea typeface="宋体" pitchFamily="2" charset="-122"/>
              </a:rPr>
              <a:t>-axis</a:t>
            </a:r>
          </a:p>
        </p:txBody>
      </p:sp>
      <p:sp>
        <p:nvSpPr>
          <p:cNvPr id="926726" name="Text Box 6"/>
          <p:cNvSpPr txBox="1">
            <a:spLocks noChangeArrowheads="1"/>
          </p:cNvSpPr>
          <p:nvPr/>
        </p:nvSpPr>
        <p:spPr bwMode="auto">
          <a:xfrm>
            <a:off x="376238" y="1985963"/>
            <a:ext cx="6681787" cy="396875"/>
          </a:xfrm>
          <a:prstGeom prst="rect">
            <a:avLst/>
          </a:prstGeom>
          <a:noFill/>
          <a:ln w="9525">
            <a:noFill/>
            <a:miter lim="800000"/>
            <a:headEnd/>
            <a:tailEnd/>
          </a:ln>
          <a:effectLst/>
        </p:spPr>
        <p:txBody>
          <a:bodyPr wrap="none">
            <a:spAutoFit/>
          </a:bodyPr>
          <a:lstStyle/>
          <a:p>
            <a:r>
              <a:rPr lang="en-US" altLang="zh-CN">
                <a:ea typeface="宋体" pitchFamily="2" charset="-122"/>
              </a:rPr>
              <a:t>is revolved about the x-axis to generate a solid. Find its volume.</a:t>
            </a:r>
          </a:p>
        </p:txBody>
      </p:sp>
      <p:graphicFrame>
        <p:nvGraphicFramePr>
          <p:cNvPr id="926727" name="Object 7"/>
          <p:cNvGraphicFramePr>
            <a:graphicFrameLocks noChangeAspect="1"/>
          </p:cNvGraphicFramePr>
          <p:nvPr/>
        </p:nvGraphicFramePr>
        <p:xfrm>
          <a:off x="4932363" y="1641475"/>
          <a:ext cx="1816100" cy="368300"/>
        </p:xfrm>
        <a:graphic>
          <a:graphicData uri="http://schemas.openxmlformats.org/presentationml/2006/ole">
            <mc:AlternateContent xmlns:mc="http://schemas.openxmlformats.org/markup-compatibility/2006">
              <mc:Choice xmlns:v="urn:schemas-microsoft-com:vml" Requires="v">
                <p:oleObj spid="_x0000_s926746" name="Equation" r:id="rId8" imgW="1815840" imgH="368280" progId="Equation.DSMT4">
                  <p:embed/>
                </p:oleObj>
              </mc:Choice>
              <mc:Fallback>
                <p:oleObj name="Equation" r:id="rId8" imgW="1815840" imgH="36828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2363" y="1641475"/>
                        <a:ext cx="18161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6723"/>
                                        </p:tgtEl>
                                        <p:attrNameLst>
                                          <p:attrName>style.visibility</p:attrName>
                                        </p:attrNameLst>
                                      </p:cBhvr>
                                      <p:to>
                                        <p:strVal val="visible"/>
                                      </p:to>
                                    </p:set>
                                    <p:animEffect transition="in" filter="wipe(left)">
                                      <p:cBhvr>
                                        <p:cTn id="7" dur="500"/>
                                        <p:tgtEl>
                                          <p:spTgt spid="9267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6728"/>
                                        </p:tgtEl>
                                        <p:attrNameLst>
                                          <p:attrName>style.visibility</p:attrName>
                                        </p:attrNameLst>
                                      </p:cBhvr>
                                      <p:to>
                                        <p:strVal val="visible"/>
                                      </p:to>
                                    </p:set>
                                    <p:animEffect transition="in" filter="wipe(left)">
                                      <p:cBhvr>
                                        <p:cTn id="12" dur="500"/>
                                        <p:tgtEl>
                                          <p:spTgt spid="926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p>
        </p:txBody>
      </p:sp>
      <p:graphicFrame>
        <p:nvGraphicFramePr>
          <p:cNvPr id="928775" name="Object 7"/>
          <p:cNvGraphicFramePr>
            <a:graphicFrameLocks noGrp="1" noChangeAspect="1"/>
          </p:cNvGraphicFramePr>
          <p:nvPr>
            <p:ph sz="half" idx="1"/>
          </p:nvPr>
        </p:nvGraphicFramePr>
        <p:xfrm>
          <a:off x="4643438" y="3000372"/>
          <a:ext cx="4214842" cy="2976560"/>
        </p:xfrm>
        <a:graphic>
          <a:graphicData uri="http://schemas.openxmlformats.org/presentationml/2006/ole">
            <mc:AlternateContent xmlns:mc="http://schemas.openxmlformats.org/markup-compatibility/2006">
              <mc:Choice xmlns:v="urn:schemas-microsoft-com:vml" Requires="v">
                <p:oleObj spid="_x0000_s928813" name="Image" r:id="rId4" imgW="6565079" imgH="5536508" progId="Photoshop.Image.8">
                  <p:embed/>
                </p:oleObj>
              </mc:Choice>
              <mc:Fallback>
                <p:oleObj name="Image" r:id="rId4" imgW="6565079" imgH="5536508" progId="Photoshop.Image.8">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3000372"/>
                        <a:ext cx="4214842" cy="2976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灯片编号占位符 6"/>
          <p:cNvSpPr>
            <a:spLocks noGrp="1"/>
          </p:cNvSpPr>
          <p:nvPr>
            <p:ph type="sldNum" sz="quarter" idx="12"/>
          </p:nvPr>
        </p:nvSpPr>
        <p:spPr/>
        <p:txBody>
          <a:bodyPr/>
          <a:lstStyle/>
          <a:p>
            <a:fld id="{974A131E-2727-4CA0-BE0F-A1894841010B}" type="slidenum">
              <a:rPr lang="en-US" altLang="en-US"/>
              <a:pPr/>
              <a:t>23</a:t>
            </a:fld>
            <a:endParaRPr lang="en-US" altLang="en-US"/>
          </a:p>
        </p:txBody>
      </p:sp>
      <p:sp>
        <p:nvSpPr>
          <p:cNvPr id="928771" name="Text Box 3"/>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7</a:t>
            </a:r>
          </a:p>
        </p:txBody>
      </p:sp>
      <p:sp>
        <p:nvSpPr>
          <p:cNvPr id="928772" name="Text Box 4"/>
          <p:cNvSpPr txBox="1">
            <a:spLocks noChangeArrowheads="1"/>
          </p:cNvSpPr>
          <p:nvPr/>
        </p:nvSpPr>
        <p:spPr bwMode="auto">
          <a:xfrm>
            <a:off x="1804988" y="1628775"/>
            <a:ext cx="6654800" cy="396875"/>
          </a:xfrm>
          <a:prstGeom prst="rect">
            <a:avLst/>
          </a:prstGeom>
          <a:noFill/>
          <a:ln w="9525">
            <a:noFill/>
            <a:miter lim="800000"/>
            <a:headEnd/>
            <a:tailEnd/>
          </a:ln>
          <a:effectLst/>
        </p:spPr>
        <p:txBody>
          <a:bodyPr wrap="none">
            <a:spAutoFit/>
          </a:bodyPr>
          <a:lstStyle/>
          <a:p>
            <a:r>
              <a:rPr lang="en-US" altLang="zh-CN">
                <a:ea typeface="宋体" pitchFamily="2" charset="-122"/>
              </a:rPr>
              <a:t>The region between the curve                              , and the </a:t>
            </a:r>
            <a:r>
              <a:rPr lang="en-US" altLang="zh-CN" b="1" i="1">
                <a:ea typeface="宋体" pitchFamily="2" charset="-122"/>
              </a:rPr>
              <a:t>x</a:t>
            </a:r>
            <a:r>
              <a:rPr lang="en-US" altLang="zh-CN">
                <a:ea typeface="宋体" pitchFamily="2" charset="-122"/>
              </a:rPr>
              <a:t>-axis</a:t>
            </a:r>
          </a:p>
        </p:txBody>
      </p:sp>
      <p:sp>
        <p:nvSpPr>
          <p:cNvPr id="928773" name="Text Box 5"/>
          <p:cNvSpPr txBox="1">
            <a:spLocks noChangeArrowheads="1"/>
          </p:cNvSpPr>
          <p:nvPr/>
        </p:nvSpPr>
        <p:spPr bwMode="auto">
          <a:xfrm>
            <a:off x="376238" y="1985963"/>
            <a:ext cx="6681787" cy="396875"/>
          </a:xfrm>
          <a:prstGeom prst="rect">
            <a:avLst/>
          </a:prstGeom>
          <a:noFill/>
          <a:ln w="9525">
            <a:noFill/>
            <a:miter lim="800000"/>
            <a:headEnd/>
            <a:tailEnd/>
          </a:ln>
          <a:effectLst/>
        </p:spPr>
        <p:txBody>
          <a:bodyPr wrap="none">
            <a:spAutoFit/>
          </a:bodyPr>
          <a:lstStyle/>
          <a:p>
            <a:r>
              <a:rPr lang="en-US" altLang="zh-CN">
                <a:ea typeface="宋体" pitchFamily="2" charset="-122"/>
              </a:rPr>
              <a:t>is revolved about the </a:t>
            </a:r>
            <a:r>
              <a:rPr lang="en-US" altLang="zh-CN" b="1" i="1">
                <a:ea typeface="宋体" pitchFamily="2" charset="-122"/>
              </a:rPr>
              <a:t>x</a:t>
            </a:r>
            <a:r>
              <a:rPr lang="en-US" altLang="zh-CN">
                <a:ea typeface="宋体" pitchFamily="2" charset="-122"/>
              </a:rPr>
              <a:t>-axis to generate a solid. Find its volume.</a:t>
            </a:r>
          </a:p>
        </p:txBody>
      </p:sp>
      <p:graphicFrame>
        <p:nvGraphicFramePr>
          <p:cNvPr id="928774" name="Object 6"/>
          <p:cNvGraphicFramePr>
            <a:graphicFrameLocks noChangeAspect="1"/>
          </p:cNvGraphicFramePr>
          <p:nvPr/>
        </p:nvGraphicFramePr>
        <p:xfrm>
          <a:off x="4932363" y="1641475"/>
          <a:ext cx="1816100" cy="368300"/>
        </p:xfrm>
        <a:graphic>
          <a:graphicData uri="http://schemas.openxmlformats.org/presentationml/2006/ole">
            <mc:AlternateContent xmlns:mc="http://schemas.openxmlformats.org/markup-compatibility/2006">
              <mc:Choice xmlns:v="urn:schemas-microsoft-com:vml" Requires="v">
                <p:oleObj spid="_x0000_s928814" name="Equation" r:id="rId6" imgW="1815840" imgH="368280" progId="Equation.DSMT4">
                  <p:embed/>
                </p:oleObj>
              </mc:Choice>
              <mc:Fallback>
                <p:oleObj name="Equation" r:id="rId6" imgW="1815840" imgH="36828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363" y="1641475"/>
                        <a:ext cx="18161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8776" name="Text Box 8"/>
          <p:cNvSpPr txBox="1">
            <a:spLocks noChangeArrowheads="1"/>
          </p:cNvSpPr>
          <p:nvPr/>
        </p:nvSpPr>
        <p:spPr bwMode="auto">
          <a:xfrm>
            <a:off x="376238" y="2562225"/>
            <a:ext cx="1085850"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a:t>
            </a:r>
          </a:p>
        </p:txBody>
      </p:sp>
      <p:sp>
        <p:nvSpPr>
          <p:cNvPr id="928778" name="Text Box 10"/>
          <p:cNvSpPr txBox="1">
            <a:spLocks noChangeArrowheads="1"/>
          </p:cNvSpPr>
          <p:nvPr/>
        </p:nvSpPr>
        <p:spPr bwMode="auto">
          <a:xfrm>
            <a:off x="376238" y="2994025"/>
            <a:ext cx="4267200" cy="1006475"/>
          </a:xfrm>
          <a:prstGeom prst="rect">
            <a:avLst/>
          </a:prstGeom>
          <a:noFill/>
          <a:ln w="9525">
            <a:noFill/>
            <a:miter lim="800000"/>
            <a:headEnd/>
            <a:tailEnd/>
          </a:ln>
          <a:effectLst/>
        </p:spPr>
        <p:txBody>
          <a:bodyPr wrap="none">
            <a:spAutoFit/>
          </a:bodyPr>
          <a:lstStyle/>
          <a:p>
            <a:r>
              <a:rPr lang="en-US" altLang="zh-CN">
                <a:ea typeface="宋体" pitchFamily="2" charset="-122"/>
              </a:rPr>
              <a:t>We draw figures showing the region,</a:t>
            </a:r>
          </a:p>
          <a:p>
            <a:r>
              <a:rPr lang="en-US" altLang="zh-CN">
                <a:ea typeface="宋体" pitchFamily="2" charset="-122"/>
              </a:rPr>
              <a:t>a typical radius, and the generated solid.</a:t>
            </a:r>
          </a:p>
          <a:p>
            <a:r>
              <a:rPr lang="en-US" altLang="zh-CN">
                <a:ea typeface="宋体" pitchFamily="2" charset="-122"/>
              </a:rPr>
              <a:t>The volume is</a:t>
            </a:r>
          </a:p>
        </p:txBody>
      </p:sp>
      <p:graphicFrame>
        <p:nvGraphicFramePr>
          <p:cNvPr id="928779" name="Object 11"/>
          <p:cNvGraphicFramePr>
            <a:graphicFrameLocks noChangeAspect="1"/>
          </p:cNvGraphicFramePr>
          <p:nvPr/>
        </p:nvGraphicFramePr>
        <p:xfrm>
          <a:off x="827088" y="4221163"/>
          <a:ext cx="3479800" cy="508000"/>
        </p:xfrm>
        <a:graphic>
          <a:graphicData uri="http://schemas.openxmlformats.org/presentationml/2006/ole">
            <mc:AlternateContent xmlns:mc="http://schemas.openxmlformats.org/markup-compatibility/2006">
              <mc:Choice xmlns:v="urn:schemas-microsoft-com:vml" Requires="v">
                <p:oleObj spid="_x0000_s928815" name="Equation" r:id="rId8" imgW="3479760" imgH="507960" progId="Equation.DSMT4">
                  <p:embed/>
                </p:oleObj>
              </mc:Choice>
              <mc:Fallback>
                <p:oleObj name="Equation" r:id="rId8" imgW="3479760" imgH="507960" progId="Equation.DSMT4">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4221163"/>
                        <a:ext cx="3479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80" name="Object 12"/>
          <p:cNvGraphicFramePr>
            <a:graphicFrameLocks noChangeAspect="1"/>
          </p:cNvGraphicFramePr>
          <p:nvPr/>
        </p:nvGraphicFramePr>
        <p:xfrm>
          <a:off x="1042988" y="4987925"/>
          <a:ext cx="1079500" cy="508000"/>
        </p:xfrm>
        <a:graphic>
          <a:graphicData uri="http://schemas.openxmlformats.org/presentationml/2006/ole">
            <mc:AlternateContent xmlns:mc="http://schemas.openxmlformats.org/markup-compatibility/2006">
              <mc:Choice xmlns:v="urn:schemas-microsoft-com:vml" Requires="v">
                <p:oleObj spid="_x0000_s928816" name="Equation" r:id="rId10" imgW="1079280" imgH="507960" progId="Equation.DSMT4">
                  <p:embed/>
                </p:oleObj>
              </mc:Choice>
              <mc:Fallback>
                <p:oleObj name="Equation" r:id="rId10" imgW="1079280" imgH="507960" progId="Equation.DSMT4">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988" y="4987925"/>
                        <a:ext cx="10795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81" name="Object 13"/>
          <p:cNvGraphicFramePr>
            <a:graphicFrameLocks noChangeAspect="1"/>
          </p:cNvGraphicFramePr>
          <p:nvPr/>
        </p:nvGraphicFramePr>
        <p:xfrm>
          <a:off x="2195513" y="4810125"/>
          <a:ext cx="1778000" cy="825500"/>
        </p:xfrm>
        <a:graphic>
          <a:graphicData uri="http://schemas.openxmlformats.org/presentationml/2006/ole">
            <mc:AlternateContent xmlns:mc="http://schemas.openxmlformats.org/markup-compatibility/2006">
              <mc:Choice xmlns:v="urn:schemas-microsoft-com:vml" Requires="v">
                <p:oleObj spid="_x0000_s928817" name="Equation" r:id="rId12" imgW="1777680" imgH="825480" progId="Equation.DSMT4">
                  <p:embed/>
                </p:oleObj>
              </mc:Choice>
              <mc:Fallback>
                <p:oleObj name="Equation" r:id="rId12" imgW="1777680" imgH="825480" progId="Equation.DSMT4">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5513" y="4810125"/>
                        <a:ext cx="17780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82" name="Object 14"/>
          <p:cNvGraphicFramePr>
            <a:graphicFrameLocks noChangeAspect="1"/>
          </p:cNvGraphicFramePr>
          <p:nvPr/>
        </p:nvGraphicFramePr>
        <p:xfrm>
          <a:off x="1042988" y="5780088"/>
          <a:ext cx="1993900" cy="241300"/>
        </p:xfrm>
        <a:graphic>
          <a:graphicData uri="http://schemas.openxmlformats.org/presentationml/2006/ole">
            <mc:AlternateContent xmlns:mc="http://schemas.openxmlformats.org/markup-compatibility/2006">
              <mc:Choice xmlns:v="urn:schemas-microsoft-com:vml" Requires="v">
                <p:oleObj spid="_x0000_s928818" name="Equation" r:id="rId14" imgW="1993680" imgH="241200" progId="Equation.DSMT4">
                  <p:embed/>
                </p:oleObj>
              </mc:Choice>
              <mc:Fallback>
                <p:oleObj name="Equation" r:id="rId14" imgW="1993680" imgH="241200" progId="Equation.DSMT4">
                  <p:embed/>
                  <p:pic>
                    <p:nvPicPr>
                      <p:cNvPr id="0"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5780088"/>
                        <a:ext cx="1993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8783" name="Rectangle 15"/>
          <p:cNvSpPr>
            <a:spLocks noChangeArrowheads="1"/>
          </p:cNvSpPr>
          <p:nvPr/>
        </p:nvSpPr>
        <p:spPr bwMode="auto">
          <a:xfrm>
            <a:off x="522288" y="6165850"/>
            <a:ext cx="881062" cy="396875"/>
          </a:xfrm>
          <a:prstGeom prst="rect">
            <a:avLst/>
          </a:prstGeom>
          <a:noFill/>
          <a:ln w="9525">
            <a:noFill/>
            <a:miter lim="800000"/>
            <a:headEnd/>
            <a:tailEnd/>
          </a:ln>
          <a:effectLst/>
        </p:spPr>
        <p:txBody>
          <a:bodyPr wrap="none">
            <a:spAutoFit/>
          </a:bodyPr>
          <a:lstStyle/>
          <a:p>
            <a:r>
              <a:rPr lang="en-US" altLang="zh-CN">
                <a:ea typeface="宋体" pitchFamily="2" charset="-122"/>
              </a:rPr>
              <a:t>Finish.</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8776"/>
                                        </p:tgtEl>
                                        <p:attrNameLst>
                                          <p:attrName>style.visibility</p:attrName>
                                        </p:attrNameLst>
                                      </p:cBhvr>
                                      <p:to>
                                        <p:strVal val="visible"/>
                                      </p:to>
                                    </p:set>
                                    <p:animEffect transition="in" filter="wipe(left)">
                                      <p:cBhvr>
                                        <p:cTn id="7" dur="500"/>
                                        <p:tgtEl>
                                          <p:spTgt spid="9287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8778"/>
                                        </p:tgtEl>
                                        <p:attrNameLst>
                                          <p:attrName>style.visibility</p:attrName>
                                        </p:attrNameLst>
                                      </p:cBhvr>
                                      <p:to>
                                        <p:strVal val="visible"/>
                                      </p:to>
                                    </p:set>
                                    <p:animEffect transition="in" filter="wipe(left)">
                                      <p:cBhvr>
                                        <p:cTn id="12" dur="1000"/>
                                        <p:tgtEl>
                                          <p:spTgt spid="9287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8779"/>
                                        </p:tgtEl>
                                        <p:attrNameLst>
                                          <p:attrName>style.visibility</p:attrName>
                                        </p:attrNameLst>
                                      </p:cBhvr>
                                      <p:to>
                                        <p:strVal val="visible"/>
                                      </p:to>
                                    </p:set>
                                    <p:animEffect transition="in" filter="wipe(left)">
                                      <p:cBhvr>
                                        <p:cTn id="17" dur="1000"/>
                                        <p:tgtEl>
                                          <p:spTgt spid="9287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8780"/>
                                        </p:tgtEl>
                                        <p:attrNameLst>
                                          <p:attrName>style.visibility</p:attrName>
                                        </p:attrNameLst>
                                      </p:cBhvr>
                                      <p:to>
                                        <p:strVal val="visible"/>
                                      </p:to>
                                    </p:set>
                                    <p:animEffect transition="in" filter="wipe(left)">
                                      <p:cBhvr>
                                        <p:cTn id="22" dur="1000"/>
                                        <p:tgtEl>
                                          <p:spTgt spid="9287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8781"/>
                                        </p:tgtEl>
                                        <p:attrNameLst>
                                          <p:attrName>style.visibility</p:attrName>
                                        </p:attrNameLst>
                                      </p:cBhvr>
                                      <p:to>
                                        <p:strVal val="visible"/>
                                      </p:to>
                                    </p:set>
                                    <p:animEffect transition="in" filter="wipe(left)">
                                      <p:cBhvr>
                                        <p:cTn id="27" dur="1000"/>
                                        <p:tgtEl>
                                          <p:spTgt spid="92878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8782"/>
                                        </p:tgtEl>
                                        <p:attrNameLst>
                                          <p:attrName>style.visibility</p:attrName>
                                        </p:attrNameLst>
                                      </p:cBhvr>
                                      <p:to>
                                        <p:strVal val="visible"/>
                                      </p:to>
                                    </p:set>
                                    <p:animEffect transition="in" filter="wipe(left)">
                                      <p:cBhvr>
                                        <p:cTn id="32" dur="1000"/>
                                        <p:tgtEl>
                                          <p:spTgt spid="9287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8783"/>
                                        </p:tgtEl>
                                        <p:attrNameLst>
                                          <p:attrName>style.visibility</p:attrName>
                                        </p:attrNameLst>
                                      </p:cBhvr>
                                      <p:to>
                                        <p:strVal val="visible"/>
                                      </p:to>
                                    </p:set>
                                    <p:animEffect transition="in" filter="wipe(left)">
                                      <p:cBhvr>
                                        <p:cTn id="37" dur="1000"/>
                                        <p:tgtEl>
                                          <p:spTgt spid="928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6" grpId="0"/>
      <p:bldP spid="928778" grpId="0"/>
      <p:bldP spid="9287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p>
        </p:txBody>
      </p:sp>
      <p:sp>
        <p:nvSpPr>
          <p:cNvPr id="12" name="灯片编号占位符 6"/>
          <p:cNvSpPr>
            <a:spLocks noGrp="1"/>
          </p:cNvSpPr>
          <p:nvPr>
            <p:ph type="sldNum" sz="quarter" idx="12"/>
          </p:nvPr>
        </p:nvSpPr>
        <p:spPr/>
        <p:txBody>
          <a:bodyPr/>
          <a:lstStyle/>
          <a:p>
            <a:fld id="{813C6CFA-5203-458F-AD7E-ACD451B35693}" type="slidenum">
              <a:rPr lang="en-US" altLang="en-US"/>
              <a:pPr/>
              <a:t>24</a:t>
            </a:fld>
            <a:endParaRPr lang="en-US" altLang="en-US"/>
          </a:p>
        </p:txBody>
      </p:sp>
      <p:sp>
        <p:nvSpPr>
          <p:cNvPr id="930819" name="Text Box 3"/>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8</a:t>
            </a:r>
          </a:p>
        </p:txBody>
      </p:sp>
      <p:sp>
        <p:nvSpPr>
          <p:cNvPr id="930820" name="Text Box 4"/>
          <p:cNvSpPr txBox="1">
            <a:spLocks noChangeArrowheads="1"/>
          </p:cNvSpPr>
          <p:nvPr/>
        </p:nvSpPr>
        <p:spPr bwMode="auto">
          <a:xfrm>
            <a:off x="1804988" y="1628775"/>
            <a:ext cx="6338887" cy="396875"/>
          </a:xfrm>
          <a:prstGeom prst="rect">
            <a:avLst/>
          </a:prstGeom>
          <a:noFill/>
          <a:ln w="9525">
            <a:noFill/>
            <a:miter lim="800000"/>
            <a:headEnd/>
            <a:tailEnd/>
          </a:ln>
          <a:effectLst/>
        </p:spPr>
        <p:txBody>
          <a:bodyPr wrap="none">
            <a:spAutoFit/>
          </a:bodyPr>
          <a:lstStyle/>
          <a:p>
            <a:r>
              <a:rPr lang="en-US" altLang="zh-CN">
                <a:ea typeface="宋体" pitchFamily="2" charset="-122"/>
              </a:rPr>
              <a:t>Find the volume of the solid generated by revolving a region</a:t>
            </a:r>
          </a:p>
        </p:txBody>
      </p:sp>
      <p:sp>
        <p:nvSpPr>
          <p:cNvPr id="930821" name="Text Box 5"/>
          <p:cNvSpPr txBox="1">
            <a:spLocks noChangeArrowheads="1"/>
          </p:cNvSpPr>
          <p:nvPr/>
        </p:nvSpPr>
        <p:spPr bwMode="auto">
          <a:xfrm>
            <a:off x="376238" y="1985963"/>
            <a:ext cx="7148512" cy="396875"/>
          </a:xfrm>
          <a:prstGeom prst="rect">
            <a:avLst/>
          </a:prstGeom>
          <a:noFill/>
          <a:ln w="9525">
            <a:noFill/>
            <a:miter lim="800000"/>
            <a:headEnd/>
            <a:tailEnd/>
          </a:ln>
          <a:effectLst/>
        </p:spPr>
        <p:txBody>
          <a:bodyPr wrap="none">
            <a:spAutoFit/>
          </a:bodyPr>
          <a:lstStyle/>
          <a:p>
            <a:r>
              <a:rPr lang="en-US" altLang="zh-CN">
                <a:ea typeface="宋体" pitchFamily="2" charset="-122"/>
              </a:rPr>
              <a:t>bounded by               and the lines          ,           about the line           .</a:t>
            </a:r>
          </a:p>
        </p:txBody>
      </p:sp>
      <p:graphicFrame>
        <p:nvGraphicFramePr>
          <p:cNvPr id="930822" name="Object 6"/>
          <p:cNvGraphicFramePr>
            <a:graphicFrameLocks noChangeAspect="1"/>
          </p:cNvGraphicFramePr>
          <p:nvPr/>
        </p:nvGraphicFramePr>
        <p:xfrm>
          <a:off x="1763713" y="1981200"/>
          <a:ext cx="812800" cy="368300"/>
        </p:xfrm>
        <a:graphic>
          <a:graphicData uri="http://schemas.openxmlformats.org/presentationml/2006/ole">
            <mc:AlternateContent xmlns:mc="http://schemas.openxmlformats.org/markup-compatibility/2006">
              <mc:Choice xmlns:v="urn:schemas-microsoft-com:vml" Requires="v">
                <p:oleObj spid="_x0000_s930846" name="Equation" r:id="rId4" imgW="812520" imgH="368280" progId="Equation.DSMT4">
                  <p:embed/>
                </p:oleObj>
              </mc:Choice>
              <mc:Fallback>
                <p:oleObj name="Equation" r:id="rId4" imgW="812520" imgH="36828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1981200"/>
                        <a:ext cx="812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0823" name="Object 7"/>
          <p:cNvGraphicFramePr>
            <a:graphicFrameLocks noChangeAspect="1"/>
          </p:cNvGraphicFramePr>
          <p:nvPr/>
        </p:nvGraphicFramePr>
        <p:xfrm>
          <a:off x="3941763" y="2060575"/>
          <a:ext cx="558800" cy="292100"/>
        </p:xfrm>
        <a:graphic>
          <a:graphicData uri="http://schemas.openxmlformats.org/presentationml/2006/ole">
            <mc:AlternateContent xmlns:mc="http://schemas.openxmlformats.org/markup-compatibility/2006">
              <mc:Choice xmlns:v="urn:schemas-microsoft-com:vml" Requires="v">
                <p:oleObj spid="_x0000_s930847" name="Equation" r:id="rId6" imgW="558720" imgH="291960" progId="Equation.DSMT4">
                  <p:embed/>
                </p:oleObj>
              </mc:Choice>
              <mc:Fallback>
                <p:oleObj name="Equation" r:id="rId6" imgW="558720" imgH="29196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1763" y="2060575"/>
                        <a:ext cx="5588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0824" name="Object 8"/>
          <p:cNvGraphicFramePr>
            <a:graphicFrameLocks noChangeAspect="1"/>
          </p:cNvGraphicFramePr>
          <p:nvPr/>
        </p:nvGraphicFramePr>
        <p:xfrm>
          <a:off x="4645025" y="2073275"/>
          <a:ext cx="584200" cy="241300"/>
        </p:xfrm>
        <a:graphic>
          <a:graphicData uri="http://schemas.openxmlformats.org/presentationml/2006/ole">
            <mc:AlternateContent xmlns:mc="http://schemas.openxmlformats.org/markup-compatibility/2006">
              <mc:Choice xmlns:v="urn:schemas-microsoft-com:vml" Requires="v">
                <p:oleObj spid="_x0000_s930848" name="Equation" r:id="rId8" imgW="583920" imgH="241200" progId="Equation.DSMT4">
                  <p:embed/>
                </p:oleObj>
              </mc:Choice>
              <mc:Fallback>
                <p:oleObj name="Equation" r:id="rId8" imgW="583920" imgH="24120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5025" y="2073275"/>
                        <a:ext cx="584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0825" name="Object 9"/>
          <p:cNvGraphicFramePr>
            <a:graphicFrameLocks noChangeAspect="1"/>
          </p:cNvGraphicFramePr>
          <p:nvPr/>
        </p:nvGraphicFramePr>
        <p:xfrm>
          <a:off x="6762750" y="2090738"/>
          <a:ext cx="558800" cy="292100"/>
        </p:xfrm>
        <a:graphic>
          <a:graphicData uri="http://schemas.openxmlformats.org/presentationml/2006/ole">
            <mc:AlternateContent xmlns:mc="http://schemas.openxmlformats.org/markup-compatibility/2006">
              <mc:Choice xmlns:v="urn:schemas-microsoft-com:vml" Requires="v">
                <p:oleObj spid="_x0000_s930849" name="Equation" r:id="rId10" imgW="558720" imgH="291960" progId="Equation.DSMT4">
                  <p:embed/>
                </p:oleObj>
              </mc:Choice>
              <mc:Fallback>
                <p:oleObj name="Equation" r:id="rId10" imgW="558720" imgH="29196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62750" y="2090738"/>
                        <a:ext cx="5588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30826" name="Picture 10"/>
          <p:cNvPicPr>
            <a:picLocks noChangeArrowheads="1"/>
          </p:cNvPicPr>
          <p:nvPr/>
        </p:nvPicPr>
        <p:blipFill>
          <a:blip r:embed="rId12"/>
          <a:srcRect/>
          <a:stretch>
            <a:fillRect/>
          </a:stretch>
        </p:blipFill>
        <p:spPr bwMode="auto">
          <a:xfrm>
            <a:off x="523875" y="2782888"/>
            <a:ext cx="7951788" cy="3167062"/>
          </a:xfrm>
          <a:prstGeom prst="rect">
            <a:avLst/>
          </a:prstGeom>
          <a:noFill/>
          <a:ln w="12700">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30826"/>
                                        </p:tgtEl>
                                        <p:attrNameLst>
                                          <p:attrName>style.visibility</p:attrName>
                                        </p:attrNameLst>
                                      </p:cBhvr>
                                      <p:to>
                                        <p:strVal val="visible"/>
                                      </p:to>
                                    </p:set>
                                    <p:animEffect transition="in" filter="wipe(left)">
                                      <p:cBhvr>
                                        <p:cTn id="7" dur="500"/>
                                        <p:tgtEl>
                                          <p:spTgt spid="930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p>
        </p:txBody>
      </p:sp>
      <p:graphicFrame>
        <p:nvGraphicFramePr>
          <p:cNvPr id="932874" name="Object 10"/>
          <p:cNvGraphicFramePr>
            <a:graphicFrameLocks noGrp="1" noChangeAspect="1"/>
          </p:cNvGraphicFramePr>
          <p:nvPr>
            <p:ph idx="1"/>
          </p:nvPr>
        </p:nvGraphicFramePr>
        <p:xfrm>
          <a:off x="4579162" y="2714619"/>
          <a:ext cx="4064804" cy="3246443"/>
        </p:xfrm>
        <a:graphic>
          <a:graphicData uri="http://schemas.openxmlformats.org/presentationml/2006/ole">
            <mc:AlternateContent xmlns:mc="http://schemas.openxmlformats.org/markup-compatibility/2006">
              <mc:Choice xmlns:v="urn:schemas-microsoft-com:vml" Requires="v">
                <p:oleObj spid="_x0000_s932921" name="Image" r:id="rId4" imgW="6425397" imgH="5130159" progId="Photoshop.Image.8">
                  <p:embed/>
                </p:oleObj>
              </mc:Choice>
              <mc:Fallback>
                <p:oleObj name="Image" r:id="rId4" imgW="6425397" imgH="5130159" progId="Photoshop.Imag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9162" y="2714619"/>
                        <a:ext cx="4064804" cy="3246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灯片编号占位符 5"/>
          <p:cNvSpPr>
            <a:spLocks noGrp="1"/>
          </p:cNvSpPr>
          <p:nvPr>
            <p:ph type="sldNum" sz="quarter" idx="12"/>
          </p:nvPr>
        </p:nvSpPr>
        <p:spPr/>
        <p:txBody>
          <a:bodyPr/>
          <a:lstStyle/>
          <a:p>
            <a:fld id="{301F29DA-EC81-4485-A89D-E1EA2C1EFEC4}" type="slidenum">
              <a:rPr lang="en-US" altLang="en-US"/>
              <a:pPr/>
              <a:t>25</a:t>
            </a:fld>
            <a:endParaRPr lang="en-US" altLang="en-US"/>
          </a:p>
        </p:txBody>
      </p:sp>
      <p:sp>
        <p:nvSpPr>
          <p:cNvPr id="932867" name="Text Box 3"/>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8</a:t>
            </a:r>
          </a:p>
        </p:txBody>
      </p:sp>
      <p:sp>
        <p:nvSpPr>
          <p:cNvPr id="932868" name="Text Box 4"/>
          <p:cNvSpPr txBox="1">
            <a:spLocks noChangeArrowheads="1"/>
          </p:cNvSpPr>
          <p:nvPr/>
        </p:nvSpPr>
        <p:spPr bwMode="auto">
          <a:xfrm>
            <a:off x="1804988" y="1628775"/>
            <a:ext cx="6338887" cy="396875"/>
          </a:xfrm>
          <a:prstGeom prst="rect">
            <a:avLst/>
          </a:prstGeom>
          <a:noFill/>
          <a:ln w="9525">
            <a:noFill/>
            <a:miter lim="800000"/>
            <a:headEnd/>
            <a:tailEnd/>
          </a:ln>
          <a:effectLst/>
        </p:spPr>
        <p:txBody>
          <a:bodyPr wrap="none">
            <a:spAutoFit/>
          </a:bodyPr>
          <a:lstStyle/>
          <a:p>
            <a:r>
              <a:rPr lang="en-US" altLang="zh-CN">
                <a:ea typeface="宋体" pitchFamily="2" charset="-122"/>
              </a:rPr>
              <a:t>Find the volume of the solid generated by revolving a region</a:t>
            </a:r>
          </a:p>
        </p:txBody>
      </p:sp>
      <p:sp>
        <p:nvSpPr>
          <p:cNvPr id="932869" name="Text Box 5"/>
          <p:cNvSpPr txBox="1">
            <a:spLocks noChangeArrowheads="1"/>
          </p:cNvSpPr>
          <p:nvPr/>
        </p:nvSpPr>
        <p:spPr bwMode="auto">
          <a:xfrm>
            <a:off x="376238" y="1985963"/>
            <a:ext cx="7148512" cy="396875"/>
          </a:xfrm>
          <a:prstGeom prst="rect">
            <a:avLst/>
          </a:prstGeom>
          <a:noFill/>
          <a:ln w="9525">
            <a:noFill/>
            <a:miter lim="800000"/>
            <a:headEnd/>
            <a:tailEnd/>
          </a:ln>
          <a:effectLst/>
        </p:spPr>
        <p:txBody>
          <a:bodyPr wrap="none">
            <a:spAutoFit/>
          </a:bodyPr>
          <a:lstStyle/>
          <a:p>
            <a:r>
              <a:rPr lang="en-US" altLang="zh-CN">
                <a:ea typeface="宋体" pitchFamily="2" charset="-122"/>
              </a:rPr>
              <a:t>bounded by               and the lines          ,           about the line           .</a:t>
            </a:r>
          </a:p>
        </p:txBody>
      </p:sp>
      <p:graphicFrame>
        <p:nvGraphicFramePr>
          <p:cNvPr id="932870" name="Object 6"/>
          <p:cNvGraphicFramePr>
            <a:graphicFrameLocks noChangeAspect="1"/>
          </p:cNvGraphicFramePr>
          <p:nvPr/>
        </p:nvGraphicFramePr>
        <p:xfrm>
          <a:off x="1763713" y="1981200"/>
          <a:ext cx="812800" cy="368300"/>
        </p:xfrm>
        <a:graphic>
          <a:graphicData uri="http://schemas.openxmlformats.org/presentationml/2006/ole">
            <mc:AlternateContent xmlns:mc="http://schemas.openxmlformats.org/markup-compatibility/2006">
              <mc:Choice xmlns:v="urn:schemas-microsoft-com:vml" Requires="v">
                <p:oleObj spid="_x0000_s932922" name="Equation" r:id="rId6" imgW="812520" imgH="368280" progId="Equation.DSMT4">
                  <p:embed/>
                </p:oleObj>
              </mc:Choice>
              <mc:Fallback>
                <p:oleObj name="Equation" r:id="rId6" imgW="812520" imgH="36828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1981200"/>
                        <a:ext cx="812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871" name="Object 7"/>
          <p:cNvGraphicFramePr>
            <a:graphicFrameLocks noChangeAspect="1"/>
          </p:cNvGraphicFramePr>
          <p:nvPr/>
        </p:nvGraphicFramePr>
        <p:xfrm>
          <a:off x="3941763" y="2060575"/>
          <a:ext cx="558800" cy="292100"/>
        </p:xfrm>
        <a:graphic>
          <a:graphicData uri="http://schemas.openxmlformats.org/presentationml/2006/ole">
            <mc:AlternateContent xmlns:mc="http://schemas.openxmlformats.org/markup-compatibility/2006">
              <mc:Choice xmlns:v="urn:schemas-microsoft-com:vml" Requires="v">
                <p:oleObj spid="_x0000_s932923" name="Equation" r:id="rId8" imgW="558720" imgH="291960" progId="Equation.DSMT4">
                  <p:embed/>
                </p:oleObj>
              </mc:Choice>
              <mc:Fallback>
                <p:oleObj name="Equation" r:id="rId8" imgW="558720" imgH="29196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41763" y="2060575"/>
                        <a:ext cx="5588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872" name="Object 8"/>
          <p:cNvGraphicFramePr>
            <a:graphicFrameLocks noChangeAspect="1"/>
          </p:cNvGraphicFramePr>
          <p:nvPr/>
        </p:nvGraphicFramePr>
        <p:xfrm>
          <a:off x="4645025" y="2073275"/>
          <a:ext cx="584200" cy="241300"/>
        </p:xfrm>
        <a:graphic>
          <a:graphicData uri="http://schemas.openxmlformats.org/presentationml/2006/ole">
            <mc:AlternateContent xmlns:mc="http://schemas.openxmlformats.org/markup-compatibility/2006">
              <mc:Choice xmlns:v="urn:schemas-microsoft-com:vml" Requires="v">
                <p:oleObj spid="_x0000_s932924" name="Equation" r:id="rId10" imgW="583920" imgH="241200" progId="Equation.DSMT4">
                  <p:embed/>
                </p:oleObj>
              </mc:Choice>
              <mc:Fallback>
                <p:oleObj name="Equation" r:id="rId10" imgW="583920" imgH="24120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5025" y="2073275"/>
                        <a:ext cx="584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873" name="Object 9"/>
          <p:cNvGraphicFramePr>
            <a:graphicFrameLocks noChangeAspect="1"/>
          </p:cNvGraphicFramePr>
          <p:nvPr/>
        </p:nvGraphicFramePr>
        <p:xfrm>
          <a:off x="6762750" y="2090738"/>
          <a:ext cx="558800" cy="292100"/>
        </p:xfrm>
        <a:graphic>
          <a:graphicData uri="http://schemas.openxmlformats.org/presentationml/2006/ole">
            <mc:AlternateContent xmlns:mc="http://schemas.openxmlformats.org/markup-compatibility/2006">
              <mc:Choice xmlns:v="urn:schemas-microsoft-com:vml" Requires="v">
                <p:oleObj spid="_x0000_s932925" name="Equation" r:id="rId12" imgW="558720" imgH="291960" progId="Equation.DSMT4">
                  <p:embed/>
                </p:oleObj>
              </mc:Choice>
              <mc:Fallback>
                <p:oleObj name="Equation" r:id="rId12" imgW="558720" imgH="29196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62750" y="2090738"/>
                        <a:ext cx="5588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875" name="Text Box 11"/>
          <p:cNvSpPr txBox="1">
            <a:spLocks noChangeArrowheads="1"/>
          </p:cNvSpPr>
          <p:nvPr/>
        </p:nvSpPr>
        <p:spPr bwMode="auto">
          <a:xfrm>
            <a:off x="376238" y="2562225"/>
            <a:ext cx="1085850"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a:t>
            </a:r>
          </a:p>
        </p:txBody>
      </p:sp>
      <p:sp>
        <p:nvSpPr>
          <p:cNvPr id="932877" name="Text Box 13"/>
          <p:cNvSpPr txBox="1">
            <a:spLocks noChangeArrowheads="1"/>
          </p:cNvSpPr>
          <p:nvPr/>
        </p:nvSpPr>
        <p:spPr bwMode="auto">
          <a:xfrm>
            <a:off x="376238" y="2994025"/>
            <a:ext cx="4267200" cy="1006475"/>
          </a:xfrm>
          <a:prstGeom prst="rect">
            <a:avLst/>
          </a:prstGeom>
          <a:noFill/>
          <a:ln w="9525">
            <a:noFill/>
            <a:miter lim="800000"/>
            <a:headEnd/>
            <a:tailEnd/>
          </a:ln>
          <a:effectLst/>
        </p:spPr>
        <p:txBody>
          <a:bodyPr wrap="none">
            <a:spAutoFit/>
          </a:bodyPr>
          <a:lstStyle/>
          <a:p>
            <a:r>
              <a:rPr lang="en-US" altLang="zh-CN" dirty="0">
                <a:ea typeface="宋体" pitchFamily="2" charset="-122"/>
              </a:rPr>
              <a:t>We draw figures showing the region,</a:t>
            </a:r>
          </a:p>
          <a:p>
            <a:r>
              <a:rPr lang="en-US" altLang="zh-CN" dirty="0">
                <a:ea typeface="宋体" pitchFamily="2" charset="-122"/>
              </a:rPr>
              <a:t>a typical radius, and the generated solid.</a:t>
            </a:r>
          </a:p>
          <a:p>
            <a:r>
              <a:rPr lang="en-US" altLang="zh-CN" dirty="0">
                <a:ea typeface="宋体" pitchFamily="2" charset="-122"/>
              </a:rPr>
              <a:t>The volume is</a:t>
            </a:r>
          </a:p>
        </p:txBody>
      </p:sp>
      <p:graphicFrame>
        <p:nvGraphicFramePr>
          <p:cNvPr id="932878" name="Object 14"/>
          <p:cNvGraphicFramePr>
            <a:graphicFrameLocks noChangeAspect="1"/>
          </p:cNvGraphicFramePr>
          <p:nvPr/>
        </p:nvGraphicFramePr>
        <p:xfrm>
          <a:off x="611188" y="4005263"/>
          <a:ext cx="3949700" cy="520700"/>
        </p:xfrm>
        <a:graphic>
          <a:graphicData uri="http://schemas.openxmlformats.org/presentationml/2006/ole">
            <mc:AlternateContent xmlns:mc="http://schemas.openxmlformats.org/markup-compatibility/2006">
              <mc:Choice xmlns:v="urn:schemas-microsoft-com:vml" Requires="v">
                <p:oleObj spid="_x0000_s932926" name="Equation" r:id="rId14" imgW="3949560" imgH="520560" progId="Equation.DSMT4">
                  <p:embed/>
                </p:oleObj>
              </mc:Choice>
              <mc:Fallback>
                <p:oleObj name="Equation" r:id="rId14" imgW="3949560" imgH="520560" progId="Equation.DSMT4">
                  <p:embed/>
                  <p:pic>
                    <p:nvPicPr>
                      <p:cNvPr id="0"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188" y="4005263"/>
                        <a:ext cx="39497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879" name="Object 15"/>
          <p:cNvGraphicFramePr>
            <a:graphicFrameLocks noChangeAspect="1"/>
          </p:cNvGraphicFramePr>
          <p:nvPr/>
        </p:nvGraphicFramePr>
        <p:xfrm>
          <a:off x="827088" y="4654550"/>
          <a:ext cx="2603500" cy="863600"/>
        </p:xfrm>
        <a:graphic>
          <a:graphicData uri="http://schemas.openxmlformats.org/presentationml/2006/ole">
            <mc:AlternateContent xmlns:mc="http://schemas.openxmlformats.org/markup-compatibility/2006">
              <mc:Choice xmlns:v="urn:schemas-microsoft-com:vml" Requires="v">
                <p:oleObj spid="_x0000_s932927" name="Equation" r:id="rId16" imgW="2603160" imgH="863280" progId="Equation.DSMT4">
                  <p:embed/>
                </p:oleObj>
              </mc:Choice>
              <mc:Fallback>
                <p:oleObj name="Equation" r:id="rId16" imgW="2603160" imgH="863280" progId="Equation.DSMT4">
                  <p:embed/>
                  <p:pic>
                    <p:nvPicPr>
                      <p:cNvPr id="0" name="Picture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7088" y="4654550"/>
                        <a:ext cx="26035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880" name="Object 16"/>
          <p:cNvGraphicFramePr>
            <a:graphicFrameLocks noChangeAspect="1"/>
          </p:cNvGraphicFramePr>
          <p:nvPr/>
        </p:nvGraphicFramePr>
        <p:xfrm>
          <a:off x="827088" y="5518150"/>
          <a:ext cx="2057400" cy="622300"/>
        </p:xfrm>
        <a:graphic>
          <a:graphicData uri="http://schemas.openxmlformats.org/presentationml/2006/ole">
            <mc:AlternateContent xmlns:mc="http://schemas.openxmlformats.org/markup-compatibility/2006">
              <mc:Choice xmlns:v="urn:schemas-microsoft-com:vml" Requires="v">
                <p:oleObj spid="_x0000_s932928" name="Equation" r:id="rId18" imgW="2057400" imgH="622080" progId="Equation.DSMT4">
                  <p:embed/>
                </p:oleObj>
              </mc:Choice>
              <mc:Fallback>
                <p:oleObj name="Equation" r:id="rId18" imgW="2057400" imgH="622080" progId="Equation.DSMT4">
                  <p:embed/>
                  <p:pic>
                    <p:nvPicPr>
                      <p:cNvPr id="0" name="Picture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7088" y="5518150"/>
                        <a:ext cx="20574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881" name="Rectangle 17"/>
          <p:cNvSpPr>
            <a:spLocks noChangeArrowheads="1"/>
          </p:cNvSpPr>
          <p:nvPr/>
        </p:nvSpPr>
        <p:spPr bwMode="auto">
          <a:xfrm>
            <a:off x="522288" y="6165850"/>
            <a:ext cx="881062" cy="396875"/>
          </a:xfrm>
          <a:prstGeom prst="rect">
            <a:avLst/>
          </a:prstGeom>
          <a:noFill/>
          <a:ln w="9525">
            <a:noFill/>
            <a:miter lim="800000"/>
            <a:headEnd/>
            <a:tailEnd/>
          </a:ln>
          <a:effectLst/>
        </p:spPr>
        <p:txBody>
          <a:bodyPr wrap="none">
            <a:spAutoFit/>
          </a:bodyPr>
          <a:lstStyle/>
          <a:p>
            <a:r>
              <a:rPr lang="en-US" altLang="zh-CN">
                <a:ea typeface="宋体" pitchFamily="2" charset="-122"/>
              </a:rPr>
              <a:t>Finish.</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2875"/>
                                        </p:tgtEl>
                                        <p:attrNameLst>
                                          <p:attrName>style.visibility</p:attrName>
                                        </p:attrNameLst>
                                      </p:cBhvr>
                                      <p:to>
                                        <p:strVal val="visible"/>
                                      </p:to>
                                    </p:set>
                                    <p:animEffect transition="in" filter="wipe(left)">
                                      <p:cBhvr>
                                        <p:cTn id="7" dur="500"/>
                                        <p:tgtEl>
                                          <p:spTgt spid="9328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2877"/>
                                        </p:tgtEl>
                                        <p:attrNameLst>
                                          <p:attrName>style.visibility</p:attrName>
                                        </p:attrNameLst>
                                      </p:cBhvr>
                                      <p:to>
                                        <p:strVal val="visible"/>
                                      </p:to>
                                    </p:set>
                                    <p:animEffect transition="in" filter="wipe(left)">
                                      <p:cBhvr>
                                        <p:cTn id="12" dur="1000"/>
                                        <p:tgtEl>
                                          <p:spTgt spid="9328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32878"/>
                                        </p:tgtEl>
                                        <p:attrNameLst>
                                          <p:attrName>style.visibility</p:attrName>
                                        </p:attrNameLst>
                                      </p:cBhvr>
                                      <p:to>
                                        <p:strVal val="visible"/>
                                      </p:to>
                                    </p:set>
                                    <p:animEffect transition="in" filter="wipe(left)">
                                      <p:cBhvr>
                                        <p:cTn id="17" dur="1000"/>
                                        <p:tgtEl>
                                          <p:spTgt spid="9328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32879"/>
                                        </p:tgtEl>
                                        <p:attrNameLst>
                                          <p:attrName>style.visibility</p:attrName>
                                        </p:attrNameLst>
                                      </p:cBhvr>
                                      <p:to>
                                        <p:strVal val="visible"/>
                                      </p:to>
                                    </p:set>
                                    <p:animEffect transition="in" filter="wipe(left)">
                                      <p:cBhvr>
                                        <p:cTn id="22" dur="1000"/>
                                        <p:tgtEl>
                                          <p:spTgt spid="9328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32880"/>
                                        </p:tgtEl>
                                        <p:attrNameLst>
                                          <p:attrName>style.visibility</p:attrName>
                                        </p:attrNameLst>
                                      </p:cBhvr>
                                      <p:to>
                                        <p:strVal val="visible"/>
                                      </p:to>
                                    </p:set>
                                    <p:animEffect transition="in" filter="wipe(left)">
                                      <p:cBhvr>
                                        <p:cTn id="27" dur="1000"/>
                                        <p:tgtEl>
                                          <p:spTgt spid="9328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32881"/>
                                        </p:tgtEl>
                                        <p:attrNameLst>
                                          <p:attrName>style.visibility</p:attrName>
                                        </p:attrNameLst>
                                      </p:cBhvr>
                                      <p:to>
                                        <p:strVal val="visible"/>
                                      </p:to>
                                    </p:set>
                                    <p:animEffect transition="in" filter="wipe(left)">
                                      <p:cBhvr>
                                        <p:cTn id="32" dur="1000"/>
                                        <p:tgtEl>
                                          <p:spTgt spid="932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75" grpId="0"/>
      <p:bldP spid="932877" grpId="0"/>
      <p:bldP spid="93288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p>
        </p:txBody>
      </p:sp>
      <p:sp>
        <p:nvSpPr>
          <p:cNvPr id="10" name="灯片编号占位符 6"/>
          <p:cNvSpPr>
            <a:spLocks noGrp="1"/>
          </p:cNvSpPr>
          <p:nvPr>
            <p:ph type="sldNum" sz="quarter" idx="12"/>
          </p:nvPr>
        </p:nvSpPr>
        <p:spPr/>
        <p:txBody>
          <a:bodyPr/>
          <a:lstStyle/>
          <a:p>
            <a:fld id="{97BEADCA-65B1-4248-9EA3-A5193FE9BCC6}" type="slidenum">
              <a:rPr lang="en-US" altLang="en-US"/>
              <a:pPr/>
              <a:t>26</a:t>
            </a:fld>
            <a:endParaRPr lang="en-US" altLang="en-US"/>
          </a:p>
        </p:txBody>
      </p:sp>
      <p:sp>
        <p:nvSpPr>
          <p:cNvPr id="936963" name="Text Box 3"/>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9</a:t>
            </a:r>
          </a:p>
        </p:txBody>
      </p:sp>
      <p:sp>
        <p:nvSpPr>
          <p:cNvPr id="936964" name="Text Box 4"/>
          <p:cNvSpPr txBox="1">
            <a:spLocks noChangeArrowheads="1"/>
          </p:cNvSpPr>
          <p:nvPr/>
        </p:nvSpPr>
        <p:spPr bwMode="auto">
          <a:xfrm>
            <a:off x="1804988" y="1628775"/>
            <a:ext cx="6338887" cy="396875"/>
          </a:xfrm>
          <a:prstGeom prst="rect">
            <a:avLst/>
          </a:prstGeom>
          <a:noFill/>
          <a:ln w="9525">
            <a:noFill/>
            <a:miter lim="800000"/>
            <a:headEnd/>
            <a:tailEnd/>
          </a:ln>
          <a:effectLst/>
        </p:spPr>
        <p:txBody>
          <a:bodyPr wrap="none">
            <a:spAutoFit/>
          </a:bodyPr>
          <a:lstStyle/>
          <a:p>
            <a:r>
              <a:rPr lang="en-US" altLang="zh-CN">
                <a:ea typeface="宋体" pitchFamily="2" charset="-122"/>
              </a:rPr>
              <a:t>Find the volume of the solid generated by revolving a region</a:t>
            </a:r>
          </a:p>
        </p:txBody>
      </p:sp>
      <p:sp>
        <p:nvSpPr>
          <p:cNvPr id="936965" name="Text Box 5"/>
          <p:cNvSpPr txBox="1">
            <a:spLocks noChangeArrowheads="1"/>
          </p:cNvSpPr>
          <p:nvPr/>
        </p:nvSpPr>
        <p:spPr bwMode="auto">
          <a:xfrm>
            <a:off x="376238" y="1985963"/>
            <a:ext cx="7456487" cy="396875"/>
          </a:xfrm>
          <a:prstGeom prst="rect">
            <a:avLst/>
          </a:prstGeom>
          <a:noFill/>
          <a:ln w="9525">
            <a:noFill/>
            <a:miter lim="800000"/>
            <a:headEnd/>
            <a:tailEnd/>
          </a:ln>
          <a:effectLst/>
        </p:spPr>
        <p:txBody>
          <a:bodyPr wrap="none">
            <a:spAutoFit/>
          </a:bodyPr>
          <a:lstStyle/>
          <a:p>
            <a:r>
              <a:rPr lang="en-US" altLang="zh-CN">
                <a:ea typeface="宋体" pitchFamily="2" charset="-122"/>
              </a:rPr>
              <a:t>between the  </a:t>
            </a:r>
            <a:r>
              <a:rPr lang="en-US" altLang="zh-CN" b="1" i="1">
                <a:ea typeface="宋体" pitchFamily="2" charset="-122"/>
              </a:rPr>
              <a:t>y</a:t>
            </a:r>
            <a:r>
              <a:rPr lang="en-US" altLang="zh-CN">
                <a:ea typeface="宋体" pitchFamily="2" charset="-122"/>
              </a:rPr>
              <a:t>-axis and the curve               ,                 , about the </a:t>
            </a:r>
            <a:r>
              <a:rPr lang="en-US" altLang="zh-CN" b="1" i="1">
                <a:ea typeface="宋体" pitchFamily="2" charset="-122"/>
              </a:rPr>
              <a:t>y</a:t>
            </a:r>
            <a:r>
              <a:rPr lang="en-US" altLang="zh-CN">
                <a:ea typeface="宋体" pitchFamily="2" charset="-122"/>
              </a:rPr>
              <a:t>-axis.</a:t>
            </a:r>
          </a:p>
        </p:txBody>
      </p:sp>
      <p:graphicFrame>
        <p:nvGraphicFramePr>
          <p:cNvPr id="936966" name="Object 6"/>
          <p:cNvGraphicFramePr>
            <a:graphicFrameLocks noChangeAspect="1"/>
          </p:cNvGraphicFramePr>
          <p:nvPr/>
        </p:nvGraphicFramePr>
        <p:xfrm>
          <a:off x="3898900" y="2071688"/>
          <a:ext cx="889000" cy="292100"/>
        </p:xfrm>
        <a:graphic>
          <a:graphicData uri="http://schemas.openxmlformats.org/presentationml/2006/ole">
            <mc:AlternateContent xmlns:mc="http://schemas.openxmlformats.org/markup-compatibility/2006">
              <mc:Choice xmlns:v="urn:schemas-microsoft-com:vml" Requires="v">
                <p:oleObj spid="_x0000_s936978" name="Equation" r:id="rId4" imgW="888840" imgH="291960" progId="Equation.DSMT4">
                  <p:embed/>
                </p:oleObj>
              </mc:Choice>
              <mc:Fallback>
                <p:oleObj name="Equation" r:id="rId4" imgW="888840" imgH="29196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8900" y="2071688"/>
                        <a:ext cx="8890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6967" name="Object 7"/>
          <p:cNvGraphicFramePr>
            <a:graphicFrameLocks noChangeAspect="1"/>
          </p:cNvGraphicFramePr>
          <p:nvPr/>
        </p:nvGraphicFramePr>
        <p:xfrm>
          <a:off x="5000625" y="2089150"/>
          <a:ext cx="939800" cy="292100"/>
        </p:xfrm>
        <a:graphic>
          <a:graphicData uri="http://schemas.openxmlformats.org/presentationml/2006/ole">
            <mc:AlternateContent xmlns:mc="http://schemas.openxmlformats.org/markup-compatibility/2006">
              <mc:Choice xmlns:v="urn:schemas-microsoft-com:vml" Requires="v">
                <p:oleObj spid="_x0000_s936979" name="Equation" r:id="rId6" imgW="939600" imgH="291960" progId="Equation.DSMT4">
                  <p:embed/>
                </p:oleObj>
              </mc:Choice>
              <mc:Fallback>
                <p:oleObj name="Equation" r:id="rId6" imgW="939600" imgH="29196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625" y="2089150"/>
                        <a:ext cx="9398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36968" name="Picture 8"/>
          <p:cNvPicPr>
            <a:picLocks noChangeArrowheads="1"/>
          </p:cNvPicPr>
          <p:nvPr/>
        </p:nvPicPr>
        <p:blipFill>
          <a:blip r:embed="rId8"/>
          <a:srcRect/>
          <a:stretch>
            <a:fillRect/>
          </a:stretch>
        </p:blipFill>
        <p:spPr bwMode="auto">
          <a:xfrm>
            <a:off x="1763713" y="2636838"/>
            <a:ext cx="5535612" cy="3414712"/>
          </a:xfrm>
          <a:prstGeom prst="rect">
            <a:avLst/>
          </a:prstGeom>
          <a:noFill/>
          <a:ln w="12700">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36968"/>
                                        </p:tgtEl>
                                        <p:attrNameLst>
                                          <p:attrName>style.visibility</p:attrName>
                                        </p:attrNameLst>
                                      </p:cBhvr>
                                      <p:to>
                                        <p:strVal val="visible"/>
                                      </p:to>
                                    </p:set>
                                    <p:animEffect transition="in" filter="wipe(left)">
                                      <p:cBhvr>
                                        <p:cTn id="7" dur="500"/>
                                        <p:tgtEl>
                                          <p:spTgt spid="936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p>
        </p:txBody>
      </p:sp>
      <p:graphicFrame>
        <p:nvGraphicFramePr>
          <p:cNvPr id="939016" name="Object 8"/>
          <p:cNvGraphicFramePr>
            <a:graphicFrameLocks noGrp="1" noChangeAspect="1"/>
          </p:cNvGraphicFramePr>
          <p:nvPr>
            <p:ph idx="1"/>
          </p:nvPr>
        </p:nvGraphicFramePr>
        <p:xfrm>
          <a:off x="5072066" y="2848567"/>
          <a:ext cx="3357557" cy="3683987"/>
        </p:xfrm>
        <a:graphic>
          <a:graphicData uri="http://schemas.openxmlformats.org/presentationml/2006/ole">
            <mc:AlternateContent xmlns:mc="http://schemas.openxmlformats.org/markup-compatibility/2006">
              <mc:Choice xmlns:v="urn:schemas-microsoft-com:vml" Requires="v">
                <p:oleObj spid="_x0000_s939060" name="Image" r:id="rId4" imgW="6247619" imgH="6857143" progId="Photoshop.Image.8">
                  <p:embed/>
                </p:oleObj>
              </mc:Choice>
              <mc:Fallback>
                <p:oleObj name="Image" r:id="rId4" imgW="6247619" imgH="6857143" progId="Photoshop.Image.8">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066" y="2848567"/>
                        <a:ext cx="3357557" cy="368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灯片编号占位符 5"/>
          <p:cNvSpPr>
            <a:spLocks noGrp="1"/>
          </p:cNvSpPr>
          <p:nvPr>
            <p:ph type="sldNum" sz="quarter" idx="12"/>
          </p:nvPr>
        </p:nvSpPr>
        <p:spPr/>
        <p:txBody>
          <a:bodyPr/>
          <a:lstStyle/>
          <a:p>
            <a:fld id="{1AB9CBA9-111E-4971-B362-67CA62DE20CA}" type="slidenum">
              <a:rPr lang="en-US" altLang="en-US"/>
              <a:pPr/>
              <a:t>27</a:t>
            </a:fld>
            <a:endParaRPr lang="en-US" altLang="en-US"/>
          </a:p>
        </p:txBody>
      </p:sp>
      <p:sp>
        <p:nvSpPr>
          <p:cNvPr id="939011" name="Text Box 3"/>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9</a:t>
            </a:r>
          </a:p>
        </p:txBody>
      </p:sp>
      <p:sp>
        <p:nvSpPr>
          <p:cNvPr id="939012" name="Text Box 4"/>
          <p:cNvSpPr txBox="1">
            <a:spLocks noChangeArrowheads="1"/>
          </p:cNvSpPr>
          <p:nvPr/>
        </p:nvSpPr>
        <p:spPr bwMode="auto">
          <a:xfrm>
            <a:off x="1804988" y="1628775"/>
            <a:ext cx="6338887" cy="396875"/>
          </a:xfrm>
          <a:prstGeom prst="rect">
            <a:avLst/>
          </a:prstGeom>
          <a:noFill/>
          <a:ln w="9525">
            <a:noFill/>
            <a:miter lim="800000"/>
            <a:headEnd/>
            <a:tailEnd/>
          </a:ln>
          <a:effectLst/>
        </p:spPr>
        <p:txBody>
          <a:bodyPr wrap="none">
            <a:spAutoFit/>
          </a:bodyPr>
          <a:lstStyle/>
          <a:p>
            <a:r>
              <a:rPr lang="en-US" altLang="zh-CN">
                <a:ea typeface="宋体" pitchFamily="2" charset="-122"/>
              </a:rPr>
              <a:t>Find the volume of the solid generated by revolving a region</a:t>
            </a:r>
          </a:p>
        </p:txBody>
      </p:sp>
      <p:sp>
        <p:nvSpPr>
          <p:cNvPr id="939013" name="Text Box 5"/>
          <p:cNvSpPr txBox="1">
            <a:spLocks noChangeArrowheads="1"/>
          </p:cNvSpPr>
          <p:nvPr/>
        </p:nvSpPr>
        <p:spPr bwMode="auto">
          <a:xfrm>
            <a:off x="376238" y="1985963"/>
            <a:ext cx="7456487" cy="396875"/>
          </a:xfrm>
          <a:prstGeom prst="rect">
            <a:avLst/>
          </a:prstGeom>
          <a:noFill/>
          <a:ln w="9525">
            <a:noFill/>
            <a:miter lim="800000"/>
            <a:headEnd/>
            <a:tailEnd/>
          </a:ln>
          <a:effectLst/>
        </p:spPr>
        <p:txBody>
          <a:bodyPr wrap="none">
            <a:spAutoFit/>
          </a:bodyPr>
          <a:lstStyle/>
          <a:p>
            <a:r>
              <a:rPr lang="en-US" altLang="zh-CN">
                <a:ea typeface="宋体" pitchFamily="2" charset="-122"/>
              </a:rPr>
              <a:t>between the  </a:t>
            </a:r>
            <a:r>
              <a:rPr lang="en-US" altLang="zh-CN" b="1" i="1">
                <a:ea typeface="宋体" pitchFamily="2" charset="-122"/>
              </a:rPr>
              <a:t>y</a:t>
            </a:r>
            <a:r>
              <a:rPr lang="en-US" altLang="zh-CN">
                <a:ea typeface="宋体" pitchFamily="2" charset="-122"/>
              </a:rPr>
              <a:t>-axis and the curve               ,                 , about the </a:t>
            </a:r>
            <a:r>
              <a:rPr lang="en-US" altLang="zh-CN" b="1" i="1">
                <a:ea typeface="宋体" pitchFamily="2" charset="-122"/>
              </a:rPr>
              <a:t>y</a:t>
            </a:r>
            <a:r>
              <a:rPr lang="en-US" altLang="zh-CN">
                <a:ea typeface="宋体" pitchFamily="2" charset="-122"/>
              </a:rPr>
              <a:t>-axis.</a:t>
            </a:r>
          </a:p>
        </p:txBody>
      </p:sp>
      <p:graphicFrame>
        <p:nvGraphicFramePr>
          <p:cNvPr id="939014" name="Object 6"/>
          <p:cNvGraphicFramePr>
            <a:graphicFrameLocks noChangeAspect="1"/>
          </p:cNvGraphicFramePr>
          <p:nvPr/>
        </p:nvGraphicFramePr>
        <p:xfrm>
          <a:off x="3898900" y="2071688"/>
          <a:ext cx="889000" cy="292100"/>
        </p:xfrm>
        <a:graphic>
          <a:graphicData uri="http://schemas.openxmlformats.org/presentationml/2006/ole">
            <mc:AlternateContent xmlns:mc="http://schemas.openxmlformats.org/markup-compatibility/2006">
              <mc:Choice xmlns:v="urn:schemas-microsoft-com:vml" Requires="v">
                <p:oleObj spid="_x0000_s939061" name="Equation" r:id="rId6" imgW="888840" imgH="291960" progId="Equation.DSMT4">
                  <p:embed/>
                </p:oleObj>
              </mc:Choice>
              <mc:Fallback>
                <p:oleObj name="Equation" r:id="rId6" imgW="888840" imgH="29196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8900" y="2071688"/>
                        <a:ext cx="8890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9015" name="Object 7"/>
          <p:cNvGraphicFramePr>
            <a:graphicFrameLocks noChangeAspect="1"/>
          </p:cNvGraphicFramePr>
          <p:nvPr/>
        </p:nvGraphicFramePr>
        <p:xfrm>
          <a:off x="5000625" y="2089150"/>
          <a:ext cx="939800" cy="292100"/>
        </p:xfrm>
        <a:graphic>
          <a:graphicData uri="http://schemas.openxmlformats.org/presentationml/2006/ole">
            <mc:AlternateContent xmlns:mc="http://schemas.openxmlformats.org/markup-compatibility/2006">
              <mc:Choice xmlns:v="urn:schemas-microsoft-com:vml" Requires="v">
                <p:oleObj spid="_x0000_s939062" name="Equation" r:id="rId8" imgW="939600" imgH="291960" progId="Equation.DSMT4">
                  <p:embed/>
                </p:oleObj>
              </mc:Choice>
              <mc:Fallback>
                <p:oleObj name="Equation" r:id="rId8" imgW="939600" imgH="29196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0625" y="2089150"/>
                        <a:ext cx="9398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9017" name="Text Box 9"/>
          <p:cNvSpPr txBox="1">
            <a:spLocks noChangeArrowheads="1"/>
          </p:cNvSpPr>
          <p:nvPr/>
        </p:nvSpPr>
        <p:spPr bwMode="auto">
          <a:xfrm>
            <a:off x="376238" y="2562225"/>
            <a:ext cx="1085850"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a:t>
            </a:r>
          </a:p>
        </p:txBody>
      </p:sp>
      <p:sp>
        <p:nvSpPr>
          <p:cNvPr id="939019" name="Text Box 11"/>
          <p:cNvSpPr txBox="1">
            <a:spLocks noChangeArrowheads="1"/>
          </p:cNvSpPr>
          <p:nvPr/>
        </p:nvSpPr>
        <p:spPr bwMode="auto">
          <a:xfrm>
            <a:off x="376238" y="2994025"/>
            <a:ext cx="4267200" cy="1006475"/>
          </a:xfrm>
          <a:prstGeom prst="rect">
            <a:avLst/>
          </a:prstGeom>
          <a:noFill/>
          <a:ln w="9525">
            <a:noFill/>
            <a:miter lim="800000"/>
            <a:headEnd/>
            <a:tailEnd/>
          </a:ln>
          <a:effectLst/>
        </p:spPr>
        <p:txBody>
          <a:bodyPr wrap="none">
            <a:spAutoFit/>
          </a:bodyPr>
          <a:lstStyle/>
          <a:p>
            <a:r>
              <a:rPr lang="en-US" altLang="zh-CN">
                <a:ea typeface="宋体" pitchFamily="2" charset="-122"/>
              </a:rPr>
              <a:t>We draw figures showing the region,</a:t>
            </a:r>
          </a:p>
          <a:p>
            <a:r>
              <a:rPr lang="en-US" altLang="zh-CN">
                <a:ea typeface="宋体" pitchFamily="2" charset="-122"/>
              </a:rPr>
              <a:t>a typical radius, and the generated solid.</a:t>
            </a:r>
          </a:p>
          <a:p>
            <a:r>
              <a:rPr lang="en-US" altLang="zh-CN">
                <a:ea typeface="宋体" pitchFamily="2" charset="-122"/>
              </a:rPr>
              <a:t>The volume is</a:t>
            </a:r>
          </a:p>
        </p:txBody>
      </p:sp>
      <p:sp>
        <p:nvSpPr>
          <p:cNvPr id="939021" name="Rectangle 13"/>
          <p:cNvSpPr>
            <a:spLocks noChangeArrowheads="1"/>
          </p:cNvSpPr>
          <p:nvPr/>
        </p:nvSpPr>
        <p:spPr bwMode="auto">
          <a:xfrm>
            <a:off x="395288" y="6165850"/>
            <a:ext cx="881062" cy="396875"/>
          </a:xfrm>
          <a:prstGeom prst="rect">
            <a:avLst/>
          </a:prstGeom>
          <a:noFill/>
          <a:ln w="9525">
            <a:noFill/>
            <a:miter lim="800000"/>
            <a:headEnd/>
            <a:tailEnd/>
          </a:ln>
          <a:effectLst/>
        </p:spPr>
        <p:txBody>
          <a:bodyPr wrap="none">
            <a:spAutoFit/>
          </a:bodyPr>
          <a:lstStyle/>
          <a:p>
            <a:r>
              <a:rPr lang="en-US" altLang="zh-CN">
                <a:ea typeface="宋体" pitchFamily="2" charset="-122"/>
              </a:rPr>
              <a:t>Finish.</a:t>
            </a:r>
          </a:p>
        </p:txBody>
      </p:sp>
      <p:graphicFrame>
        <p:nvGraphicFramePr>
          <p:cNvPr id="939020" name="Object 12"/>
          <p:cNvGraphicFramePr>
            <a:graphicFrameLocks noChangeAspect="1"/>
          </p:cNvGraphicFramePr>
          <p:nvPr/>
        </p:nvGraphicFramePr>
        <p:xfrm>
          <a:off x="827088" y="3860800"/>
          <a:ext cx="3517900" cy="787400"/>
        </p:xfrm>
        <a:graphic>
          <a:graphicData uri="http://schemas.openxmlformats.org/presentationml/2006/ole">
            <mc:AlternateContent xmlns:mc="http://schemas.openxmlformats.org/markup-compatibility/2006">
              <mc:Choice xmlns:v="urn:schemas-microsoft-com:vml" Requires="v">
                <p:oleObj spid="_x0000_s939063" name="Equation" r:id="rId10" imgW="3517560" imgH="787320" progId="Equation.DSMT4">
                  <p:embed/>
                </p:oleObj>
              </mc:Choice>
              <mc:Fallback>
                <p:oleObj name="Equation" r:id="rId10" imgW="3517560" imgH="787320" progId="Equation.DSMT4">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088" y="3860800"/>
                        <a:ext cx="35179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9022" name="Object 14"/>
          <p:cNvGraphicFramePr>
            <a:graphicFrameLocks noChangeAspect="1"/>
          </p:cNvGraphicFramePr>
          <p:nvPr/>
        </p:nvGraphicFramePr>
        <p:xfrm>
          <a:off x="1042988" y="4724400"/>
          <a:ext cx="1270000" cy="685800"/>
        </p:xfrm>
        <a:graphic>
          <a:graphicData uri="http://schemas.openxmlformats.org/presentationml/2006/ole">
            <mc:AlternateContent xmlns:mc="http://schemas.openxmlformats.org/markup-compatibility/2006">
              <mc:Choice xmlns:v="urn:schemas-microsoft-com:vml" Requires="v">
                <p:oleObj spid="_x0000_s939064" name="Equation" r:id="rId12" imgW="1269720" imgH="685800" progId="Equation.DSMT4">
                  <p:embed/>
                </p:oleObj>
              </mc:Choice>
              <mc:Fallback>
                <p:oleObj name="Equation" r:id="rId12" imgW="1269720" imgH="685800" progId="Equation.DSMT4">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4724400"/>
                        <a:ext cx="1270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9023" name="Object 15"/>
          <p:cNvGraphicFramePr>
            <a:graphicFrameLocks noChangeAspect="1"/>
          </p:cNvGraphicFramePr>
          <p:nvPr/>
        </p:nvGraphicFramePr>
        <p:xfrm>
          <a:off x="2411413" y="4652963"/>
          <a:ext cx="2349500" cy="850900"/>
        </p:xfrm>
        <a:graphic>
          <a:graphicData uri="http://schemas.openxmlformats.org/presentationml/2006/ole">
            <mc:AlternateContent xmlns:mc="http://schemas.openxmlformats.org/markup-compatibility/2006">
              <mc:Choice xmlns:v="urn:schemas-microsoft-com:vml" Requires="v">
                <p:oleObj spid="_x0000_s939065" name="Equation" r:id="rId14" imgW="2349360" imgH="850680" progId="Equation.DSMT4">
                  <p:embed/>
                </p:oleObj>
              </mc:Choice>
              <mc:Fallback>
                <p:oleObj name="Equation" r:id="rId14" imgW="2349360" imgH="850680" progId="Equation.DSMT4">
                  <p:embed/>
                  <p:pic>
                    <p:nvPicPr>
                      <p:cNvPr id="0"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11413" y="4652963"/>
                        <a:ext cx="23495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9024" name="Object 16"/>
          <p:cNvGraphicFramePr>
            <a:graphicFrameLocks noChangeAspect="1"/>
          </p:cNvGraphicFramePr>
          <p:nvPr/>
        </p:nvGraphicFramePr>
        <p:xfrm>
          <a:off x="1042988" y="5661025"/>
          <a:ext cx="1993900" cy="241300"/>
        </p:xfrm>
        <a:graphic>
          <a:graphicData uri="http://schemas.openxmlformats.org/presentationml/2006/ole">
            <mc:AlternateContent xmlns:mc="http://schemas.openxmlformats.org/markup-compatibility/2006">
              <mc:Choice xmlns:v="urn:schemas-microsoft-com:vml" Requires="v">
                <p:oleObj spid="_x0000_s939066" name="Equation" r:id="rId16" imgW="1993680" imgH="241200" progId="Equation.DSMT4">
                  <p:embed/>
                </p:oleObj>
              </mc:Choice>
              <mc:Fallback>
                <p:oleObj name="Equation" r:id="rId16" imgW="1993680" imgH="241200" progId="Equation.DSMT4">
                  <p:embed/>
                  <p:pic>
                    <p:nvPicPr>
                      <p:cNvPr id="0" name="Picture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2988" y="5661025"/>
                        <a:ext cx="1993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9017"/>
                                        </p:tgtEl>
                                        <p:attrNameLst>
                                          <p:attrName>style.visibility</p:attrName>
                                        </p:attrNameLst>
                                      </p:cBhvr>
                                      <p:to>
                                        <p:strVal val="visible"/>
                                      </p:to>
                                    </p:set>
                                    <p:animEffect transition="in" filter="wipe(left)">
                                      <p:cBhvr>
                                        <p:cTn id="7" dur="500"/>
                                        <p:tgtEl>
                                          <p:spTgt spid="9390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39019"/>
                                        </p:tgtEl>
                                        <p:attrNameLst>
                                          <p:attrName>style.visibility</p:attrName>
                                        </p:attrNameLst>
                                      </p:cBhvr>
                                      <p:to>
                                        <p:strVal val="visible"/>
                                      </p:to>
                                    </p:set>
                                    <p:animEffect transition="in" filter="wipe(up)">
                                      <p:cBhvr>
                                        <p:cTn id="12" dur="1000"/>
                                        <p:tgtEl>
                                          <p:spTgt spid="9390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39020"/>
                                        </p:tgtEl>
                                        <p:attrNameLst>
                                          <p:attrName>style.visibility</p:attrName>
                                        </p:attrNameLst>
                                      </p:cBhvr>
                                      <p:to>
                                        <p:strVal val="visible"/>
                                      </p:to>
                                    </p:set>
                                    <p:animEffect transition="in" filter="wipe(left)">
                                      <p:cBhvr>
                                        <p:cTn id="17" dur="1000"/>
                                        <p:tgtEl>
                                          <p:spTgt spid="9390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39022"/>
                                        </p:tgtEl>
                                        <p:attrNameLst>
                                          <p:attrName>style.visibility</p:attrName>
                                        </p:attrNameLst>
                                      </p:cBhvr>
                                      <p:to>
                                        <p:strVal val="visible"/>
                                      </p:to>
                                    </p:set>
                                    <p:animEffect transition="in" filter="wipe(left)">
                                      <p:cBhvr>
                                        <p:cTn id="22" dur="1000"/>
                                        <p:tgtEl>
                                          <p:spTgt spid="9390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39023"/>
                                        </p:tgtEl>
                                        <p:attrNameLst>
                                          <p:attrName>style.visibility</p:attrName>
                                        </p:attrNameLst>
                                      </p:cBhvr>
                                      <p:to>
                                        <p:strVal val="visible"/>
                                      </p:to>
                                    </p:set>
                                    <p:animEffect transition="in" filter="wipe(left)">
                                      <p:cBhvr>
                                        <p:cTn id="27" dur="1000"/>
                                        <p:tgtEl>
                                          <p:spTgt spid="9390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39024"/>
                                        </p:tgtEl>
                                        <p:attrNameLst>
                                          <p:attrName>style.visibility</p:attrName>
                                        </p:attrNameLst>
                                      </p:cBhvr>
                                      <p:to>
                                        <p:strVal val="visible"/>
                                      </p:to>
                                    </p:set>
                                    <p:animEffect transition="in" filter="wipe(left)">
                                      <p:cBhvr>
                                        <p:cTn id="32" dur="1000"/>
                                        <p:tgtEl>
                                          <p:spTgt spid="9390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39021"/>
                                        </p:tgtEl>
                                        <p:attrNameLst>
                                          <p:attrName>style.visibility</p:attrName>
                                        </p:attrNameLst>
                                      </p:cBhvr>
                                      <p:to>
                                        <p:strVal val="visible"/>
                                      </p:to>
                                    </p:set>
                                    <p:animEffect transition="in" filter="wipe(left)">
                                      <p:cBhvr>
                                        <p:cTn id="37" dur="1000"/>
                                        <p:tgtEl>
                                          <p:spTgt spid="939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7" grpId="0"/>
      <p:bldP spid="939019" grpId="0"/>
      <p:bldP spid="9390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geometry</a:t>
            </a:r>
          </a:p>
        </p:txBody>
      </p:sp>
      <p:sp>
        <p:nvSpPr>
          <p:cNvPr id="17" name="灯片编号占位符 4"/>
          <p:cNvSpPr>
            <a:spLocks noGrp="1"/>
          </p:cNvSpPr>
          <p:nvPr>
            <p:ph type="sldNum" sz="quarter" idx="12"/>
          </p:nvPr>
        </p:nvSpPr>
        <p:spPr/>
        <p:txBody>
          <a:bodyPr/>
          <a:lstStyle/>
          <a:p>
            <a:fld id="{863E2E92-DD59-4557-AF3B-5F5AE9D8F5DD}" type="slidenum">
              <a:rPr lang="en-US" altLang="en-US"/>
              <a:pPr/>
              <a:t>28</a:t>
            </a:fld>
            <a:endParaRPr lang="en-US" altLang="en-US"/>
          </a:p>
        </p:txBody>
      </p:sp>
      <p:sp>
        <p:nvSpPr>
          <p:cNvPr id="941059" name="Text Box 3"/>
          <p:cNvSpPr txBox="1">
            <a:spLocks noChangeArrowheads="1"/>
          </p:cNvSpPr>
          <p:nvPr/>
        </p:nvSpPr>
        <p:spPr bwMode="auto">
          <a:xfrm>
            <a:off x="376238" y="1698625"/>
            <a:ext cx="8197850" cy="1006475"/>
          </a:xfrm>
          <a:prstGeom prst="rect">
            <a:avLst/>
          </a:prstGeom>
          <a:noFill/>
          <a:ln w="9525">
            <a:noFill/>
            <a:miter lim="800000"/>
            <a:headEnd/>
            <a:tailEnd/>
          </a:ln>
          <a:effectLst/>
        </p:spPr>
        <p:txBody>
          <a:bodyPr wrap="none">
            <a:spAutoFit/>
          </a:bodyPr>
          <a:lstStyle/>
          <a:p>
            <a:r>
              <a:rPr lang="en-US" altLang="zh-CN">
                <a:ea typeface="宋体" pitchFamily="2" charset="-122"/>
              </a:rPr>
              <a:t>If the region we revolve to generate a solid does not border on or cross the axis</a:t>
            </a:r>
          </a:p>
          <a:p>
            <a:r>
              <a:rPr lang="en-US" altLang="zh-CN">
                <a:ea typeface="宋体" pitchFamily="2" charset="-122"/>
              </a:rPr>
              <a:t>of revolution, the solid has a hole in it. The cross sections perpendicular to the</a:t>
            </a:r>
          </a:p>
          <a:p>
            <a:r>
              <a:rPr lang="en-US" altLang="zh-CN">
                <a:ea typeface="宋体" pitchFamily="2" charset="-122"/>
              </a:rPr>
              <a:t>axis of revolution are washers instead of disks.</a:t>
            </a:r>
          </a:p>
        </p:txBody>
      </p:sp>
      <p:pic>
        <p:nvPicPr>
          <p:cNvPr id="941060" name="Picture 4"/>
          <p:cNvPicPr>
            <a:picLocks noChangeArrowheads="1"/>
          </p:cNvPicPr>
          <p:nvPr/>
        </p:nvPicPr>
        <p:blipFill>
          <a:blip r:embed="rId4"/>
          <a:srcRect/>
          <a:stretch>
            <a:fillRect/>
          </a:stretch>
        </p:blipFill>
        <p:spPr bwMode="auto">
          <a:xfrm>
            <a:off x="468313" y="2684463"/>
            <a:ext cx="7929562" cy="2112962"/>
          </a:xfrm>
          <a:prstGeom prst="rect">
            <a:avLst/>
          </a:prstGeom>
          <a:noFill/>
          <a:ln w="12700">
            <a:noFill/>
            <a:miter lim="800000"/>
            <a:headEnd/>
            <a:tailEnd/>
          </a:ln>
          <a:effectLst/>
        </p:spPr>
      </p:pic>
      <p:grpSp>
        <p:nvGrpSpPr>
          <p:cNvPr id="941061" name="Group 5"/>
          <p:cNvGrpSpPr>
            <a:grpSpLocks/>
          </p:cNvGrpSpPr>
          <p:nvPr/>
        </p:nvGrpSpPr>
        <p:grpSpPr bwMode="auto">
          <a:xfrm>
            <a:off x="376238" y="4757738"/>
            <a:ext cx="6343650" cy="833437"/>
            <a:chOff x="237" y="2997"/>
            <a:chExt cx="3996" cy="525"/>
          </a:xfrm>
        </p:grpSpPr>
        <p:sp>
          <p:nvSpPr>
            <p:cNvPr id="941062" name="Text Box 6"/>
            <p:cNvSpPr txBox="1">
              <a:spLocks noChangeArrowheads="1"/>
            </p:cNvSpPr>
            <p:nvPr/>
          </p:nvSpPr>
          <p:spPr bwMode="auto">
            <a:xfrm>
              <a:off x="237" y="2997"/>
              <a:ext cx="2618" cy="250"/>
            </a:xfrm>
            <a:prstGeom prst="rect">
              <a:avLst/>
            </a:prstGeom>
            <a:noFill/>
            <a:ln w="9525">
              <a:noFill/>
              <a:miter lim="800000"/>
              <a:headEnd/>
              <a:tailEnd/>
            </a:ln>
            <a:effectLst/>
          </p:spPr>
          <p:txBody>
            <a:bodyPr wrap="none">
              <a:spAutoFit/>
            </a:bodyPr>
            <a:lstStyle/>
            <a:p>
              <a:r>
                <a:rPr lang="en-US" altLang="zh-CN">
                  <a:ea typeface="宋体" pitchFamily="2" charset="-122"/>
                </a:rPr>
                <a:t>The dimensions of a typical washer are</a:t>
              </a:r>
            </a:p>
          </p:txBody>
        </p:sp>
        <p:grpSp>
          <p:nvGrpSpPr>
            <p:cNvPr id="941063" name="Group 7"/>
            <p:cNvGrpSpPr>
              <a:grpSpLocks/>
            </p:cNvGrpSpPr>
            <p:nvPr/>
          </p:nvGrpSpPr>
          <p:grpSpPr bwMode="auto">
            <a:xfrm>
              <a:off x="1201" y="3249"/>
              <a:ext cx="1361" cy="250"/>
              <a:chOff x="1201" y="3452"/>
              <a:chExt cx="1361" cy="250"/>
            </a:xfrm>
          </p:grpSpPr>
          <p:sp>
            <p:nvSpPr>
              <p:cNvPr id="941064" name="Text Box 8"/>
              <p:cNvSpPr txBox="1">
                <a:spLocks noChangeArrowheads="1"/>
              </p:cNvSpPr>
              <p:nvPr/>
            </p:nvSpPr>
            <p:spPr bwMode="auto">
              <a:xfrm>
                <a:off x="1201" y="3452"/>
                <a:ext cx="954" cy="250"/>
              </a:xfrm>
              <a:prstGeom prst="rect">
                <a:avLst/>
              </a:prstGeom>
              <a:noFill/>
              <a:ln w="9525">
                <a:noFill/>
                <a:miter lim="800000"/>
                <a:headEnd/>
                <a:tailEnd/>
              </a:ln>
              <a:effectLst/>
            </p:spPr>
            <p:txBody>
              <a:bodyPr wrap="none">
                <a:spAutoFit/>
              </a:bodyPr>
              <a:lstStyle/>
              <a:p>
                <a:r>
                  <a:rPr lang="en-US" altLang="zh-CN">
                    <a:ea typeface="宋体" pitchFamily="2" charset="-122"/>
                  </a:rPr>
                  <a:t>Outer radius:</a:t>
                </a:r>
              </a:p>
            </p:txBody>
          </p:sp>
          <p:graphicFrame>
            <p:nvGraphicFramePr>
              <p:cNvPr id="941065" name="Object 9"/>
              <p:cNvGraphicFramePr>
                <a:graphicFrameLocks noChangeAspect="1"/>
              </p:cNvGraphicFramePr>
              <p:nvPr/>
            </p:nvGraphicFramePr>
            <p:xfrm>
              <a:off x="2202" y="3518"/>
              <a:ext cx="360" cy="184"/>
            </p:xfrm>
            <a:graphic>
              <a:graphicData uri="http://schemas.openxmlformats.org/presentationml/2006/ole">
                <mc:AlternateContent xmlns:mc="http://schemas.openxmlformats.org/markup-compatibility/2006">
                  <mc:Choice xmlns:v="urn:schemas-microsoft-com:vml" Requires="v">
                    <p:oleObj spid="_x0000_s941087" name="Equation" r:id="rId5" imgW="571320" imgH="291960" progId="Equation.DSMT4">
                      <p:embed/>
                    </p:oleObj>
                  </mc:Choice>
                  <mc:Fallback>
                    <p:oleObj name="Equation" r:id="rId5" imgW="571320" imgH="29196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2" y="3518"/>
                            <a:ext cx="360"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41066" name="Group 10"/>
            <p:cNvGrpSpPr>
              <a:grpSpLocks/>
            </p:cNvGrpSpPr>
            <p:nvPr/>
          </p:nvGrpSpPr>
          <p:grpSpPr bwMode="auto">
            <a:xfrm>
              <a:off x="2971" y="3272"/>
              <a:ext cx="1262" cy="250"/>
              <a:chOff x="2971" y="3475"/>
              <a:chExt cx="1262" cy="250"/>
            </a:xfrm>
          </p:grpSpPr>
          <p:sp>
            <p:nvSpPr>
              <p:cNvPr id="941067" name="Text Box 11"/>
              <p:cNvSpPr txBox="1">
                <a:spLocks noChangeArrowheads="1"/>
              </p:cNvSpPr>
              <p:nvPr/>
            </p:nvSpPr>
            <p:spPr bwMode="auto">
              <a:xfrm>
                <a:off x="2971" y="3475"/>
                <a:ext cx="927" cy="250"/>
              </a:xfrm>
              <a:prstGeom prst="rect">
                <a:avLst/>
              </a:prstGeom>
              <a:noFill/>
              <a:ln w="9525">
                <a:noFill/>
                <a:miter lim="800000"/>
                <a:headEnd/>
                <a:tailEnd/>
              </a:ln>
              <a:effectLst/>
            </p:spPr>
            <p:txBody>
              <a:bodyPr wrap="none">
                <a:spAutoFit/>
              </a:bodyPr>
              <a:lstStyle/>
              <a:p>
                <a:r>
                  <a:rPr lang="en-US" altLang="zh-CN">
                    <a:ea typeface="宋体" pitchFamily="2" charset="-122"/>
                  </a:rPr>
                  <a:t>Inner radius:</a:t>
                </a:r>
              </a:p>
            </p:txBody>
          </p:sp>
          <p:graphicFrame>
            <p:nvGraphicFramePr>
              <p:cNvPr id="941068" name="Object 12"/>
              <p:cNvGraphicFramePr>
                <a:graphicFrameLocks noChangeAspect="1"/>
              </p:cNvGraphicFramePr>
              <p:nvPr/>
            </p:nvGraphicFramePr>
            <p:xfrm>
              <a:off x="3921" y="3520"/>
              <a:ext cx="312" cy="184"/>
            </p:xfrm>
            <a:graphic>
              <a:graphicData uri="http://schemas.openxmlformats.org/presentationml/2006/ole">
                <mc:AlternateContent xmlns:mc="http://schemas.openxmlformats.org/markup-compatibility/2006">
                  <mc:Choice xmlns:v="urn:schemas-microsoft-com:vml" Requires="v">
                    <p:oleObj spid="_x0000_s941088" name="Equation" r:id="rId7" imgW="495000" imgH="291960" progId="Equation.DSMT4">
                      <p:embed/>
                    </p:oleObj>
                  </mc:Choice>
                  <mc:Fallback>
                    <p:oleObj name="Equation" r:id="rId7" imgW="495000" imgH="291960" progId="Equation.DSMT4">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1" y="3520"/>
                            <a:ext cx="312"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941069" name="Group 13"/>
          <p:cNvGrpSpPr>
            <a:grpSpLocks/>
          </p:cNvGrpSpPr>
          <p:nvPr/>
        </p:nvGrpSpPr>
        <p:grpSpPr bwMode="auto">
          <a:xfrm>
            <a:off x="376238" y="5572125"/>
            <a:ext cx="8161337" cy="520700"/>
            <a:chOff x="237" y="3510"/>
            <a:chExt cx="5141" cy="328"/>
          </a:xfrm>
        </p:grpSpPr>
        <p:sp>
          <p:nvSpPr>
            <p:cNvPr id="941070" name="Text Box 14"/>
            <p:cNvSpPr txBox="1">
              <a:spLocks noChangeArrowheads="1"/>
            </p:cNvSpPr>
            <p:nvPr/>
          </p:nvSpPr>
          <p:spPr bwMode="auto">
            <a:xfrm>
              <a:off x="237" y="3521"/>
              <a:ext cx="1425" cy="250"/>
            </a:xfrm>
            <a:prstGeom prst="rect">
              <a:avLst/>
            </a:prstGeom>
            <a:noFill/>
            <a:ln w="9525">
              <a:noFill/>
              <a:miter lim="800000"/>
              <a:headEnd/>
              <a:tailEnd/>
            </a:ln>
            <a:effectLst/>
          </p:spPr>
          <p:txBody>
            <a:bodyPr wrap="none">
              <a:spAutoFit/>
            </a:bodyPr>
            <a:lstStyle/>
            <a:p>
              <a:r>
                <a:rPr lang="en-US" altLang="zh-CN">
                  <a:ea typeface="宋体" pitchFamily="2" charset="-122"/>
                </a:rPr>
                <a:t>The washer’s area is</a:t>
              </a:r>
            </a:p>
          </p:txBody>
        </p:sp>
        <p:graphicFrame>
          <p:nvGraphicFramePr>
            <p:cNvPr id="941071" name="Object 15"/>
            <p:cNvGraphicFramePr>
              <a:graphicFrameLocks noChangeAspect="1"/>
            </p:cNvGraphicFramePr>
            <p:nvPr/>
          </p:nvGraphicFramePr>
          <p:xfrm>
            <a:off x="1882" y="3510"/>
            <a:ext cx="3496" cy="328"/>
          </p:xfrm>
          <a:graphic>
            <a:graphicData uri="http://schemas.openxmlformats.org/presentationml/2006/ole">
              <mc:AlternateContent xmlns:mc="http://schemas.openxmlformats.org/markup-compatibility/2006">
                <mc:Choice xmlns:v="urn:schemas-microsoft-com:vml" Requires="v">
                  <p:oleObj spid="_x0000_s941089" name="Equation" r:id="rId9" imgW="5549760" imgH="520560" progId="Equation.DSMT4">
                    <p:embed/>
                  </p:oleObj>
                </mc:Choice>
                <mc:Fallback>
                  <p:oleObj name="Equation" r:id="rId9" imgW="5549760" imgH="520560" progId="Equation.DSMT4">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2" y="3510"/>
                          <a:ext cx="3496"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41060"/>
                                        </p:tgtEl>
                                        <p:attrNameLst>
                                          <p:attrName>style.visibility</p:attrName>
                                        </p:attrNameLst>
                                      </p:cBhvr>
                                      <p:to>
                                        <p:strVal val="visible"/>
                                      </p:to>
                                    </p:set>
                                    <p:animEffect transition="in" filter="wipe(up)">
                                      <p:cBhvr>
                                        <p:cTn id="7" dur="500"/>
                                        <p:tgtEl>
                                          <p:spTgt spid="9410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41061"/>
                                        </p:tgtEl>
                                        <p:attrNameLst>
                                          <p:attrName>style.visibility</p:attrName>
                                        </p:attrNameLst>
                                      </p:cBhvr>
                                      <p:to>
                                        <p:strVal val="visible"/>
                                      </p:to>
                                    </p:set>
                                    <p:animEffect transition="in" filter="wipe(up)">
                                      <p:cBhvr>
                                        <p:cTn id="12" dur="500"/>
                                        <p:tgtEl>
                                          <p:spTgt spid="9410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41069"/>
                                        </p:tgtEl>
                                        <p:attrNameLst>
                                          <p:attrName>style.visibility</p:attrName>
                                        </p:attrNameLst>
                                      </p:cBhvr>
                                      <p:to>
                                        <p:strVal val="visible"/>
                                      </p:to>
                                    </p:set>
                                    <p:animEffect transition="in" filter="wipe(up)">
                                      <p:cBhvr>
                                        <p:cTn id="17" dur="500"/>
                                        <p:tgtEl>
                                          <p:spTgt spid="94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p>
        </p:txBody>
      </p:sp>
      <p:sp>
        <p:nvSpPr>
          <p:cNvPr id="15" name="灯片编号占位符 6"/>
          <p:cNvSpPr>
            <a:spLocks noGrp="1"/>
          </p:cNvSpPr>
          <p:nvPr>
            <p:ph type="sldNum" sz="quarter" idx="12"/>
          </p:nvPr>
        </p:nvSpPr>
        <p:spPr/>
        <p:txBody>
          <a:bodyPr/>
          <a:lstStyle/>
          <a:p>
            <a:fld id="{C39828D6-C675-40C1-858B-381642808B72}" type="slidenum">
              <a:rPr lang="en-US" altLang="en-US"/>
              <a:pPr/>
              <a:t>29</a:t>
            </a:fld>
            <a:endParaRPr lang="en-US" altLang="en-US"/>
          </a:p>
        </p:txBody>
      </p:sp>
      <p:sp>
        <p:nvSpPr>
          <p:cNvPr id="945155" name="Text Box 3"/>
          <p:cNvSpPr txBox="1">
            <a:spLocks noChangeArrowheads="1"/>
          </p:cNvSpPr>
          <p:nvPr/>
        </p:nvSpPr>
        <p:spPr bwMode="auto">
          <a:xfrm>
            <a:off x="376238" y="1625600"/>
            <a:ext cx="1460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10</a:t>
            </a:r>
          </a:p>
        </p:txBody>
      </p:sp>
      <p:sp>
        <p:nvSpPr>
          <p:cNvPr id="945156" name="Text Box 4"/>
          <p:cNvSpPr txBox="1">
            <a:spLocks noChangeArrowheads="1"/>
          </p:cNvSpPr>
          <p:nvPr/>
        </p:nvSpPr>
        <p:spPr bwMode="auto">
          <a:xfrm>
            <a:off x="1804988" y="1628775"/>
            <a:ext cx="5935662" cy="396875"/>
          </a:xfrm>
          <a:prstGeom prst="rect">
            <a:avLst/>
          </a:prstGeom>
          <a:noFill/>
          <a:ln w="9525">
            <a:noFill/>
            <a:miter lim="800000"/>
            <a:headEnd/>
            <a:tailEnd/>
          </a:ln>
          <a:effectLst/>
        </p:spPr>
        <p:txBody>
          <a:bodyPr wrap="none">
            <a:spAutoFit/>
          </a:bodyPr>
          <a:lstStyle/>
          <a:p>
            <a:r>
              <a:rPr lang="en-US" altLang="zh-CN">
                <a:ea typeface="宋体" pitchFamily="2" charset="-122"/>
              </a:rPr>
              <a:t>The region bounded by the curve                   and the line</a:t>
            </a:r>
          </a:p>
        </p:txBody>
      </p:sp>
      <p:graphicFrame>
        <p:nvGraphicFramePr>
          <p:cNvPr id="945157" name="Object 5"/>
          <p:cNvGraphicFramePr>
            <a:graphicFrameLocks noChangeAspect="1"/>
          </p:cNvGraphicFramePr>
          <p:nvPr/>
        </p:nvGraphicFramePr>
        <p:xfrm>
          <a:off x="5376863" y="1671638"/>
          <a:ext cx="1066800" cy="355600"/>
        </p:xfrm>
        <a:graphic>
          <a:graphicData uri="http://schemas.openxmlformats.org/presentationml/2006/ole">
            <mc:AlternateContent xmlns:mc="http://schemas.openxmlformats.org/markup-compatibility/2006">
              <mc:Choice xmlns:v="urn:schemas-microsoft-com:vml" Requires="v">
                <p:oleObj spid="_x0000_s945169" name="Equation" r:id="rId4" imgW="1066680" imgH="355320" progId="Equation.DSMT4">
                  <p:embed/>
                </p:oleObj>
              </mc:Choice>
              <mc:Fallback>
                <p:oleObj name="Equation" r:id="rId4" imgW="1066680" imgH="35532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6863" y="1671638"/>
                        <a:ext cx="1066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5158" name="Object 6"/>
          <p:cNvGraphicFramePr>
            <a:graphicFrameLocks noChangeAspect="1"/>
          </p:cNvGraphicFramePr>
          <p:nvPr/>
        </p:nvGraphicFramePr>
        <p:xfrm>
          <a:off x="417513" y="2057400"/>
          <a:ext cx="1130300" cy="292100"/>
        </p:xfrm>
        <a:graphic>
          <a:graphicData uri="http://schemas.openxmlformats.org/presentationml/2006/ole">
            <mc:AlternateContent xmlns:mc="http://schemas.openxmlformats.org/markup-compatibility/2006">
              <mc:Choice xmlns:v="urn:schemas-microsoft-com:vml" Requires="v">
                <p:oleObj spid="_x0000_s945170" name="Equation" r:id="rId6" imgW="1130040" imgH="291960" progId="Equation.DSMT4">
                  <p:embed/>
                </p:oleObj>
              </mc:Choice>
              <mc:Fallback>
                <p:oleObj name="Equation" r:id="rId6" imgW="1130040" imgH="29196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513" y="2057400"/>
                        <a:ext cx="11303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5159" name="Text Box 7"/>
          <p:cNvSpPr txBox="1">
            <a:spLocks noChangeArrowheads="1"/>
          </p:cNvSpPr>
          <p:nvPr/>
        </p:nvSpPr>
        <p:spPr bwMode="auto">
          <a:xfrm>
            <a:off x="1617663" y="1989138"/>
            <a:ext cx="6689725" cy="396875"/>
          </a:xfrm>
          <a:prstGeom prst="rect">
            <a:avLst/>
          </a:prstGeom>
          <a:noFill/>
          <a:ln w="9525">
            <a:noFill/>
            <a:miter lim="800000"/>
            <a:headEnd/>
            <a:tailEnd/>
          </a:ln>
          <a:effectLst/>
        </p:spPr>
        <p:txBody>
          <a:bodyPr wrap="none">
            <a:spAutoFit/>
          </a:bodyPr>
          <a:lstStyle/>
          <a:p>
            <a:r>
              <a:rPr lang="en-US" altLang="zh-CN">
                <a:ea typeface="宋体" pitchFamily="2" charset="-122"/>
              </a:rPr>
              <a:t>is revolved about the </a:t>
            </a:r>
            <a:r>
              <a:rPr lang="en-US" altLang="zh-CN" b="1" i="1">
                <a:ea typeface="宋体" pitchFamily="2" charset="-122"/>
              </a:rPr>
              <a:t>x</a:t>
            </a:r>
            <a:r>
              <a:rPr lang="en-US" altLang="zh-CN">
                <a:ea typeface="宋体" pitchFamily="2" charset="-122"/>
              </a:rPr>
              <a:t>-axis to generate a solid. Find the volume</a:t>
            </a:r>
          </a:p>
        </p:txBody>
      </p:sp>
      <p:sp>
        <p:nvSpPr>
          <p:cNvPr id="945160" name="Text Box 8"/>
          <p:cNvSpPr txBox="1">
            <a:spLocks noChangeArrowheads="1"/>
          </p:cNvSpPr>
          <p:nvPr/>
        </p:nvSpPr>
        <p:spPr bwMode="auto">
          <a:xfrm>
            <a:off x="376238" y="2417763"/>
            <a:ext cx="1387475" cy="396875"/>
          </a:xfrm>
          <a:prstGeom prst="rect">
            <a:avLst/>
          </a:prstGeom>
          <a:noFill/>
          <a:ln w="9525">
            <a:noFill/>
            <a:miter lim="800000"/>
            <a:headEnd/>
            <a:tailEnd/>
          </a:ln>
          <a:effectLst/>
        </p:spPr>
        <p:txBody>
          <a:bodyPr wrap="none">
            <a:spAutoFit/>
          </a:bodyPr>
          <a:lstStyle/>
          <a:p>
            <a:r>
              <a:rPr lang="en-US" altLang="zh-CN">
                <a:ea typeface="宋体" pitchFamily="2" charset="-122"/>
              </a:rPr>
              <a:t>of the solid.</a:t>
            </a:r>
          </a:p>
        </p:txBody>
      </p:sp>
      <p:pic>
        <p:nvPicPr>
          <p:cNvPr id="945161" name="Picture 9"/>
          <p:cNvPicPr>
            <a:picLocks noChangeArrowheads="1"/>
          </p:cNvPicPr>
          <p:nvPr/>
        </p:nvPicPr>
        <p:blipFill>
          <a:blip r:embed="rId8"/>
          <a:srcRect/>
          <a:stretch>
            <a:fillRect/>
          </a:stretch>
        </p:blipFill>
        <p:spPr bwMode="auto">
          <a:xfrm>
            <a:off x="4613275" y="2417763"/>
            <a:ext cx="3979863" cy="3594100"/>
          </a:xfrm>
          <a:prstGeom prst="rect">
            <a:avLst/>
          </a:prstGeom>
          <a:noFill/>
          <a:ln w="12700">
            <a:noFill/>
            <a:miter lim="800000"/>
            <a:headEnd/>
            <a:tailEnd/>
          </a:ln>
          <a:effectLst/>
        </p:spPr>
      </p:pic>
      <p:sp>
        <p:nvSpPr>
          <p:cNvPr id="945162" name="Text Box 10"/>
          <p:cNvSpPr txBox="1">
            <a:spLocks noChangeArrowheads="1"/>
          </p:cNvSpPr>
          <p:nvPr/>
        </p:nvSpPr>
        <p:spPr bwMode="auto">
          <a:xfrm>
            <a:off x="377825" y="2852738"/>
            <a:ext cx="1085850"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a:t>
            </a:r>
          </a:p>
        </p:txBody>
      </p:sp>
      <p:sp>
        <p:nvSpPr>
          <p:cNvPr id="945163" name="Text Box 11"/>
          <p:cNvSpPr txBox="1">
            <a:spLocks noChangeArrowheads="1"/>
          </p:cNvSpPr>
          <p:nvPr/>
        </p:nvSpPr>
        <p:spPr bwMode="auto">
          <a:xfrm>
            <a:off x="376238" y="3449638"/>
            <a:ext cx="1263650" cy="457200"/>
          </a:xfrm>
          <a:prstGeom prst="rect">
            <a:avLst/>
          </a:prstGeom>
          <a:noFill/>
          <a:ln w="9525">
            <a:noFill/>
            <a:miter lim="800000"/>
            <a:headEnd/>
            <a:tailEnd/>
          </a:ln>
          <a:effectLst/>
        </p:spPr>
        <p:txBody>
          <a:bodyPr wrap="none">
            <a:spAutoFit/>
          </a:bodyPr>
          <a:lstStyle/>
          <a:p>
            <a:pPr>
              <a:lnSpc>
                <a:spcPct val="120000"/>
              </a:lnSpc>
            </a:pPr>
            <a:r>
              <a:rPr lang="en-US" altLang="zh-CN">
                <a:ea typeface="宋体" pitchFamily="2" charset="-122"/>
              </a:rPr>
              <a:t>                 </a:t>
            </a:r>
          </a:p>
        </p:txBody>
      </p:sp>
      <p:sp>
        <p:nvSpPr>
          <p:cNvPr id="945164" name="Rectangle 12"/>
          <p:cNvSpPr>
            <a:spLocks noChangeArrowheads="1"/>
          </p:cNvSpPr>
          <p:nvPr/>
        </p:nvSpPr>
        <p:spPr bwMode="auto">
          <a:xfrm>
            <a:off x="395288" y="3357563"/>
            <a:ext cx="917575" cy="396875"/>
          </a:xfrm>
          <a:prstGeom prst="rect">
            <a:avLst/>
          </a:prstGeom>
          <a:solidFill>
            <a:srgbClr val="FFFFC3"/>
          </a:solidFill>
          <a:ln w="9525">
            <a:noFill/>
            <a:miter lim="800000"/>
            <a:headEnd/>
            <a:tailEnd/>
          </a:ln>
          <a:effectLst/>
        </p:spPr>
        <p:txBody>
          <a:bodyPr wrap="none">
            <a:spAutoFit/>
          </a:bodyPr>
          <a:lstStyle/>
          <a:p>
            <a:r>
              <a:rPr lang="en-US" altLang="zh-CN" b="1">
                <a:ea typeface="宋体" pitchFamily="2" charset="-122"/>
              </a:rPr>
              <a:t>Step 1.</a:t>
            </a:r>
            <a:endParaRPr lang="zh-CN" altLang="en-US" b="1">
              <a:ea typeface="宋体" pitchFamily="2" charset="-122"/>
            </a:endParaRPr>
          </a:p>
        </p:txBody>
      </p:sp>
      <p:sp>
        <p:nvSpPr>
          <p:cNvPr id="945165" name="Rectangle 13"/>
          <p:cNvSpPr>
            <a:spLocks noChangeArrowheads="1"/>
          </p:cNvSpPr>
          <p:nvPr/>
        </p:nvSpPr>
        <p:spPr bwMode="auto">
          <a:xfrm>
            <a:off x="323850" y="4076700"/>
            <a:ext cx="4105275" cy="1006475"/>
          </a:xfrm>
          <a:prstGeom prst="rect">
            <a:avLst/>
          </a:prstGeom>
          <a:noFill/>
          <a:ln w="9525">
            <a:noFill/>
            <a:miter lim="800000"/>
            <a:headEnd/>
            <a:tailEnd/>
          </a:ln>
          <a:effectLst/>
        </p:spPr>
        <p:txBody>
          <a:bodyPr>
            <a:spAutoFit/>
          </a:bodyPr>
          <a:lstStyle/>
          <a:p>
            <a:r>
              <a:rPr lang="en-US" altLang="zh-CN">
                <a:ea typeface="宋体" pitchFamily="2" charset="-122"/>
              </a:rPr>
              <a:t>Draw the region and sketch</a:t>
            </a:r>
          </a:p>
          <a:p>
            <a:r>
              <a:rPr lang="en-US" altLang="zh-CN">
                <a:ea typeface="宋体" pitchFamily="2" charset="-122"/>
              </a:rPr>
              <a:t>a line segment across it perpendicular</a:t>
            </a:r>
          </a:p>
          <a:p>
            <a:r>
              <a:rPr lang="en-US" altLang="zh-CN">
                <a:ea typeface="宋体" pitchFamily="2" charset="-122"/>
              </a:rPr>
              <a:t>to the axis of revolution.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45162"/>
                                        </p:tgtEl>
                                        <p:attrNameLst>
                                          <p:attrName>style.visibility</p:attrName>
                                        </p:attrNameLst>
                                      </p:cBhvr>
                                      <p:to>
                                        <p:strVal val="visible"/>
                                      </p:to>
                                    </p:set>
                                    <p:animEffect transition="in" filter="wipe(up)">
                                      <p:cBhvr>
                                        <p:cTn id="7" dur="500"/>
                                        <p:tgtEl>
                                          <p:spTgt spid="9451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5164"/>
                                        </p:tgtEl>
                                        <p:attrNameLst>
                                          <p:attrName>style.visibility</p:attrName>
                                        </p:attrNameLst>
                                      </p:cBhvr>
                                      <p:to>
                                        <p:strVal val="visible"/>
                                      </p:to>
                                    </p:set>
                                    <p:animEffect transition="in" filter="wipe(left)">
                                      <p:cBhvr>
                                        <p:cTn id="12" dur="1000"/>
                                        <p:tgtEl>
                                          <p:spTgt spid="9451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45165"/>
                                        </p:tgtEl>
                                        <p:attrNameLst>
                                          <p:attrName>style.visibility</p:attrName>
                                        </p:attrNameLst>
                                      </p:cBhvr>
                                      <p:to>
                                        <p:strVal val="visible"/>
                                      </p:to>
                                    </p:set>
                                    <p:animEffect transition="in" filter="wipe(up)">
                                      <p:cBhvr>
                                        <p:cTn id="17" dur="1000"/>
                                        <p:tgtEl>
                                          <p:spTgt spid="9451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45161"/>
                                        </p:tgtEl>
                                        <p:attrNameLst>
                                          <p:attrName>style.visibility</p:attrName>
                                        </p:attrNameLst>
                                      </p:cBhvr>
                                      <p:to>
                                        <p:strVal val="visible"/>
                                      </p:to>
                                    </p:set>
                                    <p:animEffect transition="in" filter="wipe(left)">
                                      <p:cBhvr>
                                        <p:cTn id="22" dur="500"/>
                                        <p:tgtEl>
                                          <p:spTgt spid="945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62" grpId="0"/>
      <p:bldP spid="945164" grpId="0" animBg="1"/>
      <p:bldP spid="9451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p:txBody>
          <a:bodyPr/>
          <a:lstStyle/>
          <a:p>
            <a:r>
              <a:rPr lang="en-US" altLang="zh-CN" sz="2800">
                <a:ea typeface="宋体" pitchFamily="2" charset="-122"/>
              </a:rPr>
              <a:t>Method of elements for setting up integral representations</a:t>
            </a:r>
          </a:p>
        </p:txBody>
      </p:sp>
      <p:sp>
        <p:nvSpPr>
          <p:cNvPr id="9" name="灯片编号占位符 5"/>
          <p:cNvSpPr>
            <a:spLocks noGrp="1"/>
          </p:cNvSpPr>
          <p:nvPr>
            <p:ph type="sldNum" sz="quarter" idx="12"/>
          </p:nvPr>
        </p:nvSpPr>
        <p:spPr/>
        <p:txBody>
          <a:bodyPr/>
          <a:lstStyle/>
          <a:p>
            <a:fld id="{32A8372E-18FA-4F59-91EC-ADD8E8FA0DFC}" type="slidenum">
              <a:rPr lang="en-US" altLang="en-US"/>
              <a:pPr/>
              <a:t>3</a:t>
            </a:fld>
            <a:endParaRPr lang="en-US" altLang="en-US"/>
          </a:p>
        </p:txBody>
      </p:sp>
      <p:sp>
        <p:nvSpPr>
          <p:cNvPr id="887811" name="Text Box 3"/>
          <p:cNvSpPr txBox="1">
            <a:spLocks noChangeArrowheads="1"/>
          </p:cNvSpPr>
          <p:nvPr/>
        </p:nvSpPr>
        <p:spPr bwMode="auto">
          <a:xfrm>
            <a:off x="395288" y="1773238"/>
            <a:ext cx="8074025" cy="1036637"/>
          </a:xfrm>
          <a:prstGeom prst="rect">
            <a:avLst/>
          </a:prstGeom>
          <a:noFill/>
          <a:ln w="9525">
            <a:noFill/>
            <a:miter lim="800000"/>
            <a:headEnd/>
            <a:tailEnd/>
          </a:ln>
          <a:effectLst/>
        </p:spPr>
        <p:txBody>
          <a:bodyPr>
            <a:spAutoFit/>
          </a:bodyPr>
          <a:lstStyle/>
          <a:p>
            <a:pPr>
              <a:lnSpc>
                <a:spcPct val="90000"/>
              </a:lnSpc>
              <a:spcBef>
                <a:spcPct val="20000"/>
              </a:spcBef>
              <a:buClr>
                <a:schemeClr val="accent1"/>
              </a:buClr>
              <a:buSzPct val="65000"/>
              <a:buFont typeface="Wingdings" pitchFamily="2" charset="2"/>
              <a:buNone/>
            </a:pPr>
            <a:r>
              <a:rPr lang="en-US" altLang="zh-CN">
                <a:ea typeface="宋体" pitchFamily="2" charset="-122"/>
              </a:rPr>
              <a:t>We had seen that the area of trapezoid with curved top, the mass of a stick</a:t>
            </a:r>
          </a:p>
          <a:p>
            <a:pPr>
              <a:lnSpc>
                <a:spcPct val="90000"/>
              </a:lnSpc>
              <a:spcBef>
                <a:spcPct val="20000"/>
              </a:spcBef>
              <a:buClr>
                <a:schemeClr val="accent1"/>
              </a:buClr>
              <a:buSzPct val="65000"/>
              <a:buFont typeface="Wingdings" pitchFamily="2" charset="2"/>
              <a:buNone/>
            </a:pPr>
            <a:r>
              <a:rPr lang="en-US" altLang="zh-CN">
                <a:ea typeface="宋体" pitchFamily="2" charset="-122"/>
              </a:rPr>
              <a:t>and the displacement of a movement along a straight line can all be </a:t>
            </a:r>
          </a:p>
          <a:p>
            <a:pPr>
              <a:lnSpc>
                <a:spcPct val="90000"/>
              </a:lnSpc>
              <a:spcBef>
                <a:spcPct val="20000"/>
              </a:spcBef>
              <a:buClr>
                <a:schemeClr val="accent1"/>
              </a:buClr>
              <a:buSzPct val="65000"/>
              <a:buFont typeface="Wingdings" pitchFamily="2" charset="2"/>
              <a:buNone/>
            </a:pPr>
            <a:r>
              <a:rPr lang="en-US" altLang="zh-CN">
                <a:ea typeface="宋体" pitchFamily="2" charset="-122"/>
              </a:rPr>
              <a:t>expressed by definite integrals. They both have the following properties.</a:t>
            </a:r>
          </a:p>
        </p:txBody>
      </p:sp>
      <p:sp>
        <p:nvSpPr>
          <p:cNvPr id="887812" name="Text Box 4"/>
          <p:cNvSpPr txBox="1">
            <a:spLocks noChangeArrowheads="1"/>
          </p:cNvSpPr>
          <p:nvPr/>
        </p:nvSpPr>
        <p:spPr bwMode="auto">
          <a:xfrm>
            <a:off x="395288" y="2970213"/>
            <a:ext cx="8124825" cy="396875"/>
          </a:xfrm>
          <a:prstGeom prst="rect">
            <a:avLst/>
          </a:prstGeom>
          <a:noFill/>
          <a:ln w="9525">
            <a:noFill/>
            <a:miter lim="800000"/>
            <a:headEnd/>
            <a:tailEnd/>
          </a:ln>
          <a:effectLst/>
        </p:spPr>
        <p:txBody>
          <a:bodyPr wrap="none">
            <a:spAutoFit/>
          </a:bodyPr>
          <a:lstStyle/>
          <a:p>
            <a:r>
              <a:rPr lang="en-US" altLang="zh-CN">
                <a:ea typeface="宋体" pitchFamily="2" charset="-122"/>
              </a:rPr>
              <a:t>1) They are all distributed non-uniformly but continuously on an interval </a:t>
            </a:r>
            <a:r>
              <a:rPr lang="en-US" altLang="zh-CN" b="1">
                <a:ea typeface="宋体" pitchFamily="2" charset="-122"/>
              </a:rPr>
              <a:t>[</a:t>
            </a:r>
            <a:r>
              <a:rPr lang="en-US" altLang="zh-CN" b="1" i="1">
                <a:ea typeface="宋体" pitchFamily="2" charset="-122"/>
              </a:rPr>
              <a:t>a,b</a:t>
            </a:r>
            <a:r>
              <a:rPr lang="en-US" altLang="zh-CN" b="1">
                <a:ea typeface="宋体" pitchFamily="2" charset="-122"/>
              </a:rPr>
              <a:t>]</a:t>
            </a:r>
          </a:p>
        </p:txBody>
      </p:sp>
      <p:sp>
        <p:nvSpPr>
          <p:cNvPr id="887813" name="Text Box 5"/>
          <p:cNvSpPr txBox="1">
            <a:spLocks noChangeArrowheads="1"/>
          </p:cNvSpPr>
          <p:nvPr/>
        </p:nvSpPr>
        <p:spPr bwMode="auto">
          <a:xfrm>
            <a:off x="395288" y="3471863"/>
            <a:ext cx="8410575" cy="1006475"/>
          </a:xfrm>
          <a:prstGeom prst="rect">
            <a:avLst/>
          </a:prstGeom>
          <a:noFill/>
          <a:ln w="9525">
            <a:noFill/>
            <a:miter lim="800000"/>
            <a:headEnd/>
            <a:tailEnd/>
          </a:ln>
          <a:effectLst/>
        </p:spPr>
        <p:txBody>
          <a:bodyPr wrap="none">
            <a:spAutoFit/>
          </a:bodyPr>
          <a:lstStyle/>
          <a:p>
            <a:r>
              <a:rPr lang="en-US" altLang="zh-CN">
                <a:ea typeface="宋体" pitchFamily="2" charset="-122"/>
              </a:rPr>
              <a:t>2) These quantities are all additive, that is, the total quantity on the interval</a:t>
            </a:r>
          </a:p>
          <a:p>
            <a:r>
              <a:rPr lang="en-US" altLang="zh-CN">
                <a:ea typeface="宋体" pitchFamily="2" charset="-122"/>
              </a:rPr>
              <a:t>    [</a:t>
            </a:r>
            <a:r>
              <a:rPr lang="en-US" altLang="zh-CN" b="1" i="1">
                <a:ea typeface="宋体" pitchFamily="2" charset="-122"/>
              </a:rPr>
              <a:t>a,b</a:t>
            </a:r>
            <a:r>
              <a:rPr lang="en-US" altLang="zh-CN">
                <a:ea typeface="宋体" pitchFamily="2" charset="-122"/>
              </a:rPr>
              <a:t>] equals the sum of all those local quantities distributed on the subintervals</a:t>
            </a:r>
          </a:p>
          <a:p>
            <a:r>
              <a:rPr lang="en-US" altLang="zh-CN">
                <a:ea typeface="宋体" pitchFamily="2" charset="-122"/>
              </a:rPr>
              <a:t>    of  [</a:t>
            </a:r>
            <a:r>
              <a:rPr lang="en-US" altLang="zh-CN" b="1" i="1">
                <a:ea typeface="宋体" pitchFamily="2" charset="-122"/>
              </a:rPr>
              <a:t>a,b</a:t>
            </a:r>
            <a:r>
              <a:rPr lang="en-US" altLang="zh-CN">
                <a:ea typeface="宋体" pitchFamily="2" charset="-122"/>
              </a:rPr>
              <a:t>].</a:t>
            </a:r>
          </a:p>
        </p:txBody>
      </p:sp>
      <p:sp>
        <p:nvSpPr>
          <p:cNvPr id="887814" name="Text Box 6"/>
          <p:cNvSpPr txBox="1">
            <a:spLocks noChangeArrowheads="1"/>
          </p:cNvSpPr>
          <p:nvPr/>
        </p:nvSpPr>
        <p:spPr bwMode="auto">
          <a:xfrm>
            <a:off x="365125" y="4598988"/>
            <a:ext cx="7780338" cy="701675"/>
          </a:xfrm>
          <a:prstGeom prst="rect">
            <a:avLst/>
          </a:prstGeom>
          <a:noFill/>
          <a:ln w="9525">
            <a:noFill/>
            <a:miter lim="800000"/>
            <a:headEnd/>
            <a:tailEnd/>
          </a:ln>
          <a:effectLst/>
        </p:spPr>
        <p:txBody>
          <a:bodyPr wrap="none">
            <a:spAutoFit/>
          </a:bodyPr>
          <a:lstStyle/>
          <a:p>
            <a:r>
              <a:rPr lang="en-US" altLang="zh-CN">
                <a:ea typeface="宋体" pitchFamily="2" charset="-122"/>
              </a:rPr>
              <a:t>In general, a quantity with these two characteristics may be calculated by a</a:t>
            </a:r>
          </a:p>
          <a:p>
            <a:r>
              <a:rPr lang="en-US" altLang="zh-CN">
                <a:ea typeface="宋体" pitchFamily="2" charset="-122"/>
              </a:rPr>
              <a:t>definite integral.</a:t>
            </a:r>
          </a:p>
        </p:txBody>
      </p:sp>
      <p:sp>
        <p:nvSpPr>
          <p:cNvPr id="887815" name="Text Box 7"/>
          <p:cNvSpPr txBox="1">
            <a:spLocks noChangeArrowheads="1"/>
          </p:cNvSpPr>
          <p:nvPr/>
        </p:nvSpPr>
        <p:spPr bwMode="auto">
          <a:xfrm>
            <a:off x="376238" y="5370513"/>
            <a:ext cx="8321675" cy="701675"/>
          </a:xfrm>
          <a:prstGeom prst="rect">
            <a:avLst/>
          </a:prstGeom>
          <a:noFill/>
          <a:ln w="9525">
            <a:noFill/>
            <a:miter lim="800000"/>
            <a:headEnd/>
            <a:tailEnd/>
          </a:ln>
          <a:effectLst/>
        </p:spPr>
        <p:txBody>
          <a:bodyPr wrap="none">
            <a:spAutoFit/>
          </a:bodyPr>
          <a:lstStyle/>
          <a:p>
            <a:r>
              <a:rPr lang="en-US" altLang="zh-CN">
                <a:ea typeface="宋体" pitchFamily="2" charset="-122"/>
              </a:rPr>
              <a:t>We will revisit the process, which we used to determine the area of a trapezoid</a:t>
            </a:r>
          </a:p>
          <a:p>
            <a:r>
              <a:rPr lang="en-US" altLang="zh-CN">
                <a:ea typeface="宋体" pitchFamily="2" charset="-122"/>
              </a:rPr>
              <a:t>with curved top, to illustrate that how we can setting up integral representations.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87812"/>
                                        </p:tgtEl>
                                        <p:attrNameLst>
                                          <p:attrName>style.visibility</p:attrName>
                                        </p:attrNameLst>
                                      </p:cBhvr>
                                      <p:to>
                                        <p:strVal val="visible"/>
                                      </p:to>
                                    </p:set>
                                    <p:animEffect transition="in" filter="wipe(up)">
                                      <p:cBhvr>
                                        <p:cTn id="7" dur="500"/>
                                        <p:tgtEl>
                                          <p:spTgt spid="8878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87813"/>
                                        </p:tgtEl>
                                        <p:attrNameLst>
                                          <p:attrName>style.visibility</p:attrName>
                                        </p:attrNameLst>
                                      </p:cBhvr>
                                      <p:to>
                                        <p:strVal val="visible"/>
                                      </p:to>
                                    </p:set>
                                    <p:animEffect transition="in" filter="wipe(up)">
                                      <p:cBhvr>
                                        <p:cTn id="12" dur="500"/>
                                        <p:tgtEl>
                                          <p:spTgt spid="8878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87814"/>
                                        </p:tgtEl>
                                        <p:attrNameLst>
                                          <p:attrName>style.visibility</p:attrName>
                                        </p:attrNameLst>
                                      </p:cBhvr>
                                      <p:to>
                                        <p:strVal val="visible"/>
                                      </p:to>
                                    </p:set>
                                    <p:animEffect transition="in" filter="wipe(up)">
                                      <p:cBhvr>
                                        <p:cTn id="17" dur="500"/>
                                        <p:tgtEl>
                                          <p:spTgt spid="8878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87815"/>
                                        </p:tgtEl>
                                        <p:attrNameLst>
                                          <p:attrName>style.visibility</p:attrName>
                                        </p:attrNameLst>
                                      </p:cBhvr>
                                      <p:to>
                                        <p:strVal val="visible"/>
                                      </p:to>
                                    </p:set>
                                    <p:animEffect transition="in" filter="wipe(up)">
                                      <p:cBhvr>
                                        <p:cTn id="22" dur="500"/>
                                        <p:tgtEl>
                                          <p:spTgt spid="887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2" grpId="0"/>
      <p:bldP spid="887813" grpId="0"/>
      <p:bldP spid="887814" grpId="0"/>
      <p:bldP spid="8878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p>
        </p:txBody>
      </p:sp>
      <p:sp>
        <p:nvSpPr>
          <p:cNvPr id="18" name="灯片编号占位符 6"/>
          <p:cNvSpPr>
            <a:spLocks noGrp="1"/>
          </p:cNvSpPr>
          <p:nvPr>
            <p:ph type="sldNum" sz="quarter" idx="12"/>
          </p:nvPr>
        </p:nvSpPr>
        <p:spPr/>
        <p:txBody>
          <a:bodyPr/>
          <a:lstStyle/>
          <a:p>
            <a:fld id="{72731E2B-1E71-4185-9BA6-F13A6CBA6EA3}" type="slidenum">
              <a:rPr lang="en-US" altLang="en-US"/>
              <a:pPr/>
              <a:t>30</a:t>
            </a:fld>
            <a:endParaRPr lang="en-US" altLang="en-US"/>
          </a:p>
        </p:txBody>
      </p:sp>
      <p:sp>
        <p:nvSpPr>
          <p:cNvPr id="947203" name="Text Box 3"/>
          <p:cNvSpPr txBox="1">
            <a:spLocks noChangeArrowheads="1"/>
          </p:cNvSpPr>
          <p:nvPr/>
        </p:nvSpPr>
        <p:spPr bwMode="auto">
          <a:xfrm>
            <a:off x="376238" y="1625600"/>
            <a:ext cx="1460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10</a:t>
            </a:r>
          </a:p>
        </p:txBody>
      </p:sp>
      <p:sp>
        <p:nvSpPr>
          <p:cNvPr id="947204" name="Text Box 4"/>
          <p:cNvSpPr txBox="1">
            <a:spLocks noChangeArrowheads="1"/>
          </p:cNvSpPr>
          <p:nvPr/>
        </p:nvSpPr>
        <p:spPr bwMode="auto">
          <a:xfrm>
            <a:off x="1804988" y="1628775"/>
            <a:ext cx="5935662" cy="396875"/>
          </a:xfrm>
          <a:prstGeom prst="rect">
            <a:avLst/>
          </a:prstGeom>
          <a:noFill/>
          <a:ln w="9525">
            <a:noFill/>
            <a:miter lim="800000"/>
            <a:headEnd/>
            <a:tailEnd/>
          </a:ln>
          <a:effectLst/>
        </p:spPr>
        <p:txBody>
          <a:bodyPr wrap="none">
            <a:spAutoFit/>
          </a:bodyPr>
          <a:lstStyle/>
          <a:p>
            <a:r>
              <a:rPr lang="en-US" altLang="zh-CN">
                <a:ea typeface="宋体" pitchFamily="2" charset="-122"/>
              </a:rPr>
              <a:t>The region bounded by the curve                   and the line</a:t>
            </a:r>
          </a:p>
        </p:txBody>
      </p:sp>
      <p:graphicFrame>
        <p:nvGraphicFramePr>
          <p:cNvPr id="947205" name="Object 5"/>
          <p:cNvGraphicFramePr>
            <a:graphicFrameLocks noChangeAspect="1"/>
          </p:cNvGraphicFramePr>
          <p:nvPr/>
        </p:nvGraphicFramePr>
        <p:xfrm>
          <a:off x="5376863" y="1671638"/>
          <a:ext cx="1066800" cy="355600"/>
        </p:xfrm>
        <a:graphic>
          <a:graphicData uri="http://schemas.openxmlformats.org/presentationml/2006/ole">
            <mc:AlternateContent xmlns:mc="http://schemas.openxmlformats.org/markup-compatibility/2006">
              <mc:Choice xmlns:v="urn:schemas-microsoft-com:vml" Requires="v">
                <p:oleObj spid="_x0000_s947236" name="Equation" r:id="rId4" imgW="1066680" imgH="355320" progId="Equation.DSMT4">
                  <p:embed/>
                </p:oleObj>
              </mc:Choice>
              <mc:Fallback>
                <p:oleObj name="Equation" r:id="rId4" imgW="1066680" imgH="35532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6863" y="1671638"/>
                        <a:ext cx="1066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7206" name="Object 6"/>
          <p:cNvGraphicFramePr>
            <a:graphicFrameLocks noChangeAspect="1"/>
          </p:cNvGraphicFramePr>
          <p:nvPr/>
        </p:nvGraphicFramePr>
        <p:xfrm>
          <a:off x="417513" y="2057400"/>
          <a:ext cx="1130300" cy="292100"/>
        </p:xfrm>
        <a:graphic>
          <a:graphicData uri="http://schemas.openxmlformats.org/presentationml/2006/ole">
            <mc:AlternateContent xmlns:mc="http://schemas.openxmlformats.org/markup-compatibility/2006">
              <mc:Choice xmlns:v="urn:schemas-microsoft-com:vml" Requires="v">
                <p:oleObj spid="_x0000_s947237" name="Equation" r:id="rId6" imgW="1130040" imgH="291960" progId="Equation.DSMT4">
                  <p:embed/>
                </p:oleObj>
              </mc:Choice>
              <mc:Fallback>
                <p:oleObj name="Equation" r:id="rId6" imgW="1130040" imgH="29196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513" y="2057400"/>
                        <a:ext cx="11303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7207" name="Text Box 7"/>
          <p:cNvSpPr txBox="1">
            <a:spLocks noChangeArrowheads="1"/>
          </p:cNvSpPr>
          <p:nvPr/>
        </p:nvSpPr>
        <p:spPr bwMode="auto">
          <a:xfrm>
            <a:off x="1617663" y="1989138"/>
            <a:ext cx="6689725" cy="396875"/>
          </a:xfrm>
          <a:prstGeom prst="rect">
            <a:avLst/>
          </a:prstGeom>
          <a:noFill/>
          <a:ln w="9525">
            <a:noFill/>
            <a:miter lim="800000"/>
            <a:headEnd/>
            <a:tailEnd/>
          </a:ln>
          <a:effectLst/>
        </p:spPr>
        <p:txBody>
          <a:bodyPr wrap="none">
            <a:spAutoFit/>
          </a:bodyPr>
          <a:lstStyle/>
          <a:p>
            <a:r>
              <a:rPr lang="en-US" altLang="zh-CN">
                <a:ea typeface="宋体" pitchFamily="2" charset="-122"/>
              </a:rPr>
              <a:t>is revolved about the </a:t>
            </a:r>
            <a:r>
              <a:rPr lang="en-US" altLang="zh-CN" b="1" i="1">
                <a:ea typeface="宋体" pitchFamily="2" charset="-122"/>
              </a:rPr>
              <a:t>x</a:t>
            </a:r>
            <a:r>
              <a:rPr lang="en-US" altLang="zh-CN">
                <a:ea typeface="宋体" pitchFamily="2" charset="-122"/>
              </a:rPr>
              <a:t>-axis to generate a solid. Find the volume</a:t>
            </a:r>
          </a:p>
        </p:txBody>
      </p:sp>
      <p:sp>
        <p:nvSpPr>
          <p:cNvPr id="947208" name="Text Box 8"/>
          <p:cNvSpPr txBox="1">
            <a:spLocks noChangeArrowheads="1"/>
          </p:cNvSpPr>
          <p:nvPr/>
        </p:nvSpPr>
        <p:spPr bwMode="auto">
          <a:xfrm>
            <a:off x="376238" y="2417763"/>
            <a:ext cx="1387475" cy="396875"/>
          </a:xfrm>
          <a:prstGeom prst="rect">
            <a:avLst/>
          </a:prstGeom>
          <a:noFill/>
          <a:ln w="9525">
            <a:noFill/>
            <a:miter lim="800000"/>
            <a:headEnd/>
            <a:tailEnd/>
          </a:ln>
          <a:effectLst/>
        </p:spPr>
        <p:txBody>
          <a:bodyPr wrap="none">
            <a:spAutoFit/>
          </a:bodyPr>
          <a:lstStyle/>
          <a:p>
            <a:r>
              <a:rPr lang="en-US" altLang="zh-CN">
                <a:ea typeface="宋体" pitchFamily="2" charset="-122"/>
              </a:rPr>
              <a:t>of the solid.</a:t>
            </a:r>
          </a:p>
        </p:txBody>
      </p:sp>
      <p:pic>
        <p:nvPicPr>
          <p:cNvPr id="947209" name="Picture 9"/>
          <p:cNvPicPr>
            <a:picLocks noChangeArrowheads="1"/>
          </p:cNvPicPr>
          <p:nvPr/>
        </p:nvPicPr>
        <p:blipFill>
          <a:blip r:embed="rId8"/>
          <a:srcRect/>
          <a:stretch>
            <a:fillRect/>
          </a:stretch>
        </p:blipFill>
        <p:spPr bwMode="auto">
          <a:xfrm>
            <a:off x="4613275" y="2417763"/>
            <a:ext cx="3979863" cy="3594100"/>
          </a:xfrm>
          <a:prstGeom prst="rect">
            <a:avLst/>
          </a:prstGeom>
          <a:noFill/>
          <a:ln w="12700">
            <a:noFill/>
            <a:miter lim="800000"/>
            <a:headEnd/>
            <a:tailEnd/>
          </a:ln>
          <a:effectLst/>
        </p:spPr>
      </p:pic>
      <p:sp>
        <p:nvSpPr>
          <p:cNvPr id="947210" name="Text Box 10"/>
          <p:cNvSpPr txBox="1">
            <a:spLocks noChangeArrowheads="1"/>
          </p:cNvSpPr>
          <p:nvPr/>
        </p:nvSpPr>
        <p:spPr bwMode="auto">
          <a:xfrm>
            <a:off x="376238" y="2852738"/>
            <a:ext cx="2389187"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a:t>
            </a:r>
          </a:p>
        </p:txBody>
      </p:sp>
      <p:sp>
        <p:nvSpPr>
          <p:cNvPr id="947211" name="Line 11"/>
          <p:cNvSpPr>
            <a:spLocks noChangeShapeType="1"/>
          </p:cNvSpPr>
          <p:nvPr/>
        </p:nvSpPr>
        <p:spPr bwMode="auto">
          <a:xfrm>
            <a:off x="6156325" y="2786063"/>
            <a:ext cx="0" cy="2846387"/>
          </a:xfrm>
          <a:prstGeom prst="line">
            <a:avLst/>
          </a:prstGeom>
          <a:noFill/>
          <a:ln w="25400">
            <a:solidFill>
              <a:srgbClr val="FF0000"/>
            </a:solidFill>
            <a:round/>
            <a:headEnd/>
            <a:tailEnd/>
          </a:ln>
          <a:effectLst/>
        </p:spPr>
        <p:txBody>
          <a:bodyPr/>
          <a:lstStyle/>
          <a:p>
            <a:endParaRPr lang="zh-CN" altLang="en-US"/>
          </a:p>
        </p:txBody>
      </p:sp>
      <p:sp>
        <p:nvSpPr>
          <p:cNvPr id="947213" name="Text Box 13"/>
          <p:cNvSpPr txBox="1">
            <a:spLocks noChangeArrowheads="1"/>
          </p:cNvSpPr>
          <p:nvPr/>
        </p:nvSpPr>
        <p:spPr bwMode="auto">
          <a:xfrm>
            <a:off x="376238" y="3449638"/>
            <a:ext cx="1136650" cy="457200"/>
          </a:xfrm>
          <a:prstGeom prst="rect">
            <a:avLst/>
          </a:prstGeom>
          <a:noFill/>
          <a:ln w="9525">
            <a:noFill/>
            <a:miter lim="800000"/>
            <a:headEnd/>
            <a:tailEnd/>
          </a:ln>
          <a:effectLst/>
        </p:spPr>
        <p:txBody>
          <a:bodyPr wrap="none">
            <a:spAutoFit/>
          </a:bodyPr>
          <a:lstStyle/>
          <a:p>
            <a:pPr>
              <a:lnSpc>
                <a:spcPct val="120000"/>
              </a:lnSpc>
            </a:pPr>
            <a:r>
              <a:rPr lang="en-US" altLang="zh-CN">
                <a:ea typeface="宋体" pitchFamily="2" charset="-122"/>
              </a:rPr>
              <a:t>               </a:t>
            </a:r>
          </a:p>
        </p:txBody>
      </p:sp>
      <p:graphicFrame>
        <p:nvGraphicFramePr>
          <p:cNvPr id="947214" name="Object 14"/>
          <p:cNvGraphicFramePr>
            <a:graphicFrameLocks noChangeAspect="1"/>
          </p:cNvGraphicFramePr>
          <p:nvPr/>
        </p:nvGraphicFramePr>
        <p:xfrm>
          <a:off x="1692275" y="5330825"/>
          <a:ext cx="812800" cy="330200"/>
        </p:xfrm>
        <a:graphic>
          <a:graphicData uri="http://schemas.openxmlformats.org/presentationml/2006/ole">
            <mc:AlternateContent xmlns:mc="http://schemas.openxmlformats.org/markup-compatibility/2006">
              <mc:Choice xmlns:v="urn:schemas-microsoft-com:vml" Requires="v">
                <p:oleObj spid="_x0000_s947238" name="Equation" r:id="rId9" imgW="812520" imgH="330120" progId="Equation.DSMT4">
                  <p:embed/>
                </p:oleObj>
              </mc:Choice>
              <mc:Fallback>
                <p:oleObj name="Equation" r:id="rId9" imgW="812520" imgH="33012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5330825"/>
                        <a:ext cx="812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7215" name="Object 15"/>
          <p:cNvGraphicFramePr>
            <a:graphicFrameLocks noChangeAspect="1"/>
          </p:cNvGraphicFramePr>
          <p:nvPr/>
        </p:nvGraphicFramePr>
        <p:xfrm>
          <a:off x="2843213" y="5330825"/>
          <a:ext cx="660400" cy="330200"/>
        </p:xfrm>
        <a:graphic>
          <a:graphicData uri="http://schemas.openxmlformats.org/presentationml/2006/ole">
            <mc:AlternateContent xmlns:mc="http://schemas.openxmlformats.org/markup-compatibility/2006">
              <mc:Choice xmlns:v="urn:schemas-microsoft-com:vml" Requires="v">
                <p:oleObj spid="_x0000_s947239" name="Equation" r:id="rId11" imgW="660240" imgH="330120" progId="Equation.DSMT4">
                  <p:embed/>
                </p:oleObj>
              </mc:Choice>
              <mc:Fallback>
                <p:oleObj name="Equation" r:id="rId11" imgW="660240" imgH="330120" progId="Equation.DSMT4">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213" y="5330825"/>
                        <a:ext cx="660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7216" name="Rectangle 16"/>
          <p:cNvSpPr>
            <a:spLocks noChangeArrowheads="1"/>
          </p:cNvSpPr>
          <p:nvPr/>
        </p:nvSpPr>
        <p:spPr bwMode="auto">
          <a:xfrm>
            <a:off x="414338" y="3500438"/>
            <a:ext cx="917575" cy="396875"/>
          </a:xfrm>
          <a:prstGeom prst="rect">
            <a:avLst/>
          </a:prstGeom>
          <a:solidFill>
            <a:srgbClr val="FFFFC3"/>
          </a:solidFill>
          <a:ln w="9525">
            <a:noFill/>
            <a:miter lim="800000"/>
            <a:headEnd/>
            <a:tailEnd/>
          </a:ln>
          <a:effectLst/>
        </p:spPr>
        <p:txBody>
          <a:bodyPr wrap="none">
            <a:spAutoFit/>
          </a:bodyPr>
          <a:lstStyle/>
          <a:p>
            <a:r>
              <a:rPr lang="en-US" altLang="zh-CN" b="1">
                <a:ea typeface="宋体" pitchFamily="2" charset="-122"/>
              </a:rPr>
              <a:t>Step 2.</a:t>
            </a:r>
            <a:endParaRPr lang="zh-CN" altLang="en-US" b="1">
              <a:ea typeface="宋体" pitchFamily="2" charset="-122"/>
            </a:endParaRPr>
          </a:p>
        </p:txBody>
      </p:sp>
      <p:sp>
        <p:nvSpPr>
          <p:cNvPr id="947217" name="Rectangle 17"/>
          <p:cNvSpPr>
            <a:spLocks noChangeArrowheads="1"/>
          </p:cNvSpPr>
          <p:nvPr/>
        </p:nvSpPr>
        <p:spPr bwMode="auto">
          <a:xfrm>
            <a:off x="323850" y="3933825"/>
            <a:ext cx="3960813" cy="1311275"/>
          </a:xfrm>
          <a:prstGeom prst="rect">
            <a:avLst/>
          </a:prstGeom>
          <a:noFill/>
          <a:ln w="9525">
            <a:noFill/>
            <a:miter lim="800000"/>
            <a:headEnd/>
            <a:tailEnd/>
          </a:ln>
          <a:effectLst/>
        </p:spPr>
        <p:txBody>
          <a:bodyPr>
            <a:spAutoFit/>
          </a:bodyPr>
          <a:lstStyle/>
          <a:p>
            <a:r>
              <a:rPr lang="en-US" altLang="zh-CN">
                <a:ea typeface="宋体" pitchFamily="2" charset="-122"/>
              </a:rPr>
              <a:t>Find the limits of integration</a:t>
            </a:r>
          </a:p>
          <a:p>
            <a:r>
              <a:rPr lang="en-US" altLang="zh-CN">
                <a:ea typeface="宋体" pitchFamily="2" charset="-122"/>
              </a:rPr>
              <a:t>by finding the </a:t>
            </a:r>
            <a:r>
              <a:rPr lang="en-US" altLang="zh-CN" b="1" i="1">
                <a:ea typeface="宋体" pitchFamily="2" charset="-122"/>
              </a:rPr>
              <a:t>x</a:t>
            </a:r>
            <a:r>
              <a:rPr lang="en-US" altLang="zh-CN">
                <a:ea typeface="宋体" pitchFamily="2" charset="-122"/>
              </a:rPr>
              <a:t>-coordinates of the</a:t>
            </a:r>
          </a:p>
          <a:p>
            <a:r>
              <a:rPr lang="en-US" altLang="zh-CN">
                <a:ea typeface="宋体" pitchFamily="2" charset="-122"/>
              </a:rPr>
              <a:t>intersection points of the curve and </a:t>
            </a:r>
          </a:p>
          <a:p>
            <a:r>
              <a:rPr lang="en-US" altLang="zh-CN">
                <a:ea typeface="宋体" pitchFamily="2" charset="-122"/>
              </a:rPr>
              <a:t>the line in right figure.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7217"/>
                                        </p:tgtEl>
                                        <p:attrNameLst>
                                          <p:attrName>style.visibility</p:attrName>
                                        </p:attrNameLst>
                                      </p:cBhvr>
                                      <p:to>
                                        <p:strVal val="visible"/>
                                      </p:to>
                                    </p:set>
                                    <p:animEffect transition="in" filter="wipe(left)">
                                      <p:cBhvr>
                                        <p:cTn id="7" dur="1000"/>
                                        <p:tgtEl>
                                          <p:spTgt spid="94721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47214"/>
                                        </p:tgtEl>
                                        <p:attrNameLst>
                                          <p:attrName>style.visibility</p:attrName>
                                        </p:attrNameLst>
                                      </p:cBhvr>
                                      <p:to>
                                        <p:strVal val="visible"/>
                                      </p:to>
                                    </p:set>
                                    <p:animEffect transition="in" filter="wipe(left)">
                                      <p:cBhvr>
                                        <p:cTn id="11" dur="1000"/>
                                        <p:tgtEl>
                                          <p:spTgt spid="947214"/>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947215"/>
                                        </p:tgtEl>
                                        <p:attrNameLst>
                                          <p:attrName>style.visibility</p:attrName>
                                        </p:attrNameLst>
                                      </p:cBhvr>
                                      <p:to>
                                        <p:strVal val="visible"/>
                                      </p:to>
                                    </p:set>
                                    <p:animEffect transition="in" filter="wipe(left)">
                                      <p:cBhvr>
                                        <p:cTn id="15" dur="1000"/>
                                        <p:tgtEl>
                                          <p:spTgt spid="9472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47211"/>
                                        </p:tgtEl>
                                        <p:attrNameLst>
                                          <p:attrName>style.visibility</p:attrName>
                                        </p:attrNameLst>
                                      </p:cBhvr>
                                      <p:to>
                                        <p:strVal val="visible"/>
                                      </p:to>
                                    </p:set>
                                    <p:animEffect transition="in" filter="wipe(left)">
                                      <p:cBhvr>
                                        <p:cTn id="20" dur="500"/>
                                        <p:tgtEl>
                                          <p:spTgt spid="947211"/>
                                        </p:tgtEl>
                                      </p:cBhvr>
                                    </p:animEffec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1" nodeType="clickEffect">
                                  <p:stCondLst>
                                    <p:cond delay="0"/>
                                  </p:stCondLst>
                                  <p:childTnLst>
                                    <p:animMotion origin="layout" path="M -3.88889E-6 -4.33526E-6 L 0.14167 0.06289 " pathEditMode="relative" ptsTypes="AA">
                                      <p:cBhvr>
                                        <p:cTn id="24" dur="2000" fill="hold"/>
                                        <p:tgtEl>
                                          <p:spTgt spid="9472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11" grpId="0" animBg="1"/>
      <p:bldP spid="947211" grpId="1" animBg="1"/>
      <p:bldP spid="9472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r>
              <a:rPr lang="en-US" altLang="zh-CN" sz="2800">
                <a:ea typeface="宋体" pitchFamily="2" charset="-122"/>
              </a:rPr>
              <a:t>Some examples on the applications of the definite integral in geometry</a:t>
            </a:r>
          </a:p>
        </p:txBody>
      </p:sp>
      <p:sp>
        <p:nvSpPr>
          <p:cNvPr id="22" name="灯片编号占位符 6"/>
          <p:cNvSpPr>
            <a:spLocks noGrp="1"/>
          </p:cNvSpPr>
          <p:nvPr>
            <p:ph type="sldNum" sz="quarter" idx="12"/>
          </p:nvPr>
        </p:nvSpPr>
        <p:spPr/>
        <p:txBody>
          <a:bodyPr/>
          <a:lstStyle/>
          <a:p>
            <a:fld id="{FD42B314-5A6E-482C-9690-497F458B69FD}" type="slidenum">
              <a:rPr lang="en-US" altLang="en-US"/>
              <a:pPr/>
              <a:t>31</a:t>
            </a:fld>
            <a:endParaRPr lang="en-US" altLang="en-US"/>
          </a:p>
        </p:txBody>
      </p:sp>
      <p:sp>
        <p:nvSpPr>
          <p:cNvPr id="949251" name="Text Box 3"/>
          <p:cNvSpPr txBox="1">
            <a:spLocks noChangeArrowheads="1"/>
          </p:cNvSpPr>
          <p:nvPr/>
        </p:nvSpPr>
        <p:spPr bwMode="auto">
          <a:xfrm>
            <a:off x="376238" y="1625600"/>
            <a:ext cx="1460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10</a:t>
            </a:r>
          </a:p>
        </p:txBody>
      </p:sp>
      <p:sp>
        <p:nvSpPr>
          <p:cNvPr id="949252" name="Text Box 4"/>
          <p:cNvSpPr txBox="1">
            <a:spLocks noChangeArrowheads="1"/>
          </p:cNvSpPr>
          <p:nvPr/>
        </p:nvSpPr>
        <p:spPr bwMode="auto">
          <a:xfrm>
            <a:off x="1804988" y="1628775"/>
            <a:ext cx="5935662" cy="396875"/>
          </a:xfrm>
          <a:prstGeom prst="rect">
            <a:avLst/>
          </a:prstGeom>
          <a:noFill/>
          <a:ln w="9525">
            <a:noFill/>
            <a:miter lim="800000"/>
            <a:headEnd/>
            <a:tailEnd/>
          </a:ln>
          <a:effectLst/>
        </p:spPr>
        <p:txBody>
          <a:bodyPr wrap="none">
            <a:spAutoFit/>
          </a:bodyPr>
          <a:lstStyle/>
          <a:p>
            <a:r>
              <a:rPr lang="en-US" altLang="zh-CN">
                <a:ea typeface="宋体" pitchFamily="2" charset="-122"/>
              </a:rPr>
              <a:t>The region bounded by the curve                   and the line</a:t>
            </a:r>
          </a:p>
        </p:txBody>
      </p:sp>
      <p:graphicFrame>
        <p:nvGraphicFramePr>
          <p:cNvPr id="949253" name="Object 5"/>
          <p:cNvGraphicFramePr>
            <a:graphicFrameLocks noChangeAspect="1"/>
          </p:cNvGraphicFramePr>
          <p:nvPr/>
        </p:nvGraphicFramePr>
        <p:xfrm>
          <a:off x="5376863" y="1671638"/>
          <a:ext cx="1066800" cy="355600"/>
        </p:xfrm>
        <a:graphic>
          <a:graphicData uri="http://schemas.openxmlformats.org/presentationml/2006/ole">
            <mc:AlternateContent xmlns:mc="http://schemas.openxmlformats.org/markup-compatibility/2006">
              <mc:Choice xmlns:v="urn:schemas-microsoft-com:vml" Requires="v">
                <p:oleObj spid="_x0000_s949286" name="Equation" r:id="rId4" imgW="1066680" imgH="355320" progId="Equation.DSMT4">
                  <p:embed/>
                </p:oleObj>
              </mc:Choice>
              <mc:Fallback>
                <p:oleObj name="Equation" r:id="rId4" imgW="1066680" imgH="35532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6863" y="1671638"/>
                        <a:ext cx="1066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9254" name="Object 6"/>
          <p:cNvGraphicFramePr>
            <a:graphicFrameLocks noChangeAspect="1"/>
          </p:cNvGraphicFramePr>
          <p:nvPr/>
        </p:nvGraphicFramePr>
        <p:xfrm>
          <a:off x="417513" y="2057400"/>
          <a:ext cx="1130300" cy="292100"/>
        </p:xfrm>
        <a:graphic>
          <a:graphicData uri="http://schemas.openxmlformats.org/presentationml/2006/ole">
            <mc:AlternateContent xmlns:mc="http://schemas.openxmlformats.org/markup-compatibility/2006">
              <mc:Choice xmlns:v="urn:schemas-microsoft-com:vml" Requires="v">
                <p:oleObj spid="_x0000_s949287" name="Equation" r:id="rId6" imgW="1130040" imgH="291960" progId="Equation.DSMT4">
                  <p:embed/>
                </p:oleObj>
              </mc:Choice>
              <mc:Fallback>
                <p:oleObj name="Equation" r:id="rId6" imgW="1130040" imgH="29196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513" y="2057400"/>
                        <a:ext cx="11303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9255" name="Text Box 7"/>
          <p:cNvSpPr txBox="1">
            <a:spLocks noChangeArrowheads="1"/>
          </p:cNvSpPr>
          <p:nvPr/>
        </p:nvSpPr>
        <p:spPr bwMode="auto">
          <a:xfrm>
            <a:off x="1617663" y="1989138"/>
            <a:ext cx="6689725" cy="396875"/>
          </a:xfrm>
          <a:prstGeom prst="rect">
            <a:avLst/>
          </a:prstGeom>
          <a:noFill/>
          <a:ln w="9525">
            <a:noFill/>
            <a:miter lim="800000"/>
            <a:headEnd/>
            <a:tailEnd/>
          </a:ln>
          <a:effectLst/>
        </p:spPr>
        <p:txBody>
          <a:bodyPr wrap="none">
            <a:spAutoFit/>
          </a:bodyPr>
          <a:lstStyle/>
          <a:p>
            <a:r>
              <a:rPr lang="en-US" altLang="zh-CN">
                <a:ea typeface="宋体" pitchFamily="2" charset="-122"/>
              </a:rPr>
              <a:t>is revolved about the </a:t>
            </a:r>
            <a:r>
              <a:rPr lang="en-US" altLang="zh-CN" b="1" i="1">
                <a:ea typeface="宋体" pitchFamily="2" charset="-122"/>
              </a:rPr>
              <a:t>x</a:t>
            </a:r>
            <a:r>
              <a:rPr lang="en-US" altLang="zh-CN">
                <a:ea typeface="宋体" pitchFamily="2" charset="-122"/>
              </a:rPr>
              <a:t>-axis to generate a solid. Find the volume</a:t>
            </a:r>
          </a:p>
        </p:txBody>
      </p:sp>
      <p:sp>
        <p:nvSpPr>
          <p:cNvPr id="949256" name="Text Box 8"/>
          <p:cNvSpPr txBox="1">
            <a:spLocks noChangeArrowheads="1"/>
          </p:cNvSpPr>
          <p:nvPr/>
        </p:nvSpPr>
        <p:spPr bwMode="auto">
          <a:xfrm>
            <a:off x="376238" y="2417763"/>
            <a:ext cx="1387475" cy="396875"/>
          </a:xfrm>
          <a:prstGeom prst="rect">
            <a:avLst/>
          </a:prstGeom>
          <a:noFill/>
          <a:ln w="9525">
            <a:noFill/>
            <a:miter lim="800000"/>
            <a:headEnd/>
            <a:tailEnd/>
          </a:ln>
          <a:effectLst/>
        </p:spPr>
        <p:txBody>
          <a:bodyPr wrap="none">
            <a:spAutoFit/>
          </a:bodyPr>
          <a:lstStyle/>
          <a:p>
            <a:r>
              <a:rPr lang="en-US" altLang="zh-CN">
                <a:ea typeface="宋体" pitchFamily="2" charset="-122"/>
              </a:rPr>
              <a:t>of the solid.</a:t>
            </a:r>
          </a:p>
        </p:txBody>
      </p:sp>
      <p:sp>
        <p:nvSpPr>
          <p:cNvPr id="949257" name="Text Box 9"/>
          <p:cNvSpPr txBox="1">
            <a:spLocks noChangeArrowheads="1"/>
          </p:cNvSpPr>
          <p:nvPr/>
        </p:nvSpPr>
        <p:spPr bwMode="auto">
          <a:xfrm>
            <a:off x="376238" y="2852738"/>
            <a:ext cx="2389187"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a:t>
            </a:r>
          </a:p>
        </p:txBody>
      </p:sp>
      <p:sp>
        <p:nvSpPr>
          <p:cNvPr id="949258" name="Text Box 10"/>
          <p:cNvSpPr txBox="1">
            <a:spLocks noChangeArrowheads="1"/>
          </p:cNvSpPr>
          <p:nvPr/>
        </p:nvSpPr>
        <p:spPr bwMode="auto">
          <a:xfrm>
            <a:off x="447675" y="3357563"/>
            <a:ext cx="1327150" cy="457200"/>
          </a:xfrm>
          <a:prstGeom prst="rect">
            <a:avLst/>
          </a:prstGeom>
          <a:noFill/>
          <a:ln w="9525">
            <a:noFill/>
            <a:miter lim="800000"/>
            <a:headEnd/>
            <a:tailEnd/>
          </a:ln>
          <a:effectLst/>
        </p:spPr>
        <p:txBody>
          <a:bodyPr wrap="none">
            <a:spAutoFit/>
          </a:bodyPr>
          <a:lstStyle/>
          <a:p>
            <a:pPr>
              <a:lnSpc>
                <a:spcPct val="120000"/>
              </a:lnSpc>
            </a:pPr>
            <a:r>
              <a:rPr lang="en-US" altLang="zh-CN">
                <a:ea typeface="宋体" pitchFamily="2" charset="-122"/>
              </a:rPr>
              <a:t>                  </a:t>
            </a:r>
          </a:p>
        </p:txBody>
      </p:sp>
      <p:grpSp>
        <p:nvGrpSpPr>
          <p:cNvPr id="949259" name="Group 11"/>
          <p:cNvGrpSpPr>
            <a:grpSpLocks/>
          </p:cNvGrpSpPr>
          <p:nvPr/>
        </p:nvGrpSpPr>
        <p:grpSpPr bwMode="auto">
          <a:xfrm>
            <a:off x="900113" y="5438775"/>
            <a:ext cx="3035300" cy="798513"/>
            <a:chOff x="567" y="3222"/>
            <a:chExt cx="1912" cy="503"/>
          </a:xfrm>
        </p:grpSpPr>
        <p:grpSp>
          <p:nvGrpSpPr>
            <p:cNvPr id="949260" name="Group 12"/>
            <p:cNvGrpSpPr>
              <a:grpSpLocks/>
            </p:cNvGrpSpPr>
            <p:nvPr/>
          </p:nvGrpSpPr>
          <p:grpSpPr bwMode="auto">
            <a:xfrm>
              <a:off x="567" y="3222"/>
              <a:ext cx="1912" cy="250"/>
              <a:chOff x="741" y="3222"/>
              <a:chExt cx="1912" cy="250"/>
            </a:xfrm>
          </p:grpSpPr>
          <p:sp>
            <p:nvSpPr>
              <p:cNvPr id="949261" name="Text Box 13"/>
              <p:cNvSpPr txBox="1">
                <a:spLocks noChangeArrowheads="1"/>
              </p:cNvSpPr>
              <p:nvPr/>
            </p:nvSpPr>
            <p:spPr bwMode="auto">
              <a:xfrm>
                <a:off x="741" y="3222"/>
                <a:ext cx="954" cy="250"/>
              </a:xfrm>
              <a:prstGeom prst="rect">
                <a:avLst/>
              </a:prstGeom>
              <a:noFill/>
              <a:ln w="9525">
                <a:noFill/>
                <a:miter lim="800000"/>
                <a:headEnd/>
                <a:tailEnd/>
              </a:ln>
              <a:effectLst/>
            </p:spPr>
            <p:txBody>
              <a:bodyPr wrap="none">
                <a:spAutoFit/>
              </a:bodyPr>
              <a:lstStyle/>
              <a:p>
                <a:r>
                  <a:rPr lang="en-US" altLang="zh-CN">
                    <a:ea typeface="宋体" pitchFamily="2" charset="-122"/>
                  </a:rPr>
                  <a:t>Outer radius:</a:t>
                </a:r>
              </a:p>
            </p:txBody>
          </p:sp>
          <p:graphicFrame>
            <p:nvGraphicFramePr>
              <p:cNvPr id="949262" name="Object 14"/>
              <p:cNvGraphicFramePr>
                <a:graphicFrameLocks noChangeAspect="1"/>
              </p:cNvGraphicFramePr>
              <p:nvPr/>
            </p:nvGraphicFramePr>
            <p:xfrm>
              <a:off x="1701" y="3288"/>
              <a:ext cx="952" cy="184"/>
            </p:xfrm>
            <a:graphic>
              <a:graphicData uri="http://schemas.openxmlformats.org/presentationml/2006/ole">
                <mc:AlternateContent xmlns:mc="http://schemas.openxmlformats.org/markup-compatibility/2006">
                  <mc:Choice xmlns:v="urn:schemas-microsoft-com:vml" Requires="v">
                    <p:oleObj spid="_x0000_s949288" name="Equation" r:id="rId8" imgW="1511280" imgH="291960" progId="Equation.DSMT4">
                      <p:embed/>
                    </p:oleObj>
                  </mc:Choice>
                  <mc:Fallback>
                    <p:oleObj name="Equation" r:id="rId8" imgW="1511280" imgH="29196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1" y="3288"/>
                            <a:ext cx="952"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49263" name="Group 15"/>
            <p:cNvGrpSpPr>
              <a:grpSpLocks/>
            </p:cNvGrpSpPr>
            <p:nvPr/>
          </p:nvGrpSpPr>
          <p:grpSpPr bwMode="auto">
            <a:xfrm>
              <a:off x="567" y="3475"/>
              <a:ext cx="1824" cy="250"/>
              <a:chOff x="741" y="3475"/>
              <a:chExt cx="1824" cy="250"/>
            </a:xfrm>
          </p:grpSpPr>
          <p:sp>
            <p:nvSpPr>
              <p:cNvPr id="949264" name="Text Box 16"/>
              <p:cNvSpPr txBox="1">
                <a:spLocks noChangeArrowheads="1"/>
              </p:cNvSpPr>
              <p:nvPr/>
            </p:nvSpPr>
            <p:spPr bwMode="auto">
              <a:xfrm>
                <a:off x="741" y="3475"/>
                <a:ext cx="927" cy="250"/>
              </a:xfrm>
              <a:prstGeom prst="rect">
                <a:avLst/>
              </a:prstGeom>
              <a:noFill/>
              <a:ln w="9525">
                <a:noFill/>
                <a:miter lim="800000"/>
                <a:headEnd/>
                <a:tailEnd/>
              </a:ln>
              <a:effectLst/>
            </p:spPr>
            <p:txBody>
              <a:bodyPr wrap="none">
                <a:spAutoFit/>
              </a:bodyPr>
              <a:lstStyle/>
              <a:p>
                <a:r>
                  <a:rPr lang="en-US" altLang="zh-CN">
                    <a:ea typeface="宋体" pitchFamily="2" charset="-122"/>
                  </a:rPr>
                  <a:t>Inner radius:</a:t>
                </a:r>
              </a:p>
            </p:txBody>
          </p:sp>
          <p:graphicFrame>
            <p:nvGraphicFramePr>
              <p:cNvPr id="949265" name="Object 17"/>
              <p:cNvGraphicFramePr>
                <a:graphicFrameLocks noChangeAspect="1"/>
              </p:cNvGraphicFramePr>
              <p:nvPr/>
            </p:nvGraphicFramePr>
            <p:xfrm>
              <a:off x="1701" y="3500"/>
              <a:ext cx="864" cy="224"/>
            </p:xfrm>
            <a:graphic>
              <a:graphicData uri="http://schemas.openxmlformats.org/presentationml/2006/ole">
                <mc:AlternateContent xmlns:mc="http://schemas.openxmlformats.org/markup-compatibility/2006">
                  <mc:Choice xmlns:v="urn:schemas-microsoft-com:vml" Requires="v">
                    <p:oleObj spid="_x0000_s949289" name="Equation" r:id="rId10" imgW="1371600" imgH="355320" progId="Equation.DSMT4">
                      <p:embed/>
                    </p:oleObj>
                  </mc:Choice>
                  <mc:Fallback>
                    <p:oleObj name="Equation" r:id="rId10" imgW="1371600" imgH="355320" progId="Equation.DSMT4">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1" y="3500"/>
                            <a:ext cx="86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pic>
        <p:nvPicPr>
          <p:cNvPr id="949266" name="Picture 18"/>
          <p:cNvPicPr>
            <a:picLocks noChangeArrowheads="1"/>
          </p:cNvPicPr>
          <p:nvPr/>
        </p:nvPicPr>
        <p:blipFill>
          <a:blip r:embed="rId12"/>
          <a:srcRect/>
          <a:stretch>
            <a:fillRect/>
          </a:stretch>
        </p:blipFill>
        <p:spPr bwMode="auto">
          <a:xfrm>
            <a:off x="4859338" y="2349500"/>
            <a:ext cx="3135312" cy="3792538"/>
          </a:xfrm>
          <a:prstGeom prst="rect">
            <a:avLst/>
          </a:prstGeom>
          <a:noFill/>
          <a:ln w="12700">
            <a:noFill/>
            <a:miter lim="800000"/>
            <a:headEnd/>
            <a:tailEnd/>
          </a:ln>
          <a:effectLst/>
        </p:spPr>
      </p:pic>
      <p:sp>
        <p:nvSpPr>
          <p:cNvPr id="949267" name="Rectangle 19"/>
          <p:cNvSpPr>
            <a:spLocks noChangeArrowheads="1"/>
          </p:cNvSpPr>
          <p:nvPr/>
        </p:nvSpPr>
        <p:spPr bwMode="auto">
          <a:xfrm>
            <a:off x="485775" y="3284538"/>
            <a:ext cx="917575" cy="396875"/>
          </a:xfrm>
          <a:prstGeom prst="rect">
            <a:avLst/>
          </a:prstGeom>
          <a:solidFill>
            <a:srgbClr val="FFFFC3"/>
          </a:solidFill>
          <a:ln w="9525">
            <a:noFill/>
            <a:miter lim="800000"/>
            <a:headEnd/>
            <a:tailEnd/>
          </a:ln>
          <a:effectLst/>
        </p:spPr>
        <p:txBody>
          <a:bodyPr wrap="none">
            <a:spAutoFit/>
          </a:bodyPr>
          <a:lstStyle/>
          <a:p>
            <a:r>
              <a:rPr lang="en-US" altLang="zh-CN" b="1">
                <a:ea typeface="宋体" pitchFamily="2" charset="-122"/>
              </a:rPr>
              <a:t>Step 3.</a:t>
            </a:r>
            <a:endParaRPr lang="zh-CN" altLang="en-US" b="1">
              <a:ea typeface="宋体" pitchFamily="2" charset="-122"/>
            </a:endParaRPr>
          </a:p>
        </p:txBody>
      </p:sp>
      <p:sp>
        <p:nvSpPr>
          <p:cNvPr id="949268" name="Rectangle 20"/>
          <p:cNvSpPr>
            <a:spLocks noChangeArrowheads="1"/>
          </p:cNvSpPr>
          <p:nvPr/>
        </p:nvSpPr>
        <p:spPr bwMode="auto">
          <a:xfrm>
            <a:off x="468313" y="3716338"/>
            <a:ext cx="4032250" cy="1616075"/>
          </a:xfrm>
          <a:prstGeom prst="rect">
            <a:avLst/>
          </a:prstGeom>
          <a:noFill/>
          <a:ln w="9525">
            <a:noFill/>
            <a:miter lim="800000"/>
            <a:headEnd/>
            <a:tailEnd/>
          </a:ln>
          <a:effectLst/>
        </p:spPr>
        <p:txBody>
          <a:bodyPr>
            <a:spAutoFit/>
          </a:bodyPr>
          <a:lstStyle/>
          <a:p>
            <a:r>
              <a:rPr lang="en-US" altLang="zh-CN">
                <a:ea typeface="宋体" pitchFamily="2" charset="-122"/>
              </a:rPr>
              <a:t>Find the outer and inner radii of the washer that would be swept out by the line segment if it were revolved about the </a:t>
            </a:r>
            <a:r>
              <a:rPr lang="en-US" altLang="zh-CN" b="1" i="1">
                <a:ea typeface="宋体" pitchFamily="2" charset="-122"/>
              </a:rPr>
              <a:t>x</a:t>
            </a:r>
            <a:r>
              <a:rPr lang="en-US" altLang="zh-CN">
                <a:ea typeface="宋体" pitchFamily="2" charset="-122"/>
              </a:rPr>
              <a:t>-axis along with the</a:t>
            </a:r>
          </a:p>
          <a:p>
            <a:r>
              <a:rPr lang="en-US" altLang="zh-CN">
                <a:ea typeface="宋体" pitchFamily="2" charset="-122"/>
              </a:rPr>
              <a:t>region.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49258"/>
                                        </p:tgtEl>
                                        <p:attrNameLst>
                                          <p:attrName>style.visibility</p:attrName>
                                        </p:attrNameLst>
                                      </p:cBhvr>
                                      <p:to>
                                        <p:strVal val="visible"/>
                                      </p:to>
                                    </p:set>
                                    <p:animEffect transition="in" filter="wipe(up)">
                                      <p:cBhvr>
                                        <p:cTn id="7" dur="500"/>
                                        <p:tgtEl>
                                          <p:spTgt spid="9492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49268"/>
                                        </p:tgtEl>
                                        <p:attrNameLst>
                                          <p:attrName>style.visibility</p:attrName>
                                        </p:attrNameLst>
                                      </p:cBhvr>
                                      <p:to>
                                        <p:strVal val="visible"/>
                                      </p:to>
                                    </p:set>
                                    <p:animEffect transition="in" filter="wipe(up)">
                                      <p:cBhvr>
                                        <p:cTn id="12" dur="1000"/>
                                        <p:tgtEl>
                                          <p:spTgt spid="9492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49266"/>
                                        </p:tgtEl>
                                        <p:attrNameLst>
                                          <p:attrName>style.visibility</p:attrName>
                                        </p:attrNameLst>
                                      </p:cBhvr>
                                      <p:to>
                                        <p:strVal val="visible"/>
                                      </p:to>
                                    </p:set>
                                    <p:animEffect transition="in" filter="wipe(left)">
                                      <p:cBhvr>
                                        <p:cTn id="17" dur="500"/>
                                        <p:tgtEl>
                                          <p:spTgt spid="9492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49259"/>
                                        </p:tgtEl>
                                        <p:attrNameLst>
                                          <p:attrName>style.visibility</p:attrName>
                                        </p:attrNameLst>
                                      </p:cBhvr>
                                      <p:to>
                                        <p:strVal val="visible"/>
                                      </p:to>
                                    </p:set>
                                    <p:animEffect transition="in" filter="wipe(up)">
                                      <p:cBhvr>
                                        <p:cTn id="22" dur="500"/>
                                        <p:tgtEl>
                                          <p:spTgt spid="949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8" grpId="0"/>
      <p:bldP spid="9492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p:txBody>
          <a:bodyPr/>
          <a:lstStyle/>
          <a:p>
            <a:r>
              <a:rPr lang="en-US" altLang="zh-CN" sz="2800" dirty="0">
                <a:ea typeface="宋体" pitchFamily="2" charset="-122"/>
              </a:rPr>
              <a:t>Some examples on the applications of the definite integral in geometry</a:t>
            </a:r>
          </a:p>
        </p:txBody>
      </p:sp>
      <p:sp>
        <p:nvSpPr>
          <p:cNvPr id="18" name="灯片编号占位符 6"/>
          <p:cNvSpPr>
            <a:spLocks noGrp="1"/>
          </p:cNvSpPr>
          <p:nvPr>
            <p:ph type="sldNum" sz="quarter" idx="12"/>
          </p:nvPr>
        </p:nvSpPr>
        <p:spPr/>
        <p:txBody>
          <a:bodyPr/>
          <a:lstStyle/>
          <a:p>
            <a:fld id="{D3CBEDC5-DFE0-4E5E-A946-C6A282D835DB}" type="slidenum">
              <a:rPr lang="en-US" altLang="en-US"/>
              <a:pPr/>
              <a:t>32</a:t>
            </a:fld>
            <a:endParaRPr lang="en-US" altLang="en-US"/>
          </a:p>
        </p:txBody>
      </p:sp>
      <p:sp>
        <p:nvSpPr>
          <p:cNvPr id="951299" name="Text Box 3"/>
          <p:cNvSpPr txBox="1">
            <a:spLocks noChangeArrowheads="1"/>
          </p:cNvSpPr>
          <p:nvPr/>
        </p:nvSpPr>
        <p:spPr bwMode="auto">
          <a:xfrm>
            <a:off x="376238" y="1625600"/>
            <a:ext cx="1460500" cy="396875"/>
          </a:xfrm>
          <a:prstGeom prst="rect">
            <a:avLst/>
          </a:prstGeom>
          <a:noFill/>
          <a:ln w="9525">
            <a:noFill/>
            <a:miter lim="800000"/>
            <a:headEnd/>
            <a:tailEnd/>
          </a:ln>
          <a:effectLst/>
        </p:spPr>
        <p:txBody>
          <a:bodyPr wrap="none">
            <a:spAutoFit/>
          </a:bodyPr>
          <a:lstStyle/>
          <a:p>
            <a:r>
              <a:rPr lang="en-US" altLang="zh-CN" b="1" dirty="0">
                <a:solidFill>
                  <a:srgbClr val="000000"/>
                </a:solidFill>
                <a:ea typeface="宋体" pitchFamily="2" charset="-122"/>
              </a:rPr>
              <a:t>Example 10</a:t>
            </a:r>
          </a:p>
        </p:txBody>
      </p:sp>
      <p:sp>
        <p:nvSpPr>
          <p:cNvPr id="951300" name="Text Box 4"/>
          <p:cNvSpPr txBox="1">
            <a:spLocks noChangeArrowheads="1"/>
          </p:cNvSpPr>
          <p:nvPr/>
        </p:nvSpPr>
        <p:spPr bwMode="auto">
          <a:xfrm>
            <a:off x="1804988" y="1628775"/>
            <a:ext cx="5935662" cy="396875"/>
          </a:xfrm>
          <a:prstGeom prst="rect">
            <a:avLst/>
          </a:prstGeom>
          <a:noFill/>
          <a:ln w="9525">
            <a:noFill/>
            <a:miter lim="800000"/>
            <a:headEnd/>
            <a:tailEnd/>
          </a:ln>
          <a:effectLst/>
        </p:spPr>
        <p:txBody>
          <a:bodyPr wrap="none">
            <a:spAutoFit/>
          </a:bodyPr>
          <a:lstStyle/>
          <a:p>
            <a:r>
              <a:rPr lang="en-US" altLang="zh-CN">
                <a:ea typeface="宋体" pitchFamily="2" charset="-122"/>
              </a:rPr>
              <a:t>The region bounded by the curve                   and the line</a:t>
            </a:r>
          </a:p>
        </p:txBody>
      </p:sp>
      <p:graphicFrame>
        <p:nvGraphicFramePr>
          <p:cNvPr id="951301" name="Object 5"/>
          <p:cNvGraphicFramePr>
            <a:graphicFrameLocks noChangeAspect="1"/>
          </p:cNvGraphicFramePr>
          <p:nvPr/>
        </p:nvGraphicFramePr>
        <p:xfrm>
          <a:off x="5376863" y="1671638"/>
          <a:ext cx="1066800" cy="355600"/>
        </p:xfrm>
        <a:graphic>
          <a:graphicData uri="http://schemas.openxmlformats.org/presentationml/2006/ole">
            <mc:AlternateContent xmlns:mc="http://schemas.openxmlformats.org/markup-compatibility/2006">
              <mc:Choice xmlns:v="urn:schemas-microsoft-com:vml" Requires="v">
                <p:oleObj spid="_x0000_s951349" name="Equation" r:id="rId4" imgW="1066680" imgH="355320" progId="Equation.DSMT4">
                  <p:embed/>
                </p:oleObj>
              </mc:Choice>
              <mc:Fallback>
                <p:oleObj name="Equation" r:id="rId4" imgW="1066680" imgH="35532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6863" y="1671638"/>
                        <a:ext cx="1066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1302" name="Object 6"/>
          <p:cNvGraphicFramePr>
            <a:graphicFrameLocks noChangeAspect="1"/>
          </p:cNvGraphicFramePr>
          <p:nvPr/>
        </p:nvGraphicFramePr>
        <p:xfrm>
          <a:off x="417513" y="2057400"/>
          <a:ext cx="1130300" cy="292100"/>
        </p:xfrm>
        <a:graphic>
          <a:graphicData uri="http://schemas.openxmlformats.org/presentationml/2006/ole">
            <mc:AlternateContent xmlns:mc="http://schemas.openxmlformats.org/markup-compatibility/2006">
              <mc:Choice xmlns:v="urn:schemas-microsoft-com:vml" Requires="v">
                <p:oleObj spid="_x0000_s951350" name="Equation" r:id="rId6" imgW="1130040" imgH="291960" progId="Equation.DSMT4">
                  <p:embed/>
                </p:oleObj>
              </mc:Choice>
              <mc:Fallback>
                <p:oleObj name="Equation" r:id="rId6" imgW="1130040" imgH="29196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513" y="2057400"/>
                        <a:ext cx="11303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1303" name="Text Box 7"/>
          <p:cNvSpPr txBox="1">
            <a:spLocks noChangeArrowheads="1"/>
          </p:cNvSpPr>
          <p:nvPr/>
        </p:nvSpPr>
        <p:spPr bwMode="auto">
          <a:xfrm>
            <a:off x="1617663" y="1989138"/>
            <a:ext cx="6689725" cy="396875"/>
          </a:xfrm>
          <a:prstGeom prst="rect">
            <a:avLst/>
          </a:prstGeom>
          <a:noFill/>
          <a:ln w="9525">
            <a:noFill/>
            <a:miter lim="800000"/>
            <a:headEnd/>
            <a:tailEnd/>
          </a:ln>
          <a:effectLst/>
        </p:spPr>
        <p:txBody>
          <a:bodyPr wrap="none">
            <a:spAutoFit/>
          </a:bodyPr>
          <a:lstStyle/>
          <a:p>
            <a:r>
              <a:rPr lang="en-US" altLang="zh-CN">
                <a:ea typeface="宋体" pitchFamily="2" charset="-122"/>
              </a:rPr>
              <a:t>is revolved about the </a:t>
            </a:r>
            <a:r>
              <a:rPr lang="en-US" altLang="zh-CN" b="1" i="1">
                <a:ea typeface="宋体" pitchFamily="2" charset="-122"/>
              </a:rPr>
              <a:t>x</a:t>
            </a:r>
            <a:r>
              <a:rPr lang="en-US" altLang="zh-CN">
                <a:ea typeface="宋体" pitchFamily="2" charset="-122"/>
              </a:rPr>
              <a:t>-axis to generate a solid. Find the volume</a:t>
            </a:r>
          </a:p>
        </p:txBody>
      </p:sp>
      <p:sp>
        <p:nvSpPr>
          <p:cNvPr id="951304" name="Text Box 8"/>
          <p:cNvSpPr txBox="1">
            <a:spLocks noChangeArrowheads="1"/>
          </p:cNvSpPr>
          <p:nvPr/>
        </p:nvSpPr>
        <p:spPr bwMode="auto">
          <a:xfrm>
            <a:off x="376238" y="2417763"/>
            <a:ext cx="1387475" cy="396875"/>
          </a:xfrm>
          <a:prstGeom prst="rect">
            <a:avLst/>
          </a:prstGeom>
          <a:noFill/>
          <a:ln w="9525">
            <a:noFill/>
            <a:miter lim="800000"/>
            <a:headEnd/>
            <a:tailEnd/>
          </a:ln>
          <a:effectLst/>
        </p:spPr>
        <p:txBody>
          <a:bodyPr wrap="none">
            <a:spAutoFit/>
          </a:bodyPr>
          <a:lstStyle/>
          <a:p>
            <a:r>
              <a:rPr lang="en-US" altLang="zh-CN">
                <a:ea typeface="宋体" pitchFamily="2" charset="-122"/>
              </a:rPr>
              <a:t>of the solid.</a:t>
            </a:r>
          </a:p>
        </p:txBody>
      </p:sp>
      <p:sp>
        <p:nvSpPr>
          <p:cNvPr id="951305" name="Text Box 9"/>
          <p:cNvSpPr txBox="1">
            <a:spLocks noChangeArrowheads="1"/>
          </p:cNvSpPr>
          <p:nvPr/>
        </p:nvSpPr>
        <p:spPr bwMode="auto">
          <a:xfrm>
            <a:off x="376238" y="2852738"/>
            <a:ext cx="2389187"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a:t>
            </a:r>
          </a:p>
        </p:txBody>
      </p:sp>
      <p:sp>
        <p:nvSpPr>
          <p:cNvPr id="951307" name="Text Box 11"/>
          <p:cNvSpPr txBox="1">
            <a:spLocks noChangeArrowheads="1"/>
          </p:cNvSpPr>
          <p:nvPr/>
        </p:nvSpPr>
        <p:spPr bwMode="auto">
          <a:xfrm>
            <a:off x="376238" y="3498850"/>
            <a:ext cx="3965575" cy="396875"/>
          </a:xfrm>
          <a:prstGeom prst="rect">
            <a:avLst/>
          </a:prstGeom>
          <a:solidFill>
            <a:srgbClr val="FFFFC3"/>
          </a:solidFill>
          <a:ln w="9525">
            <a:noFill/>
            <a:miter lim="800000"/>
            <a:headEnd/>
            <a:tailEnd/>
          </a:ln>
          <a:effectLst/>
        </p:spPr>
        <p:txBody>
          <a:bodyPr wrap="none">
            <a:spAutoFit/>
          </a:bodyPr>
          <a:lstStyle/>
          <a:p>
            <a:r>
              <a:rPr lang="en-US" altLang="zh-CN" b="1">
                <a:ea typeface="宋体" pitchFamily="2" charset="-122"/>
              </a:rPr>
              <a:t>Step 4.</a:t>
            </a:r>
            <a:r>
              <a:rPr lang="en-US" altLang="zh-CN">
                <a:ea typeface="宋体" pitchFamily="2" charset="-122"/>
              </a:rPr>
              <a:t> Evaluate the volume integral.</a:t>
            </a:r>
          </a:p>
        </p:txBody>
      </p:sp>
      <p:graphicFrame>
        <p:nvGraphicFramePr>
          <p:cNvPr id="951308" name="Object 12"/>
          <p:cNvGraphicFramePr>
            <a:graphicFrameLocks noChangeAspect="1"/>
          </p:cNvGraphicFramePr>
          <p:nvPr/>
        </p:nvGraphicFramePr>
        <p:xfrm>
          <a:off x="1042988" y="4076700"/>
          <a:ext cx="3213100" cy="533400"/>
        </p:xfrm>
        <a:graphic>
          <a:graphicData uri="http://schemas.openxmlformats.org/presentationml/2006/ole">
            <mc:AlternateContent xmlns:mc="http://schemas.openxmlformats.org/markup-compatibility/2006">
              <mc:Choice xmlns:v="urn:schemas-microsoft-com:vml" Requires="v">
                <p:oleObj spid="_x0000_s951351" name="Equation" r:id="rId8" imgW="3213000" imgH="533160" progId="Equation.DSMT4">
                  <p:embed/>
                </p:oleObj>
              </mc:Choice>
              <mc:Fallback>
                <p:oleObj name="Equation" r:id="rId8" imgW="3213000" imgH="533160" progId="Equation.DSMT4">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4076700"/>
                        <a:ext cx="32131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1309" name="Object 13"/>
          <p:cNvGraphicFramePr>
            <a:graphicFrameLocks noChangeAspect="1"/>
          </p:cNvGraphicFramePr>
          <p:nvPr/>
        </p:nvGraphicFramePr>
        <p:xfrm>
          <a:off x="4284663" y="3716338"/>
          <a:ext cx="3390900" cy="901700"/>
        </p:xfrm>
        <a:graphic>
          <a:graphicData uri="http://schemas.openxmlformats.org/presentationml/2006/ole">
            <mc:AlternateContent xmlns:mc="http://schemas.openxmlformats.org/markup-compatibility/2006">
              <mc:Choice xmlns:v="urn:schemas-microsoft-com:vml" Requires="v">
                <p:oleObj spid="_x0000_s951352" name="Equation" r:id="rId10" imgW="3390840" imgH="901440" progId="Equation.DSMT4">
                  <p:embed/>
                </p:oleObj>
              </mc:Choice>
              <mc:Fallback>
                <p:oleObj name="Equation" r:id="rId10" imgW="3390840" imgH="901440" progId="Equation.DSMT4">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4663" y="3716338"/>
                        <a:ext cx="33909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1311" name="Object 15"/>
          <p:cNvGraphicFramePr>
            <a:graphicFrameLocks noChangeAspect="1"/>
          </p:cNvGraphicFramePr>
          <p:nvPr/>
        </p:nvGraphicFramePr>
        <p:xfrm>
          <a:off x="1258888" y="4865688"/>
          <a:ext cx="2870200" cy="508000"/>
        </p:xfrm>
        <a:graphic>
          <a:graphicData uri="http://schemas.openxmlformats.org/presentationml/2006/ole">
            <mc:AlternateContent xmlns:mc="http://schemas.openxmlformats.org/markup-compatibility/2006">
              <mc:Choice xmlns:v="urn:schemas-microsoft-com:vml" Requires="v">
                <p:oleObj spid="_x0000_s951353" name="Equation" r:id="rId12" imgW="2869920" imgH="507960" progId="Equation.DSMT4">
                  <p:embed/>
                </p:oleObj>
              </mc:Choice>
              <mc:Fallback>
                <p:oleObj name="Equation" r:id="rId12" imgW="2869920" imgH="507960" progId="Equation.DSMT4">
                  <p:embed/>
                  <p:pic>
                    <p:nvPicPr>
                      <p:cNvPr id="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58888" y="4865688"/>
                        <a:ext cx="2870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1312" name="Object 16"/>
          <p:cNvGraphicFramePr>
            <a:graphicFrameLocks noChangeAspect="1"/>
          </p:cNvGraphicFramePr>
          <p:nvPr/>
        </p:nvGraphicFramePr>
        <p:xfrm>
          <a:off x="4211638" y="4365625"/>
          <a:ext cx="2832100" cy="1143000"/>
        </p:xfrm>
        <a:graphic>
          <a:graphicData uri="http://schemas.openxmlformats.org/presentationml/2006/ole">
            <mc:AlternateContent xmlns:mc="http://schemas.openxmlformats.org/markup-compatibility/2006">
              <mc:Choice xmlns:v="urn:schemas-microsoft-com:vml" Requires="v">
                <p:oleObj spid="_x0000_s951354" name="Equation" r:id="rId14" imgW="2831760" imgH="1143000" progId="Equation.DSMT4">
                  <p:embed/>
                </p:oleObj>
              </mc:Choice>
              <mc:Fallback>
                <p:oleObj name="Equation" r:id="rId14" imgW="2831760" imgH="1143000" progId="Equation.DSMT4">
                  <p:embed/>
                  <p:pic>
                    <p:nvPicPr>
                      <p:cNvPr id="0"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11638" y="4365625"/>
                        <a:ext cx="28321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1313" name="Object 17"/>
          <p:cNvGraphicFramePr>
            <a:graphicFrameLocks noChangeAspect="1"/>
          </p:cNvGraphicFramePr>
          <p:nvPr/>
        </p:nvGraphicFramePr>
        <p:xfrm>
          <a:off x="1187450" y="5734050"/>
          <a:ext cx="2298700" cy="622300"/>
        </p:xfrm>
        <a:graphic>
          <a:graphicData uri="http://schemas.openxmlformats.org/presentationml/2006/ole">
            <mc:AlternateContent xmlns:mc="http://schemas.openxmlformats.org/markup-compatibility/2006">
              <mc:Choice xmlns:v="urn:schemas-microsoft-com:vml" Requires="v">
                <p:oleObj spid="_x0000_s951355" name="Equation" r:id="rId16" imgW="2298600" imgH="622080" progId="Equation.DSMT4">
                  <p:embed/>
                </p:oleObj>
              </mc:Choice>
              <mc:Fallback>
                <p:oleObj name="Equation" r:id="rId16" imgW="2298600" imgH="622080" progId="Equation.DSMT4">
                  <p:embed/>
                  <p:pic>
                    <p:nvPicPr>
                      <p:cNvPr id="0"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87450" y="5734050"/>
                        <a:ext cx="22987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1314" name="Rectangle 18"/>
          <p:cNvSpPr>
            <a:spLocks noChangeArrowheads="1"/>
          </p:cNvSpPr>
          <p:nvPr/>
        </p:nvSpPr>
        <p:spPr bwMode="auto">
          <a:xfrm>
            <a:off x="522288" y="6345238"/>
            <a:ext cx="881062" cy="396875"/>
          </a:xfrm>
          <a:prstGeom prst="rect">
            <a:avLst/>
          </a:prstGeom>
          <a:noFill/>
          <a:ln w="9525">
            <a:noFill/>
            <a:miter lim="800000"/>
            <a:headEnd/>
            <a:tailEnd/>
          </a:ln>
          <a:effectLst/>
        </p:spPr>
        <p:txBody>
          <a:bodyPr wrap="none">
            <a:spAutoFit/>
          </a:bodyPr>
          <a:lstStyle/>
          <a:p>
            <a:r>
              <a:rPr lang="en-US" altLang="zh-CN">
                <a:ea typeface="宋体" pitchFamily="2" charset="-122"/>
              </a:rPr>
              <a:t>Finish.</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1308"/>
                                        </p:tgtEl>
                                        <p:attrNameLst>
                                          <p:attrName>style.visibility</p:attrName>
                                        </p:attrNameLst>
                                      </p:cBhvr>
                                      <p:to>
                                        <p:strVal val="visible"/>
                                      </p:to>
                                    </p:set>
                                    <p:animEffect transition="in" filter="wipe(left)">
                                      <p:cBhvr>
                                        <p:cTn id="7" dur="1000"/>
                                        <p:tgtEl>
                                          <p:spTgt spid="9513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51309"/>
                                        </p:tgtEl>
                                        <p:attrNameLst>
                                          <p:attrName>style.visibility</p:attrName>
                                        </p:attrNameLst>
                                      </p:cBhvr>
                                      <p:to>
                                        <p:strVal val="visible"/>
                                      </p:to>
                                    </p:set>
                                    <p:animEffect transition="in" filter="wipe(left)">
                                      <p:cBhvr>
                                        <p:cTn id="12" dur="1000"/>
                                        <p:tgtEl>
                                          <p:spTgt spid="9513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1311"/>
                                        </p:tgtEl>
                                        <p:attrNameLst>
                                          <p:attrName>style.visibility</p:attrName>
                                        </p:attrNameLst>
                                      </p:cBhvr>
                                      <p:to>
                                        <p:strVal val="visible"/>
                                      </p:to>
                                    </p:set>
                                    <p:animEffect transition="in" filter="wipe(left)">
                                      <p:cBhvr>
                                        <p:cTn id="17" dur="1000"/>
                                        <p:tgtEl>
                                          <p:spTgt spid="9513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51312"/>
                                        </p:tgtEl>
                                        <p:attrNameLst>
                                          <p:attrName>style.visibility</p:attrName>
                                        </p:attrNameLst>
                                      </p:cBhvr>
                                      <p:to>
                                        <p:strVal val="visible"/>
                                      </p:to>
                                    </p:set>
                                    <p:animEffect transition="in" filter="wipe(left)">
                                      <p:cBhvr>
                                        <p:cTn id="22" dur="1000"/>
                                        <p:tgtEl>
                                          <p:spTgt spid="9513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51313"/>
                                        </p:tgtEl>
                                        <p:attrNameLst>
                                          <p:attrName>style.visibility</p:attrName>
                                        </p:attrNameLst>
                                      </p:cBhvr>
                                      <p:to>
                                        <p:strVal val="visible"/>
                                      </p:to>
                                    </p:set>
                                    <p:animEffect transition="in" filter="wipe(left)">
                                      <p:cBhvr>
                                        <p:cTn id="27" dur="1000"/>
                                        <p:tgtEl>
                                          <p:spTgt spid="9513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51314"/>
                                        </p:tgtEl>
                                        <p:attrNameLst>
                                          <p:attrName>style.visibility</p:attrName>
                                        </p:attrNameLst>
                                      </p:cBhvr>
                                      <p:to>
                                        <p:strVal val="visible"/>
                                      </p:to>
                                    </p:set>
                                    <p:animEffect transition="in" filter="wipe(left)">
                                      <p:cBhvr>
                                        <p:cTn id="32" dur="1000"/>
                                        <p:tgtEl>
                                          <p:spTgt spid="951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800" dirty="0">
                <a:ea typeface="宋体" pitchFamily="2" charset="-122"/>
              </a:rPr>
              <a:t>Some examples on the applications of the definite integral in geometry</a:t>
            </a:r>
            <a:endParaRPr lang="zh-CN" altLang="en-US" sz="2800" dirty="0"/>
          </a:p>
        </p:txBody>
      </p:sp>
      <p:sp>
        <p:nvSpPr>
          <p:cNvPr id="5" name="灯片编号占位符 4"/>
          <p:cNvSpPr>
            <a:spLocks noGrp="1"/>
          </p:cNvSpPr>
          <p:nvPr>
            <p:ph type="sldNum" sz="quarter" idx="12"/>
          </p:nvPr>
        </p:nvSpPr>
        <p:spPr/>
        <p:txBody>
          <a:bodyPr/>
          <a:lstStyle/>
          <a:p>
            <a:fld id="{85E1B4B2-7684-44A0-8D6D-CA7986D7F83E}" type="slidenum">
              <a:rPr lang="en-US" altLang="en-US" smtClean="0"/>
              <a:pPr/>
              <a:t>33</a:t>
            </a:fld>
            <a:endParaRPr lang="en-US" altLang="en-US"/>
          </a:p>
        </p:txBody>
      </p:sp>
      <p:sp>
        <p:nvSpPr>
          <p:cNvPr id="7" name="Text Box 3"/>
          <p:cNvSpPr txBox="1">
            <a:spLocks noChangeArrowheads="1"/>
          </p:cNvSpPr>
          <p:nvPr/>
        </p:nvSpPr>
        <p:spPr bwMode="auto">
          <a:xfrm>
            <a:off x="376238" y="1625600"/>
            <a:ext cx="6863225" cy="400110"/>
          </a:xfrm>
          <a:prstGeom prst="rect">
            <a:avLst/>
          </a:prstGeom>
          <a:noFill/>
          <a:ln w="9525">
            <a:noFill/>
            <a:miter lim="800000"/>
            <a:headEnd/>
            <a:tailEnd/>
          </a:ln>
          <a:effectLst/>
        </p:spPr>
        <p:txBody>
          <a:bodyPr wrap="none">
            <a:spAutoFit/>
          </a:bodyPr>
          <a:lstStyle/>
          <a:p>
            <a:r>
              <a:rPr lang="en-US" altLang="zh-CN" b="1" dirty="0">
                <a:solidFill>
                  <a:srgbClr val="000000"/>
                </a:solidFill>
                <a:ea typeface="宋体" pitchFamily="2" charset="-122"/>
              </a:rPr>
              <a:t>Example 11  Find the arc length of the following plane curves</a:t>
            </a:r>
          </a:p>
        </p:txBody>
      </p:sp>
      <p:graphicFrame>
        <p:nvGraphicFramePr>
          <p:cNvPr id="1005570" name="Object 2"/>
          <p:cNvGraphicFramePr>
            <a:graphicFrameLocks noChangeAspect="1"/>
          </p:cNvGraphicFramePr>
          <p:nvPr/>
        </p:nvGraphicFramePr>
        <p:xfrm>
          <a:off x="533400" y="2060575"/>
          <a:ext cx="3289300" cy="698500"/>
        </p:xfrm>
        <a:graphic>
          <a:graphicData uri="http://schemas.openxmlformats.org/presentationml/2006/ole">
            <mc:AlternateContent xmlns:mc="http://schemas.openxmlformats.org/markup-compatibility/2006">
              <mc:Choice xmlns:v="urn:schemas-microsoft-com:vml" Requires="v">
                <p:oleObj spid="_x0000_s1005582" name="Equation" r:id="rId3" imgW="3288960" imgH="698400" progId="Equation.DSMT4">
                  <p:embed/>
                </p:oleObj>
              </mc:Choice>
              <mc:Fallback>
                <p:oleObj name="Equation" r:id="rId3" imgW="3288960" imgH="698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060575"/>
                        <a:ext cx="32893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5571" name="Object 3"/>
          <p:cNvGraphicFramePr>
            <a:graphicFrameLocks noChangeAspect="1"/>
          </p:cNvGraphicFramePr>
          <p:nvPr/>
        </p:nvGraphicFramePr>
        <p:xfrm>
          <a:off x="500034" y="2857496"/>
          <a:ext cx="2921000" cy="647700"/>
        </p:xfrm>
        <a:graphic>
          <a:graphicData uri="http://schemas.openxmlformats.org/presentationml/2006/ole">
            <mc:AlternateContent xmlns:mc="http://schemas.openxmlformats.org/markup-compatibility/2006">
              <mc:Choice xmlns:v="urn:schemas-microsoft-com:vml" Requires="v">
                <p:oleObj spid="_x0000_s1005583" name="Equation" r:id="rId5" imgW="2920680" imgH="647640" progId="Equation.DSMT4">
                  <p:embed/>
                </p:oleObj>
              </mc:Choice>
              <mc:Fallback>
                <p:oleObj name="Equation" r:id="rId5" imgW="2920680" imgH="647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34" y="2857496"/>
                        <a:ext cx="2921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05570"/>
                                        </p:tgtEl>
                                        <p:attrNameLst>
                                          <p:attrName>style.visibility</p:attrName>
                                        </p:attrNameLst>
                                      </p:cBhvr>
                                      <p:to>
                                        <p:strVal val="visible"/>
                                      </p:to>
                                    </p:set>
                                    <p:animEffect transition="in" filter="wipe(left)">
                                      <p:cBhvr>
                                        <p:cTn id="7" dur="1000"/>
                                        <p:tgtEl>
                                          <p:spTgt spid="10055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05571"/>
                                        </p:tgtEl>
                                        <p:attrNameLst>
                                          <p:attrName>style.visibility</p:attrName>
                                        </p:attrNameLst>
                                      </p:cBhvr>
                                      <p:to>
                                        <p:strVal val="visible"/>
                                      </p:to>
                                    </p:set>
                                    <p:animEffect transition="in" filter="wipe(left)">
                                      <p:cBhvr>
                                        <p:cTn id="12" dur="1000"/>
                                        <p:tgtEl>
                                          <p:spTgt spid="1005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800" dirty="0">
                <a:ea typeface="宋体" pitchFamily="2" charset="-122"/>
              </a:rPr>
              <a:t>Some examples on the applications of the definite integral in geometry</a:t>
            </a:r>
            <a:endParaRPr lang="zh-CN" altLang="en-US" sz="2800" dirty="0"/>
          </a:p>
        </p:txBody>
      </p:sp>
      <p:sp>
        <p:nvSpPr>
          <p:cNvPr id="5" name="灯片编号占位符 4"/>
          <p:cNvSpPr>
            <a:spLocks noGrp="1"/>
          </p:cNvSpPr>
          <p:nvPr>
            <p:ph type="sldNum" sz="quarter" idx="12"/>
          </p:nvPr>
        </p:nvSpPr>
        <p:spPr/>
        <p:txBody>
          <a:bodyPr/>
          <a:lstStyle/>
          <a:p>
            <a:fld id="{85E1B4B2-7684-44A0-8D6D-CA7986D7F83E}" type="slidenum">
              <a:rPr lang="en-US" altLang="en-US" smtClean="0"/>
              <a:pPr/>
              <a:t>34</a:t>
            </a:fld>
            <a:endParaRPr lang="en-US" altLang="en-US"/>
          </a:p>
        </p:txBody>
      </p:sp>
      <p:sp>
        <p:nvSpPr>
          <p:cNvPr id="7" name="Text Box 3"/>
          <p:cNvSpPr txBox="1">
            <a:spLocks noChangeArrowheads="1"/>
          </p:cNvSpPr>
          <p:nvPr/>
        </p:nvSpPr>
        <p:spPr bwMode="auto">
          <a:xfrm>
            <a:off x="376238" y="1625600"/>
            <a:ext cx="6863225" cy="400110"/>
          </a:xfrm>
          <a:prstGeom prst="rect">
            <a:avLst/>
          </a:prstGeom>
          <a:noFill/>
          <a:ln w="9525">
            <a:noFill/>
            <a:miter lim="800000"/>
            <a:headEnd/>
            <a:tailEnd/>
          </a:ln>
          <a:effectLst/>
        </p:spPr>
        <p:txBody>
          <a:bodyPr wrap="none">
            <a:spAutoFit/>
          </a:bodyPr>
          <a:lstStyle/>
          <a:p>
            <a:r>
              <a:rPr lang="en-US" altLang="zh-CN" b="1" dirty="0">
                <a:solidFill>
                  <a:srgbClr val="000000"/>
                </a:solidFill>
                <a:ea typeface="宋体" pitchFamily="2" charset="-122"/>
              </a:rPr>
              <a:t>Example 12 Find the arc length of the following plane curves</a:t>
            </a:r>
          </a:p>
        </p:txBody>
      </p:sp>
      <p:graphicFrame>
        <p:nvGraphicFramePr>
          <p:cNvPr id="1005570" name="Object 2"/>
          <p:cNvGraphicFramePr>
            <a:graphicFrameLocks noChangeAspect="1"/>
          </p:cNvGraphicFramePr>
          <p:nvPr/>
        </p:nvGraphicFramePr>
        <p:xfrm>
          <a:off x="500034" y="2108196"/>
          <a:ext cx="2425700" cy="749300"/>
        </p:xfrm>
        <a:graphic>
          <a:graphicData uri="http://schemas.openxmlformats.org/presentationml/2006/ole">
            <mc:AlternateContent xmlns:mc="http://schemas.openxmlformats.org/markup-compatibility/2006">
              <mc:Choice xmlns:v="urn:schemas-microsoft-com:vml" Requires="v">
                <p:oleObj spid="_x0000_s1006606" name="Equation" r:id="rId3" imgW="2425680" imgH="749160" progId="Equation.DSMT4">
                  <p:embed/>
                </p:oleObj>
              </mc:Choice>
              <mc:Fallback>
                <p:oleObj name="Equation" r:id="rId3" imgW="2425680" imgH="749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2108196"/>
                        <a:ext cx="24257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5571" name="Object 3"/>
          <p:cNvGraphicFramePr>
            <a:graphicFrameLocks noChangeAspect="1"/>
          </p:cNvGraphicFramePr>
          <p:nvPr/>
        </p:nvGraphicFramePr>
        <p:xfrm>
          <a:off x="500034" y="3065462"/>
          <a:ext cx="3035300" cy="292100"/>
        </p:xfrm>
        <a:graphic>
          <a:graphicData uri="http://schemas.openxmlformats.org/presentationml/2006/ole">
            <mc:AlternateContent xmlns:mc="http://schemas.openxmlformats.org/markup-compatibility/2006">
              <mc:Choice xmlns:v="urn:schemas-microsoft-com:vml" Requires="v">
                <p:oleObj spid="_x0000_s1006607" name="Equation" r:id="rId5" imgW="3035160" imgH="291960" progId="Equation.DSMT4">
                  <p:embed/>
                </p:oleObj>
              </mc:Choice>
              <mc:Fallback>
                <p:oleObj name="Equation" r:id="rId5" imgW="3035160" imgH="2919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34" y="3065462"/>
                        <a:ext cx="30353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05570"/>
                                        </p:tgtEl>
                                        <p:attrNameLst>
                                          <p:attrName>style.visibility</p:attrName>
                                        </p:attrNameLst>
                                      </p:cBhvr>
                                      <p:to>
                                        <p:strVal val="visible"/>
                                      </p:to>
                                    </p:set>
                                    <p:animEffect transition="in" filter="wipe(left)">
                                      <p:cBhvr>
                                        <p:cTn id="7" dur="1000"/>
                                        <p:tgtEl>
                                          <p:spTgt spid="10055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05571"/>
                                        </p:tgtEl>
                                        <p:attrNameLst>
                                          <p:attrName>style.visibility</p:attrName>
                                        </p:attrNameLst>
                                      </p:cBhvr>
                                      <p:to>
                                        <p:strVal val="visible"/>
                                      </p:to>
                                    </p:set>
                                    <p:animEffect transition="in" filter="wipe(left)">
                                      <p:cBhvr>
                                        <p:cTn id="12" dur="1000"/>
                                        <p:tgtEl>
                                          <p:spTgt spid="1005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physics</a:t>
            </a:r>
          </a:p>
        </p:txBody>
      </p:sp>
      <p:sp>
        <p:nvSpPr>
          <p:cNvPr id="7" name="灯片编号占位符 4"/>
          <p:cNvSpPr>
            <a:spLocks noGrp="1"/>
          </p:cNvSpPr>
          <p:nvPr>
            <p:ph type="sldNum" sz="quarter" idx="12"/>
          </p:nvPr>
        </p:nvSpPr>
        <p:spPr/>
        <p:txBody>
          <a:bodyPr/>
          <a:lstStyle/>
          <a:p>
            <a:fld id="{8622DC22-E297-4595-9427-DD5E3B7824F7}" type="slidenum">
              <a:rPr lang="en-US" altLang="en-US"/>
              <a:pPr/>
              <a:t>35</a:t>
            </a:fld>
            <a:endParaRPr lang="en-US" altLang="en-US"/>
          </a:p>
        </p:txBody>
      </p:sp>
      <p:sp>
        <p:nvSpPr>
          <p:cNvPr id="953347" name="Text Box 3"/>
          <p:cNvSpPr txBox="1">
            <a:spLocks noChangeArrowheads="1"/>
          </p:cNvSpPr>
          <p:nvPr/>
        </p:nvSpPr>
        <p:spPr bwMode="auto">
          <a:xfrm>
            <a:off x="468313" y="1557338"/>
            <a:ext cx="4691062" cy="466725"/>
          </a:xfrm>
          <a:prstGeom prst="rect">
            <a:avLst/>
          </a:prstGeom>
          <a:solidFill>
            <a:srgbClr val="FFFFC3"/>
          </a:solidFill>
          <a:ln w="9525">
            <a:solidFill>
              <a:srgbClr val="FF00FF"/>
            </a:solidFill>
            <a:miter lim="800000"/>
            <a:headEnd/>
            <a:tailEnd/>
          </a:ln>
          <a:effectLst/>
        </p:spPr>
        <p:txBody>
          <a:bodyPr wrap="none">
            <a:spAutoFit/>
          </a:bodyPr>
          <a:lstStyle/>
          <a:p>
            <a:r>
              <a:rPr lang="en-US" altLang="zh-CN" sz="2400" b="1">
                <a:solidFill>
                  <a:srgbClr val="3333FF"/>
                </a:solidFill>
                <a:ea typeface="宋体" pitchFamily="2" charset="-122"/>
              </a:rPr>
              <a:t>Pumping Liquids from Containers</a:t>
            </a:r>
          </a:p>
        </p:txBody>
      </p:sp>
      <p:sp>
        <p:nvSpPr>
          <p:cNvPr id="953348" name="Text Box 4"/>
          <p:cNvSpPr txBox="1">
            <a:spLocks noChangeArrowheads="1"/>
          </p:cNvSpPr>
          <p:nvPr/>
        </p:nvSpPr>
        <p:spPr bwMode="auto">
          <a:xfrm>
            <a:off x="971550" y="2060575"/>
            <a:ext cx="7446963" cy="822325"/>
          </a:xfrm>
          <a:prstGeom prst="rect">
            <a:avLst/>
          </a:prstGeom>
          <a:noFill/>
          <a:ln w="9525">
            <a:noFill/>
            <a:miter lim="800000"/>
            <a:headEnd/>
            <a:tailEnd/>
          </a:ln>
          <a:effectLst/>
        </p:spPr>
        <p:txBody>
          <a:bodyPr>
            <a:spAutoFit/>
          </a:bodyPr>
          <a:lstStyle/>
          <a:p>
            <a:pPr>
              <a:lnSpc>
                <a:spcPct val="120000"/>
              </a:lnSpc>
            </a:pPr>
            <a:r>
              <a:rPr lang="en-US" altLang="zh-CN">
                <a:ea typeface="宋体" pitchFamily="2" charset="-122"/>
              </a:rPr>
              <a:t>How much work does it take to pump all or part of the liquid from a container?</a:t>
            </a:r>
          </a:p>
        </p:txBody>
      </p:sp>
      <p:sp>
        <p:nvSpPr>
          <p:cNvPr id="953349" name="Rectangle 5"/>
          <p:cNvSpPr>
            <a:spLocks noChangeArrowheads="1"/>
          </p:cNvSpPr>
          <p:nvPr/>
        </p:nvSpPr>
        <p:spPr bwMode="auto">
          <a:xfrm>
            <a:off x="971550" y="3079750"/>
            <a:ext cx="6840538" cy="3013075"/>
          </a:xfrm>
          <a:prstGeom prst="rect">
            <a:avLst/>
          </a:prstGeom>
          <a:noFill/>
          <a:ln w="9525">
            <a:noFill/>
            <a:miter lim="800000"/>
            <a:headEnd/>
            <a:tailEnd/>
          </a:ln>
          <a:effectLst/>
        </p:spPr>
        <p:txBody>
          <a:bodyPr>
            <a:spAutoFit/>
          </a:bodyPr>
          <a:lstStyle/>
          <a:p>
            <a:pPr>
              <a:lnSpc>
                <a:spcPct val="120000"/>
              </a:lnSpc>
            </a:pPr>
            <a:r>
              <a:rPr lang="en-US" altLang="zh-CN">
                <a:ea typeface="宋体" pitchFamily="2" charset="-122"/>
              </a:rPr>
              <a:t>To find out, we imagine lifting the liquid out one thin horizontal slab at a time and applying the equation </a:t>
            </a:r>
            <a:r>
              <a:rPr lang="en-US" altLang="zh-CN" b="1" i="1">
                <a:ea typeface="宋体" pitchFamily="2" charset="-122"/>
              </a:rPr>
              <a:t>W</a:t>
            </a:r>
            <a:r>
              <a:rPr lang="en-US" altLang="zh-CN">
                <a:ea typeface="宋体" pitchFamily="2" charset="-122"/>
              </a:rPr>
              <a:t> = </a:t>
            </a:r>
            <a:r>
              <a:rPr lang="en-US" altLang="zh-CN" b="1" i="1">
                <a:ea typeface="宋体" pitchFamily="2" charset="-122"/>
              </a:rPr>
              <a:t>Fd</a:t>
            </a:r>
            <a:r>
              <a:rPr lang="en-US" altLang="zh-CN">
                <a:ea typeface="宋体" pitchFamily="2" charset="-122"/>
              </a:rPr>
              <a:t> to each slab, where </a:t>
            </a:r>
            <a:r>
              <a:rPr lang="en-US" altLang="zh-CN" b="1" i="1">
                <a:ea typeface="宋体" pitchFamily="2" charset="-122"/>
              </a:rPr>
              <a:t>F</a:t>
            </a:r>
            <a:r>
              <a:rPr lang="en-US" altLang="zh-CN">
                <a:ea typeface="宋体" pitchFamily="2" charset="-122"/>
              </a:rPr>
              <a:t> is the force and </a:t>
            </a:r>
            <a:r>
              <a:rPr lang="en-US" altLang="zh-CN" b="1" i="1">
                <a:ea typeface="宋体" pitchFamily="2" charset="-122"/>
              </a:rPr>
              <a:t>d</a:t>
            </a:r>
            <a:r>
              <a:rPr lang="en-US" altLang="zh-CN">
                <a:ea typeface="宋体" pitchFamily="2" charset="-122"/>
              </a:rPr>
              <a:t> is the distance of the object along with the direction of </a:t>
            </a:r>
            <a:r>
              <a:rPr lang="en-US" altLang="zh-CN" b="1" i="1">
                <a:ea typeface="宋体" pitchFamily="2" charset="-122"/>
              </a:rPr>
              <a:t>F</a:t>
            </a:r>
            <a:r>
              <a:rPr lang="en-US" altLang="zh-CN">
                <a:ea typeface="宋体" pitchFamily="2" charset="-122"/>
              </a:rPr>
              <a:t>. We then evaluate the integral this lead to as the slabs become thinner and more numerous. The integral we get each time depends on the weight of the liquid and the dimensions of the container, but the way we find the integral is always the same.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3348"/>
                                        </p:tgtEl>
                                        <p:attrNameLst>
                                          <p:attrName>style.visibility</p:attrName>
                                        </p:attrNameLst>
                                      </p:cBhvr>
                                      <p:to>
                                        <p:strVal val="visible"/>
                                      </p:to>
                                    </p:set>
                                    <p:animEffect transition="in" filter="wipe(up)">
                                      <p:cBhvr>
                                        <p:cTn id="7" dur="1000"/>
                                        <p:tgtEl>
                                          <p:spTgt spid="9533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53349"/>
                                        </p:tgtEl>
                                        <p:attrNameLst>
                                          <p:attrName>style.visibility</p:attrName>
                                        </p:attrNameLst>
                                      </p:cBhvr>
                                      <p:to>
                                        <p:strVal val="visible"/>
                                      </p:to>
                                    </p:set>
                                    <p:animEffect transition="in" filter="wipe(up)">
                                      <p:cBhvr>
                                        <p:cTn id="12" dur="1000"/>
                                        <p:tgtEl>
                                          <p:spTgt spid="953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8" grpId="0"/>
      <p:bldP spid="95334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physics</a:t>
            </a:r>
          </a:p>
        </p:txBody>
      </p:sp>
      <p:sp>
        <p:nvSpPr>
          <p:cNvPr id="11" name="灯片编号占位符 4"/>
          <p:cNvSpPr>
            <a:spLocks noGrp="1"/>
          </p:cNvSpPr>
          <p:nvPr>
            <p:ph type="sldNum" sz="quarter" idx="12"/>
          </p:nvPr>
        </p:nvSpPr>
        <p:spPr/>
        <p:txBody>
          <a:bodyPr/>
          <a:lstStyle/>
          <a:p>
            <a:fld id="{DDE0DD4F-23CE-4341-BD97-0630B7450664}" type="slidenum">
              <a:rPr lang="en-US" altLang="en-US"/>
              <a:pPr/>
              <a:t>36</a:t>
            </a:fld>
            <a:endParaRPr lang="en-US" altLang="en-US"/>
          </a:p>
        </p:txBody>
      </p:sp>
      <p:grpSp>
        <p:nvGrpSpPr>
          <p:cNvPr id="955395" name="Group 3"/>
          <p:cNvGrpSpPr>
            <a:grpSpLocks/>
          </p:cNvGrpSpPr>
          <p:nvPr/>
        </p:nvGrpSpPr>
        <p:grpSpPr bwMode="auto">
          <a:xfrm>
            <a:off x="376238" y="1484313"/>
            <a:ext cx="8039100" cy="992187"/>
            <a:chOff x="237" y="2884"/>
            <a:chExt cx="5064" cy="625"/>
          </a:xfrm>
        </p:grpSpPr>
        <p:sp>
          <p:nvSpPr>
            <p:cNvPr id="955396" name="Text Box 4"/>
            <p:cNvSpPr txBox="1">
              <a:spLocks noChangeArrowheads="1"/>
            </p:cNvSpPr>
            <p:nvPr/>
          </p:nvSpPr>
          <p:spPr bwMode="auto">
            <a:xfrm>
              <a:off x="237" y="2884"/>
              <a:ext cx="920" cy="250"/>
            </a:xfrm>
            <a:prstGeom prst="rect">
              <a:avLst/>
            </a:prstGeom>
            <a:noFill/>
            <a:ln w="9525">
              <a:noFill/>
              <a:miter lim="800000"/>
              <a:headEnd/>
              <a:tailEnd/>
            </a:ln>
            <a:effectLst/>
          </p:spPr>
          <p:txBody>
            <a:bodyPr wrap="none">
              <a:spAutoFit/>
            </a:bodyPr>
            <a:lstStyle/>
            <a:p>
              <a:r>
                <a:rPr lang="en-US" altLang="zh-CN" b="1" dirty="0">
                  <a:solidFill>
                    <a:srgbClr val="000000"/>
                  </a:solidFill>
                  <a:ea typeface="宋体" pitchFamily="2" charset="-122"/>
                </a:rPr>
                <a:t>Example 13</a:t>
              </a:r>
            </a:p>
          </p:txBody>
        </p:sp>
        <p:sp>
          <p:nvSpPr>
            <p:cNvPr id="955397" name="Text Box 5"/>
            <p:cNvSpPr txBox="1">
              <a:spLocks noChangeArrowheads="1"/>
            </p:cNvSpPr>
            <p:nvPr/>
          </p:nvSpPr>
          <p:spPr bwMode="auto">
            <a:xfrm>
              <a:off x="1280" y="2895"/>
              <a:ext cx="3879" cy="250"/>
            </a:xfrm>
            <a:prstGeom prst="rect">
              <a:avLst/>
            </a:prstGeom>
            <a:noFill/>
            <a:ln w="9525">
              <a:noFill/>
              <a:miter lim="800000"/>
              <a:headEnd/>
              <a:tailEnd/>
            </a:ln>
            <a:effectLst/>
          </p:spPr>
          <p:txBody>
            <a:bodyPr wrap="none">
              <a:spAutoFit/>
            </a:bodyPr>
            <a:lstStyle/>
            <a:p>
              <a:r>
                <a:rPr lang="en-US" altLang="zh-CN">
                  <a:ea typeface="宋体" pitchFamily="2" charset="-122"/>
                </a:rPr>
                <a:t>How much work does it take to pump the water from a full</a:t>
              </a:r>
            </a:p>
          </p:txBody>
        </p:sp>
        <p:sp>
          <p:nvSpPr>
            <p:cNvPr id="955398" name="Text Box 6"/>
            <p:cNvSpPr txBox="1">
              <a:spLocks noChangeArrowheads="1"/>
            </p:cNvSpPr>
            <p:nvPr/>
          </p:nvSpPr>
          <p:spPr bwMode="auto">
            <a:xfrm>
              <a:off x="237" y="3067"/>
              <a:ext cx="5064" cy="442"/>
            </a:xfrm>
            <a:prstGeom prst="rect">
              <a:avLst/>
            </a:prstGeom>
            <a:noFill/>
            <a:ln w="9525">
              <a:noFill/>
              <a:miter lim="800000"/>
              <a:headEnd/>
              <a:tailEnd/>
            </a:ln>
            <a:effectLst/>
          </p:spPr>
          <p:txBody>
            <a:bodyPr wrap="none">
              <a:spAutoFit/>
            </a:bodyPr>
            <a:lstStyle/>
            <a:p>
              <a:r>
                <a:rPr lang="en-US" altLang="zh-CN">
                  <a:ea typeface="宋体" pitchFamily="2" charset="-122"/>
                </a:rPr>
                <a:t>upright circular cylindrical tank of radius 5m and height 10m to a level of 4m</a:t>
              </a:r>
            </a:p>
            <a:p>
              <a:r>
                <a:rPr lang="en-US" altLang="zh-CN">
                  <a:ea typeface="宋体" pitchFamily="2" charset="-122"/>
                </a:rPr>
                <a:t>above the top of the tank?</a:t>
              </a:r>
            </a:p>
          </p:txBody>
        </p:sp>
      </p:grpSp>
      <p:pic>
        <p:nvPicPr>
          <p:cNvPr id="955399" name="Picture 7"/>
          <p:cNvPicPr>
            <a:picLocks noChangeArrowheads="1"/>
          </p:cNvPicPr>
          <p:nvPr/>
        </p:nvPicPr>
        <p:blipFill>
          <a:blip r:embed="rId3"/>
          <a:srcRect/>
          <a:stretch>
            <a:fillRect/>
          </a:stretch>
        </p:blipFill>
        <p:spPr bwMode="auto">
          <a:xfrm>
            <a:off x="5408613" y="2620963"/>
            <a:ext cx="3051175" cy="3149600"/>
          </a:xfrm>
          <a:prstGeom prst="rect">
            <a:avLst/>
          </a:prstGeom>
          <a:noFill/>
          <a:ln w="12700">
            <a:noFill/>
            <a:miter lim="800000"/>
            <a:headEnd/>
            <a:tailEnd/>
          </a:ln>
          <a:effectLst/>
        </p:spPr>
      </p:pic>
      <p:sp>
        <p:nvSpPr>
          <p:cNvPr id="955400" name="Text Box 8"/>
          <p:cNvSpPr txBox="1">
            <a:spLocks noChangeArrowheads="1"/>
          </p:cNvSpPr>
          <p:nvPr/>
        </p:nvSpPr>
        <p:spPr bwMode="auto">
          <a:xfrm>
            <a:off x="376238" y="2709863"/>
            <a:ext cx="1149350"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a:t>
            </a:r>
          </a:p>
        </p:txBody>
      </p:sp>
      <p:sp>
        <p:nvSpPr>
          <p:cNvPr id="955401" name="Text Box 9"/>
          <p:cNvSpPr txBox="1">
            <a:spLocks noChangeArrowheads="1"/>
          </p:cNvSpPr>
          <p:nvPr/>
        </p:nvSpPr>
        <p:spPr bwMode="auto">
          <a:xfrm>
            <a:off x="403225" y="3348038"/>
            <a:ext cx="4456113" cy="1917700"/>
          </a:xfrm>
          <a:prstGeom prst="rect">
            <a:avLst/>
          </a:prstGeom>
          <a:noFill/>
          <a:ln w="9525">
            <a:noFill/>
            <a:miter lim="800000"/>
            <a:headEnd/>
            <a:tailEnd/>
          </a:ln>
          <a:effectLst/>
        </p:spPr>
        <p:txBody>
          <a:bodyPr wrap="none">
            <a:spAutoFit/>
          </a:bodyPr>
          <a:lstStyle/>
          <a:p>
            <a:pPr>
              <a:lnSpc>
                <a:spcPct val="120000"/>
              </a:lnSpc>
            </a:pPr>
            <a:r>
              <a:rPr lang="en-US" altLang="zh-CN">
                <a:ea typeface="宋体" pitchFamily="2" charset="-122"/>
              </a:rPr>
              <a:t>We draw the tank as right figure, add </a:t>
            </a:r>
          </a:p>
          <a:p>
            <a:pPr>
              <a:lnSpc>
                <a:spcPct val="120000"/>
              </a:lnSpc>
            </a:pPr>
            <a:r>
              <a:rPr lang="en-US" altLang="zh-CN">
                <a:ea typeface="宋体" pitchFamily="2" charset="-122"/>
              </a:rPr>
              <a:t>coordinate axes, and imagine the water</a:t>
            </a:r>
          </a:p>
          <a:p>
            <a:pPr>
              <a:lnSpc>
                <a:spcPct val="120000"/>
              </a:lnSpc>
            </a:pPr>
            <a:r>
              <a:rPr lang="en-US" altLang="zh-CN">
                <a:ea typeface="宋体" pitchFamily="2" charset="-122"/>
              </a:rPr>
              <a:t>divided into thin horizontal slabs by plans</a:t>
            </a:r>
          </a:p>
          <a:p>
            <a:pPr>
              <a:lnSpc>
                <a:spcPct val="120000"/>
              </a:lnSpc>
            </a:pPr>
            <a:r>
              <a:rPr lang="en-US" altLang="zh-CN">
                <a:ea typeface="宋体" pitchFamily="2" charset="-122"/>
              </a:rPr>
              <a:t>perpendicular to the </a:t>
            </a:r>
            <a:r>
              <a:rPr lang="en-US" altLang="zh-CN" b="1" i="1">
                <a:ea typeface="宋体" pitchFamily="2" charset="-122"/>
              </a:rPr>
              <a:t>y</a:t>
            </a:r>
            <a:r>
              <a:rPr lang="en-US" altLang="zh-CN">
                <a:ea typeface="宋体" pitchFamily="2" charset="-122"/>
              </a:rPr>
              <a:t>-axis at the points of</a:t>
            </a:r>
          </a:p>
          <a:p>
            <a:pPr>
              <a:lnSpc>
                <a:spcPct val="120000"/>
              </a:lnSpc>
            </a:pPr>
            <a:r>
              <a:rPr lang="en-US" altLang="zh-CN">
                <a:ea typeface="宋体" pitchFamily="2" charset="-122"/>
              </a:rPr>
              <a:t>a partition </a:t>
            </a:r>
            <a:r>
              <a:rPr lang="en-US" altLang="zh-CN" b="1" i="1">
                <a:ea typeface="宋体" pitchFamily="2" charset="-122"/>
              </a:rPr>
              <a:t>P</a:t>
            </a:r>
            <a:r>
              <a:rPr lang="en-US" altLang="zh-CN">
                <a:ea typeface="宋体" pitchFamily="2" charset="-122"/>
              </a:rPr>
              <a:t> of the interval [0,10].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55399"/>
                                        </p:tgtEl>
                                        <p:attrNameLst>
                                          <p:attrName>style.visibility</p:attrName>
                                        </p:attrNameLst>
                                      </p:cBhvr>
                                      <p:to>
                                        <p:strVal val="visible"/>
                                      </p:to>
                                    </p:set>
                                    <p:animEffect transition="in" filter="wipe(up)">
                                      <p:cBhvr>
                                        <p:cTn id="7" dur="500"/>
                                        <p:tgtEl>
                                          <p:spTgt spid="9553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55400"/>
                                        </p:tgtEl>
                                        <p:attrNameLst>
                                          <p:attrName>style.visibility</p:attrName>
                                        </p:attrNameLst>
                                      </p:cBhvr>
                                      <p:to>
                                        <p:strVal val="visible"/>
                                      </p:to>
                                    </p:set>
                                    <p:animEffect transition="in" filter="wipe(up)">
                                      <p:cBhvr>
                                        <p:cTn id="12" dur="500"/>
                                        <p:tgtEl>
                                          <p:spTgt spid="9554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55401"/>
                                        </p:tgtEl>
                                        <p:attrNameLst>
                                          <p:attrName>style.visibility</p:attrName>
                                        </p:attrNameLst>
                                      </p:cBhvr>
                                      <p:to>
                                        <p:strVal val="visible"/>
                                      </p:to>
                                    </p:set>
                                    <p:animEffect transition="in" filter="wipe(up)">
                                      <p:cBhvr>
                                        <p:cTn id="17" dur="500"/>
                                        <p:tgtEl>
                                          <p:spTgt spid="955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400" grpId="0"/>
      <p:bldP spid="95540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physics</a:t>
            </a:r>
          </a:p>
        </p:txBody>
      </p:sp>
      <p:sp>
        <p:nvSpPr>
          <p:cNvPr id="19" name="灯片编号占位符 4"/>
          <p:cNvSpPr>
            <a:spLocks noGrp="1"/>
          </p:cNvSpPr>
          <p:nvPr>
            <p:ph type="sldNum" sz="quarter" idx="12"/>
          </p:nvPr>
        </p:nvSpPr>
        <p:spPr/>
        <p:txBody>
          <a:bodyPr/>
          <a:lstStyle/>
          <a:p>
            <a:fld id="{C2F1A35F-A94B-4BBA-92DA-1A7E1BE495EA}" type="slidenum">
              <a:rPr lang="en-US" altLang="en-US"/>
              <a:pPr/>
              <a:t>37</a:t>
            </a:fld>
            <a:endParaRPr lang="en-US" altLang="en-US"/>
          </a:p>
        </p:txBody>
      </p:sp>
      <p:grpSp>
        <p:nvGrpSpPr>
          <p:cNvPr id="957443" name="Group 3"/>
          <p:cNvGrpSpPr>
            <a:grpSpLocks/>
          </p:cNvGrpSpPr>
          <p:nvPr/>
        </p:nvGrpSpPr>
        <p:grpSpPr bwMode="auto">
          <a:xfrm>
            <a:off x="376238" y="1484313"/>
            <a:ext cx="8039100" cy="992187"/>
            <a:chOff x="237" y="2884"/>
            <a:chExt cx="5064" cy="625"/>
          </a:xfrm>
        </p:grpSpPr>
        <p:sp>
          <p:nvSpPr>
            <p:cNvPr id="957444" name="Text Box 4"/>
            <p:cNvSpPr txBox="1">
              <a:spLocks noChangeArrowheads="1"/>
            </p:cNvSpPr>
            <p:nvPr/>
          </p:nvSpPr>
          <p:spPr bwMode="auto">
            <a:xfrm>
              <a:off x="237" y="2884"/>
              <a:ext cx="920" cy="250"/>
            </a:xfrm>
            <a:prstGeom prst="rect">
              <a:avLst/>
            </a:prstGeom>
            <a:noFill/>
            <a:ln w="9525">
              <a:noFill/>
              <a:miter lim="800000"/>
              <a:headEnd/>
              <a:tailEnd/>
            </a:ln>
            <a:effectLst/>
          </p:spPr>
          <p:txBody>
            <a:bodyPr wrap="none">
              <a:spAutoFit/>
            </a:bodyPr>
            <a:lstStyle/>
            <a:p>
              <a:r>
                <a:rPr lang="en-US" altLang="zh-CN" b="1" dirty="0">
                  <a:solidFill>
                    <a:srgbClr val="000000"/>
                  </a:solidFill>
                  <a:ea typeface="宋体" pitchFamily="2" charset="-122"/>
                </a:rPr>
                <a:t>Example 13</a:t>
              </a:r>
            </a:p>
          </p:txBody>
        </p:sp>
        <p:sp>
          <p:nvSpPr>
            <p:cNvPr id="957445" name="Text Box 5"/>
            <p:cNvSpPr txBox="1">
              <a:spLocks noChangeArrowheads="1"/>
            </p:cNvSpPr>
            <p:nvPr/>
          </p:nvSpPr>
          <p:spPr bwMode="auto">
            <a:xfrm>
              <a:off x="1280" y="2895"/>
              <a:ext cx="3879" cy="250"/>
            </a:xfrm>
            <a:prstGeom prst="rect">
              <a:avLst/>
            </a:prstGeom>
            <a:noFill/>
            <a:ln w="9525">
              <a:noFill/>
              <a:miter lim="800000"/>
              <a:headEnd/>
              <a:tailEnd/>
            </a:ln>
            <a:effectLst/>
          </p:spPr>
          <p:txBody>
            <a:bodyPr wrap="none">
              <a:spAutoFit/>
            </a:bodyPr>
            <a:lstStyle/>
            <a:p>
              <a:r>
                <a:rPr lang="en-US" altLang="zh-CN">
                  <a:ea typeface="宋体" pitchFamily="2" charset="-122"/>
                </a:rPr>
                <a:t>How much work does it take to pump the water from a full</a:t>
              </a:r>
            </a:p>
          </p:txBody>
        </p:sp>
        <p:sp>
          <p:nvSpPr>
            <p:cNvPr id="957446" name="Text Box 6"/>
            <p:cNvSpPr txBox="1">
              <a:spLocks noChangeArrowheads="1"/>
            </p:cNvSpPr>
            <p:nvPr/>
          </p:nvSpPr>
          <p:spPr bwMode="auto">
            <a:xfrm>
              <a:off x="237" y="3067"/>
              <a:ext cx="5064" cy="442"/>
            </a:xfrm>
            <a:prstGeom prst="rect">
              <a:avLst/>
            </a:prstGeom>
            <a:noFill/>
            <a:ln w="9525">
              <a:noFill/>
              <a:miter lim="800000"/>
              <a:headEnd/>
              <a:tailEnd/>
            </a:ln>
            <a:effectLst/>
          </p:spPr>
          <p:txBody>
            <a:bodyPr wrap="none">
              <a:spAutoFit/>
            </a:bodyPr>
            <a:lstStyle/>
            <a:p>
              <a:r>
                <a:rPr lang="en-US" altLang="zh-CN">
                  <a:ea typeface="宋体" pitchFamily="2" charset="-122"/>
                </a:rPr>
                <a:t>upright circular cylindrical tank of radius 5m and height 10m to a level of 4m</a:t>
              </a:r>
            </a:p>
            <a:p>
              <a:r>
                <a:rPr lang="en-US" altLang="zh-CN">
                  <a:ea typeface="宋体" pitchFamily="2" charset="-122"/>
                </a:rPr>
                <a:t>above the top of the tank?</a:t>
              </a:r>
            </a:p>
          </p:txBody>
        </p:sp>
      </p:grpSp>
      <p:pic>
        <p:nvPicPr>
          <p:cNvPr id="957447" name="Picture 7"/>
          <p:cNvPicPr>
            <a:picLocks noChangeArrowheads="1"/>
          </p:cNvPicPr>
          <p:nvPr/>
        </p:nvPicPr>
        <p:blipFill>
          <a:blip r:embed="rId4"/>
          <a:srcRect/>
          <a:stretch>
            <a:fillRect/>
          </a:stretch>
        </p:blipFill>
        <p:spPr bwMode="auto">
          <a:xfrm>
            <a:off x="5408613" y="2620963"/>
            <a:ext cx="3051175" cy="3149600"/>
          </a:xfrm>
          <a:prstGeom prst="rect">
            <a:avLst/>
          </a:prstGeom>
          <a:noFill/>
          <a:ln w="12700">
            <a:noFill/>
            <a:miter lim="800000"/>
            <a:headEnd/>
            <a:tailEnd/>
          </a:ln>
          <a:effectLst/>
        </p:spPr>
      </p:pic>
      <p:sp>
        <p:nvSpPr>
          <p:cNvPr id="957448" name="Text Box 8"/>
          <p:cNvSpPr txBox="1">
            <a:spLocks noChangeArrowheads="1"/>
          </p:cNvSpPr>
          <p:nvPr/>
        </p:nvSpPr>
        <p:spPr bwMode="auto">
          <a:xfrm>
            <a:off x="376238" y="2709863"/>
            <a:ext cx="2452687"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 </a:t>
            </a:r>
          </a:p>
        </p:txBody>
      </p:sp>
      <p:grpSp>
        <p:nvGrpSpPr>
          <p:cNvPr id="957458" name="Group 18"/>
          <p:cNvGrpSpPr>
            <a:grpSpLocks/>
          </p:cNvGrpSpPr>
          <p:nvPr/>
        </p:nvGrpSpPr>
        <p:grpSpPr bwMode="auto">
          <a:xfrm>
            <a:off x="376238" y="3281363"/>
            <a:ext cx="4649787" cy="700087"/>
            <a:chOff x="237" y="2158"/>
            <a:chExt cx="2929" cy="441"/>
          </a:xfrm>
        </p:grpSpPr>
        <p:sp>
          <p:nvSpPr>
            <p:cNvPr id="957450" name="Text Box 10"/>
            <p:cNvSpPr txBox="1">
              <a:spLocks noChangeArrowheads="1"/>
            </p:cNvSpPr>
            <p:nvPr/>
          </p:nvSpPr>
          <p:spPr bwMode="auto">
            <a:xfrm>
              <a:off x="237" y="2158"/>
              <a:ext cx="2929" cy="250"/>
            </a:xfrm>
            <a:prstGeom prst="rect">
              <a:avLst/>
            </a:prstGeom>
            <a:noFill/>
            <a:ln w="9525">
              <a:noFill/>
              <a:miter lim="800000"/>
              <a:headEnd/>
              <a:tailEnd/>
            </a:ln>
            <a:effectLst/>
          </p:spPr>
          <p:txBody>
            <a:bodyPr wrap="none">
              <a:spAutoFit/>
            </a:bodyPr>
            <a:lstStyle/>
            <a:p>
              <a:r>
                <a:rPr lang="en-US" altLang="zh-CN">
                  <a:ea typeface="宋体" pitchFamily="2" charset="-122"/>
                </a:rPr>
                <a:t>The typical slab between the planes at </a:t>
              </a:r>
              <a:r>
                <a:rPr lang="en-US" altLang="zh-CN" b="1" i="1">
                  <a:ea typeface="宋体" pitchFamily="2" charset="-122"/>
                </a:rPr>
                <a:t>y</a:t>
              </a:r>
              <a:r>
                <a:rPr lang="en-US" altLang="zh-CN">
                  <a:ea typeface="宋体" pitchFamily="2" charset="-122"/>
                </a:rPr>
                <a:t> and</a:t>
              </a:r>
            </a:p>
          </p:txBody>
        </p:sp>
        <p:graphicFrame>
          <p:nvGraphicFramePr>
            <p:cNvPr id="957451" name="Object 11"/>
            <p:cNvGraphicFramePr>
              <a:graphicFrameLocks noChangeAspect="1"/>
            </p:cNvGraphicFramePr>
            <p:nvPr/>
          </p:nvGraphicFramePr>
          <p:xfrm>
            <a:off x="295" y="2408"/>
            <a:ext cx="448" cy="184"/>
          </p:xfrm>
          <a:graphic>
            <a:graphicData uri="http://schemas.openxmlformats.org/presentationml/2006/ole">
              <mc:AlternateContent xmlns:mc="http://schemas.openxmlformats.org/markup-compatibility/2006">
                <mc:Choice xmlns:v="urn:schemas-microsoft-com:vml" Requires="v">
                  <p:oleObj spid="_x0000_s957485" name="Equation" r:id="rId5" imgW="711000" imgH="291960" progId="Equation.DSMT4">
                    <p:embed/>
                  </p:oleObj>
                </mc:Choice>
                <mc:Fallback>
                  <p:oleObj name="Equation" r:id="rId5" imgW="711000" imgH="29196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2408"/>
                          <a:ext cx="448"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7452" name="Text Box 12"/>
            <p:cNvSpPr txBox="1">
              <a:spLocks noChangeArrowheads="1"/>
            </p:cNvSpPr>
            <p:nvPr/>
          </p:nvSpPr>
          <p:spPr bwMode="auto">
            <a:xfrm>
              <a:off x="750" y="2349"/>
              <a:ext cx="1132" cy="250"/>
            </a:xfrm>
            <a:prstGeom prst="rect">
              <a:avLst/>
            </a:prstGeom>
            <a:noFill/>
            <a:ln w="9525">
              <a:noFill/>
              <a:miter lim="800000"/>
              <a:headEnd/>
              <a:tailEnd/>
            </a:ln>
            <a:effectLst/>
          </p:spPr>
          <p:txBody>
            <a:bodyPr wrap="none">
              <a:spAutoFit/>
            </a:bodyPr>
            <a:lstStyle/>
            <a:p>
              <a:r>
                <a:rPr lang="en-US" altLang="zh-CN">
                  <a:ea typeface="宋体" pitchFamily="2" charset="-122"/>
                </a:rPr>
                <a:t>has a volume of</a:t>
              </a:r>
            </a:p>
          </p:txBody>
        </p:sp>
      </p:grpSp>
      <p:graphicFrame>
        <p:nvGraphicFramePr>
          <p:cNvPr id="957453" name="Object 13"/>
          <p:cNvGraphicFramePr>
            <a:graphicFrameLocks noChangeAspect="1"/>
          </p:cNvGraphicFramePr>
          <p:nvPr/>
        </p:nvGraphicFramePr>
        <p:xfrm>
          <a:off x="1252538" y="4005263"/>
          <a:ext cx="3009900" cy="355600"/>
        </p:xfrm>
        <a:graphic>
          <a:graphicData uri="http://schemas.openxmlformats.org/presentationml/2006/ole">
            <mc:AlternateContent xmlns:mc="http://schemas.openxmlformats.org/markup-compatibility/2006">
              <mc:Choice xmlns:v="urn:schemas-microsoft-com:vml" Requires="v">
                <p:oleObj spid="_x0000_s957486" name="Equation" r:id="rId7" imgW="3009600" imgH="355320" progId="Equation.DSMT4">
                  <p:embed/>
                </p:oleObj>
              </mc:Choice>
              <mc:Fallback>
                <p:oleObj name="Equation" r:id="rId7" imgW="3009600" imgH="355320" progId="Equation.DSMT4">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2538" y="4005263"/>
                        <a:ext cx="30099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7455" name="Text Box 15"/>
          <p:cNvSpPr txBox="1">
            <a:spLocks noChangeArrowheads="1"/>
          </p:cNvSpPr>
          <p:nvPr/>
        </p:nvSpPr>
        <p:spPr bwMode="auto">
          <a:xfrm>
            <a:off x="376238" y="4959350"/>
            <a:ext cx="4892675" cy="701675"/>
          </a:xfrm>
          <a:prstGeom prst="rect">
            <a:avLst/>
          </a:prstGeom>
          <a:noFill/>
          <a:ln w="9525">
            <a:noFill/>
            <a:miter lim="800000"/>
            <a:headEnd/>
            <a:tailEnd/>
          </a:ln>
          <a:effectLst/>
        </p:spPr>
        <p:txBody>
          <a:bodyPr wrap="none">
            <a:spAutoFit/>
          </a:bodyPr>
          <a:lstStyle/>
          <a:p>
            <a:r>
              <a:rPr lang="en-US" altLang="zh-CN">
                <a:ea typeface="宋体" pitchFamily="2" charset="-122"/>
              </a:rPr>
              <a:t>The force </a:t>
            </a:r>
            <a:r>
              <a:rPr lang="en-US" altLang="zh-CN" b="1" i="1">
                <a:ea typeface="宋体" pitchFamily="2" charset="-122"/>
              </a:rPr>
              <a:t>F</a:t>
            </a:r>
            <a:r>
              <a:rPr lang="en-US" altLang="zh-CN">
                <a:ea typeface="宋体" pitchFamily="2" charset="-122"/>
              </a:rPr>
              <a:t>(</a:t>
            </a:r>
            <a:r>
              <a:rPr lang="en-US" altLang="zh-CN" b="1" i="1">
                <a:ea typeface="宋体" pitchFamily="2" charset="-122"/>
              </a:rPr>
              <a:t>y</a:t>
            </a:r>
            <a:r>
              <a:rPr lang="en-US" altLang="zh-CN">
                <a:ea typeface="宋体" pitchFamily="2" charset="-122"/>
              </a:rPr>
              <a:t>) required to lift the slab is equal</a:t>
            </a:r>
          </a:p>
          <a:p>
            <a:r>
              <a:rPr lang="en-US" altLang="zh-CN">
                <a:ea typeface="宋体" pitchFamily="2" charset="-122"/>
              </a:rPr>
              <a:t>to its weight,</a:t>
            </a:r>
          </a:p>
        </p:txBody>
      </p:sp>
      <p:graphicFrame>
        <p:nvGraphicFramePr>
          <p:cNvPr id="957456" name="Object 16"/>
          <p:cNvGraphicFramePr>
            <a:graphicFrameLocks noChangeAspect="1"/>
          </p:cNvGraphicFramePr>
          <p:nvPr/>
        </p:nvGraphicFramePr>
        <p:xfrm>
          <a:off x="611188" y="5876925"/>
          <a:ext cx="1727200" cy="292100"/>
        </p:xfrm>
        <a:graphic>
          <a:graphicData uri="http://schemas.openxmlformats.org/presentationml/2006/ole">
            <mc:AlternateContent xmlns:mc="http://schemas.openxmlformats.org/markup-compatibility/2006">
              <mc:Choice xmlns:v="urn:schemas-microsoft-com:vml" Requires="v">
                <p:oleObj spid="_x0000_s957487" name="Equation" r:id="rId9" imgW="1726920" imgH="291960" progId="Equation.DSMT4">
                  <p:embed/>
                </p:oleObj>
              </mc:Choice>
              <mc:Fallback>
                <p:oleObj name="Equation" r:id="rId9" imgW="1726920" imgH="291960" progId="Equation.DSMT4">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5876925"/>
                        <a:ext cx="17272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7457" name="Object 17"/>
          <p:cNvGraphicFramePr>
            <a:graphicFrameLocks noChangeAspect="1"/>
          </p:cNvGraphicFramePr>
          <p:nvPr/>
        </p:nvGraphicFramePr>
        <p:xfrm>
          <a:off x="1692275" y="4441825"/>
          <a:ext cx="2413000" cy="355600"/>
        </p:xfrm>
        <a:graphic>
          <a:graphicData uri="http://schemas.openxmlformats.org/presentationml/2006/ole">
            <mc:AlternateContent xmlns:mc="http://schemas.openxmlformats.org/markup-compatibility/2006">
              <mc:Choice xmlns:v="urn:schemas-microsoft-com:vml" Requires="v">
                <p:oleObj spid="_x0000_s957488" name="Equation" r:id="rId11" imgW="2412720" imgH="355320" progId="Equation.DSMT4">
                  <p:embed/>
                </p:oleObj>
              </mc:Choice>
              <mc:Fallback>
                <p:oleObj name="Equation" r:id="rId11" imgW="2412720" imgH="355320" progId="Equation.DSMT4">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4441825"/>
                        <a:ext cx="2413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7459" name="Object 19"/>
          <p:cNvGraphicFramePr>
            <a:graphicFrameLocks noChangeAspect="1"/>
          </p:cNvGraphicFramePr>
          <p:nvPr/>
        </p:nvGraphicFramePr>
        <p:xfrm>
          <a:off x="2411413" y="5876925"/>
          <a:ext cx="3378200" cy="292100"/>
        </p:xfrm>
        <a:graphic>
          <a:graphicData uri="http://schemas.openxmlformats.org/presentationml/2006/ole">
            <mc:AlternateContent xmlns:mc="http://schemas.openxmlformats.org/markup-compatibility/2006">
              <mc:Choice xmlns:v="urn:schemas-microsoft-com:vml" Requires="v">
                <p:oleObj spid="_x0000_s957489" name="Equation" r:id="rId13" imgW="3377880" imgH="291960" progId="Equation.DSMT4">
                  <p:embed/>
                </p:oleObj>
              </mc:Choice>
              <mc:Fallback>
                <p:oleObj name="Equation" r:id="rId13" imgW="3377880" imgH="291960" progId="Equation.DSMT4">
                  <p:embed/>
                  <p:pic>
                    <p:nvPicPr>
                      <p:cNvPr id="0"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1413" y="5876925"/>
                        <a:ext cx="33782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7458"/>
                                        </p:tgtEl>
                                        <p:attrNameLst>
                                          <p:attrName>style.visibility</p:attrName>
                                        </p:attrNameLst>
                                      </p:cBhvr>
                                      <p:to>
                                        <p:strVal val="visible"/>
                                      </p:to>
                                    </p:set>
                                    <p:animEffect transition="in" filter="wipe(left)">
                                      <p:cBhvr>
                                        <p:cTn id="7" dur="1000"/>
                                        <p:tgtEl>
                                          <p:spTgt spid="9574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57453"/>
                                        </p:tgtEl>
                                        <p:attrNameLst>
                                          <p:attrName>style.visibility</p:attrName>
                                        </p:attrNameLst>
                                      </p:cBhvr>
                                      <p:to>
                                        <p:strVal val="visible"/>
                                      </p:to>
                                    </p:set>
                                    <p:animEffect transition="in" filter="wipe(left)">
                                      <p:cBhvr>
                                        <p:cTn id="12" dur="1000"/>
                                        <p:tgtEl>
                                          <p:spTgt spid="9574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7457"/>
                                        </p:tgtEl>
                                        <p:attrNameLst>
                                          <p:attrName>style.visibility</p:attrName>
                                        </p:attrNameLst>
                                      </p:cBhvr>
                                      <p:to>
                                        <p:strVal val="visible"/>
                                      </p:to>
                                    </p:set>
                                    <p:animEffect transition="in" filter="wipe(left)">
                                      <p:cBhvr>
                                        <p:cTn id="17" dur="1000"/>
                                        <p:tgtEl>
                                          <p:spTgt spid="9574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7455"/>
                                        </p:tgtEl>
                                        <p:attrNameLst>
                                          <p:attrName>style.visibility</p:attrName>
                                        </p:attrNameLst>
                                      </p:cBhvr>
                                      <p:to>
                                        <p:strVal val="visible"/>
                                      </p:to>
                                    </p:set>
                                    <p:animEffect transition="in" filter="wipe(left)">
                                      <p:cBhvr>
                                        <p:cTn id="22" dur="1000"/>
                                        <p:tgtEl>
                                          <p:spTgt spid="9574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57456"/>
                                        </p:tgtEl>
                                        <p:attrNameLst>
                                          <p:attrName>style.visibility</p:attrName>
                                        </p:attrNameLst>
                                      </p:cBhvr>
                                      <p:to>
                                        <p:strVal val="visible"/>
                                      </p:to>
                                    </p:set>
                                    <p:animEffect transition="in" filter="wipe(left)">
                                      <p:cBhvr>
                                        <p:cTn id="27" dur="1000"/>
                                        <p:tgtEl>
                                          <p:spTgt spid="9574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57459"/>
                                        </p:tgtEl>
                                        <p:attrNameLst>
                                          <p:attrName>style.visibility</p:attrName>
                                        </p:attrNameLst>
                                      </p:cBhvr>
                                      <p:to>
                                        <p:strVal val="visible"/>
                                      </p:to>
                                    </p:set>
                                    <p:animEffect transition="in" filter="wipe(left)">
                                      <p:cBhvr>
                                        <p:cTn id="32" dur="1000"/>
                                        <p:tgtEl>
                                          <p:spTgt spid="95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physics</a:t>
            </a:r>
          </a:p>
        </p:txBody>
      </p:sp>
      <p:sp>
        <p:nvSpPr>
          <p:cNvPr id="12" name="灯片编号占位符 4"/>
          <p:cNvSpPr>
            <a:spLocks noGrp="1"/>
          </p:cNvSpPr>
          <p:nvPr>
            <p:ph type="sldNum" sz="quarter" idx="12"/>
          </p:nvPr>
        </p:nvSpPr>
        <p:spPr/>
        <p:txBody>
          <a:bodyPr/>
          <a:lstStyle/>
          <a:p>
            <a:fld id="{00B55A5D-1A10-49A2-BFAE-4CE865A25438}" type="slidenum">
              <a:rPr lang="en-US" altLang="en-US"/>
              <a:pPr/>
              <a:t>38</a:t>
            </a:fld>
            <a:endParaRPr lang="en-US" altLang="en-US"/>
          </a:p>
        </p:txBody>
      </p:sp>
      <p:grpSp>
        <p:nvGrpSpPr>
          <p:cNvPr id="959491" name="Group 3"/>
          <p:cNvGrpSpPr>
            <a:grpSpLocks/>
          </p:cNvGrpSpPr>
          <p:nvPr/>
        </p:nvGrpSpPr>
        <p:grpSpPr bwMode="auto">
          <a:xfrm>
            <a:off x="376238" y="1484313"/>
            <a:ext cx="8039100" cy="992187"/>
            <a:chOff x="237" y="2884"/>
            <a:chExt cx="5064" cy="625"/>
          </a:xfrm>
        </p:grpSpPr>
        <p:sp>
          <p:nvSpPr>
            <p:cNvPr id="959492" name="Text Box 4"/>
            <p:cNvSpPr txBox="1">
              <a:spLocks noChangeArrowheads="1"/>
            </p:cNvSpPr>
            <p:nvPr/>
          </p:nvSpPr>
          <p:spPr bwMode="auto">
            <a:xfrm>
              <a:off x="237" y="2884"/>
              <a:ext cx="920" cy="250"/>
            </a:xfrm>
            <a:prstGeom prst="rect">
              <a:avLst/>
            </a:prstGeom>
            <a:noFill/>
            <a:ln w="9525">
              <a:noFill/>
              <a:miter lim="800000"/>
              <a:headEnd/>
              <a:tailEnd/>
            </a:ln>
            <a:effectLst/>
          </p:spPr>
          <p:txBody>
            <a:bodyPr wrap="none">
              <a:spAutoFit/>
            </a:bodyPr>
            <a:lstStyle/>
            <a:p>
              <a:r>
                <a:rPr lang="en-US" altLang="zh-CN" b="1" dirty="0">
                  <a:solidFill>
                    <a:srgbClr val="000000"/>
                  </a:solidFill>
                  <a:ea typeface="宋体" pitchFamily="2" charset="-122"/>
                </a:rPr>
                <a:t>Example 13</a:t>
              </a:r>
            </a:p>
          </p:txBody>
        </p:sp>
        <p:sp>
          <p:nvSpPr>
            <p:cNvPr id="959493" name="Text Box 5"/>
            <p:cNvSpPr txBox="1">
              <a:spLocks noChangeArrowheads="1"/>
            </p:cNvSpPr>
            <p:nvPr/>
          </p:nvSpPr>
          <p:spPr bwMode="auto">
            <a:xfrm>
              <a:off x="1280" y="2895"/>
              <a:ext cx="3879" cy="250"/>
            </a:xfrm>
            <a:prstGeom prst="rect">
              <a:avLst/>
            </a:prstGeom>
            <a:noFill/>
            <a:ln w="9525">
              <a:noFill/>
              <a:miter lim="800000"/>
              <a:headEnd/>
              <a:tailEnd/>
            </a:ln>
            <a:effectLst/>
          </p:spPr>
          <p:txBody>
            <a:bodyPr wrap="none">
              <a:spAutoFit/>
            </a:bodyPr>
            <a:lstStyle/>
            <a:p>
              <a:r>
                <a:rPr lang="en-US" altLang="zh-CN">
                  <a:ea typeface="宋体" pitchFamily="2" charset="-122"/>
                </a:rPr>
                <a:t>How much work does it take to pump the water from a full</a:t>
              </a:r>
            </a:p>
          </p:txBody>
        </p:sp>
        <p:sp>
          <p:nvSpPr>
            <p:cNvPr id="959494" name="Text Box 6"/>
            <p:cNvSpPr txBox="1">
              <a:spLocks noChangeArrowheads="1"/>
            </p:cNvSpPr>
            <p:nvPr/>
          </p:nvSpPr>
          <p:spPr bwMode="auto">
            <a:xfrm>
              <a:off x="237" y="3067"/>
              <a:ext cx="5064" cy="442"/>
            </a:xfrm>
            <a:prstGeom prst="rect">
              <a:avLst/>
            </a:prstGeom>
            <a:noFill/>
            <a:ln w="9525">
              <a:noFill/>
              <a:miter lim="800000"/>
              <a:headEnd/>
              <a:tailEnd/>
            </a:ln>
            <a:effectLst/>
          </p:spPr>
          <p:txBody>
            <a:bodyPr wrap="none">
              <a:spAutoFit/>
            </a:bodyPr>
            <a:lstStyle/>
            <a:p>
              <a:r>
                <a:rPr lang="en-US" altLang="zh-CN">
                  <a:ea typeface="宋体" pitchFamily="2" charset="-122"/>
                </a:rPr>
                <a:t>upright circular cylindrical tank of radius 5m and height 10m to a level of 4m</a:t>
              </a:r>
            </a:p>
            <a:p>
              <a:r>
                <a:rPr lang="en-US" altLang="zh-CN">
                  <a:ea typeface="宋体" pitchFamily="2" charset="-122"/>
                </a:rPr>
                <a:t>above the top of the tank?</a:t>
              </a:r>
            </a:p>
          </p:txBody>
        </p:sp>
      </p:grpSp>
      <p:pic>
        <p:nvPicPr>
          <p:cNvPr id="959495" name="Picture 7"/>
          <p:cNvPicPr>
            <a:picLocks noChangeArrowheads="1"/>
          </p:cNvPicPr>
          <p:nvPr/>
        </p:nvPicPr>
        <p:blipFill>
          <a:blip r:embed="rId4"/>
          <a:srcRect/>
          <a:stretch>
            <a:fillRect/>
          </a:stretch>
        </p:blipFill>
        <p:spPr bwMode="auto">
          <a:xfrm>
            <a:off x="5408613" y="2620963"/>
            <a:ext cx="3051175" cy="3149600"/>
          </a:xfrm>
          <a:prstGeom prst="rect">
            <a:avLst/>
          </a:prstGeom>
          <a:noFill/>
          <a:ln w="12700">
            <a:noFill/>
            <a:miter lim="800000"/>
            <a:headEnd/>
            <a:tailEnd/>
          </a:ln>
          <a:effectLst/>
        </p:spPr>
      </p:pic>
      <p:sp>
        <p:nvSpPr>
          <p:cNvPr id="959496" name="Text Box 8"/>
          <p:cNvSpPr txBox="1">
            <a:spLocks noChangeArrowheads="1"/>
          </p:cNvSpPr>
          <p:nvPr/>
        </p:nvSpPr>
        <p:spPr bwMode="auto">
          <a:xfrm>
            <a:off x="376238" y="2709863"/>
            <a:ext cx="2452687"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 </a:t>
            </a:r>
          </a:p>
        </p:txBody>
      </p:sp>
      <p:sp>
        <p:nvSpPr>
          <p:cNvPr id="959498" name="Text Box 10"/>
          <p:cNvSpPr txBox="1">
            <a:spLocks noChangeArrowheads="1"/>
          </p:cNvSpPr>
          <p:nvPr/>
        </p:nvSpPr>
        <p:spPr bwMode="auto">
          <a:xfrm>
            <a:off x="376238" y="3163888"/>
            <a:ext cx="4424362" cy="1187450"/>
          </a:xfrm>
          <a:prstGeom prst="rect">
            <a:avLst/>
          </a:prstGeom>
          <a:noFill/>
          <a:ln w="9525">
            <a:noFill/>
            <a:miter lim="800000"/>
            <a:headEnd/>
            <a:tailEnd/>
          </a:ln>
          <a:effectLst/>
        </p:spPr>
        <p:txBody>
          <a:bodyPr wrap="none">
            <a:spAutoFit/>
          </a:bodyPr>
          <a:lstStyle/>
          <a:p>
            <a:pPr>
              <a:lnSpc>
                <a:spcPct val="120000"/>
              </a:lnSpc>
            </a:pPr>
            <a:r>
              <a:rPr lang="en-US" altLang="zh-CN">
                <a:ea typeface="宋体" pitchFamily="2" charset="-122"/>
              </a:rPr>
              <a:t>The distance through which F must act is </a:t>
            </a:r>
          </a:p>
          <a:p>
            <a:pPr>
              <a:lnSpc>
                <a:spcPct val="120000"/>
              </a:lnSpc>
            </a:pPr>
            <a:r>
              <a:rPr lang="en-US" altLang="zh-CN">
                <a:ea typeface="宋体" pitchFamily="2" charset="-122"/>
              </a:rPr>
              <a:t>about (14 - </a:t>
            </a:r>
            <a:r>
              <a:rPr lang="en-US" altLang="zh-CN" b="1" i="1">
                <a:ea typeface="宋体" pitchFamily="2" charset="-122"/>
              </a:rPr>
              <a:t>y</a:t>
            </a:r>
            <a:r>
              <a:rPr lang="en-US" altLang="zh-CN">
                <a:ea typeface="宋体" pitchFamily="2" charset="-122"/>
              </a:rPr>
              <a:t>)m, so the work done lifting</a:t>
            </a:r>
          </a:p>
          <a:p>
            <a:pPr>
              <a:lnSpc>
                <a:spcPct val="120000"/>
              </a:lnSpc>
            </a:pPr>
            <a:r>
              <a:rPr lang="en-US" altLang="zh-CN">
                <a:ea typeface="宋体" pitchFamily="2" charset="-122"/>
              </a:rPr>
              <a:t>the slab is about</a:t>
            </a:r>
          </a:p>
        </p:txBody>
      </p:sp>
      <p:graphicFrame>
        <p:nvGraphicFramePr>
          <p:cNvPr id="959499" name="Object 11"/>
          <p:cNvGraphicFramePr>
            <a:graphicFrameLocks noChangeAspect="1"/>
          </p:cNvGraphicFramePr>
          <p:nvPr/>
        </p:nvGraphicFramePr>
        <p:xfrm>
          <a:off x="1042988" y="4652963"/>
          <a:ext cx="2971800" cy="622300"/>
        </p:xfrm>
        <a:graphic>
          <a:graphicData uri="http://schemas.openxmlformats.org/presentationml/2006/ole">
            <mc:AlternateContent xmlns:mc="http://schemas.openxmlformats.org/markup-compatibility/2006">
              <mc:Choice xmlns:v="urn:schemas-microsoft-com:vml" Requires="v">
                <p:oleObj spid="_x0000_s959505" name="Equation" r:id="rId5" imgW="2971800" imgH="622080" progId="Equation.DSMT4">
                  <p:embed/>
                </p:oleObj>
              </mc:Choice>
              <mc:Fallback>
                <p:oleObj name="Equation" r:id="rId5" imgW="2971800" imgH="62208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652963"/>
                        <a:ext cx="29718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9498"/>
                                        </p:tgtEl>
                                        <p:attrNameLst>
                                          <p:attrName>style.visibility</p:attrName>
                                        </p:attrNameLst>
                                      </p:cBhvr>
                                      <p:to>
                                        <p:strVal val="visible"/>
                                      </p:to>
                                    </p:set>
                                    <p:animEffect transition="in" filter="wipe(up)">
                                      <p:cBhvr>
                                        <p:cTn id="7" dur="1000"/>
                                        <p:tgtEl>
                                          <p:spTgt spid="9594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59499"/>
                                        </p:tgtEl>
                                        <p:attrNameLst>
                                          <p:attrName>style.visibility</p:attrName>
                                        </p:attrNameLst>
                                      </p:cBhvr>
                                      <p:to>
                                        <p:strVal val="visible"/>
                                      </p:to>
                                    </p:set>
                                    <p:animEffect transition="in" filter="wipe(up)">
                                      <p:cBhvr>
                                        <p:cTn id="12" dur="1000"/>
                                        <p:tgtEl>
                                          <p:spTgt spid="959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physics</a:t>
            </a:r>
          </a:p>
        </p:txBody>
      </p:sp>
      <p:sp>
        <p:nvSpPr>
          <p:cNvPr id="20" name="灯片编号占位符 4"/>
          <p:cNvSpPr>
            <a:spLocks noGrp="1"/>
          </p:cNvSpPr>
          <p:nvPr>
            <p:ph type="sldNum" sz="quarter" idx="12"/>
          </p:nvPr>
        </p:nvSpPr>
        <p:spPr/>
        <p:txBody>
          <a:bodyPr/>
          <a:lstStyle/>
          <a:p>
            <a:fld id="{0BE4A381-8F75-47F7-870E-AB36A4B722A2}" type="slidenum">
              <a:rPr lang="en-US" altLang="en-US"/>
              <a:pPr/>
              <a:t>39</a:t>
            </a:fld>
            <a:endParaRPr lang="en-US" altLang="en-US"/>
          </a:p>
        </p:txBody>
      </p:sp>
      <p:grpSp>
        <p:nvGrpSpPr>
          <p:cNvPr id="961539" name="Group 3"/>
          <p:cNvGrpSpPr>
            <a:grpSpLocks/>
          </p:cNvGrpSpPr>
          <p:nvPr/>
        </p:nvGrpSpPr>
        <p:grpSpPr bwMode="auto">
          <a:xfrm>
            <a:off x="376238" y="1484313"/>
            <a:ext cx="8039100" cy="992187"/>
            <a:chOff x="237" y="2884"/>
            <a:chExt cx="5064" cy="625"/>
          </a:xfrm>
        </p:grpSpPr>
        <p:sp>
          <p:nvSpPr>
            <p:cNvPr id="961540" name="Text Box 4"/>
            <p:cNvSpPr txBox="1">
              <a:spLocks noChangeArrowheads="1"/>
            </p:cNvSpPr>
            <p:nvPr/>
          </p:nvSpPr>
          <p:spPr bwMode="auto">
            <a:xfrm>
              <a:off x="237" y="2884"/>
              <a:ext cx="920" cy="250"/>
            </a:xfrm>
            <a:prstGeom prst="rect">
              <a:avLst/>
            </a:prstGeom>
            <a:noFill/>
            <a:ln w="9525">
              <a:noFill/>
              <a:miter lim="800000"/>
              <a:headEnd/>
              <a:tailEnd/>
            </a:ln>
            <a:effectLst/>
          </p:spPr>
          <p:txBody>
            <a:bodyPr wrap="none">
              <a:spAutoFit/>
            </a:bodyPr>
            <a:lstStyle/>
            <a:p>
              <a:r>
                <a:rPr lang="en-US" altLang="zh-CN" b="1" dirty="0">
                  <a:solidFill>
                    <a:srgbClr val="000000"/>
                  </a:solidFill>
                  <a:ea typeface="宋体" pitchFamily="2" charset="-122"/>
                </a:rPr>
                <a:t>Example 13</a:t>
              </a:r>
            </a:p>
          </p:txBody>
        </p:sp>
        <p:sp>
          <p:nvSpPr>
            <p:cNvPr id="961541" name="Text Box 5"/>
            <p:cNvSpPr txBox="1">
              <a:spLocks noChangeArrowheads="1"/>
            </p:cNvSpPr>
            <p:nvPr/>
          </p:nvSpPr>
          <p:spPr bwMode="auto">
            <a:xfrm>
              <a:off x="1280" y="2895"/>
              <a:ext cx="3879" cy="250"/>
            </a:xfrm>
            <a:prstGeom prst="rect">
              <a:avLst/>
            </a:prstGeom>
            <a:noFill/>
            <a:ln w="9525">
              <a:noFill/>
              <a:miter lim="800000"/>
              <a:headEnd/>
              <a:tailEnd/>
            </a:ln>
            <a:effectLst/>
          </p:spPr>
          <p:txBody>
            <a:bodyPr wrap="none">
              <a:spAutoFit/>
            </a:bodyPr>
            <a:lstStyle/>
            <a:p>
              <a:r>
                <a:rPr lang="en-US" altLang="zh-CN">
                  <a:ea typeface="宋体" pitchFamily="2" charset="-122"/>
                </a:rPr>
                <a:t>How much work does it take to pump the water from a full</a:t>
              </a:r>
            </a:p>
          </p:txBody>
        </p:sp>
        <p:sp>
          <p:nvSpPr>
            <p:cNvPr id="961542" name="Text Box 6"/>
            <p:cNvSpPr txBox="1">
              <a:spLocks noChangeArrowheads="1"/>
            </p:cNvSpPr>
            <p:nvPr/>
          </p:nvSpPr>
          <p:spPr bwMode="auto">
            <a:xfrm>
              <a:off x="237" y="3067"/>
              <a:ext cx="5064" cy="442"/>
            </a:xfrm>
            <a:prstGeom prst="rect">
              <a:avLst/>
            </a:prstGeom>
            <a:noFill/>
            <a:ln w="9525">
              <a:noFill/>
              <a:miter lim="800000"/>
              <a:headEnd/>
              <a:tailEnd/>
            </a:ln>
            <a:effectLst/>
          </p:spPr>
          <p:txBody>
            <a:bodyPr wrap="none">
              <a:spAutoFit/>
            </a:bodyPr>
            <a:lstStyle/>
            <a:p>
              <a:r>
                <a:rPr lang="en-US" altLang="zh-CN">
                  <a:ea typeface="宋体" pitchFamily="2" charset="-122"/>
                </a:rPr>
                <a:t>upright circular cylindrical tank of radius 5m and height 10m to a level of 4m</a:t>
              </a:r>
            </a:p>
            <a:p>
              <a:r>
                <a:rPr lang="en-US" altLang="zh-CN">
                  <a:ea typeface="宋体" pitchFamily="2" charset="-122"/>
                </a:rPr>
                <a:t>above the top of the tank?</a:t>
              </a:r>
            </a:p>
          </p:txBody>
        </p:sp>
      </p:grpSp>
      <p:pic>
        <p:nvPicPr>
          <p:cNvPr id="961543" name="Picture 7"/>
          <p:cNvPicPr>
            <a:picLocks noChangeArrowheads="1"/>
          </p:cNvPicPr>
          <p:nvPr/>
        </p:nvPicPr>
        <p:blipFill>
          <a:blip r:embed="rId4"/>
          <a:srcRect/>
          <a:stretch>
            <a:fillRect/>
          </a:stretch>
        </p:blipFill>
        <p:spPr bwMode="auto">
          <a:xfrm>
            <a:off x="5408613" y="2620963"/>
            <a:ext cx="3051175" cy="3149600"/>
          </a:xfrm>
          <a:prstGeom prst="rect">
            <a:avLst/>
          </a:prstGeom>
          <a:noFill/>
          <a:ln w="12700">
            <a:noFill/>
            <a:miter lim="800000"/>
            <a:headEnd/>
            <a:tailEnd/>
          </a:ln>
          <a:effectLst/>
        </p:spPr>
      </p:pic>
      <p:sp>
        <p:nvSpPr>
          <p:cNvPr id="961544" name="Text Box 8"/>
          <p:cNvSpPr txBox="1">
            <a:spLocks noChangeArrowheads="1"/>
          </p:cNvSpPr>
          <p:nvPr/>
        </p:nvSpPr>
        <p:spPr bwMode="auto">
          <a:xfrm>
            <a:off x="376238" y="2708275"/>
            <a:ext cx="2452687"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 </a:t>
            </a:r>
          </a:p>
        </p:txBody>
      </p:sp>
      <p:grpSp>
        <p:nvGrpSpPr>
          <p:cNvPr id="961545" name="Group 9"/>
          <p:cNvGrpSpPr>
            <a:grpSpLocks/>
          </p:cNvGrpSpPr>
          <p:nvPr/>
        </p:nvGrpSpPr>
        <p:grpSpPr bwMode="auto">
          <a:xfrm>
            <a:off x="376238" y="3213100"/>
            <a:ext cx="4554537" cy="1449388"/>
            <a:chOff x="237" y="2115"/>
            <a:chExt cx="2869" cy="913"/>
          </a:xfrm>
        </p:grpSpPr>
        <p:sp>
          <p:nvSpPr>
            <p:cNvPr id="961546" name="Text Box 10"/>
            <p:cNvSpPr txBox="1">
              <a:spLocks noChangeArrowheads="1"/>
            </p:cNvSpPr>
            <p:nvPr/>
          </p:nvSpPr>
          <p:spPr bwMode="auto">
            <a:xfrm>
              <a:off x="237" y="2115"/>
              <a:ext cx="2634" cy="442"/>
            </a:xfrm>
            <a:prstGeom prst="rect">
              <a:avLst/>
            </a:prstGeom>
            <a:noFill/>
            <a:ln w="9525">
              <a:noFill/>
              <a:miter lim="800000"/>
              <a:headEnd/>
              <a:tailEnd/>
            </a:ln>
            <a:effectLst/>
          </p:spPr>
          <p:txBody>
            <a:bodyPr wrap="none">
              <a:spAutoFit/>
            </a:bodyPr>
            <a:lstStyle/>
            <a:p>
              <a:r>
                <a:rPr lang="en-US" altLang="zh-CN">
                  <a:ea typeface="宋体" pitchFamily="2" charset="-122"/>
                </a:rPr>
                <a:t>The work it takes to lift all the water is </a:t>
              </a:r>
            </a:p>
            <a:p>
              <a:r>
                <a:rPr lang="en-US" altLang="zh-CN">
                  <a:ea typeface="宋体" pitchFamily="2" charset="-122"/>
                </a:rPr>
                <a:t>approximately</a:t>
              </a:r>
            </a:p>
          </p:txBody>
        </p:sp>
        <p:graphicFrame>
          <p:nvGraphicFramePr>
            <p:cNvPr id="961547" name="Object 11"/>
            <p:cNvGraphicFramePr>
              <a:graphicFrameLocks noChangeAspect="1"/>
            </p:cNvGraphicFramePr>
            <p:nvPr/>
          </p:nvGraphicFramePr>
          <p:xfrm>
            <a:off x="458" y="2596"/>
            <a:ext cx="2648" cy="432"/>
          </p:xfrm>
          <a:graphic>
            <a:graphicData uri="http://schemas.openxmlformats.org/presentationml/2006/ole">
              <mc:AlternateContent xmlns:mc="http://schemas.openxmlformats.org/markup-compatibility/2006">
                <mc:Choice xmlns:v="urn:schemas-microsoft-com:vml" Requires="v">
                  <p:oleObj spid="_x0000_s961568" name="Equation" r:id="rId5" imgW="4203360" imgH="685800" progId="Equation.DSMT4">
                    <p:embed/>
                  </p:oleObj>
                </mc:Choice>
                <mc:Fallback>
                  <p:oleObj name="Equation" r:id="rId5" imgW="4203360" imgH="68580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 y="2596"/>
                          <a:ext cx="26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61548" name="Group 12"/>
          <p:cNvGrpSpPr>
            <a:grpSpLocks/>
          </p:cNvGrpSpPr>
          <p:nvPr/>
        </p:nvGrpSpPr>
        <p:grpSpPr bwMode="auto">
          <a:xfrm>
            <a:off x="376238" y="4579938"/>
            <a:ext cx="4594225" cy="1406525"/>
            <a:chOff x="237" y="2976"/>
            <a:chExt cx="2894" cy="886"/>
          </a:xfrm>
        </p:grpSpPr>
        <p:sp>
          <p:nvSpPr>
            <p:cNvPr id="961549" name="Text Box 13"/>
            <p:cNvSpPr txBox="1">
              <a:spLocks noChangeArrowheads="1"/>
            </p:cNvSpPr>
            <p:nvPr/>
          </p:nvSpPr>
          <p:spPr bwMode="auto">
            <a:xfrm>
              <a:off x="237" y="2976"/>
              <a:ext cx="2613" cy="250"/>
            </a:xfrm>
            <a:prstGeom prst="rect">
              <a:avLst/>
            </a:prstGeom>
            <a:noFill/>
            <a:ln w="9525">
              <a:noFill/>
              <a:miter lim="800000"/>
              <a:headEnd/>
              <a:tailEnd/>
            </a:ln>
            <a:effectLst/>
          </p:spPr>
          <p:txBody>
            <a:bodyPr wrap="none">
              <a:spAutoFit/>
            </a:bodyPr>
            <a:lstStyle/>
            <a:p>
              <a:r>
                <a:rPr lang="en-US" altLang="zh-CN">
                  <a:ea typeface="宋体" pitchFamily="2" charset="-122"/>
                </a:rPr>
                <a:t>This is a Riemann sum for the function</a:t>
              </a:r>
            </a:p>
          </p:txBody>
        </p:sp>
        <p:graphicFrame>
          <p:nvGraphicFramePr>
            <p:cNvPr id="961550" name="Object 14"/>
            <p:cNvGraphicFramePr>
              <a:graphicFrameLocks noChangeAspect="1"/>
            </p:cNvGraphicFramePr>
            <p:nvPr/>
          </p:nvGraphicFramePr>
          <p:xfrm>
            <a:off x="295" y="3244"/>
            <a:ext cx="1176" cy="184"/>
          </p:xfrm>
          <a:graphic>
            <a:graphicData uri="http://schemas.openxmlformats.org/presentationml/2006/ole">
              <mc:AlternateContent xmlns:mc="http://schemas.openxmlformats.org/markup-compatibility/2006">
                <mc:Choice xmlns:v="urn:schemas-microsoft-com:vml" Requires="v">
                  <p:oleObj spid="_x0000_s961569" name="Equation" r:id="rId7" imgW="1866600" imgH="291960" progId="Equation.DSMT4">
                    <p:embed/>
                  </p:oleObj>
                </mc:Choice>
                <mc:Fallback>
                  <p:oleObj name="Equation" r:id="rId7" imgW="1866600" imgH="291960" progId="Equation.DSMT4">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 y="3244"/>
                          <a:ext cx="1176"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1551" name="Text Box 15"/>
            <p:cNvSpPr txBox="1">
              <a:spLocks noChangeArrowheads="1"/>
            </p:cNvSpPr>
            <p:nvPr/>
          </p:nvSpPr>
          <p:spPr bwMode="auto">
            <a:xfrm>
              <a:off x="1491" y="3203"/>
              <a:ext cx="1162" cy="250"/>
            </a:xfrm>
            <a:prstGeom prst="rect">
              <a:avLst/>
            </a:prstGeom>
            <a:noFill/>
            <a:ln w="9525">
              <a:noFill/>
              <a:miter lim="800000"/>
              <a:headEnd/>
              <a:tailEnd/>
            </a:ln>
            <a:effectLst/>
          </p:spPr>
          <p:txBody>
            <a:bodyPr wrap="none">
              <a:spAutoFit/>
            </a:bodyPr>
            <a:lstStyle/>
            <a:p>
              <a:r>
                <a:rPr lang="en-US" altLang="zh-CN">
                  <a:ea typeface="宋体" pitchFamily="2" charset="-122"/>
                </a:rPr>
                <a:t>over the interval</a:t>
              </a:r>
            </a:p>
          </p:txBody>
        </p:sp>
        <p:graphicFrame>
          <p:nvGraphicFramePr>
            <p:cNvPr id="961552" name="Object 16"/>
            <p:cNvGraphicFramePr>
              <a:graphicFrameLocks noChangeAspect="1"/>
            </p:cNvGraphicFramePr>
            <p:nvPr/>
          </p:nvGraphicFramePr>
          <p:xfrm>
            <a:off x="308" y="3453"/>
            <a:ext cx="712" cy="184"/>
          </p:xfrm>
          <a:graphic>
            <a:graphicData uri="http://schemas.openxmlformats.org/presentationml/2006/ole">
              <mc:AlternateContent xmlns:mc="http://schemas.openxmlformats.org/markup-compatibility/2006">
                <mc:Choice xmlns:v="urn:schemas-microsoft-com:vml" Requires="v">
                  <p:oleObj spid="_x0000_s961570" name="Equation" r:id="rId9" imgW="1130040" imgH="291960" progId="Equation.DSMT4">
                    <p:embed/>
                  </p:oleObj>
                </mc:Choice>
                <mc:Fallback>
                  <p:oleObj name="Equation" r:id="rId9" imgW="1130040" imgH="291960" progId="Equation.DSMT4">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 y="3453"/>
                          <a:ext cx="712"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1553" name="Text Box 17"/>
            <p:cNvSpPr txBox="1">
              <a:spLocks noChangeArrowheads="1"/>
            </p:cNvSpPr>
            <p:nvPr/>
          </p:nvSpPr>
          <p:spPr bwMode="auto">
            <a:xfrm>
              <a:off x="1066" y="3391"/>
              <a:ext cx="2065" cy="250"/>
            </a:xfrm>
            <a:prstGeom prst="rect">
              <a:avLst/>
            </a:prstGeom>
            <a:noFill/>
            <a:ln w="9525">
              <a:noFill/>
              <a:miter lim="800000"/>
              <a:headEnd/>
              <a:tailEnd/>
            </a:ln>
            <a:effectLst/>
          </p:spPr>
          <p:txBody>
            <a:bodyPr wrap="none">
              <a:spAutoFit/>
            </a:bodyPr>
            <a:lstStyle/>
            <a:p>
              <a:r>
                <a:rPr lang="en-US" altLang="zh-CN">
                  <a:ea typeface="宋体" pitchFamily="2" charset="-122"/>
                </a:rPr>
                <a:t>The work of pumping the tank</a:t>
              </a:r>
            </a:p>
          </p:txBody>
        </p:sp>
        <p:sp>
          <p:nvSpPr>
            <p:cNvPr id="961554" name="Text Box 18"/>
            <p:cNvSpPr txBox="1">
              <a:spLocks noChangeArrowheads="1"/>
            </p:cNvSpPr>
            <p:nvPr/>
          </p:nvSpPr>
          <p:spPr bwMode="auto">
            <a:xfrm>
              <a:off x="237" y="3612"/>
              <a:ext cx="1999" cy="250"/>
            </a:xfrm>
            <a:prstGeom prst="rect">
              <a:avLst/>
            </a:prstGeom>
            <a:noFill/>
            <a:ln w="9525">
              <a:noFill/>
              <a:miter lim="800000"/>
              <a:headEnd/>
              <a:tailEnd/>
            </a:ln>
            <a:effectLst/>
          </p:spPr>
          <p:txBody>
            <a:bodyPr wrap="none">
              <a:spAutoFit/>
            </a:bodyPr>
            <a:lstStyle/>
            <a:p>
              <a:r>
                <a:rPr lang="en-US" altLang="zh-CN">
                  <a:ea typeface="宋体" pitchFamily="2" charset="-122"/>
                </a:rPr>
                <a:t>dry is the limit of these sums.</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61545"/>
                                        </p:tgtEl>
                                        <p:attrNameLst>
                                          <p:attrName>style.visibility</p:attrName>
                                        </p:attrNameLst>
                                      </p:cBhvr>
                                      <p:to>
                                        <p:strVal val="visible"/>
                                      </p:to>
                                    </p:set>
                                    <p:animEffect transition="in" filter="wipe(up)">
                                      <p:cBhvr>
                                        <p:cTn id="7" dur="500"/>
                                        <p:tgtEl>
                                          <p:spTgt spid="9615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61548"/>
                                        </p:tgtEl>
                                        <p:attrNameLst>
                                          <p:attrName>style.visibility</p:attrName>
                                        </p:attrNameLst>
                                      </p:cBhvr>
                                      <p:to>
                                        <p:strVal val="visible"/>
                                      </p:to>
                                    </p:set>
                                    <p:animEffect transition="in" filter="wipe(up)">
                                      <p:cBhvr>
                                        <p:cTn id="12" dur="500"/>
                                        <p:tgtEl>
                                          <p:spTgt spid="961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en-US" altLang="zh-CN" sz="2800">
                <a:ea typeface="宋体" pitchFamily="2" charset="-122"/>
              </a:rPr>
              <a:t>Method of elements for setting up integral representations</a:t>
            </a:r>
          </a:p>
        </p:txBody>
      </p:sp>
      <p:sp>
        <p:nvSpPr>
          <p:cNvPr id="11" name="灯片编号占位符 5"/>
          <p:cNvSpPr>
            <a:spLocks noGrp="1"/>
          </p:cNvSpPr>
          <p:nvPr>
            <p:ph type="sldNum" sz="quarter" idx="12"/>
          </p:nvPr>
        </p:nvSpPr>
        <p:spPr/>
        <p:txBody>
          <a:bodyPr/>
          <a:lstStyle/>
          <a:p>
            <a:fld id="{CB089983-E416-4CD7-A6FB-5C4AE41B804A}" type="slidenum">
              <a:rPr lang="en-US" altLang="en-US"/>
              <a:pPr/>
              <a:t>4</a:t>
            </a:fld>
            <a:endParaRPr lang="en-US" altLang="en-US"/>
          </a:p>
        </p:txBody>
      </p:sp>
      <p:sp>
        <p:nvSpPr>
          <p:cNvPr id="889859" name="Text Box 3"/>
          <p:cNvSpPr txBox="1">
            <a:spLocks noChangeArrowheads="1"/>
          </p:cNvSpPr>
          <p:nvPr/>
        </p:nvSpPr>
        <p:spPr bwMode="auto">
          <a:xfrm>
            <a:off x="376238" y="1625600"/>
            <a:ext cx="8237537" cy="701675"/>
          </a:xfrm>
          <a:prstGeom prst="rect">
            <a:avLst/>
          </a:prstGeom>
          <a:noFill/>
          <a:ln w="9525">
            <a:noFill/>
            <a:miter lim="800000"/>
            <a:headEnd/>
            <a:tailEnd/>
          </a:ln>
          <a:effectLst/>
        </p:spPr>
        <p:txBody>
          <a:bodyPr wrap="none">
            <a:spAutoFit/>
          </a:bodyPr>
          <a:lstStyle/>
          <a:p>
            <a:r>
              <a:rPr lang="en-US" altLang="zh-CN">
                <a:ea typeface="宋体" pitchFamily="2" charset="-122"/>
              </a:rPr>
              <a:t>In order to calculate the whole area, we will first find the approximate value of </a:t>
            </a:r>
          </a:p>
          <a:p>
            <a:r>
              <a:rPr lang="en-US" altLang="zh-CN">
                <a:ea typeface="宋体" pitchFamily="2" charset="-122"/>
              </a:rPr>
              <a:t>every local area. To do this, we need two steps:</a:t>
            </a:r>
          </a:p>
        </p:txBody>
      </p:sp>
      <p:sp>
        <p:nvSpPr>
          <p:cNvPr id="889860" name="Text Box 4"/>
          <p:cNvSpPr txBox="1">
            <a:spLocks noChangeArrowheads="1"/>
          </p:cNvSpPr>
          <p:nvPr/>
        </p:nvSpPr>
        <p:spPr bwMode="auto">
          <a:xfrm>
            <a:off x="663575" y="2455863"/>
            <a:ext cx="6786563" cy="396875"/>
          </a:xfrm>
          <a:prstGeom prst="rect">
            <a:avLst/>
          </a:prstGeom>
          <a:noFill/>
          <a:ln w="9525">
            <a:noFill/>
            <a:miter lim="800000"/>
            <a:headEnd/>
            <a:tailEnd/>
          </a:ln>
          <a:effectLst/>
        </p:spPr>
        <p:txBody>
          <a:bodyPr wrap="none">
            <a:spAutoFit/>
          </a:bodyPr>
          <a:lstStyle/>
          <a:p>
            <a:r>
              <a:rPr lang="en-US" altLang="zh-CN">
                <a:ea typeface="宋体" pitchFamily="2" charset="-122"/>
              </a:rPr>
              <a:t>(1) </a:t>
            </a:r>
            <a:r>
              <a:rPr lang="en-US" altLang="zh-CN">
                <a:solidFill>
                  <a:schemeClr val="tx2"/>
                </a:solidFill>
                <a:ea typeface="宋体" pitchFamily="2" charset="-122"/>
              </a:rPr>
              <a:t>“</a:t>
            </a:r>
            <a:r>
              <a:rPr lang="en-US" altLang="zh-CN" b="1">
                <a:solidFill>
                  <a:schemeClr val="tx2"/>
                </a:solidFill>
                <a:ea typeface="宋体" pitchFamily="2" charset="-122"/>
              </a:rPr>
              <a:t>partition</a:t>
            </a:r>
            <a:r>
              <a:rPr lang="en-US" altLang="zh-CN">
                <a:solidFill>
                  <a:srgbClr val="3333FF"/>
                </a:solidFill>
                <a:ea typeface="宋体" pitchFamily="2" charset="-122"/>
              </a:rPr>
              <a:t>”</a:t>
            </a:r>
            <a:r>
              <a:rPr lang="en-US" altLang="zh-CN">
                <a:ea typeface="宋体" pitchFamily="2" charset="-122"/>
              </a:rPr>
              <a:t>    Divide [</a:t>
            </a:r>
            <a:r>
              <a:rPr lang="en-US" altLang="zh-CN" b="1" i="1">
                <a:ea typeface="宋体" pitchFamily="2" charset="-122"/>
              </a:rPr>
              <a:t>a,b</a:t>
            </a:r>
            <a:r>
              <a:rPr lang="en-US" altLang="zh-CN">
                <a:ea typeface="宋体" pitchFamily="2" charset="-122"/>
              </a:rPr>
              <a:t>] into many very small subintervals;</a:t>
            </a:r>
          </a:p>
        </p:txBody>
      </p:sp>
      <p:grpSp>
        <p:nvGrpSpPr>
          <p:cNvPr id="889861" name="Group 5"/>
          <p:cNvGrpSpPr>
            <a:grpSpLocks/>
          </p:cNvGrpSpPr>
          <p:nvPr/>
        </p:nvGrpSpPr>
        <p:grpSpPr bwMode="auto">
          <a:xfrm>
            <a:off x="646113" y="2994025"/>
            <a:ext cx="7689850" cy="3076575"/>
            <a:chOff x="407" y="1886"/>
            <a:chExt cx="4844" cy="1938"/>
          </a:xfrm>
        </p:grpSpPr>
        <p:sp>
          <p:nvSpPr>
            <p:cNvPr id="889862" name="Text Box 6"/>
            <p:cNvSpPr txBox="1">
              <a:spLocks noChangeArrowheads="1"/>
            </p:cNvSpPr>
            <p:nvPr/>
          </p:nvSpPr>
          <p:spPr bwMode="auto">
            <a:xfrm>
              <a:off x="407" y="1886"/>
              <a:ext cx="4844" cy="634"/>
            </a:xfrm>
            <a:prstGeom prst="rect">
              <a:avLst/>
            </a:prstGeom>
            <a:noFill/>
            <a:ln w="9525">
              <a:noFill/>
              <a:miter lim="800000"/>
              <a:headEnd/>
              <a:tailEnd/>
            </a:ln>
            <a:effectLst/>
          </p:spPr>
          <p:txBody>
            <a:bodyPr wrap="none">
              <a:spAutoFit/>
            </a:bodyPr>
            <a:lstStyle/>
            <a:p>
              <a:pPr marL="342900" indent="-342900"/>
              <a:r>
                <a:rPr lang="en-US" altLang="zh-CN">
                  <a:ea typeface="宋体" pitchFamily="2" charset="-122"/>
                </a:rPr>
                <a:t>(2) </a:t>
              </a:r>
              <a:r>
                <a:rPr lang="en-US" altLang="zh-CN">
                  <a:solidFill>
                    <a:srgbClr val="3333FF"/>
                  </a:solidFill>
                  <a:ea typeface="宋体" pitchFamily="2" charset="-122"/>
                </a:rPr>
                <a:t>“</a:t>
              </a:r>
              <a:r>
                <a:rPr lang="en-US" altLang="zh-CN" b="1">
                  <a:solidFill>
                    <a:schemeClr val="tx2"/>
                  </a:solidFill>
                  <a:ea typeface="宋体" pitchFamily="2" charset="-122"/>
                </a:rPr>
                <a:t>homogenization</a:t>
              </a:r>
              <a:r>
                <a:rPr lang="en-US" altLang="zh-CN">
                  <a:solidFill>
                    <a:srgbClr val="3333FF"/>
                  </a:solidFill>
                  <a:ea typeface="宋体" pitchFamily="2" charset="-122"/>
                </a:rPr>
                <a:t>”</a:t>
              </a:r>
              <a:r>
                <a:rPr lang="en-US" altLang="zh-CN">
                  <a:ea typeface="宋体" pitchFamily="2" charset="-122"/>
                </a:rPr>
                <a:t>    Regard the local area distributed on each small </a:t>
              </a:r>
            </a:p>
            <a:p>
              <a:pPr marL="342900" indent="-342900"/>
              <a:r>
                <a:rPr lang="en-US" altLang="zh-CN">
                  <a:ea typeface="宋体" pitchFamily="2" charset="-122"/>
                </a:rPr>
                <a:t>	interval [</a:t>
              </a:r>
              <a:r>
                <a:rPr lang="en-US" altLang="zh-CN" b="1" i="1">
                  <a:ea typeface="宋体" pitchFamily="2" charset="-122"/>
                </a:rPr>
                <a:t>x,x+</a:t>
              </a:r>
              <a:r>
                <a:rPr lang="el-GR" altLang="zh-CN" b="1">
                  <a:ea typeface="宋体" pitchFamily="2" charset="-122"/>
                  <a:cs typeface="Times New Roman" pitchFamily="18" charset="0"/>
                </a:rPr>
                <a:t>Δ</a:t>
              </a:r>
              <a:r>
                <a:rPr lang="en-US" altLang="zh-CN" b="1" i="1">
                  <a:ea typeface="宋体" pitchFamily="2" charset="-122"/>
                  <a:cs typeface="Times New Roman" pitchFamily="18" charset="0"/>
                </a:rPr>
                <a:t>x</a:t>
              </a:r>
              <a:r>
                <a:rPr lang="en-US" altLang="zh-CN">
                  <a:ea typeface="宋体" pitchFamily="2" charset="-122"/>
                </a:rPr>
                <a:t>] as a rectangle with height </a:t>
              </a:r>
              <a:r>
                <a:rPr lang="en-US" altLang="zh-CN" b="1" i="1">
                  <a:ea typeface="宋体" pitchFamily="2" charset="-122"/>
                </a:rPr>
                <a:t>f</a:t>
              </a:r>
              <a:r>
                <a:rPr lang="en-US" altLang="zh-CN" b="1">
                  <a:ea typeface="宋体" pitchFamily="2" charset="-122"/>
                </a:rPr>
                <a:t>(</a:t>
              </a:r>
              <a:r>
                <a:rPr lang="en-US" altLang="zh-CN" b="1" i="1">
                  <a:ea typeface="宋体" pitchFamily="2" charset="-122"/>
                </a:rPr>
                <a:t>x</a:t>
              </a:r>
              <a:r>
                <a:rPr lang="en-US" altLang="zh-CN" b="1">
                  <a:ea typeface="宋体" pitchFamily="2" charset="-122"/>
                </a:rPr>
                <a:t>)</a:t>
              </a:r>
              <a:r>
                <a:rPr lang="en-US" altLang="zh-CN">
                  <a:ea typeface="宋体" pitchFamily="2" charset="-122"/>
                </a:rPr>
                <a:t>. Using multiplication</a:t>
              </a:r>
            </a:p>
            <a:p>
              <a:pPr marL="342900" indent="-342900"/>
              <a:r>
                <a:rPr lang="en-US" altLang="zh-CN">
                  <a:ea typeface="宋体" pitchFamily="2" charset="-122"/>
                </a:rPr>
                <a:t>	for the uniform distribution, we have</a:t>
              </a:r>
              <a:endParaRPr lang="en-US" altLang="zh-CN" b="1" i="1">
                <a:ea typeface="宋体" pitchFamily="2" charset="-122"/>
              </a:endParaRPr>
            </a:p>
          </p:txBody>
        </p:sp>
        <p:grpSp>
          <p:nvGrpSpPr>
            <p:cNvPr id="889863" name="Group 7"/>
            <p:cNvGrpSpPr>
              <a:grpSpLocks/>
            </p:cNvGrpSpPr>
            <p:nvPr/>
          </p:nvGrpSpPr>
          <p:grpSpPr bwMode="auto">
            <a:xfrm>
              <a:off x="1526" y="2478"/>
              <a:ext cx="3486" cy="1346"/>
              <a:chOff x="1526" y="2478"/>
              <a:chExt cx="3486" cy="1346"/>
            </a:xfrm>
          </p:grpSpPr>
          <p:graphicFrame>
            <p:nvGraphicFramePr>
              <p:cNvPr id="889864" name="Object 8"/>
              <p:cNvGraphicFramePr>
                <a:graphicFrameLocks noChangeAspect="1"/>
              </p:cNvGraphicFramePr>
              <p:nvPr/>
            </p:nvGraphicFramePr>
            <p:xfrm>
              <a:off x="1526" y="3022"/>
              <a:ext cx="920" cy="192"/>
            </p:xfrm>
            <a:graphic>
              <a:graphicData uri="http://schemas.openxmlformats.org/presentationml/2006/ole">
                <mc:AlternateContent xmlns:mc="http://schemas.openxmlformats.org/markup-compatibility/2006">
                  <mc:Choice xmlns:v="urn:schemas-microsoft-com:vml" Requires="v">
                    <p:oleObj spid="_x0000_s889870" name="Equation" r:id="rId4" imgW="1460160" imgH="304560" progId="Equation.DSMT4">
                      <p:embed/>
                    </p:oleObj>
                  </mc:Choice>
                  <mc:Fallback>
                    <p:oleObj name="Equation" r:id="rId4" imgW="1460160" imgH="304560" progId="Equation.DSMT4">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6" y="3022"/>
                            <a:ext cx="92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89865" name="Picture 9"/>
              <p:cNvPicPr>
                <a:picLocks noChangeAspect="1" noChangeArrowheads="1"/>
              </p:cNvPicPr>
              <p:nvPr/>
            </p:nvPicPr>
            <p:blipFill>
              <a:blip r:embed="rId6"/>
              <a:srcRect/>
              <a:stretch>
                <a:fillRect/>
              </a:stretch>
            </p:blipFill>
            <p:spPr bwMode="auto">
              <a:xfrm>
                <a:off x="3198" y="2478"/>
                <a:ext cx="1814" cy="1346"/>
              </a:xfrm>
              <a:prstGeom prst="rect">
                <a:avLst/>
              </a:prstGeom>
              <a:noFill/>
            </p:spPr>
          </p:pic>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89860"/>
                                        </p:tgtEl>
                                        <p:attrNameLst>
                                          <p:attrName>style.visibility</p:attrName>
                                        </p:attrNameLst>
                                      </p:cBhvr>
                                      <p:to>
                                        <p:strVal val="visible"/>
                                      </p:to>
                                    </p:set>
                                    <p:animEffect transition="in" filter="wipe(up)">
                                      <p:cBhvr>
                                        <p:cTn id="7" dur="500"/>
                                        <p:tgtEl>
                                          <p:spTgt spid="8898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89861"/>
                                        </p:tgtEl>
                                        <p:attrNameLst>
                                          <p:attrName>style.visibility</p:attrName>
                                        </p:attrNameLst>
                                      </p:cBhvr>
                                      <p:to>
                                        <p:strVal val="visible"/>
                                      </p:to>
                                    </p:set>
                                    <p:animEffect transition="in" filter="wipe(up)">
                                      <p:cBhvr>
                                        <p:cTn id="12" dur="500"/>
                                        <p:tgtEl>
                                          <p:spTgt spid="889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6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physics</a:t>
            </a:r>
          </a:p>
        </p:txBody>
      </p:sp>
      <p:sp>
        <p:nvSpPr>
          <p:cNvPr id="15" name="灯片编号占位符 4"/>
          <p:cNvSpPr>
            <a:spLocks noGrp="1"/>
          </p:cNvSpPr>
          <p:nvPr>
            <p:ph type="sldNum" sz="quarter" idx="12"/>
          </p:nvPr>
        </p:nvSpPr>
        <p:spPr/>
        <p:txBody>
          <a:bodyPr/>
          <a:lstStyle/>
          <a:p>
            <a:fld id="{F93834FC-8A73-4326-8AC8-19294DE2277E}" type="slidenum">
              <a:rPr lang="en-US" altLang="en-US"/>
              <a:pPr/>
              <a:t>40</a:t>
            </a:fld>
            <a:endParaRPr lang="en-US" altLang="en-US"/>
          </a:p>
        </p:txBody>
      </p:sp>
      <p:grpSp>
        <p:nvGrpSpPr>
          <p:cNvPr id="963587" name="Group 3"/>
          <p:cNvGrpSpPr>
            <a:grpSpLocks/>
          </p:cNvGrpSpPr>
          <p:nvPr/>
        </p:nvGrpSpPr>
        <p:grpSpPr bwMode="auto">
          <a:xfrm>
            <a:off x="376238" y="1484313"/>
            <a:ext cx="8039100" cy="992187"/>
            <a:chOff x="237" y="2884"/>
            <a:chExt cx="5064" cy="625"/>
          </a:xfrm>
        </p:grpSpPr>
        <p:sp>
          <p:nvSpPr>
            <p:cNvPr id="963588" name="Text Box 4"/>
            <p:cNvSpPr txBox="1">
              <a:spLocks noChangeArrowheads="1"/>
            </p:cNvSpPr>
            <p:nvPr/>
          </p:nvSpPr>
          <p:spPr bwMode="auto">
            <a:xfrm>
              <a:off x="237" y="2884"/>
              <a:ext cx="920" cy="250"/>
            </a:xfrm>
            <a:prstGeom prst="rect">
              <a:avLst/>
            </a:prstGeom>
            <a:noFill/>
            <a:ln w="9525">
              <a:noFill/>
              <a:miter lim="800000"/>
              <a:headEnd/>
              <a:tailEnd/>
            </a:ln>
            <a:effectLst/>
          </p:spPr>
          <p:txBody>
            <a:bodyPr wrap="none">
              <a:spAutoFit/>
            </a:bodyPr>
            <a:lstStyle/>
            <a:p>
              <a:r>
                <a:rPr lang="en-US" altLang="zh-CN" b="1" dirty="0">
                  <a:solidFill>
                    <a:srgbClr val="000000"/>
                  </a:solidFill>
                  <a:ea typeface="宋体" pitchFamily="2" charset="-122"/>
                </a:rPr>
                <a:t>Example 13</a:t>
              </a:r>
            </a:p>
          </p:txBody>
        </p:sp>
        <p:sp>
          <p:nvSpPr>
            <p:cNvPr id="963589" name="Text Box 5"/>
            <p:cNvSpPr txBox="1">
              <a:spLocks noChangeArrowheads="1"/>
            </p:cNvSpPr>
            <p:nvPr/>
          </p:nvSpPr>
          <p:spPr bwMode="auto">
            <a:xfrm>
              <a:off x="1280" y="2895"/>
              <a:ext cx="3879" cy="250"/>
            </a:xfrm>
            <a:prstGeom prst="rect">
              <a:avLst/>
            </a:prstGeom>
            <a:noFill/>
            <a:ln w="9525">
              <a:noFill/>
              <a:miter lim="800000"/>
              <a:headEnd/>
              <a:tailEnd/>
            </a:ln>
            <a:effectLst/>
          </p:spPr>
          <p:txBody>
            <a:bodyPr wrap="none">
              <a:spAutoFit/>
            </a:bodyPr>
            <a:lstStyle/>
            <a:p>
              <a:r>
                <a:rPr lang="en-US" altLang="zh-CN">
                  <a:ea typeface="宋体" pitchFamily="2" charset="-122"/>
                </a:rPr>
                <a:t>How much work does it take to pump the water from a full</a:t>
              </a:r>
            </a:p>
          </p:txBody>
        </p:sp>
        <p:sp>
          <p:nvSpPr>
            <p:cNvPr id="963590" name="Text Box 6"/>
            <p:cNvSpPr txBox="1">
              <a:spLocks noChangeArrowheads="1"/>
            </p:cNvSpPr>
            <p:nvPr/>
          </p:nvSpPr>
          <p:spPr bwMode="auto">
            <a:xfrm>
              <a:off x="237" y="3067"/>
              <a:ext cx="5064" cy="442"/>
            </a:xfrm>
            <a:prstGeom prst="rect">
              <a:avLst/>
            </a:prstGeom>
            <a:noFill/>
            <a:ln w="9525">
              <a:noFill/>
              <a:miter lim="800000"/>
              <a:headEnd/>
              <a:tailEnd/>
            </a:ln>
            <a:effectLst/>
          </p:spPr>
          <p:txBody>
            <a:bodyPr wrap="none">
              <a:spAutoFit/>
            </a:bodyPr>
            <a:lstStyle/>
            <a:p>
              <a:r>
                <a:rPr lang="en-US" altLang="zh-CN">
                  <a:ea typeface="宋体" pitchFamily="2" charset="-122"/>
                </a:rPr>
                <a:t>upright circular cylindrical tank of radius 5m and height 10m to a level of 4m</a:t>
              </a:r>
            </a:p>
            <a:p>
              <a:r>
                <a:rPr lang="en-US" altLang="zh-CN">
                  <a:ea typeface="宋体" pitchFamily="2" charset="-122"/>
                </a:rPr>
                <a:t>above the top of the tank?</a:t>
              </a:r>
            </a:p>
          </p:txBody>
        </p:sp>
      </p:grpSp>
      <p:pic>
        <p:nvPicPr>
          <p:cNvPr id="963591" name="Picture 7"/>
          <p:cNvPicPr>
            <a:picLocks noChangeArrowheads="1"/>
          </p:cNvPicPr>
          <p:nvPr/>
        </p:nvPicPr>
        <p:blipFill>
          <a:blip r:embed="rId4"/>
          <a:srcRect/>
          <a:stretch>
            <a:fillRect/>
          </a:stretch>
        </p:blipFill>
        <p:spPr bwMode="auto">
          <a:xfrm>
            <a:off x="5408613" y="2620963"/>
            <a:ext cx="3051175" cy="3149600"/>
          </a:xfrm>
          <a:prstGeom prst="rect">
            <a:avLst/>
          </a:prstGeom>
          <a:noFill/>
          <a:ln w="12700">
            <a:noFill/>
            <a:miter lim="800000"/>
            <a:headEnd/>
            <a:tailEnd/>
          </a:ln>
          <a:effectLst/>
        </p:spPr>
      </p:pic>
      <p:sp>
        <p:nvSpPr>
          <p:cNvPr id="963592" name="Text Box 8"/>
          <p:cNvSpPr txBox="1">
            <a:spLocks noChangeArrowheads="1"/>
          </p:cNvSpPr>
          <p:nvPr/>
        </p:nvSpPr>
        <p:spPr bwMode="auto">
          <a:xfrm>
            <a:off x="376238" y="2708275"/>
            <a:ext cx="2452687"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 </a:t>
            </a:r>
          </a:p>
        </p:txBody>
      </p:sp>
      <p:graphicFrame>
        <p:nvGraphicFramePr>
          <p:cNvPr id="963593" name="Object 9"/>
          <p:cNvGraphicFramePr>
            <a:graphicFrameLocks noChangeAspect="1"/>
          </p:cNvGraphicFramePr>
          <p:nvPr/>
        </p:nvGraphicFramePr>
        <p:xfrm>
          <a:off x="1187450" y="3213100"/>
          <a:ext cx="2933700" cy="508000"/>
        </p:xfrm>
        <a:graphic>
          <a:graphicData uri="http://schemas.openxmlformats.org/presentationml/2006/ole">
            <mc:AlternateContent xmlns:mc="http://schemas.openxmlformats.org/markup-compatibility/2006">
              <mc:Choice xmlns:v="urn:schemas-microsoft-com:vml" Requires="v">
                <p:oleObj spid="_x0000_s963617" name="Equation" r:id="rId5" imgW="2933640" imgH="507960" progId="Equation.DSMT4">
                  <p:embed/>
                </p:oleObj>
              </mc:Choice>
              <mc:Fallback>
                <p:oleObj name="Equation" r:id="rId5" imgW="2933640" imgH="50796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213100"/>
                        <a:ext cx="29337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3594" name="Object 10"/>
          <p:cNvGraphicFramePr>
            <a:graphicFrameLocks noChangeAspect="1"/>
          </p:cNvGraphicFramePr>
          <p:nvPr/>
        </p:nvGraphicFramePr>
        <p:xfrm>
          <a:off x="1476375" y="3789363"/>
          <a:ext cx="2628900" cy="1346200"/>
        </p:xfrm>
        <a:graphic>
          <a:graphicData uri="http://schemas.openxmlformats.org/presentationml/2006/ole">
            <mc:AlternateContent xmlns:mc="http://schemas.openxmlformats.org/markup-compatibility/2006">
              <mc:Choice xmlns:v="urn:schemas-microsoft-com:vml" Requires="v">
                <p:oleObj spid="_x0000_s963618" name="Equation" r:id="rId7" imgW="2628720" imgH="1346040" progId="Equation.DSMT4">
                  <p:embed/>
                </p:oleObj>
              </mc:Choice>
              <mc:Fallback>
                <p:oleObj name="Equation" r:id="rId7" imgW="2628720" imgH="1346040"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3789363"/>
                        <a:ext cx="2628900"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3595" name="Object 11"/>
          <p:cNvGraphicFramePr>
            <a:graphicFrameLocks noChangeAspect="1"/>
          </p:cNvGraphicFramePr>
          <p:nvPr/>
        </p:nvGraphicFramePr>
        <p:xfrm>
          <a:off x="1439863" y="5732463"/>
          <a:ext cx="2844800" cy="342900"/>
        </p:xfrm>
        <a:graphic>
          <a:graphicData uri="http://schemas.openxmlformats.org/presentationml/2006/ole">
            <mc:AlternateContent xmlns:mc="http://schemas.openxmlformats.org/markup-compatibility/2006">
              <mc:Choice xmlns:v="urn:schemas-microsoft-com:vml" Requires="v">
                <p:oleObj spid="_x0000_s963619" name="Equation" r:id="rId9" imgW="2844720" imgH="342720" progId="Equation.DSMT4">
                  <p:embed/>
                </p:oleObj>
              </mc:Choice>
              <mc:Fallback>
                <p:oleObj name="Equation" r:id="rId9" imgW="2844720" imgH="342720" progId="Equation.DSMT4">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9863" y="5732463"/>
                        <a:ext cx="28448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3596" name="Object 12"/>
          <p:cNvGraphicFramePr>
            <a:graphicFrameLocks noChangeAspect="1"/>
          </p:cNvGraphicFramePr>
          <p:nvPr/>
        </p:nvGraphicFramePr>
        <p:xfrm>
          <a:off x="1476375" y="5302250"/>
          <a:ext cx="1663700" cy="292100"/>
        </p:xfrm>
        <a:graphic>
          <a:graphicData uri="http://schemas.openxmlformats.org/presentationml/2006/ole">
            <mc:AlternateContent xmlns:mc="http://schemas.openxmlformats.org/markup-compatibility/2006">
              <mc:Choice xmlns:v="urn:schemas-microsoft-com:vml" Requires="v">
                <p:oleObj spid="_x0000_s963620" name="Equation" r:id="rId11" imgW="1663560" imgH="291960" progId="Equation.DSMT4">
                  <p:embed/>
                </p:oleObj>
              </mc:Choice>
              <mc:Fallback>
                <p:oleObj name="Equation" r:id="rId11" imgW="1663560" imgH="291960" progId="Equation.DSMT4">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5302250"/>
                        <a:ext cx="16637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3597" name="Rectangle 13"/>
          <p:cNvSpPr>
            <a:spLocks noChangeArrowheads="1"/>
          </p:cNvSpPr>
          <p:nvPr/>
        </p:nvSpPr>
        <p:spPr bwMode="auto">
          <a:xfrm>
            <a:off x="450850" y="6127750"/>
            <a:ext cx="881063" cy="396875"/>
          </a:xfrm>
          <a:prstGeom prst="rect">
            <a:avLst/>
          </a:prstGeom>
          <a:noFill/>
          <a:ln w="9525">
            <a:noFill/>
            <a:miter lim="800000"/>
            <a:headEnd/>
            <a:tailEnd/>
          </a:ln>
          <a:effectLst/>
        </p:spPr>
        <p:txBody>
          <a:bodyPr wrap="none">
            <a:spAutoFit/>
          </a:bodyPr>
          <a:lstStyle/>
          <a:p>
            <a:r>
              <a:rPr lang="en-US" altLang="zh-CN">
                <a:ea typeface="宋体" pitchFamily="2" charset="-122"/>
              </a:rPr>
              <a:t>Finish.</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63593"/>
                                        </p:tgtEl>
                                        <p:attrNameLst>
                                          <p:attrName>style.visibility</p:attrName>
                                        </p:attrNameLst>
                                      </p:cBhvr>
                                      <p:to>
                                        <p:strVal val="visible"/>
                                      </p:to>
                                    </p:set>
                                    <p:animEffect transition="in" filter="wipe(up)">
                                      <p:cBhvr>
                                        <p:cTn id="7" dur="500"/>
                                        <p:tgtEl>
                                          <p:spTgt spid="9635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3594"/>
                                        </p:tgtEl>
                                        <p:attrNameLst>
                                          <p:attrName>style.visibility</p:attrName>
                                        </p:attrNameLst>
                                      </p:cBhvr>
                                      <p:to>
                                        <p:strVal val="visible"/>
                                      </p:to>
                                    </p:set>
                                    <p:animEffect transition="in" filter="wipe(left)">
                                      <p:cBhvr>
                                        <p:cTn id="12" dur="1000"/>
                                        <p:tgtEl>
                                          <p:spTgt spid="9635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3596"/>
                                        </p:tgtEl>
                                        <p:attrNameLst>
                                          <p:attrName>style.visibility</p:attrName>
                                        </p:attrNameLst>
                                      </p:cBhvr>
                                      <p:to>
                                        <p:strVal val="visible"/>
                                      </p:to>
                                    </p:set>
                                    <p:animEffect transition="in" filter="wipe(left)">
                                      <p:cBhvr>
                                        <p:cTn id="17" dur="1000"/>
                                        <p:tgtEl>
                                          <p:spTgt spid="9635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3595"/>
                                        </p:tgtEl>
                                        <p:attrNameLst>
                                          <p:attrName>style.visibility</p:attrName>
                                        </p:attrNameLst>
                                      </p:cBhvr>
                                      <p:to>
                                        <p:strVal val="visible"/>
                                      </p:to>
                                    </p:set>
                                    <p:animEffect transition="in" filter="wipe(left)">
                                      <p:cBhvr>
                                        <p:cTn id="22" dur="1000"/>
                                        <p:tgtEl>
                                          <p:spTgt spid="9635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63597"/>
                                        </p:tgtEl>
                                        <p:attrNameLst>
                                          <p:attrName>style.visibility</p:attrName>
                                        </p:attrNameLst>
                                      </p:cBhvr>
                                      <p:to>
                                        <p:strVal val="visible"/>
                                      </p:to>
                                    </p:set>
                                    <p:animEffect transition="in" filter="wipe(left)">
                                      <p:cBhvr>
                                        <p:cTn id="27" dur="1000"/>
                                        <p:tgtEl>
                                          <p:spTgt spid="963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9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US" altLang="zh-CN">
                <a:ea typeface="宋体" pitchFamily="2" charset="-122"/>
              </a:rPr>
              <a:t>Review</a:t>
            </a:r>
          </a:p>
        </p:txBody>
      </p:sp>
      <p:sp>
        <p:nvSpPr>
          <p:cNvPr id="1001475" name="Rectangle 3"/>
          <p:cNvSpPr>
            <a:spLocks noGrp="1" noChangeArrowheads="1"/>
          </p:cNvSpPr>
          <p:nvPr>
            <p:ph idx="1"/>
          </p:nvPr>
        </p:nvSpPr>
        <p:spPr/>
        <p:txBody>
          <a:bodyPr/>
          <a:lstStyle/>
          <a:p>
            <a:r>
              <a:rPr lang="en-US" altLang="zh-CN">
                <a:ea typeface="宋体" pitchFamily="2" charset="-122"/>
              </a:rPr>
              <a:t>The applications of the definite integral in geometry</a:t>
            </a:r>
          </a:p>
          <a:p>
            <a:pPr lvl="1"/>
            <a:r>
              <a:rPr lang="en-US" altLang="zh-CN">
                <a:ea typeface="宋体" pitchFamily="2" charset="-122"/>
              </a:rPr>
              <a:t>The area of a plane figure</a:t>
            </a:r>
          </a:p>
          <a:p>
            <a:pPr lvl="1"/>
            <a:r>
              <a:rPr lang="en-US" altLang="zh-CN">
                <a:ea typeface="宋体" pitchFamily="2" charset="-122"/>
              </a:rPr>
              <a:t>The volume of the solid with known cross sections</a:t>
            </a:r>
          </a:p>
          <a:p>
            <a:pPr lvl="1"/>
            <a:r>
              <a:rPr lang="en-US" altLang="zh-CN">
                <a:ea typeface="宋体" pitchFamily="2" charset="-122"/>
              </a:rPr>
              <a:t>The volume of revolution solids</a:t>
            </a:r>
          </a:p>
          <a:p>
            <a:r>
              <a:rPr lang="en-US" altLang="zh-CN">
                <a:ea typeface="宋体" pitchFamily="2" charset="-122"/>
              </a:rPr>
              <a:t>The applications of the definite integral in physics</a:t>
            </a:r>
          </a:p>
        </p:txBody>
      </p:sp>
      <p:sp>
        <p:nvSpPr>
          <p:cNvPr id="5" name="灯片编号占位符 5"/>
          <p:cNvSpPr>
            <a:spLocks noGrp="1"/>
          </p:cNvSpPr>
          <p:nvPr>
            <p:ph type="sldNum" sz="quarter" idx="12"/>
          </p:nvPr>
        </p:nvSpPr>
        <p:spPr/>
        <p:txBody>
          <a:bodyPr/>
          <a:lstStyle/>
          <a:p>
            <a:fld id="{DD2CFE2C-979E-48D6-8824-0BD60FAA2A23}" type="slidenum">
              <a:rPr lang="en-US" altLang="en-US"/>
              <a:pPr/>
              <a:t>41</a:t>
            </a:fld>
            <a:endParaRPr lang="en-US"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normAutofit fontScale="90000"/>
          </a:bodyPr>
          <a:lstStyle/>
          <a:p>
            <a:r>
              <a:rPr lang="en-US" altLang="zh-CN" sz="2800">
                <a:ea typeface="宋体" pitchFamily="2" charset="-122"/>
              </a:rPr>
              <a:t>Method of elements for setting up integral representations</a:t>
            </a:r>
          </a:p>
        </p:txBody>
      </p:sp>
      <p:sp>
        <p:nvSpPr>
          <p:cNvPr id="12" name="灯片编号占位符 4"/>
          <p:cNvSpPr>
            <a:spLocks noGrp="1"/>
          </p:cNvSpPr>
          <p:nvPr>
            <p:ph type="sldNum" sz="quarter" idx="12"/>
          </p:nvPr>
        </p:nvSpPr>
        <p:spPr/>
        <p:txBody>
          <a:bodyPr/>
          <a:lstStyle/>
          <a:p>
            <a:fld id="{5E3CD247-5FCC-416E-9E4D-D03E5337882B}" type="slidenum">
              <a:rPr lang="en-US" altLang="en-US"/>
              <a:pPr/>
              <a:t>5</a:t>
            </a:fld>
            <a:endParaRPr lang="en-US" altLang="en-US"/>
          </a:p>
        </p:txBody>
      </p:sp>
      <p:sp>
        <p:nvSpPr>
          <p:cNvPr id="891907" name="Text Box 3"/>
          <p:cNvSpPr txBox="1">
            <a:spLocks noChangeArrowheads="1"/>
          </p:cNvSpPr>
          <p:nvPr/>
        </p:nvSpPr>
        <p:spPr bwMode="auto">
          <a:xfrm>
            <a:off x="376238" y="1698625"/>
            <a:ext cx="8396287" cy="701675"/>
          </a:xfrm>
          <a:prstGeom prst="rect">
            <a:avLst/>
          </a:prstGeom>
          <a:noFill/>
          <a:ln w="9525">
            <a:noFill/>
            <a:miter lim="800000"/>
            <a:headEnd/>
            <a:tailEnd/>
          </a:ln>
          <a:effectLst/>
        </p:spPr>
        <p:txBody>
          <a:bodyPr wrap="none">
            <a:spAutoFit/>
          </a:bodyPr>
          <a:lstStyle/>
          <a:p>
            <a:r>
              <a:rPr lang="en-US" altLang="zh-CN">
                <a:ea typeface="宋体" pitchFamily="2" charset="-122"/>
              </a:rPr>
              <a:t>After we found the approximation value of every local area, we can easily obtain</a:t>
            </a:r>
          </a:p>
          <a:p>
            <a:r>
              <a:rPr lang="en-US" altLang="zh-CN">
                <a:ea typeface="宋体" pitchFamily="2" charset="-122"/>
              </a:rPr>
              <a:t>the precise value of the whole area </a:t>
            </a:r>
            <a:r>
              <a:rPr lang="en-US" altLang="zh-CN" b="1" i="1">
                <a:ea typeface="宋体" pitchFamily="2" charset="-122"/>
              </a:rPr>
              <a:t>A</a:t>
            </a:r>
            <a:r>
              <a:rPr lang="en-US" altLang="zh-CN">
                <a:ea typeface="宋体" pitchFamily="2" charset="-122"/>
              </a:rPr>
              <a:t> by the other two steps:</a:t>
            </a:r>
          </a:p>
        </p:txBody>
      </p:sp>
      <p:grpSp>
        <p:nvGrpSpPr>
          <p:cNvPr id="891908" name="Group 4"/>
          <p:cNvGrpSpPr>
            <a:grpSpLocks/>
          </p:cNvGrpSpPr>
          <p:nvPr/>
        </p:nvGrpSpPr>
        <p:grpSpPr bwMode="auto">
          <a:xfrm>
            <a:off x="663575" y="2455863"/>
            <a:ext cx="4437063" cy="784225"/>
            <a:chOff x="418" y="1547"/>
            <a:chExt cx="2795" cy="494"/>
          </a:xfrm>
        </p:grpSpPr>
        <p:sp>
          <p:nvSpPr>
            <p:cNvPr id="891909" name="Text Box 5"/>
            <p:cNvSpPr txBox="1">
              <a:spLocks noChangeArrowheads="1"/>
            </p:cNvSpPr>
            <p:nvPr/>
          </p:nvSpPr>
          <p:spPr bwMode="auto">
            <a:xfrm>
              <a:off x="418" y="1547"/>
              <a:ext cx="1407" cy="250"/>
            </a:xfrm>
            <a:prstGeom prst="rect">
              <a:avLst/>
            </a:prstGeom>
            <a:noFill/>
            <a:ln w="9525">
              <a:noFill/>
              <a:miter lim="800000"/>
              <a:headEnd/>
              <a:tailEnd/>
            </a:ln>
            <a:effectLst/>
          </p:spPr>
          <p:txBody>
            <a:bodyPr wrap="none">
              <a:spAutoFit/>
            </a:bodyPr>
            <a:lstStyle/>
            <a:p>
              <a:r>
                <a:rPr lang="en-US" altLang="zh-CN">
                  <a:ea typeface="宋体" pitchFamily="2" charset="-122"/>
                </a:rPr>
                <a:t>(3) </a:t>
              </a:r>
              <a:r>
                <a:rPr lang="en-US" altLang="zh-CN">
                  <a:solidFill>
                    <a:srgbClr val="3333FF"/>
                  </a:solidFill>
                  <a:ea typeface="宋体" pitchFamily="2" charset="-122"/>
                </a:rPr>
                <a:t>“</a:t>
              </a:r>
              <a:r>
                <a:rPr lang="en-US" altLang="zh-CN" b="1">
                  <a:solidFill>
                    <a:schemeClr val="tx2"/>
                  </a:solidFill>
                  <a:ea typeface="宋体" pitchFamily="2" charset="-122"/>
                </a:rPr>
                <a:t>summation</a:t>
              </a:r>
              <a:r>
                <a:rPr lang="en-US" altLang="zh-CN">
                  <a:solidFill>
                    <a:srgbClr val="3333FF"/>
                  </a:solidFill>
                  <a:ea typeface="宋体" pitchFamily="2" charset="-122"/>
                </a:rPr>
                <a:t>”</a:t>
              </a:r>
              <a:r>
                <a:rPr lang="en-US" altLang="zh-CN">
                  <a:ea typeface="宋体" pitchFamily="2" charset="-122"/>
                </a:rPr>
                <a:t>    </a:t>
              </a:r>
            </a:p>
          </p:txBody>
        </p:sp>
        <p:graphicFrame>
          <p:nvGraphicFramePr>
            <p:cNvPr id="891910" name="Object 6"/>
            <p:cNvGraphicFramePr>
              <a:graphicFrameLocks noChangeAspect="1"/>
            </p:cNvGraphicFramePr>
            <p:nvPr/>
          </p:nvGraphicFramePr>
          <p:xfrm>
            <a:off x="2245" y="1849"/>
            <a:ext cx="968" cy="192"/>
          </p:xfrm>
          <a:graphic>
            <a:graphicData uri="http://schemas.openxmlformats.org/presentationml/2006/ole">
              <mc:AlternateContent xmlns:mc="http://schemas.openxmlformats.org/markup-compatibility/2006">
                <mc:Choice xmlns:v="urn:schemas-microsoft-com:vml" Requires="v">
                  <p:oleObj spid="_x0000_s891924" name="Equation" r:id="rId4" imgW="1536480" imgH="304560" progId="Equation.DSMT4">
                    <p:embed/>
                  </p:oleObj>
                </mc:Choice>
                <mc:Fallback>
                  <p:oleObj name="Equation" r:id="rId4" imgW="1536480" imgH="30456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1849"/>
                          <a:ext cx="968"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91911" name="Group 7"/>
          <p:cNvGrpSpPr>
            <a:grpSpLocks/>
          </p:cNvGrpSpPr>
          <p:nvPr/>
        </p:nvGrpSpPr>
        <p:grpSpPr bwMode="auto">
          <a:xfrm>
            <a:off x="365125" y="3573463"/>
            <a:ext cx="8172450" cy="1995487"/>
            <a:chOff x="230" y="2251"/>
            <a:chExt cx="5148" cy="1257"/>
          </a:xfrm>
        </p:grpSpPr>
        <p:sp>
          <p:nvSpPr>
            <p:cNvPr id="891912" name="Text Box 8"/>
            <p:cNvSpPr txBox="1">
              <a:spLocks noChangeArrowheads="1"/>
            </p:cNvSpPr>
            <p:nvPr/>
          </p:nvSpPr>
          <p:spPr bwMode="auto">
            <a:xfrm>
              <a:off x="420" y="2251"/>
              <a:ext cx="1265" cy="250"/>
            </a:xfrm>
            <a:prstGeom prst="rect">
              <a:avLst/>
            </a:prstGeom>
            <a:noFill/>
            <a:ln w="9525">
              <a:noFill/>
              <a:miter lim="800000"/>
              <a:headEnd/>
              <a:tailEnd/>
            </a:ln>
            <a:effectLst/>
          </p:spPr>
          <p:txBody>
            <a:bodyPr wrap="none">
              <a:spAutoFit/>
            </a:bodyPr>
            <a:lstStyle/>
            <a:p>
              <a:r>
                <a:rPr lang="en-US" altLang="zh-CN">
                  <a:ea typeface="宋体" pitchFamily="2" charset="-122"/>
                </a:rPr>
                <a:t>(4) </a:t>
              </a:r>
              <a:r>
                <a:rPr lang="en-US" altLang="zh-CN">
                  <a:solidFill>
                    <a:srgbClr val="3333FF"/>
                  </a:solidFill>
                  <a:ea typeface="宋体" pitchFamily="2" charset="-122"/>
                </a:rPr>
                <a:t>“</a:t>
              </a:r>
              <a:r>
                <a:rPr lang="en-US" altLang="zh-CN" b="1">
                  <a:solidFill>
                    <a:schemeClr val="tx2"/>
                  </a:solidFill>
                  <a:ea typeface="宋体" pitchFamily="2" charset="-122"/>
                </a:rPr>
                <a:t>precision</a:t>
              </a:r>
              <a:r>
                <a:rPr lang="en-US" altLang="zh-CN">
                  <a:solidFill>
                    <a:srgbClr val="3333FF"/>
                  </a:solidFill>
                  <a:ea typeface="宋体" pitchFamily="2" charset="-122"/>
                </a:rPr>
                <a:t>”</a:t>
              </a:r>
              <a:r>
                <a:rPr lang="en-US" altLang="zh-CN">
                  <a:ea typeface="宋体" pitchFamily="2" charset="-122"/>
                </a:rPr>
                <a:t>    </a:t>
              </a:r>
            </a:p>
          </p:txBody>
        </p:sp>
        <p:graphicFrame>
          <p:nvGraphicFramePr>
            <p:cNvPr id="891913" name="Object 9"/>
            <p:cNvGraphicFramePr>
              <a:graphicFrameLocks noChangeAspect="1"/>
            </p:cNvGraphicFramePr>
            <p:nvPr/>
          </p:nvGraphicFramePr>
          <p:xfrm>
            <a:off x="1609" y="2523"/>
            <a:ext cx="2360" cy="448"/>
          </p:xfrm>
          <a:graphic>
            <a:graphicData uri="http://schemas.openxmlformats.org/presentationml/2006/ole">
              <mc:AlternateContent xmlns:mc="http://schemas.openxmlformats.org/markup-compatibility/2006">
                <mc:Choice xmlns:v="urn:schemas-microsoft-com:vml" Requires="v">
                  <p:oleObj spid="_x0000_s891925" name="Equation" r:id="rId6" imgW="3746160" imgH="711000" progId="Equation.DSMT4">
                    <p:embed/>
                  </p:oleObj>
                </mc:Choice>
                <mc:Fallback>
                  <p:oleObj name="Equation" r:id="rId6" imgW="3746160" imgH="711000" progId="Equation.DSMT4">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9" y="2523"/>
                          <a:ext cx="2360" cy="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914" name="Text Box 10"/>
            <p:cNvSpPr txBox="1">
              <a:spLocks noChangeArrowheads="1"/>
            </p:cNvSpPr>
            <p:nvPr/>
          </p:nvSpPr>
          <p:spPr bwMode="auto">
            <a:xfrm>
              <a:off x="230" y="3066"/>
              <a:ext cx="5148" cy="442"/>
            </a:xfrm>
            <a:prstGeom prst="rect">
              <a:avLst/>
            </a:prstGeom>
            <a:noFill/>
            <a:ln w="9525">
              <a:noFill/>
              <a:miter lim="800000"/>
              <a:headEnd/>
              <a:tailEnd/>
            </a:ln>
            <a:effectLst/>
          </p:spPr>
          <p:txBody>
            <a:bodyPr wrap="none">
              <a:spAutoFit/>
            </a:bodyPr>
            <a:lstStyle/>
            <a:p>
              <a:r>
                <a:rPr lang="en-US" altLang="zh-CN">
                  <a:ea typeface="宋体" pitchFamily="2" charset="-122"/>
                </a:rPr>
                <a:t>Because the function </a:t>
              </a:r>
              <a:r>
                <a:rPr lang="en-US" altLang="zh-CN" b="1" i="1">
                  <a:ea typeface="宋体" pitchFamily="2" charset="-122"/>
                </a:rPr>
                <a:t>f</a:t>
              </a:r>
              <a:r>
                <a:rPr lang="en-US" altLang="zh-CN">
                  <a:ea typeface="宋体" pitchFamily="2" charset="-122"/>
                </a:rPr>
                <a:t>(</a:t>
              </a:r>
              <a:r>
                <a:rPr lang="en-US" altLang="zh-CN" b="1" i="1">
                  <a:ea typeface="宋体" pitchFamily="2" charset="-122"/>
                </a:rPr>
                <a:t>x</a:t>
              </a:r>
              <a:r>
                <a:rPr lang="en-US" altLang="zh-CN">
                  <a:ea typeface="宋体" pitchFamily="2" charset="-122"/>
                </a:rPr>
                <a:t>) is continuous on [</a:t>
              </a:r>
              <a:r>
                <a:rPr lang="en-US" altLang="zh-CN" b="1" i="1">
                  <a:ea typeface="宋体" pitchFamily="2" charset="-122"/>
                </a:rPr>
                <a:t>a</a:t>
              </a:r>
              <a:r>
                <a:rPr lang="en-US" altLang="zh-CN">
                  <a:ea typeface="宋体" pitchFamily="2" charset="-122"/>
                </a:rPr>
                <a:t>,</a:t>
              </a:r>
              <a:r>
                <a:rPr lang="en-US" altLang="zh-CN" b="1" i="1">
                  <a:ea typeface="宋体" pitchFamily="2" charset="-122"/>
                </a:rPr>
                <a:t>b</a:t>
              </a:r>
              <a:r>
                <a:rPr lang="en-US" altLang="zh-CN">
                  <a:ea typeface="宋体" pitchFamily="2" charset="-122"/>
                </a:rPr>
                <a:t>], the limit of the sum is just the</a:t>
              </a:r>
            </a:p>
            <a:p>
              <a:r>
                <a:rPr lang="en-US" altLang="zh-CN">
                  <a:ea typeface="宋体" pitchFamily="2" charset="-122"/>
                </a:rPr>
                <a:t>definite integral.</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91908"/>
                                        </p:tgtEl>
                                        <p:attrNameLst>
                                          <p:attrName>style.visibility</p:attrName>
                                        </p:attrNameLst>
                                      </p:cBhvr>
                                      <p:to>
                                        <p:strVal val="visible"/>
                                      </p:to>
                                    </p:set>
                                    <p:animEffect transition="in" filter="wipe(up)">
                                      <p:cBhvr>
                                        <p:cTn id="7" dur="500"/>
                                        <p:tgtEl>
                                          <p:spTgt spid="8919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91911"/>
                                        </p:tgtEl>
                                        <p:attrNameLst>
                                          <p:attrName>style.visibility</p:attrName>
                                        </p:attrNameLst>
                                      </p:cBhvr>
                                      <p:to>
                                        <p:strVal val="visible"/>
                                      </p:to>
                                    </p:set>
                                    <p:animEffect transition="in" filter="wipe(up)">
                                      <p:cBhvr>
                                        <p:cTn id="12" dur="500"/>
                                        <p:tgtEl>
                                          <p:spTgt spid="89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p:txBody>
          <a:bodyPr/>
          <a:lstStyle/>
          <a:p>
            <a:r>
              <a:rPr lang="en-US" altLang="zh-CN" sz="2800">
                <a:ea typeface="宋体" pitchFamily="2" charset="-122"/>
              </a:rPr>
              <a:t>Method of elements for setting up integral representations</a:t>
            </a:r>
          </a:p>
        </p:txBody>
      </p:sp>
      <p:sp>
        <p:nvSpPr>
          <p:cNvPr id="18" name="灯片编号占位符 5"/>
          <p:cNvSpPr>
            <a:spLocks noGrp="1"/>
          </p:cNvSpPr>
          <p:nvPr>
            <p:ph type="sldNum" sz="quarter" idx="12"/>
          </p:nvPr>
        </p:nvSpPr>
        <p:spPr/>
        <p:txBody>
          <a:bodyPr/>
          <a:lstStyle/>
          <a:p>
            <a:fld id="{B38BC145-3263-4197-945E-D8B10A503931}" type="slidenum">
              <a:rPr lang="en-US" altLang="en-US"/>
              <a:pPr/>
              <a:t>6</a:t>
            </a:fld>
            <a:endParaRPr lang="en-US" altLang="en-US"/>
          </a:p>
        </p:txBody>
      </p:sp>
      <p:grpSp>
        <p:nvGrpSpPr>
          <p:cNvPr id="893962" name="Group 10"/>
          <p:cNvGrpSpPr>
            <a:grpSpLocks/>
          </p:cNvGrpSpPr>
          <p:nvPr/>
        </p:nvGrpSpPr>
        <p:grpSpPr bwMode="auto">
          <a:xfrm>
            <a:off x="376238" y="3500438"/>
            <a:ext cx="6786562" cy="396875"/>
            <a:chOff x="237" y="2295"/>
            <a:chExt cx="4275" cy="250"/>
          </a:xfrm>
        </p:grpSpPr>
        <p:sp>
          <p:nvSpPr>
            <p:cNvPr id="893963" name="Text Box 11"/>
            <p:cNvSpPr txBox="1">
              <a:spLocks noChangeArrowheads="1"/>
            </p:cNvSpPr>
            <p:nvPr/>
          </p:nvSpPr>
          <p:spPr bwMode="auto">
            <a:xfrm>
              <a:off x="237" y="2295"/>
              <a:ext cx="4275" cy="250"/>
            </a:xfrm>
            <a:prstGeom prst="rect">
              <a:avLst/>
            </a:prstGeom>
            <a:noFill/>
            <a:ln w="9525">
              <a:noFill/>
              <a:miter lim="800000"/>
              <a:headEnd/>
              <a:tailEnd/>
            </a:ln>
            <a:effectLst/>
          </p:spPr>
          <p:txBody>
            <a:bodyPr wrap="none">
              <a:spAutoFit/>
            </a:bodyPr>
            <a:lstStyle/>
            <a:p>
              <a:r>
                <a:rPr lang="en-US" altLang="zh-CN">
                  <a:ea typeface="宋体" pitchFamily="2" charset="-122"/>
                </a:rPr>
                <a:t>So the local area </a:t>
              </a:r>
              <a:r>
                <a:rPr lang="en-US" altLang="zh-CN" b="1">
                  <a:ea typeface="宋体" pitchFamily="2" charset="-122"/>
                  <a:cs typeface="Times New Roman" pitchFamily="18" charset="0"/>
                </a:rPr>
                <a:t>      </a:t>
              </a:r>
              <a:r>
                <a:rPr lang="en-US" altLang="zh-CN">
                  <a:ea typeface="宋体" pitchFamily="2" charset="-122"/>
                  <a:cs typeface="Times New Roman" pitchFamily="18" charset="0"/>
                </a:rPr>
                <a:t> is just the increment of this function. Since </a:t>
              </a:r>
              <a:endParaRPr lang="el-GR" altLang="zh-CN">
                <a:ea typeface="宋体" pitchFamily="2" charset="-122"/>
                <a:cs typeface="Times New Roman" pitchFamily="18" charset="0"/>
              </a:endParaRPr>
            </a:p>
          </p:txBody>
        </p:sp>
        <p:graphicFrame>
          <p:nvGraphicFramePr>
            <p:cNvPr id="893964" name="Object 12"/>
            <p:cNvGraphicFramePr>
              <a:graphicFrameLocks noChangeAspect="1"/>
            </p:cNvGraphicFramePr>
            <p:nvPr/>
          </p:nvGraphicFramePr>
          <p:xfrm>
            <a:off x="1409" y="2357"/>
            <a:ext cx="232" cy="137"/>
          </p:xfrm>
          <a:graphic>
            <a:graphicData uri="http://schemas.openxmlformats.org/presentationml/2006/ole">
              <mc:AlternateContent xmlns:mc="http://schemas.openxmlformats.org/markup-compatibility/2006">
                <mc:Choice xmlns:v="urn:schemas-microsoft-com:vml" Requires="v">
                  <p:oleObj spid="_x0000_s894002" name="Equation" r:id="rId4" imgW="368280" imgH="228600" progId="Equation.DSMT4">
                    <p:embed/>
                  </p:oleObj>
                </mc:Choice>
                <mc:Fallback>
                  <p:oleObj name="Equation" r:id="rId4" imgW="368280" imgH="2286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 y="2357"/>
                          <a:ext cx="232"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93955" name="Group 3"/>
          <p:cNvGrpSpPr>
            <a:grpSpLocks/>
          </p:cNvGrpSpPr>
          <p:nvPr/>
        </p:nvGrpSpPr>
        <p:grpSpPr bwMode="auto">
          <a:xfrm>
            <a:off x="376238" y="1698625"/>
            <a:ext cx="8145462" cy="1619250"/>
            <a:chOff x="237" y="1070"/>
            <a:chExt cx="5131" cy="1020"/>
          </a:xfrm>
        </p:grpSpPr>
        <p:sp>
          <p:nvSpPr>
            <p:cNvPr id="893956" name="Text Box 4"/>
            <p:cNvSpPr txBox="1">
              <a:spLocks noChangeArrowheads="1"/>
            </p:cNvSpPr>
            <p:nvPr/>
          </p:nvSpPr>
          <p:spPr bwMode="auto">
            <a:xfrm>
              <a:off x="237" y="1070"/>
              <a:ext cx="5131" cy="634"/>
            </a:xfrm>
            <a:prstGeom prst="rect">
              <a:avLst/>
            </a:prstGeom>
            <a:noFill/>
            <a:ln w="9525">
              <a:noFill/>
              <a:miter lim="800000"/>
              <a:headEnd/>
              <a:tailEnd/>
            </a:ln>
            <a:effectLst/>
          </p:spPr>
          <p:txBody>
            <a:bodyPr wrap="none">
              <a:spAutoFit/>
            </a:bodyPr>
            <a:lstStyle/>
            <a:p>
              <a:r>
                <a:rPr lang="en-US" altLang="zh-CN">
                  <a:ea typeface="宋体" pitchFamily="2" charset="-122"/>
                </a:rPr>
                <a:t>By the geometric meaning of the definite integral with varying upper limit, we</a:t>
              </a:r>
            </a:p>
            <a:p>
              <a:r>
                <a:rPr lang="en-US" altLang="zh-CN">
                  <a:ea typeface="宋体" pitchFamily="2" charset="-122"/>
                </a:rPr>
                <a:t>known that the area of the definite integral with the curve </a:t>
              </a:r>
              <a:r>
                <a:rPr lang="en-US" altLang="zh-CN" b="1" i="1">
                  <a:ea typeface="宋体" pitchFamily="2" charset="-122"/>
                </a:rPr>
                <a:t>y </a:t>
              </a:r>
              <a:r>
                <a:rPr lang="en-US" altLang="zh-CN">
                  <a:ea typeface="宋体" pitchFamily="2" charset="-122"/>
                </a:rPr>
                <a:t>= </a:t>
              </a:r>
              <a:r>
                <a:rPr lang="en-US" altLang="zh-CN" b="1" i="1">
                  <a:ea typeface="宋体" pitchFamily="2" charset="-122"/>
                </a:rPr>
                <a:t>f</a:t>
              </a:r>
              <a:r>
                <a:rPr lang="en-US" altLang="zh-CN">
                  <a:ea typeface="宋体" pitchFamily="2" charset="-122"/>
                </a:rPr>
                <a:t>(</a:t>
              </a:r>
              <a:r>
                <a:rPr lang="en-US" altLang="zh-CN" b="1" i="1">
                  <a:ea typeface="宋体" pitchFamily="2" charset="-122"/>
                </a:rPr>
                <a:t>x</a:t>
              </a:r>
              <a:r>
                <a:rPr lang="en-US" altLang="zh-CN">
                  <a:ea typeface="宋体" pitchFamily="2" charset="-122"/>
                </a:rPr>
                <a:t>) and on the</a:t>
              </a:r>
            </a:p>
            <a:p>
              <a:r>
                <a:rPr lang="en-US" altLang="zh-CN">
                  <a:ea typeface="宋体" pitchFamily="2" charset="-122"/>
                </a:rPr>
                <a:t>Interval [</a:t>
              </a:r>
              <a:r>
                <a:rPr lang="en-US" altLang="zh-CN" b="1" i="1">
                  <a:ea typeface="宋体" pitchFamily="2" charset="-122"/>
                </a:rPr>
                <a:t>a</a:t>
              </a:r>
              <a:r>
                <a:rPr lang="en-US" altLang="zh-CN">
                  <a:ea typeface="宋体" pitchFamily="2" charset="-122"/>
                </a:rPr>
                <a:t>,</a:t>
              </a:r>
              <a:r>
                <a:rPr lang="en-US" altLang="zh-CN" b="1" i="1">
                  <a:ea typeface="宋体" pitchFamily="2" charset="-122"/>
                </a:rPr>
                <a:t>x</a:t>
              </a:r>
              <a:r>
                <a:rPr lang="en-US" altLang="zh-CN">
                  <a:ea typeface="宋体" pitchFamily="2" charset="-122"/>
                </a:rPr>
                <a:t>] is expressed by                   , namely</a:t>
              </a:r>
            </a:p>
          </p:txBody>
        </p:sp>
        <p:graphicFrame>
          <p:nvGraphicFramePr>
            <p:cNvPr id="893957" name="Object 5"/>
            <p:cNvGraphicFramePr>
              <a:graphicFrameLocks noChangeAspect="1"/>
            </p:cNvGraphicFramePr>
            <p:nvPr/>
          </p:nvGraphicFramePr>
          <p:xfrm>
            <a:off x="2220" y="1413"/>
            <a:ext cx="632" cy="320"/>
          </p:xfrm>
          <a:graphic>
            <a:graphicData uri="http://schemas.openxmlformats.org/presentationml/2006/ole">
              <mc:AlternateContent xmlns:mc="http://schemas.openxmlformats.org/markup-compatibility/2006">
                <mc:Choice xmlns:v="urn:schemas-microsoft-com:vml" Requires="v">
                  <p:oleObj spid="_x0000_s894003" name="Equation" r:id="rId6" imgW="1002960" imgH="507960" progId="Equation.DSMT4">
                    <p:embed/>
                  </p:oleObj>
                </mc:Choice>
                <mc:Fallback>
                  <p:oleObj name="Equation" r:id="rId6" imgW="1002960" imgH="50796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0" y="1413"/>
                          <a:ext cx="632"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3958" name="Object 6"/>
            <p:cNvGraphicFramePr>
              <a:graphicFrameLocks noChangeAspect="1"/>
            </p:cNvGraphicFramePr>
            <p:nvPr/>
          </p:nvGraphicFramePr>
          <p:xfrm>
            <a:off x="2277" y="1770"/>
            <a:ext cx="1120" cy="320"/>
          </p:xfrm>
          <a:graphic>
            <a:graphicData uri="http://schemas.openxmlformats.org/presentationml/2006/ole">
              <mc:AlternateContent xmlns:mc="http://schemas.openxmlformats.org/markup-compatibility/2006">
                <mc:Choice xmlns:v="urn:schemas-microsoft-com:vml" Requires="v">
                  <p:oleObj spid="_x0000_s894004" name="Equation" r:id="rId8" imgW="1777680" imgH="507960" progId="Equation.DSMT4">
                    <p:embed/>
                  </p:oleObj>
                </mc:Choice>
                <mc:Fallback>
                  <p:oleObj name="Equation" r:id="rId8" imgW="1777680" imgH="50796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7" y="1770"/>
                          <a:ext cx="112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93959" name="Object 7"/>
          <p:cNvGraphicFramePr>
            <a:graphicFrameLocks noChangeAspect="1"/>
          </p:cNvGraphicFramePr>
          <p:nvPr/>
        </p:nvGraphicFramePr>
        <p:xfrm>
          <a:off x="3224213" y="4049713"/>
          <a:ext cx="2768600" cy="622300"/>
        </p:xfrm>
        <a:graphic>
          <a:graphicData uri="http://schemas.openxmlformats.org/presentationml/2006/ole">
            <mc:AlternateContent xmlns:mc="http://schemas.openxmlformats.org/markup-compatibility/2006">
              <mc:Choice xmlns:v="urn:schemas-microsoft-com:vml" Requires="v">
                <p:oleObj spid="_x0000_s894005" name="Equation" r:id="rId10" imgW="2768400" imgH="622080" progId="Equation.DSMT4">
                  <p:embed/>
                </p:oleObj>
              </mc:Choice>
              <mc:Fallback>
                <p:oleObj name="Equation" r:id="rId10" imgW="2768400" imgH="62208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4213" y="4049713"/>
                        <a:ext cx="27686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93968" name="Group 16"/>
          <p:cNvGrpSpPr>
            <a:grpSpLocks/>
          </p:cNvGrpSpPr>
          <p:nvPr/>
        </p:nvGrpSpPr>
        <p:grpSpPr bwMode="auto">
          <a:xfrm>
            <a:off x="376238" y="4794250"/>
            <a:ext cx="8370887" cy="396875"/>
            <a:chOff x="237" y="3020"/>
            <a:chExt cx="5273" cy="250"/>
          </a:xfrm>
        </p:grpSpPr>
        <p:sp>
          <p:nvSpPr>
            <p:cNvPr id="893960" name="Text Box 8"/>
            <p:cNvSpPr txBox="1">
              <a:spLocks noChangeArrowheads="1"/>
            </p:cNvSpPr>
            <p:nvPr/>
          </p:nvSpPr>
          <p:spPr bwMode="auto">
            <a:xfrm>
              <a:off x="237" y="3020"/>
              <a:ext cx="5273" cy="250"/>
            </a:xfrm>
            <a:prstGeom prst="rect">
              <a:avLst/>
            </a:prstGeom>
            <a:noFill/>
            <a:ln w="9525">
              <a:noFill/>
              <a:miter lim="800000"/>
              <a:headEnd/>
              <a:tailEnd/>
            </a:ln>
            <a:effectLst/>
          </p:spPr>
          <p:txBody>
            <a:bodyPr wrap="none">
              <a:spAutoFit/>
            </a:bodyPr>
            <a:lstStyle/>
            <a:p>
              <a:r>
                <a:rPr lang="en-US" altLang="zh-CN">
                  <a:ea typeface="宋体" pitchFamily="2" charset="-122"/>
                </a:rPr>
                <a:t>the approximate value of the local area        ,                 is actually the differential</a:t>
              </a:r>
            </a:p>
          </p:txBody>
        </p:sp>
        <p:graphicFrame>
          <p:nvGraphicFramePr>
            <p:cNvPr id="893961" name="Object 9"/>
            <p:cNvGraphicFramePr>
              <a:graphicFrameLocks noChangeAspect="1"/>
            </p:cNvGraphicFramePr>
            <p:nvPr/>
          </p:nvGraphicFramePr>
          <p:xfrm>
            <a:off x="2829" y="3085"/>
            <a:ext cx="232" cy="144"/>
          </p:xfrm>
          <a:graphic>
            <a:graphicData uri="http://schemas.openxmlformats.org/presentationml/2006/ole">
              <mc:AlternateContent xmlns:mc="http://schemas.openxmlformats.org/markup-compatibility/2006">
                <mc:Choice xmlns:v="urn:schemas-microsoft-com:vml" Requires="v">
                  <p:oleObj spid="_x0000_s894006" name="Equation" r:id="rId12" imgW="368280" imgH="228600" progId="Equation.DSMT4">
                    <p:embed/>
                  </p:oleObj>
                </mc:Choice>
                <mc:Fallback>
                  <p:oleObj name="Equation" r:id="rId12" imgW="368280" imgH="22860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29" y="3085"/>
                          <a:ext cx="23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3965" name="Object 13"/>
            <p:cNvGraphicFramePr>
              <a:graphicFrameLocks noChangeAspect="1"/>
            </p:cNvGraphicFramePr>
            <p:nvPr/>
          </p:nvGraphicFramePr>
          <p:xfrm>
            <a:off x="3190" y="3075"/>
            <a:ext cx="552" cy="192"/>
          </p:xfrm>
          <a:graphic>
            <a:graphicData uri="http://schemas.openxmlformats.org/presentationml/2006/ole">
              <mc:AlternateContent xmlns:mc="http://schemas.openxmlformats.org/markup-compatibility/2006">
                <mc:Choice xmlns:v="urn:schemas-microsoft-com:vml" Requires="v">
                  <p:oleObj spid="_x0000_s894007" name="Equation" r:id="rId14" imgW="876240" imgH="304560" progId="Equation.DSMT4">
                    <p:embed/>
                  </p:oleObj>
                </mc:Choice>
                <mc:Fallback>
                  <p:oleObj name="Equation" r:id="rId14" imgW="876240" imgH="304560" progId="Equation.DSMT4">
                    <p:embed/>
                    <p:pic>
                      <p:nvPicPr>
                        <p:cNvPr id="0"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90" y="3075"/>
                          <a:ext cx="55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93966" name="Object 14"/>
          <p:cNvGraphicFramePr>
            <a:graphicFrameLocks noChangeAspect="1"/>
          </p:cNvGraphicFramePr>
          <p:nvPr/>
        </p:nvGraphicFramePr>
        <p:xfrm>
          <a:off x="8229600" y="2979738"/>
          <a:ext cx="292100" cy="304800"/>
        </p:xfrm>
        <a:graphic>
          <a:graphicData uri="http://schemas.openxmlformats.org/presentationml/2006/ole">
            <mc:AlternateContent xmlns:mc="http://schemas.openxmlformats.org/markup-compatibility/2006">
              <mc:Choice xmlns:v="urn:schemas-microsoft-com:vml" Requires="v">
                <p:oleObj spid="_x0000_s894008" name="Equation" r:id="rId16" imgW="291960" imgH="304560" progId="Equation.DSMT4">
                  <p:embed/>
                </p:oleObj>
              </mc:Choice>
              <mc:Fallback>
                <p:oleObj name="Equation" r:id="rId16" imgW="291960" imgH="304560" progId="Equation.DSMT4">
                  <p:embed/>
                  <p:pic>
                    <p:nvPicPr>
                      <p:cNvPr id="0" name="Picture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29600" y="2979738"/>
                        <a:ext cx="2921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3967" name="Rectangle 15"/>
          <p:cNvSpPr>
            <a:spLocks noChangeArrowheads="1"/>
          </p:cNvSpPr>
          <p:nvPr/>
        </p:nvSpPr>
        <p:spPr bwMode="auto">
          <a:xfrm>
            <a:off x="395288" y="5300663"/>
            <a:ext cx="2098675" cy="396875"/>
          </a:xfrm>
          <a:prstGeom prst="rect">
            <a:avLst/>
          </a:prstGeom>
          <a:noFill/>
          <a:ln w="9525">
            <a:noFill/>
            <a:miter lim="800000"/>
            <a:headEnd/>
            <a:tailEnd/>
          </a:ln>
          <a:effectLst/>
        </p:spPr>
        <p:txBody>
          <a:bodyPr wrap="none">
            <a:spAutoFit/>
          </a:bodyPr>
          <a:lstStyle/>
          <a:p>
            <a:r>
              <a:rPr lang="en-US" altLang="zh-CN">
                <a:ea typeface="宋体" pitchFamily="2" charset="-122"/>
              </a:rPr>
              <a:t>of the function (1).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3962"/>
                                        </p:tgtEl>
                                        <p:attrNameLst>
                                          <p:attrName>style.visibility</p:attrName>
                                        </p:attrNameLst>
                                      </p:cBhvr>
                                      <p:to>
                                        <p:strVal val="visible"/>
                                      </p:to>
                                    </p:set>
                                    <p:animEffect transition="in" filter="wipe(left)">
                                      <p:cBhvr>
                                        <p:cTn id="7" dur="1000"/>
                                        <p:tgtEl>
                                          <p:spTgt spid="8939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3959"/>
                                        </p:tgtEl>
                                        <p:attrNameLst>
                                          <p:attrName>style.visibility</p:attrName>
                                        </p:attrNameLst>
                                      </p:cBhvr>
                                      <p:to>
                                        <p:strVal val="visible"/>
                                      </p:to>
                                    </p:set>
                                    <p:animEffect transition="in" filter="wipe(left)">
                                      <p:cBhvr>
                                        <p:cTn id="12" dur="1000"/>
                                        <p:tgtEl>
                                          <p:spTgt spid="8939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3968"/>
                                        </p:tgtEl>
                                        <p:attrNameLst>
                                          <p:attrName>style.visibility</p:attrName>
                                        </p:attrNameLst>
                                      </p:cBhvr>
                                      <p:to>
                                        <p:strVal val="visible"/>
                                      </p:to>
                                    </p:set>
                                    <p:animEffect transition="in" filter="wipe(left)">
                                      <p:cBhvr>
                                        <p:cTn id="17" dur="1000"/>
                                        <p:tgtEl>
                                          <p:spTgt spid="8939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3967"/>
                                        </p:tgtEl>
                                        <p:attrNameLst>
                                          <p:attrName>style.visibility</p:attrName>
                                        </p:attrNameLst>
                                      </p:cBhvr>
                                      <p:to>
                                        <p:strVal val="visible"/>
                                      </p:to>
                                    </p:set>
                                    <p:animEffect transition="in" filter="wipe(left)">
                                      <p:cBhvr>
                                        <p:cTn id="22" dur="1000"/>
                                        <p:tgtEl>
                                          <p:spTgt spid="893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normAutofit fontScale="90000"/>
          </a:bodyPr>
          <a:lstStyle/>
          <a:p>
            <a:r>
              <a:rPr lang="en-US" altLang="zh-CN" sz="2800">
                <a:ea typeface="宋体" pitchFamily="2" charset="-122"/>
              </a:rPr>
              <a:t>Method of elements for setting up integral representations</a:t>
            </a:r>
          </a:p>
        </p:txBody>
      </p:sp>
      <p:sp>
        <p:nvSpPr>
          <p:cNvPr id="19" name="灯片编号占位符 4"/>
          <p:cNvSpPr>
            <a:spLocks noGrp="1"/>
          </p:cNvSpPr>
          <p:nvPr>
            <p:ph type="sldNum" sz="quarter" idx="12"/>
          </p:nvPr>
        </p:nvSpPr>
        <p:spPr/>
        <p:txBody>
          <a:bodyPr/>
          <a:lstStyle/>
          <a:p>
            <a:fld id="{D0849FC9-0876-4F78-BD2A-E4487D4BA521}" type="slidenum">
              <a:rPr lang="en-US" altLang="en-US"/>
              <a:pPr/>
              <a:t>7</a:t>
            </a:fld>
            <a:endParaRPr lang="en-US" altLang="en-US"/>
          </a:p>
        </p:txBody>
      </p:sp>
      <p:sp>
        <p:nvSpPr>
          <p:cNvPr id="896003" name="Text Box 3"/>
          <p:cNvSpPr txBox="1">
            <a:spLocks noChangeArrowheads="1"/>
          </p:cNvSpPr>
          <p:nvPr/>
        </p:nvSpPr>
        <p:spPr bwMode="auto">
          <a:xfrm>
            <a:off x="376238" y="1698625"/>
            <a:ext cx="7673975" cy="396875"/>
          </a:xfrm>
          <a:prstGeom prst="rect">
            <a:avLst/>
          </a:prstGeom>
          <a:noFill/>
          <a:ln w="9525">
            <a:noFill/>
            <a:miter lim="800000"/>
            <a:headEnd/>
            <a:tailEnd/>
          </a:ln>
          <a:effectLst/>
        </p:spPr>
        <p:txBody>
          <a:bodyPr wrap="none">
            <a:spAutoFit/>
          </a:bodyPr>
          <a:lstStyle/>
          <a:p>
            <a:r>
              <a:rPr lang="en-US" altLang="zh-CN">
                <a:ea typeface="宋体" pitchFamily="2" charset="-122"/>
              </a:rPr>
              <a:t>In general, the procedures may be simplified into the following two steps:</a:t>
            </a:r>
          </a:p>
        </p:txBody>
      </p:sp>
      <p:grpSp>
        <p:nvGrpSpPr>
          <p:cNvPr id="896004" name="Group 4"/>
          <p:cNvGrpSpPr>
            <a:grpSpLocks/>
          </p:cNvGrpSpPr>
          <p:nvPr/>
        </p:nvGrpSpPr>
        <p:grpSpPr bwMode="auto">
          <a:xfrm>
            <a:off x="879475" y="2276475"/>
            <a:ext cx="7507288" cy="1154113"/>
            <a:chOff x="554" y="1478"/>
            <a:chExt cx="4729" cy="727"/>
          </a:xfrm>
        </p:grpSpPr>
        <p:sp>
          <p:nvSpPr>
            <p:cNvPr id="896005" name="Text Box 5"/>
            <p:cNvSpPr txBox="1">
              <a:spLocks noChangeArrowheads="1"/>
            </p:cNvSpPr>
            <p:nvPr/>
          </p:nvSpPr>
          <p:spPr bwMode="auto">
            <a:xfrm>
              <a:off x="554" y="1478"/>
              <a:ext cx="4729" cy="442"/>
            </a:xfrm>
            <a:prstGeom prst="rect">
              <a:avLst/>
            </a:prstGeom>
            <a:noFill/>
            <a:ln w="9525">
              <a:noFill/>
              <a:miter lim="800000"/>
              <a:headEnd/>
              <a:tailEnd/>
            </a:ln>
            <a:effectLst/>
          </p:spPr>
          <p:txBody>
            <a:bodyPr wrap="none">
              <a:spAutoFit/>
            </a:bodyPr>
            <a:lstStyle/>
            <a:p>
              <a:r>
                <a:rPr lang="en-US" altLang="zh-CN">
                  <a:ea typeface="宋体" pitchFamily="2" charset="-122"/>
                </a:rPr>
                <a:t>(1) </a:t>
              </a:r>
              <a:r>
                <a:rPr lang="en-US" altLang="zh-CN" b="1">
                  <a:solidFill>
                    <a:schemeClr val="tx2"/>
                  </a:solidFill>
                  <a:ea typeface="宋体" pitchFamily="2" charset="-122"/>
                </a:rPr>
                <a:t>Find the element</a:t>
              </a:r>
              <a:r>
                <a:rPr lang="en-US" altLang="zh-CN">
                  <a:ea typeface="宋体" pitchFamily="2" charset="-122"/>
                </a:rPr>
                <a:t>    Find the approximate value of the local required</a:t>
              </a:r>
            </a:p>
            <a:p>
              <a:r>
                <a:rPr lang="en-US" altLang="zh-CN">
                  <a:ea typeface="宋体" pitchFamily="2" charset="-122"/>
                </a:rPr>
                <a:t>     quantity, d</a:t>
              </a:r>
              <a:r>
                <a:rPr lang="en-US" altLang="zh-CN" b="1" i="1">
                  <a:ea typeface="宋体" pitchFamily="2" charset="-122"/>
                </a:rPr>
                <a:t>Q</a:t>
              </a:r>
              <a:r>
                <a:rPr lang="en-US" altLang="zh-CN">
                  <a:ea typeface="宋体" pitchFamily="2" charset="-122"/>
                </a:rPr>
                <a:t>, on the subinterval</a:t>
              </a:r>
              <a:endParaRPr lang="en-US" altLang="zh-CN" b="1" i="1">
                <a:ea typeface="宋体" pitchFamily="2" charset="-122"/>
              </a:endParaRPr>
            </a:p>
          </p:txBody>
        </p:sp>
        <p:graphicFrame>
          <p:nvGraphicFramePr>
            <p:cNvPr id="896006" name="Object 6"/>
            <p:cNvGraphicFramePr>
              <a:graphicFrameLocks noChangeAspect="1"/>
            </p:cNvGraphicFramePr>
            <p:nvPr/>
          </p:nvGraphicFramePr>
          <p:xfrm>
            <a:off x="2872" y="1718"/>
            <a:ext cx="688" cy="184"/>
          </p:xfrm>
          <a:graphic>
            <a:graphicData uri="http://schemas.openxmlformats.org/presentationml/2006/ole">
              <mc:AlternateContent xmlns:mc="http://schemas.openxmlformats.org/markup-compatibility/2006">
                <mc:Choice xmlns:v="urn:schemas-microsoft-com:vml" Requires="v">
                  <p:oleObj spid="_x0000_s896045" name="Equation" r:id="rId4" imgW="1091880" imgH="291960" progId="Equation.DSMT4">
                    <p:embed/>
                  </p:oleObj>
                </mc:Choice>
                <mc:Fallback>
                  <p:oleObj name="Equation" r:id="rId4" imgW="1091880" imgH="29196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2" y="1718"/>
                          <a:ext cx="688"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6007" name="Object 7"/>
            <p:cNvGraphicFramePr>
              <a:graphicFrameLocks noChangeAspect="1"/>
            </p:cNvGraphicFramePr>
            <p:nvPr/>
          </p:nvGraphicFramePr>
          <p:xfrm>
            <a:off x="2144" y="2021"/>
            <a:ext cx="1280" cy="184"/>
          </p:xfrm>
          <a:graphic>
            <a:graphicData uri="http://schemas.openxmlformats.org/presentationml/2006/ole">
              <mc:AlternateContent xmlns:mc="http://schemas.openxmlformats.org/markup-compatibility/2006">
                <mc:Choice xmlns:v="urn:schemas-microsoft-com:vml" Requires="v">
                  <p:oleObj spid="_x0000_s896046" name="Equation" r:id="rId6" imgW="2031840" imgH="291960" progId="Equation.DSMT4">
                    <p:embed/>
                  </p:oleObj>
                </mc:Choice>
                <mc:Fallback>
                  <p:oleObj name="Equation" r:id="rId6" imgW="2031840" imgH="29196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4" y="2021"/>
                          <a:ext cx="1280"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96008" name="Group 8"/>
          <p:cNvGrpSpPr>
            <a:grpSpLocks/>
          </p:cNvGrpSpPr>
          <p:nvPr/>
        </p:nvGrpSpPr>
        <p:grpSpPr bwMode="auto">
          <a:xfrm>
            <a:off x="787400" y="3573463"/>
            <a:ext cx="7594600" cy="1230312"/>
            <a:chOff x="496" y="2295"/>
            <a:chExt cx="4784" cy="775"/>
          </a:xfrm>
        </p:grpSpPr>
        <p:sp>
          <p:nvSpPr>
            <p:cNvPr id="896009" name="Text Box 9"/>
            <p:cNvSpPr txBox="1">
              <a:spLocks noChangeArrowheads="1"/>
            </p:cNvSpPr>
            <p:nvPr/>
          </p:nvSpPr>
          <p:spPr bwMode="auto">
            <a:xfrm>
              <a:off x="496" y="2295"/>
              <a:ext cx="4784" cy="442"/>
            </a:xfrm>
            <a:prstGeom prst="rect">
              <a:avLst/>
            </a:prstGeom>
            <a:noFill/>
            <a:ln w="9525">
              <a:noFill/>
              <a:miter lim="800000"/>
              <a:headEnd/>
              <a:tailEnd/>
            </a:ln>
            <a:effectLst/>
          </p:spPr>
          <p:txBody>
            <a:bodyPr wrap="none">
              <a:spAutoFit/>
            </a:bodyPr>
            <a:lstStyle/>
            <a:p>
              <a:r>
                <a:rPr lang="en-US" altLang="zh-CN">
                  <a:ea typeface="宋体" pitchFamily="2" charset="-122"/>
                </a:rPr>
                <a:t>(2) </a:t>
              </a:r>
              <a:r>
                <a:rPr lang="en-US" altLang="zh-CN" b="1">
                  <a:solidFill>
                    <a:schemeClr val="tx2"/>
                  </a:solidFill>
                  <a:ea typeface="宋体" pitchFamily="2" charset="-122"/>
                </a:rPr>
                <a:t>Setup the integration</a:t>
              </a:r>
              <a:r>
                <a:rPr lang="en-US" altLang="zh-CN">
                  <a:ea typeface="宋体" pitchFamily="2" charset="-122"/>
                </a:rPr>
                <a:t>    For the differential               , write down the</a:t>
              </a:r>
            </a:p>
            <a:p>
              <a:r>
                <a:rPr lang="en-US" altLang="zh-CN">
                  <a:ea typeface="宋体" pitchFamily="2" charset="-122"/>
                </a:rPr>
                <a:t>      corresponding definite integral over the interval           , we obtain</a:t>
              </a:r>
            </a:p>
          </p:txBody>
        </p:sp>
        <p:graphicFrame>
          <p:nvGraphicFramePr>
            <p:cNvPr id="896010" name="Object 10"/>
            <p:cNvGraphicFramePr>
              <a:graphicFrameLocks noChangeAspect="1"/>
            </p:cNvGraphicFramePr>
            <p:nvPr/>
          </p:nvGraphicFramePr>
          <p:xfrm>
            <a:off x="3667" y="2339"/>
            <a:ext cx="528" cy="184"/>
          </p:xfrm>
          <a:graphic>
            <a:graphicData uri="http://schemas.openxmlformats.org/presentationml/2006/ole">
              <mc:AlternateContent xmlns:mc="http://schemas.openxmlformats.org/markup-compatibility/2006">
                <mc:Choice xmlns:v="urn:schemas-microsoft-com:vml" Requires="v">
                  <p:oleObj spid="_x0000_s896047" name="Equation" r:id="rId8" imgW="838080" imgH="291960" progId="Equation.DSMT4">
                    <p:embed/>
                  </p:oleObj>
                </mc:Choice>
                <mc:Fallback>
                  <p:oleObj name="Equation" r:id="rId8" imgW="838080" imgH="291960" progId="Equation.DSMT4">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7" y="2339"/>
                          <a:ext cx="528"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6011" name="Object 11"/>
            <p:cNvGraphicFramePr>
              <a:graphicFrameLocks noChangeAspect="1"/>
            </p:cNvGraphicFramePr>
            <p:nvPr/>
          </p:nvGraphicFramePr>
          <p:xfrm>
            <a:off x="3905" y="2523"/>
            <a:ext cx="336" cy="184"/>
          </p:xfrm>
          <a:graphic>
            <a:graphicData uri="http://schemas.openxmlformats.org/presentationml/2006/ole">
              <mc:AlternateContent xmlns:mc="http://schemas.openxmlformats.org/markup-compatibility/2006">
                <mc:Choice xmlns:v="urn:schemas-microsoft-com:vml" Requires="v">
                  <p:oleObj spid="_x0000_s896048" name="Equation" r:id="rId10" imgW="533160" imgH="291960" progId="Equation.DSMT4">
                    <p:embed/>
                  </p:oleObj>
                </mc:Choice>
                <mc:Fallback>
                  <p:oleObj name="Equation" r:id="rId10" imgW="533160" imgH="291960" progId="Equation.DSMT4">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05" y="2523"/>
                          <a:ext cx="336"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6012" name="Object 12"/>
            <p:cNvGraphicFramePr>
              <a:graphicFrameLocks noChangeAspect="1"/>
            </p:cNvGraphicFramePr>
            <p:nvPr/>
          </p:nvGraphicFramePr>
          <p:xfrm>
            <a:off x="2290" y="2750"/>
            <a:ext cx="968" cy="320"/>
          </p:xfrm>
          <a:graphic>
            <a:graphicData uri="http://schemas.openxmlformats.org/presentationml/2006/ole">
              <mc:AlternateContent xmlns:mc="http://schemas.openxmlformats.org/markup-compatibility/2006">
                <mc:Choice xmlns:v="urn:schemas-microsoft-com:vml" Requires="v">
                  <p:oleObj spid="_x0000_s896049" name="Equation" r:id="rId12" imgW="1536480" imgH="507960" progId="Equation.DSMT4">
                    <p:embed/>
                  </p:oleObj>
                </mc:Choice>
                <mc:Fallback>
                  <p:oleObj name="Equation" r:id="rId12" imgW="1536480" imgH="507960" progId="Equation.DSMT4">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90" y="2750"/>
                          <a:ext cx="968"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96013" name="Group 13"/>
          <p:cNvGrpSpPr>
            <a:grpSpLocks/>
          </p:cNvGrpSpPr>
          <p:nvPr/>
        </p:nvGrpSpPr>
        <p:grpSpPr bwMode="auto">
          <a:xfrm>
            <a:off x="468313" y="4984750"/>
            <a:ext cx="8064500" cy="396875"/>
            <a:chOff x="295" y="3140"/>
            <a:chExt cx="5080" cy="250"/>
          </a:xfrm>
        </p:grpSpPr>
        <p:graphicFrame>
          <p:nvGraphicFramePr>
            <p:cNvPr id="896014" name="Object 14"/>
            <p:cNvGraphicFramePr>
              <a:graphicFrameLocks noChangeAspect="1"/>
            </p:cNvGraphicFramePr>
            <p:nvPr/>
          </p:nvGraphicFramePr>
          <p:xfrm>
            <a:off x="295" y="3194"/>
            <a:ext cx="528" cy="184"/>
          </p:xfrm>
          <a:graphic>
            <a:graphicData uri="http://schemas.openxmlformats.org/presentationml/2006/ole">
              <mc:AlternateContent xmlns:mc="http://schemas.openxmlformats.org/markup-compatibility/2006">
                <mc:Choice xmlns:v="urn:schemas-microsoft-com:vml" Requires="v">
                  <p:oleObj spid="_x0000_s896050" name="Equation" r:id="rId14" imgW="838080" imgH="291960" progId="Equation.DSMT4">
                    <p:embed/>
                  </p:oleObj>
                </mc:Choice>
                <mc:Fallback>
                  <p:oleObj name="Equation" r:id="rId14" imgW="838080" imgH="291960" progId="Equation.DSMT4">
                    <p:embed/>
                    <p:pic>
                      <p:nvPicPr>
                        <p:cNvPr id="0"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5" y="3194"/>
                          <a:ext cx="528"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6015" name="Text Box 15"/>
            <p:cNvSpPr txBox="1">
              <a:spLocks noChangeArrowheads="1"/>
            </p:cNvSpPr>
            <p:nvPr/>
          </p:nvSpPr>
          <p:spPr bwMode="auto">
            <a:xfrm>
              <a:off x="1078" y="3140"/>
              <a:ext cx="4297" cy="250"/>
            </a:xfrm>
            <a:prstGeom prst="rect">
              <a:avLst/>
            </a:prstGeom>
            <a:noFill/>
            <a:ln w="9525">
              <a:noFill/>
              <a:miter lim="800000"/>
              <a:headEnd/>
              <a:tailEnd/>
            </a:ln>
            <a:effectLst/>
          </p:spPr>
          <p:txBody>
            <a:bodyPr wrap="none">
              <a:spAutoFit/>
            </a:bodyPr>
            <a:lstStyle/>
            <a:p>
              <a:r>
                <a:rPr lang="en-US" altLang="zh-CN" b="1">
                  <a:solidFill>
                    <a:srgbClr val="FF0000"/>
                  </a:solidFill>
                  <a:ea typeface="宋体" pitchFamily="2" charset="-122"/>
                </a:rPr>
                <a:t>Infinitesimal element of the integral</a:t>
              </a:r>
              <a:r>
                <a:rPr lang="en-US" altLang="zh-CN">
                  <a:ea typeface="宋体" pitchFamily="2" charset="-122"/>
                </a:rPr>
                <a:t> or </a:t>
              </a:r>
              <a:r>
                <a:rPr lang="en-US" altLang="zh-CN" b="1">
                  <a:solidFill>
                    <a:srgbClr val="FF0000"/>
                  </a:solidFill>
                  <a:ea typeface="宋体" pitchFamily="2" charset="-122"/>
                </a:rPr>
                <a:t>element of the integral</a:t>
              </a:r>
            </a:p>
          </p:txBody>
        </p:sp>
        <p:sp>
          <p:nvSpPr>
            <p:cNvPr id="896016" name="AutoShape 16"/>
            <p:cNvSpPr>
              <a:spLocks noChangeArrowheads="1"/>
            </p:cNvSpPr>
            <p:nvPr/>
          </p:nvSpPr>
          <p:spPr bwMode="auto">
            <a:xfrm>
              <a:off x="864" y="3212"/>
              <a:ext cx="214" cy="136"/>
            </a:xfrm>
            <a:prstGeom prst="rightArrow">
              <a:avLst>
                <a:gd name="adj1" fmla="val 50000"/>
                <a:gd name="adj2" fmla="val 39338"/>
              </a:avLst>
            </a:prstGeom>
            <a:gradFill rotWithShape="1">
              <a:gsLst>
                <a:gs pos="0">
                  <a:srgbClr val="FFFFC3"/>
                </a:gs>
                <a:gs pos="50000">
                  <a:srgbClr val="FF99CC"/>
                </a:gs>
                <a:gs pos="100000">
                  <a:srgbClr val="FFFFC3"/>
                </a:gs>
              </a:gsLst>
              <a:lin ang="18900000" scaled="1"/>
            </a:gradFill>
            <a:ln w="9525">
              <a:solidFill>
                <a:schemeClr val="tx1"/>
              </a:solidFill>
              <a:miter lim="800000"/>
              <a:headEnd/>
              <a:tailEnd/>
            </a:ln>
            <a:effectLst/>
          </p:spPr>
          <p:txBody>
            <a:bodyPr wrap="none" anchor="ctr"/>
            <a:lstStyle/>
            <a:p>
              <a:endParaRPr lang="zh-CN" altLang="en-US"/>
            </a:p>
          </p:txBody>
        </p:sp>
      </p:grpSp>
      <p:sp>
        <p:nvSpPr>
          <p:cNvPr id="896017" name="Text Box 17"/>
          <p:cNvSpPr txBox="1">
            <a:spLocks noChangeArrowheads="1"/>
          </p:cNvSpPr>
          <p:nvPr/>
        </p:nvSpPr>
        <p:spPr bwMode="auto">
          <a:xfrm>
            <a:off x="376238" y="5443538"/>
            <a:ext cx="8396287" cy="701675"/>
          </a:xfrm>
          <a:prstGeom prst="rect">
            <a:avLst/>
          </a:prstGeom>
          <a:noFill/>
          <a:ln w="9525">
            <a:noFill/>
            <a:miter lim="800000"/>
            <a:headEnd/>
            <a:tailEnd/>
          </a:ln>
          <a:effectLst/>
        </p:spPr>
        <p:txBody>
          <a:bodyPr wrap="none">
            <a:spAutoFit/>
          </a:bodyPr>
          <a:lstStyle/>
          <a:p>
            <a:r>
              <a:rPr lang="en-US" altLang="zh-CN">
                <a:ea typeface="宋体" pitchFamily="2" charset="-122"/>
              </a:rPr>
              <a:t>The procedure summarized by the above two steps is called the </a:t>
            </a:r>
            <a:r>
              <a:rPr lang="en-US" altLang="zh-CN" b="1">
                <a:solidFill>
                  <a:srgbClr val="CC0000"/>
                </a:solidFill>
                <a:ea typeface="宋体" pitchFamily="2" charset="-122"/>
              </a:rPr>
              <a:t>element method</a:t>
            </a:r>
          </a:p>
          <a:p>
            <a:r>
              <a:rPr lang="en-US" altLang="zh-CN" b="1">
                <a:solidFill>
                  <a:srgbClr val="CC0000"/>
                </a:solidFill>
                <a:ea typeface="宋体" pitchFamily="2" charset="-122"/>
              </a:rPr>
              <a:t>of integration</a:t>
            </a:r>
            <a:r>
              <a:rPr lang="en-US" altLang="zh-CN">
                <a:ea typeface="宋体" pitchFamily="2" charset="-122"/>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96004"/>
                                        </p:tgtEl>
                                        <p:attrNameLst>
                                          <p:attrName>style.visibility</p:attrName>
                                        </p:attrNameLst>
                                      </p:cBhvr>
                                      <p:to>
                                        <p:strVal val="visible"/>
                                      </p:to>
                                    </p:set>
                                    <p:animEffect transition="in" filter="wipe(up)">
                                      <p:cBhvr>
                                        <p:cTn id="7" dur="500"/>
                                        <p:tgtEl>
                                          <p:spTgt spid="8960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96008"/>
                                        </p:tgtEl>
                                        <p:attrNameLst>
                                          <p:attrName>style.visibility</p:attrName>
                                        </p:attrNameLst>
                                      </p:cBhvr>
                                      <p:to>
                                        <p:strVal val="visible"/>
                                      </p:to>
                                    </p:set>
                                    <p:animEffect transition="in" filter="wipe(up)">
                                      <p:cBhvr>
                                        <p:cTn id="12" dur="500"/>
                                        <p:tgtEl>
                                          <p:spTgt spid="8960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6013"/>
                                        </p:tgtEl>
                                        <p:attrNameLst>
                                          <p:attrName>style.visibility</p:attrName>
                                        </p:attrNameLst>
                                      </p:cBhvr>
                                      <p:to>
                                        <p:strVal val="visible"/>
                                      </p:to>
                                    </p:set>
                                    <p:animEffect transition="in" filter="wipe(left)">
                                      <p:cBhvr>
                                        <p:cTn id="17" dur="500"/>
                                        <p:tgtEl>
                                          <p:spTgt spid="8960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96017"/>
                                        </p:tgtEl>
                                        <p:attrNameLst>
                                          <p:attrName>style.visibility</p:attrName>
                                        </p:attrNameLst>
                                      </p:cBhvr>
                                      <p:to>
                                        <p:strVal val="visible"/>
                                      </p:to>
                                    </p:set>
                                    <p:animEffect transition="in" filter="wipe(up)">
                                      <p:cBhvr>
                                        <p:cTn id="22" dur="500"/>
                                        <p:tgtEl>
                                          <p:spTgt spid="896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geometry</a:t>
            </a:r>
          </a:p>
        </p:txBody>
      </p:sp>
      <p:sp>
        <p:nvSpPr>
          <p:cNvPr id="19" name="灯片编号占位符 4"/>
          <p:cNvSpPr>
            <a:spLocks noGrp="1"/>
          </p:cNvSpPr>
          <p:nvPr>
            <p:ph type="sldNum" sz="quarter" idx="12"/>
          </p:nvPr>
        </p:nvSpPr>
        <p:spPr/>
        <p:txBody>
          <a:bodyPr/>
          <a:lstStyle/>
          <a:p>
            <a:fld id="{D801031A-A7DB-4ED6-BAA5-623D85324B6B}" type="slidenum">
              <a:rPr lang="en-US" altLang="en-US"/>
              <a:pPr/>
              <a:t>8</a:t>
            </a:fld>
            <a:endParaRPr lang="en-US" altLang="en-US"/>
          </a:p>
        </p:txBody>
      </p:sp>
      <p:sp>
        <p:nvSpPr>
          <p:cNvPr id="898051" name="Text Box 3"/>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1</a:t>
            </a:r>
          </a:p>
        </p:txBody>
      </p:sp>
      <p:sp>
        <p:nvSpPr>
          <p:cNvPr id="898052" name="Text Box 4"/>
          <p:cNvSpPr txBox="1">
            <a:spLocks noChangeArrowheads="1"/>
          </p:cNvSpPr>
          <p:nvPr/>
        </p:nvSpPr>
        <p:spPr bwMode="auto">
          <a:xfrm>
            <a:off x="1804988" y="1628775"/>
            <a:ext cx="5776912" cy="396875"/>
          </a:xfrm>
          <a:prstGeom prst="rect">
            <a:avLst/>
          </a:prstGeom>
          <a:noFill/>
          <a:ln w="9525">
            <a:noFill/>
            <a:miter lim="800000"/>
            <a:headEnd/>
            <a:tailEnd/>
          </a:ln>
          <a:effectLst/>
        </p:spPr>
        <p:txBody>
          <a:bodyPr wrap="none">
            <a:spAutoFit/>
          </a:bodyPr>
          <a:lstStyle/>
          <a:p>
            <a:r>
              <a:rPr lang="en-US" altLang="zh-CN">
                <a:ea typeface="宋体" pitchFamily="2" charset="-122"/>
              </a:rPr>
              <a:t>Find the area </a:t>
            </a:r>
            <a:r>
              <a:rPr lang="en-US" altLang="zh-CN" b="1" i="1">
                <a:ea typeface="宋体" pitchFamily="2" charset="-122"/>
              </a:rPr>
              <a:t>A</a:t>
            </a:r>
            <a:r>
              <a:rPr lang="en-US" altLang="zh-CN">
                <a:ea typeface="宋体" pitchFamily="2" charset="-122"/>
              </a:rPr>
              <a:t> of the region enclosed by the parabolas</a:t>
            </a:r>
          </a:p>
        </p:txBody>
      </p:sp>
      <p:graphicFrame>
        <p:nvGraphicFramePr>
          <p:cNvPr id="898053" name="Object 5"/>
          <p:cNvGraphicFramePr>
            <a:graphicFrameLocks noChangeAspect="1"/>
          </p:cNvGraphicFramePr>
          <p:nvPr/>
        </p:nvGraphicFramePr>
        <p:xfrm>
          <a:off x="1908175" y="2060575"/>
          <a:ext cx="1066800" cy="355600"/>
        </p:xfrm>
        <a:graphic>
          <a:graphicData uri="http://schemas.openxmlformats.org/presentationml/2006/ole">
            <mc:AlternateContent xmlns:mc="http://schemas.openxmlformats.org/markup-compatibility/2006">
              <mc:Choice xmlns:v="urn:schemas-microsoft-com:vml" Requires="v">
                <p:oleObj spid="_x0000_s898083" name="Equation" r:id="rId4" imgW="1066680" imgH="355320" progId="Equation.DSMT4">
                  <p:embed/>
                </p:oleObj>
              </mc:Choice>
              <mc:Fallback>
                <p:oleObj name="Equation" r:id="rId4" imgW="1066680" imgH="35532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060575"/>
                        <a:ext cx="1066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8054" name="Text Box 6"/>
          <p:cNvSpPr txBox="1">
            <a:spLocks noChangeArrowheads="1"/>
          </p:cNvSpPr>
          <p:nvPr/>
        </p:nvSpPr>
        <p:spPr bwMode="auto">
          <a:xfrm>
            <a:off x="2967038" y="2024063"/>
            <a:ext cx="550862" cy="396875"/>
          </a:xfrm>
          <a:prstGeom prst="rect">
            <a:avLst/>
          </a:prstGeom>
          <a:noFill/>
          <a:ln w="9525">
            <a:noFill/>
            <a:miter lim="800000"/>
            <a:headEnd/>
            <a:tailEnd/>
          </a:ln>
          <a:effectLst/>
        </p:spPr>
        <p:txBody>
          <a:bodyPr wrap="none">
            <a:spAutoFit/>
          </a:bodyPr>
          <a:lstStyle/>
          <a:p>
            <a:r>
              <a:rPr lang="en-US" altLang="zh-CN">
                <a:ea typeface="宋体" pitchFamily="2" charset="-122"/>
              </a:rPr>
              <a:t>and</a:t>
            </a:r>
          </a:p>
        </p:txBody>
      </p:sp>
      <p:graphicFrame>
        <p:nvGraphicFramePr>
          <p:cNvPr id="898055" name="Object 7"/>
          <p:cNvGraphicFramePr>
            <a:graphicFrameLocks noChangeAspect="1"/>
          </p:cNvGraphicFramePr>
          <p:nvPr/>
        </p:nvGraphicFramePr>
        <p:xfrm>
          <a:off x="3492500" y="2060575"/>
          <a:ext cx="1066800" cy="355600"/>
        </p:xfrm>
        <a:graphic>
          <a:graphicData uri="http://schemas.openxmlformats.org/presentationml/2006/ole">
            <mc:AlternateContent xmlns:mc="http://schemas.openxmlformats.org/markup-compatibility/2006">
              <mc:Choice xmlns:v="urn:schemas-microsoft-com:vml" Requires="v">
                <p:oleObj spid="_x0000_s898084" name="Equation" r:id="rId6" imgW="1066680" imgH="355320" progId="Equation.DSMT4">
                  <p:embed/>
                </p:oleObj>
              </mc:Choice>
              <mc:Fallback>
                <p:oleObj name="Equation" r:id="rId6" imgW="1066680" imgH="35532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2060575"/>
                        <a:ext cx="1066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8056" name="Text Box 8"/>
          <p:cNvSpPr txBox="1">
            <a:spLocks noChangeArrowheads="1"/>
          </p:cNvSpPr>
          <p:nvPr/>
        </p:nvSpPr>
        <p:spPr bwMode="auto">
          <a:xfrm>
            <a:off x="376238" y="2562225"/>
            <a:ext cx="1085850"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a:t>
            </a:r>
          </a:p>
        </p:txBody>
      </p:sp>
      <p:grpSp>
        <p:nvGrpSpPr>
          <p:cNvPr id="898057" name="Group 9"/>
          <p:cNvGrpSpPr>
            <a:grpSpLocks/>
          </p:cNvGrpSpPr>
          <p:nvPr/>
        </p:nvGrpSpPr>
        <p:grpSpPr bwMode="auto">
          <a:xfrm>
            <a:off x="376238" y="2565400"/>
            <a:ext cx="4406900" cy="1995488"/>
            <a:chOff x="237" y="1616"/>
            <a:chExt cx="2776" cy="1257"/>
          </a:xfrm>
        </p:grpSpPr>
        <p:grpSp>
          <p:nvGrpSpPr>
            <p:cNvPr id="898058" name="Group 10"/>
            <p:cNvGrpSpPr>
              <a:grpSpLocks/>
            </p:cNvGrpSpPr>
            <p:nvPr/>
          </p:nvGrpSpPr>
          <p:grpSpPr bwMode="auto">
            <a:xfrm>
              <a:off x="237" y="1616"/>
              <a:ext cx="2733" cy="1257"/>
              <a:chOff x="237" y="1616"/>
              <a:chExt cx="2733" cy="1257"/>
            </a:xfrm>
          </p:grpSpPr>
          <p:sp>
            <p:nvSpPr>
              <p:cNvPr id="898059" name="Text Box 11"/>
              <p:cNvSpPr txBox="1">
                <a:spLocks noChangeArrowheads="1"/>
              </p:cNvSpPr>
              <p:nvPr/>
            </p:nvSpPr>
            <p:spPr bwMode="auto">
              <a:xfrm>
                <a:off x="1053" y="1616"/>
                <a:ext cx="1180" cy="250"/>
              </a:xfrm>
              <a:prstGeom prst="rect">
                <a:avLst/>
              </a:prstGeom>
              <a:noFill/>
              <a:ln w="9525">
                <a:noFill/>
                <a:miter lim="800000"/>
                <a:headEnd/>
                <a:tailEnd/>
              </a:ln>
              <a:effectLst/>
            </p:spPr>
            <p:txBody>
              <a:bodyPr wrap="none">
                <a:spAutoFit/>
              </a:bodyPr>
              <a:lstStyle/>
              <a:p>
                <a:r>
                  <a:rPr lang="en-US" altLang="zh-CN">
                    <a:ea typeface="宋体" pitchFamily="2" charset="-122"/>
                  </a:rPr>
                  <a:t>From the system</a:t>
                </a:r>
              </a:p>
            </p:txBody>
          </p:sp>
          <p:graphicFrame>
            <p:nvGraphicFramePr>
              <p:cNvPr id="898060" name="Object 12"/>
              <p:cNvGraphicFramePr>
                <a:graphicFrameLocks noChangeAspect="1"/>
              </p:cNvGraphicFramePr>
              <p:nvPr/>
            </p:nvGraphicFramePr>
            <p:xfrm>
              <a:off x="975" y="1915"/>
              <a:ext cx="776" cy="472"/>
            </p:xfrm>
            <a:graphic>
              <a:graphicData uri="http://schemas.openxmlformats.org/presentationml/2006/ole">
                <mc:AlternateContent xmlns:mc="http://schemas.openxmlformats.org/markup-compatibility/2006">
                  <mc:Choice xmlns:v="urn:schemas-microsoft-com:vml" Requires="v">
                    <p:oleObj spid="_x0000_s898085" name="Equation" r:id="rId8" imgW="1231560" imgH="749160" progId="Equation.DSMT4">
                      <p:embed/>
                    </p:oleObj>
                  </mc:Choice>
                  <mc:Fallback>
                    <p:oleObj name="Equation" r:id="rId8" imgW="1231560" imgH="749160" progId="Equation.DSMT4">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5" y="1915"/>
                            <a:ext cx="776" cy="4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8061" name="Text Box 13"/>
              <p:cNvSpPr txBox="1">
                <a:spLocks noChangeArrowheads="1"/>
              </p:cNvSpPr>
              <p:nvPr/>
            </p:nvSpPr>
            <p:spPr bwMode="auto">
              <a:xfrm>
                <a:off x="237" y="2431"/>
                <a:ext cx="2733" cy="442"/>
              </a:xfrm>
              <a:prstGeom prst="rect">
                <a:avLst/>
              </a:prstGeom>
              <a:noFill/>
              <a:ln w="9525">
                <a:noFill/>
                <a:miter lim="800000"/>
                <a:headEnd/>
                <a:tailEnd/>
              </a:ln>
              <a:effectLst/>
            </p:spPr>
            <p:txBody>
              <a:bodyPr wrap="none">
                <a:spAutoFit/>
              </a:bodyPr>
              <a:lstStyle/>
              <a:p>
                <a:r>
                  <a:rPr lang="en-US" altLang="zh-CN">
                    <a:ea typeface="宋体" pitchFamily="2" charset="-122"/>
                  </a:rPr>
                  <a:t>we can easily obtain the abscissae of the </a:t>
                </a:r>
              </a:p>
              <a:p>
                <a:r>
                  <a:rPr lang="en-US" altLang="zh-CN">
                    <a:ea typeface="宋体" pitchFamily="2" charset="-122"/>
                  </a:rPr>
                  <a:t>intersections of the two parabolas, </a:t>
                </a:r>
              </a:p>
            </p:txBody>
          </p:sp>
        </p:grpSp>
        <p:graphicFrame>
          <p:nvGraphicFramePr>
            <p:cNvPr id="898062" name="Object 14"/>
            <p:cNvGraphicFramePr>
              <a:graphicFrameLocks noChangeAspect="1"/>
            </p:cNvGraphicFramePr>
            <p:nvPr/>
          </p:nvGraphicFramePr>
          <p:xfrm>
            <a:off x="2517" y="2677"/>
            <a:ext cx="496" cy="152"/>
          </p:xfrm>
          <a:graphic>
            <a:graphicData uri="http://schemas.openxmlformats.org/presentationml/2006/ole">
              <mc:AlternateContent xmlns:mc="http://schemas.openxmlformats.org/markup-compatibility/2006">
                <mc:Choice xmlns:v="urn:schemas-microsoft-com:vml" Requires="v">
                  <p:oleObj spid="_x0000_s898086" name="Equation" r:id="rId10" imgW="787320" imgH="241200" progId="Equation.DSMT4">
                    <p:embed/>
                  </p:oleObj>
                </mc:Choice>
                <mc:Fallback>
                  <p:oleObj name="Equation" r:id="rId10" imgW="787320" imgH="241200" progId="Equation.DSMT4">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7" y="2677"/>
                          <a:ext cx="496"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898063" name="Picture 15"/>
          <p:cNvPicPr>
            <a:picLocks noChangeAspect="1" noChangeArrowheads="1"/>
          </p:cNvPicPr>
          <p:nvPr/>
        </p:nvPicPr>
        <p:blipFill>
          <a:blip r:embed="rId12"/>
          <a:srcRect/>
          <a:stretch>
            <a:fillRect/>
          </a:stretch>
        </p:blipFill>
        <p:spPr bwMode="auto">
          <a:xfrm>
            <a:off x="5329238" y="2781300"/>
            <a:ext cx="3779837" cy="3352800"/>
          </a:xfrm>
          <a:prstGeom prst="rect">
            <a:avLst/>
          </a:prstGeom>
          <a:noFill/>
        </p:spPr>
      </p:pic>
      <p:sp>
        <p:nvSpPr>
          <p:cNvPr id="898064" name="Rectangle 16"/>
          <p:cNvSpPr>
            <a:spLocks noChangeArrowheads="1"/>
          </p:cNvSpPr>
          <p:nvPr/>
        </p:nvSpPr>
        <p:spPr bwMode="auto">
          <a:xfrm>
            <a:off x="468313" y="4581525"/>
            <a:ext cx="4572000" cy="1006475"/>
          </a:xfrm>
          <a:prstGeom prst="rect">
            <a:avLst/>
          </a:prstGeom>
          <a:noFill/>
          <a:ln w="9525">
            <a:noFill/>
            <a:miter lim="800000"/>
            <a:headEnd/>
            <a:tailEnd/>
          </a:ln>
          <a:effectLst/>
        </p:spPr>
        <p:txBody>
          <a:bodyPr>
            <a:spAutoFit/>
          </a:bodyPr>
          <a:lstStyle/>
          <a:p>
            <a:r>
              <a:rPr lang="en-US" altLang="zh-CN">
                <a:ea typeface="宋体" pitchFamily="2" charset="-122"/>
              </a:rPr>
              <a:t>It is easy to see that the area A is distributed continuously but non-uniform on the interval [-2,2], and is additive. </a:t>
            </a:r>
          </a:p>
        </p:txBody>
      </p:sp>
      <p:sp>
        <p:nvSpPr>
          <p:cNvPr id="898065" name="Rectangle 17"/>
          <p:cNvSpPr>
            <a:spLocks noChangeArrowheads="1"/>
          </p:cNvSpPr>
          <p:nvPr/>
        </p:nvSpPr>
        <p:spPr bwMode="auto">
          <a:xfrm>
            <a:off x="468313" y="5589588"/>
            <a:ext cx="4572000" cy="396875"/>
          </a:xfrm>
          <a:prstGeom prst="rect">
            <a:avLst/>
          </a:prstGeom>
          <a:noFill/>
          <a:ln w="9525">
            <a:noFill/>
            <a:miter lim="800000"/>
            <a:headEnd/>
            <a:tailEnd/>
          </a:ln>
          <a:effectLst/>
        </p:spPr>
        <p:txBody>
          <a:bodyPr>
            <a:spAutoFit/>
          </a:bodyPr>
          <a:lstStyle/>
          <a:p>
            <a:r>
              <a:rPr lang="en-US" altLang="zh-CN">
                <a:ea typeface="宋体" pitchFamily="2" charset="-122"/>
              </a:rPr>
              <a:t>Thus we may calculate it by an integration.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8056"/>
                                        </p:tgtEl>
                                        <p:attrNameLst>
                                          <p:attrName>style.visibility</p:attrName>
                                        </p:attrNameLst>
                                      </p:cBhvr>
                                      <p:to>
                                        <p:strVal val="visible"/>
                                      </p:to>
                                    </p:set>
                                    <p:animEffect transition="in" filter="wipe(left)">
                                      <p:cBhvr>
                                        <p:cTn id="7" dur="500"/>
                                        <p:tgtEl>
                                          <p:spTgt spid="8980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8063"/>
                                        </p:tgtEl>
                                        <p:attrNameLst>
                                          <p:attrName>style.visibility</p:attrName>
                                        </p:attrNameLst>
                                      </p:cBhvr>
                                      <p:to>
                                        <p:strVal val="visible"/>
                                      </p:to>
                                    </p:set>
                                    <p:animEffect transition="in" filter="wipe(left)">
                                      <p:cBhvr>
                                        <p:cTn id="12" dur="500"/>
                                        <p:tgtEl>
                                          <p:spTgt spid="8980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98057"/>
                                        </p:tgtEl>
                                        <p:attrNameLst>
                                          <p:attrName>style.visibility</p:attrName>
                                        </p:attrNameLst>
                                      </p:cBhvr>
                                      <p:to>
                                        <p:strVal val="visible"/>
                                      </p:to>
                                    </p:set>
                                    <p:animEffect transition="in" filter="wipe(up)">
                                      <p:cBhvr>
                                        <p:cTn id="17" dur="500"/>
                                        <p:tgtEl>
                                          <p:spTgt spid="8980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98064"/>
                                        </p:tgtEl>
                                        <p:attrNameLst>
                                          <p:attrName>style.visibility</p:attrName>
                                        </p:attrNameLst>
                                      </p:cBhvr>
                                      <p:to>
                                        <p:strVal val="visible"/>
                                      </p:to>
                                    </p:set>
                                    <p:animEffect transition="in" filter="wipe(up)">
                                      <p:cBhvr>
                                        <p:cTn id="22" dur="1000"/>
                                        <p:tgtEl>
                                          <p:spTgt spid="8980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8065"/>
                                        </p:tgtEl>
                                        <p:attrNameLst>
                                          <p:attrName>style.visibility</p:attrName>
                                        </p:attrNameLst>
                                      </p:cBhvr>
                                      <p:to>
                                        <p:strVal val="visible"/>
                                      </p:to>
                                    </p:set>
                                    <p:animEffect transition="in" filter="wipe(left)">
                                      <p:cBhvr>
                                        <p:cTn id="27" dur="1000"/>
                                        <p:tgtEl>
                                          <p:spTgt spid="898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6" grpId="0"/>
      <p:bldP spid="898064" grpId="0"/>
      <p:bldP spid="8980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a:normAutofit fontScale="90000"/>
          </a:bodyPr>
          <a:lstStyle/>
          <a:p>
            <a:r>
              <a:rPr lang="en-US" altLang="zh-CN" sz="2800">
                <a:ea typeface="宋体" pitchFamily="2" charset="-122"/>
              </a:rPr>
              <a:t>Some examples on the applications of the definite integral in geometry</a:t>
            </a:r>
          </a:p>
        </p:txBody>
      </p:sp>
      <p:sp>
        <p:nvSpPr>
          <p:cNvPr id="19" name="灯片编号占位符 4"/>
          <p:cNvSpPr>
            <a:spLocks noGrp="1"/>
          </p:cNvSpPr>
          <p:nvPr>
            <p:ph type="sldNum" sz="quarter" idx="12"/>
          </p:nvPr>
        </p:nvSpPr>
        <p:spPr/>
        <p:txBody>
          <a:bodyPr/>
          <a:lstStyle/>
          <a:p>
            <a:fld id="{6E30E2F0-E747-410B-B77C-C6572338334F}" type="slidenum">
              <a:rPr lang="en-US" altLang="en-US"/>
              <a:pPr/>
              <a:t>9</a:t>
            </a:fld>
            <a:endParaRPr lang="en-US" altLang="en-US"/>
          </a:p>
        </p:txBody>
      </p:sp>
      <p:sp>
        <p:nvSpPr>
          <p:cNvPr id="900099" name="Text Box 3"/>
          <p:cNvSpPr txBox="1">
            <a:spLocks noChangeArrowheads="1"/>
          </p:cNvSpPr>
          <p:nvPr/>
        </p:nvSpPr>
        <p:spPr bwMode="auto">
          <a:xfrm>
            <a:off x="376238" y="1625600"/>
            <a:ext cx="1333500" cy="396875"/>
          </a:xfrm>
          <a:prstGeom prst="rect">
            <a:avLst/>
          </a:prstGeom>
          <a:noFill/>
          <a:ln w="9525">
            <a:noFill/>
            <a:miter lim="800000"/>
            <a:headEnd/>
            <a:tailEnd/>
          </a:ln>
          <a:effectLst/>
        </p:spPr>
        <p:txBody>
          <a:bodyPr wrap="none">
            <a:spAutoFit/>
          </a:bodyPr>
          <a:lstStyle/>
          <a:p>
            <a:r>
              <a:rPr lang="en-US" altLang="zh-CN" b="1">
                <a:solidFill>
                  <a:srgbClr val="000000"/>
                </a:solidFill>
                <a:ea typeface="宋体" pitchFamily="2" charset="-122"/>
              </a:rPr>
              <a:t>Example 1</a:t>
            </a:r>
          </a:p>
        </p:txBody>
      </p:sp>
      <p:sp>
        <p:nvSpPr>
          <p:cNvPr id="900100" name="Text Box 4"/>
          <p:cNvSpPr txBox="1">
            <a:spLocks noChangeArrowheads="1"/>
          </p:cNvSpPr>
          <p:nvPr/>
        </p:nvSpPr>
        <p:spPr bwMode="auto">
          <a:xfrm>
            <a:off x="1804988" y="1628775"/>
            <a:ext cx="5776912" cy="396875"/>
          </a:xfrm>
          <a:prstGeom prst="rect">
            <a:avLst/>
          </a:prstGeom>
          <a:noFill/>
          <a:ln w="9525">
            <a:noFill/>
            <a:miter lim="800000"/>
            <a:headEnd/>
            <a:tailEnd/>
          </a:ln>
          <a:effectLst/>
        </p:spPr>
        <p:txBody>
          <a:bodyPr wrap="none">
            <a:spAutoFit/>
          </a:bodyPr>
          <a:lstStyle/>
          <a:p>
            <a:r>
              <a:rPr lang="en-US" altLang="zh-CN">
                <a:ea typeface="宋体" pitchFamily="2" charset="-122"/>
              </a:rPr>
              <a:t>Find the area </a:t>
            </a:r>
            <a:r>
              <a:rPr lang="en-US" altLang="zh-CN" b="1" i="1">
                <a:ea typeface="宋体" pitchFamily="2" charset="-122"/>
              </a:rPr>
              <a:t>A</a:t>
            </a:r>
            <a:r>
              <a:rPr lang="en-US" altLang="zh-CN">
                <a:ea typeface="宋体" pitchFamily="2" charset="-122"/>
              </a:rPr>
              <a:t> of the region enclosed by the parabolas</a:t>
            </a:r>
          </a:p>
        </p:txBody>
      </p:sp>
      <p:graphicFrame>
        <p:nvGraphicFramePr>
          <p:cNvPr id="900101" name="Object 5"/>
          <p:cNvGraphicFramePr>
            <a:graphicFrameLocks noChangeAspect="1"/>
          </p:cNvGraphicFramePr>
          <p:nvPr/>
        </p:nvGraphicFramePr>
        <p:xfrm>
          <a:off x="1908175" y="2060575"/>
          <a:ext cx="1066800" cy="355600"/>
        </p:xfrm>
        <a:graphic>
          <a:graphicData uri="http://schemas.openxmlformats.org/presentationml/2006/ole">
            <mc:AlternateContent xmlns:mc="http://schemas.openxmlformats.org/markup-compatibility/2006">
              <mc:Choice xmlns:v="urn:schemas-microsoft-com:vml" Requires="v">
                <p:oleObj spid="_x0000_s900132" name="Equation" r:id="rId4" imgW="1066680" imgH="355320" progId="Equation.DSMT4">
                  <p:embed/>
                </p:oleObj>
              </mc:Choice>
              <mc:Fallback>
                <p:oleObj name="Equation" r:id="rId4" imgW="1066680" imgH="35532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060575"/>
                        <a:ext cx="1066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0102" name="Text Box 6"/>
          <p:cNvSpPr txBox="1">
            <a:spLocks noChangeArrowheads="1"/>
          </p:cNvSpPr>
          <p:nvPr/>
        </p:nvSpPr>
        <p:spPr bwMode="auto">
          <a:xfrm>
            <a:off x="2967038" y="2024063"/>
            <a:ext cx="550862" cy="396875"/>
          </a:xfrm>
          <a:prstGeom prst="rect">
            <a:avLst/>
          </a:prstGeom>
          <a:noFill/>
          <a:ln w="9525">
            <a:noFill/>
            <a:miter lim="800000"/>
            <a:headEnd/>
            <a:tailEnd/>
          </a:ln>
          <a:effectLst/>
        </p:spPr>
        <p:txBody>
          <a:bodyPr wrap="none">
            <a:spAutoFit/>
          </a:bodyPr>
          <a:lstStyle/>
          <a:p>
            <a:r>
              <a:rPr lang="en-US" altLang="zh-CN">
                <a:ea typeface="宋体" pitchFamily="2" charset="-122"/>
              </a:rPr>
              <a:t>and</a:t>
            </a:r>
          </a:p>
        </p:txBody>
      </p:sp>
      <p:graphicFrame>
        <p:nvGraphicFramePr>
          <p:cNvPr id="900103" name="Object 7"/>
          <p:cNvGraphicFramePr>
            <a:graphicFrameLocks noChangeAspect="1"/>
          </p:cNvGraphicFramePr>
          <p:nvPr/>
        </p:nvGraphicFramePr>
        <p:xfrm>
          <a:off x="3492500" y="2060575"/>
          <a:ext cx="1066800" cy="355600"/>
        </p:xfrm>
        <a:graphic>
          <a:graphicData uri="http://schemas.openxmlformats.org/presentationml/2006/ole">
            <mc:AlternateContent xmlns:mc="http://schemas.openxmlformats.org/markup-compatibility/2006">
              <mc:Choice xmlns:v="urn:schemas-microsoft-com:vml" Requires="v">
                <p:oleObj spid="_x0000_s900133" name="Equation" r:id="rId6" imgW="1066680" imgH="355320" progId="Equation.DSMT4">
                  <p:embed/>
                </p:oleObj>
              </mc:Choice>
              <mc:Fallback>
                <p:oleObj name="Equation" r:id="rId6" imgW="1066680" imgH="35532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2060575"/>
                        <a:ext cx="1066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0104" name="Text Box 8"/>
          <p:cNvSpPr txBox="1">
            <a:spLocks noChangeArrowheads="1"/>
          </p:cNvSpPr>
          <p:nvPr/>
        </p:nvSpPr>
        <p:spPr bwMode="auto">
          <a:xfrm>
            <a:off x="376238" y="2562225"/>
            <a:ext cx="2389187" cy="396875"/>
          </a:xfrm>
          <a:prstGeom prst="rect">
            <a:avLst/>
          </a:prstGeom>
          <a:noFill/>
          <a:ln w="9525">
            <a:noFill/>
            <a:miter lim="800000"/>
            <a:headEnd/>
            <a:tailEnd/>
          </a:ln>
          <a:effectLst/>
        </p:spPr>
        <p:txBody>
          <a:bodyPr wrap="none">
            <a:spAutoFit/>
          </a:bodyPr>
          <a:lstStyle/>
          <a:p>
            <a:r>
              <a:rPr lang="en-US" altLang="zh-CN" b="1">
                <a:ea typeface="宋体" pitchFamily="2" charset="-122"/>
              </a:rPr>
              <a:t>Solution (continued)</a:t>
            </a:r>
          </a:p>
        </p:txBody>
      </p:sp>
      <p:sp>
        <p:nvSpPr>
          <p:cNvPr id="900105" name="Text Box 9"/>
          <p:cNvSpPr txBox="1">
            <a:spLocks noChangeArrowheads="1"/>
          </p:cNvSpPr>
          <p:nvPr/>
        </p:nvSpPr>
        <p:spPr bwMode="auto">
          <a:xfrm>
            <a:off x="2824163" y="2562225"/>
            <a:ext cx="5840412" cy="396875"/>
          </a:xfrm>
          <a:prstGeom prst="rect">
            <a:avLst/>
          </a:prstGeom>
          <a:noFill/>
          <a:ln w="9525">
            <a:noFill/>
            <a:miter lim="800000"/>
            <a:headEnd/>
            <a:tailEnd/>
          </a:ln>
          <a:effectLst/>
        </p:spPr>
        <p:txBody>
          <a:bodyPr wrap="none">
            <a:spAutoFit/>
          </a:bodyPr>
          <a:lstStyle/>
          <a:p>
            <a:r>
              <a:rPr lang="en-US" altLang="zh-CN">
                <a:ea typeface="宋体" pitchFamily="2" charset="-122"/>
              </a:rPr>
              <a:t>By the method of element, we calculate </a:t>
            </a:r>
            <a:r>
              <a:rPr lang="en-US" altLang="zh-CN" b="1" i="1">
                <a:ea typeface="宋体" pitchFamily="2" charset="-122"/>
              </a:rPr>
              <a:t>A</a:t>
            </a:r>
            <a:r>
              <a:rPr lang="en-US" altLang="zh-CN">
                <a:ea typeface="宋体" pitchFamily="2" charset="-122"/>
              </a:rPr>
              <a:t> by two steps:</a:t>
            </a:r>
          </a:p>
        </p:txBody>
      </p:sp>
      <p:sp>
        <p:nvSpPr>
          <p:cNvPr id="900107" name="Text Box 11"/>
          <p:cNvSpPr txBox="1">
            <a:spLocks noChangeArrowheads="1"/>
          </p:cNvSpPr>
          <p:nvPr/>
        </p:nvSpPr>
        <p:spPr bwMode="auto">
          <a:xfrm>
            <a:off x="376238" y="2994025"/>
            <a:ext cx="2360612" cy="396875"/>
          </a:xfrm>
          <a:prstGeom prst="rect">
            <a:avLst/>
          </a:prstGeom>
          <a:solidFill>
            <a:srgbClr val="FFFFC3"/>
          </a:solidFill>
          <a:ln w="9525">
            <a:noFill/>
            <a:miter lim="800000"/>
            <a:headEnd/>
            <a:tailEnd/>
          </a:ln>
          <a:effectLst/>
        </p:spPr>
        <p:txBody>
          <a:bodyPr wrap="none">
            <a:spAutoFit/>
          </a:bodyPr>
          <a:lstStyle/>
          <a:p>
            <a:r>
              <a:rPr lang="en-US" altLang="zh-CN" b="1">
                <a:ea typeface="宋体" pitchFamily="2" charset="-122"/>
              </a:rPr>
              <a:t>(1) Find the element</a:t>
            </a:r>
            <a:endParaRPr lang="en-US" altLang="zh-CN">
              <a:ea typeface="宋体" pitchFamily="2" charset="-122"/>
            </a:endParaRPr>
          </a:p>
        </p:txBody>
      </p:sp>
      <p:graphicFrame>
        <p:nvGraphicFramePr>
          <p:cNvPr id="900108" name="Object 12"/>
          <p:cNvGraphicFramePr>
            <a:graphicFrameLocks noChangeAspect="1"/>
          </p:cNvGraphicFramePr>
          <p:nvPr/>
        </p:nvGraphicFramePr>
        <p:xfrm>
          <a:off x="684213" y="5445125"/>
          <a:ext cx="3822700" cy="355600"/>
        </p:xfrm>
        <a:graphic>
          <a:graphicData uri="http://schemas.openxmlformats.org/presentationml/2006/ole">
            <mc:AlternateContent xmlns:mc="http://schemas.openxmlformats.org/markup-compatibility/2006">
              <mc:Choice xmlns:v="urn:schemas-microsoft-com:vml" Requires="v">
                <p:oleObj spid="_x0000_s900134" name="Equation" r:id="rId8" imgW="3822480" imgH="355320" progId="Equation.DSMT4">
                  <p:embed/>
                </p:oleObj>
              </mc:Choice>
              <mc:Fallback>
                <p:oleObj name="Equation" r:id="rId8" imgW="3822480" imgH="355320" progId="Equation.DSMT4">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5445125"/>
                        <a:ext cx="38227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00109" name="Group 13"/>
          <p:cNvGrpSpPr>
            <a:grpSpLocks/>
          </p:cNvGrpSpPr>
          <p:nvPr/>
        </p:nvGrpSpPr>
        <p:grpSpPr bwMode="auto">
          <a:xfrm>
            <a:off x="466725" y="5811838"/>
            <a:ext cx="3881438" cy="787400"/>
            <a:chOff x="237" y="3294"/>
            <a:chExt cx="2445" cy="496"/>
          </a:xfrm>
        </p:grpSpPr>
        <p:sp>
          <p:nvSpPr>
            <p:cNvPr id="900110" name="Text Box 14"/>
            <p:cNvSpPr txBox="1">
              <a:spLocks noChangeArrowheads="1"/>
            </p:cNvSpPr>
            <p:nvPr/>
          </p:nvSpPr>
          <p:spPr bwMode="auto">
            <a:xfrm>
              <a:off x="237" y="3294"/>
              <a:ext cx="2445" cy="250"/>
            </a:xfrm>
            <a:prstGeom prst="rect">
              <a:avLst/>
            </a:prstGeom>
            <a:noFill/>
            <a:ln w="9525">
              <a:noFill/>
              <a:miter lim="800000"/>
              <a:headEnd/>
              <a:tailEnd/>
            </a:ln>
            <a:effectLst/>
          </p:spPr>
          <p:txBody>
            <a:bodyPr wrap="none">
              <a:spAutoFit/>
            </a:bodyPr>
            <a:lstStyle/>
            <a:p>
              <a:r>
                <a:rPr lang="en-US" altLang="zh-CN">
                  <a:ea typeface="宋体" pitchFamily="2" charset="-122"/>
                </a:rPr>
                <a:t>Thus, we obtain the element of area:</a:t>
              </a:r>
            </a:p>
          </p:txBody>
        </p:sp>
        <p:graphicFrame>
          <p:nvGraphicFramePr>
            <p:cNvPr id="900111" name="Object 15"/>
            <p:cNvGraphicFramePr>
              <a:graphicFrameLocks noChangeAspect="1"/>
            </p:cNvGraphicFramePr>
            <p:nvPr/>
          </p:nvGraphicFramePr>
          <p:xfrm>
            <a:off x="1038" y="3566"/>
            <a:ext cx="1168" cy="224"/>
          </p:xfrm>
          <a:graphic>
            <a:graphicData uri="http://schemas.openxmlformats.org/presentationml/2006/ole">
              <mc:AlternateContent xmlns:mc="http://schemas.openxmlformats.org/markup-compatibility/2006">
                <mc:Choice xmlns:v="urn:schemas-microsoft-com:vml" Requires="v">
                  <p:oleObj spid="_x0000_s900135" name="Equation" r:id="rId10" imgW="1854000" imgH="355320" progId="Equation.DSMT4">
                    <p:embed/>
                  </p:oleObj>
                </mc:Choice>
                <mc:Fallback>
                  <p:oleObj name="Equation" r:id="rId10" imgW="1854000" imgH="355320" progId="Equation.DSMT4">
                    <p:embed/>
                    <p:pic>
                      <p:nvPicPr>
                        <p:cNvPr id="0"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8" y="3566"/>
                          <a:ext cx="1168" cy="224"/>
                        </a:xfrm>
                        <a:prstGeom prst="rect">
                          <a:avLst/>
                        </a:prstGeom>
                        <a:solidFill>
                          <a:srgbClr val="FFFFC3"/>
                        </a:solidFill>
                      </p:spPr>
                    </p:pic>
                  </p:oleObj>
                </mc:Fallback>
              </mc:AlternateContent>
            </a:graphicData>
          </a:graphic>
        </p:graphicFrame>
      </p:grpSp>
      <p:pic>
        <p:nvPicPr>
          <p:cNvPr id="900112" name="Picture 16"/>
          <p:cNvPicPr>
            <a:picLocks noChangeAspect="1" noChangeArrowheads="1"/>
          </p:cNvPicPr>
          <p:nvPr/>
        </p:nvPicPr>
        <p:blipFill>
          <a:blip r:embed="rId12"/>
          <a:srcRect/>
          <a:stretch>
            <a:fillRect/>
          </a:stretch>
        </p:blipFill>
        <p:spPr bwMode="auto">
          <a:xfrm>
            <a:off x="5148263" y="3213100"/>
            <a:ext cx="3527425" cy="2908300"/>
          </a:xfrm>
          <a:prstGeom prst="rect">
            <a:avLst/>
          </a:prstGeom>
          <a:noFill/>
        </p:spPr>
      </p:pic>
      <p:sp>
        <p:nvSpPr>
          <p:cNvPr id="900113" name="Rectangle 17"/>
          <p:cNvSpPr>
            <a:spLocks noChangeArrowheads="1"/>
          </p:cNvSpPr>
          <p:nvPr/>
        </p:nvSpPr>
        <p:spPr bwMode="auto">
          <a:xfrm>
            <a:off x="395288" y="3357563"/>
            <a:ext cx="4572000" cy="701675"/>
          </a:xfrm>
          <a:prstGeom prst="rect">
            <a:avLst/>
          </a:prstGeom>
          <a:noFill/>
          <a:ln w="9525">
            <a:noFill/>
            <a:miter lim="800000"/>
            <a:headEnd/>
            <a:tailEnd/>
          </a:ln>
          <a:effectLst/>
        </p:spPr>
        <p:txBody>
          <a:bodyPr>
            <a:spAutoFit/>
          </a:bodyPr>
          <a:lstStyle/>
          <a:p>
            <a:r>
              <a:rPr lang="en-US" altLang="zh-CN">
                <a:ea typeface="宋体" pitchFamily="2" charset="-122"/>
              </a:rPr>
              <a:t>Partition the interval [-2,2]  and consider the subinterval  [</a:t>
            </a:r>
            <a:r>
              <a:rPr lang="en-US" altLang="zh-CN" b="1" i="1">
                <a:ea typeface="宋体" pitchFamily="2" charset="-122"/>
              </a:rPr>
              <a:t>x</a:t>
            </a:r>
            <a:r>
              <a:rPr lang="en-US" altLang="zh-CN">
                <a:ea typeface="宋体" pitchFamily="2" charset="-122"/>
              </a:rPr>
              <a:t>, </a:t>
            </a:r>
            <a:r>
              <a:rPr lang="en-US" altLang="zh-CN" b="1" i="1">
                <a:ea typeface="宋体" pitchFamily="2" charset="-122"/>
              </a:rPr>
              <a:t>x </a:t>
            </a:r>
            <a:r>
              <a:rPr lang="en-US" altLang="zh-CN" b="1">
                <a:ea typeface="宋体" pitchFamily="2" charset="-122"/>
              </a:rPr>
              <a:t>+ </a:t>
            </a:r>
            <a:r>
              <a:rPr lang="en-US" altLang="zh-CN">
                <a:ea typeface="宋体" pitchFamily="2" charset="-122"/>
              </a:rPr>
              <a:t>d</a:t>
            </a:r>
            <a:r>
              <a:rPr lang="en-US" altLang="zh-CN" b="1" i="1">
                <a:ea typeface="宋体" pitchFamily="2" charset="-122"/>
              </a:rPr>
              <a:t>x</a:t>
            </a:r>
            <a:r>
              <a:rPr lang="en-US" altLang="zh-CN">
                <a:ea typeface="宋体" pitchFamily="2" charset="-122"/>
              </a:rPr>
              <a:t>]. </a:t>
            </a:r>
          </a:p>
        </p:txBody>
      </p:sp>
      <p:sp>
        <p:nvSpPr>
          <p:cNvPr id="900114" name="Rectangle 18"/>
          <p:cNvSpPr>
            <a:spLocks noChangeArrowheads="1"/>
          </p:cNvSpPr>
          <p:nvPr/>
        </p:nvSpPr>
        <p:spPr bwMode="auto">
          <a:xfrm>
            <a:off x="395288" y="4078288"/>
            <a:ext cx="4572000" cy="1311275"/>
          </a:xfrm>
          <a:prstGeom prst="rect">
            <a:avLst/>
          </a:prstGeom>
          <a:noFill/>
          <a:ln w="9525">
            <a:noFill/>
            <a:miter lim="800000"/>
            <a:headEnd/>
            <a:tailEnd/>
          </a:ln>
          <a:effectLst/>
        </p:spPr>
        <p:txBody>
          <a:bodyPr>
            <a:spAutoFit/>
          </a:bodyPr>
          <a:lstStyle/>
          <a:p>
            <a:r>
              <a:rPr lang="en-US" altLang="zh-CN">
                <a:ea typeface="宋体" pitchFamily="2" charset="-122"/>
              </a:rPr>
              <a:t>On this subinterval, the area distributed non-uniformly may be regarded approximately as uniform, that is a rectangle with height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0105"/>
                                        </p:tgtEl>
                                        <p:attrNameLst>
                                          <p:attrName>style.visibility</p:attrName>
                                        </p:attrNameLst>
                                      </p:cBhvr>
                                      <p:to>
                                        <p:strVal val="visible"/>
                                      </p:to>
                                    </p:set>
                                    <p:animEffect transition="in" filter="wipe(left)">
                                      <p:cBhvr>
                                        <p:cTn id="7" dur="500"/>
                                        <p:tgtEl>
                                          <p:spTgt spid="9001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0107"/>
                                        </p:tgtEl>
                                        <p:attrNameLst>
                                          <p:attrName>style.visibility</p:attrName>
                                        </p:attrNameLst>
                                      </p:cBhvr>
                                      <p:to>
                                        <p:strVal val="visible"/>
                                      </p:to>
                                    </p:set>
                                    <p:animEffect transition="in" filter="wipe(left)">
                                      <p:cBhvr>
                                        <p:cTn id="12" dur="1000"/>
                                        <p:tgtEl>
                                          <p:spTgt spid="900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0113"/>
                                        </p:tgtEl>
                                        <p:attrNameLst>
                                          <p:attrName>style.visibility</p:attrName>
                                        </p:attrNameLst>
                                      </p:cBhvr>
                                      <p:to>
                                        <p:strVal val="visible"/>
                                      </p:to>
                                    </p:set>
                                    <p:animEffect transition="in" filter="wipe(left)">
                                      <p:cBhvr>
                                        <p:cTn id="17" dur="1000"/>
                                        <p:tgtEl>
                                          <p:spTgt spid="9001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0114"/>
                                        </p:tgtEl>
                                        <p:attrNameLst>
                                          <p:attrName>style.visibility</p:attrName>
                                        </p:attrNameLst>
                                      </p:cBhvr>
                                      <p:to>
                                        <p:strVal val="visible"/>
                                      </p:to>
                                    </p:set>
                                    <p:animEffect transition="in" filter="wipe(left)">
                                      <p:cBhvr>
                                        <p:cTn id="22" dur="1000"/>
                                        <p:tgtEl>
                                          <p:spTgt spid="9001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0108"/>
                                        </p:tgtEl>
                                        <p:attrNameLst>
                                          <p:attrName>style.visibility</p:attrName>
                                        </p:attrNameLst>
                                      </p:cBhvr>
                                      <p:to>
                                        <p:strVal val="visible"/>
                                      </p:to>
                                    </p:set>
                                    <p:animEffect transition="in" filter="wipe(left)">
                                      <p:cBhvr>
                                        <p:cTn id="27" dur="1000"/>
                                        <p:tgtEl>
                                          <p:spTgt spid="9001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00109"/>
                                        </p:tgtEl>
                                        <p:attrNameLst>
                                          <p:attrName>style.visibility</p:attrName>
                                        </p:attrNameLst>
                                      </p:cBhvr>
                                      <p:to>
                                        <p:strVal val="visible"/>
                                      </p:to>
                                    </p:set>
                                    <p:animEffect transition="in" filter="wipe(up)">
                                      <p:cBhvr>
                                        <p:cTn id="32" dur="500"/>
                                        <p:tgtEl>
                                          <p:spTgt spid="900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5" grpId="0"/>
      <p:bldP spid="900107" grpId="0" animBg="1"/>
      <p:bldP spid="900113" grpId="0"/>
      <p:bldP spid="90011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pter0">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正文1">
      <a:majorFont>
        <a:latin typeface="Comic Sans MS"/>
        <a:ea typeface="隶书"/>
        <a:cs typeface=""/>
      </a:majorFont>
      <a:minorFont>
        <a:latin typeface="Times New Roman"/>
        <a:ea typeface="宋体"/>
        <a:cs typeface=""/>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nn</Template>
  <TotalTime>1397</TotalTime>
  <Words>2855</Words>
  <Application>Microsoft Office PowerPoint</Application>
  <PresentationFormat>全屏显示(4:3)</PresentationFormat>
  <Paragraphs>415</Paragraphs>
  <Slides>41</Slides>
  <Notes>39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52" baseType="lpstr">
      <vt:lpstr>华文行楷</vt:lpstr>
      <vt:lpstr>隶书</vt:lpstr>
      <vt:lpstr>宋体</vt:lpstr>
      <vt:lpstr>Arial</vt:lpstr>
      <vt:lpstr>Comic Sans MS</vt:lpstr>
      <vt:lpstr>Times New Roman</vt:lpstr>
      <vt:lpstr>Wingdings</vt:lpstr>
      <vt:lpstr>Wingdings 2</vt:lpstr>
      <vt:lpstr>Chapter0</vt:lpstr>
      <vt:lpstr>Equation</vt:lpstr>
      <vt:lpstr>Image</vt:lpstr>
      <vt:lpstr>Section 5.5     </vt:lpstr>
      <vt:lpstr>Method of elements for setting up integral representations</vt:lpstr>
      <vt:lpstr>Method of elements for setting up integral representations</vt:lpstr>
      <vt:lpstr>Method of elements for setting up integral representations</vt:lpstr>
      <vt:lpstr>Method of elements for setting up integral representations</vt:lpstr>
      <vt:lpstr>Method of elements for setting up integral representations</vt:lpstr>
      <vt:lpstr>Method of elements for setting up integral representations</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geometry</vt:lpstr>
      <vt:lpstr>Some examples on the applications of the definite integral in physics</vt:lpstr>
      <vt:lpstr>Some examples on the applications of the definite integral in physics</vt:lpstr>
      <vt:lpstr>Some examples on the applications of the definite integral in physics</vt:lpstr>
      <vt:lpstr>Some examples on the applications of the definite integral in physics</vt:lpstr>
      <vt:lpstr>Some examples on the applications of the definite integral in physics</vt:lpstr>
      <vt:lpstr>Some examples on the applications of the definite integral in physics</vt:lpstr>
      <vt:lpstr>Review</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zp</dc:creator>
  <cp:lastModifiedBy>Windows 用户</cp:lastModifiedBy>
  <cp:revision>427</cp:revision>
  <dcterms:created xsi:type="dcterms:W3CDTF">2006-06-17T08:19:58Z</dcterms:created>
  <dcterms:modified xsi:type="dcterms:W3CDTF">2019-09-08T14:52:32Z</dcterms:modified>
</cp:coreProperties>
</file>