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7" r:id="rId2"/>
  </p:sldMasterIdLst>
  <p:notesMasterIdLst>
    <p:notesMasterId r:id="rId61"/>
  </p:notesMasterIdLst>
  <p:handoutMasterIdLst>
    <p:handoutMasterId r:id="rId62"/>
  </p:handoutMasterIdLst>
  <p:sldIdLst>
    <p:sldId id="33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21" r:id="rId14"/>
    <p:sldId id="320" r:id="rId15"/>
    <p:sldId id="267" r:id="rId16"/>
    <p:sldId id="322" r:id="rId17"/>
    <p:sldId id="268" r:id="rId18"/>
    <p:sldId id="269" r:id="rId19"/>
    <p:sldId id="270" r:id="rId20"/>
    <p:sldId id="271" r:id="rId21"/>
    <p:sldId id="272" r:id="rId22"/>
    <p:sldId id="273" r:id="rId23"/>
    <p:sldId id="323" r:id="rId24"/>
    <p:sldId id="324" r:id="rId25"/>
    <p:sldId id="325" r:id="rId26"/>
    <p:sldId id="326" r:id="rId27"/>
    <p:sldId id="327" r:id="rId28"/>
    <p:sldId id="328" r:id="rId29"/>
    <p:sldId id="274" r:id="rId30"/>
    <p:sldId id="275" r:id="rId31"/>
    <p:sldId id="276" r:id="rId32"/>
    <p:sldId id="329" r:id="rId33"/>
    <p:sldId id="330" r:id="rId34"/>
    <p:sldId id="278" r:id="rId35"/>
    <p:sldId id="279" r:id="rId36"/>
    <p:sldId id="332" r:id="rId37"/>
    <p:sldId id="331" r:id="rId38"/>
    <p:sldId id="280" r:id="rId39"/>
    <p:sldId id="281" r:id="rId40"/>
    <p:sldId id="282" r:id="rId41"/>
    <p:sldId id="283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333" r:id="rId51"/>
    <p:sldId id="334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0" autoAdjust="0"/>
    <p:restoredTop sz="94660"/>
  </p:normalViewPr>
  <p:slideViewPr>
    <p:cSldViewPr>
      <p:cViewPr varScale="1">
        <p:scale>
          <a:sx n="86" d="100"/>
          <a:sy n="86" d="100"/>
        </p:scale>
        <p:origin x="69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wmf"/><Relationship Id="rId6" Type="http://schemas.openxmlformats.org/officeDocument/2006/relationships/image" Target="../media/image49.emf"/><Relationship Id="rId5" Type="http://schemas.openxmlformats.org/officeDocument/2006/relationships/image" Target="../media/image48.wmf"/><Relationship Id="rId4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emf"/><Relationship Id="rId10" Type="http://schemas.openxmlformats.org/officeDocument/2006/relationships/image" Target="../media/image13.wmf"/><Relationship Id="rId4" Type="http://schemas.openxmlformats.org/officeDocument/2006/relationships/image" Target="../media/image7.e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10" Type="http://schemas.openxmlformats.org/officeDocument/2006/relationships/image" Target="../media/image107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4" Type="http://schemas.openxmlformats.org/officeDocument/2006/relationships/image" Target="../media/image11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4" Type="http://schemas.openxmlformats.org/officeDocument/2006/relationships/image" Target="../media/image11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wmf"/><Relationship Id="rId4" Type="http://schemas.openxmlformats.org/officeDocument/2006/relationships/image" Target="../media/image12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w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e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29.wmf"/><Relationship Id="rId5" Type="http://schemas.openxmlformats.org/officeDocument/2006/relationships/image" Target="../media/image143.wmf"/><Relationship Id="rId4" Type="http://schemas.openxmlformats.org/officeDocument/2006/relationships/image" Target="../media/image14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7" Type="http://schemas.openxmlformats.org/officeDocument/2006/relationships/image" Target="../media/image143.w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wmf"/><Relationship Id="rId5" Type="http://schemas.openxmlformats.org/officeDocument/2006/relationships/image" Target="../media/image183.emf"/><Relationship Id="rId4" Type="http://schemas.openxmlformats.org/officeDocument/2006/relationships/image" Target="../media/image18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image" Target="../media/image18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image" Target="../media/image190.emf"/><Relationship Id="rId7" Type="http://schemas.openxmlformats.org/officeDocument/2006/relationships/image" Target="../media/image194.e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93.wmf"/><Relationship Id="rId5" Type="http://schemas.openxmlformats.org/officeDocument/2006/relationships/image" Target="../media/image192.emf"/><Relationship Id="rId4" Type="http://schemas.openxmlformats.org/officeDocument/2006/relationships/image" Target="../media/image191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4" Type="http://schemas.openxmlformats.org/officeDocument/2006/relationships/image" Target="../media/image21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w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3" Type="http://schemas.openxmlformats.org/officeDocument/2006/relationships/image" Target="../media/image220.emf"/><Relationship Id="rId7" Type="http://schemas.openxmlformats.org/officeDocument/2006/relationships/image" Target="../media/image224.emf"/><Relationship Id="rId2" Type="http://schemas.openxmlformats.org/officeDocument/2006/relationships/image" Target="../media/image219.emf"/><Relationship Id="rId1" Type="http://schemas.openxmlformats.org/officeDocument/2006/relationships/image" Target="../media/image218.wmf"/><Relationship Id="rId6" Type="http://schemas.openxmlformats.org/officeDocument/2006/relationships/image" Target="../media/image223.emf"/><Relationship Id="rId5" Type="http://schemas.openxmlformats.org/officeDocument/2006/relationships/image" Target="../media/image222.emf"/><Relationship Id="rId4" Type="http://schemas.openxmlformats.org/officeDocument/2006/relationships/image" Target="../media/image221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3" Type="http://schemas.openxmlformats.org/officeDocument/2006/relationships/image" Target="../media/image228.emf"/><Relationship Id="rId7" Type="http://schemas.openxmlformats.org/officeDocument/2006/relationships/image" Target="../media/image232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Relationship Id="rId9" Type="http://schemas.openxmlformats.org/officeDocument/2006/relationships/image" Target="../media/image234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3" Type="http://schemas.openxmlformats.org/officeDocument/2006/relationships/image" Target="../media/image237.emf"/><Relationship Id="rId7" Type="http://schemas.openxmlformats.org/officeDocument/2006/relationships/image" Target="../media/image241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emf"/><Relationship Id="rId2" Type="http://schemas.openxmlformats.org/officeDocument/2006/relationships/image" Target="../media/image245.emf"/><Relationship Id="rId1" Type="http://schemas.openxmlformats.org/officeDocument/2006/relationships/image" Target="../media/image244.wmf"/><Relationship Id="rId5" Type="http://schemas.openxmlformats.org/officeDocument/2006/relationships/image" Target="../media/image248.emf"/><Relationship Id="rId4" Type="http://schemas.openxmlformats.org/officeDocument/2006/relationships/image" Target="../media/image24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2" Type="http://schemas.openxmlformats.org/officeDocument/2006/relationships/image" Target="../media/image250.emf"/><Relationship Id="rId1" Type="http://schemas.openxmlformats.org/officeDocument/2006/relationships/image" Target="../media/image249.wmf"/><Relationship Id="rId4" Type="http://schemas.openxmlformats.org/officeDocument/2006/relationships/image" Target="../media/image252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7" Type="http://schemas.openxmlformats.org/officeDocument/2006/relationships/image" Target="../media/image259.emf"/><Relationship Id="rId2" Type="http://schemas.openxmlformats.org/officeDocument/2006/relationships/image" Target="../media/image254.emf"/><Relationship Id="rId1" Type="http://schemas.openxmlformats.org/officeDocument/2006/relationships/image" Target="../media/image253.emf"/><Relationship Id="rId6" Type="http://schemas.openxmlformats.org/officeDocument/2006/relationships/image" Target="../media/image258.emf"/><Relationship Id="rId5" Type="http://schemas.openxmlformats.org/officeDocument/2006/relationships/image" Target="../media/image257.emf"/><Relationship Id="rId4" Type="http://schemas.openxmlformats.org/officeDocument/2006/relationships/image" Target="../media/image256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e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5" Type="http://schemas.openxmlformats.org/officeDocument/2006/relationships/image" Target="../media/image264.emf"/><Relationship Id="rId4" Type="http://schemas.openxmlformats.org/officeDocument/2006/relationships/image" Target="../media/image26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63743-0ACE-4052-8D02-00CD7C849B94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047F-F36B-4ADE-891F-E9D887B362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3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844-701D-46D1-BDFA-25BCA8425EFD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3BCBF-D9B1-4C54-83D2-C34751A02A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3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9A4CF-6259-42E6-A5FA-A961C078B740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A082F-1600-47F6-84FC-1FE541D473A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A082F-1600-47F6-84FC-1FE541D473AE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0BA15-FF5A-4574-814C-8AE5A49473A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9A4CF-6259-42E6-A5FA-A961C078B740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5D778-94C0-4373-BBB5-45BD96289032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AD749-3942-4224-9E26-83A79F00902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15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7968E-3216-4D2E-97BC-064CCB8E8992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C0715-C246-4A56-919D-2673E8C563C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6B507-337E-46C1-A8AC-9326A325476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7956F-86A9-4CBA-B1E9-F0423B21E74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460EB-5003-498F-86D4-B32580F9DDB5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73E22-6566-4AAE-9870-A50D1F27085D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564B2-F6DD-4E9B-BC81-9A5A68C015B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D754E-1898-43E3-89E0-EA086F11BFA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B9529-A2B5-4F6F-96E4-725D2D4147D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11982-DF50-44A3-A390-5DA6A101291E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11982-DF50-44A3-A390-5DA6A101291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51D9D-CF08-4F8E-8A97-231FE43D65B6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C7C8D-CCB1-4D19-8E57-5571FF4E658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AED5C-4E92-43A1-96CB-B6E5E56AD3B6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00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FB696-6BC6-4693-847D-D2B4E28C585D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term with red line is the term used to substitute the constant C.</a:t>
            </a:r>
          </a:p>
          <a:p>
            <a:r>
              <a:rPr lang="en-US" altLang="zh-CN"/>
              <a:t>Substituting the last equation to the equation (6), we have the following solution.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5293A-6986-4918-BFA6-A78262A3B13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FB696-6BC6-4693-847D-D2B4E28C585D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term with red line is the term used to substitute the constant C.</a:t>
            </a:r>
          </a:p>
          <a:p>
            <a:r>
              <a:rPr lang="en-US" altLang="zh-CN"/>
              <a:t>Substituting the last equation to the equation (6), we have the following solution.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32566-9A72-4D5D-A897-BF6A1388D06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793BB-4AC0-4917-869F-D425E4422BC8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793BB-4AC0-4917-869F-D425E4422BC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793BB-4AC0-4917-869F-D425E4422BC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CC927-BD73-43C6-B5B7-90DEB7C8C11E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C938B-7447-490C-A71A-AED279754744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134F5-D48D-4516-89B7-2F4F1D61CA5A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F2079-3DE0-4F0D-9B24-5715F92D2B23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DAC67-8B03-48C4-B38E-12235A234769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Jakob is the brother of Johann and Johann is the father of Daniel. They are both the important founders of calculus (with the exception of Newton and Leibniz)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6AF3A-1257-40E0-A02B-A3635B9AB96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FCACD-B62A-4C33-B660-BC60D1139003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3F627-15F5-47AF-BFC8-485C9ACD2FEF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AA974-20F1-47A7-88EC-F8ECD9DDC97A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D7FD5-4DD3-4434-BAF1-083AEC9112AE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870F3-B57C-4B3D-AD53-E4234C2BE02F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1E94-A93A-4B37-B7E7-FFDE1E165670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05EE4-E28F-448C-83F6-DC461B18DC80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05EE4-E28F-448C-83F6-DC461B18DC80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1A527-97FE-470A-B0B9-149F5754C073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06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9EDE0-509D-4FAD-A0A3-E5AD640900FB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8865C-4530-4622-9882-7BEA5DC453B1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Where C1 and C2 are arbitrary constants.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092C7-0113-468E-90C0-0CA3F9DFEA8F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95511-7878-4AEF-AE0E-176729F0E75D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2C6FF-8933-438E-BFAF-7DDADC62989E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E004B-2272-4536-9EF2-EDB09B01BFDC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1939B-4F19-44DE-9470-A42A049FFC64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462EE-C789-4941-873A-B88FBFA079C6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7BB37-202E-4239-8354-4E327A4BF11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6CBF8-9DF4-44A7-9F99-D1336C66974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A0483-DF5A-434C-8ED2-AEFE9774646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A082F-1600-47F6-84FC-1FE541D473A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 userDrawn="1"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231-8EE3-4F2E-8BAA-E082458F600B}" type="datetime1">
              <a:rPr lang="zh-CN" altLang="en-US" smtClean="0"/>
              <a:pPr/>
              <a:t>2019/9/8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39B-43A1-4054-BBF8-805FB2E55B88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A169-02C5-48D0-BD0F-709191B27FD1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32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U</a:t>
            </a:r>
            <a:endParaRPr kumimoji="0" lang="zh-CN" altLang="en-US" sz="18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P</a:t>
            </a:r>
            <a:endParaRPr kumimoji="0" lang="zh-CN" altLang="en-US" sz="1800" b="1" i="0" u="none" strike="noStrike" kern="1200" cap="none" spc="50" normalizeH="0" baseline="0" noProof="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600" normalizeH="0" baseline="0" noProof="0" dirty="0">
                <a:ln w="11430"/>
                <a:gradFill>
                  <a:gsLst>
                    <a:gs pos="25000">
                      <a:srgbClr val="009DD9">
                        <a:satMod val="155000"/>
                      </a:srgbClr>
                    </a:gs>
                    <a:gs pos="100000">
                      <a:srgbClr val="009DD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</a:t>
            </a:r>
            <a:endParaRPr kumimoji="0" lang="zh-CN" altLang="en-US" sz="2800" b="1" i="0" u="none" strike="noStrike" kern="1200" cap="none" spc="600" normalizeH="0" baseline="0" noProof="0" dirty="0">
              <a:ln w="11430"/>
              <a:gradFill>
                <a:gsLst>
                  <a:gs pos="25000">
                    <a:srgbClr val="009DD9">
                      <a:satMod val="155000"/>
                    </a:srgbClr>
                  </a:gs>
                  <a:gs pos="100000">
                    <a:srgbClr val="009DD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14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75E13-E0A0-44FE-876F-6BE5F1BE8883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438525" y="628652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0766BB-27CD-43FB-B224-0F25E41A9E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372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C535E-920B-4650-A118-5C4634EDEC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9261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DBF5F9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BF5F9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DBF5F9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BF5F9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04AB01-105F-4BD6-BC8E-871D1B7735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BF5F9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BF5F9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2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FAE745-4A3D-40BD-BBD2-124A0A3ABB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09489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49915A-F8AF-4BAB-9CC9-6EBD8BEFB0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54148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514B75-D0A8-4720-89F2-6EF4178A43E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286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0C08-0F83-4A3E-85DC-995A6423F452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C38C7C-58FA-47C0-862B-DAF0076F56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4366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49DAF4-D11C-4EB7-9435-93626329E5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44846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3CAD8D-020E-44D4-833F-B9C7560A7F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11080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5362C0-9D62-4E2B-8286-5FDAD53FAE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44544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F2FD1E-5DAD-4D95-A950-0D27860A02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200" normalizeH="0" baseline="0" noProof="0" dirty="0">
                <a:ln w="29210">
                  <a:solidFill>
                    <a:srgbClr val="0BD0D9">
                      <a:tint val="10000"/>
                    </a:srgbClr>
                  </a:solidFill>
                </a:ln>
                <a:solidFill>
                  <a:srgbClr val="0BD0D9">
                    <a:satMod val="200000"/>
                    <a:alpha val="50000"/>
                  </a:srgb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BUPT</a:t>
            </a:r>
            <a:endParaRPr kumimoji="0" lang="zh-CN" altLang="en-US" sz="2400" b="1" i="0" u="none" strike="noStrike" kern="1200" cap="none" spc="200" normalizeH="0" baseline="0" noProof="0" dirty="0">
              <a:ln w="29210">
                <a:solidFill>
                  <a:srgbClr val="0BD0D9">
                    <a:tint val="10000"/>
                  </a:srgbClr>
                </a:solidFill>
              </a:ln>
              <a:solidFill>
                <a:srgbClr val="0BD0D9">
                  <a:satMod val="200000"/>
                  <a:alpha val="50000"/>
                </a:srgb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64049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76250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C535E-920B-4650-A118-5C4634EDEC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34921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7D937A-2322-44E9-BEF5-B9B7532E515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766637"/>
      </p:ext>
    </p:extLst>
  </p:cSld>
  <p:clrMapOvr>
    <a:masterClrMapping/>
  </p:clrMapOvr>
  <p:transition>
    <p:pull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C535E-920B-4650-A118-5C4634EDEC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62623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9/18/2006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BC187F-8A0C-40D8-9862-3F8DAE9EE7C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462875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D982-1B0D-4868-989E-790B2292AF45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F1F0-DA15-4234-ABA5-2A324BAA1C80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1DED-3C9B-481D-9EB1-0BC9F90E6602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FC4D-38F7-4778-A0BB-70E048D2FBC0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D473-7168-4F53-BE1E-3C8086369D0D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E66-5F56-4AED-8826-97A96127EC1C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1326-0931-4B33-A850-9B1090626AA4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40D982-1B0D-4868-989E-790B2292AF45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 userDrawn="1"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0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2010-10-18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School of Science, BUPT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C535E-920B-4650-A118-5C4634EDEC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0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png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8.png"/><Relationship Id="rId14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7.emf"/><Relationship Id="rId5" Type="http://schemas.openxmlformats.org/officeDocument/2006/relationships/image" Target="../media/image44.wmf"/><Relationship Id="rId15" Type="http://schemas.openxmlformats.org/officeDocument/2006/relationships/image" Target="../media/image49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6.emf"/><Relationship Id="rId1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5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0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8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3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8.emf"/><Relationship Id="rId18" Type="http://schemas.openxmlformats.org/officeDocument/2006/relationships/oleObject" Target="../embeddings/oleObject78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82.emf"/><Relationship Id="rId7" Type="http://schemas.openxmlformats.org/officeDocument/2006/relationships/image" Target="../media/image75.e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7.emf"/><Relationship Id="rId5" Type="http://schemas.openxmlformats.org/officeDocument/2006/relationships/image" Target="../media/image74.emf"/><Relationship Id="rId15" Type="http://schemas.openxmlformats.org/officeDocument/2006/relationships/image" Target="../media/image79.e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1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emf"/><Relationship Id="rId1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4.emf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83.emf"/><Relationship Id="rId10" Type="http://schemas.openxmlformats.org/officeDocument/2006/relationships/image" Target="../media/image85.emf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3.e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9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2.emf"/><Relationship Id="rId5" Type="http://schemas.openxmlformats.org/officeDocument/2006/relationships/image" Target="../media/image89.emf"/><Relationship Id="rId15" Type="http://schemas.openxmlformats.org/officeDocument/2006/relationships/image" Target="../media/image94.e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9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6.emf"/><Relationship Id="rId4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2.e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06.emf"/><Relationship Id="rId7" Type="http://schemas.openxmlformats.org/officeDocument/2006/relationships/image" Target="../media/image99.e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01.emf"/><Relationship Id="rId5" Type="http://schemas.openxmlformats.org/officeDocument/2006/relationships/image" Target="../media/image98.emf"/><Relationship Id="rId15" Type="http://schemas.openxmlformats.org/officeDocument/2006/relationships/image" Target="../media/image103.emf"/><Relationship Id="rId23" Type="http://schemas.openxmlformats.org/officeDocument/2006/relationships/image" Target="../media/image107.e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05.e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00.e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5.emf"/><Relationship Id="rId5" Type="http://schemas.openxmlformats.org/officeDocument/2006/relationships/image" Target="../media/image112.e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16.emf"/><Relationship Id="rId4" Type="http://schemas.openxmlformats.org/officeDocument/2006/relationships/oleObject" Target="../embeddings/oleObject11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20.emf"/><Relationship Id="rId5" Type="http://schemas.openxmlformats.org/officeDocument/2006/relationships/image" Target="../media/image117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25.e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2.emf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24.emf"/><Relationship Id="rId5" Type="http://schemas.openxmlformats.org/officeDocument/2006/relationships/image" Target="../media/image121.wmf"/><Relationship Id="rId15" Type="http://schemas.openxmlformats.org/officeDocument/2006/relationships/image" Target="../media/image126.e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23.emf"/><Relationship Id="rId14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27.emf"/><Relationship Id="rId4" Type="http://schemas.openxmlformats.org/officeDocument/2006/relationships/oleObject" Target="../embeddings/oleObject12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3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0.emf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3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8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7.wmf"/><Relationship Id="rId5" Type="http://schemas.openxmlformats.org/officeDocument/2006/relationships/image" Target="../media/image134.emf"/><Relationship Id="rId15" Type="http://schemas.openxmlformats.org/officeDocument/2006/relationships/image" Target="../media/image139.e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3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43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2.emf"/><Relationship Id="rId5" Type="http://schemas.openxmlformats.org/officeDocument/2006/relationships/image" Target="../media/image129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4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8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45.e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7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7.emf"/><Relationship Id="rId5" Type="http://schemas.openxmlformats.org/officeDocument/2006/relationships/image" Target="../media/image144.emf"/><Relationship Id="rId15" Type="http://schemas.openxmlformats.org/officeDocument/2006/relationships/image" Target="../media/image149.e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6.emf"/><Relationship Id="rId14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54.e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51.emf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53.emf"/><Relationship Id="rId5" Type="http://schemas.openxmlformats.org/officeDocument/2006/relationships/image" Target="../media/image150.e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5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59.e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56.e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6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8.emf"/><Relationship Id="rId5" Type="http://schemas.openxmlformats.org/officeDocument/2006/relationships/image" Target="../media/image155.emf"/><Relationship Id="rId15" Type="http://schemas.openxmlformats.org/officeDocument/2006/relationships/image" Target="../media/image160.e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57.emf"/><Relationship Id="rId14" Type="http://schemas.openxmlformats.org/officeDocument/2006/relationships/oleObject" Target="../embeddings/oleObject15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.w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6.e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63.e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5.emf"/><Relationship Id="rId5" Type="http://schemas.openxmlformats.org/officeDocument/2006/relationships/image" Target="../media/image162.emf"/><Relationship Id="rId15" Type="http://schemas.openxmlformats.org/officeDocument/2006/relationships/image" Target="../media/image167.e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4.emf"/><Relationship Id="rId14" Type="http://schemas.openxmlformats.org/officeDocument/2006/relationships/oleObject" Target="../embeddings/oleObject16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jpeg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7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hyperlink" Target="http://scienceworld.wolfram.com/biography/photo-credits.html" TargetMode="External"/><Relationship Id="rId5" Type="http://schemas.openxmlformats.org/officeDocument/2006/relationships/image" Target="../media/image169.e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72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7.e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76.emf"/><Relationship Id="rId5" Type="http://schemas.openxmlformats.org/officeDocument/2006/relationships/image" Target="../media/image173.emf"/><Relationship Id="rId15" Type="http://schemas.openxmlformats.org/officeDocument/2006/relationships/image" Target="../media/image178.emf"/><Relationship Id="rId10" Type="http://schemas.openxmlformats.org/officeDocument/2006/relationships/oleObject" Target="../embeddings/oleObject171.bin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7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83.e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80.e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8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82.emf"/><Relationship Id="rId5" Type="http://schemas.openxmlformats.org/officeDocument/2006/relationships/image" Target="../media/image179.emf"/><Relationship Id="rId15" Type="http://schemas.openxmlformats.org/officeDocument/2006/relationships/image" Target="../media/image184.wmf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81.emf"/><Relationship Id="rId14" Type="http://schemas.openxmlformats.org/officeDocument/2006/relationships/oleObject" Target="../embeddings/oleObject17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86.emf"/><Relationship Id="rId4" Type="http://schemas.openxmlformats.org/officeDocument/2006/relationships/oleObject" Target="../embeddings/oleObject18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92.emf"/><Relationship Id="rId18" Type="http://schemas.openxmlformats.org/officeDocument/2006/relationships/oleObject" Target="../embeddings/oleObject190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89.e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9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9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91.emf"/><Relationship Id="rId5" Type="http://schemas.openxmlformats.org/officeDocument/2006/relationships/image" Target="../media/image188.emf"/><Relationship Id="rId15" Type="http://schemas.openxmlformats.org/officeDocument/2006/relationships/image" Target="../media/image193.w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195.e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90.emf"/><Relationship Id="rId14" Type="http://schemas.openxmlformats.org/officeDocument/2006/relationships/oleObject" Target="../embeddings/oleObject18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200.em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97.emf"/><Relationship Id="rId12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99.emf"/><Relationship Id="rId5" Type="http://schemas.openxmlformats.org/officeDocument/2006/relationships/image" Target="../media/image196.e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9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205.e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02.emf"/><Relationship Id="rId12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204.emf"/><Relationship Id="rId5" Type="http://schemas.openxmlformats.org/officeDocument/2006/relationships/image" Target="../media/image201.emf"/><Relationship Id="rId15" Type="http://schemas.openxmlformats.org/officeDocument/2006/relationships/image" Target="../media/image206.emf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203.emf"/><Relationship Id="rId14" Type="http://schemas.openxmlformats.org/officeDocument/2006/relationships/oleObject" Target="../embeddings/oleObject20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10.emf"/><Relationship Id="rId5" Type="http://schemas.openxmlformats.org/officeDocument/2006/relationships/image" Target="../media/image207.e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20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211.emf"/><Relationship Id="rId4" Type="http://schemas.openxmlformats.org/officeDocument/2006/relationships/oleObject" Target="../embeddings/oleObject20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216.e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215.emf"/><Relationship Id="rId5" Type="http://schemas.openxmlformats.org/officeDocument/2006/relationships/image" Target="../media/image212.emf"/><Relationship Id="rId15" Type="http://schemas.openxmlformats.org/officeDocument/2006/relationships/image" Target="../media/image217.emf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14.emf"/><Relationship Id="rId14" Type="http://schemas.openxmlformats.org/officeDocument/2006/relationships/oleObject" Target="../embeddings/oleObject21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222.emf"/><Relationship Id="rId18" Type="http://schemas.openxmlformats.org/officeDocument/2006/relationships/oleObject" Target="../embeddings/oleObject220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19.emf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2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9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21.emf"/><Relationship Id="rId5" Type="http://schemas.openxmlformats.org/officeDocument/2006/relationships/image" Target="../media/image218.wmf"/><Relationship Id="rId15" Type="http://schemas.openxmlformats.org/officeDocument/2006/relationships/image" Target="../media/image223.emf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225.emf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20.emf"/><Relationship Id="rId14" Type="http://schemas.openxmlformats.org/officeDocument/2006/relationships/oleObject" Target="../embeddings/oleObject21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30.emf"/><Relationship Id="rId18" Type="http://schemas.openxmlformats.org/officeDocument/2006/relationships/oleObject" Target="../embeddings/oleObject228.bin"/><Relationship Id="rId3" Type="http://schemas.openxmlformats.org/officeDocument/2006/relationships/notesSlide" Target="../notesSlides/notesSlide50.xml"/><Relationship Id="rId21" Type="http://schemas.openxmlformats.org/officeDocument/2006/relationships/image" Target="../media/image234.emf"/><Relationship Id="rId7" Type="http://schemas.openxmlformats.org/officeDocument/2006/relationships/image" Target="../media/image227.e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29.emf"/><Relationship Id="rId5" Type="http://schemas.openxmlformats.org/officeDocument/2006/relationships/image" Target="../media/image226.emf"/><Relationship Id="rId15" Type="http://schemas.openxmlformats.org/officeDocument/2006/relationships/image" Target="../media/image231.e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33.e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28.emf"/><Relationship Id="rId14" Type="http://schemas.openxmlformats.org/officeDocument/2006/relationships/oleObject" Target="../embeddings/oleObject22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239.emf"/><Relationship Id="rId18" Type="http://schemas.openxmlformats.org/officeDocument/2006/relationships/oleObject" Target="../embeddings/oleObject237.bin"/><Relationship Id="rId3" Type="http://schemas.openxmlformats.org/officeDocument/2006/relationships/notesSlide" Target="../notesSlides/notesSlide51.xml"/><Relationship Id="rId21" Type="http://schemas.openxmlformats.org/officeDocument/2006/relationships/image" Target="../media/image243.emf"/><Relationship Id="rId7" Type="http://schemas.openxmlformats.org/officeDocument/2006/relationships/image" Target="../media/image236.e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2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6.bin"/><Relationship Id="rId20" Type="http://schemas.openxmlformats.org/officeDocument/2006/relationships/oleObject" Target="../embeddings/oleObject238.bin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38.emf"/><Relationship Id="rId5" Type="http://schemas.openxmlformats.org/officeDocument/2006/relationships/image" Target="../media/image235.emf"/><Relationship Id="rId15" Type="http://schemas.openxmlformats.org/officeDocument/2006/relationships/image" Target="../media/image240.emf"/><Relationship Id="rId10" Type="http://schemas.openxmlformats.org/officeDocument/2006/relationships/oleObject" Target="../embeddings/oleObject233.bin"/><Relationship Id="rId19" Type="http://schemas.openxmlformats.org/officeDocument/2006/relationships/image" Target="../media/image242.emf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237.emf"/><Relationship Id="rId14" Type="http://schemas.openxmlformats.org/officeDocument/2006/relationships/oleObject" Target="../embeddings/oleObject235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image" Target="../media/image248.emf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45.emf"/><Relationship Id="rId12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247.emf"/><Relationship Id="rId5" Type="http://schemas.openxmlformats.org/officeDocument/2006/relationships/image" Target="../media/image244.wmf"/><Relationship Id="rId10" Type="http://schemas.openxmlformats.org/officeDocument/2006/relationships/oleObject" Target="../embeddings/oleObject242.bin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24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2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52.emf"/><Relationship Id="rId5" Type="http://schemas.openxmlformats.org/officeDocument/2006/relationships/image" Target="../media/image249.wmf"/><Relationship Id="rId10" Type="http://schemas.openxmlformats.org/officeDocument/2006/relationships/oleObject" Target="../embeddings/oleObject247.bin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51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57.e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254.e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5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4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56.emf"/><Relationship Id="rId5" Type="http://schemas.openxmlformats.org/officeDocument/2006/relationships/image" Target="../media/image253.emf"/><Relationship Id="rId15" Type="http://schemas.openxmlformats.org/officeDocument/2006/relationships/image" Target="../media/image258.e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55.emf"/><Relationship Id="rId14" Type="http://schemas.openxmlformats.org/officeDocument/2006/relationships/oleObject" Target="../embeddings/oleObject25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64.emf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261.emf"/><Relationship Id="rId12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63.emf"/><Relationship Id="rId5" Type="http://schemas.openxmlformats.org/officeDocument/2006/relationships/image" Target="../media/image260.emf"/><Relationship Id="rId10" Type="http://schemas.openxmlformats.org/officeDocument/2006/relationships/oleObject" Target="../embeddings/oleObject258.bin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6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5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6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>
              <a:ea typeface="宋体" charset="-122"/>
            </a:endParaRPr>
          </a:p>
          <a:p>
            <a:r>
              <a:rPr lang="en-US" altLang="zh-CN" sz="3600" dirty="0" smtClean="0">
                <a:ea typeface="宋体" charset="-122"/>
              </a:rPr>
              <a:t>Differential Equations [</a:t>
            </a:r>
            <a:r>
              <a:rPr lang="zh-CN" altLang="en-US" sz="3600" dirty="0" smtClean="0">
                <a:ea typeface="宋体" charset="-122"/>
              </a:rPr>
              <a:t>微分方程</a:t>
            </a:r>
            <a:r>
              <a:rPr lang="en-US" altLang="zh-CN" sz="3600" dirty="0" smtClean="0">
                <a:ea typeface="宋体" charset="-122"/>
              </a:rPr>
              <a:t>] 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514B75-D0A8-4720-89F2-6EF4178A43E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BF5F9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BF5F9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60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DBC6-395B-49B4-B2C7-8D616C6F6F3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Fundamental Concepts of Differential Equations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12"/>
            <a:ext cx="8229600" cy="121444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itchFamily="2" charset="-122"/>
              </a:rPr>
              <a:t>Note that the general solution may not be the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total solutions</a:t>
            </a:r>
            <a:r>
              <a:rPr lang="en-US" altLang="zh-CN" sz="2800" dirty="0">
                <a:ea typeface="宋体" pitchFamily="2" charset="-122"/>
              </a:rPr>
              <a:t>. </a:t>
            </a:r>
          </a:p>
        </p:txBody>
      </p:sp>
      <p:graphicFrame>
        <p:nvGraphicFramePr>
          <p:cNvPr id="1124356" name="Object 4"/>
          <p:cNvGraphicFramePr>
            <a:graphicFrameLocks noChangeAspect="1"/>
          </p:cNvGraphicFramePr>
          <p:nvPr/>
        </p:nvGraphicFramePr>
        <p:xfrm>
          <a:off x="3357554" y="3000372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3" imgW="1752480" imgH="380880" progId="Equation.DSMT4">
                  <p:embed/>
                </p:oleObj>
              </mc:Choice>
              <mc:Fallback>
                <p:oleObj name="Equation" r:id="rId3" imgW="175248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000372"/>
                        <a:ext cx="1752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4357" name="Object 5"/>
          <p:cNvGraphicFramePr>
            <a:graphicFrameLocks noChangeAspect="1"/>
          </p:cNvGraphicFramePr>
          <p:nvPr/>
        </p:nvGraphicFramePr>
        <p:xfrm>
          <a:off x="3428992" y="3786190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Equation" r:id="rId5" imgW="1612800" imgH="342720" progId="Equation.DSMT4">
                  <p:embed/>
                </p:oleObj>
              </mc:Choice>
              <mc:Fallback>
                <p:oleObj name="Equation" r:id="rId5" imgW="161280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786190"/>
                        <a:ext cx="1612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57224" y="2714620"/>
            <a:ext cx="142378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Example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460-8EB1-4A54-9B33-B61ED1E1ED3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Geometric Interpretation of the First Order Differential Equation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428736"/>
            <a:ext cx="5451592" cy="418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681038" y="2190756"/>
          <a:ext cx="101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name="Equation" r:id="rId5" imgW="1015920" imgH="634680" progId="Equation.DSMT4">
                  <p:embed/>
                </p:oleObj>
              </mc:Choice>
              <mc:Fallback>
                <p:oleObj name="Equation" r:id="rId5" imgW="101592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190756"/>
                        <a:ext cx="1016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57158" y="3119438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9" name="Equation" r:id="rId7" imgW="1663560" imgH="380880" progId="Equation.DSMT4">
                  <p:embed/>
                </p:oleObj>
              </mc:Choice>
              <mc:Fallback>
                <p:oleObj name="Equation" r:id="rId7" imgW="166356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119438"/>
                        <a:ext cx="166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649288" y="3857625"/>
          <a:ext cx="1028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0" name="Equation" r:id="rId9" imgW="1028520" imgH="368280" progId="Equation.DSMT4">
                  <p:embed/>
                </p:oleObj>
              </mc:Choice>
              <mc:Fallback>
                <p:oleObj name="Equation" r:id="rId9" imgW="1028520" imgH="368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857625"/>
                        <a:ext cx="1028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336550" y="4619625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Equation" r:id="rId11" imgW="1562040" imgH="380880" progId="Equation.DSMT4">
                  <p:embed/>
                </p:oleObj>
              </mc:Choice>
              <mc:Fallback>
                <p:oleObj name="Equation" r:id="rId11" imgW="1562040" imgH="380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4619625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185811"/>
            <a:ext cx="4000529" cy="307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460-8EB1-4A54-9B33-B61ED1E1ED3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Geometric Interpretation of the First Order Differential Equation</a:t>
            </a:r>
          </a:p>
        </p:txBody>
      </p:sp>
      <p:sp>
        <p:nvSpPr>
          <p:cNvPr id="1111047" name="Text Box 7"/>
          <p:cNvSpPr txBox="1">
            <a:spLocks noChangeArrowheads="1"/>
          </p:cNvSpPr>
          <p:nvPr/>
        </p:nvSpPr>
        <p:spPr bwMode="auto">
          <a:xfrm>
            <a:off x="395288" y="1651000"/>
            <a:ext cx="51720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3333FF"/>
                </a:solidFill>
                <a:ea typeface="宋体" pitchFamily="2" charset="-122"/>
              </a:rPr>
              <a:t>Slope Fields: Viewing Solution Curves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95292" y="2571744"/>
            <a:ext cx="4962526" cy="3194051"/>
            <a:chOff x="180" y="1709"/>
            <a:chExt cx="3126" cy="2012"/>
          </a:xfrm>
        </p:grpSpPr>
        <p:sp>
          <p:nvSpPr>
            <p:cNvPr id="1111049" name="Text Box 9"/>
            <p:cNvSpPr txBox="1">
              <a:spLocks noChangeArrowheads="1"/>
            </p:cNvSpPr>
            <p:nvPr/>
          </p:nvSpPr>
          <p:spPr bwMode="auto">
            <a:xfrm>
              <a:off x="180" y="1709"/>
              <a:ext cx="3126" cy="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ea typeface="宋体" pitchFamily="2" charset="-122"/>
                </a:rPr>
                <a:t>Each time we specify an initial condition </a:t>
              </a:r>
              <a:r>
                <a:rPr lang="en-US" altLang="zh-CN" sz="2400" b="1" i="1" dirty="0">
                  <a:ea typeface="宋体" pitchFamily="2" charset="-122"/>
                </a:rPr>
                <a:t>y </a:t>
              </a:r>
              <a:r>
                <a:rPr lang="en-US" altLang="zh-CN" sz="2400" dirty="0">
                  <a:ea typeface="宋体" pitchFamily="2" charset="-122"/>
                </a:rPr>
                <a:t>( 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aseline="-25000" dirty="0">
                  <a:ea typeface="宋体" pitchFamily="2" charset="-122"/>
                </a:rPr>
                <a:t>0</a:t>
              </a:r>
              <a:r>
                <a:rPr lang="en-US" altLang="zh-CN" sz="2400" dirty="0">
                  <a:ea typeface="宋体" pitchFamily="2" charset="-122"/>
                </a:rPr>
                <a:t>) =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aseline="-25000" dirty="0">
                  <a:ea typeface="宋体" pitchFamily="2" charset="-122"/>
                </a:rPr>
                <a:t>0</a:t>
              </a:r>
              <a:r>
                <a:rPr lang="en-US" altLang="zh-CN" sz="2400" dirty="0">
                  <a:ea typeface="宋体" pitchFamily="2" charset="-122"/>
                </a:rPr>
                <a:t> for the solution of a differential equation                      , the solution curve (graph of the solution) is required to pass through the point (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aseline="-25000" dirty="0">
                  <a:ea typeface="宋体" pitchFamily="2" charset="-122"/>
                </a:rPr>
                <a:t>0</a:t>
              </a:r>
              <a:r>
                <a:rPr lang="en-US" altLang="zh-CN" sz="2400" dirty="0">
                  <a:ea typeface="宋体" pitchFamily="2" charset="-122"/>
                </a:rPr>
                <a:t>,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aseline="-25000" dirty="0">
                  <a:ea typeface="宋体" pitchFamily="2" charset="-122"/>
                </a:rPr>
                <a:t>0</a:t>
              </a:r>
              <a:r>
                <a:rPr lang="en-US" altLang="zh-CN" sz="2400" dirty="0">
                  <a:ea typeface="宋体" pitchFamily="2" charset="-122"/>
                </a:rPr>
                <a:t>) and to have slope </a:t>
              </a:r>
              <a:r>
                <a:rPr lang="en-US" altLang="zh-CN" sz="2400" b="1" i="1" dirty="0">
                  <a:ea typeface="宋体" pitchFamily="2" charset="-122"/>
                </a:rPr>
                <a:t>f </a:t>
              </a:r>
              <a:r>
                <a:rPr lang="en-US" altLang="zh-CN" sz="2400" dirty="0">
                  <a:ea typeface="宋体" pitchFamily="2" charset="-122"/>
                </a:rPr>
                <a:t>(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aseline="-25000" dirty="0">
                  <a:ea typeface="宋体" pitchFamily="2" charset="-122"/>
                </a:rPr>
                <a:t>0</a:t>
              </a:r>
              <a:r>
                <a:rPr lang="en-US" altLang="zh-CN" sz="2400" dirty="0">
                  <a:ea typeface="宋体" pitchFamily="2" charset="-122"/>
                </a:rPr>
                <a:t>,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aseline="-25000" dirty="0">
                  <a:ea typeface="宋体" pitchFamily="2" charset="-122"/>
                </a:rPr>
                <a:t>0</a:t>
              </a:r>
              <a:r>
                <a:rPr lang="en-US" altLang="zh-CN" sz="2400" dirty="0">
                  <a:ea typeface="宋体" pitchFamily="2" charset="-122"/>
                </a:rPr>
                <a:t>) there.</a:t>
              </a:r>
            </a:p>
          </p:txBody>
        </p:sp>
        <p:graphicFrame>
          <p:nvGraphicFramePr>
            <p:cNvPr id="1111050" name="Object 10"/>
            <p:cNvGraphicFramePr>
              <a:graphicFrameLocks noChangeAspect="1"/>
            </p:cNvGraphicFramePr>
            <p:nvPr/>
          </p:nvGraphicFramePr>
          <p:xfrm>
            <a:off x="2169" y="2294"/>
            <a:ext cx="9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85" name="Equation" r:id="rId5" imgW="1485720" imgH="342720" progId="Equation.DSMT4">
                    <p:embed/>
                  </p:oleObj>
                </mc:Choice>
                <mc:Fallback>
                  <p:oleObj name="Equation" r:id="rId5" imgW="1485720" imgH="34272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2294"/>
                          <a:ext cx="93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F460-8EB1-4A54-9B33-B61ED1E1ED3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Geometric Interpretation of the First Order Differential Equation</a:t>
            </a:r>
          </a:p>
        </p:txBody>
      </p:sp>
      <p:sp>
        <p:nvSpPr>
          <p:cNvPr id="1111047" name="Text Box 7"/>
          <p:cNvSpPr txBox="1">
            <a:spLocks noChangeArrowheads="1"/>
          </p:cNvSpPr>
          <p:nvPr/>
        </p:nvSpPr>
        <p:spPr bwMode="auto">
          <a:xfrm>
            <a:off x="395288" y="1651000"/>
            <a:ext cx="51720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3333FF"/>
                </a:solidFill>
                <a:ea typeface="宋体" pitchFamily="2" charset="-122"/>
              </a:rPr>
              <a:t>Slope Fields: Viewing Solution Curves</a:t>
            </a:r>
          </a:p>
        </p:txBody>
      </p:sp>
      <p:sp>
        <p:nvSpPr>
          <p:cNvPr id="1111051" name="Text Box 11"/>
          <p:cNvSpPr txBox="1">
            <a:spLocks noChangeArrowheads="1"/>
          </p:cNvSpPr>
          <p:nvPr/>
        </p:nvSpPr>
        <p:spPr bwMode="auto">
          <a:xfrm>
            <a:off x="428596" y="2714620"/>
            <a:ext cx="8083550" cy="27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ea typeface="宋体" pitchFamily="2" charset="-122"/>
              </a:rPr>
              <a:t>We can picture the slopes graphically by drawing short line segments of slope </a:t>
            </a:r>
            <a:r>
              <a:rPr lang="en-US" altLang="zh-CN" sz="2400" b="1" i="1" dirty="0">
                <a:ea typeface="宋体" pitchFamily="2" charset="-122"/>
              </a:rPr>
              <a:t>f 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) at selected points (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) in the region of the </a:t>
            </a:r>
            <a:r>
              <a:rPr lang="en-US" altLang="zh-CN" sz="2400" b="1" i="1" dirty="0" err="1">
                <a:ea typeface="宋体" pitchFamily="2" charset="-122"/>
              </a:rPr>
              <a:t>xy</a:t>
            </a:r>
            <a:r>
              <a:rPr lang="en-US" altLang="zh-CN" sz="2400" dirty="0">
                <a:ea typeface="宋体" pitchFamily="2" charset="-122"/>
              </a:rPr>
              <a:t>-plane that constitutes the domain of </a:t>
            </a:r>
            <a:r>
              <a:rPr lang="en-US" altLang="zh-CN" sz="2400" b="1" i="1" dirty="0">
                <a:ea typeface="宋体" pitchFamily="2" charset="-122"/>
              </a:rPr>
              <a:t>f</a:t>
            </a:r>
            <a:r>
              <a:rPr lang="en-US" altLang="zh-CN" sz="2400" dirty="0">
                <a:ea typeface="宋体" pitchFamily="2" charset="-122"/>
              </a:rPr>
              <a:t>. Each segment has the same slope as the solution curve through (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) and so is tangent to the curve there. We see how the curves behave by following these tangents.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628D-D230-4FEF-9E92-CBAC56C962C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Slope Fields</a:t>
            </a:r>
          </a:p>
        </p:txBody>
      </p:sp>
      <p:graphicFrame>
        <p:nvGraphicFramePr>
          <p:cNvPr id="1113091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1865313"/>
          <a:ext cx="27019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4" name="Image" r:id="rId4" imgW="4546032" imgH="3682540" progId="Photoshop.Image.8">
                  <p:embed/>
                </p:oleObj>
              </mc:Choice>
              <mc:Fallback>
                <p:oleObj name="Image" r:id="rId4" imgW="4546032" imgH="3682540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65313"/>
                        <a:ext cx="270192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59125" y="1865313"/>
          <a:ext cx="27146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" name="Image" r:id="rId6" imgW="4596825" imgH="3707937" progId="Photoshop.Image.8">
                  <p:embed/>
                </p:oleObj>
              </mc:Choice>
              <mc:Fallback>
                <p:oleObj name="Image" r:id="rId6" imgW="4596825" imgH="3707937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1865313"/>
                        <a:ext cx="271462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3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84863" y="1865313"/>
          <a:ext cx="2608262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6" name="Image" r:id="rId8" imgW="4419048" imgH="3707937" progId="Photoshop.Image.8">
                  <p:embed/>
                </p:oleObj>
              </mc:Choice>
              <mc:Fallback>
                <p:oleObj name="Image" r:id="rId8" imgW="4419048" imgH="3707937" progId="Photoshop.Image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1865313"/>
                        <a:ext cx="2608262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4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3952875"/>
          <a:ext cx="26527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7" name="Image" r:id="rId10" imgW="4520635" imgH="3022222" progId="Photoshop.Image.8">
                  <p:embed/>
                </p:oleObj>
              </mc:Choice>
              <mc:Fallback>
                <p:oleObj name="Image" r:id="rId10" imgW="4520635" imgH="3022222" progId="Photoshop.Imag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52875"/>
                        <a:ext cx="265271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5" name="Object 7"/>
          <p:cNvGraphicFramePr>
            <a:graphicFrameLocks noChangeAspect="1"/>
          </p:cNvGraphicFramePr>
          <p:nvPr/>
        </p:nvGraphicFramePr>
        <p:xfrm>
          <a:off x="3132138" y="3976688"/>
          <a:ext cx="27241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Image" r:id="rId12" imgW="4622222" imgH="2984127" progId="Photoshop.Image.8">
                  <p:embed/>
                </p:oleObj>
              </mc:Choice>
              <mc:Fallback>
                <p:oleObj name="Image" r:id="rId12" imgW="4622222" imgH="2984127" progId="Photoshop.Image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976688"/>
                        <a:ext cx="27241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6" name="Object 8"/>
          <p:cNvGraphicFramePr>
            <a:graphicFrameLocks noChangeAspect="1"/>
          </p:cNvGraphicFramePr>
          <p:nvPr/>
        </p:nvGraphicFramePr>
        <p:xfrm>
          <a:off x="5940425" y="3997325"/>
          <a:ext cx="2652713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Image" r:id="rId14" imgW="4495238" imgH="2946032" progId="Photoshop.Image.8">
                  <p:embed/>
                </p:oleObj>
              </mc:Choice>
              <mc:Fallback>
                <p:oleObj name="Image" r:id="rId14" imgW="4495238" imgH="2946032" progId="Photoshop.Imag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997325"/>
                        <a:ext cx="2652713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1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1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1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Section 6.2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First-Order Differential Equations</a:t>
            </a:r>
          </a:p>
        </p:txBody>
      </p:sp>
      <p:pic>
        <p:nvPicPr>
          <p:cNvPr id="5" name="图片占位符 4" descr="Euler_1_web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248" b="13248"/>
          <a:stretch>
            <a:fillRect/>
          </a:stretch>
        </p:blipFill>
        <p:spPr/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B5D1-DCD0-4EF7-8841-671F6B1518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ea typeface="宋体" pitchFamily="2" charset="-122"/>
              </a:rPr>
              <a:t>First-Order Separable Differential Equations</a:t>
            </a:r>
            <a:br>
              <a:rPr lang="en-US" altLang="zh-CN" sz="2800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>一阶可分离变量方程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59" y="3571878"/>
            <a:ext cx="7964488" cy="2557463"/>
            <a:chOff x="254" y="918"/>
            <a:chExt cx="5017" cy="1611"/>
          </a:xfrm>
        </p:grpSpPr>
        <p:sp>
          <p:nvSpPr>
            <p:cNvPr id="988164" name="Text Box 4"/>
            <p:cNvSpPr txBox="1">
              <a:spLocks noChangeArrowheads="1"/>
            </p:cNvSpPr>
            <p:nvPr/>
          </p:nvSpPr>
          <p:spPr bwMode="auto">
            <a:xfrm>
              <a:off x="254" y="918"/>
              <a:ext cx="50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Definition (</a:t>
              </a:r>
              <a:r>
                <a:rPr lang="en-US" altLang="zh-CN" sz="2400" b="1" dirty="0"/>
                <a:t>First-order equations with variables separable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)</a:t>
              </a:r>
            </a:p>
          </p:txBody>
        </p:sp>
        <p:sp>
          <p:nvSpPr>
            <p:cNvPr id="988165" name="Text Box 5"/>
            <p:cNvSpPr txBox="1">
              <a:spLocks noChangeArrowheads="1"/>
            </p:cNvSpPr>
            <p:nvPr/>
          </p:nvSpPr>
          <p:spPr bwMode="auto">
            <a:xfrm>
              <a:off x="254" y="1233"/>
              <a:ext cx="1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The equation </a:t>
              </a:r>
            </a:p>
          </p:txBody>
        </p:sp>
        <p:graphicFrame>
          <p:nvGraphicFramePr>
            <p:cNvPr id="988166" name="Object 6"/>
            <p:cNvGraphicFramePr>
              <a:graphicFrameLocks noChangeAspect="1"/>
            </p:cNvGraphicFramePr>
            <p:nvPr/>
          </p:nvGraphicFramePr>
          <p:xfrm>
            <a:off x="1429" y="1287"/>
            <a:ext cx="9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0" name="Equation" r:id="rId4" imgW="1485720" imgH="342720" progId="Equation.DSMT4">
                    <p:embed/>
                  </p:oleObj>
                </mc:Choice>
                <mc:Fallback>
                  <p:oleObj name="Equation" r:id="rId4" imgW="1485720" imgH="34272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287"/>
                          <a:ext cx="93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8167" name="Text Box 7"/>
            <p:cNvSpPr txBox="1">
              <a:spLocks noChangeArrowheads="1"/>
            </p:cNvSpPr>
            <p:nvPr/>
          </p:nvSpPr>
          <p:spPr bwMode="auto">
            <a:xfrm>
              <a:off x="2414" y="1212"/>
              <a:ext cx="24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is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separable (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pitchFamily="2" charset="-122"/>
                </a:rPr>
                <a:t>可分离变量的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</a:rPr>
                <a:t>)</a:t>
              </a:r>
            </a:p>
          </p:txBody>
        </p:sp>
        <p:sp>
          <p:nvSpPr>
            <p:cNvPr id="988168" name="Text Box 8"/>
            <p:cNvSpPr txBox="1">
              <a:spLocks noChangeArrowheads="1"/>
            </p:cNvSpPr>
            <p:nvPr/>
          </p:nvSpPr>
          <p:spPr bwMode="auto">
            <a:xfrm>
              <a:off x="254" y="1548"/>
              <a:ext cx="4852" cy="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400" dirty="0">
                  <a:ea typeface="宋体" pitchFamily="2" charset="-122"/>
                </a:rPr>
                <a:t>if </a:t>
              </a:r>
              <a:r>
                <a:rPr lang="en-US" altLang="zh-CN" sz="2400" b="1" i="1" dirty="0">
                  <a:ea typeface="宋体" pitchFamily="2" charset="-122"/>
                </a:rPr>
                <a:t>F</a:t>
              </a:r>
              <a:r>
                <a:rPr lang="en-US" altLang="zh-CN" sz="2400" dirty="0">
                  <a:ea typeface="宋体" pitchFamily="2" charset="-122"/>
                </a:rPr>
                <a:t> is the product of a function of 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dirty="0">
                  <a:ea typeface="宋体" pitchFamily="2" charset="-122"/>
                </a:rPr>
                <a:t> and a function of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dirty="0">
                  <a:ea typeface="宋体" pitchFamily="2" charset="-122"/>
                </a:rPr>
                <a:t>. The 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 dirty="0">
                  <a:ea typeface="宋体" pitchFamily="2" charset="-122"/>
                </a:rPr>
                <a:t>differential equation then has the form</a:t>
              </a:r>
            </a:p>
          </p:txBody>
        </p:sp>
        <p:graphicFrame>
          <p:nvGraphicFramePr>
            <p:cNvPr id="988169" name="Object 9"/>
            <p:cNvGraphicFramePr>
              <a:graphicFrameLocks noChangeAspect="1"/>
            </p:cNvGraphicFramePr>
            <p:nvPr/>
          </p:nvGraphicFramePr>
          <p:xfrm>
            <a:off x="2089" y="2129"/>
            <a:ext cx="18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1" name="Equation" r:id="rId6" imgW="2997000" imgH="634680" progId="Equation.DSMT4">
                    <p:embed/>
                  </p:oleObj>
                </mc:Choice>
                <mc:Fallback>
                  <p:oleObj name="Equation" r:id="rId6" imgW="2997000" imgH="6346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129"/>
                          <a:ext cx="188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12"/>
          <p:cNvSpPr/>
          <p:nvPr/>
        </p:nvSpPr>
        <p:spPr>
          <a:xfrm>
            <a:off x="357158" y="1428736"/>
            <a:ext cx="814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CC"/>
                </a:solidFill>
              </a:rPr>
              <a:t>The general form of a first-order differential equation is</a:t>
            </a:r>
          </a:p>
          <a:p>
            <a:pPr algn="ctr">
              <a:lnSpc>
                <a:spcPct val="125000"/>
              </a:lnSpc>
            </a:pPr>
            <a:r>
              <a:rPr lang="en-US" altLang="zh-CN" sz="2400" b="1" i="1" dirty="0">
                <a:solidFill>
                  <a:srgbClr val="0000CC"/>
                </a:solidFill>
              </a:rPr>
              <a:t>F(x, y, y′) = 0</a:t>
            </a:r>
            <a:r>
              <a:rPr lang="en-US" altLang="zh-CN" sz="2400" i="1" dirty="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CC"/>
                </a:solidFill>
              </a:rPr>
              <a:t>If this equation can be solved for </a:t>
            </a:r>
            <a:r>
              <a:rPr lang="en-US" altLang="zh-CN" sz="2400" i="1" dirty="0">
                <a:solidFill>
                  <a:srgbClr val="0000CC"/>
                </a:solidFill>
              </a:rPr>
              <a:t>y′, </a:t>
            </a:r>
            <a:r>
              <a:rPr lang="en-US" altLang="zh-CN" sz="2400" dirty="0">
                <a:solidFill>
                  <a:srgbClr val="0000CC"/>
                </a:solidFill>
              </a:rPr>
              <a:t>it can be written in the form</a:t>
            </a:r>
          </a:p>
          <a:p>
            <a:pPr algn="ctr">
              <a:lnSpc>
                <a:spcPct val="125000"/>
              </a:lnSpc>
            </a:pPr>
            <a:r>
              <a:rPr lang="en-US" altLang="zh-CN" sz="2400" b="1" i="1" dirty="0">
                <a:solidFill>
                  <a:srgbClr val="0000CC"/>
                </a:solidFill>
              </a:rPr>
              <a:t>y′ = f</a:t>
            </a:r>
            <a:r>
              <a:rPr lang="en-US" altLang="zh-CN" sz="2400" b="1" dirty="0">
                <a:solidFill>
                  <a:srgbClr val="0000CC"/>
                </a:solidFill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</a:rPr>
              <a:t>x, y</a:t>
            </a:r>
            <a:r>
              <a:rPr lang="en-US" altLang="zh-CN" sz="2400" b="1" dirty="0">
                <a:solidFill>
                  <a:srgbClr val="0000CC"/>
                </a:solidFill>
              </a:rPr>
              <a:t>)</a:t>
            </a:r>
            <a:r>
              <a:rPr lang="en-US" altLang="zh-CN" sz="2400" i="1" dirty="0">
                <a:solidFill>
                  <a:srgbClr val="0000CC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3FCB-C755-4FC0-A203-A139DE3372A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First-Order Separable Differential Equations</a:t>
            </a:r>
            <a:br>
              <a:rPr lang="en-US" altLang="zh-CN" sz="2800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>一阶可分离变量方程</a:t>
            </a:r>
          </a:p>
        </p:txBody>
      </p:sp>
      <p:graphicFrame>
        <p:nvGraphicFramePr>
          <p:cNvPr id="1150979" name="Object 3"/>
          <p:cNvGraphicFramePr>
            <a:graphicFrameLocks noChangeAspect="1"/>
          </p:cNvGraphicFramePr>
          <p:nvPr/>
        </p:nvGraphicFramePr>
        <p:xfrm>
          <a:off x="809625" y="1557338"/>
          <a:ext cx="3708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9" name="Equation" r:id="rId4" imgW="2603160" imgH="622080" progId="Equation.DSMT4">
                  <p:embed/>
                </p:oleObj>
              </mc:Choice>
              <mc:Fallback>
                <p:oleObj name="Equation" r:id="rId4" imgW="260316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557338"/>
                        <a:ext cx="3708400" cy="885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0980" name="Object 4"/>
          <p:cNvGraphicFramePr>
            <a:graphicFrameLocks noChangeAspect="1"/>
          </p:cNvGraphicFramePr>
          <p:nvPr/>
        </p:nvGraphicFramePr>
        <p:xfrm>
          <a:off x="1009640" y="4659326"/>
          <a:ext cx="2133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0" name="Equation" r:id="rId6" imgW="2133360" imgH="698400" progId="Equation.DSMT4">
                  <p:embed/>
                </p:oleObj>
              </mc:Choice>
              <mc:Fallback>
                <p:oleObj name="Equation" r:id="rId6" imgW="213336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40" y="4659326"/>
                        <a:ext cx="2133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0981" name="Object 5"/>
          <p:cNvGraphicFramePr>
            <a:graphicFrameLocks noChangeAspect="1"/>
          </p:cNvGraphicFramePr>
          <p:nvPr/>
        </p:nvGraphicFramePr>
        <p:xfrm>
          <a:off x="3992563" y="4614863"/>
          <a:ext cx="294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1" name="Equation" r:id="rId8" imgW="2946240" imgH="698400" progId="Equation.DSMT4">
                  <p:embed/>
                </p:oleObj>
              </mc:Choice>
              <mc:Fallback>
                <p:oleObj name="Equation" r:id="rId8" imgW="2946240" imgH="69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4614863"/>
                        <a:ext cx="294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0982" name="Object 6"/>
          <p:cNvGraphicFramePr>
            <a:graphicFrameLocks noChangeAspect="1"/>
          </p:cNvGraphicFramePr>
          <p:nvPr/>
        </p:nvGraphicFramePr>
        <p:xfrm>
          <a:off x="4148148" y="5556250"/>
          <a:ext cx="18526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2" name="Equation" r:id="rId10" imgW="1218960" imgH="291960" progId="Equation.DSMT4">
                  <p:embed/>
                </p:oleObj>
              </mc:Choice>
              <mc:Fallback>
                <p:oleObj name="Equation" r:id="rId10" imgW="121896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48" y="5556250"/>
                        <a:ext cx="1852612" cy="442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0983" name="Object 7"/>
          <p:cNvGraphicFramePr>
            <a:graphicFrameLocks noChangeAspect="1"/>
          </p:cNvGraphicFramePr>
          <p:nvPr/>
        </p:nvGraphicFramePr>
        <p:xfrm>
          <a:off x="685780" y="3643314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3" name="Equation" r:id="rId12" imgW="1028520" imgH="342720" progId="Equation.DSMT4">
                  <p:embed/>
                </p:oleObj>
              </mc:Choice>
              <mc:Fallback>
                <p:oleObj name="Equation" r:id="rId12" imgW="102852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80" y="3643314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0984" name="Object 8"/>
          <p:cNvGraphicFramePr>
            <a:graphicFrameLocks noChangeAspect="1"/>
          </p:cNvGraphicFramePr>
          <p:nvPr/>
        </p:nvGraphicFramePr>
        <p:xfrm>
          <a:off x="4932363" y="2266950"/>
          <a:ext cx="11525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4" name="Equation" r:id="rId14" imgW="685800" imgH="330120" progId="Equation.DSMT4">
                  <p:embed/>
                </p:oleObj>
              </mc:Choice>
              <mc:Fallback>
                <p:oleObj name="Equation" r:id="rId14" imgW="685800" imgH="3301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266950"/>
                        <a:ext cx="1152525" cy="555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0985" name="AutoShape 9"/>
          <p:cNvSpPr>
            <a:spLocks noChangeArrowheads="1"/>
          </p:cNvSpPr>
          <p:nvPr/>
        </p:nvSpPr>
        <p:spPr bwMode="auto">
          <a:xfrm>
            <a:off x="3208353" y="4797425"/>
            <a:ext cx="792162" cy="341313"/>
          </a:xfrm>
          <a:prstGeom prst="rightArrow">
            <a:avLst>
              <a:gd name="adj1" fmla="val 50000"/>
              <a:gd name="adj2" fmla="val 5802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50986" name="AutoShape 10"/>
          <p:cNvSpPr>
            <a:spLocks noChangeArrowheads="1"/>
          </p:cNvSpPr>
          <p:nvPr/>
        </p:nvSpPr>
        <p:spPr bwMode="auto">
          <a:xfrm>
            <a:off x="3132138" y="5589588"/>
            <a:ext cx="792162" cy="341312"/>
          </a:xfrm>
          <a:prstGeom prst="rightArrow">
            <a:avLst>
              <a:gd name="adj1" fmla="val 50000"/>
              <a:gd name="adj2" fmla="val 5802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50987" name="AutoShape 11"/>
          <p:cNvSpPr>
            <a:spLocks noChangeArrowheads="1"/>
          </p:cNvSpPr>
          <p:nvPr/>
        </p:nvSpPr>
        <p:spPr bwMode="auto">
          <a:xfrm>
            <a:off x="539750" y="2492375"/>
            <a:ext cx="503238" cy="3024188"/>
          </a:xfrm>
          <a:prstGeom prst="curvedRightArrow">
            <a:avLst>
              <a:gd name="adj1" fmla="val 120189"/>
              <a:gd name="adj2" fmla="val 240378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50988" name="AutoShape 12"/>
          <p:cNvSpPr>
            <a:spLocks noChangeArrowheads="1"/>
          </p:cNvSpPr>
          <p:nvPr/>
        </p:nvSpPr>
        <p:spPr bwMode="auto">
          <a:xfrm>
            <a:off x="2992433" y="2852738"/>
            <a:ext cx="2865451" cy="504825"/>
          </a:xfrm>
          <a:prstGeom prst="curvedUpArrow">
            <a:avLst>
              <a:gd name="adj1" fmla="val 91258"/>
              <a:gd name="adj2" fmla="val 182516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50989" name="Rectangle 13"/>
          <p:cNvSpPr>
            <a:spLocks noChangeArrowheads="1"/>
          </p:cNvSpPr>
          <p:nvPr/>
        </p:nvSpPr>
        <p:spPr bwMode="auto">
          <a:xfrm>
            <a:off x="3643306" y="2714620"/>
            <a:ext cx="1435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000000"/>
                </a:solidFill>
                <a:ea typeface="宋体" pitchFamily="2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) = 0</a:t>
            </a:r>
            <a:endParaRPr lang="zh-CN" altLang="en-US" sz="2400" b="1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1150990" name="Object 14"/>
          <p:cNvGraphicFramePr>
            <a:graphicFrameLocks noChangeAspect="1"/>
          </p:cNvGraphicFramePr>
          <p:nvPr/>
        </p:nvGraphicFramePr>
        <p:xfrm>
          <a:off x="7072330" y="3714752"/>
          <a:ext cx="18716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5" name="Equation" r:id="rId16" imgW="1371600" imgH="749160" progId="Equation.DSMT4">
                  <p:embed/>
                </p:oleObj>
              </mc:Choice>
              <mc:Fallback>
                <p:oleObj name="Equation" r:id="rId16" imgW="1371600" imgH="749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3714752"/>
                        <a:ext cx="1871662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0991" name="AutoShape 15"/>
          <p:cNvSpPr>
            <a:spLocks/>
          </p:cNvSpPr>
          <p:nvPr/>
        </p:nvSpPr>
        <p:spPr bwMode="auto">
          <a:xfrm>
            <a:off x="6711968" y="2636838"/>
            <a:ext cx="360362" cy="3313112"/>
          </a:xfrm>
          <a:prstGeom prst="rightBrace">
            <a:avLst>
              <a:gd name="adj1" fmla="val 7661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50992" name="Rectangle 16"/>
          <p:cNvSpPr>
            <a:spLocks noChangeArrowheads="1"/>
          </p:cNvSpPr>
          <p:nvPr/>
        </p:nvSpPr>
        <p:spPr bwMode="auto">
          <a:xfrm>
            <a:off x="6948488" y="3284538"/>
            <a:ext cx="2005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total solutions</a:t>
            </a:r>
            <a:endParaRPr lang="zh-CN" altLang="en-US" sz="2400" b="1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150993" name="AutoShape 17"/>
          <p:cNvSpPr>
            <a:spLocks noChangeArrowheads="1"/>
          </p:cNvSpPr>
          <p:nvPr/>
        </p:nvSpPr>
        <p:spPr bwMode="auto">
          <a:xfrm>
            <a:off x="5143504" y="857232"/>
            <a:ext cx="4000496" cy="1614507"/>
          </a:xfrm>
          <a:prstGeom prst="irregularSeal2">
            <a:avLst/>
          </a:prstGeom>
          <a:solidFill>
            <a:srgbClr val="E7FFE7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Separation of </a:t>
            </a:r>
          </a:p>
          <a:p>
            <a:pPr algn="ctr"/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Variable </a:t>
            </a:r>
          </a:p>
        </p:txBody>
      </p:sp>
      <p:sp>
        <p:nvSpPr>
          <p:cNvPr id="1150994" name="Rectangle 18"/>
          <p:cNvSpPr>
            <a:spLocks noChangeArrowheads="1"/>
          </p:cNvSpPr>
          <p:nvPr/>
        </p:nvSpPr>
        <p:spPr bwMode="auto">
          <a:xfrm>
            <a:off x="7143768" y="2071678"/>
            <a:ext cx="1731564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ea typeface="宋体" pitchFamily="2" charset="-122"/>
              </a:rPr>
              <a:t>分离变量法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5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5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5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5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5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5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5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5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5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50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50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50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85" grpId="0" animBg="1"/>
      <p:bldP spid="1150986" grpId="0" animBg="1"/>
      <p:bldP spid="1150987" grpId="0" animBg="1"/>
      <p:bldP spid="1150988" grpId="0" animBg="1"/>
      <p:bldP spid="1150989" grpId="0"/>
      <p:bldP spid="1150991" grpId="0" animBg="1"/>
      <p:bldP spid="1150992" grpId="0"/>
      <p:bldP spid="1150993" grpId="0" animBg="1"/>
      <p:bldP spid="11509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CC13-CAE5-4165-BF33-BD808182109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First-Order Separable Differential Equations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85720" y="1285860"/>
            <a:ext cx="8215370" cy="1357322"/>
            <a:chOff x="285720" y="1357298"/>
            <a:chExt cx="8215370" cy="1357322"/>
          </a:xfrm>
        </p:grpSpPr>
        <p:sp>
          <p:nvSpPr>
            <p:cNvPr id="22" name="圆角矩形 21"/>
            <p:cNvSpPr/>
            <p:nvPr/>
          </p:nvSpPr>
          <p:spPr>
            <a:xfrm>
              <a:off x="285720" y="1357298"/>
              <a:ext cx="8215370" cy="135732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19"/>
            <p:cNvGrpSpPr>
              <a:grpSpLocks/>
            </p:cNvGrpSpPr>
            <p:nvPr/>
          </p:nvGrpSpPr>
          <p:grpSpPr bwMode="auto">
            <a:xfrm>
              <a:off x="474663" y="1500175"/>
              <a:ext cx="6745288" cy="1071563"/>
              <a:chOff x="299" y="1070"/>
              <a:chExt cx="4249" cy="675"/>
            </a:xfrm>
          </p:grpSpPr>
          <p:sp>
            <p:nvSpPr>
              <p:cNvPr id="992259" name="Text Box 3"/>
              <p:cNvSpPr txBox="1">
                <a:spLocks noChangeArrowheads="1"/>
              </p:cNvSpPr>
              <p:nvPr/>
            </p:nvSpPr>
            <p:spPr bwMode="auto">
              <a:xfrm>
                <a:off x="299" y="1070"/>
                <a:ext cx="99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a typeface="宋体" pitchFamily="2" charset="-122"/>
                  </a:rPr>
                  <a:t>Example 1</a:t>
                </a:r>
              </a:p>
            </p:txBody>
          </p:sp>
          <p:sp>
            <p:nvSpPr>
              <p:cNvPr id="992260" name="Text Box 4"/>
              <p:cNvSpPr txBox="1">
                <a:spLocks noChangeArrowheads="1"/>
              </p:cNvSpPr>
              <p:nvPr/>
            </p:nvSpPr>
            <p:spPr bwMode="auto">
              <a:xfrm>
                <a:off x="1291" y="1070"/>
                <a:ext cx="3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Find the general solution of the equation</a:t>
                </a:r>
              </a:p>
            </p:txBody>
          </p:sp>
          <p:graphicFrame>
            <p:nvGraphicFramePr>
              <p:cNvPr id="992261" name="Object 5"/>
              <p:cNvGraphicFramePr>
                <a:graphicFrameLocks noChangeAspect="1"/>
              </p:cNvGraphicFramePr>
              <p:nvPr/>
            </p:nvGraphicFramePr>
            <p:xfrm>
              <a:off x="2516" y="1345"/>
              <a:ext cx="728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389" name="Equation" r:id="rId4" imgW="1155600" imgH="634680" progId="Equation.DSMT4">
                      <p:embed/>
                    </p:oleObj>
                  </mc:Choice>
                  <mc:Fallback>
                    <p:oleObj name="Equation" r:id="rId4" imgW="1155600" imgH="63468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6" y="1345"/>
                            <a:ext cx="728" cy="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92263" name="Text Box 7"/>
          <p:cNvSpPr txBox="1">
            <a:spLocks noChangeArrowheads="1"/>
          </p:cNvSpPr>
          <p:nvPr/>
        </p:nvSpPr>
        <p:spPr bwMode="auto">
          <a:xfrm>
            <a:off x="292070" y="2689225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992265" name="Text Box 9"/>
          <p:cNvSpPr txBox="1">
            <a:spLocks noChangeArrowheads="1"/>
          </p:cNvSpPr>
          <p:nvPr/>
        </p:nvSpPr>
        <p:spPr bwMode="auto">
          <a:xfrm>
            <a:off x="1446182" y="2689225"/>
            <a:ext cx="7175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It is easy to see that the equation has variables separable.</a:t>
            </a:r>
          </a:p>
        </p:txBody>
      </p:sp>
      <p:sp>
        <p:nvSpPr>
          <p:cNvPr id="992267" name="Text Box 11"/>
          <p:cNvSpPr txBox="1">
            <a:spLocks noChangeArrowheads="1"/>
          </p:cNvSpPr>
          <p:nvPr/>
        </p:nvSpPr>
        <p:spPr bwMode="auto">
          <a:xfrm>
            <a:off x="1630516" y="3068638"/>
            <a:ext cx="37273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separating variables we have</a:t>
            </a:r>
          </a:p>
        </p:txBody>
      </p:sp>
      <p:graphicFrame>
        <p:nvGraphicFramePr>
          <p:cNvPr id="992268" name="Object 12"/>
          <p:cNvGraphicFramePr>
            <a:graphicFrameLocks noChangeAspect="1"/>
          </p:cNvGraphicFramePr>
          <p:nvPr/>
        </p:nvGraphicFramePr>
        <p:xfrm>
          <a:off x="3795713" y="3632200"/>
          <a:ext cx="1308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6" imgW="1307880" imgH="698400" progId="Equation.DSMT4">
                  <p:embed/>
                </p:oleObj>
              </mc:Choice>
              <mc:Fallback>
                <p:oleObj name="Equation" r:id="rId6" imgW="130788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3632200"/>
                        <a:ext cx="1308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8595" y="4292600"/>
            <a:ext cx="5000624" cy="1136650"/>
            <a:chOff x="299" y="2472"/>
            <a:chExt cx="3150" cy="716"/>
          </a:xfrm>
        </p:grpSpPr>
        <p:sp>
          <p:nvSpPr>
            <p:cNvPr id="992270" name="Text Box 14"/>
            <p:cNvSpPr txBox="1">
              <a:spLocks noChangeArrowheads="1"/>
            </p:cNvSpPr>
            <p:nvPr/>
          </p:nvSpPr>
          <p:spPr bwMode="auto">
            <a:xfrm>
              <a:off x="299" y="2472"/>
              <a:ext cx="24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Integration on both sides gives</a:t>
              </a:r>
            </a:p>
          </p:txBody>
        </p:sp>
        <p:graphicFrame>
          <p:nvGraphicFramePr>
            <p:cNvPr id="992271" name="Object 15"/>
            <p:cNvGraphicFramePr>
              <a:graphicFrameLocks noChangeAspect="1"/>
            </p:cNvGraphicFramePr>
            <p:nvPr/>
          </p:nvGraphicFramePr>
          <p:xfrm>
            <a:off x="2417" y="2748"/>
            <a:ext cx="103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1" name="Equation" r:id="rId8" imgW="1638000" imgH="698400" progId="Equation.DSMT4">
                    <p:embed/>
                  </p:oleObj>
                </mc:Choice>
                <mc:Fallback>
                  <p:oleObj name="Equation" r:id="rId8" imgW="1638000" imgH="6984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2748"/>
                          <a:ext cx="103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28595" y="5192713"/>
            <a:ext cx="5072061" cy="869950"/>
            <a:chOff x="299" y="3039"/>
            <a:chExt cx="3195" cy="548"/>
          </a:xfrm>
        </p:grpSpPr>
        <p:sp>
          <p:nvSpPr>
            <p:cNvPr id="992273" name="Text Box 17"/>
            <p:cNvSpPr txBox="1">
              <a:spLocks noChangeArrowheads="1"/>
            </p:cNvSpPr>
            <p:nvPr/>
          </p:nvSpPr>
          <p:spPr bwMode="auto">
            <a:xfrm>
              <a:off x="299" y="3039"/>
              <a:ext cx="6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so that</a:t>
              </a:r>
            </a:p>
          </p:txBody>
        </p:sp>
        <p:graphicFrame>
          <p:nvGraphicFramePr>
            <p:cNvPr id="992274" name="Object 18"/>
            <p:cNvGraphicFramePr>
              <a:graphicFrameLocks noChangeAspect="1"/>
            </p:cNvGraphicFramePr>
            <p:nvPr/>
          </p:nvGraphicFramePr>
          <p:xfrm>
            <a:off x="2406" y="3323"/>
            <a:ext cx="10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2" name="Equation" r:id="rId10" imgW="1726920" imgH="419040" progId="Equation.DSMT4">
                    <p:embed/>
                  </p:oleObj>
                </mc:Choice>
                <mc:Fallback>
                  <p:oleObj name="Equation" r:id="rId10" imgW="1726920" imgH="419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3323"/>
                          <a:ext cx="108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14277" y="3105155"/>
            <a:ext cx="1357311" cy="461963"/>
            <a:chOff x="4831" y="2795"/>
            <a:chExt cx="855" cy="291"/>
          </a:xfrm>
        </p:grpSpPr>
        <p:graphicFrame>
          <p:nvGraphicFramePr>
            <p:cNvPr id="992266" name="Object 10"/>
            <p:cNvGraphicFramePr>
              <a:graphicFrameLocks noChangeAspect="1"/>
            </p:cNvGraphicFramePr>
            <p:nvPr/>
          </p:nvGraphicFramePr>
          <p:xfrm>
            <a:off x="5230" y="2844"/>
            <a:ext cx="4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3" name="Equation" r:id="rId12" imgW="723600" imgH="342720" progId="Equation.DSMT4">
                    <p:embed/>
                  </p:oleObj>
                </mc:Choice>
                <mc:Fallback>
                  <p:oleObj name="Equation" r:id="rId12" imgW="723600" imgH="34272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0" y="2844"/>
                          <a:ext cx="45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2276" name="Rectangle 20"/>
            <p:cNvSpPr>
              <a:spLocks noChangeArrowheads="1"/>
            </p:cNvSpPr>
            <p:nvPr/>
          </p:nvSpPr>
          <p:spPr bwMode="auto">
            <a:xfrm>
              <a:off x="4831" y="2795"/>
              <a:ext cx="4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 Let </a:t>
              </a:r>
              <a:endParaRPr lang="zh-CN" altLang="en-US" sz="240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3" grpId="0"/>
      <p:bldP spid="992265" grpId="0"/>
      <p:bldP spid="9922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CB-959F-41A4-A798-84A44F948FA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First-Order Separable Differential Equations</a:t>
            </a:r>
          </a:p>
        </p:txBody>
      </p:sp>
      <p:sp>
        <p:nvSpPr>
          <p:cNvPr id="994310" name="Text Box 6"/>
          <p:cNvSpPr txBox="1">
            <a:spLocks noChangeArrowheads="1"/>
          </p:cNvSpPr>
          <p:nvPr/>
        </p:nvSpPr>
        <p:spPr bwMode="auto">
          <a:xfrm>
            <a:off x="474663" y="2689225"/>
            <a:ext cx="2861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(continued)</a:t>
            </a:r>
          </a:p>
        </p:txBody>
      </p:sp>
      <p:graphicFrame>
        <p:nvGraphicFramePr>
          <p:cNvPr id="994311" name="Object 7"/>
          <p:cNvGraphicFramePr>
            <a:graphicFrameLocks noChangeAspect="1"/>
          </p:cNvGraphicFramePr>
          <p:nvPr/>
        </p:nvGraphicFramePr>
        <p:xfrm>
          <a:off x="3398838" y="274320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1" name="Equation" r:id="rId4" imgW="1726920" imgH="419040" progId="Equation.DSMT4">
                  <p:embed/>
                </p:oleObj>
              </mc:Choice>
              <mc:Fallback>
                <p:oleObj name="Equation" r:id="rId4" imgW="17269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2743200"/>
                        <a:ext cx="1727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90553" y="3043243"/>
            <a:ext cx="6296025" cy="1243013"/>
            <a:chOff x="299" y="2192"/>
            <a:chExt cx="3966" cy="783"/>
          </a:xfrm>
        </p:grpSpPr>
        <p:sp>
          <p:nvSpPr>
            <p:cNvPr id="994313" name="Text Box 9"/>
            <p:cNvSpPr txBox="1">
              <a:spLocks noChangeArrowheads="1"/>
            </p:cNvSpPr>
            <p:nvPr/>
          </p:nvSpPr>
          <p:spPr bwMode="auto">
            <a:xfrm>
              <a:off x="299" y="2192"/>
              <a:ext cx="6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Hence </a:t>
              </a: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435" y="2367"/>
              <a:ext cx="2830" cy="311"/>
              <a:chOff x="702" y="3724"/>
              <a:chExt cx="2830" cy="311"/>
            </a:xfrm>
          </p:grpSpPr>
          <p:sp>
            <p:nvSpPr>
              <p:cNvPr id="994315" name="Text Box 11"/>
              <p:cNvSpPr txBox="1">
                <a:spLocks noChangeArrowheads="1"/>
              </p:cNvSpPr>
              <p:nvPr/>
            </p:nvSpPr>
            <p:spPr bwMode="auto">
              <a:xfrm>
                <a:off x="2303" y="3744"/>
                <a:ext cx="27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or</a:t>
                </a:r>
              </a:p>
            </p:txBody>
          </p:sp>
          <p:graphicFrame>
            <p:nvGraphicFramePr>
              <p:cNvPr id="994316" name="Object 12"/>
              <p:cNvGraphicFramePr>
                <a:graphicFrameLocks noChangeAspect="1"/>
              </p:cNvGraphicFramePr>
              <p:nvPr/>
            </p:nvGraphicFramePr>
            <p:xfrm>
              <a:off x="702" y="3724"/>
              <a:ext cx="1456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22" name="Equation" r:id="rId6" imgW="2311200" imgH="482400" progId="Equation.DSMT4">
                      <p:embed/>
                    </p:oleObj>
                  </mc:Choice>
                  <mc:Fallback>
                    <p:oleObj name="Equation" r:id="rId6" imgW="2311200" imgH="4824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2" y="3724"/>
                            <a:ext cx="1456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317" name="Object 13"/>
              <p:cNvGraphicFramePr>
                <a:graphicFrameLocks noChangeAspect="1"/>
              </p:cNvGraphicFramePr>
              <p:nvPr/>
            </p:nvGraphicFramePr>
            <p:xfrm>
              <a:off x="2860" y="3736"/>
              <a:ext cx="67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23" name="Equation" r:id="rId8" imgW="1066680" imgH="419040" progId="Equation.DSMT4">
                      <p:embed/>
                    </p:oleObj>
                  </mc:Choice>
                  <mc:Fallback>
                    <p:oleObj name="Equation" r:id="rId8" imgW="1066680" imgH="41904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0" y="3736"/>
                            <a:ext cx="672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99" y="2670"/>
              <a:ext cx="3918" cy="305"/>
              <a:chOff x="299" y="2846"/>
              <a:chExt cx="3918" cy="305"/>
            </a:xfrm>
          </p:grpSpPr>
          <p:sp>
            <p:nvSpPr>
              <p:cNvPr id="994319" name="Text Box 15"/>
              <p:cNvSpPr txBox="1">
                <a:spLocks noChangeArrowheads="1"/>
              </p:cNvSpPr>
              <p:nvPr/>
            </p:nvSpPr>
            <p:spPr bwMode="auto">
              <a:xfrm>
                <a:off x="299" y="2846"/>
                <a:ext cx="63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where </a:t>
                </a:r>
              </a:p>
            </p:txBody>
          </p:sp>
          <p:graphicFrame>
            <p:nvGraphicFramePr>
              <p:cNvPr id="994320" name="Object 16"/>
              <p:cNvGraphicFramePr>
                <a:graphicFrameLocks noChangeAspect="1"/>
              </p:cNvGraphicFramePr>
              <p:nvPr/>
            </p:nvGraphicFramePr>
            <p:xfrm>
              <a:off x="874" y="2908"/>
              <a:ext cx="68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24" name="Equation" r:id="rId10" imgW="1091880" imgH="342720" progId="Equation.DSMT4">
                      <p:embed/>
                    </p:oleObj>
                  </mc:Choice>
                  <mc:Fallback>
                    <p:oleObj name="Equation" r:id="rId10" imgW="1091880" imgH="34272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4" y="2908"/>
                            <a:ext cx="688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4321" name="Text Box 17"/>
              <p:cNvSpPr txBox="1">
                <a:spLocks noChangeArrowheads="1"/>
              </p:cNvSpPr>
              <p:nvPr/>
            </p:nvSpPr>
            <p:spPr bwMode="auto">
              <a:xfrm>
                <a:off x="1546" y="2860"/>
                <a:ext cx="267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is an arbitrary non-zero constant.</a:t>
                </a:r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5720" y="4376745"/>
            <a:ext cx="8715375" cy="2124077"/>
            <a:chOff x="389" y="2840"/>
            <a:chExt cx="5490" cy="1338"/>
          </a:xfrm>
        </p:grpSpPr>
        <p:sp>
          <p:nvSpPr>
            <p:cNvPr id="994323" name="Text Box 19"/>
            <p:cNvSpPr txBox="1">
              <a:spLocks noChangeArrowheads="1"/>
            </p:cNvSpPr>
            <p:nvPr/>
          </p:nvSpPr>
          <p:spPr bwMode="auto">
            <a:xfrm>
              <a:off x="389" y="2840"/>
              <a:ext cx="5490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400" dirty="0">
                  <a:ea typeface="宋体" pitchFamily="2" charset="-122"/>
                </a:rPr>
                <a:t>It is obvious that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="1" dirty="0">
                  <a:ea typeface="宋体" pitchFamily="2" charset="-122"/>
                </a:rPr>
                <a:t> = 0</a:t>
              </a:r>
              <a:r>
                <a:rPr lang="en-US" altLang="zh-CN" sz="2400" dirty="0">
                  <a:ea typeface="宋体" pitchFamily="2" charset="-122"/>
                </a:rPr>
                <a:t> is also a solution of the given equation, and we can see that it may be included in the general solution if the constant </a:t>
              </a:r>
              <a:r>
                <a:rPr lang="en-US" altLang="zh-CN" sz="2400" b="1" i="1" dirty="0">
                  <a:ea typeface="宋体" pitchFamily="2" charset="-122"/>
                </a:rPr>
                <a:t>C</a:t>
              </a:r>
              <a:r>
                <a:rPr lang="en-US" altLang="zh-CN" sz="2400" dirty="0">
                  <a:ea typeface="宋体" pitchFamily="2" charset="-122"/>
                </a:rPr>
                <a:t> is allowed to be zero. </a:t>
              </a:r>
              <a:r>
                <a:rPr lang="en-US" altLang="zh-CN" sz="2400" dirty="0">
                  <a:solidFill>
                    <a:srgbClr val="0000CC"/>
                  </a:solidFill>
                  <a:ea typeface="宋体" pitchFamily="2" charset="-122"/>
                </a:rPr>
                <a:t>Therefore, the general solution of the given equation is                , when </a:t>
              </a:r>
              <a:r>
                <a:rPr lang="en-US" altLang="zh-CN" sz="2400" b="1" i="1" dirty="0">
                  <a:solidFill>
                    <a:srgbClr val="0000CC"/>
                  </a:solidFill>
                  <a:ea typeface="宋体" pitchFamily="2" charset="-122"/>
                </a:rPr>
                <a:t>C</a:t>
              </a:r>
              <a:r>
                <a:rPr lang="en-US" altLang="zh-CN" sz="2400" dirty="0">
                  <a:solidFill>
                    <a:srgbClr val="0000CC"/>
                  </a:solidFill>
                  <a:ea typeface="宋体" pitchFamily="2" charset="-122"/>
                </a:rPr>
                <a:t> is an arbitrary constant and this is also the total solution of the equation.</a:t>
              </a:r>
            </a:p>
          </p:txBody>
        </p:sp>
        <p:graphicFrame>
          <p:nvGraphicFramePr>
            <p:cNvPr id="994324" name="Object 20"/>
            <p:cNvGraphicFramePr>
              <a:graphicFrameLocks noChangeAspect="1"/>
            </p:cNvGraphicFramePr>
            <p:nvPr/>
          </p:nvGraphicFramePr>
          <p:xfrm>
            <a:off x="1247" y="3728"/>
            <a:ext cx="6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5" name="Equation" r:id="rId12" imgW="1066680" imgH="419040" progId="Equation.DSMT4">
                    <p:embed/>
                  </p:oleObj>
                </mc:Choice>
                <mc:Fallback>
                  <p:oleObj name="Equation" r:id="rId12" imgW="1066680" imgH="419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728"/>
                          <a:ext cx="67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4326" name="Rectangle 22"/>
          <p:cNvSpPr>
            <a:spLocks noChangeArrowheads="1"/>
          </p:cNvSpPr>
          <p:nvPr/>
        </p:nvSpPr>
        <p:spPr bwMode="auto">
          <a:xfrm>
            <a:off x="4500562" y="6000768"/>
            <a:ext cx="13176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5720" y="1285860"/>
            <a:ext cx="8215370" cy="1357322"/>
            <a:chOff x="285720" y="1357298"/>
            <a:chExt cx="8215370" cy="1357322"/>
          </a:xfrm>
        </p:grpSpPr>
        <p:sp>
          <p:nvSpPr>
            <p:cNvPr id="26" name="圆角矩形 25"/>
            <p:cNvSpPr/>
            <p:nvPr/>
          </p:nvSpPr>
          <p:spPr>
            <a:xfrm>
              <a:off x="285720" y="1357298"/>
              <a:ext cx="8215370" cy="135732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Group 19"/>
            <p:cNvGrpSpPr>
              <a:grpSpLocks/>
            </p:cNvGrpSpPr>
            <p:nvPr/>
          </p:nvGrpSpPr>
          <p:grpSpPr bwMode="auto">
            <a:xfrm>
              <a:off x="474663" y="1500177"/>
              <a:ext cx="6745288" cy="1071564"/>
              <a:chOff x="299" y="1070"/>
              <a:chExt cx="4249" cy="675"/>
            </a:xfrm>
          </p:grpSpPr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299" y="1070"/>
                <a:ext cx="99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a typeface="宋体" pitchFamily="2" charset="-122"/>
                  </a:rPr>
                  <a:t>Example 1</a:t>
                </a:r>
              </a:p>
            </p:txBody>
          </p:sp>
          <p:sp>
            <p:nvSpPr>
              <p:cNvPr id="29" name="Text Box 4"/>
              <p:cNvSpPr txBox="1">
                <a:spLocks noChangeArrowheads="1"/>
              </p:cNvSpPr>
              <p:nvPr/>
            </p:nvSpPr>
            <p:spPr bwMode="auto">
              <a:xfrm>
                <a:off x="1291" y="1070"/>
                <a:ext cx="325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Find the general solution of the equation</a:t>
                </a:r>
              </a:p>
            </p:txBody>
          </p:sp>
          <p:graphicFrame>
            <p:nvGraphicFramePr>
              <p:cNvPr id="30" name="Object 5"/>
              <p:cNvGraphicFramePr>
                <a:graphicFrameLocks noChangeAspect="1"/>
              </p:cNvGraphicFramePr>
              <p:nvPr/>
            </p:nvGraphicFramePr>
            <p:xfrm>
              <a:off x="2516" y="1345"/>
              <a:ext cx="728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26" name="Equation" r:id="rId14" imgW="1155600" imgH="634680" progId="Equation.DSMT4">
                      <p:embed/>
                    </p:oleObj>
                  </mc:Choice>
                  <mc:Fallback>
                    <p:oleObj name="Equation" r:id="rId14" imgW="1155600" imgH="63468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6" y="1345"/>
                            <a:ext cx="728" cy="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Section </a:t>
            </a:r>
            <a:r>
              <a:rPr lang="en-US" altLang="zh-CN" smtClean="0">
                <a:ea typeface="宋体" pitchFamily="2" charset="-122"/>
              </a:rPr>
              <a:t>6</a:t>
            </a:r>
            <a:r>
              <a:rPr lang="en-US" altLang="zh-CN">
                <a:ea typeface="宋体" pitchFamily="2" charset="-122"/>
              </a:rPr>
              <a:t>.</a:t>
            </a:r>
            <a:r>
              <a:rPr lang="en-US" altLang="zh-CN" smtClean="0">
                <a:ea typeface="宋体" pitchFamily="2" charset="-122"/>
              </a:rPr>
              <a:t>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Concepts of </a:t>
            </a:r>
            <a:r>
              <a:rPr lang="en-US" altLang="zh-CN"/>
              <a:t>Differential Equations</a:t>
            </a:r>
            <a:endParaRPr lang="en-US" altLang="zh-CN" dirty="0"/>
          </a:p>
        </p:txBody>
      </p:sp>
      <p:pic>
        <p:nvPicPr>
          <p:cNvPr id="5" name="图片占位符 4" descr="Euler_1_web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248" b="13248"/>
          <a:stretch>
            <a:fillRect/>
          </a:stretch>
        </p:blipFill>
        <p:spPr/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85720" y="1285860"/>
            <a:ext cx="8215370" cy="1214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6762-7300-4454-8605-1B55EB9B2D0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First-Order Separable Differential Equations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74663" y="1285861"/>
            <a:ext cx="5483224" cy="1071563"/>
            <a:chOff x="299" y="1070"/>
            <a:chExt cx="3454" cy="675"/>
          </a:xfrm>
        </p:grpSpPr>
        <p:sp>
          <p:nvSpPr>
            <p:cNvPr id="996355" name="Text Box 3"/>
            <p:cNvSpPr txBox="1">
              <a:spLocks noChangeArrowheads="1"/>
            </p:cNvSpPr>
            <p:nvPr/>
          </p:nvSpPr>
          <p:spPr bwMode="auto">
            <a:xfrm>
              <a:off x="299" y="1070"/>
              <a:ext cx="9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2</a:t>
              </a:r>
            </a:p>
          </p:txBody>
        </p:sp>
        <p:sp>
          <p:nvSpPr>
            <p:cNvPr id="996356" name="Text Box 4"/>
            <p:cNvSpPr txBox="1">
              <a:spLocks noChangeArrowheads="1"/>
            </p:cNvSpPr>
            <p:nvPr/>
          </p:nvSpPr>
          <p:spPr bwMode="auto">
            <a:xfrm>
              <a:off x="1291" y="1070"/>
              <a:ext cx="24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Solve the differential equation</a:t>
              </a:r>
            </a:p>
          </p:txBody>
        </p:sp>
        <p:graphicFrame>
          <p:nvGraphicFramePr>
            <p:cNvPr id="996357" name="Object 5"/>
            <p:cNvGraphicFramePr>
              <a:graphicFrameLocks noChangeAspect="1"/>
            </p:cNvGraphicFramePr>
            <p:nvPr/>
          </p:nvGraphicFramePr>
          <p:xfrm>
            <a:off x="2342" y="1345"/>
            <a:ext cx="116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6" name="Equation" r:id="rId4" imgW="1854000" imgH="634680" progId="Equation.DSMT4">
                    <p:embed/>
                  </p:oleObj>
                </mc:Choice>
                <mc:Fallback>
                  <p:oleObj name="Equation" r:id="rId4" imgW="1854000" imgH="6346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1345"/>
                          <a:ext cx="116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643179"/>
            <a:ext cx="8929685" cy="819150"/>
            <a:chOff x="299" y="1694"/>
            <a:chExt cx="5625" cy="516"/>
          </a:xfrm>
        </p:grpSpPr>
        <p:sp>
          <p:nvSpPr>
            <p:cNvPr id="996359" name="Text Box 7"/>
            <p:cNvSpPr txBox="1">
              <a:spLocks noChangeArrowheads="1"/>
            </p:cNvSpPr>
            <p:nvPr/>
          </p:nvSpPr>
          <p:spPr bwMode="auto">
            <a:xfrm>
              <a:off x="299" y="1694"/>
              <a:ext cx="8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Solution</a:t>
              </a:r>
            </a:p>
          </p:txBody>
        </p:sp>
        <p:sp>
          <p:nvSpPr>
            <p:cNvPr id="996360" name="Text Box 8"/>
            <p:cNvSpPr txBox="1">
              <a:spLocks noChangeArrowheads="1"/>
            </p:cNvSpPr>
            <p:nvPr/>
          </p:nvSpPr>
          <p:spPr bwMode="auto">
            <a:xfrm>
              <a:off x="1199" y="1694"/>
              <a:ext cx="47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Since </a:t>
              </a:r>
              <a:r>
                <a:rPr lang="en-US" altLang="zh-CN" sz="2400" b="1" dirty="0">
                  <a:ea typeface="宋体" pitchFamily="2" charset="-122"/>
                </a:rPr>
                <a:t>1 +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="1" baseline="30000" dirty="0">
                  <a:ea typeface="宋体" pitchFamily="2" charset="-122"/>
                </a:rPr>
                <a:t>2</a:t>
              </a:r>
              <a:r>
                <a:rPr lang="en-US" altLang="zh-CN" sz="2400" dirty="0">
                  <a:ea typeface="宋体" pitchFamily="2" charset="-122"/>
                </a:rPr>
                <a:t> is never zero, we can solve the equation</a:t>
              </a:r>
            </a:p>
          </p:txBody>
        </p:sp>
        <p:sp>
          <p:nvSpPr>
            <p:cNvPr id="996361" name="Text Box 9"/>
            <p:cNvSpPr txBox="1">
              <a:spLocks noChangeArrowheads="1"/>
            </p:cNvSpPr>
            <p:nvPr/>
          </p:nvSpPr>
          <p:spPr bwMode="auto">
            <a:xfrm>
              <a:off x="299" y="1919"/>
              <a:ext cx="25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by separating the variables.</a:t>
              </a:r>
            </a:p>
          </p:txBody>
        </p:sp>
      </p:grpSp>
      <p:graphicFrame>
        <p:nvGraphicFramePr>
          <p:cNvPr id="996362" name="Object 10"/>
          <p:cNvGraphicFramePr>
            <a:graphicFrameLocks noChangeAspect="1"/>
          </p:cNvGraphicFramePr>
          <p:nvPr/>
        </p:nvGraphicFramePr>
        <p:xfrm>
          <a:off x="1285852" y="3429000"/>
          <a:ext cx="27178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7" name="Equation" r:id="rId6" imgW="2717640" imgH="3085920" progId="Equation.DSMT4">
                  <p:embed/>
                </p:oleObj>
              </mc:Choice>
              <mc:Fallback>
                <p:oleObj name="Equation" r:id="rId6" imgW="2717640" imgH="3085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429000"/>
                        <a:ext cx="2717800" cy="308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63" name="Text Box 11"/>
          <p:cNvSpPr txBox="1">
            <a:spLocks noChangeArrowheads="1"/>
          </p:cNvSpPr>
          <p:nvPr/>
        </p:nvSpPr>
        <p:spPr bwMode="auto">
          <a:xfrm>
            <a:off x="4214810" y="3935560"/>
            <a:ext cx="4643470" cy="707886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ea typeface="宋体" pitchFamily="2" charset="-122"/>
              </a:rPr>
              <a:t>Treat </a:t>
            </a:r>
            <a:r>
              <a:rPr lang="en-US" altLang="zh-CN" sz="2000" b="1" i="1" dirty="0" err="1">
                <a:ea typeface="宋体" pitchFamily="2" charset="-122"/>
              </a:rPr>
              <a:t>dy</a:t>
            </a:r>
            <a:r>
              <a:rPr lang="en-US" altLang="zh-CN" sz="2000" b="1" dirty="0">
                <a:ea typeface="宋体" pitchFamily="2" charset="-122"/>
              </a:rPr>
              <a:t>/</a:t>
            </a:r>
            <a:r>
              <a:rPr lang="en-US" altLang="zh-CN" sz="2000" b="1" i="1" dirty="0" err="1">
                <a:ea typeface="宋体" pitchFamily="2" charset="-122"/>
              </a:rPr>
              <a:t>dx</a:t>
            </a:r>
            <a:r>
              <a:rPr lang="en-US" altLang="zh-CN" sz="2000" b="1" dirty="0">
                <a:ea typeface="宋体" pitchFamily="2" charset="-122"/>
              </a:rPr>
              <a:t> as a quotient of differentials and multiply both sides by </a:t>
            </a:r>
            <a:r>
              <a:rPr lang="en-US" altLang="zh-CN" sz="2000" b="1" i="1" dirty="0" err="1">
                <a:ea typeface="宋体" pitchFamily="2" charset="-122"/>
              </a:rPr>
              <a:t>dx</a:t>
            </a:r>
            <a:endParaRPr lang="en-US" altLang="zh-CN" sz="2000" b="1" i="1" dirty="0">
              <a:ea typeface="宋体" pitchFamily="2" charset="-122"/>
            </a:endParaRPr>
          </a:p>
        </p:txBody>
      </p:sp>
      <p:sp>
        <p:nvSpPr>
          <p:cNvPr id="996364" name="Text Box 12"/>
          <p:cNvSpPr txBox="1">
            <a:spLocks noChangeArrowheads="1"/>
          </p:cNvSpPr>
          <p:nvPr/>
        </p:nvSpPr>
        <p:spPr bwMode="auto">
          <a:xfrm>
            <a:off x="4214810" y="5429264"/>
            <a:ext cx="2411238" cy="400110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pitchFamily="2" charset="-122"/>
              </a:rPr>
              <a:t>Integrate both sides.</a:t>
            </a:r>
          </a:p>
        </p:txBody>
      </p:sp>
      <p:sp>
        <p:nvSpPr>
          <p:cNvPr id="996365" name="Text Box 13"/>
          <p:cNvSpPr txBox="1">
            <a:spLocks noChangeArrowheads="1"/>
          </p:cNvSpPr>
          <p:nvPr/>
        </p:nvSpPr>
        <p:spPr bwMode="auto">
          <a:xfrm>
            <a:off x="4214810" y="4808538"/>
            <a:ext cx="2130711" cy="400110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ea typeface="宋体" pitchFamily="2" charset="-122"/>
              </a:rPr>
              <a:t>Divide by (1 + </a:t>
            </a:r>
            <a:r>
              <a:rPr lang="en-US" altLang="zh-CN" sz="2000" b="1" i="1">
                <a:ea typeface="宋体" pitchFamily="2" charset="-122"/>
              </a:rPr>
              <a:t>y</a:t>
            </a:r>
            <a:r>
              <a:rPr lang="en-US" altLang="zh-CN" sz="2000" b="1" baseline="30000">
                <a:ea typeface="宋体" pitchFamily="2" charset="-122"/>
              </a:rPr>
              <a:t>2</a:t>
            </a:r>
            <a:r>
              <a:rPr lang="en-US" altLang="zh-CN" sz="2000" b="1">
                <a:ea typeface="宋体" pitchFamily="2" charset="-122"/>
              </a:rPr>
              <a:t>).</a:t>
            </a:r>
          </a:p>
        </p:txBody>
      </p:sp>
      <p:sp>
        <p:nvSpPr>
          <p:cNvPr id="996366" name="Text Box 14"/>
          <p:cNvSpPr txBox="1">
            <a:spLocks noChangeArrowheads="1"/>
          </p:cNvSpPr>
          <p:nvPr/>
        </p:nvSpPr>
        <p:spPr bwMode="auto">
          <a:xfrm>
            <a:off x="4214810" y="5929330"/>
            <a:ext cx="4174925" cy="707886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i="1">
                <a:ea typeface="宋体" pitchFamily="2" charset="-122"/>
              </a:rPr>
              <a:t>C</a:t>
            </a:r>
            <a:r>
              <a:rPr lang="en-US" altLang="zh-CN" sz="2000" b="1">
                <a:ea typeface="宋体" pitchFamily="2" charset="-122"/>
              </a:rPr>
              <a:t> represents the combined constants</a:t>
            </a:r>
          </a:p>
          <a:p>
            <a:r>
              <a:rPr lang="en-US" altLang="zh-CN" sz="2000" b="1">
                <a:ea typeface="宋体" pitchFamily="2" charset="-122"/>
              </a:rPr>
              <a:t>of integration.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63" grpId="0" animBg="1"/>
      <p:bldP spid="996364" grpId="0" animBg="1"/>
      <p:bldP spid="996365" grpId="0" animBg="1"/>
      <p:bldP spid="9963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894E-4A65-491C-BC20-D73F44B1B77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First-Order Separable Differential Equations</a:t>
            </a:r>
          </a:p>
        </p:txBody>
      </p:sp>
      <p:sp>
        <p:nvSpPr>
          <p:cNvPr id="998407" name="Text Box 7"/>
          <p:cNvSpPr txBox="1">
            <a:spLocks noChangeArrowheads="1"/>
          </p:cNvSpPr>
          <p:nvPr/>
        </p:nvSpPr>
        <p:spPr bwMode="auto">
          <a:xfrm>
            <a:off x="357158" y="2786058"/>
            <a:ext cx="2861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 (continued)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34999" y="2779726"/>
            <a:ext cx="8066091" cy="952500"/>
            <a:chOff x="299" y="1710"/>
            <a:chExt cx="5081" cy="600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60" y="1710"/>
              <a:ext cx="3420" cy="291"/>
              <a:chOff x="1960" y="1710"/>
              <a:chExt cx="3420" cy="291"/>
            </a:xfrm>
          </p:grpSpPr>
          <p:sp>
            <p:nvSpPr>
              <p:cNvPr id="998409" name="Text Box 9"/>
              <p:cNvSpPr txBox="1">
                <a:spLocks noChangeArrowheads="1"/>
              </p:cNvSpPr>
              <p:nvPr/>
            </p:nvSpPr>
            <p:spPr bwMode="auto">
              <a:xfrm>
                <a:off x="1960" y="1710"/>
                <a:ext cx="118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The equation </a:t>
                </a:r>
              </a:p>
            </p:txBody>
          </p:sp>
          <p:graphicFrame>
            <p:nvGraphicFramePr>
              <p:cNvPr id="998410" name="Object 10"/>
              <p:cNvGraphicFramePr>
                <a:graphicFrameLocks noChangeAspect="1"/>
              </p:cNvGraphicFramePr>
              <p:nvPr/>
            </p:nvGraphicFramePr>
            <p:xfrm>
              <a:off x="3060" y="1755"/>
              <a:ext cx="1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62" name="Equation" r:id="rId4" imgW="1968480" imgH="380880" progId="Equation.DSMT4">
                      <p:embed/>
                    </p:oleObj>
                  </mc:Choice>
                  <mc:Fallback>
                    <p:oleObj name="Equation" r:id="rId4" imgW="1968480" imgH="38088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0" y="1755"/>
                            <a:ext cx="124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8411" name="Text Box 11"/>
              <p:cNvSpPr txBox="1">
                <a:spLocks noChangeArrowheads="1"/>
              </p:cNvSpPr>
              <p:nvPr/>
            </p:nvSpPr>
            <p:spPr bwMode="auto">
              <a:xfrm>
                <a:off x="4279" y="1710"/>
                <a:ext cx="11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gives </a:t>
                </a:r>
                <a:r>
                  <a:rPr lang="en-US" altLang="zh-CN" sz="2400" b="1" i="1" dirty="0">
                    <a:ea typeface="宋体" pitchFamily="2" charset="-122"/>
                  </a:rPr>
                  <a:t>y</a:t>
                </a:r>
                <a:r>
                  <a:rPr lang="en-US" altLang="zh-CN" sz="2400" dirty="0">
                    <a:ea typeface="宋体" pitchFamily="2" charset="-122"/>
                  </a:rPr>
                  <a:t> as an</a:t>
                </a:r>
              </a:p>
            </p:txBody>
          </p:sp>
        </p:grpSp>
        <p:sp>
          <p:nvSpPr>
            <p:cNvPr id="998412" name="Text Box 12"/>
            <p:cNvSpPr txBox="1">
              <a:spLocks noChangeArrowheads="1"/>
            </p:cNvSpPr>
            <p:nvPr/>
          </p:nvSpPr>
          <p:spPr bwMode="auto">
            <a:xfrm>
              <a:off x="299" y="2019"/>
              <a:ext cx="18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implicit function of 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dirty="0">
                  <a:ea typeface="宋体" pitchFamily="2" charset="-122"/>
                </a:rPr>
                <a:t>. 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28649" y="3817959"/>
            <a:ext cx="7929563" cy="819150"/>
            <a:chOff x="299" y="2122"/>
            <a:chExt cx="4995" cy="516"/>
          </a:xfrm>
        </p:grpSpPr>
        <p:sp>
          <p:nvSpPr>
            <p:cNvPr id="998414" name="Text Box 14"/>
            <p:cNvSpPr txBox="1">
              <a:spLocks noChangeArrowheads="1"/>
            </p:cNvSpPr>
            <p:nvPr/>
          </p:nvSpPr>
          <p:spPr bwMode="auto">
            <a:xfrm>
              <a:off x="2602" y="2122"/>
              <a:ext cx="26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, we can solve for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dirty="0">
                  <a:ea typeface="宋体" pitchFamily="2" charset="-122"/>
                </a:rPr>
                <a:t> as an explicit</a:t>
              </a:r>
            </a:p>
          </p:txBody>
        </p:sp>
        <p:sp>
          <p:nvSpPr>
            <p:cNvPr id="998415" name="Text Box 15"/>
            <p:cNvSpPr txBox="1">
              <a:spLocks noChangeArrowheads="1"/>
            </p:cNvSpPr>
            <p:nvPr/>
          </p:nvSpPr>
          <p:spPr bwMode="auto">
            <a:xfrm>
              <a:off x="299" y="2347"/>
              <a:ext cx="38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function of </a:t>
              </a:r>
              <a:r>
                <a:rPr lang="en-US" altLang="zh-CN" sz="2400" b="1" i="1">
                  <a:ea typeface="宋体" pitchFamily="2" charset="-122"/>
                </a:rPr>
                <a:t>x</a:t>
              </a:r>
              <a:r>
                <a:rPr lang="en-US" altLang="zh-CN" sz="2400">
                  <a:ea typeface="宋体" pitchFamily="2" charset="-122"/>
                </a:rPr>
                <a:t> by taking the tangent of both sides:</a:t>
              </a:r>
            </a:p>
          </p:txBody>
        </p:sp>
      </p:grpSp>
      <p:graphicFrame>
        <p:nvGraphicFramePr>
          <p:cNvPr id="998416" name="Object 16"/>
          <p:cNvGraphicFramePr>
            <a:graphicFrameLocks noChangeAspect="1"/>
          </p:cNvGraphicFramePr>
          <p:nvPr/>
        </p:nvGraphicFramePr>
        <p:xfrm>
          <a:off x="2857541" y="4756177"/>
          <a:ext cx="322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3" name="Equation" r:id="rId6" imgW="3225600" imgH="380880" progId="Equation.DSMT4">
                  <p:embed/>
                </p:oleObj>
              </mc:Choice>
              <mc:Fallback>
                <p:oleObj name="Equation" r:id="rId6" imgW="322560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41" y="4756177"/>
                        <a:ext cx="3225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28649" y="3779855"/>
            <a:ext cx="3571877" cy="461963"/>
            <a:chOff x="1202" y="2021"/>
            <a:chExt cx="2250" cy="291"/>
          </a:xfrm>
        </p:grpSpPr>
        <p:graphicFrame>
          <p:nvGraphicFramePr>
            <p:cNvPr id="998413" name="Object 13"/>
            <p:cNvGraphicFramePr>
              <a:graphicFrameLocks noChangeAspect="1"/>
            </p:cNvGraphicFramePr>
            <p:nvPr/>
          </p:nvGraphicFramePr>
          <p:xfrm>
            <a:off x="1796" y="2066"/>
            <a:ext cx="16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64" name="Equation" r:id="rId8" imgW="2628720" imgH="304560" progId="Equation.DSMT4">
                    <p:embed/>
                  </p:oleObj>
                </mc:Choice>
                <mc:Fallback>
                  <p:oleObj name="Equation" r:id="rId8" imgW="2628720" imgH="3045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2066"/>
                          <a:ext cx="165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8418" name="Rectangle 18"/>
            <p:cNvSpPr>
              <a:spLocks noChangeArrowheads="1"/>
            </p:cNvSpPr>
            <p:nvPr/>
          </p:nvSpPr>
          <p:spPr bwMode="auto">
            <a:xfrm>
              <a:off x="1202" y="2021"/>
              <a:ext cx="5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When</a:t>
              </a:r>
            </a:p>
          </p:txBody>
        </p:sp>
      </p:grpSp>
      <p:graphicFrame>
        <p:nvGraphicFramePr>
          <p:cNvPr id="998419" name="Object 19"/>
          <p:cNvGraphicFramePr>
            <a:graphicFrameLocks noChangeAspect="1"/>
          </p:cNvGraphicFramePr>
          <p:nvPr/>
        </p:nvGraphicFramePr>
        <p:xfrm>
          <a:off x="3743380" y="5275278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5" name="Equation" r:id="rId10" imgW="1917360" imgH="368280" progId="Equation.DSMT4">
                  <p:embed/>
                </p:oleObj>
              </mc:Choice>
              <mc:Fallback>
                <p:oleObj name="Equation" r:id="rId10" imgW="191736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80" y="5275278"/>
                        <a:ext cx="1917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23" name="Rectangle 23"/>
          <p:cNvSpPr>
            <a:spLocks noChangeArrowheads="1"/>
          </p:cNvSpPr>
          <p:nvPr/>
        </p:nvSpPr>
        <p:spPr bwMode="auto">
          <a:xfrm>
            <a:off x="500034" y="5643578"/>
            <a:ext cx="1428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5720" y="1285860"/>
            <a:ext cx="8215370" cy="1214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474663" y="1285861"/>
            <a:ext cx="5483224" cy="1071563"/>
            <a:chOff x="299" y="1070"/>
            <a:chExt cx="3454" cy="675"/>
          </a:xfrm>
        </p:grpSpPr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299" y="1070"/>
              <a:ext cx="9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2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1291" y="1070"/>
              <a:ext cx="24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Solve the differential equation</a:t>
              </a:r>
            </a:p>
          </p:txBody>
        </p:sp>
        <p:graphicFrame>
          <p:nvGraphicFramePr>
            <p:cNvPr id="29" name="Object 5"/>
            <p:cNvGraphicFramePr>
              <a:graphicFrameLocks noChangeAspect="1"/>
            </p:cNvGraphicFramePr>
            <p:nvPr/>
          </p:nvGraphicFramePr>
          <p:xfrm>
            <a:off x="2342" y="1345"/>
            <a:ext cx="116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66" name="Equation" r:id="rId12" imgW="1854000" imgH="634680" progId="Equation.DSMT4">
                    <p:embed/>
                  </p:oleObj>
                </mc:Choice>
                <mc:Fallback>
                  <p:oleObj name="Equation" r:id="rId12" imgW="1854000" imgH="6346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1345"/>
                          <a:ext cx="116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85F6-99DB-4972-BD33-0720E0D1C22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itchFamily="2" charset="-122"/>
              </a:rPr>
              <a:t>Homogeneous Equation</a:t>
            </a:r>
            <a:r>
              <a:rPr lang="zh-CN" altLang="en-US" sz="320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ea typeface="宋体" pitchFamily="2" charset="-122"/>
              </a:rPr>
              <a:t>齐次微分方程</a:t>
            </a:r>
            <a:r>
              <a:rPr lang="en-US" altLang="zh-CN" sz="3200" dirty="0">
                <a:solidFill>
                  <a:srgbClr val="0000FF"/>
                </a:solidFill>
                <a:ea typeface="宋体" pitchFamily="2" charset="-122"/>
              </a:rPr>
              <a:t>)</a:t>
            </a:r>
            <a:endParaRPr lang="zh-CN" altLang="en-US" sz="3200" dirty="0">
              <a:solidFill>
                <a:srgbClr val="0000FF"/>
              </a:solidFill>
              <a:ea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214422"/>
            <a:ext cx="8699563" cy="2143140"/>
            <a:chOff x="142844" y="1285860"/>
            <a:chExt cx="8699563" cy="2143140"/>
          </a:xfrm>
        </p:grpSpPr>
        <p:sp>
          <p:nvSpPr>
            <p:cNvPr id="21" name="圆角矩形 20"/>
            <p:cNvSpPr/>
            <p:nvPr/>
          </p:nvSpPr>
          <p:spPr>
            <a:xfrm>
              <a:off x="142844" y="1285860"/>
              <a:ext cx="8501122" cy="21431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214344" y="1428736"/>
              <a:ext cx="8628063" cy="1954214"/>
              <a:chOff x="299" y="1382"/>
              <a:chExt cx="5435" cy="1231"/>
            </a:xfrm>
          </p:grpSpPr>
          <p:sp>
            <p:nvSpPr>
              <p:cNvPr id="1033221" name="Text Box 5"/>
              <p:cNvSpPr txBox="1">
                <a:spLocks noChangeArrowheads="1"/>
              </p:cNvSpPr>
              <p:nvPr/>
            </p:nvSpPr>
            <p:spPr bwMode="auto">
              <a:xfrm>
                <a:off x="299" y="1382"/>
                <a:ext cx="543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a typeface="宋体" pitchFamily="2" charset="-122"/>
                  </a:rPr>
                  <a:t>Definition (homogeneous equation)  </a:t>
                </a:r>
                <a:r>
                  <a:rPr lang="en-US" altLang="zh-CN" sz="2400" dirty="0">
                    <a:ea typeface="宋体" pitchFamily="2" charset="-122"/>
                  </a:rPr>
                  <a:t>If an equation is of the form:</a:t>
                </a:r>
                <a:endParaRPr lang="en-US" altLang="zh-CN" sz="2400" b="1" dirty="0">
                  <a:ea typeface="宋体" pitchFamily="2" charset="-122"/>
                </a:endParaRPr>
              </a:p>
            </p:txBody>
          </p:sp>
          <p:graphicFrame>
            <p:nvGraphicFramePr>
              <p:cNvPr id="1033222" name="Object 6"/>
              <p:cNvGraphicFramePr>
                <a:graphicFrameLocks noChangeAspect="1"/>
              </p:cNvGraphicFramePr>
              <p:nvPr/>
            </p:nvGraphicFramePr>
            <p:xfrm>
              <a:off x="2418" y="1675"/>
              <a:ext cx="896" cy="4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437" name="Equation" r:id="rId4" imgW="1422360" imgH="749160" progId="Equation.DSMT4">
                      <p:embed/>
                    </p:oleObj>
                  </mc:Choice>
                  <mc:Fallback>
                    <p:oleObj name="Equation" r:id="rId4" imgW="1422360" imgH="74916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8" y="1675"/>
                            <a:ext cx="896" cy="4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3223" name="Text Box 7"/>
              <p:cNvSpPr txBox="1">
                <a:spLocks noChangeArrowheads="1"/>
              </p:cNvSpPr>
              <p:nvPr/>
            </p:nvSpPr>
            <p:spPr bwMode="auto">
              <a:xfrm>
                <a:off x="299" y="2090"/>
                <a:ext cx="5310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where </a:t>
                </a:r>
                <a:r>
                  <a:rPr lang="en-US" altLang="zh-CN" sz="2400" b="1" i="1" dirty="0">
                    <a:ea typeface="宋体" pitchFamily="2" charset="-122"/>
                  </a:rPr>
                  <a:t>f</a:t>
                </a:r>
                <a:r>
                  <a:rPr lang="en-US" altLang="zh-CN" sz="2400" dirty="0">
                    <a:ea typeface="宋体" pitchFamily="2" charset="-122"/>
                  </a:rPr>
                  <a:t> is any continuous function, then it is called a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homogeneous equation (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宋体" pitchFamily="2" charset="-122"/>
                  </a:rPr>
                  <a:t>齐次微分方程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)</a:t>
                </a:r>
                <a:r>
                  <a:rPr lang="en-US" altLang="zh-CN" sz="2400" dirty="0">
                    <a:ea typeface="宋体" pitchFamily="2" charset="-122"/>
                  </a:rPr>
                  <a:t>.</a:t>
                </a:r>
              </a:p>
            </p:txBody>
          </p:sp>
        </p:grpSp>
      </p:grpSp>
      <p:sp>
        <p:nvSpPr>
          <p:cNvPr id="1033224" name="Text Box 8"/>
          <p:cNvSpPr txBox="1">
            <a:spLocks noChangeArrowheads="1"/>
          </p:cNvSpPr>
          <p:nvPr/>
        </p:nvSpPr>
        <p:spPr bwMode="auto">
          <a:xfrm>
            <a:off x="571472" y="3500438"/>
            <a:ext cx="1850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For instance, 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19210" y="3927476"/>
            <a:ext cx="3806825" cy="787400"/>
            <a:chOff x="1406" y="2899"/>
            <a:chExt cx="2398" cy="496"/>
          </a:xfrm>
        </p:grpSpPr>
        <p:graphicFrame>
          <p:nvGraphicFramePr>
            <p:cNvPr id="1033226" name="Object 10"/>
            <p:cNvGraphicFramePr>
              <a:graphicFrameLocks noChangeAspect="1"/>
            </p:cNvGraphicFramePr>
            <p:nvPr/>
          </p:nvGraphicFramePr>
          <p:xfrm>
            <a:off x="1406" y="2899"/>
            <a:ext cx="88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38" name="Equation" r:id="rId6" imgW="1409400" imgH="787320" progId="Equation.DSMT4">
                    <p:embed/>
                  </p:oleObj>
                </mc:Choice>
                <mc:Fallback>
                  <p:oleObj name="Equation" r:id="rId6" imgW="1409400" imgH="78732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899"/>
                          <a:ext cx="888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227" name="Text Box 11"/>
            <p:cNvSpPr txBox="1">
              <a:spLocks noChangeArrowheads="1"/>
            </p:cNvSpPr>
            <p:nvPr/>
          </p:nvSpPr>
          <p:spPr bwMode="auto">
            <a:xfrm>
              <a:off x="2398" y="2987"/>
              <a:ext cx="3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and</a:t>
              </a:r>
            </a:p>
          </p:txBody>
        </p:sp>
        <p:graphicFrame>
          <p:nvGraphicFramePr>
            <p:cNvPr id="1033228" name="Object 12"/>
            <p:cNvGraphicFramePr>
              <a:graphicFrameLocks noChangeAspect="1"/>
            </p:cNvGraphicFramePr>
            <p:nvPr/>
          </p:nvGraphicFramePr>
          <p:xfrm>
            <a:off x="2924" y="2958"/>
            <a:ext cx="88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39" name="Equation" r:id="rId8" imgW="1396800" imgH="622080" progId="Equation.DSMT4">
                    <p:embed/>
                  </p:oleObj>
                </mc:Choice>
                <mc:Fallback>
                  <p:oleObj name="Equation" r:id="rId8" imgW="1396800" imgH="6220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2958"/>
                          <a:ext cx="880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3229" name="Text Box 13"/>
          <p:cNvSpPr txBox="1">
            <a:spLocks noChangeArrowheads="1"/>
          </p:cNvSpPr>
          <p:nvPr/>
        </p:nvSpPr>
        <p:spPr bwMode="auto">
          <a:xfrm>
            <a:off x="5505420" y="4087813"/>
            <a:ext cx="330731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homogeneous equations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2910" y="4964113"/>
            <a:ext cx="3790946" cy="685800"/>
            <a:chOff x="299" y="3342"/>
            <a:chExt cx="2388" cy="432"/>
          </a:xfrm>
        </p:grpSpPr>
        <p:sp>
          <p:nvSpPr>
            <p:cNvPr id="1033231" name="Text Box 15"/>
            <p:cNvSpPr txBox="1">
              <a:spLocks noChangeArrowheads="1"/>
            </p:cNvSpPr>
            <p:nvPr/>
          </p:nvSpPr>
          <p:spPr bwMode="auto">
            <a:xfrm>
              <a:off x="299" y="3350"/>
              <a:ext cx="1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Since, equation</a:t>
              </a:r>
            </a:p>
          </p:txBody>
        </p:sp>
        <p:graphicFrame>
          <p:nvGraphicFramePr>
            <p:cNvPr id="1033232" name="Object 16"/>
            <p:cNvGraphicFramePr>
              <a:graphicFrameLocks noChangeAspect="1"/>
            </p:cNvGraphicFramePr>
            <p:nvPr/>
          </p:nvGraphicFramePr>
          <p:xfrm>
            <a:off x="1671" y="3342"/>
            <a:ext cx="101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40" name="Equation" r:id="rId10" imgW="1612800" imgH="685800" progId="Equation.DSMT4">
                    <p:embed/>
                  </p:oleObj>
                </mc:Choice>
                <mc:Fallback>
                  <p:oleObj name="Equation" r:id="rId10" imgW="1612800" imgH="685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" y="3342"/>
                          <a:ext cx="101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3233" name="Object 17"/>
          <p:cNvGraphicFramePr>
            <a:graphicFrameLocks noChangeAspect="1"/>
          </p:cNvGraphicFramePr>
          <p:nvPr/>
        </p:nvGraphicFramePr>
        <p:xfrm>
          <a:off x="4479932" y="4697413"/>
          <a:ext cx="1092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1" name="Equation" r:id="rId12" imgW="1091880" imgH="1231560" progId="Equation.DSMT4">
                  <p:embed/>
                </p:oleObj>
              </mc:Choice>
              <mc:Fallback>
                <p:oleObj name="Equation" r:id="rId12" imgW="1091880" imgH="1231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32" y="4697413"/>
                        <a:ext cx="10922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234" name="Text Box 18"/>
          <p:cNvSpPr txBox="1">
            <a:spLocks noChangeArrowheads="1"/>
          </p:cNvSpPr>
          <p:nvPr/>
        </p:nvSpPr>
        <p:spPr bwMode="auto">
          <a:xfrm>
            <a:off x="642910" y="5929330"/>
            <a:ext cx="4360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 it is also homogeneous equation.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24" grpId="0"/>
      <p:bldP spid="1033229" grpId="0" animBg="1"/>
      <p:bldP spid="10332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7E90-853E-4501-BE2A-DE5C0BF10A0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Homogeneous Equation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763" y="1285861"/>
            <a:ext cx="7902575" cy="622300"/>
            <a:chOff x="299" y="823"/>
            <a:chExt cx="4978" cy="392"/>
          </a:xfrm>
        </p:grpSpPr>
        <p:sp>
          <p:nvSpPr>
            <p:cNvPr id="1035268" name="Text Box 4"/>
            <p:cNvSpPr txBox="1">
              <a:spLocks noChangeArrowheads="1"/>
            </p:cNvSpPr>
            <p:nvPr/>
          </p:nvSpPr>
          <p:spPr bwMode="auto">
            <a:xfrm>
              <a:off x="299" y="877"/>
              <a:ext cx="49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To solve the homogeneous equation, let             , or             , so</a:t>
              </a:r>
            </a:p>
          </p:txBody>
        </p:sp>
        <p:graphicFrame>
          <p:nvGraphicFramePr>
            <p:cNvPr id="1035269" name="Object 5"/>
            <p:cNvGraphicFramePr>
              <a:graphicFrameLocks noChangeAspect="1"/>
            </p:cNvGraphicFramePr>
            <p:nvPr/>
          </p:nvGraphicFramePr>
          <p:xfrm>
            <a:off x="3516" y="823"/>
            <a:ext cx="45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89" name="Equation" r:id="rId4" imgW="723600" imgH="622080" progId="Equation.DSMT4">
                    <p:embed/>
                  </p:oleObj>
                </mc:Choice>
                <mc:Fallback>
                  <p:oleObj name="Equation" r:id="rId4" imgW="723600" imgH="6220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823"/>
                          <a:ext cx="456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270" name="Object 6"/>
            <p:cNvGraphicFramePr>
              <a:graphicFrameLocks noChangeAspect="1"/>
            </p:cNvGraphicFramePr>
            <p:nvPr/>
          </p:nvGraphicFramePr>
          <p:xfrm>
            <a:off x="4344" y="962"/>
            <a:ext cx="5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0" name="Equation" r:id="rId6" imgW="838080" imgH="279360" progId="Equation.DSMT4">
                    <p:embed/>
                  </p:oleObj>
                </mc:Choice>
                <mc:Fallback>
                  <p:oleObj name="Equation" r:id="rId6" imgW="838080" imgH="27936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962"/>
                          <a:ext cx="52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5271" name="Object 7"/>
          <p:cNvGraphicFramePr>
            <a:graphicFrameLocks noChangeAspect="1"/>
          </p:cNvGraphicFramePr>
          <p:nvPr/>
        </p:nvGraphicFramePr>
        <p:xfrm>
          <a:off x="3571875" y="1879600"/>
          <a:ext cx="1676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1" name="Equation" r:id="rId8" imgW="1676160" imgH="634680" progId="Equation.DSMT4">
                  <p:embed/>
                </p:oleObj>
              </mc:Choice>
              <mc:Fallback>
                <p:oleObj name="Equation" r:id="rId8" imgW="167616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879600"/>
                        <a:ext cx="1676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2763" y="2562209"/>
            <a:ext cx="7077074" cy="1438274"/>
            <a:chOff x="299" y="1627"/>
            <a:chExt cx="4458" cy="906"/>
          </a:xfrm>
        </p:grpSpPr>
        <p:sp>
          <p:nvSpPr>
            <p:cNvPr id="1035273" name="Text Box 9"/>
            <p:cNvSpPr txBox="1">
              <a:spLocks noChangeArrowheads="1"/>
            </p:cNvSpPr>
            <p:nvPr/>
          </p:nvSpPr>
          <p:spPr bwMode="auto">
            <a:xfrm>
              <a:off x="299" y="1694"/>
              <a:ext cx="44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Then the differential equation                        becomes to</a:t>
              </a:r>
            </a:p>
          </p:txBody>
        </p:sp>
        <p:graphicFrame>
          <p:nvGraphicFramePr>
            <p:cNvPr id="1035274" name="Object 10"/>
            <p:cNvGraphicFramePr>
              <a:graphicFrameLocks noChangeAspect="1"/>
            </p:cNvGraphicFramePr>
            <p:nvPr/>
          </p:nvGraphicFramePr>
          <p:xfrm>
            <a:off x="2715" y="1627"/>
            <a:ext cx="896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2" name="Equation" r:id="rId10" imgW="1422360" imgH="749160" progId="Equation.DSMT4">
                    <p:embed/>
                  </p:oleObj>
                </mc:Choice>
                <mc:Fallback>
                  <p:oleObj name="Equation" r:id="rId10" imgW="1422360" imgH="7491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" y="1627"/>
                          <a:ext cx="896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275" name="Object 11"/>
            <p:cNvGraphicFramePr>
              <a:graphicFrameLocks noChangeAspect="1"/>
            </p:cNvGraphicFramePr>
            <p:nvPr/>
          </p:nvGraphicFramePr>
          <p:xfrm>
            <a:off x="2351" y="2133"/>
            <a:ext cx="121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3" name="Equation" r:id="rId12" imgW="1930320" imgH="634680" progId="Equation.DSMT4">
                    <p:embed/>
                  </p:oleObj>
                </mc:Choice>
                <mc:Fallback>
                  <p:oleObj name="Equation" r:id="rId12" imgW="1930320" imgH="6346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2133"/>
                          <a:ext cx="1216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12763" y="3857610"/>
            <a:ext cx="5187949" cy="854075"/>
            <a:chOff x="299" y="2443"/>
            <a:chExt cx="3268" cy="538"/>
          </a:xfrm>
        </p:grpSpPr>
        <p:sp>
          <p:nvSpPr>
            <p:cNvPr id="1035277" name="Text Box 13"/>
            <p:cNvSpPr txBox="1">
              <a:spLocks noChangeArrowheads="1"/>
            </p:cNvSpPr>
            <p:nvPr/>
          </p:nvSpPr>
          <p:spPr bwMode="auto">
            <a:xfrm>
              <a:off x="299" y="2443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or</a:t>
              </a:r>
            </a:p>
          </p:txBody>
        </p:sp>
        <p:graphicFrame>
          <p:nvGraphicFramePr>
            <p:cNvPr id="1035278" name="Object 14"/>
            <p:cNvGraphicFramePr>
              <a:graphicFrameLocks noChangeAspect="1"/>
            </p:cNvGraphicFramePr>
            <p:nvPr/>
          </p:nvGraphicFramePr>
          <p:xfrm>
            <a:off x="2351" y="2581"/>
            <a:ext cx="121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4" name="Equation" r:id="rId14" imgW="1930320" imgH="634680" progId="Equation.DSMT4">
                    <p:embed/>
                  </p:oleObj>
                </mc:Choice>
                <mc:Fallback>
                  <p:oleObj name="Equation" r:id="rId14" imgW="1930320" imgH="6346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2581"/>
                          <a:ext cx="1216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14344" y="4714886"/>
            <a:ext cx="8858250" cy="1550988"/>
            <a:chOff x="299" y="2994"/>
            <a:chExt cx="5580" cy="977"/>
          </a:xfrm>
        </p:grpSpPr>
        <p:sp>
          <p:nvSpPr>
            <p:cNvPr id="1035280" name="Text Box 16"/>
            <p:cNvSpPr txBox="1">
              <a:spLocks noChangeArrowheads="1"/>
            </p:cNvSpPr>
            <p:nvPr/>
          </p:nvSpPr>
          <p:spPr bwMode="auto">
            <a:xfrm>
              <a:off x="299" y="2994"/>
              <a:ext cx="5580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dirty="0">
                  <a:ea typeface="宋体" pitchFamily="2" charset="-122"/>
                </a:rPr>
                <a:t>This is a separable equation. If we find the solution </a:t>
              </a:r>
              <a:r>
                <a:rPr lang="en-US" altLang="zh-CN" sz="2400" b="1" i="1" dirty="0">
                  <a:ea typeface="宋体" pitchFamily="2" charset="-122"/>
                </a:rPr>
                <a:t>u</a:t>
              </a:r>
              <a:r>
                <a:rPr lang="en-US" altLang="zh-CN" sz="2400" b="1" dirty="0">
                  <a:ea typeface="宋体" pitchFamily="2" charset="-122"/>
                </a:rPr>
                <a:t> = </a:t>
              </a:r>
              <a:r>
                <a:rPr lang="en-US" altLang="zh-CN" sz="2400" b="1" i="1" dirty="0">
                  <a:ea typeface="宋体" pitchFamily="2" charset="-122"/>
                </a:rPr>
                <a:t>u</a:t>
              </a:r>
              <a:r>
                <a:rPr lang="en-US" altLang="zh-CN" sz="2400" b="1" dirty="0">
                  <a:ea typeface="宋体" pitchFamily="2" charset="-122"/>
                </a:rPr>
                <a:t>(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="1" dirty="0">
                  <a:ea typeface="宋体" pitchFamily="2" charset="-122"/>
                </a:rPr>
                <a:t>, </a:t>
              </a:r>
              <a:r>
                <a:rPr lang="en-US" altLang="zh-CN" sz="2400" b="1" i="1" dirty="0">
                  <a:ea typeface="宋体" pitchFamily="2" charset="-122"/>
                </a:rPr>
                <a:t>C</a:t>
              </a:r>
              <a:r>
                <a:rPr lang="en-US" altLang="zh-CN" sz="2400" b="1" dirty="0">
                  <a:ea typeface="宋体" pitchFamily="2" charset="-122"/>
                </a:rPr>
                <a:t>)</a:t>
              </a:r>
              <a:r>
                <a:rPr lang="en-US" altLang="zh-CN" sz="2400" dirty="0">
                  <a:ea typeface="宋体" pitchFamily="2" charset="-122"/>
                </a:rPr>
                <a:t>, the general solution of the original equation can be obtained by the substitution 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355" y="3579"/>
              <a:ext cx="1868" cy="392"/>
              <a:chOff x="1426" y="3579"/>
              <a:chExt cx="1868" cy="392"/>
            </a:xfrm>
          </p:grpSpPr>
          <p:graphicFrame>
            <p:nvGraphicFramePr>
              <p:cNvPr id="1035282" name="Object 18"/>
              <p:cNvGraphicFramePr>
                <a:graphicFrameLocks noChangeAspect="1"/>
              </p:cNvGraphicFramePr>
              <p:nvPr/>
            </p:nvGraphicFramePr>
            <p:xfrm>
              <a:off x="1426" y="3579"/>
              <a:ext cx="456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495" name="Equation" r:id="rId16" imgW="723600" imgH="622080" progId="Equation.DSMT4">
                      <p:embed/>
                    </p:oleObj>
                  </mc:Choice>
                  <mc:Fallback>
                    <p:oleObj name="Equation" r:id="rId16" imgW="723600" imgH="62208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6" y="3579"/>
                            <a:ext cx="456" cy="3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283" name="Object 19"/>
              <p:cNvGraphicFramePr>
                <a:graphicFrameLocks noChangeAspect="1"/>
              </p:cNvGraphicFramePr>
              <p:nvPr/>
            </p:nvGraphicFramePr>
            <p:xfrm>
              <a:off x="2262" y="3653"/>
              <a:ext cx="103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496" name="Equation" r:id="rId18" imgW="1638000" imgH="342720" progId="Equation.DSMT4">
                      <p:embed/>
                    </p:oleObj>
                  </mc:Choice>
                  <mc:Fallback>
                    <p:oleObj name="Equation" r:id="rId18" imgW="1638000" imgH="34272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2" y="3653"/>
                            <a:ext cx="1032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284" name="Text Box 20"/>
              <p:cNvSpPr txBox="1">
                <a:spLocks noChangeArrowheads="1"/>
              </p:cNvSpPr>
              <p:nvPr/>
            </p:nvSpPr>
            <p:spPr bwMode="auto">
              <a:xfrm>
                <a:off x="1945" y="3603"/>
                <a:ext cx="27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or</a:t>
                </a:r>
              </a:p>
            </p:txBody>
          </p:sp>
        </p:grpSp>
      </p:grp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7143768" y="428604"/>
          <a:ext cx="1422400" cy="749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7" name="Equation" r:id="rId20" imgW="1422360" imgH="749160" progId="Equation.DSMT4">
                  <p:embed/>
                </p:oleObj>
              </mc:Choice>
              <mc:Fallback>
                <p:oleObj name="Equation" r:id="rId20" imgW="1422360" imgH="7491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428604"/>
                        <a:ext cx="1422400" cy="7493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44F-9484-4E3A-889B-789005C5E71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 Homogeneous Equation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85720" y="1142984"/>
            <a:ext cx="8215370" cy="1214446"/>
            <a:chOff x="285720" y="1142984"/>
            <a:chExt cx="8215370" cy="1214446"/>
          </a:xfrm>
        </p:grpSpPr>
        <p:sp>
          <p:nvSpPr>
            <p:cNvPr id="19" name="圆角矩形 18"/>
            <p:cNvSpPr/>
            <p:nvPr/>
          </p:nvSpPr>
          <p:spPr>
            <a:xfrm>
              <a:off x="285720" y="1142984"/>
              <a:ext cx="8215370" cy="121444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315" name="Text Box 3"/>
            <p:cNvSpPr txBox="1">
              <a:spLocks noChangeArrowheads="1"/>
            </p:cNvSpPr>
            <p:nvPr/>
          </p:nvSpPr>
          <p:spPr bwMode="auto">
            <a:xfrm>
              <a:off x="428596" y="1236680"/>
              <a:ext cx="68707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3</a:t>
              </a:r>
              <a:r>
                <a:rPr lang="en-US" altLang="zh-CN" sz="2400" dirty="0">
                  <a:ea typeface="宋体" pitchFamily="2" charset="-122"/>
                </a:rPr>
                <a:t>    Find the general solution of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37316" name="Object 4"/>
            <p:cNvGraphicFramePr>
              <a:graphicFrameLocks noChangeAspect="1"/>
            </p:cNvGraphicFramePr>
            <p:nvPr/>
          </p:nvGraphicFramePr>
          <p:xfrm>
            <a:off x="3490913" y="1608138"/>
            <a:ext cx="20701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85" name="Equation" r:id="rId4" imgW="2070000" imgH="634680" progId="Equation.DSMT4">
                    <p:embed/>
                  </p:oleObj>
                </mc:Choice>
                <mc:Fallback>
                  <p:oleObj name="Equation" r:id="rId4" imgW="2070000" imgH="6346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913" y="1608138"/>
                          <a:ext cx="20701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7317" name="Text Box 5"/>
          <p:cNvSpPr txBox="1">
            <a:spLocks noChangeArrowheads="1"/>
          </p:cNvSpPr>
          <p:nvPr/>
        </p:nvSpPr>
        <p:spPr bwMode="auto">
          <a:xfrm>
            <a:off x="428596" y="2368569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1037318" name="Text Box 6"/>
          <p:cNvSpPr txBox="1">
            <a:spLocks noChangeArrowheads="1"/>
          </p:cNvSpPr>
          <p:nvPr/>
        </p:nvSpPr>
        <p:spPr bwMode="auto">
          <a:xfrm>
            <a:off x="1777971" y="2368569"/>
            <a:ext cx="6035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Dividing by 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 on both sides of the equation and</a:t>
            </a:r>
          </a:p>
        </p:txBody>
      </p:sp>
      <p:sp>
        <p:nvSpPr>
          <p:cNvPr id="1037319" name="Text Box 7"/>
          <p:cNvSpPr txBox="1">
            <a:spLocks noChangeArrowheads="1"/>
          </p:cNvSpPr>
          <p:nvPr/>
        </p:nvSpPr>
        <p:spPr bwMode="auto">
          <a:xfrm>
            <a:off x="428596" y="2757506"/>
            <a:ext cx="35333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transposing terms we have</a:t>
            </a:r>
          </a:p>
        </p:txBody>
      </p:sp>
      <p:graphicFrame>
        <p:nvGraphicFramePr>
          <p:cNvPr id="1037320" name="Object 8"/>
          <p:cNvGraphicFramePr>
            <a:graphicFrameLocks noChangeAspect="1"/>
          </p:cNvGraphicFramePr>
          <p:nvPr/>
        </p:nvGraphicFramePr>
        <p:xfrm>
          <a:off x="3760794" y="3016252"/>
          <a:ext cx="1739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6" name="Equation" r:id="rId6" imgW="1739880" imgH="698400" progId="Equation.DSMT4">
                  <p:embed/>
                </p:oleObj>
              </mc:Choice>
              <mc:Fallback>
                <p:oleObj name="Equation" r:id="rId6" imgW="173988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94" y="3016252"/>
                        <a:ext cx="17399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28596" y="3643337"/>
            <a:ext cx="7880350" cy="828676"/>
            <a:chOff x="299" y="2326"/>
            <a:chExt cx="4964" cy="522"/>
          </a:xfrm>
        </p:grpSpPr>
        <p:sp>
          <p:nvSpPr>
            <p:cNvPr id="1037322" name="Text Box 10"/>
            <p:cNvSpPr txBox="1">
              <a:spLocks noChangeArrowheads="1"/>
            </p:cNvSpPr>
            <p:nvPr/>
          </p:nvSpPr>
          <p:spPr bwMode="auto">
            <a:xfrm>
              <a:off x="299" y="2454"/>
              <a:ext cx="49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This is a homogeneous equation. Let             , or              , then</a:t>
              </a:r>
            </a:p>
          </p:txBody>
        </p:sp>
        <p:pic>
          <p:nvPicPr>
            <p:cNvPr id="1037323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21" y="2326"/>
              <a:ext cx="543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1037324" name="Object 12"/>
            <p:cNvGraphicFramePr>
              <a:graphicFrameLocks noChangeAspect="1"/>
            </p:cNvGraphicFramePr>
            <p:nvPr/>
          </p:nvGraphicFramePr>
          <p:xfrm>
            <a:off x="4136" y="2539"/>
            <a:ext cx="5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87" name="Equation" r:id="rId9" imgW="838080" imgH="279360" progId="Equation.DSMT4">
                    <p:embed/>
                  </p:oleObj>
                </mc:Choice>
                <mc:Fallback>
                  <p:oleObj name="Equation" r:id="rId9" imgW="838080" imgH="2793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539"/>
                          <a:ext cx="52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7325" name="Object 13"/>
          <p:cNvGraphicFramePr>
            <a:graphicFrameLocks noChangeAspect="1"/>
          </p:cNvGraphicFramePr>
          <p:nvPr/>
        </p:nvGraphicFramePr>
        <p:xfrm>
          <a:off x="3643313" y="4371975"/>
          <a:ext cx="1765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8" name="Equation" r:id="rId11" imgW="1765080" imgH="634680" progId="Equation.DSMT4">
                  <p:embed/>
                </p:oleObj>
              </mc:Choice>
              <mc:Fallback>
                <p:oleObj name="Equation" r:id="rId11" imgW="176508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371975"/>
                        <a:ext cx="17653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28596" y="5053035"/>
            <a:ext cx="4983162" cy="1162051"/>
            <a:chOff x="299" y="3214"/>
            <a:chExt cx="3139" cy="732"/>
          </a:xfrm>
        </p:grpSpPr>
        <p:sp>
          <p:nvSpPr>
            <p:cNvPr id="1037327" name="Text Box 15"/>
            <p:cNvSpPr txBox="1">
              <a:spLocks noChangeArrowheads="1"/>
            </p:cNvSpPr>
            <p:nvPr/>
          </p:nvSpPr>
          <p:spPr bwMode="auto">
            <a:xfrm>
              <a:off x="299" y="3214"/>
              <a:ext cx="31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Substituting into the equation, we have</a:t>
              </a:r>
            </a:p>
          </p:txBody>
        </p:sp>
        <p:graphicFrame>
          <p:nvGraphicFramePr>
            <p:cNvPr id="1037328" name="Object 16"/>
            <p:cNvGraphicFramePr>
              <a:graphicFrameLocks noChangeAspect="1"/>
            </p:cNvGraphicFramePr>
            <p:nvPr/>
          </p:nvGraphicFramePr>
          <p:xfrm>
            <a:off x="2476" y="3546"/>
            <a:ext cx="92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89" name="Equation" r:id="rId13" imgW="1473120" imgH="634680" progId="Equation.DSMT4">
                    <p:embed/>
                  </p:oleObj>
                </mc:Choice>
                <mc:Fallback>
                  <p:oleObj name="Equation" r:id="rId13" imgW="1473120" imgH="6346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3546"/>
                          <a:ext cx="92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7" grpId="0"/>
      <p:bldP spid="1037318" grpId="0"/>
      <p:bldP spid="10373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6AD-185A-403E-8FAD-BAE68AA9694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 Homogeneous Equation</a:t>
            </a:r>
          </a:p>
        </p:txBody>
      </p:sp>
      <p:sp>
        <p:nvSpPr>
          <p:cNvPr id="1039365" name="Text Box 5"/>
          <p:cNvSpPr txBox="1">
            <a:spLocks noChangeArrowheads="1"/>
          </p:cNvSpPr>
          <p:nvPr/>
        </p:nvSpPr>
        <p:spPr bwMode="auto">
          <a:xfrm>
            <a:off x="474663" y="2417763"/>
            <a:ext cx="846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(continued)</a:t>
            </a:r>
            <a:r>
              <a:rPr lang="en-US" altLang="zh-CN" sz="2400">
                <a:ea typeface="宋体" pitchFamily="2" charset="-122"/>
              </a:rPr>
              <a:t>    Solving by separation of variables we have</a:t>
            </a:r>
            <a:endParaRPr lang="en-US" altLang="zh-CN" sz="2400" b="1">
              <a:ea typeface="宋体" pitchFamily="2" charset="-122"/>
            </a:endParaRPr>
          </a:p>
        </p:txBody>
      </p:sp>
      <p:graphicFrame>
        <p:nvGraphicFramePr>
          <p:cNvPr id="1039366" name="Object 6"/>
          <p:cNvGraphicFramePr>
            <a:graphicFrameLocks noChangeAspect="1"/>
          </p:cNvGraphicFramePr>
          <p:nvPr/>
        </p:nvGraphicFramePr>
        <p:xfrm>
          <a:off x="3378200" y="2846388"/>
          <a:ext cx="2336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4" name="Equation" r:id="rId4" imgW="2336760" imgH="672840" progId="Equation.DSMT4">
                  <p:embed/>
                </p:oleObj>
              </mc:Choice>
              <mc:Fallback>
                <p:oleObj name="Equation" r:id="rId4" imgW="233676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846388"/>
                        <a:ext cx="2336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8164" y="3681417"/>
            <a:ext cx="4978396" cy="461963"/>
            <a:chOff x="299" y="2262"/>
            <a:chExt cx="3136" cy="291"/>
          </a:xfrm>
        </p:grpSpPr>
        <p:sp>
          <p:nvSpPr>
            <p:cNvPr id="1039368" name="Text Box 8"/>
            <p:cNvSpPr txBox="1">
              <a:spLocks noChangeArrowheads="1"/>
            </p:cNvSpPr>
            <p:nvPr/>
          </p:nvSpPr>
          <p:spPr bwMode="auto">
            <a:xfrm>
              <a:off x="299" y="2262"/>
              <a:ext cx="2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Integrating on both sides, </a:t>
              </a:r>
            </a:p>
          </p:txBody>
        </p:sp>
        <p:graphicFrame>
          <p:nvGraphicFramePr>
            <p:cNvPr id="1039369" name="Object 9"/>
            <p:cNvGraphicFramePr>
              <a:graphicFrameLocks noChangeAspect="1"/>
            </p:cNvGraphicFramePr>
            <p:nvPr/>
          </p:nvGraphicFramePr>
          <p:xfrm>
            <a:off x="2315" y="2274"/>
            <a:ext cx="1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25" name="Equation" r:id="rId6" imgW="1777680" imgH="419040" progId="Equation.DSMT4">
                    <p:embed/>
                  </p:oleObj>
                </mc:Choice>
                <mc:Fallback>
                  <p:oleObj name="Equation" r:id="rId6" imgW="1777680" imgH="419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2274"/>
                          <a:ext cx="112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635641" y="3662365"/>
            <a:ext cx="1651003" cy="461963"/>
            <a:chOff x="3210" y="2250"/>
            <a:chExt cx="1040" cy="291"/>
          </a:xfrm>
        </p:grpSpPr>
        <p:sp>
          <p:nvSpPr>
            <p:cNvPr id="1039371" name="Text Box 11"/>
            <p:cNvSpPr txBox="1">
              <a:spLocks noChangeArrowheads="1"/>
            </p:cNvSpPr>
            <p:nvPr/>
          </p:nvSpPr>
          <p:spPr bwMode="auto">
            <a:xfrm>
              <a:off x="3210" y="2250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or</a:t>
              </a:r>
            </a:p>
          </p:txBody>
        </p:sp>
        <p:graphicFrame>
          <p:nvGraphicFramePr>
            <p:cNvPr id="1039372" name="Object 12"/>
            <p:cNvGraphicFramePr>
              <a:graphicFrameLocks noChangeAspect="1"/>
            </p:cNvGraphicFramePr>
            <p:nvPr/>
          </p:nvGraphicFramePr>
          <p:xfrm>
            <a:off x="3570" y="2295"/>
            <a:ext cx="6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26" name="Equation" r:id="rId8" imgW="1079280" imgH="330120" progId="Equation.DSMT4">
                    <p:embed/>
                  </p:oleObj>
                </mc:Choice>
                <mc:Fallback>
                  <p:oleObj name="Equation" r:id="rId8" imgW="1079280" imgH="3301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2295"/>
                          <a:ext cx="6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7158" y="4306889"/>
            <a:ext cx="8472489" cy="1230313"/>
            <a:chOff x="299" y="2713"/>
            <a:chExt cx="5337" cy="775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99" y="2713"/>
              <a:ext cx="5337" cy="607"/>
              <a:chOff x="299" y="2713"/>
              <a:chExt cx="5337" cy="607"/>
            </a:xfrm>
          </p:grpSpPr>
          <p:sp>
            <p:nvSpPr>
              <p:cNvPr id="1039375" name="Text Box 15"/>
              <p:cNvSpPr txBox="1">
                <a:spLocks noChangeArrowheads="1"/>
              </p:cNvSpPr>
              <p:nvPr/>
            </p:nvSpPr>
            <p:spPr bwMode="auto">
              <a:xfrm>
                <a:off x="299" y="2745"/>
                <a:ext cx="18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By the transformation</a:t>
                </a:r>
              </a:p>
            </p:txBody>
          </p:sp>
          <p:graphicFrame>
            <p:nvGraphicFramePr>
              <p:cNvPr id="1039376" name="Object 16"/>
              <p:cNvGraphicFramePr>
                <a:graphicFrameLocks noChangeAspect="1"/>
              </p:cNvGraphicFramePr>
              <p:nvPr/>
            </p:nvGraphicFramePr>
            <p:xfrm>
              <a:off x="2093" y="2713"/>
              <a:ext cx="456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27" name="Equation" r:id="rId10" imgW="723600" imgH="622080" progId="Equation.DSMT4">
                      <p:embed/>
                    </p:oleObj>
                  </mc:Choice>
                  <mc:Fallback>
                    <p:oleObj name="Equation" r:id="rId10" imgW="723600" imgH="62208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3" y="2713"/>
                            <a:ext cx="456" cy="3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9377" name="Text Box 17"/>
              <p:cNvSpPr txBox="1">
                <a:spLocks noChangeArrowheads="1"/>
              </p:cNvSpPr>
              <p:nvPr/>
            </p:nvSpPr>
            <p:spPr bwMode="auto">
              <a:xfrm>
                <a:off x="2449" y="2745"/>
                <a:ext cx="318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, we obtain the general solution of the </a:t>
                </a:r>
              </a:p>
            </p:txBody>
          </p:sp>
          <p:sp>
            <p:nvSpPr>
              <p:cNvPr id="1039378" name="Text Box 18"/>
              <p:cNvSpPr txBox="1">
                <a:spLocks noChangeArrowheads="1"/>
              </p:cNvSpPr>
              <p:nvPr/>
            </p:nvSpPr>
            <p:spPr bwMode="auto">
              <a:xfrm>
                <a:off x="299" y="3029"/>
                <a:ext cx="126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given equation</a:t>
                </a:r>
              </a:p>
            </p:txBody>
          </p:sp>
        </p:grpSp>
        <p:graphicFrame>
          <p:nvGraphicFramePr>
            <p:cNvPr id="1039379" name="Object 19"/>
            <p:cNvGraphicFramePr>
              <a:graphicFrameLocks noChangeAspect="1"/>
            </p:cNvGraphicFramePr>
            <p:nvPr/>
          </p:nvGraphicFramePr>
          <p:xfrm>
            <a:off x="1766" y="3160"/>
            <a:ext cx="69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28" name="Equation" r:id="rId12" imgW="1104840" imgH="520560" progId="Equation.DSMT4">
                    <p:embed/>
                  </p:oleObj>
                </mc:Choice>
                <mc:Fallback>
                  <p:oleObj name="Equation" r:id="rId12" imgW="1104840" imgH="5205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3160"/>
                          <a:ext cx="69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221163" y="5175256"/>
            <a:ext cx="2265362" cy="461963"/>
            <a:chOff x="2659" y="3260"/>
            <a:chExt cx="1427" cy="291"/>
          </a:xfrm>
        </p:grpSpPr>
        <p:sp>
          <p:nvSpPr>
            <p:cNvPr id="1039381" name="Text Box 21"/>
            <p:cNvSpPr txBox="1">
              <a:spLocks noChangeArrowheads="1"/>
            </p:cNvSpPr>
            <p:nvPr/>
          </p:nvSpPr>
          <p:spPr bwMode="auto">
            <a:xfrm>
              <a:off x="2659" y="3260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or</a:t>
              </a:r>
            </a:p>
          </p:txBody>
        </p:sp>
        <p:graphicFrame>
          <p:nvGraphicFramePr>
            <p:cNvPr id="1039382" name="Object 22"/>
            <p:cNvGraphicFramePr>
              <a:graphicFrameLocks noChangeAspect="1"/>
            </p:cNvGraphicFramePr>
            <p:nvPr/>
          </p:nvGraphicFramePr>
          <p:xfrm>
            <a:off x="3054" y="3268"/>
            <a:ext cx="10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29" name="Equation" r:id="rId14" imgW="1638000" imgH="380880" progId="Equation.DSMT4">
                    <p:embed/>
                  </p:oleObj>
                </mc:Choice>
                <mc:Fallback>
                  <p:oleObj name="Equation" r:id="rId14" imgW="1638000" imgH="3808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" y="3268"/>
                          <a:ext cx="103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9383" name="Text Box 23"/>
          <p:cNvSpPr txBox="1">
            <a:spLocks noChangeArrowheads="1"/>
          </p:cNvSpPr>
          <p:nvPr/>
        </p:nvSpPr>
        <p:spPr bwMode="auto">
          <a:xfrm>
            <a:off x="474663" y="5641975"/>
            <a:ext cx="6635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It is easy to see that </a:t>
            </a:r>
            <a:r>
              <a:rPr lang="en-US" altLang="zh-CN" sz="2400" b="1" i="1">
                <a:ea typeface="宋体" pitchFamily="2" charset="-122"/>
              </a:rPr>
              <a:t>u</a:t>
            </a:r>
            <a:r>
              <a:rPr lang="en-US" altLang="zh-CN" sz="2400" b="1">
                <a:ea typeface="宋体" pitchFamily="2" charset="-122"/>
              </a:rPr>
              <a:t> = 0</a:t>
            </a:r>
            <a:r>
              <a:rPr lang="en-US" altLang="zh-CN" sz="2400">
                <a:ea typeface="宋体" pitchFamily="2" charset="-122"/>
              </a:rPr>
              <a:t> also satisfies the equation.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85720" y="1142984"/>
            <a:ext cx="8215370" cy="1214446"/>
            <a:chOff x="285720" y="1142984"/>
            <a:chExt cx="8215370" cy="1214446"/>
          </a:xfrm>
        </p:grpSpPr>
        <p:sp>
          <p:nvSpPr>
            <p:cNvPr id="27" name="圆角矩形 26"/>
            <p:cNvSpPr/>
            <p:nvPr/>
          </p:nvSpPr>
          <p:spPr>
            <a:xfrm>
              <a:off x="285720" y="1142984"/>
              <a:ext cx="8215370" cy="121444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428596" y="1236680"/>
              <a:ext cx="68707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3</a:t>
              </a:r>
              <a:r>
                <a:rPr lang="en-US" altLang="zh-CN" sz="2400" dirty="0">
                  <a:ea typeface="宋体" pitchFamily="2" charset="-122"/>
                </a:rPr>
                <a:t>    Find the general solution of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29" name="Object 4"/>
            <p:cNvGraphicFramePr>
              <a:graphicFrameLocks noChangeAspect="1"/>
            </p:cNvGraphicFramePr>
            <p:nvPr/>
          </p:nvGraphicFramePr>
          <p:xfrm>
            <a:off x="3490913" y="1608138"/>
            <a:ext cx="20701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30" name="Equation" r:id="rId16" imgW="2070000" imgH="634680" progId="Equation.DSMT4">
                    <p:embed/>
                  </p:oleObj>
                </mc:Choice>
                <mc:Fallback>
                  <p:oleObj name="Equation" r:id="rId16" imgW="2070000" imgH="6346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913" y="1608138"/>
                          <a:ext cx="20701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5" grpId="0"/>
      <p:bldP spid="10393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B2469-3C72-4EA0-A852-5A26E0DD462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Homogeneous Equation</a:t>
            </a:r>
          </a:p>
        </p:txBody>
      </p:sp>
      <p:sp>
        <p:nvSpPr>
          <p:cNvPr id="1041413" name="Text Box 5"/>
          <p:cNvSpPr txBox="1">
            <a:spLocks noChangeArrowheads="1"/>
          </p:cNvSpPr>
          <p:nvPr/>
        </p:nvSpPr>
        <p:spPr bwMode="auto">
          <a:xfrm>
            <a:off x="474663" y="2368550"/>
            <a:ext cx="2861681" cy="49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>
                <a:ea typeface="宋体" pitchFamily="2" charset="-122"/>
              </a:rPr>
              <a:t>Solution (continued)</a:t>
            </a:r>
          </a:p>
        </p:txBody>
      </p:sp>
      <p:graphicFrame>
        <p:nvGraphicFramePr>
          <p:cNvPr id="1041414" name="Object 6"/>
          <p:cNvGraphicFramePr>
            <a:graphicFrameLocks noChangeAspect="1"/>
          </p:cNvGraphicFramePr>
          <p:nvPr/>
        </p:nvGraphicFramePr>
        <p:xfrm>
          <a:off x="3671888" y="5307013"/>
          <a:ext cx="1803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3" name="Equation" r:id="rId4" imgW="1803240" imgH="876240" progId="Equation.DSMT4">
                  <p:embed/>
                </p:oleObj>
              </mc:Choice>
              <mc:Fallback>
                <p:oleObj name="Equation" r:id="rId4" imgW="180324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307013"/>
                        <a:ext cx="1803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5" name="Rectangle 7"/>
          <p:cNvSpPr>
            <a:spLocks noChangeArrowheads="1"/>
          </p:cNvSpPr>
          <p:nvPr/>
        </p:nvSpPr>
        <p:spPr bwMode="auto">
          <a:xfrm>
            <a:off x="539750" y="2997200"/>
            <a:ext cx="810421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ea typeface="宋体" pitchFamily="2" charset="-122"/>
              </a:rPr>
              <a:t>Note that </a:t>
            </a:r>
            <a:r>
              <a:rPr lang="en-US" altLang="zh-CN" sz="2400" b="1" i="1" dirty="0">
                <a:ea typeface="宋体" pitchFamily="2" charset="-122"/>
              </a:rPr>
              <a:t>u</a:t>
            </a:r>
            <a:r>
              <a:rPr lang="en-US" altLang="zh-CN" sz="2400" b="1" dirty="0">
                <a:ea typeface="宋体" pitchFamily="2" charset="-122"/>
              </a:rPr>
              <a:t> = 0</a:t>
            </a:r>
            <a:r>
              <a:rPr lang="en-US" altLang="zh-CN" sz="2400" dirty="0">
                <a:ea typeface="宋体" pitchFamily="2" charset="-122"/>
              </a:rPr>
              <a:t> is equivalent to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b="1" dirty="0">
                <a:ea typeface="宋体" pitchFamily="2" charset="-122"/>
              </a:rPr>
              <a:t> = 0</a:t>
            </a:r>
            <a:r>
              <a:rPr lang="en-US" altLang="zh-CN" sz="2400" dirty="0">
                <a:ea typeface="宋体" pitchFamily="2" charset="-122"/>
              </a:rPr>
              <a:t>; thus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b="1" dirty="0">
                <a:ea typeface="宋体" pitchFamily="2" charset="-122"/>
              </a:rPr>
              <a:t> = 0</a:t>
            </a:r>
            <a:r>
              <a:rPr lang="en-US" altLang="zh-CN" sz="2400" dirty="0">
                <a:ea typeface="宋体" pitchFamily="2" charset="-122"/>
              </a:rPr>
              <a:t> is also a solution of the given equation. But it is easy to see that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b="1" dirty="0">
                <a:ea typeface="宋体" pitchFamily="2" charset="-122"/>
              </a:rPr>
              <a:t> = 0</a:t>
            </a:r>
            <a:r>
              <a:rPr lang="en-US" altLang="zh-CN" sz="2400" dirty="0">
                <a:ea typeface="宋体" pitchFamily="2" charset="-122"/>
              </a:rPr>
              <a:t> is not contained in the general solution ( it can not be obtained from the general solution by choosing the constant </a:t>
            </a:r>
            <a:r>
              <a:rPr lang="en-US" altLang="zh-CN" sz="2400" b="1" i="1" dirty="0">
                <a:ea typeface="宋体" pitchFamily="2" charset="-122"/>
              </a:rPr>
              <a:t>C</a:t>
            </a:r>
            <a:r>
              <a:rPr lang="en-US" altLang="zh-CN" sz="2400" dirty="0">
                <a:ea typeface="宋体" pitchFamily="2" charset="-122"/>
              </a:rPr>
              <a:t>). Therefore the total solution of the given equation is</a:t>
            </a:r>
          </a:p>
        </p:txBody>
      </p:sp>
      <p:sp>
        <p:nvSpPr>
          <p:cNvPr id="1041416" name="Rectangle 8"/>
          <p:cNvSpPr>
            <a:spLocks noChangeArrowheads="1"/>
          </p:cNvSpPr>
          <p:nvPr/>
        </p:nvSpPr>
        <p:spPr bwMode="auto">
          <a:xfrm>
            <a:off x="611188" y="5929330"/>
            <a:ext cx="13176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5720" y="1142984"/>
            <a:ext cx="8215370" cy="1214446"/>
            <a:chOff x="285720" y="1142984"/>
            <a:chExt cx="8215370" cy="1214446"/>
          </a:xfrm>
        </p:grpSpPr>
        <p:sp>
          <p:nvSpPr>
            <p:cNvPr id="12" name="圆角矩形 11"/>
            <p:cNvSpPr/>
            <p:nvPr/>
          </p:nvSpPr>
          <p:spPr>
            <a:xfrm>
              <a:off x="285720" y="1142984"/>
              <a:ext cx="8215370" cy="121444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428596" y="1236680"/>
              <a:ext cx="68707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3</a:t>
              </a:r>
              <a:r>
                <a:rPr lang="en-US" altLang="zh-CN" sz="2400" dirty="0">
                  <a:ea typeface="宋体" pitchFamily="2" charset="-122"/>
                </a:rPr>
                <a:t>    Find the general solution of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3490913" y="1608138"/>
            <a:ext cx="20701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14" name="Equation" r:id="rId6" imgW="2070000" imgH="634680" progId="Equation.DSMT4">
                    <p:embed/>
                  </p:oleObj>
                </mc:Choice>
                <mc:Fallback>
                  <p:oleObj name="Equation" r:id="rId6" imgW="2070000" imgH="6346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913" y="1608138"/>
                          <a:ext cx="20701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3" grpId="0"/>
      <p:bldP spid="1041415" grpId="0"/>
      <p:bldP spid="10414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13646" y="6268734"/>
            <a:ext cx="762000" cy="365125"/>
          </a:xfrm>
        </p:spPr>
        <p:txBody>
          <a:bodyPr/>
          <a:lstStyle/>
          <a:p>
            <a:fld id="{D24B2469-3C72-4EA0-A852-5A26E0DD462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Homogeneous Equation</a:t>
            </a:r>
          </a:p>
        </p:txBody>
      </p:sp>
      <p:sp>
        <p:nvSpPr>
          <p:cNvPr id="1041413" name="Text Box 5"/>
          <p:cNvSpPr txBox="1">
            <a:spLocks noChangeArrowheads="1"/>
          </p:cNvSpPr>
          <p:nvPr/>
        </p:nvSpPr>
        <p:spPr bwMode="auto">
          <a:xfrm>
            <a:off x="474663" y="2368550"/>
            <a:ext cx="1279517" cy="49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ea typeface="宋体" pitchFamily="2" charset="-122"/>
              </a:rPr>
              <a:t>Solution</a:t>
            </a:r>
          </a:p>
        </p:txBody>
      </p:sp>
      <p:graphicFrame>
        <p:nvGraphicFramePr>
          <p:cNvPr id="1041414" name="Object 6"/>
          <p:cNvGraphicFramePr>
            <a:graphicFrameLocks noChangeAspect="1"/>
          </p:cNvGraphicFramePr>
          <p:nvPr/>
        </p:nvGraphicFramePr>
        <p:xfrm>
          <a:off x="2071670" y="3757622"/>
          <a:ext cx="194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2" name="Equation" r:id="rId4" imgW="1942920" imgH="698400" progId="Equation.DSMT4">
                  <p:embed/>
                </p:oleObj>
              </mc:Choice>
              <mc:Fallback>
                <p:oleObj name="Equation" r:id="rId4" imgW="194292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757622"/>
                        <a:ext cx="1943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6" name="Rectangle 8"/>
          <p:cNvSpPr>
            <a:spLocks noChangeArrowheads="1"/>
          </p:cNvSpPr>
          <p:nvPr/>
        </p:nvSpPr>
        <p:spPr bwMode="auto">
          <a:xfrm>
            <a:off x="428596" y="4429132"/>
            <a:ext cx="1889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宋体" pitchFamily="2" charset="-122"/>
              </a:rPr>
              <a:t>Therefore,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85720" y="1142984"/>
            <a:ext cx="8215370" cy="1214446"/>
            <a:chOff x="285720" y="1142984"/>
            <a:chExt cx="8215370" cy="1214446"/>
          </a:xfrm>
        </p:grpSpPr>
        <p:sp>
          <p:nvSpPr>
            <p:cNvPr id="12" name="圆角矩形 11"/>
            <p:cNvSpPr/>
            <p:nvPr/>
          </p:nvSpPr>
          <p:spPr>
            <a:xfrm>
              <a:off x="285720" y="1142984"/>
              <a:ext cx="8215370" cy="121444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428596" y="1236680"/>
              <a:ext cx="68707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4</a:t>
              </a:r>
              <a:r>
                <a:rPr lang="en-US" altLang="zh-CN" sz="2400" dirty="0">
                  <a:ea typeface="宋体" pitchFamily="2" charset="-122"/>
                </a:rPr>
                <a:t>    Find the general solution of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3852863" y="1582738"/>
            <a:ext cx="1346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3" name="Equation" r:id="rId6" imgW="1346040" imgH="685800" progId="Equation.DSMT4">
                    <p:embed/>
                  </p:oleObj>
                </mc:Choice>
                <mc:Fallback>
                  <p:oleObj name="Equation" r:id="rId6" imgW="1346040" imgH="685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863" y="1582738"/>
                          <a:ext cx="13462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944688" y="2571750"/>
          <a:ext cx="180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4" name="Equation" r:id="rId8" imgW="1803240" imgH="685800" progId="Equation.DSMT4">
                  <p:embed/>
                </p:oleObj>
              </mc:Choice>
              <mc:Fallback>
                <p:oleObj name="Equation" r:id="rId8" imgW="180324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571750"/>
                        <a:ext cx="1803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4"/>
          <p:cNvGraphicFramePr>
            <a:graphicFrameLocks noChangeAspect="1"/>
          </p:cNvGraphicFramePr>
          <p:nvPr/>
        </p:nvGraphicFramePr>
        <p:xfrm>
          <a:off x="3846518" y="2571744"/>
          <a:ext cx="1511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5" name="Equation" r:id="rId10" imgW="1511280" imgH="698400" progId="Equation.DSMT4">
                  <p:embed/>
                </p:oleObj>
              </mc:Choice>
              <mc:Fallback>
                <p:oleObj name="Equation" r:id="rId10" imgW="151128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8" y="2571744"/>
                        <a:ext cx="15113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143372" y="3829060"/>
            <a:ext cx="13176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宋体" pitchFamily="2" charset="-122"/>
              </a:rPr>
              <a:t>i.e.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28596" y="3286124"/>
            <a:ext cx="7880350" cy="461963"/>
            <a:chOff x="299" y="2454"/>
            <a:chExt cx="4964" cy="291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99" y="2454"/>
              <a:ext cx="49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This is a homogeneous equation. Let             , or              , then</a:t>
              </a:r>
            </a:p>
          </p:txBody>
        </p:sp>
        <p:graphicFrame>
          <p:nvGraphicFramePr>
            <p:cNvPr id="20" name="Object 12"/>
            <p:cNvGraphicFramePr>
              <a:graphicFrameLocks noChangeAspect="1"/>
            </p:cNvGraphicFramePr>
            <p:nvPr/>
          </p:nvGraphicFramePr>
          <p:xfrm>
            <a:off x="4140" y="2539"/>
            <a:ext cx="5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6" name="Equation" r:id="rId12" imgW="825480" imgH="279360" progId="Equation.DSMT4">
                    <p:embed/>
                  </p:oleObj>
                </mc:Choice>
                <mc:Fallback>
                  <p:oleObj name="Equation" r:id="rId12" imgW="825480" imgH="2793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539"/>
                          <a:ext cx="520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5141913" y="3214686"/>
          <a:ext cx="698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7" name="Equation" r:id="rId14" imgW="698400" imgH="672840" progId="Equation.DSMT4">
                  <p:embed/>
                </p:oleObj>
              </mc:Choice>
              <mc:Fallback>
                <p:oleObj name="Equation" r:id="rId14" imgW="698400" imgH="6728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3214686"/>
                        <a:ext cx="698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8" name="Object 3"/>
          <p:cNvGraphicFramePr>
            <a:graphicFrameLocks noChangeAspect="1"/>
          </p:cNvGraphicFramePr>
          <p:nvPr/>
        </p:nvGraphicFramePr>
        <p:xfrm>
          <a:off x="4748213" y="3714752"/>
          <a:ext cx="1435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8" name="Equation" r:id="rId16" imgW="1434960" imgH="685800" progId="Equation.DSMT4">
                  <p:embed/>
                </p:oleObj>
              </mc:Choice>
              <mc:Fallback>
                <p:oleObj name="Equation" r:id="rId16" imgW="1434960" imgH="685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3714752"/>
                        <a:ext cx="1435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9" name="Object 3"/>
          <p:cNvGraphicFramePr>
            <a:graphicFrameLocks noChangeAspect="1"/>
          </p:cNvGraphicFramePr>
          <p:nvPr/>
        </p:nvGraphicFramePr>
        <p:xfrm>
          <a:off x="1901790" y="4538369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9" name="Equation" r:id="rId18" imgW="1701720" imgH="380880" progId="Equation.DSMT4">
                  <p:embed/>
                </p:oleObj>
              </mc:Choice>
              <mc:Fallback>
                <p:oleObj name="Equation" r:id="rId18" imgW="1701720" imgH="380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790" y="4538369"/>
                        <a:ext cx="1701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460318" y="4774911"/>
            <a:ext cx="8572502" cy="1582740"/>
            <a:chOff x="299" y="2693"/>
            <a:chExt cx="5400" cy="997"/>
          </a:xfrm>
        </p:grpSpPr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299" y="2693"/>
              <a:ext cx="5400" cy="627"/>
              <a:chOff x="299" y="2693"/>
              <a:chExt cx="5400" cy="627"/>
            </a:xfrm>
          </p:grpSpPr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299" y="2745"/>
                <a:ext cx="18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By the transformation</a:t>
                </a:r>
              </a:p>
            </p:txBody>
          </p:sp>
          <p:graphicFrame>
            <p:nvGraphicFramePr>
              <p:cNvPr id="26" name="Object 16"/>
              <p:cNvGraphicFramePr>
                <a:graphicFrameLocks noChangeAspect="1"/>
              </p:cNvGraphicFramePr>
              <p:nvPr/>
            </p:nvGraphicFramePr>
            <p:xfrm>
              <a:off x="2093" y="2693"/>
              <a:ext cx="45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00" name="Equation" r:id="rId20" imgW="723600" imgH="685800" progId="Equation.DSMT4">
                      <p:embed/>
                    </p:oleObj>
                  </mc:Choice>
                  <mc:Fallback>
                    <p:oleObj name="Equation" r:id="rId20" imgW="723600" imgH="68580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3" y="2693"/>
                            <a:ext cx="456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2512" y="2723"/>
                <a:ext cx="318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, we obtain the general solution of the </a:t>
                </a:r>
              </a:p>
            </p:txBody>
          </p:sp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299" y="3029"/>
                <a:ext cx="126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given equation</a:t>
                </a:r>
              </a:p>
            </p:txBody>
          </p:sp>
        </p:grpSp>
        <p:graphicFrame>
          <p:nvGraphicFramePr>
            <p:cNvPr id="24" name="Object 19"/>
            <p:cNvGraphicFramePr>
              <a:graphicFrameLocks noChangeAspect="1"/>
            </p:cNvGraphicFramePr>
            <p:nvPr/>
          </p:nvGraphicFramePr>
          <p:xfrm>
            <a:off x="1487" y="3258"/>
            <a:ext cx="239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1" name="Equation" r:id="rId22" imgW="3797280" imgH="685800" progId="Equation.DSMT4">
                    <p:embed/>
                  </p:oleObj>
                </mc:Choice>
                <mc:Fallback>
                  <p:oleObj name="Equation" r:id="rId22" imgW="3797280" imgH="6858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3258"/>
                          <a:ext cx="239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6286512" y="5753417"/>
            <a:ext cx="13176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3" grpId="0"/>
      <p:bldP spid="1041416" grpId="0"/>
      <p:bldP spid="16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71406" y="1071546"/>
            <a:ext cx="8929718" cy="5572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2D6F-0CBF-4B74-91E5-45CF58A0CD7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itchFamily="2" charset="-122"/>
              </a:rPr>
              <a:t>Linear First-Order Differential Equations</a:t>
            </a:r>
          </a:p>
        </p:txBody>
      </p:sp>
      <p:sp>
        <p:nvSpPr>
          <p:cNvPr id="1000451" name="Text Box 3"/>
          <p:cNvSpPr txBox="1">
            <a:spLocks noChangeArrowheads="1"/>
          </p:cNvSpPr>
          <p:nvPr/>
        </p:nvSpPr>
        <p:spPr bwMode="auto">
          <a:xfrm>
            <a:off x="285720" y="1252823"/>
            <a:ext cx="71730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Definition (Linear First-Order Differential Equation)</a:t>
            </a:r>
          </a:p>
        </p:txBody>
      </p:sp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7286644" y="1285860"/>
            <a:ext cx="17145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A first-order</a:t>
            </a:r>
          </a:p>
        </p:txBody>
      </p:sp>
      <p:sp>
        <p:nvSpPr>
          <p:cNvPr id="1000453" name="Text Box 5"/>
          <p:cNvSpPr txBox="1">
            <a:spLocks noChangeArrowheads="1"/>
          </p:cNvSpPr>
          <p:nvPr/>
        </p:nvSpPr>
        <p:spPr bwMode="auto">
          <a:xfrm>
            <a:off x="285720" y="1639871"/>
            <a:ext cx="64756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differential equation that can be written in the form</a:t>
            </a:r>
          </a:p>
        </p:txBody>
      </p:sp>
      <p:sp>
        <p:nvSpPr>
          <p:cNvPr id="1000454" name="Text Box 6"/>
          <p:cNvSpPr txBox="1">
            <a:spLocks noChangeArrowheads="1"/>
          </p:cNvSpPr>
          <p:nvPr/>
        </p:nvSpPr>
        <p:spPr bwMode="auto">
          <a:xfrm>
            <a:off x="142844" y="2786058"/>
            <a:ext cx="91440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where </a:t>
            </a:r>
            <a:r>
              <a:rPr lang="en-US" altLang="zh-CN" sz="2400" b="1" i="1" dirty="0">
                <a:ea typeface="宋体" pitchFamily="2" charset="-122"/>
              </a:rPr>
              <a:t>P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b="1" i="1" dirty="0">
                <a:ea typeface="宋体" pitchFamily="2" charset="-122"/>
              </a:rPr>
              <a:t>Q</a:t>
            </a:r>
            <a:r>
              <a:rPr lang="en-US" altLang="zh-CN" sz="2400" dirty="0">
                <a:ea typeface="宋体" pitchFamily="2" charset="-122"/>
              </a:rPr>
              <a:t> are functions of 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, are a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linear first-order equation 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一阶线性微分方程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and this equation is the equation’s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standard form</a:t>
            </a:r>
            <a:r>
              <a:rPr lang="en-US" altLang="zh-CN" sz="2400" b="1" dirty="0">
                <a:ea typeface="宋体" pitchFamily="2" charset="-122"/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36775" y="2151058"/>
            <a:ext cx="5416550" cy="635000"/>
            <a:chOff x="828" y="1504"/>
            <a:chExt cx="3412" cy="400"/>
          </a:xfrm>
        </p:grpSpPr>
        <p:graphicFrame>
          <p:nvGraphicFramePr>
            <p:cNvPr id="1000456" name="Object 8"/>
            <p:cNvGraphicFramePr>
              <a:graphicFrameLocks noChangeAspect="1"/>
            </p:cNvGraphicFramePr>
            <p:nvPr/>
          </p:nvGraphicFramePr>
          <p:xfrm>
            <a:off x="828" y="1504"/>
            <a:ext cx="14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8" name="Equation" r:id="rId4" imgW="2361960" imgH="634680" progId="Equation.DSMT4">
                    <p:embed/>
                  </p:oleObj>
                </mc:Choice>
                <mc:Fallback>
                  <p:oleObj name="Equation" r:id="rId4" imgW="2361960" imgH="6346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504"/>
                          <a:ext cx="148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0457" name="Text Box 9"/>
            <p:cNvSpPr txBox="1">
              <a:spLocks noChangeArrowheads="1"/>
            </p:cNvSpPr>
            <p:nvPr/>
          </p:nvSpPr>
          <p:spPr bwMode="auto">
            <a:xfrm>
              <a:off x="2426" y="1570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or</a:t>
              </a:r>
            </a:p>
          </p:txBody>
        </p:sp>
        <p:graphicFrame>
          <p:nvGraphicFramePr>
            <p:cNvPr id="1000458" name="Object 10"/>
            <p:cNvGraphicFramePr>
              <a:graphicFrameLocks noChangeAspect="1"/>
            </p:cNvGraphicFramePr>
            <p:nvPr/>
          </p:nvGraphicFramePr>
          <p:xfrm>
            <a:off x="2816" y="1596"/>
            <a:ext cx="14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9" name="Equation" r:id="rId6" imgW="2260440" imgH="342720" progId="Equation.DSMT4">
                    <p:embed/>
                  </p:oleObj>
                </mc:Choice>
                <mc:Fallback>
                  <p:oleObj name="Equation" r:id="rId6" imgW="2260440" imgH="34272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1596"/>
                          <a:ext cx="142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0466" name="Text Box 18"/>
          <p:cNvSpPr txBox="1">
            <a:spLocks noChangeArrowheads="1"/>
          </p:cNvSpPr>
          <p:nvPr/>
        </p:nvSpPr>
        <p:spPr bwMode="auto">
          <a:xfrm>
            <a:off x="7572396" y="2181517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(1)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42844" y="3643314"/>
            <a:ext cx="8786812" cy="2735264"/>
            <a:chOff x="142844" y="3643314"/>
            <a:chExt cx="8786812" cy="273526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42844" y="3643314"/>
              <a:ext cx="8786812" cy="2735264"/>
              <a:chOff x="299" y="2370"/>
              <a:chExt cx="5535" cy="1723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494" y="2643"/>
                <a:ext cx="3054" cy="400"/>
                <a:chOff x="976" y="1504"/>
                <a:chExt cx="3054" cy="400"/>
              </a:xfrm>
            </p:grpSpPr>
            <p:graphicFrame>
              <p:nvGraphicFramePr>
                <p:cNvPr id="1000461" name="Object 13"/>
                <p:cNvGraphicFramePr>
                  <a:graphicFrameLocks noChangeAspect="1"/>
                </p:cNvGraphicFramePr>
                <p:nvPr/>
              </p:nvGraphicFramePr>
              <p:xfrm>
                <a:off x="976" y="1504"/>
                <a:ext cx="1192" cy="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480" name="Equation" r:id="rId8" imgW="1892160" imgH="634680" progId="Equation.DSMT4">
                        <p:embed/>
                      </p:oleObj>
                    </mc:Choice>
                    <mc:Fallback>
                      <p:oleObj name="Equation" r:id="rId8" imgW="1892160" imgH="634680" progId="Equation.DSMT4">
                        <p:embed/>
                        <p:pic>
                          <p:nvPicPr>
                            <p:cNvPr id="0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76" y="1504"/>
                              <a:ext cx="1192" cy="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004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6" y="1570"/>
                  <a:ext cx="278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just"/>
                  <a:r>
                    <a:rPr lang="en-US" altLang="zh-CN" sz="2400">
                      <a:ea typeface="宋体" pitchFamily="2" charset="-122"/>
                    </a:rPr>
                    <a:t>or</a:t>
                  </a:r>
                </a:p>
              </p:txBody>
            </p:sp>
            <p:graphicFrame>
              <p:nvGraphicFramePr>
                <p:cNvPr id="1000463" name="Object 15"/>
                <p:cNvGraphicFramePr>
                  <a:graphicFrameLocks noChangeAspect="1"/>
                </p:cNvGraphicFramePr>
                <p:nvPr/>
              </p:nvGraphicFramePr>
              <p:xfrm>
                <a:off x="2902" y="1596"/>
                <a:ext cx="112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481" name="Equation" r:id="rId10" imgW="1790640" imgH="342720" progId="Equation.DSMT4">
                        <p:embed/>
                      </p:oleObj>
                    </mc:Choice>
                    <mc:Fallback>
                      <p:oleObj name="Equation" r:id="rId10" imgW="1790640" imgH="342720" progId="Equation.DSMT4">
                        <p:embed/>
                        <p:pic>
                          <p:nvPicPr>
                            <p:cNvPr id="0" name="Picture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02" y="1596"/>
                              <a:ext cx="1128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00464" name="Text Box 16"/>
              <p:cNvSpPr txBox="1">
                <a:spLocks noChangeArrowheads="1"/>
              </p:cNvSpPr>
              <p:nvPr/>
            </p:nvSpPr>
            <p:spPr bwMode="auto">
              <a:xfrm>
                <a:off x="299" y="2370"/>
                <a:ext cx="307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400">
                    <a:ea typeface="宋体" pitchFamily="2" charset="-122"/>
                  </a:rPr>
                  <a:t>If </a:t>
                </a:r>
                <a:r>
                  <a:rPr lang="en-US" altLang="zh-CN" sz="2400" b="1" i="1">
                    <a:ea typeface="宋体" pitchFamily="2" charset="-122"/>
                  </a:rPr>
                  <a:t>Q</a:t>
                </a:r>
                <a:r>
                  <a:rPr lang="en-US" altLang="zh-CN" sz="2400" b="1">
                    <a:ea typeface="宋体" pitchFamily="2" charset="-122"/>
                  </a:rPr>
                  <a:t>(</a:t>
                </a:r>
                <a:r>
                  <a:rPr lang="en-US" altLang="zh-CN" sz="2400" b="1" i="1">
                    <a:ea typeface="宋体" pitchFamily="2" charset="-122"/>
                  </a:rPr>
                  <a:t>x</a:t>
                </a:r>
                <a:r>
                  <a:rPr lang="en-US" altLang="zh-CN" sz="2400" b="1">
                    <a:ea typeface="宋体" pitchFamily="2" charset="-122"/>
                  </a:rPr>
                  <a:t>) </a:t>
                </a:r>
                <a:r>
                  <a:rPr lang="en-US" altLang="zh-CN" sz="2400" b="1">
                    <a:ea typeface="宋体" pitchFamily="2" charset="-122"/>
                    <a:sym typeface="Symbol" pitchFamily="18" charset="2"/>
                  </a:rPr>
                  <a:t> 0</a:t>
                </a:r>
                <a:r>
                  <a:rPr lang="en-US" altLang="zh-CN" sz="2400">
                    <a:ea typeface="宋体" pitchFamily="2" charset="-122"/>
                    <a:sym typeface="Symbol" pitchFamily="18" charset="2"/>
                  </a:rPr>
                  <a:t>, then equations become to </a:t>
                </a:r>
              </a:p>
            </p:txBody>
          </p:sp>
          <p:sp>
            <p:nvSpPr>
              <p:cNvPr id="1000465" name="Text Box 17"/>
              <p:cNvSpPr txBox="1">
                <a:spLocks noChangeArrowheads="1"/>
              </p:cNvSpPr>
              <p:nvPr/>
            </p:nvSpPr>
            <p:spPr bwMode="auto">
              <a:xfrm>
                <a:off x="299" y="3011"/>
                <a:ext cx="5535" cy="1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zh-CN" sz="2400" dirty="0">
                    <a:ea typeface="宋体" pitchFamily="2" charset="-122"/>
                  </a:rPr>
                  <a:t>which are called a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homogeneous linear differential equation (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宋体" pitchFamily="2" charset="-122"/>
                  </a:rPr>
                  <a:t>齐次线性微分方程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)</a:t>
                </a:r>
                <a:r>
                  <a:rPr lang="en-US" altLang="zh-CN" sz="2400" b="1" dirty="0">
                    <a:ea typeface="宋体" pitchFamily="2" charset="-122"/>
                  </a:rPr>
                  <a:t>, </a:t>
                </a:r>
                <a:r>
                  <a:rPr lang="en-US" altLang="zh-CN" sz="2400" dirty="0">
                    <a:ea typeface="宋体" pitchFamily="2" charset="-122"/>
                  </a:rPr>
                  <a:t>and if </a:t>
                </a:r>
                <a:r>
                  <a:rPr lang="en-US" altLang="zh-CN" sz="2400" b="1" i="1" dirty="0">
                    <a:ea typeface="宋体" pitchFamily="2" charset="-122"/>
                  </a:rPr>
                  <a:t>Q</a:t>
                </a:r>
                <a:r>
                  <a:rPr lang="en-US" altLang="zh-CN" sz="2400" b="1" dirty="0">
                    <a:ea typeface="宋体" pitchFamily="2" charset="-122"/>
                  </a:rPr>
                  <a:t>(</a:t>
                </a:r>
                <a:r>
                  <a:rPr lang="en-US" altLang="zh-CN" sz="2400" b="1" i="1" dirty="0">
                    <a:ea typeface="宋体" pitchFamily="2" charset="-122"/>
                  </a:rPr>
                  <a:t>x</a:t>
                </a:r>
                <a:r>
                  <a:rPr lang="en-US" altLang="zh-CN" sz="2400" b="1" dirty="0">
                    <a:ea typeface="宋体" pitchFamily="2" charset="-122"/>
                  </a:rPr>
                  <a:t>)</a:t>
                </a:r>
                <a:r>
                  <a:rPr lang="en-US" altLang="zh-CN" sz="2400" dirty="0">
                    <a:ea typeface="宋体" pitchFamily="2" charset="-122"/>
                  </a:rPr>
                  <a:t> is not always zero, the corresponding equations are called a 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ea typeface="宋体" pitchFamily="2" charset="-122"/>
                  </a:rPr>
                  <a:t>nonhomogeneous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 linear differential equation (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宋体" pitchFamily="2" charset="-122"/>
                  </a:rPr>
                  <a:t>非齐次线性微分方程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itchFamily="2" charset="-122"/>
                  </a:rPr>
                  <a:t>)</a:t>
                </a:r>
                <a:r>
                  <a:rPr lang="en-US" altLang="zh-CN" sz="2400" b="1" dirty="0">
                    <a:ea typeface="宋体" pitchFamily="2" charset="-122"/>
                  </a:rPr>
                  <a:t>.</a:t>
                </a:r>
                <a:endParaRPr lang="en-US" altLang="zh-CN" sz="2400" b="1" dirty="0">
                  <a:ea typeface="宋体" pitchFamily="2" charset="-122"/>
                  <a:sym typeface="Symbol" pitchFamily="18" charset="2"/>
                </a:endParaRPr>
              </a:p>
            </p:txBody>
          </p:sp>
        </p:grp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7572396" y="4110343"/>
              <a:ext cx="5437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(2)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1778-673D-4EE9-8E85-998FE36156A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Homogeneous Linear differential Equation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247775"/>
            <a:ext cx="6748463" cy="2149475"/>
            <a:chOff x="299" y="786"/>
            <a:chExt cx="4251" cy="1354"/>
          </a:xfrm>
        </p:grpSpPr>
        <p:sp>
          <p:nvSpPr>
            <p:cNvPr id="1138692" name="Text Box 4"/>
            <p:cNvSpPr txBox="1">
              <a:spLocks noChangeArrowheads="1"/>
            </p:cNvSpPr>
            <p:nvPr/>
          </p:nvSpPr>
          <p:spPr bwMode="auto">
            <a:xfrm>
              <a:off x="299" y="786"/>
              <a:ext cx="42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It is easy to see that the homogeneous linear equation</a:t>
              </a:r>
            </a:p>
          </p:txBody>
        </p:sp>
        <p:graphicFrame>
          <p:nvGraphicFramePr>
            <p:cNvPr id="1138693" name="Object 5"/>
            <p:cNvGraphicFramePr>
              <a:graphicFrameLocks noChangeAspect="1"/>
            </p:cNvGraphicFramePr>
            <p:nvPr/>
          </p:nvGraphicFramePr>
          <p:xfrm>
            <a:off x="2284" y="1050"/>
            <a:ext cx="119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02" name="Equation" r:id="rId4" imgW="1892160" imgH="634680" progId="Equation.DSMT4">
                    <p:embed/>
                  </p:oleObj>
                </mc:Choice>
                <mc:Fallback>
                  <p:oleObj name="Equation" r:id="rId4" imgW="1892160" imgH="6346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1050"/>
                          <a:ext cx="119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8694" name="Text Box 6"/>
            <p:cNvSpPr txBox="1">
              <a:spLocks noChangeArrowheads="1"/>
            </p:cNvSpPr>
            <p:nvPr/>
          </p:nvSpPr>
          <p:spPr bwMode="auto">
            <a:xfrm>
              <a:off x="299" y="1456"/>
              <a:ext cx="41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may be solved by separation of variables as follows:</a:t>
              </a:r>
            </a:p>
          </p:txBody>
        </p:sp>
        <p:graphicFrame>
          <p:nvGraphicFramePr>
            <p:cNvPr id="1138695" name="Object 7"/>
            <p:cNvGraphicFramePr>
              <a:graphicFrameLocks noChangeAspect="1"/>
            </p:cNvGraphicFramePr>
            <p:nvPr/>
          </p:nvGraphicFramePr>
          <p:xfrm>
            <a:off x="2324" y="1700"/>
            <a:ext cx="111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03" name="Equation" r:id="rId6" imgW="1765080" imgH="698400" progId="Equation.DSMT4">
                    <p:embed/>
                  </p:oleObj>
                </mc:Choice>
                <mc:Fallback>
                  <p:oleObj name="Equation" r:id="rId6" imgW="1765080" imgH="6984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1700"/>
                          <a:ext cx="111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4663" y="3363914"/>
            <a:ext cx="7988299" cy="2630488"/>
            <a:chOff x="299" y="2119"/>
            <a:chExt cx="5032" cy="1657"/>
          </a:xfrm>
        </p:grpSpPr>
        <p:sp>
          <p:nvSpPr>
            <p:cNvPr id="1138697" name="Text Box 9"/>
            <p:cNvSpPr txBox="1">
              <a:spLocks noChangeArrowheads="1"/>
            </p:cNvSpPr>
            <p:nvPr/>
          </p:nvSpPr>
          <p:spPr bwMode="auto">
            <a:xfrm>
              <a:off x="299" y="2119"/>
              <a:ext cx="24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Integration of both sides gives</a:t>
              </a:r>
            </a:p>
          </p:txBody>
        </p:sp>
        <p:graphicFrame>
          <p:nvGraphicFramePr>
            <p:cNvPr id="1138698" name="Object 10"/>
            <p:cNvGraphicFramePr>
              <a:graphicFrameLocks noChangeAspect="1"/>
            </p:cNvGraphicFramePr>
            <p:nvPr/>
          </p:nvGraphicFramePr>
          <p:xfrm>
            <a:off x="2032" y="2459"/>
            <a:ext cx="16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04" name="Equation" r:id="rId8" imgW="2692080" imgH="495000" progId="Equation.DSMT4">
                    <p:embed/>
                  </p:oleObj>
                </mc:Choice>
                <mc:Fallback>
                  <p:oleObj name="Equation" r:id="rId8" imgW="2692080" imgH="4950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2459"/>
                          <a:ext cx="169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8699" name="Text Box 11"/>
            <p:cNvSpPr txBox="1">
              <a:spLocks noChangeArrowheads="1"/>
            </p:cNvSpPr>
            <p:nvPr/>
          </p:nvSpPr>
          <p:spPr bwMode="auto">
            <a:xfrm>
              <a:off x="299" y="2732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so</a:t>
              </a:r>
            </a:p>
          </p:txBody>
        </p:sp>
        <p:graphicFrame>
          <p:nvGraphicFramePr>
            <p:cNvPr id="1138700" name="Object 12"/>
            <p:cNvGraphicFramePr>
              <a:graphicFrameLocks noChangeAspect="1"/>
            </p:cNvGraphicFramePr>
            <p:nvPr/>
          </p:nvGraphicFramePr>
          <p:xfrm>
            <a:off x="2336" y="2905"/>
            <a:ext cx="108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05" name="Equation" r:id="rId10" imgW="1726920" imgH="520560" progId="Equation.DSMT4">
                    <p:embed/>
                  </p:oleObj>
                </mc:Choice>
                <mc:Fallback>
                  <p:oleObj name="Equation" r:id="rId10" imgW="1726920" imgH="5205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905"/>
                          <a:ext cx="108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8701" name="Text Box 13"/>
            <p:cNvSpPr txBox="1">
              <a:spLocks noChangeArrowheads="1"/>
            </p:cNvSpPr>
            <p:nvPr/>
          </p:nvSpPr>
          <p:spPr bwMode="auto">
            <a:xfrm>
              <a:off x="299" y="3253"/>
              <a:ext cx="48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where </a:t>
              </a:r>
              <a:r>
                <a:rPr lang="en-US" altLang="zh-CN" sz="2400" b="1" i="1" dirty="0">
                  <a:ea typeface="宋体" pitchFamily="2" charset="-122"/>
                </a:rPr>
                <a:t>C</a:t>
              </a:r>
              <a:r>
                <a:rPr lang="en-US" altLang="zh-CN" sz="2400" dirty="0">
                  <a:ea typeface="宋体" pitchFamily="2" charset="-122"/>
                </a:rPr>
                <a:t> is an arbitrary constant. This is the general solution of the homogeneous linear differential equation.</a:t>
              </a:r>
            </a:p>
          </p:txBody>
        </p:sp>
        <p:sp>
          <p:nvSpPr>
            <p:cNvPr id="1138702" name="Text Box 14"/>
            <p:cNvSpPr txBox="1">
              <a:spLocks noChangeArrowheads="1"/>
            </p:cNvSpPr>
            <p:nvPr/>
          </p:nvSpPr>
          <p:spPr bwMode="auto">
            <a:xfrm>
              <a:off x="4988" y="2959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(3)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4FDB-2703-471C-A27C-0D12ECBA8A4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66" y="489774"/>
            <a:ext cx="8305800" cy="7960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Examples of Differential Equations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1406" y="1214422"/>
            <a:ext cx="9074149" cy="1500198"/>
            <a:chOff x="71406" y="1071546"/>
            <a:chExt cx="9074149" cy="1500198"/>
          </a:xfrm>
        </p:grpSpPr>
        <p:sp>
          <p:nvSpPr>
            <p:cNvPr id="19" name="圆角矩形 18"/>
            <p:cNvSpPr/>
            <p:nvPr/>
          </p:nvSpPr>
          <p:spPr>
            <a:xfrm>
              <a:off x="71406" y="1071546"/>
              <a:ext cx="8929718" cy="150019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71406" y="1142984"/>
              <a:ext cx="9074149" cy="1328738"/>
              <a:chOff x="237" y="1115"/>
              <a:chExt cx="5716" cy="837"/>
            </a:xfrm>
          </p:grpSpPr>
          <p:sp>
            <p:nvSpPr>
              <p:cNvPr id="1096708" name="Text Box 4"/>
              <p:cNvSpPr txBox="1">
                <a:spLocks noChangeArrowheads="1"/>
              </p:cNvSpPr>
              <p:nvPr/>
            </p:nvSpPr>
            <p:spPr bwMode="auto">
              <a:xfrm>
                <a:off x="237" y="1115"/>
                <a:ext cx="99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rPr>
                  <a:t>Example 1</a:t>
                </a:r>
              </a:p>
            </p:txBody>
          </p:sp>
          <p:sp>
            <p:nvSpPr>
              <p:cNvPr id="1096709" name="Text Box 5"/>
              <p:cNvSpPr txBox="1">
                <a:spLocks noChangeArrowheads="1"/>
              </p:cNvSpPr>
              <p:nvPr/>
            </p:nvSpPr>
            <p:spPr bwMode="auto">
              <a:xfrm>
                <a:off x="1137" y="1126"/>
                <a:ext cx="475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Suppose that a plane curve passed through the point (1,2) in</a:t>
                </a:r>
              </a:p>
            </p:txBody>
          </p:sp>
          <p:sp>
            <p:nvSpPr>
              <p:cNvPr id="1096710" name="Text Box 6"/>
              <p:cNvSpPr txBox="1">
                <a:spLocks noChangeArrowheads="1"/>
              </p:cNvSpPr>
              <p:nvPr/>
            </p:nvSpPr>
            <p:spPr bwMode="auto">
              <a:xfrm>
                <a:off x="237" y="1389"/>
                <a:ext cx="57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the </a:t>
                </a:r>
                <a:r>
                  <a:rPr lang="en-US" altLang="zh-CN" sz="2400" b="1" i="1" dirty="0" err="1">
                    <a:ea typeface="宋体" pitchFamily="2" charset="-122"/>
                  </a:rPr>
                  <a:t>xOy</a:t>
                </a:r>
                <a:r>
                  <a:rPr lang="en-US" altLang="zh-CN" sz="2400" dirty="0">
                    <a:ea typeface="宋体" pitchFamily="2" charset="-122"/>
                  </a:rPr>
                  <a:t> plane. The slope of the tangent at any point (</a:t>
                </a:r>
                <a:r>
                  <a:rPr lang="en-US" altLang="zh-CN" sz="2400" b="1" i="1" dirty="0">
                    <a:ea typeface="宋体" pitchFamily="2" charset="-122"/>
                  </a:rPr>
                  <a:t>x</a:t>
                </a:r>
                <a:r>
                  <a:rPr lang="en-US" altLang="zh-CN" sz="2400" dirty="0">
                    <a:ea typeface="宋体" pitchFamily="2" charset="-122"/>
                  </a:rPr>
                  <a:t>, </a:t>
                </a:r>
                <a:r>
                  <a:rPr lang="en-US" altLang="zh-CN" sz="2400" b="1" i="1" dirty="0">
                    <a:ea typeface="宋体" pitchFamily="2" charset="-122"/>
                  </a:rPr>
                  <a:t>y</a:t>
                </a:r>
                <a:r>
                  <a:rPr lang="en-US" altLang="zh-CN" sz="2400" dirty="0">
                    <a:ea typeface="宋体" pitchFamily="2" charset="-122"/>
                  </a:rPr>
                  <a:t>) to the curve is</a:t>
                </a:r>
              </a:p>
            </p:txBody>
          </p:sp>
          <p:sp>
            <p:nvSpPr>
              <p:cNvPr id="1096711" name="Text Box 7"/>
              <p:cNvSpPr txBox="1">
                <a:spLocks noChangeArrowheads="1"/>
              </p:cNvSpPr>
              <p:nvPr/>
            </p:nvSpPr>
            <p:spPr bwMode="auto">
              <a:xfrm>
                <a:off x="241" y="1661"/>
                <a:ext cx="278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2</a:t>
                </a:r>
                <a:r>
                  <a:rPr lang="en-US" altLang="zh-CN" sz="2400" b="1" i="1" dirty="0">
                    <a:ea typeface="宋体" pitchFamily="2" charset="-122"/>
                  </a:rPr>
                  <a:t>x</a:t>
                </a:r>
                <a:r>
                  <a:rPr lang="en-US" altLang="zh-CN" sz="2400" dirty="0">
                    <a:ea typeface="宋体" pitchFamily="2" charset="-122"/>
                  </a:rPr>
                  <a:t>. Find the equation of the curve.</a:t>
                </a:r>
              </a:p>
            </p:txBody>
          </p:sp>
        </p:grpSp>
      </p:grpSp>
      <p:sp>
        <p:nvSpPr>
          <p:cNvPr id="1096712" name="Text Box 8"/>
          <p:cNvSpPr txBox="1">
            <a:spLocks noChangeArrowheads="1"/>
          </p:cNvSpPr>
          <p:nvPr/>
        </p:nvSpPr>
        <p:spPr bwMode="auto">
          <a:xfrm>
            <a:off x="363525" y="2808272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28660" y="2797162"/>
            <a:ext cx="8429620" cy="1631952"/>
            <a:chOff x="327" y="1970"/>
            <a:chExt cx="5445" cy="1028"/>
          </a:xfrm>
        </p:grpSpPr>
        <p:sp>
          <p:nvSpPr>
            <p:cNvPr id="1096714" name="Text Box 10"/>
            <p:cNvSpPr txBox="1">
              <a:spLocks noChangeArrowheads="1"/>
            </p:cNvSpPr>
            <p:nvPr/>
          </p:nvSpPr>
          <p:spPr bwMode="auto">
            <a:xfrm>
              <a:off x="1136" y="1970"/>
              <a:ext cx="46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By the geometric meaning of derivatives, the desired</a:t>
              </a:r>
            </a:p>
          </p:txBody>
        </p:sp>
        <p:sp>
          <p:nvSpPr>
            <p:cNvPr id="1096715" name="Text Box 11"/>
            <p:cNvSpPr txBox="1">
              <a:spLocks noChangeArrowheads="1"/>
            </p:cNvSpPr>
            <p:nvPr/>
          </p:nvSpPr>
          <p:spPr bwMode="auto">
            <a:xfrm>
              <a:off x="327" y="2249"/>
              <a:ext cx="23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curve 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dirty="0">
                  <a:ea typeface="宋体" pitchFamily="2" charset="-122"/>
                </a:rPr>
                <a:t> = </a:t>
              </a:r>
              <a:r>
                <a:rPr lang="en-US" altLang="zh-CN" sz="2400" b="1" i="1" dirty="0">
                  <a:ea typeface="宋体" pitchFamily="2" charset="-122"/>
                </a:rPr>
                <a:t>f</a:t>
              </a:r>
              <a:r>
                <a:rPr lang="en-US" altLang="zh-CN" sz="2400" dirty="0">
                  <a:ea typeface="宋体" pitchFamily="2" charset="-122"/>
                </a:rPr>
                <a:t>(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dirty="0">
                  <a:ea typeface="宋体" pitchFamily="2" charset="-122"/>
                </a:rPr>
                <a:t>)  should satisfy</a:t>
              </a:r>
            </a:p>
          </p:txBody>
        </p:sp>
        <p:graphicFrame>
          <p:nvGraphicFramePr>
            <p:cNvPr id="1096716" name="Object 12"/>
            <p:cNvGraphicFramePr>
              <a:graphicFrameLocks noChangeAspect="1"/>
            </p:cNvGraphicFramePr>
            <p:nvPr/>
          </p:nvGraphicFramePr>
          <p:xfrm>
            <a:off x="2235" y="2598"/>
            <a:ext cx="151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7" name="Equation" r:id="rId4" imgW="2400120" imgH="634680" progId="Equation.DSMT4">
                    <p:embed/>
                  </p:oleObj>
                </mc:Choice>
                <mc:Fallback>
                  <p:oleObj name="Equation" r:id="rId4" imgW="2400120" imgH="6346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598"/>
                          <a:ext cx="151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6717" name="Text Box 13"/>
          <p:cNvSpPr txBox="1">
            <a:spLocks noChangeArrowheads="1"/>
          </p:cNvSpPr>
          <p:nvPr/>
        </p:nvSpPr>
        <p:spPr bwMode="auto">
          <a:xfrm>
            <a:off x="-32" y="4348147"/>
            <a:ext cx="415498" cy="49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.  </a:t>
            </a:r>
          </a:p>
        </p:txBody>
      </p:sp>
      <p:sp>
        <p:nvSpPr>
          <p:cNvPr id="1096718" name="Rectangle 14"/>
          <p:cNvSpPr>
            <a:spLocks noChangeArrowheads="1"/>
          </p:cNvSpPr>
          <p:nvPr/>
        </p:nvSpPr>
        <p:spPr bwMode="auto">
          <a:xfrm>
            <a:off x="579467" y="5312647"/>
            <a:ext cx="8207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Integrating on both sides of the 1st equation with respect to </a:t>
            </a:r>
            <a:r>
              <a:rPr lang="en-US" altLang="zh-CN" sz="2400" b="1" i="1" dirty="0">
                <a:solidFill>
                  <a:srgbClr val="0000CC"/>
                </a:solidFill>
                <a:ea typeface="宋体" pitchFamily="2" charset="-122"/>
              </a:rPr>
              <a:t>x</a:t>
            </a:r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, we obtain</a:t>
            </a:r>
          </a:p>
        </p:txBody>
      </p:sp>
      <p:sp>
        <p:nvSpPr>
          <p:cNvPr id="1096721" name="AutoShape 17"/>
          <p:cNvSpPr>
            <a:spLocks noChangeArrowheads="1"/>
          </p:cNvSpPr>
          <p:nvPr/>
        </p:nvSpPr>
        <p:spPr bwMode="auto">
          <a:xfrm>
            <a:off x="509570" y="4278325"/>
            <a:ext cx="1633538" cy="936625"/>
          </a:xfrm>
          <a:prstGeom prst="wedgeRectCallout">
            <a:avLst>
              <a:gd name="adj1" fmla="val 119972"/>
              <a:gd name="adj2" fmla="val -6653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differential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equation</a:t>
            </a:r>
          </a:p>
        </p:txBody>
      </p:sp>
      <p:sp>
        <p:nvSpPr>
          <p:cNvPr id="1096722" name="AutoShape 18"/>
          <p:cNvSpPr>
            <a:spLocks noChangeArrowheads="1"/>
          </p:cNvSpPr>
          <p:nvPr/>
        </p:nvSpPr>
        <p:spPr bwMode="auto">
          <a:xfrm>
            <a:off x="6867553" y="4206887"/>
            <a:ext cx="1633537" cy="1008063"/>
          </a:xfrm>
          <a:prstGeom prst="wedgeRectCallout">
            <a:avLst>
              <a:gd name="adj1" fmla="val -115598"/>
              <a:gd name="adj2" fmla="val -57243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Initial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6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6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9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12" grpId="0"/>
      <p:bldP spid="1096718" grpId="0"/>
      <p:bldP spid="1096721" grpId="0" animBg="1"/>
      <p:bldP spid="10967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F860-99F3-414E-ABC5-FDB1D6E748D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Nonhomogeneous</a:t>
            </a:r>
            <a:r>
              <a:rPr lang="en-US" altLang="zh-CN" dirty="0">
                <a:ea typeface="宋体" pitchFamily="2" charset="-122"/>
              </a:rPr>
              <a:t> Linear Differential Equation</a:t>
            </a:r>
          </a:p>
        </p:txBody>
      </p:sp>
      <p:sp>
        <p:nvSpPr>
          <p:cNvPr id="1002499" name="Text Box 3"/>
          <p:cNvSpPr txBox="1">
            <a:spLocks noChangeArrowheads="1"/>
          </p:cNvSpPr>
          <p:nvPr/>
        </p:nvSpPr>
        <p:spPr bwMode="auto">
          <a:xfrm>
            <a:off x="614363" y="2205038"/>
            <a:ext cx="2899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solve the equation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06762" y="2728912"/>
            <a:ext cx="3105149" cy="635000"/>
            <a:chOff x="2083" y="1649"/>
            <a:chExt cx="1956" cy="400"/>
          </a:xfrm>
        </p:grpSpPr>
        <p:graphicFrame>
          <p:nvGraphicFramePr>
            <p:cNvPr id="1002500" name="Object 4"/>
            <p:cNvGraphicFramePr>
              <a:graphicFrameLocks noChangeAspect="1"/>
            </p:cNvGraphicFramePr>
            <p:nvPr/>
          </p:nvGraphicFramePr>
          <p:xfrm>
            <a:off x="2083" y="1649"/>
            <a:ext cx="14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05" name="Equation" r:id="rId4" imgW="2361960" imgH="634680" progId="Equation.DSMT4">
                    <p:embed/>
                  </p:oleObj>
                </mc:Choice>
                <mc:Fallback>
                  <p:oleObj name="Equation" r:id="rId4" imgW="2361960" imgH="6346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1649"/>
                          <a:ext cx="148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2503" name="Text Box 7"/>
            <p:cNvSpPr txBox="1">
              <a:spLocks noChangeArrowheads="1"/>
            </p:cNvSpPr>
            <p:nvPr/>
          </p:nvSpPr>
          <p:spPr bwMode="auto">
            <a:xfrm>
              <a:off x="3696" y="1729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(4)</a:t>
              </a:r>
            </a:p>
          </p:txBody>
        </p:sp>
      </p:grpSp>
      <p:sp>
        <p:nvSpPr>
          <p:cNvPr id="1002505" name="Rectangle 9"/>
          <p:cNvSpPr>
            <a:spLocks noChangeArrowheads="1"/>
          </p:cNvSpPr>
          <p:nvPr/>
        </p:nvSpPr>
        <p:spPr bwMode="auto">
          <a:xfrm>
            <a:off x="611188" y="1508125"/>
            <a:ext cx="813960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宋体" pitchFamily="2" charset="-122"/>
              </a:rPr>
              <a:t>How to solve the </a:t>
            </a:r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non-homogeneous</a:t>
            </a:r>
            <a:r>
              <a:rPr lang="en-US" altLang="zh-CN" sz="2400" dirty="0">
                <a:solidFill>
                  <a:schemeClr val="bg1"/>
                </a:solidFill>
                <a:ea typeface="宋体" pitchFamily="2" charset="-122"/>
              </a:rPr>
              <a:t> linear differential equation?</a:t>
            </a:r>
            <a:endParaRPr lang="zh-CN" altLang="en-US" sz="24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02508" name="Text Box 12"/>
          <p:cNvSpPr txBox="1">
            <a:spLocks noChangeArrowheads="1"/>
          </p:cNvSpPr>
          <p:nvPr/>
        </p:nvSpPr>
        <p:spPr bwMode="auto">
          <a:xfrm>
            <a:off x="714348" y="3857628"/>
            <a:ext cx="671690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宋体" pitchFamily="2" charset="-122"/>
              </a:rPr>
              <a:t> by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method of variation of constants(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常数变易法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0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499" grpId="0"/>
      <p:bldP spid="10025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E480-EAFB-4087-973F-E1490020573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Nonhomogeneous</a:t>
            </a:r>
            <a:r>
              <a:rPr lang="en-US" altLang="zh-CN" dirty="0">
                <a:ea typeface="宋体" pitchFamily="2" charset="-122"/>
              </a:rPr>
              <a:t> Linear Differential Equation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43241" y="1168388"/>
            <a:ext cx="2705101" cy="546100"/>
            <a:chOff x="299" y="3967"/>
            <a:chExt cx="1704" cy="344"/>
          </a:xfrm>
        </p:grpSpPr>
        <p:graphicFrame>
          <p:nvGraphicFramePr>
            <p:cNvPr id="1014788" name="Object 4"/>
            <p:cNvGraphicFramePr>
              <a:graphicFrameLocks noChangeAspect="1"/>
            </p:cNvGraphicFramePr>
            <p:nvPr/>
          </p:nvGraphicFramePr>
          <p:xfrm>
            <a:off x="299" y="3967"/>
            <a:ext cx="13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77" name="Equation" r:id="rId4" imgW="2108160" imgH="545760" progId="Equation.DSMT4">
                    <p:embed/>
                  </p:oleObj>
                </mc:Choice>
                <mc:Fallback>
                  <p:oleObj name="Equation" r:id="rId4" imgW="2108160" imgH="5457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" y="3967"/>
                          <a:ext cx="1328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789" name="Text Box 5"/>
            <p:cNvSpPr txBox="1">
              <a:spLocks noChangeArrowheads="1"/>
            </p:cNvSpPr>
            <p:nvPr/>
          </p:nvSpPr>
          <p:spPr bwMode="auto">
            <a:xfrm>
              <a:off x="1660" y="3989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ea typeface="宋体" pitchFamily="2" charset="-122"/>
                </a:rPr>
                <a:t>(4)</a:t>
              </a:r>
            </a:p>
          </p:txBody>
        </p:sp>
      </p:grpSp>
      <p:sp>
        <p:nvSpPr>
          <p:cNvPr id="1014790" name="Text Box 6"/>
          <p:cNvSpPr txBox="1">
            <a:spLocks noChangeArrowheads="1"/>
          </p:cNvSpPr>
          <p:nvPr/>
        </p:nvSpPr>
        <p:spPr bwMode="auto">
          <a:xfrm>
            <a:off x="500035" y="3914059"/>
            <a:ext cx="82868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Hence, to find the solution, we need only determine the function </a:t>
            </a:r>
            <a:r>
              <a:rPr lang="en-US" altLang="zh-CN" sz="2400" b="1" i="1" dirty="0">
                <a:ea typeface="宋体" pitchFamily="2" charset="-122"/>
              </a:rPr>
              <a:t>h</a:t>
            </a:r>
            <a:r>
              <a:rPr lang="en-US" altLang="zh-CN" sz="2400" b="1" dirty="0">
                <a:ea typeface="宋体" pitchFamily="2" charset="-122"/>
              </a:rPr>
              <a:t>(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dirty="0">
                <a:ea typeface="宋体" pitchFamily="2" charset="-122"/>
              </a:rPr>
              <a:t>. Now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70019" y="5113354"/>
            <a:ext cx="6088063" cy="673100"/>
            <a:chOff x="1496" y="2002"/>
            <a:chExt cx="3835" cy="424"/>
          </a:xfrm>
        </p:grpSpPr>
        <p:graphicFrame>
          <p:nvGraphicFramePr>
            <p:cNvPr id="1014792" name="Object 8"/>
            <p:cNvGraphicFramePr>
              <a:graphicFrameLocks noChangeAspect="1"/>
            </p:cNvGraphicFramePr>
            <p:nvPr/>
          </p:nvGraphicFramePr>
          <p:xfrm>
            <a:off x="1496" y="2002"/>
            <a:ext cx="33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78" name="Equation" r:id="rId6" imgW="5346360" imgH="672840" progId="Equation.DSMT4">
                    <p:embed/>
                  </p:oleObj>
                </mc:Choice>
                <mc:Fallback>
                  <p:oleObj name="Equation" r:id="rId6" imgW="5346360" imgH="6728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002"/>
                          <a:ext cx="3368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793" name="Text Box 9"/>
            <p:cNvSpPr txBox="1">
              <a:spLocks noChangeArrowheads="1"/>
            </p:cNvSpPr>
            <p:nvPr/>
          </p:nvSpPr>
          <p:spPr bwMode="auto">
            <a:xfrm>
              <a:off x="4988" y="210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(6)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28626" y="2459052"/>
            <a:ext cx="7740651" cy="979488"/>
            <a:chOff x="270" y="1322"/>
            <a:chExt cx="4876" cy="617"/>
          </a:xfrm>
        </p:grpSpPr>
        <p:sp>
          <p:nvSpPr>
            <p:cNvPr id="1014795" name="Text Box 11"/>
            <p:cNvSpPr txBox="1">
              <a:spLocks noChangeArrowheads="1"/>
            </p:cNvSpPr>
            <p:nvPr/>
          </p:nvSpPr>
          <p:spPr bwMode="auto">
            <a:xfrm>
              <a:off x="270" y="1322"/>
              <a:ext cx="4876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ea typeface="宋体" pitchFamily="2" charset="-122"/>
                </a:rPr>
                <a:t>Then                          must be a function of x, denoted by </a:t>
              </a:r>
              <a:r>
                <a:rPr lang="en-US" altLang="zh-CN" sz="2400" b="1" i="1" dirty="0">
                  <a:ea typeface="宋体" pitchFamily="2" charset="-122"/>
                </a:rPr>
                <a:t>h</a:t>
              </a:r>
              <a:r>
                <a:rPr lang="en-US" altLang="zh-CN" sz="2400" b="1" dirty="0">
                  <a:ea typeface="宋体" pitchFamily="2" charset="-122"/>
                </a:rPr>
                <a:t>(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="1" dirty="0">
                  <a:ea typeface="宋体" pitchFamily="2" charset="-122"/>
                </a:rPr>
                <a:t>)</a:t>
              </a:r>
              <a:r>
                <a:rPr lang="en-US" altLang="zh-CN" sz="2400" dirty="0">
                  <a:ea typeface="宋体" pitchFamily="2" charset="-122"/>
                </a:rPr>
                <a:t>. Thus the desired solution has the form:</a:t>
              </a:r>
            </a:p>
          </p:txBody>
        </p:sp>
        <p:graphicFrame>
          <p:nvGraphicFramePr>
            <p:cNvPr id="1014796" name="Object 12"/>
            <p:cNvGraphicFramePr>
              <a:graphicFrameLocks noChangeAspect="1"/>
            </p:cNvGraphicFramePr>
            <p:nvPr/>
          </p:nvGraphicFramePr>
          <p:xfrm>
            <a:off x="759" y="1322"/>
            <a:ext cx="116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79" name="Equation" r:id="rId8" imgW="1841400" imgH="520560" progId="Equation.DSMT4">
                    <p:embed/>
                  </p:oleObj>
                </mc:Choice>
                <mc:Fallback>
                  <p:oleObj name="Equation" r:id="rId8" imgW="1841400" imgH="5205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1322"/>
                          <a:ext cx="116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978147" y="3355995"/>
            <a:ext cx="4094173" cy="565150"/>
            <a:chOff x="1545" y="458"/>
            <a:chExt cx="2579" cy="356"/>
          </a:xfrm>
        </p:grpSpPr>
        <p:graphicFrame>
          <p:nvGraphicFramePr>
            <p:cNvPr id="1014797" name="Object 13"/>
            <p:cNvGraphicFramePr>
              <a:graphicFrameLocks noChangeAspect="1"/>
            </p:cNvGraphicFramePr>
            <p:nvPr/>
          </p:nvGraphicFramePr>
          <p:xfrm>
            <a:off x="1545" y="458"/>
            <a:ext cx="132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80" name="Equation" r:id="rId10" imgW="2095200" imgH="520560" progId="Equation.DSMT4">
                    <p:embed/>
                  </p:oleObj>
                </mc:Choice>
                <mc:Fallback>
                  <p:oleObj name="Equation" r:id="rId10" imgW="2095200" imgH="5205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5" y="458"/>
                          <a:ext cx="132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798" name="Text Box 14"/>
            <p:cNvSpPr txBox="1">
              <a:spLocks noChangeArrowheads="1"/>
            </p:cNvSpPr>
            <p:nvPr/>
          </p:nvSpPr>
          <p:spPr bwMode="auto">
            <a:xfrm>
              <a:off x="3781" y="52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(5)</a:t>
              </a:r>
            </a:p>
          </p:txBody>
        </p:sp>
      </p:grpSp>
      <p:sp>
        <p:nvSpPr>
          <p:cNvPr id="1014807" name="Line 23"/>
          <p:cNvSpPr>
            <a:spLocks noChangeShapeType="1"/>
          </p:cNvSpPr>
          <p:nvPr/>
        </p:nvSpPr>
        <p:spPr bwMode="auto">
          <a:xfrm>
            <a:off x="3428992" y="3887800"/>
            <a:ext cx="585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/>
          </a:p>
        </p:txBody>
      </p:sp>
      <p:sp>
        <p:nvSpPr>
          <p:cNvPr id="1014808" name="Rectangle 24"/>
          <p:cNvSpPr>
            <a:spLocks noChangeArrowheads="1"/>
          </p:cNvSpPr>
          <p:nvPr/>
        </p:nvSpPr>
        <p:spPr bwMode="auto">
          <a:xfrm>
            <a:off x="468313" y="1800237"/>
            <a:ext cx="6764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Suppose that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b="1" dirty="0">
                <a:ea typeface="宋体" pitchFamily="2" charset="-122"/>
              </a:rPr>
              <a:t> =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b="1" dirty="0">
                <a:ea typeface="宋体" pitchFamily="2" charset="-122"/>
              </a:rPr>
              <a:t>(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dirty="0">
                <a:ea typeface="宋体" pitchFamily="2" charset="-122"/>
              </a:rPr>
              <a:t> is a solution of the equation (4).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0" grpId="0"/>
      <p:bldP spid="1014807" grpId="0" animBg="1"/>
      <p:bldP spid="10148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E480-EAFB-4087-973F-E1490020573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Nonhomogeneous</a:t>
            </a:r>
            <a:r>
              <a:rPr lang="en-US" altLang="zh-CN" dirty="0">
                <a:ea typeface="宋体" pitchFamily="2" charset="-122"/>
              </a:rPr>
              <a:t> Linear Differential Equation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81354" y="1136634"/>
            <a:ext cx="2933703" cy="546100"/>
            <a:chOff x="341" y="3926"/>
            <a:chExt cx="1848" cy="344"/>
          </a:xfrm>
        </p:grpSpPr>
        <p:graphicFrame>
          <p:nvGraphicFramePr>
            <p:cNvPr id="1014788" name="Object 4"/>
            <p:cNvGraphicFramePr>
              <a:graphicFrameLocks noChangeAspect="1"/>
            </p:cNvGraphicFramePr>
            <p:nvPr/>
          </p:nvGraphicFramePr>
          <p:xfrm>
            <a:off x="341" y="3926"/>
            <a:ext cx="13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15" name="Equation" r:id="rId4" imgW="2108160" imgH="545760" progId="Equation.DSMT4">
                    <p:embed/>
                  </p:oleObj>
                </mc:Choice>
                <mc:Fallback>
                  <p:oleObj name="Equation" r:id="rId4" imgW="2108160" imgH="5457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" y="3926"/>
                          <a:ext cx="1328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789" name="Text Box 5"/>
            <p:cNvSpPr txBox="1">
              <a:spLocks noChangeArrowheads="1"/>
            </p:cNvSpPr>
            <p:nvPr/>
          </p:nvSpPr>
          <p:spPr bwMode="auto">
            <a:xfrm>
              <a:off x="1846" y="3930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ea typeface="宋体" pitchFamily="2" charset="-122"/>
                </a:rPr>
                <a:t>(4)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74663" y="3689347"/>
            <a:ext cx="7821612" cy="1025524"/>
            <a:chOff x="299" y="2459"/>
            <a:chExt cx="4927" cy="646"/>
          </a:xfrm>
        </p:grpSpPr>
        <p:sp>
          <p:nvSpPr>
            <p:cNvPr id="1014800" name="Text Box 16"/>
            <p:cNvSpPr txBox="1">
              <a:spLocks noChangeArrowheads="1"/>
            </p:cNvSpPr>
            <p:nvPr/>
          </p:nvSpPr>
          <p:spPr bwMode="auto">
            <a:xfrm>
              <a:off x="299" y="2459"/>
              <a:ext cx="42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Substituting (5) and (6) into the equation (4), we have</a:t>
              </a:r>
            </a:p>
          </p:txBody>
        </p:sp>
        <p:graphicFrame>
          <p:nvGraphicFramePr>
            <p:cNvPr id="1014801" name="Object 17"/>
            <p:cNvGraphicFramePr>
              <a:graphicFrameLocks noChangeAspect="1"/>
            </p:cNvGraphicFramePr>
            <p:nvPr/>
          </p:nvGraphicFramePr>
          <p:xfrm>
            <a:off x="450" y="2777"/>
            <a:ext cx="477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16" name="Equation" r:id="rId6" imgW="7581600" imgH="520560" progId="Equation.DSMT4">
                    <p:embed/>
                  </p:oleObj>
                </mc:Choice>
                <mc:Fallback>
                  <p:oleObj name="Equation" r:id="rId6" imgW="7581600" imgH="5205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2777"/>
                          <a:ext cx="477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74663" y="4814886"/>
            <a:ext cx="3582987" cy="823913"/>
            <a:chOff x="299" y="3168"/>
            <a:chExt cx="2257" cy="519"/>
          </a:xfrm>
        </p:grpSpPr>
        <p:sp>
          <p:nvSpPr>
            <p:cNvPr id="1014803" name="Text Box 19"/>
            <p:cNvSpPr txBox="1">
              <a:spLocks noChangeArrowheads="1"/>
            </p:cNvSpPr>
            <p:nvPr/>
          </p:nvSpPr>
          <p:spPr bwMode="auto">
            <a:xfrm>
              <a:off x="299" y="3168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or</a:t>
              </a:r>
            </a:p>
          </p:txBody>
        </p:sp>
        <p:graphicFrame>
          <p:nvGraphicFramePr>
            <p:cNvPr id="1014804" name="Object 20"/>
            <p:cNvGraphicFramePr>
              <a:graphicFrameLocks noChangeAspect="1"/>
            </p:cNvGraphicFramePr>
            <p:nvPr/>
          </p:nvGraphicFramePr>
          <p:xfrm>
            <a:off x="1004" y="3359"/>
            <a:ext cx="155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17" name="Equation" r:id="rId8" imgW="2463480" imgH="520560" progId="Equation.DSMT4">
                    <p:embed/>
                  </p:oleObj>
                </mc:Choice>
                <mc:Fallback>
                  <p:oleObj name="Equation" r:id="rId8" imgW="2463480" imgH="5205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3359"/>
                          <a:ext cx="155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4805" name="AutoShape 21"/>
          <p:cNvSpPr>
            <a:spLocks noChangeArrowheads="1"/>
          </p:cNvSpPr>
          <p:nvPr/>
        </p:nvSpPr>
        <p:spPr bwMode="auto">
          <a:xfrm>
            <a:off x="4119563" y="5329236"/>
            <a:ext cx="539750" cy="180975"/>
          </a:xfrm>
          <a:prstGeom prst="rightArrow">
            <a:avLst>
              <a:gd name="adj1" fmla="val 50000"/>
              <a:gd name="adj2" fmla="val 74561"/>
            </a:avLst>
          </a:prstGeom>
          <a:gradFill rotWithShape="1">
            <a:gsLst>
              <a:gs pos="0">
                <a:srgbClr val="FFFFC3"/>
              </a:gs>
              <a:gs pos="100000">
                <a:srgbClr val="FF99CC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1014806" name="Object 22"/>
          <p:cNvGraphicFramePr>
            <a:graphicFrameLocks noChangeAspect="1"/>
          </p:cNvGraphicFramePr>
          <p:nvPr/>
        </p:nvGraphicFramePr>
        <p:xfrm>
          <a:off x="4849838" y="5111749"/>
          <a:ext cx="3365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8" name="Equation" r:id="rId10" imgW="3365280" imgH="596880" progId="Equation.DSMT4">
                  <p:embed/>
                </p:oleObj>
              </mc:Choice>
              <mc:Fallback>
                <p:oleObj name="Equation" r:id="rId10" imgW="336528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38" y="5111749"/>
                        <a:ext cx="3365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1270019" y="2757467"/>
            <a:ext cx="6088063" cy="673100"/>
            <a:chOff x="1496" y="2002"/>
            <a:chExt cx="3835" cy="424"/>
          </a:xfrm>
        </p:grpSpPr>
        <p:graphicFrame>
          <p:nvGraphicFramePr>
            <p:cNvPr id="29" name="Object 8"/>
            <p:cNvGraphicFramePr>
              <a:graphicFrameLocks noChangeAspect="1"/>
            </p:cNvGraphicFramePr>
            <p:nvPr/>
          </p:nvGraphicFramePr>
          <p:xfrm>
            <a:off x="1496" y="2002"/>
            <a:ext cx="33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19" name="Equation" r:id="rId12" imgW="5346360" imgH="672840" progId="Equation.DSMT4">
                    <p:embed/>
                  </p:oleObj>
                </mc:Choice>
                <mc:Fallback>
                  <p:oleObj name="Equation" r:id="rId12" imgW="5346360" imgH="6728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002"/>
                          <a:ext cx="3368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4988" y="210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(6)</a:t>
              </a:r>
            </a:p>
          </p:txBody>
        </p:sp>
      </p:grp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2763843" y="1857364"/>
            <a:ext cx="4094173" cy="565150"/>
            <a:chOff x="1545" y="458"/>
            <a:chExt cx="2579" cy="356"/>
          </a:xfrm>
        </p:grpSpPr>
        <p:graphicFrame>
          <p:nvGraphicFramePr>
            <p:cNvPr id="32" name="Object 13"/>
            <p:cNvGraphicFramePr>
              <a:graphicFrameLocks noChangeAspect="1"/>
            </p:cNvGraphicFramePr>
            <p:nvPr/>
          </p:nvGraphicFramePr>
          <p:xfrm>
            <a:off x="1545" y="458"/>
            <a:ext cx="132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20" name="Equation" r:id="rId14" imgW="2095200" imgH="520560" progId="Equation.DSMT4">
                    <p:embed/>
                  </p:oleObj>
                </mc:Choice>
                <mc:Fallback>
                  <p:oleObj name="Equation" r:id="rId14" imgW="2095200" imgH="5205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5" y="458"/>
                          <a:ext cx="132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781" y="52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(5)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8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F1AAA-8DC8-41CD-9AF3-12D25FB60A6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Nonhomogeneous</a:t>
            </a:r>
            <a:r>
              <a:rPr lang="en-US" altLang="zh-CN" dirty="0">
                <a:ea typeface="宋体" pitchFamily="2" charset="-122"/>
              </a:rPr>
              <a:t> Linear </a:t>
            </a:r>
            <a:r>
              <a:rPr lang="en-US" altLang="zh-CN" dirty="0" err="1">
                <a:ea typeface="宋体" pitchFamily="2" charset="-122"/>
              </a:rPr>
              <a:t>Differetial</a:t>
            </a:r>
            <a:r>
              <a:rPr lang="en-US" altLang="zh-CN" dirty="0">
                <a:ea typeface="宋体" pitchFamily="2" charset="-122"/>
              </a:rPr>
              <a:t> Equation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74663" y="1382713"/>
            <a:ext cx="8366124" cy="1955799"/>
            <a:chOff x="299" y="871"/>
            <a:chExt cx="5270" cy="1232"/>
          </a:xfrm>
        </p:grpSpPr>
        <p:sp>
          <p:nvSpPr>
            <p:cNvPr id="1016839" name="Text Box 7"/>
            <p:cNvSpPr txBox="1">
              <a:spLocks noChangeArrowheads="1"/>
            </p:cNvSpPr>
            <p:nvPr/>
          </p:nvSpPr>
          <p:spPr bwMode="auto">
            <a:xfrm>
              <a:off x="299" y="871"/>
              <a:ext cx="52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Thus, we have the general solution for the differential equation </a:t>
              </a:r>
              <a:r>
                <a:rPr lang="en-US" altLang="zh-CN" sz="2400" b="1" dirty="0">
                  <a:ea typeface="宋体" pitchFamily="2" charset="-122"/>
                </a:rPr>
                <a:t>(4)</a:t>
              </a:r>
            </a:p>
          </p:txBody>
        </p:sp>
        <p:sp>
          <p:nvSpPr>
            <p:cNvPr id="1016840" name="Text Box 8"/>
            <p:cNvSpPr txBox="1">
              <a:spLocks noChangeArrowheads="1"/>
            </p:cNvSpPr>
            <p:nvPr/>
          </p:nvSpPr>
          <p:spPr bwMode="auto">
            <a:xfrm>
              <a:off x="299" y="1580"/>
              <a:ext cx="52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where </a:t>
              </a:r>
              <a:r>
                <a:rPr lang="en-US" altLang="zh-CN" sz="2400" b="1" i="1" dirty="0">
                  <a:ea typeface="宋体" pitchFamily="2" charset="-122"/>
                </a:rPr>
                <a:t>C</a:t>
              </a:r>
              <a:r>
                <a:rPr lang="en-US" altLang="zh-CN" sz="2400" dirty="0">
                  <a:ea typeface="宋体" pitchFamily="2" charset="-122"/>
                </a:rPr>
                <a:t> is an arbitrary constant. Also, the integration of function </a:t>
              </a:r>
              <a:r>
                <a:rPr lang="en-US" altLang="zh-CN" sz="2400" b="1" i="1" dirty="0">
                  <a:ea typeface="宋体" pitchFamily="2" charset="-122"/>
                </a:rPr>
                <a:t>P</a:t>
              </a:r>
              <a:r>
                <a:rPr lang="en-US" altLang="zh-CN" sz="2400" b="1" dirty="0">
                  <a:ea typeface="宋体" pitchFamily="2" charset="-122"/>
                </a:rPr>
                <a:t>(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="1" dirty="0">
                  <a:ea typeface="宋体" pitchFamily="2" charset="-122"/>
                </a:rPr>
                <a:t>)</a:t>
              </a:r>
              <a:r>
                <a:rPr lang="en-US" altLang="zh-CN" sz="2400" dirty="0">
                  <a:ea typeface="宋体" pitchFamily="2" charset="-122"/>
                </a:rPr>
                <a:t> does not need more general solution.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465" y="1124"/>
              <a:ext cx="3866" cy="496"/>
              <a:chOff x="1465" y="1124"/>
              <a:chExt cx="3866" cy="496"/>
            </a:xfrm>
          </p:grpSpPr>
          <p:graphicFrame>
            <p:nvGraphicFramePr>
              <p:cNvPr id="1016842" name="Object 10"/>
              <p:cNvGraphicFramePr>
                <a:graphicFrameLocks noChangeAspect="1"/>
              </p:cNvGraphicFramePr>
              <p:nvPr/>
            </p:nvGraphicFramePr>
            <p:xfrm>
              <a:off x="1465" y="1124"/>
              <a:ext cx="2720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560" name="Equation" r:id="rId4" imgW="4317840" imgH="787320" progId="Equation.DSMT4">
                      <p:embed/>
                    </p:oleObj>
                  </mc:Choice>
                  <mc:Fallback>
                    <p:oleObj name="Equation" r:id="rId4" imgW="4317840" imgH="78732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5" y="1124"/>
                            <a:ext cx="2720" cy="4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6843" name="Text Box 11"/>
              <p:cNvSpPr txBox="1">
                <a:spLocks noChangeArrowheads="1"/>
              </p:cNvSpPr>
              <p:nvPr/>
            </p:nvSpPr>
            <p:spPr bwMode="auto">
              <a:xfrm>
                <a:off x="4988" y="1201"/>
                <a:ext cx="34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ea typeface="宋体" pitchFamily="2" charset="-122"/>
                  </a:rPr>
                  <a:t>(7)</a:t>
                </a:r>
              </a:p>
            </p:txBody>
          </p:sp>
        </p:grpSp>
      </p:grpSp>
      <p:sp>
        <p:nvSpPr>
          <p:cNvPr id="1016845" name="Text Box 13"/>
          <p:cNvSpPr txBox="1">
            <a:spLocks noChangeArrowheads="1"/>
          </p:cNvSpPr>
          <p:nvPr/>
        </p:nvSpPr>
        <p:spPr bwMode="auto">
          <a:xfrm>
            <a:off x="428596" y="4288232"/>
            <a:ext cx="8429684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ea typeface="宋体" pitchFamily="2" charset="-122"/>
              </a:rPr>
              <a:t>The general solution of a non-homogeneous linear equation consists of the</a:t>
            </a:r>
            <a:r>
              <a:rPr lang="en-US" altLang="zh-CN" sz="2400" b="1" dirty="0">
                <a:solidFill>
                  <a:srgbClr val="FF3300"/>
                </a:solidFill>
                <a:ea typeface="宋体" pitchFamily="2" charset="-122"/>
              </a:rPr>
              <a:t> sum</a:t>
            </a:r>
            <a:r>
              <a:rPr lang="en-US" altLang="zh-CN" sz="2400" b="1" dirty="0">
                <a:ea typeface="宋体" pitchFamily="2" charset="-122"/>
              </a:rPr>
              <a:t> of one of its </a:t>
            </a:r>
            <a:r>
              <a:rPr lang="en-US" altLang="zh-CN" sz="2400" b="1" dirty="0">
                <a:solidFill>
                  <a:srgbClr val="FF3300"/>
                </a:solidFill>
                <a:ea typeface="宋体" pitchFamily="2" charset="-122"/>
              </a:rPr>
              <a:t>particular solutions</a:t>
            </a:r>
            <a:r>
              <a:rPr lang="en-US" altLang="zh-CN" sz="2400" b="1" dirty="0">
                <a:ea typeface="宋体" pitchFamily="2" charset="-122"/>
              </a:rPr>
              <a:t> and the </a:t>
            </a:r>
            <a:r>
              <a:rPr lang="en-US" altLang="zh-CN" sz="2400" b="1" dirty="0">
                <a:solidFill>
                  <a:srgbClr val="FF3300"/>
                </a:solidFill>
                <a:ea typeface="宋体" pitchFamily="2" charset="-122"/>
              </a:rPr>
              <a:t>general solution</a:t>
            </a:r>
            <a:r>
              <a:rPr lang="en-US" altLang="zh-CN" sz="2400" b="1" dirty="0">
                <a:ea typeface="宋体" pitchFamily="2" charset="-122"/>
              </a:rPr>
              <a:t> of the corresponding homogeneous linear equation.</a:t>
            </a:r>
          </a:p>
        </p:txBody>
      </p:sp>
      <p:graphicFrame>
        <p:nvGraphicFramePr>
          <p:cNvPr id="1016846" name="Object 14"/>
          <p:cNvGraphicFramePr>
            <a:graphicFrameLocks noChangeAspect="1"/>
          </p:cNvGraphicFramePr>
          <p:nvPr/>
        </p:nvGraphicFramePr>
        <p:xfrm>
          <a:off x="2219344" y="3448050"/>
          <a:ext cx="5067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1" name="Equation" r:id="rId6" imgW="5067000" imgH="596880" progId="Equation.DSMT4">
                  <p:embed/>
                </p:oleObj>
              </mc:Choice>
              <mc:Fallback>
                <p:oleObj name="Equation" r:id="rId6" imgW="50670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44" y="3448050"/>
                        <a:ext cx="5067300" cy="59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1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85720" y="1428736"/>
            <a:ext cx="8215370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A2A2-AA55-4C9D-8D01-C1FD1413FB6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Nonhomogeneous</a:t>
            </a:r>
            <a:r>
              <a:rPr lang="en-US" altLang="zh-CN" dirty="0">
                <a:ea typeface="宋体" pitchFamily="2" charset="-122"/>
              </a:rPr>
              <a:t> Linear Differential Equation</a:t>
            </a:r>
          </a:p>
        </p:txBody>
      </p:sp>
      <p:sp>
        <p:nvSpPr>
          <p:cNvPr id="1022981" name="Text Box 5"/>
          <p:cNvSpPr txBox="1">
            <a:spLocks noChangeArrowheads="1"/>
          </p:cNvSpPr>
          <p:nvPr/>
        </p:nvSpPr>
        <p:spPr bwMode="auto">
          <a:xfrm>
            <a:off x="214282" y="2493963"/>
            <a:ext cx="1476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 I</a:t>
            </a: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5082" y="2979738"/>
            <a:ext cx="7999413" cy="1077912"/>
            <a:chOff x="299" y="1877"/>
            <a:chExt cx="5039" cy="679"/>
          </a:xfrm>
        </p:grpSpPr>
        <p:sp>
          <p:nvSpPr>
            <p:cNvPr id="1022983" name="Text Box 7"/>
            <p:cNvSpPr txBox="1">
              <a:spLocks noChangeArrowheads="1"/>
            </p:cNvSpPr>
            <p:nvPr/>
          </p:nvSpPr>
          <p:spPr bwMode="auto">
            <a:xfrm>
              <a:off x="299" y="1877"/>
              <a:ext cx="50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Step 1.</a:t>
              </a:r>
              <a:r>
                <a:rPr lang="en-US" altLang="zh-CN" sz="2400" dirty="0">
                  <a:ea typeface="宋体" pitchFamily="2" charset="-122"/>
                </a:rPr>
                <a:t>   Put the equation in standard form to identify </a:t>
              </a:r>
              <a:r>
                <a:rPr lang="en-US" altLang="zh-CN" sz="2400" b="1" i="1" dirty="0">
                  <a:ea typeface="宋体" pitchFamily="2" charset="-122"/>
                </a:rPr>
                <a:t>P</a:t>
              </a:r>
              <a:r>
                <a:rPr lang="en-US" altLang="zh-CN" sz="2400" dirty="0">
                  <a:ea typeface="宋体" pitchFamily="2" charset="-122"/>
                </a:rPr>
                <a:t> and </a:t>
              </a:r>
              <a:r>
                <a:rPr lang="en-US" altLang="zh-CN" sz="2400" b="1" i="1" dirty="0">
                  <a:ea typeface="宋体" pitchFamily="2" charset="-122"/>
                </a:rPr>
                <a:t>Q</a:t>
              </a:r>
              <a:r>
                <a:rPr lang="en-US" altLang="zh-CN" sz="2400" dirty="0">
                  <a:ea typeface="宋体" pitchFamily="2" charset="-122"/>
                </a:rPr>
                <a:t>.</a:t>
              </a:r>
              <a:endParaRPr lang="en-US" altLang="zh-CN" sz="2400" b="1" i="1" dirty="0">
                <a:ea typeface="宋体" pitchFamily="2" charset="-122"/>
              </a:endParaRPr>
            </a:p>
          </p:txBody>
        </p:sp>
        <p:graphicFrame>
          <p:nvGraphicFramePr>
            <p:cNvPr id="1022984" name="Object 8"/>
            <p:cNvGraphicFramePr>
              <a:graphicFrameLocks noChangeAspect="1"/>
            </p:cNvGraphicFramePr>
            <p:nvPr/>
          </p:nvGraphicFramePr>
          <p:xfrm>
            <a:off x="1424" y="2156"/>
            <a:ext cx="291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09" name="Equation" r:id="rId4" imgW="4622760" imgH="634680" progId="Equation.DSMT4">
                    <p:embed/>
                  </p:oleObj>
                </mc:Choice>
                <mc:Fallback>
                  <p:oleObj name="Equation" r:id="rId4" imgW="462276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156"/>
                          <a:ext cx="291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4663" y="1514477"/>
            <a:ext cx="6954843" cy="635000"/>
            <a:chOff x="299" y="864"/>
            <a:chExt cx="4381" cy="400"/>
          </a:xfrm>
        </p:grpSpPr>
        <p:sp>
          <p:nvSpPr>
            <p:cNvPr id="1022993" name="Text Box 17"/>
            <p:cNvSpPr txBox="1">
              <a:spLocks noChangeArrowheads="1"/>
            </p:cNvSpPr>
            <p:nvPr/>
          </p:nvSpPr>
          <p:spPr bwMode="auto">
            <a:xfrm>
              <a:off x="299" y="900"/>
              <a:ext cx="26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5</a:t>
              </a:r>
              <a:r>
                <a:rPr lang="en-US" altLang="zh-CN" sz="2400" dirty="0">
                  <a:ea typeface="宋体" pitchFamily="2" charset="-122"/>
                </a:rPr>
                <a:t>    Solve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22994" name="Object 18"/>
            <p:cNvGraphicFramePr>
              <a:graphicFrameLocks noChangeAspect="1"/>
            </p:cNvGraphicFramePr>
            <p:nvPr/>
          </p:nvGraphicFramePr>
          <p:xfrm>
            <a:off x="2920" y="864"/>
            <a:ext cx="17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0" name="Equation" r:id="rId6" imgW="2793960" imgH="634680" progId="Equation.DSMT4">
                    <p:embed/>
                  </p:oleObj>
                </mc:Choice>
                <mc:Fallback>
                  <p:oleObj name="Equation" r:id="rId6" imgW="2793960" imgH="6346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864"/>
                          <a:ext cx="176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285720" y="4143390"/>
            <a:ext cx="8172452" cy="635000"/>
            <a:chOff x="299" y="1836"/>
            <a:chExt cx="5148" cy="400"/>
          </a:xfrm>
        </p:grpSpPr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299" y="1877"/>
              <a:ext cx="44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Step 2.</a:t>
              </a:r>
              <a:r>
                <a:rPr lang="en-US" altLang="zh-CN" sz="2400" dirty="0">
                  <a:ea typeface="宋体" pitchFamily="2" charset="-122"/>
                </a:rPr>
                <a:t>   Find the solution of the homogeneous equation</a:t>
              </a:r>
              <a:endParaRPr lang="en-US" altLang="zh-CN" sz="2400" b="1" i="1" dirty="0">
                <a:ea typeface="宋体" pitchFamily="2" charset="-122"/>
              </a:endParaRPr>
            </a:p>
          </p:txBody>
        </p:sp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4703" y="1836"/>
            <a:ext cx="74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1" name="Equation" r:id="rId8" imgW="1180800" imgH="634680" progId="Equation.DSMT4">
                    <p:embed/>
                  </p:oleObj>
                </mc:Choice>
                <mc:Fallback>
                  <p:oleObj name="Equation" r:id="rId8" imgW="1180800" imgH="6346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1836"/>
                          <a:ext cx="744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4"/>
          <p:cNvGraphicFramePr>
            <a:graphicFrameLocks noChangeAspect="1"/>
          </p:cNvGraphicFramePr>
          <p:nvPr/>
        </p:nvGraphicFramePr>
        <p:xfrm>
          <a:off x="2143125" y="4765688"/>
          <a:ext cx="247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2" name="Equation" r:id="rId10" imgW="2476440" imgH="520560" progId="Equation.DSMT4">
                  <p:embed/>
                </p:oleObj>
              </mc:Choice>
              <mc:Fallback>
                <p:oleObj name="Equation" r:id="rId10" imgW="2476440" imgH="520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765688"/>
                        <a:ext cx="2476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285720" y="5395929"/>
            <a:ext cx="5159383" cy="461963"/>
            <a:chOff x="299" y="1877"/>
            <a:chExt cx="3250" cy="291"/>
          </a:xfrm>
        </p:grpSpPr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99" y="1877"/>
              <a:ext cx="32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Step 3.</a:t>
              </a:r>
              <a:r>
                <a:rPr lang="en-US" altLang="zh-CN" sz="2400" dirty="0">
                  <a:ea typeface="宋体" pitchFamily="2" charset="-122"/>
                </a:rPr>
                <a:t>   Set                      then find </a:t>
              </a:r>
              <a:r>
                <a:rPr lang="en-US" altLang="zh-CN" sz="2400" b="1" i="1" dirty="0">
                  <a:ea typeface="宋体" pitchFamily="2" charset="-122"/>
                </a:rPr>
                <a:t>h</a:t>
              </a:r>
              <a:r>
                <a:rPr lang="en-US" altLang="zh-CN" sz="2400" dirty="0">
                  <a:ea typeface="宋体" pitchFamily="2" charset="-122"/>
                </a:rPr>
                <a:t>(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dirty="0">
                  <a:ea typeface="宋体" pitchFamily="2" charset="-122"/>
                </a:rPr>
                <a:t>).</a:t>
              </a:r>
              <a:endParaRPr lang="en-US" altLang="zh-CN" sz="2400" b="1" i="1" dirty="0">
                <a:ea typeface="宋体" pitchFamily="2" charset="-122"/>
              </a:endParaRPr>
            </a:p>
          </p:txBody>
        </p:sp>
        <p:graphicFrame>
          <p:nvGraphicFramePr>
            <p:cNvPr id="27" name="Object 8"/>
            <p:cNvGraphicFramePr>
              <a:graphicFrameLocks noChangeAspect="1"/>
            </p:cNvGraphicFramePr>
            <p:nvPr/>
          </p:nvGraphicFramePr>
          <p:xfrm>
            <a:off x="1377" y="1911"/>
            <a:ext cx="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3" name="Equation" r:id="rId12" imgW="1460160" imgH="380880" progId="Equation.DSMT4">
                    <p:embed/>
                  </p:oleObj>
                </mc:Choice>
                <mc:Fallback>
                  <p:oleObj name="Equation" r:id="rId12" imgW="1460160" imgH="3808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1911"/>
                          <a:ext cx="9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85720" y="1428736"/>
            <a:ext cx="8215370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A2A2-AA55-4C9D-8D01-C1FD1413FB6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Nonhomogeneous</a:t>
            </a:r>
            <a:r>
              <a:rPr lang="en-US" altLang="zh-CN" dirty="0">
                <a:ea typeface="宋体" pitchFamily="2" charset="-122"/>
              </a:rPr>
              <a:t> Linear Differential Equation</a:t>
            </a:r>
          </a:p>
        </p:txBody>
      </p:sp>
      <p:sp>
        <p:nvSpPr>
          <p:cNvPr id="1022981" name="Text Box 5"/>
          <p:cNvSpPr txBox="1">
            <a:spLocks noChangeArrowheads="1"/>
          </p:cNvSpPr>
          <p:nvPr/>
        </p:nvSpPr>
        <p:spPr bwMode="auto">
          <a:xfrm>
            <a:off x="214282" y="2493963"/>
            <a:ext cx="1476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 I</a:t>
            </a: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4663" y="1514477"/>
            <a:ext cx="6954843" cy="635000"/>
            <a:chOff x="299" y="864"/>
            <a:chExt cx="4381" cy="400"/>
          </a:xfrm>
        </p:grpSpPr>
        <p:sp>
          <p:nvSpPr>
            <p:cNvPr id="1022993" name="Text Box 17"/>
            <p:cNvSpPr txBox="1">
              <a:spLocks noChangeArrowheads="1"/>
            </p:cNvSpPr>
            <p:nvPr/>
          </p:nvSpPr>
          <p:spPr bwMode="auto">
            <a:xfrm>
              <a:off x="299" y="900"/>
              <a:ext cx="26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5</a:t>
              </a:r>
              <a:r>
                <a:rPr lang="en-US" altLang="zh-CN" sz="2400" dirty="0">
                  <a:ea typeface="宋体" pitchFamily="2" charset="-122"/>
                </a:rPr>
                <a:t>    Solve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22994" name="Object 18"/>
            <p:cNvGraphicFramePr>
              <a:graphicFrameLocks noChangeAspect="1"/>
            </p:cNvGraphicFramePr>
            <p:nvPr/>
          </p:nvGraphicFramePr>
          <p:xfrm>
            <a:off x="2920" y="864"/>
            <a:ext cx="17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4" name="Equation" r:id="rId4" imgW="2793960" imgH="634680" progId="Equation.DSMT4">
                    <p:embed/>
                  </p:oleObj>
                </mc:Choice>
                <mc:Fallback>
                  <p:oleObj name="Equation" r:id="rId4" imgW="2793960" imgH="6346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864"/>
                          <a:ext cx="176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1812925" y="2928938"/>
          <a:ext cx="466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5" name="Equation" r:id="rId6" imgW="4660560" imgH="419040" progId="Equation.DSMT4">
                  <p:embed/>
                </p:oleObj>
              </mc:Choice>
              <mc:Fallback>
                <p:oleObj name="Equation" r:id="rId6" imgW="466056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2928938"/>
                        <a:ext cx="466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7286644" y="2428868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6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2428868"/>
                        <a:ext cx="13589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5" name="Object 9"/>
          <p:cNvGraphicFramePr>
            <a:graphicFrameLocks noChangeAspect="1"/>
          </p:cNvGraphicFramePr>
          <p:nvPr/>
        </p:nvGraphicFramePr>
        <p:xfrm>
          <a:off x="3302000" y="3429000"/>
          <a:ext cx="148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7" name="Equation" r:id="rId10" imgW="1485720" imgH="685800" progId="Equation.DSMT4">
                  <p:embed/>
                </p:oleObj>
              </mc:Choice>
              <mc:Fallback>
                <p:oleObj name="Equation" r:id="rId10" imgW="1485720" imgH="685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429000"/>
                        <a:ext cx="1485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6" name="Object 10"/>
          <p:cNvGraphicFramePr>
            <a:graphicFrameLocks noChangeAspect="1"/>
          </p:cNvGraphicFramePr>
          <p:nvPr/>
        </p:nvGraphicFramePr>
        <p:xfrm>
          <a:off x="3044825" y="4214813"/>
          <a:ext cx="1968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8" name="Equation" r:id="rId12" imgW="1968480" imgH="647640" progId="Equation.DSMT4">
                  <p:embed/>
                </p:oleObj>
              </mc:Choice>
              <mc:Fallback>
                <p:oleObj name="Equation" r:id="rId12" imgW="1968480" imgH="647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4214813"/>
                        <a:ext cx="1968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7"/>
          <p:cNvGrpSpPr>
            <a:grpSpLocks/>
          </p:cNvGrpSpPr>
          <p:nvPr/>
        </p:nvGrpSpPr>
        <p:grpSpPr bwMode="auto">
          <a:xfrm>
            <a:off x="474663" y="5343523"/>
            <a:ext cx="5454658" cy="461963"/>
            <a:chOff x="299" y="3366"/>
            <a:chExt cx="3436" cy="291"/>
          </a:xfrm>
        </p:grpSpPr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99" y="3366"/>
              <a:ext cx="1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Then, the solution is </a:t>
              </a:r>
            </a:p>
          </p:txBody>
        </p:sp>
        <p:graphicFrame>
          <p:nvGraphicFramePr>
            <p:cNvPr id="28" name="Object 9"/>
            <p:cNvGraphicFramePr>
              <a:graphicFrameLocks noChangeAspect="1"/>
            </p:cNvGraphicFramePr>
            <p:nvPr/>
          </p:nvGraphicFramePr>
          <p:xfrm>
            <a:off x="1999" y="3413"/>
            <a:ext cx="17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9" name="Equation" r:id="rId14" imgW="2755800" imgH="380880" progId="Equation.DSMT4">
                    <p:embed/>
                  </p:oleObj>
                </mc:Choice>
                <mc:Fallback>
                  <p:oleObj name="Equation" r:id="rId14" imgW="2755800" imgH="3808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3413"/>
                          <a:ext cx="173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539750" y="5956292"/>
            <a:ext cx="16747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1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85720" y="1428736"/>
            <a:ext cx="8215370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A2A2-AA55-4C9D-8D01-C1FD1413FB6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Nonhomogeneous</a:t>
            </a:r>
            <a:r>
              <a:rPr lang="en-US" altLang="zh-CN" dirty="0">
                <a:ea typeface="宋体" pitchFamily="2" charset="-122"/>
              </a:rPr>
              <a:t> Linear Differential Equation</a:t>
            </a:r>
          </a:p>
        </p:txBody>
      </p:sp>
      <p:sp>
        <p:nvSpPr>
          <p:cNvPr id="1022981" name="Text Box 5"/>
          <p:cNvSpPr txBox="1">
            <a:spLocks noChangeArrowheads="1"/>
          </p:cNvSpPr>
          <p:nvPr/>
        </p:nvSpPr>
        <p:spPr bwMode="auto">
          <a:xfrm>
            <a:off x="214282" y="2493963"/>
            <a:ext cx="1596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 II</a:t>
            </a:r>
            <a:endParaRPr lang="en-US" altLang="zh-CN" sz="2400" dirty="0"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5082" y="2979738"/>
            <a:ext cx="7999413" cy="1077912"/>
            <a:chOff x="299" y="1877"/>
            <a:chExt cx="5039" cy="679"/>
          </a:xfrm>
        </p:grpSpPr>
        <p:sp>
          <p:nvSpPr>
            <p:cNvPr id="1022983" name="Text Box 7"/>
            <p:cNvSpPr txBox="1">
              <a:spLocks noChangeArrowheads="1"/>
            </p:cNvSpPr>
            <p:nvPr/>
          </p:nvSpPr>
          <p:spPr bwMode="auto">
            <a:xfrm>
              <a:off x="299" y="1877"/>
              <a:ext cx="50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Step 1.</a:t>
              </a:r>
              <a:r>
                <a:rPr lang="en-US" altLang="zh-CN" sz="2400">
                  <a:ea typeface="宋体" pitchFamily="2" charset="-122"/>
                </a:rPr>
                <a:t>    Put the equation in standard form to identify </a:t>
              </a:r>
              <a:r>
                <a:rPr lang="en-US" altLang="zh-CN" sz="2400" b="1" i="1">
                  <a:ea typeface="宋体" pitchFamily="2" charset="-122"/>
                </a:rPr>
                <a:t>P</a:t>
              </a:r>
              <a:r>
                <a:rPr lang="en-US" altLang="zh-CN" sz="2400">
                  <a:ea typeface="宋体" pitchFamily="2" charset="-122"/>
                </a:rPr>
                <a:t> and </a:t>
              </a:r>
              <a:r>
                <a:rPr lang="en-US" altLang="zh-CN" sz="2400" b="1" i="1">
                  <a:ea typeface="宋体" pitchFamily="2" charset="-122"/>
                </a:rPr>
                <a:t>Q</a:t>
              </a:r>
              <a:r>
                <a:rPr lang="en-US" altLang="zh-CN" sz="2400">
                  <a:ea typeface="宋体" pitchFamily="2" charset="-122"/>
                </a:rPr>
                <a:t>.</a:t>
              </a:r>
              <a:endParaRPr lang="en-US" altLang="zh-CN" sz="2400" b="1" i="1">
                <a:ea typeface="宋体" pitchFamily="2" charset="-122"/>
              </a:endParaRPr>
            </a:p>
          </p:txBody>
        </p:sp>
        <p:graphicFrame>
          <p:nvGraphicFramePr>
            <p:cNvPr id="1022984" name="Object 8"/>
            <p:cNvGraphicFramePr>
              <a:graphicFrameLocks noChangeAspect="1"/>
            </p:cNvGraphicFramePr>
            <p:nvPr/>
          </p:nvGraphicFramePr>
          <p:xfrm>
            <a:off x="1424" y="2156"/>
            <a:ext cx="291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29" name="Equation" r:id="rId4" imgW="4622760" imgH="634680" progId="Equation.DSMT4">
                    <p:embed/>
                  </p:oleObj>
                </mc:Choice>
                <mc:Fallback>
                  <p:oleObj name="Equation" r:id="rId4" imgW="4622760" imgH="6346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156"/>
                          <a:ext cx="291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5082" y="4129086"/>
            <a:ext cx="7735885" cy="1085849"/>
            <a:chOff x="299" y="2601"/>
            <a:chExt cx="4873" cy="684"/>
          </a:xfrm>
        </p:grpSpPr>
        <p:sp>
          <p:nvSpPr>
            <p:cNvPr id="1022986" name="Text Box 10"/>
            <p:cNvSpPr txBox="1">
              <a:spLocks noChangeArrowheads="1"/>
            </p:cNvSpPr>
            <p:nvPr/>
          </p:nvSpPr>
          <p:spPr bwMode="auto">
            <a:xfrm>
              <a:off x="299" y="2601"/>
              <a:ext cx="45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Step 2.</a:t>
              </a:r>
              <a:r>
                <a:rPr lang="en-US" altLang="zh-CN" sz="2400" dirty="0">
                  <a:ea typeface="宋体" pitchFamily="2" charset="-122"/>
                </a:rPr>
                <a:t>    Find an </a:t>
              </a:r>
              <a:r>
                <a:rPr lang="en-US" altLang="zh-CN" sz="2400" dirty="0" err="1">
                  <a:ea typeface="宋体" pitchFamily="2" charset="-122"/>
                </a:rPr>
                <a:t>antiderivative</a:t>
              </a:r>
              <a:r>
                <a:rPr lang="en-US" altLang="zh-CN" sz="2400" dirty="0">
                  <a:ea typeface="宋体" pitchFamily="2" charset="-122"/>
                </a:rPr>
                <a:t> of </a:t>
              </a:r>
              <a:r>
                <a:rPr lang="en-US" altLang="zh-CN" sz="2400" b="1" i="1" dirty="0">
                  <a:ea typeface="宋体" pitchFamily="2" charset="-122"/>
                </a:rPr>
                <a:t>P</a:t>
              </a:r>
              <a:r>
                <a:rPr lang="en-US" altLang="zh-CN" sz="2400" b="1" dirty="0">
                  <a:ea typeface="宋体" pitchFamily="2" charset="-122"/>
                </a:rPr>
                <a:t>(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="1" dirty="0">
                  <a:ea typeface="宋体" pitchFamily="2" charset="-122"/>
                </a:rPr>
                <a:t>)</a:t>
              </a:r>
              <a:r>
                <a:rPr lang="en-US" altLang="zh-CN" sz="2400" dirty="0">
                  <a:ea typeface="宋体" pitchFamily="2" charset="-122"/>
                </a:rPr>
                <a:t> (any one will do).</a:t>
              </a:r>
            </a:p>
          </p:txBody>
        </p:sp>
        <p:graphicFrame>
          <p:nvGraphicFramePr>
            <p:cNvPr id="1022987" name="Object 11"/>
            <p:cNvGraphicFramePr>
              <a:graphicFrameLocks noChangeAspect="1"/>
            </p:cNvGraphicFramePr>
            <p:nvPr/>
          </p:nvGraphicFramePr>
          <p:xfrm>
            <a:off x="748" y="2885"/>
            <a:ext cx="442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30" name="Equation" r:id="rId6" imgW="7022880" imgH="634680" progId="Equation.DSMT4">
                    <p:embed/>
                  </p:oleObj>
                </mc:Choice>
                <mc:Fallback>
                  <p:oleObj name="Equation" r:id="rId6" imgW="7022880" imgH="634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885"/>
                          <a:ext cx="4424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5082" y="5164138"/>
            <a:ext cx="6630987" cy="989012"/>
            <a:chOff x="299" y="3253"/>
            <a:chExt cx="4177" cy="623"/>
          </a:xfrm>
        </p:grpSpPr>
        <p:sp>
          <p:nvSpPr>
            <p:cNvPr id="1022989" name="Text Box 13"/>
            <p:cNvSpPr txBox="1">
              <a:spLocks noChangeArrowheads="1"/>
            </p:cNvSpPr>
            <p:nvPr/>
          </p:nvSpPr>
          <p:spPr bwMode="auto">
            <a:xfrm>
              <a:off x="299" y="3253"/>
              <a:ext cx="31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Step 3.</a:t>
              </a:r>
              <a:r>
                <a:rPr lang="en-US" altLang="zh-CN" sz="2400">
                  <a:ea typeface="宋体" pitchFamily="2" charset="-122"/>
                </a:rPr>
                <a:t>    Substituting into the formula</a:t>
              </a:r>
            </a:p>
          </p:txBody>
        </p:sp>
        <p:graphicFrame>
          <p:nvGraphicFramePr>
            <p:cNvPr id="1022990" name="Object 14"/>
            <p:cNvGraphicFramePr>
              <a:graphicFrameLocks noChangeAspect="1"/>
            </p:cNvGraphicFramePr>
            <p:nvPr/>
          </p:nvGraphicFramePr>
          <p:xfrm>
            <a:off x="1284" y="3500"/>
            <a:ext cx="319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31" name="Equation" r:id="rId8" imgW="5067000" imgH="596880" progId="Equation.DSMT4">
                    <p:embed/>
                  </p:oleObj>
                </mc:Choice>
                <mc:Fallback>
                  <p:oleObj name="Equation" r:id="rId8" imgW="5067000" imgH="596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3500"/>
                          <a:ext cx="3192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4663" y="1514477"/>
            <a:ext cx="6954843" cy="635000"/>
            <a:chOff x="299" y="864"/>
            <a:chExt cx="4381" cy="400"/>
          </a:xfrm>
        </p:grpSpPr>
        <p:sp>
          <p:nvSpPr>
            <p:cNvPr id="1022993" name="Text Box 17"/>
            <p:cNvSpPr txBox="1">
              <a:spLocks noChangeArrowheads="1"/>
            </p:cNvSpPr>
            <p:nvPr/>
          </p:nvSpPr>
          <p:spPr bwMode="auto">
            <a:xfrm>
              <a:off x="299" y="900"/>
              <a:ext cx="26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5</a:t>
              </a:r>
              <a:r>
                <a:rPr lang="en-US" altLang="zh-CN" sz="2400" dirty="0">
                  <a:ea typeface="宋体" pitchFamily="2" charset="-122"/>
                </a:rPr>
                <a:t>    Solve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22994" name="Object 18"/>
            <p:cNvGraphicFramePr>
              <a:graphicFrameLocks noChangeAspect="1"/>
            </p:cNvGraphicFramePr>
            <p:nvPr/>
          </p:nvGraphicFramePr>
          <p:xfrm>
            <a:off x="2920" y="864"/>
            <a:ext cx="17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32" name="Equation" r:id="rId10" imgW="2793960" imgH="634680" progId="Equation.DSMT4">
                    <p:embed/>
                  </p:oleObj>
                </mc:Choice>
                <mc:Fallback>
                  <p:oleObj name="Equation" r:id="rId10" imgW="2793960" imgH="6346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864"/>
                          <a:ext cx="176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2995" name="Object 19"/>
          <p:cNvGraphicFramePr>
            <a:graphicFrameLocks noChangeAspect="1"/>
          </p:cNvGraphicFramePr>
          <p:nvPr/>
        </p:nvGraphicFramePr>
        <p:xfrm>
          <a:off x="3433790" y="2260596"/>
          <a:ext cx="5067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3" name="Equation" r:id="rId12" imgW="5067000" imgH="596880" progId="Equation.DSMT4">
                  <p:embed/>
                </p:oleObj>
              </mc:Choice>
              <mc:Fallback>
                <p:oleObj name="Equation" r:id="rId12" imgW="5067000" imgH="596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90" y="2260596"/>
                        <a:ext cx="5067300" cy="59690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FF98-CE90-4F59-A64C-DAE417E0A94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Nonhomogeneous</a:t>
            </a:r>
            <a:r>
              <a:rPr lang="en-US" altLang="zh-CN" dirty="0">
                <a:ea typeface="宋体" pitchFamily="2" charset="-122"/>
              </a:rPr>
              <a:t> Differential Linear Equation</a:t>
            </a:r>
          </a:p>
        </p:txBody>
      </p:sp>
      <p:sp>
        <p:nvSpPr>
          <p:cNvPr id="1025029" name="Text Box 5"/>
          <p:cNvSpPr txBox="1">
            <a:spLocks noChangeArrowheads="1"/>
          </p:cNvSpPr>
          <p:nvPr/>
        </p:nvSpPr>
        <p:spPr bwMode="auto">
          <a:xfrm>
            <a:off x="423863" y="2357430"/>
            <a:ext cx="3256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 II (continued) </a:t>
            </a:r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1025030" name="Object 6"/>
          <p:cNvGraphicFramePr>
            <a:graphicFrameLocks noChangeAspect="1"/>
          </p:cNvGraphicFramePr>
          <p:nvPr/>
        </p:nvGraphicFramePr>
        <p:xfrm>
          <a:off x="1933592" y="2894013"/>
          <a:ext cx="5067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5" name="Equation" r:id="rId4" imgW="5067000" imgH="596880" progId="Equation.DSMT4">
                  <p:embed/>
                </p:oleObj>
              </mc:Choice>
              <mc:Fallback>
                <p:oleObj name="Equation" r:id="rId4" imgW="50670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92" y="2894013"/>
                        <a:ext cx="50673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4663" y="5343523"/>
            <a:ext cx="4740278" cy="461963"/>
            <a:chOff x="299" y="3366"/>
            <a:chExt cx="2986" cy="291"/>
          </a:xfrm>
        </p:grpSpPr>
        <p:sp>
          <p:nvSpPr>
            <p:cNvPr id="1025032" name="Text Box 8"/>
            <p:cNvSpPr txBox="1">
              <a:spLocks noChangeArrowheads="1"/>
            </p:cNvSpPr>
            <p:nvPr/>
          </p:nvSpPr>
          <p:spPr bwMode="auto">
            <a:xfrm>
              <a:off x="299" y="3366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 solution is </a:t>
              </a:r>
            </a:p>
          </p:txBody>
        </p:sp>
        <p:graphicFrame>
          <p:nvGraphicFramePr>
            <p:cNvPr id="1025033" name="Object 9"/>
            <p:cNvGraphicFramePr>
              <a:graphicFrameLocks noChangeAspect="1"/>
            </p:cNvGraphicFramePr>
            <p:nvPr/>
          </p:nvGraphicFramePr>
          <p:xfrm>
            <a:off x="1549" y="3413"/>
            <a:ext cx="17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46" name="Equation" r:id="rId6" imgW="2755800" imgH="380880" progId="Equation.DSMT4">
                    <p:embed/>
                  </p:oleObj>
                </mc:Choice>
                <mc:Fallback>
                  <p:oleObj name="Equation" r:id="rId6" imgW="2755800" imgH="3808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3413"/>
                          <a:ext cx="173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039" name="Object 15"/>
          <p:cNvGraphicFramePr>
            <a:graphicFrameLocks noChangeAspect="1"/>
          </p:cNvGraphicFramePr>
          <p:nvPr/>
        </p:nvGraphicFramePr>
        <p:xfrm>
          <a:off x="2157413" y="3627438"/>
          <a:ext cx="3454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7" name="Equation" r:id="rId8" imgW="3454200" imgH="495000" progId="Equation.DSMT4">
                  <p:embed/>
                </p:oleObj>
              </mc:Choice>
              <mc:Fallback>
                <p:oleObj name="Equation" r:id="rId8" imgW="345420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3627438"/>
                        <a:ext cx="3454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40" name="Object 16"/>
          <p:cNvGraphicFramePr>
            <a:graphicFrameLocks noChangeAspect="1"/>
          </p:cNvGraphicFramePr>
          <p:nvPr/>
        </p:nvGraphicFramePr>
        <p:xfrm>
          <a:off x="2147888" y="4124325"/>
          <a:ext cx="485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8" name="Equation" r:id="rId10" imgW="4851360" imgH="761760" progId="Equation.DSMT4">
                  <p:embed/>
                </p:oleObj>
              </mc:Choice>
              <mc:Fallback>
                <p:oleObj name="Equation" r:id="rId10" imgW="4851360" imgH="761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4124325"/>
                        <a:ext cx="4851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41" name="Object 17"/>
          <p:cNvGraphicFramePr>
            <a:graphicFrameLocks noChangeAspect="1"/>
          </p:cNvGraphicFramePr>
          <p:nvPr/>
        </p:nvGraphicFramePr>
        <p:xfrm>
          <a:off x="2071670" y="4870450"/>
          <a:ext cx="158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9" name="Equation" r:id="rId12" imgW="1587240" imgH="317160" progId="Equation.DSMT4">
                  <p:embed/>
                </p:oleObj>
              </mc:Choice>
              <mc:Fallback>
                <p:oleObj name="Equation" r:id="rId12" imgW="1587240" imgH="317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870450"/>
                        <a:ext cx="1587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42" name="Rectangle 18"/>
          <p:cNvSpPr>
            <a:spLocks noChangeArrowheads="1"/>
          </p:cNvSpPr>
          <p:nvPr/>
        </p:nvSpPr>
        <p:spPr bwMode="auto">
          <a:xfrm>
            <a:off x="539750" y="5956292"/>
            <a:ext cx="16747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5720" y="1428736"/>
            <a:ext cx="8215370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474663" y="1514477"/>
            <a:ext cx="6954843" cy="635000"/>
            <a:chOff x="299" y="864"/>
            <a:chExt cx="4381" cy="400"/>
          </a:xfrm>
        </p:grpSpPr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99" y="900"/>
              <a:ext cx="26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5</a:t>
              </a:r>
              <a:r>
                <a:rPr lang="en-US" altLang="zh-CN" sz="2400" dirty="0">
                  <a:ea typeface="宋体" pitchFamily="2" charset="-122"/>
                </a:rPr>
                <a:t>    Solve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22" name="Object 18"/>
            <p:cNvGraphicFramePr>
              <a:graphicFrameLocks noChangeAspect="1"/>
            </p:cNvGraphicFramePr>
            <p:nvPr/>
          </p:nvGraphicFramePr>
          <p:xfrm>
            <a:off x="2920" y="864"/>
            <a:ext cx="17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50" name="Equation" r:id="rId14" imgW="2793960" imgH="634680" progId="Equation.DSMT4">
                    <p:embed/>
                  </p:oleObj>
                </mc:Choice>
                <mc:Fallback>
                  <p:oleObj name="Equation" r:id="rId14" imgW="2793960" imgH="6346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864"/>
                          <a:ext cx="176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3433790" y="2260596"/>
          <a:ext cx="5067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1" name="Equation" r:id="rId16" imgW="5067000" imgH="596880" progId="Equation.DSMT4">
                  <p:embed/>
                </p:oleObj>
              </mc:Choice>
              <mc:Fallback>
                <p:oleObj name="Equation" r:id="rId16" imgW="5067000" imgH="5968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90" y="2260596"/>
                        <a:ext cx="5067300" cy="59690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3381-6B54-4DEC-9417-3A2C97D09CB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Nonhomogeneous</a:t>
            </a:r>
            <a:r>
              <a:rPr lang="en-US" altLang="zh-CN" dirty="0">
                <a:ea typeface="宋体" pitchFamily="2" charset="-122"/>
              </a:rPr>
              <a:t> Linear Differential Equation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14282" y="1357298"/>
            <a:ext cx="8740774" cy="1785950"/>
            <a:chOff x="214282" y="1357298"/>
            <a:chExt cx="8740774" cy="1785950"/>
          </a:xfrm>
        </p:grpSpPr>
        <p:sp>
          <p:nvSpPr>
            <p:cNvPr id="19" name="圆角矩形 18"/>
            <p:cNvSpPr/>
            <p:nvPr/>
          </p:nvSpPr>
          <p:spPr>
            <a:xfrm>
              <a:off x="285720" y="1357298"/>
              <a:ext cx="8643998" cy="17859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214282" y="1358900"/>
              <a:ext cx="8740774" cy="1673226"/>
              <a:chOff x="299" y="856"/>
              <a:chExt cx="5506" cy="1054"/>
            </a:xfrm>
          </p:grpSpPr>
          <p:sp>
            <p:nvSpPr>
              <p:cNvPr id="1027076" name="Text Box 4"/>
              <p:cNvSpPr txBox="1">
                <a:spLocks noChangeArrowheads="1"/>
              </p:cNvSpPr>
              <p:nvPr/>
            </p:nvSpPr>
            <p:spPr bwMode="auto">
              <a:xfrm>
                <a:off x="299" y="856"/>
                <a:ext cx="432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Example 6</a:t>
                </a:r>
                <a:r>
                  <a:rPr lang="en-US" altLang="zh-CN" sz="2400">
                    <a:ea typeface="宋体" pitchFamily="2" charset="-122"/>
                  </a:rPr>
                  <a:t>    Find the general solution of the equation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graphicFrame>
            <p:nvGraphicFramePr>
              <p:cNvPr id="1027077" name="Object 5"/>
              <p:cNvGraphicFramePr>
                <a:graphicFrameLocks noChangeAspect="1"/>
              </p:cNvGraphicFramePr>
              <p:nvPr/>
            </p:nvGraphicFramePr>
            <p:xfrm>
              <a:off x="2412" y="1172"/>
              <a:ext cx="936" cy="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653" name="Equation" r:id="rId4" imgW="1485720" imgH="711000" progId="Equation.DSMT4">
                      <p:embed/>
                    </p:oleObj>
                  </mc:Choice>
                  <mc:Fallback>
                    <p:oleObj name="Equation" r:id="rId4" imgW="1485720" imgH="7110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2" y="1172"/>
                            <a:ext cx="936" cy="4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078" name="Text Box 6"/>
              <p:cNvSpPr txBox="1">
                <a:spLocks noChangeArrowheads="1"/>
              </p:cNvSpPr>
              <p:nvPr/>
            </p:nvSpPr>
            <p:spPr bwMode="auto">
              <a:xfrm>
                <a:off x="299" y="1608"/>
                <a:ext cx="49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and the particular solution which satisfies the initial condition</a:t>
                </a:r>
              </a:p>
            </p:txBody>
          </p:sp>
          <p:graphicFrame>
            <p:nvGraphicFramePr>
              <p:cNvPr id="1027079" name="Object 7"/>
              <p:cNvGraphicFramePr>
                <a:graphicFrameLocks noChangeAspect="1"/>
              </p:cNvGraphicFramePr>
              <p:nvPr/>
            </p:nvGraphicFramePr>
            <p:xfrm>
              <a:off x="5101" y="1630"/>
              <a:ext cx="70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654" name="Equation" r:id="rId6" imgW="1117440" imgH="444240" progId="Equation.DSMT4">
                      <p:embed/>
                    </p:oleObj>
                  </mc:Choice>
                  <mc:Fallback>
                    <p:oleObj name="Equation" r:id="rId6" imgW="1117440" imgH="44424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1" y="1630"/>
                            <a:ext cx="704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7080" name="Text Box 8"/>
          <p:cNvSpPr txBox="1">
            <a:spLocks noChangeArrowheads="1"/>
          </p:cNvSpPr>
          <p:nvPr/>
        </p:nvSpPr>
        <p:spPr bwMode="auto">
          <a:xfrm>
            <a:off x="474663" y="3138488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24038" y="3138489"/>
            <a:ext cx="5845174" cy="1147763"/>
            <a:chOff x="1149" y="1977"/>
            <a:chExt cx="3682" cy="723"/>
          </a:xfrm>
        </p:grpSpPr>
        <p:sp>
          <p:nvSpPr>
            <p:cNvPr id="1027082" name="Text Box 10"/>
            <p:cNvSpPr txBox="1">
              <a:spLocks noChangeArrowheads="1"/>
            </p:cNvSpPr>
            <p:nvPr/>
          </p:nvSpPr>
          <p:spPr bwMode="auto">
            <a:xfrm>
              <a:off x="1149" y="1977"/>
              <a:ext cx="36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Since the equation can be rewritten as follows</a:t>
              </a:r>
            </a:p>
          </p:txBody>
        </p:sp>
        <p:graphicFrame>
          <p:nvGraphicFramePr>
            <p:cNvPr id="1027083" name="Object 11"/>
            <p:cNvGraphicFramePr>
              <a:graphicFrameLocks noChangeAspect="1"/>
            </p:cNvGraphicFramePr>
            <p:nvPr/>
          </p:nvGraphicFramePr>
          <p:xfrm>
            <a:off x="2012" y="2236"/>
            <a:ext cx="173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55" name="Equation" r:id="rId8" imgW="2755800" imgH="736560" progId="Equation.DSMT4">
                    <p:embed/>
                  </p:oleObj>
                </mc:Choice>
                <mc:Fallback>
                  <p:oleObj name="Equation" r:id="rId8" imgW="2755800" imgH="7365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2236"/>
                          <a:ext cx="1736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03255" y="4346589"/>
            <a:ext cx="8455025" cy="830263"/>
            <a:chOff x="299" y="2742"/>
            <a:chExt cx="5326" cy="523"/>
          </a:xfrm>
        </p:grpSpPr>
        <p:sp>
          <p:nvSpPr>
            <p:cNvPr id="1027085" name="Text Box 13"/>
            <p:cNvSpPr txBox="1">
              <a:spLocks noChangeArrowheads="1"/>
            </p:cNvSpPr>
            <p:nvPr/>
          </p:nvSpPr>
          <p:spPr bwMode="auto">
            <a:xfrm>
              <a:off x="299" y="2742"/>
              <a:ext cx="532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then it is a linear differential equation of first order with the unknown function</a:t>
              </a:r>
            </a:p>
          </p:txBody>
        </p:sp>
        <p:graphicFrame>
          <p:nvGraphicFramePr>
            <p:cNvPr id="1027086" name="Object 14"/>
            <p:cNvGraphicFramePr>
              <a:graphicFrameLocks noChangeAspect="1"/>
            </p:cNvGraphicFramePr>
            <p:nvPr/>
          </p:nvGraphicFramePr>
          <p:xfrm>
            <a:off x="1837" y="3019"/>
            <a:ext cx="7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56" name="Equation" r:id="rId10" imgW="1155600" imgH="342720" progId="Equation.DSMT4">
                    <p:embed/>
                  </p:oleObj>
                </mc:Choice>
                <mc:Fallback>
                  <p:oleObj name="Equation" r:id="rId10" imgW="1155600" imgH="34272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019"/>
                          <a:ext cx="72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087" name="Text Box 15"/>
          <p:cNvSpPr txBox="1">
            <a:spLocks noChangeArrowheads="1"/>
          </p:cNvSpPr>
          <p:nvPr/>
        </p:nvSpPr>
        <p:spPr bwMode="auto">
          <a:xfrm>
            <a:off x="392646" y="5143512"/>
            <a:ext cx="5822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 corresponding homogeneous equations is</a:t>
            </a:r>
          </a:p>
        </p:txBody>
      </p:sp>
      <p:graphicFrame>
        <p:nvGraphicFramePr>
          <p:cNvPr id="1027088" name="Object 16"/>
          <p:cNvGraphicFramePr>
            <a:graphicFrameLocks noChangeAspect="1"/>
          </p:cNvGraphicFramePr>
          <p:nvPr/>
        </p:nvGraphicFramePr>
        <p:xfrm>
          <a:off x="3722688" y="5643578"/>
          <a:ext cx="111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7" name="Equation" r:id="rId12" imgW="1117440" imgH="698400" progId="Equation.DSMT4">
                  <p:embed/>
                </p:oleObj>
              </mc:Choice>
              <mc:Fallback>
                <p:oleObj name="Equation" r:id="rId12" imgW="111744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5643578"/>
                        <a:ext cx="1117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80" grpId="0"/>
      <p:bldP spid="10270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78D2-4AF9-4D5F-B86E-53C13161720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Nonhomogeneous Linear Equation</a:t>
            </a:r>
          </a:p>
        </p:txBody>
      </p:sp>
      <p:sp>
        <p:nvSpPr>
          <p:cNvPr id="1029127" name="Text Box 7"/>
          <p:cNvSpPr txBox="1">
            <a:spLocks noChangeArrowheads="1"/>
          </p:cNvSpPr>
          <p:nvPr/>
        </p:nvSpPr>
        <p:spPr bwMode="auto">
          <a:xfrm>
            <a:off x="285720" y="3208355"/>
            <a:ext cx="2861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(continued)</a:t>
            </a:r>
          </a:p>
        </p:txBody>
      </p:sp>
      <p:sp>
        <p:nvSpPr>
          <p:cNvPr id="1029128" name="Text Box 8"/>
          <p:cNvSpPr txBox="1">
            <a:spLocks noChangeArrowheads="1"/>
          </p:cNvSpPr>
          <p:nvPr/>
        </p:nvSpPr>
        <p:spPr bwMode="auto">
          <a:xfrm>
            <a:off x="2965738" y="3214686"/>
            <a:ext cx="61782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By separation of variables, its general solution is</a:t>
            </a:r>
          </a:p>
        </p:txBody>
      </p:sp>
      <p:graphicFrame>
        <p:nvGraphicFramePr>
          <p:cNvPr id="1029129" name="Object 9"/>
          <p:cNvGraphicFramePr>
            <a:graphicFrameLocks noChangeAspect="1"/>
          </p:cNvGraphicFramePr>
          <p:nvPr/>
        </p:nvGraphicFramePr>
        <p:xfrm>
          <a:off x="4006852" y="3657604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3" name="Equation" r:id="rId4" imgW="850680" imgH="342720" progId="Equation.DSMT4">
                  <p:embed/>
                </p:oleObj>
              </mc:Choice>
              <mc:Fallback>
                <p:oleObj name="Equation" r:id="rId4" imgW="85068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2" y="3657604"/>
                        <a:ext cx="850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85720" y="3929084"/>
            <a:ext cx="8680441" cy="461963"/>
            <a:chOff x="299" y="2431"/>
            <a:chExt cx="5468" cy="291"/>
          </a:xfrm>
        </p:grpSpPr>
        <p:sp>
          <p:nvSpPr>
            <p:cNvPr id="1029131" name="Text Box 11"/>
            <p:cNvSpPr txBox="1">
              <a:spLocks noChangeArrowheads="1"/>
            </p:cNvSpPr>
            <p:nvPr/>
          </p:nvSpPr>
          <p:spPr bwMode="auto">
            <a:xfrm>
              <a:off x="299" y="2431"/>
              <a:ext cx="47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To find the general solution, we let </a:t>
              </a:r>
              <a:r>
                <a:rPr lang="en-US" altLang="zh-CN" sz="2400" b="1" i="1" dirty="0">
                  <a:ea typeface="宋体" pitchFamily="2" charset="-122"/>
                </a:rPr>
                <a:t>C</a:t>
              </a:r>
              <a:r>
                <a:rPr lang="en-US" altLang="zh-CN" sz="2400" b="1" dirty="0">
                  <a:ea typeface="宋体" pitchFamily="2" charset="-122"/>
                </a:rPr>
                <a:t> = </a:t>
              </a:r>
              <a:r>
                <a:rPr lang="en-US" altLang="zh-CN" sz="2400" b="1" i="1" dirty="0">
                  <a:ea typeface="宋体" pitchFamily="2" charset="-122"/>
                </a:rPr>
                <a:t>h</a:t>
              </a:r>
              <a:r>
                <a:rPr lang="en-US" altLang="zh-CN" sz="2400" b="1" dirty="0">
                  <a:ea typeface="宋体" pitchFamily="2" charset="-122"/>
                </a:rPr>
                <a:t>(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="1" dirty="0">
                  <a:ea typeface="宋体" pitchFamily="2" charset="-122"/>
                </a:rPr>
                <a:t>)</a:t>
              </a:r>
              <a:r>
                <a:rPr lang="en-US" altLang="zh-CN" sz="2400" dirty="0">
                  <a:ea typeface="宋体" pitchFamily="2" charset="-122"/>
                </a:rPr>
                <a:t>, and we obtain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29132" name="Object 12"/>
            <p:cNvGraphicFramePr>
              <a:graphicFrameLocks noChangeAspect="1"/>
            </p:cNvGraphicFramePr>
            <p:nvPr/>
          </p:nvGraphicFramePr>
          <p:xfrm>
            <a:off x="4927" y="2501"/>
            <a:ext cx="8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4" name="Equation" r:id="rId6" imgW="1333440" imgH="342720" progId="Equation.DSMT4">
                    <p:embed/>
                  </p:oleObj>
                </mc:Choice>
                <mc:Fallback>
                  <p:oleObj name="Equation" r:id="rId6" imgW="1333440" imgH="34272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7" y="2501"/>
                          <a:ext cx="84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133" name="Text Box 13"/>
          <p:cNvSpPr txBox="1">
            <a:spLocks noChangeArrowheads="1"/>
          </p:cNvSpPr>
          <p:nvPr/>
        </p:nvSpPr>
        <p:spPr bwMode="auto">
          <a:xfrm>
            <a:off x="285720" y="4396095"/>
            <a:ext cx="535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so </a:t>
            </a:r>
          </a:p>
        </p:txBody>
      </p:sp>
      <p:graphicFrame>
        <p:nvGraphicFramePr>
          <p:cNvPr id="1029134" name="Object 14"/>
          <p:cNvGraphicFramePr>
            <a:graphicFrameLocks noChangeAspect="1"/>
          </p:cNvGraphicFramePr>
          <p:nvPr/>
        </p:nvGraphicFramePr>
        <p:xfrm>
          <a:off x="3143240" y="4445012"/>
          <a:ext cx="229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5" name="Equation" r:id="rId8" imgW="2298600" imgH="698400" progId="Equation.DSMT4">
                  <p:embed/>
                </p:oleObj>
              </mc:Choice>
              <mc:Fallback>
                <p:oleObj name="Equation" r:id="rId8" imgW="229860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445012"/>
                        <a:ext cx="2298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35" name="Text Box 15"/>
          <p:cNvSpPr txBox="1">
            <a:spLocks noChangeArrowheads="1"/>
          </p:cNvSpPr>
          <p:nvPr/>
        </p:nvSpPr>
        <p:spPr bwMode="auto">
          <a:xfrm>
            <a:off x="285720" y="5081605"/>
            <a:ext cx="76706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Substituting this equation into the original equation, we have</a:t>
            </a:r>
          </a:p>
        </p:txBody>
      </p:sp>
      <p:graphicFrame>
        <p:nvGraphicFramePr>
          <p:cNvPr id="1029136" name="Object 16"/>
          <p:cNvGraphicFramePr>
            <a:graphicFrameLocks noChangeAspect="1"/>
          </p:cNvGraphicFramePr>
          <p:nvPr/>
        </p:nvGraphicFramePr>
        <p:xfrm>
          <a:off x="1571604" y="5643578"/>
          <a:ext cx="306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6" name="Equation" r:id="rId10" imgW="3060360" imgH="380880" progId="Equation.DSMT4">
                  <p:embed/>
                </p:oleObj>
              </mc:Choice>
              <mc:Fallback>
                <p:oleObj name="Equation" r:id="rId10" imgW="3060360" imgH="380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643578"/>
                        <a:ext cx="3060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37" name="AutoShape 17"/>
          <p:cNvSpPr>
            <a:spLocks noChangeArrowheads="1"/>
          </p:cNvSpPr>
          <p:nvPr/>
        </p:nvSpPr>
        <p:spPr bwMode="auto">
          <a:xfrm>
            <a:off x="4786314" y="5749943"/>
            <a:ext cx="630238" cy="179387"/>
          </a:xfrm>
          <a:prstGeom prst="rightArrow">
            <a:avLst>
              <a:gd name="adj1" fmla="val 50000"/>
              <a:gd name="adj2" fmla="val 87832"/>
            </a:avLst>
          </a:prstGeom>
          <a:gradFill rotWithShape="1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1029138" name="Object 18"/>
          <p:cNvGraphicFramePr>
            <a:graphicFrameLocks noChangeAspect="1"/>
          </p:cNvGraphicFramePr>
          <p:nvPr/>
        </p:nvGraphicFramePr>
        <p:xfrm>
          <a:off x="5643570" y="5657868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7" name="Equation" r:id="rId12" imgW="1130040" imgH="342720" progId="Equation.DSMT4">
                  <p:embed/>
                </p:oleObj>
              </mc:Choice>
              <mc:Fallback>
                <p:oleObj name="Equation" r:id="rId12" imgW="1130040" imgH="342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5657868"/>
                        <a:ext cx="1130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14282" y="1357298"/>
            <a:ext cx="8740774" cy="1785950"/>
            <a:chOff x="214282" y="1357298"/>
            <a:chExt cx="8740774" cy="1785950"/>
          </a:xfrm>
        </p:grpSpPr>
        <p:sp>
          <p:nvSpPr>
            <p:cNvPr id="22" name="圆角矩形 21"/>
            <p:cNvSpPr/>
            <p:nvPr/>
          </p:nvSpPr>
          <p:spPr>
            <a:xfrm>
              <a:off x="285720" y="1357298"/>
              <a:ext cx="8643998" cy="17859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Group 3"/>
            <p:cNvGrpSpPr>
              <a:grpSpLocks/>
            </p:cNvGrpSpPr>
            <p:nvPr/>
          </p:nvGrpSpPr>
          <p:grpSpPr bwMode="auto">
            <a:xfrm>
              <a:off x="214282" y="1358901"/>
              <a:ext cx="8740772" cy="1673227"/>
              <a:chOff x="299" y="856"/>
              <a:chExt cx="5506" cy="1054"/>
            </a:xfrm>
          </p:grpSpPr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299" y="856"/>
                <a:ext cx="432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Example 6</a:t>
                </a:r>
                <a:r>
                  <a:rPr lang="en-US" altLang="zh-CN" sz="2400">
                    <a:ea typeface="宋体" pitchFamily="2" charset="-122"/>
                  </a:rPr>
                  <a:t>    Find the general solution of the equation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graphicFrame>
            <p:nvGraphicFramePr>
              <p:cNvPr id="25" name="Object 5"/>
              <p:cNvGraphicFramePr>
                <a:graphicFrameLocks noChangeAspect="1"/>
              </p:cNvGraphicFramePr>
              <p:nvPr/>
            </p:nvGraphicFramePr>
            <p:xfrm>
              <a:off x="2412" y="1172"/>
              <a:ext cx="936" cy="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98" name="Equation" r:id="rId14" imgW="1485720" imgH="711000" progId="Equation.DSMT4">
                      <p:embed/>
                    </p:oleObj>
                  </mc:Choice>
                  <mc:Fallback>
                    <p:oleObj name="Equation" r:id="rId14" imgW="1485720" imgH="71100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2" y="1172"/>
                            <a:ext cx="936" cy="4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299" y="1608"/>
                <a:ext cx="49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and the particular solution which satisfies the initial condition</a:t>
                </a:r>
              </a:p>
            </p:txBody>
          </p:sp>
          <p:graphicFrame>
            <p:nvGraphicFramePr>
              <p:cNvPr id="27" name="Object 7"/>
              <p:cNvGraphicFramePr>
                <a:graphicFrameLocks noChangeAspect="1"/>
              </p:cNvGraphicFramePr>
              <p:nvPr/>
            </p:nvGraphicFramePr>
            <p:xfrm>
              <a:off x="5101" y="1630"/>
              <a:ext cx="70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99" name="Equation" r:id="rId16" imgW="1117440" imgH="444240" progId="Equation.DSMT4">
                      <p:embed/>
                    </p:oleObj>
                  </mc:Choice>
                  <mc:Fallback>
                    <p:oleObj name="Equation" r:id="rId16" imgW="1117440" imgH="44424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1" y="1630"/>
                            <a:ext cx="704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8" grpId="0"/>
      <p:bldP spid="1029133" grpId="0"/>
      <p:bldP spid="1029135" grpId="0"/>
      <p:bldP spid="10291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BF7E-3CB9-4718-A2DC-8EC1ED02FFA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Examples of Differential Equations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100808" name="Text Box 8"/>
          <p:cNvSpPr txBox="1">
            <a:spLocks noChangeArrowheads="1"/>
          </p:cNvSpPr>
          <p:nvPr/>
        </p:nvSpPr>
        <p:spPr bwMode="auto">
          <a:xfrm>
            <a:off x="214282" y="2786058"/>
            <a:ext cx="2861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 (continued)</a:t>
            </a:r>
          </a:p>
        </p:txBody>
      </p:sp>
      <p:sp>
        <p:nvSpPr>
          <p:cNvPr id="1100809" name="Text Box 9"/>
          <p:cNvSpPr txBox="1">
            <a:spLocks noChangeArrowheads="1"/>
          </p:cNvSpPr>
          <p:nvPr/>
        </p:nvSpPr>
        <p:spPr bwMode="auto">
          <a:xfrm>
            <a:off x="214282" y="4071942"/>
            <a:ext cx="5423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Substituting the initial condition to the last</a:t>
            </a:r>
          </a:p>
        </p:txBody>
      </p:sp>
      <p:graphicFrame>
        <p:nvGraphicFramePr>
          <p:cNvPr id="1100810" name="Object 10"/>
          <p:cNvGraphicFramePr>
            <a:graphicFrameLocks noChangeAspect="1"/>
          </p:cNvGraphicFramePr>
          <p:nvPr/>
        </p:nvGraphicFramePr>
        <p:xfrm>
          <a:off x="2627306" y="4649798"/>
          <a:ext cx="1079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4" name="Equation" r:id="rId4" imgW="1079280" imgH="279360" progId="Equation.DSMT4">
                  <p:embed/>
                </p:oleObj>
              </mc:Choice>
              <mc:Fallback>
                <p:oleObj name="Equation" r:id="rId4" imgW="10792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06" y="4649798"/>
                        <a:ext cx="10795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0811" name="Object 11"/>
          <p:cNvGraphicFramePr>
            <a:graphicFrameLocks noChangeAspect="1"/>
          </p:cNvGraphicFramePr>
          <p:nvPr/>
        </p:nvGraphicFramePr>
        <p:xfrm>
          <a:off x="3913190" y="4643446"/>
          <a:ext cx="1016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Equation" r:id="rId6" imgW="1015920" imgH="279360" progId="Equation.DSMT4">
                  <p:embed/>
                </p:oleObj>
              </mc:Choice>
              <mc:Fallback>
                <p:oleObj name="Equation" r:id="rId6" imgW="101592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90" y="4643446"/>
                        <a:ext cx="1016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0812" name="Text Box 12"/>
          <p:cNvSpPr txBox="1">
            <a:spLocks noChangeArrowheads="1"/>
          </p:cNvSpPr>
          <p:nvPr/>
        </p:nvSpPr>
        <p:spPr bwMode="auto">
          <a:xfrm>
            <a:off x="219314" y="5000636"/>
            <a:ext cx="5852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Therefore, the equation of the desired curve is</a:t>
            </a:r>
          </a:p>
        </p:txBody>
      </p:sp>
      <p:graphicFrame>
        <p:nvGraphicFramePr>
          <p:cNvPr id="1100813" name="Object 13"/>
          <p:cNvGraphicFramePr>
            <a:graphicFrameLocks noChangeAspect="1"/>
          </p:cNvGraphicFramePr>
          <p:nvPr/>
        </p:nvGraphicFramePr>
        <p:xfrm>
          <a:off x="1133460" y="5643578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Equation" r:id="rId8" imgW="1295280" imgH="380880" progId="Equation.DSMT4">
                  <p:embed/>
                </p:oleObj>
              </mc:Choice>
              <mc:Fallback>
                <p:oleObj name="Equation" r:id="rId8" imgW="1295280" imgH="380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60" y="5643578"/>
                        <a:ext cx="1295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357950" y="3324221"/>
            <a:ext cx="2635250" cy="2608262"/>
            <a:chOff x="3861" y="2227"/>
            <a:chExt cx="1660" cy="1643"/>
          </a:xfrm>
        </p:grpSpPr>
        <p:sp>
          <p:nvSpPr>
            <p:cNvPr id="1100815" name="Line 15"/>
            <p:cNvSpPr>
              <a:spLocks noChangeShapeType="1"/>
            </p:cNvSpPr>
            <p:nvPr/>
          </p:nvSpPr>
          <p:spPr bwMode="auto">
            <a:xfrm>
              <a:off x="3861" y="3702"/>
              <a:ext cx="16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00816" name="Line 16"/>
            <p:cNvSpPr>
              <a:spLocks noChangeShapeType="1"/>
            </p:cNvSpPr>
            <p:nvPr/>
          </p:nvSpPr>
          <p:spPr bwMode="auto">
            <a:xfrm flipV="1">
              <a:off x="4649" y="2227"/>
              <a:ext cx="0" cy="16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00817" name="Freeform 17"/>
            <p:cNvSpPr>
              <a:spLocks/>
            </p:cNvSpPr>
            <p:nvPr/>
          </p:nvSpPr>
          <p:spPr bwMode="auto">
            <a:xfrm>
              <a:off x="4059" y="2523"/>
              <a:ext cx="1134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7" y="590"/>
                </a:cxn>
                <a:cxn ang="0">
                  <a:pos x="590" y="816"/>
                </a:cxn>
                <a:cxn ang="0">
                  <a:pos x="953" y="590"/>
                </a:cxn>
                <a:cxn ang="0">
                  <a:pos x="1134" y="0"/>
                </a:cxn>
              </a:cxnLst>
              <a:rect l="0" t="0" r="r" b="b"/>
              <a:pathLst>
                <a:path w="1134" h="816">
                  <a:moveTo>
                    <a:pt x="0" y="0"/>
                  </a:moveTo>
                  <a:cubicBezTo>
                    <a:pt x="64" y="227"/>
                    <a:pt x="129" y="454"/>
                    <a:pt x="227" y="590"/>
                  </a:cubicBezTo>
                  <a:cubicBezTo>
                    <a:pt x="325" y="726"/>
                    <a:pt x="469" y="816"/>
                    <a:pt x="590" y="816"/>
                  </a:cubicBezTo>
                  <a:cubicBezTo>
                    <a:pt x="711" y="816"/>
                    <a:pt x="862" y="726"/>
                    <a:pt x="953" y="590"/>
                  </a:cubicBezTo>
                  <a:cubicBezTo>
                    <a:pt x="1044" y="454"/>
                    <a:pt x="1089" y="227"/>
                    <a:pt x="113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00818" name="Oval 18"/>
            <p:cNvSpPr>
              <a:spLocks noChangeArrowheads="1"/>
            </p:cNvSpPr>
            <p:nvPr/>
          </p:nvSpPr>
          <p:spPr bwMode="auto">
            <a:xfrm>
              <a:off x="5031" y="3022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1100819" name="Object 19"/>
            <p:cNvGraphicFramePr>
              <a:graphicFrameLocks noChangeAspect="1"/>
            </p:cNvGraphicFramePr>
            <p:nvPr/>
          </p:nvGraphicFramePr>
          <p:xfrm>
            <a:off x="5193" y="3718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87" name="Equation" r:id="rId10" imgW="203040" imgH="190440" progId="Equation.DSMT4">
                    <p:embed/>
                  </p:oleObj>
                </mc:Choice>
                <mc:Fallback>
                  <p:oleObj name="Equation" r:id="rId10" imgW="203040" imgH="1904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3718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0820" name="Object 20"/>
            <p:cNvGraphicFramePr>
              <a:graphicFrameLocks noChangeAspect="1"/>
            </p:cNvGraphicFramePr>
            <p:nvPr/>
          </p:nvGraphicFramePr>
          <p:xfrm>
            <a:off x="4467" y="2347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88" name="Equation" r:id="rId12" imgW="190440" imgH="241200" progId="Equation.DSMT4">
                    <p:embed/>
                  </p:oleObj>
                </mc:Choice>
                <mc:Fallback>
                  <p:oleObj name="Equation" r:id="rId12" imgW="19044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347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0821" name="Object 21"/>
            <p:cNvGraphicFramePr>
              <a:graphicFrameLocks noChangeAspect="1"/>
            </p:cNvGraphicFramePr>
            <p:nvPr/>
          </p:nvGraphicFramePr>
          <p:xfrm>
            <a:off x="4849" y="2249"/>
            <a:ext cx="67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89" name="Equation" r:id="rId14" imgW="1066680" imgH="355320" progId="Equation.DSMT4">
                    <p:embed/>
                  </p:oleObj>
                </mc:Choice>
                <mc:Fallback>
                  <p:oleObj name="Equation" r:id="rId14" imgW="1066680" imgH="35532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" y="2249"/>
                          <a:ext cx="67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0822" name="Object 22"/>
            <p:cNvGraphicFramePr>
              <a:graphicFrameLocks noChangeAspect="1"/>
            </p:cNvGraphicFramePr>
            <p:nvPr/>
          </p:nvGraphicFramePr>
          <p:xfrm>
            <a:off x="4443" y="371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0" name="Equation" r:id="rId16" imgW="228600" imgH="241200" progId="Equation.DSMT4">
                    <p:embed/>
                  </p:oleObj>
                </mc:Choice>
                <mc:Fallback>
                  <p:oleObj name="Equation" r:id="rId16" imgW="22860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371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0823" name="Object 23"/>
            <p:cNvGraphicFramePr>
              <a:graphicFrameLocks noChangeAspect="1"/>
            </p:cNvGraphicFramePr>
            <p:nvPr/>
          </p:nvGraphicFramePr>
          <p:xfrm>
            <a:off x="4987" y="3726"/>
            <a:ext cx="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1" name="Equation" r:id="rId18" imgW="139680" imgH="228600" progId="Equation.DSMT4">
                    <p:embed/>
                  </p:oleObj>
                </mc:Choice>
                <mc:Fallback>
                  <p:oleObj name="Equation" r:id="rId18" imgW="139680" imgH="2286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" y="3726"/>
                          <a:ext cx="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0824" name="Object 24"/>
            <p:cNvGraphicFramePr>
              <a:graphicFrameLocks noChangeAspect="1"/>
            </p:cNvGraphicFramePr>
            <p:nvPr/>
          </p:nvGraphicFramePr>
          <p:xfrm>
            <a:off x="4483" y="2907"/>
            <a:ext cx="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2" name="Equation" r:id="rId20" imgW="164880" imgH="228600" progId="Equation.DSMT4">
                    <p:embed/>
                  </p:oleObj>
                </mc:Choice>
                <mc:Fallback>
                  <p:oleObj name="Equation" r:id="rId20" imgW="164880" imgH="2286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2907"/>
                          <a:ext cx="10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0825" name="Rectangle 25"/>
          <p:cNvSpPr>
            <a:spLocks noChangeArrowheads="1"/>
          </p:cNvSpPr>
          <p:nvPr/>
        </p:nvSpPr>
        <p:spPr bwMode="auto">
          <a:xfrm>
            <a:off x="214282" y="4500570"/>
            <a:ext cx="3141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equation, we have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100826" name="Rectangle 26"/>
          <p:cNvSpPr>
            <a:spLocks noChangeArrowheads="1"/>
          </p:cNvSpPr>
          <p:nvPr/>
        </p:nvSpPr>
        <p:spPr bwMode="auto">
          <a:xfrm>
            <a:off x="357158" y="5967731"/>
            <a:ext cx="1547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100827" name="Object 27"/>
          <p:cNvGraphicFramePr>
            <a:graphicFrameLocks noChangeAspect="1"/>
          </p:cNvGraphicFramePr>
          <p:nvPr/>
        </p:nvGraphicFramePr>
        <p:xfrm>
          <a:off x="3106744" y="2790824"/>
          <a:ext cx="241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3" name="Equation" r:id="rId22" imgW="2412720" imgH="495000" progId="Equation.DSMT4">
                  <p:embed/>
                </p:oleObj>
              </mc:Choice>
              <mc:Fallback>
                <p:oleObj name="Equation" r:id="rId22" imgW="241272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44" y="2790824"/>
                        <a:ext cx="2413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0828" name="Rectangle 28"/>
          <p:cNvSpPr>
            <a:spLocks noChangeArrowheads="1"/>
          </p:cNvSpPr>
          <p:nvPr/>
        </p:nvSpPr>
        <p:spPr bwMode="auto">
          <a:xfrm>
            <a:off x="215869" y="3286124"/>
            <a:ext cx="62135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where </a:t>
            </a:r>
            <a:r>
              <a:rPr lang="en-US" altLang="zh-CN" sz="2400" b="1" i="1" dirty="0">
                <a:ea typeface="宋体" pitchFamily="2" charset="-122"/>
              </a:rPr>
              <a:t>C</a:t>
            </a:r>
            <a:r>
              <a:rPr lang="en-US" altLang="zh-CN" sz="2400" dirty="0">
                <a:ea typeface="宋体" pitchFamily="2" charset="-122"/>
              </a:rPr>
              <a:t> is an arbitrary constant.  It can be evaluated by the initial condition.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1406" y="1214422"/>
            <a:ext cx="9074149" cy="1500198"/>
            <a:chOff x="71406" y="1071546"/>
            <a:chExt cx="9074149" cy="1500198"/>
          </a:xfrm>
        </p:grpSpPr>
        <p:sp>
          <p:nvSpPr>
            <p:cNvPr id="32" name="圆角矩形 31"/>
            <p:cNvSpPr/>
            <p:nvPr/>
          </p:nvSpPr>
          <p:spPr>
            <a:xfrm>
              <a:off x="71406" y="1071546"/>
              <a:ext cx="8929718" cy="150019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Group 3"/>
            <p:cNvGrpSpPr>
              <a:grpSpLocks/>
            </p:cNvGrpSpPr>
            <p:nvPr/>
          </p:nvGrpSpPr>
          <p:grpSpPr bwMode="auto">
            <a:xfrm>
              <a:off x="71406" y="1142986"/>
              <a:ext cx="9074151" cy="1328740"/>
              <a:chOff x="237" y="1115"/>
              <a:chExt cx="5716" cy="837"/>
            </a:xfrm>
          </p:grpSpPr>
          <p:sp>
            <p:nvSpPr>
              <p:cNvPr id="34" name="Text Box 4"/>
              <p:cNvSpPr txBox="1">
                <a:spLocks noChangeArrowheads="1"/>
              </p:cNvSpPr>
              <p:nvPr/>
            </p:nvSpPr>
            <p:spPr bwMode="auto">
              <a:xfrm>
                <a:off x="237" y="1115"/>
                <a:ext cx="99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rPr>
                  <a:t>Example 1</a:t>
                </a:r>
              </a:p>
            </p:txBody>
          </p:sp>
          <p:sp>
            <p:nvSpPr>
              <p:cNvPr id="35" name="Text Box 5"/>
              <p:cNvSpPr txBox="1">
                <a:spLocks noChangeArrowheads="1"/>
              </p:cNvSpPr>
              <p:nvPr/>
            </p:nvSpPr>
            <p:spPr bwMode="auto">
              <a:xfrm>
                <a:off x="1137" y="1126"/>
                <a:ext cx="475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Suppose that a plane curve passed through the point (1,2) in</a:t>
                </a:r>
              </a:p>
            </p:txBody>
          </p:sp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237" y="1389"/>
                <a:ext cx="57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the </a:t>
                </a:r>
                <a:r>
                  <a:rPr lang="en-US" altLang="zh-CN" sz="2400" b="1" i="1" dirty="0" err="1">
                    <a:ea typeface="宋体" pitchFamily="2" charset="-122"/>
                  </a:rPr>
                  <a:t>xOy</a:t>
                </a:r>
                <a:r>
                  <a:rPr lang="en-US" altLang="zh-CN" sz="2400" dirty="0">
                    <a:ea typeface="宋体" pitchFamily="2" charset="-122"/>
                  </a:rPr>
                  <a:t> plane. The slope of the tangent at any point (</a:t>
                </a:r>
                <a:r>
                  <a:rPr lang="en-US" altLang="zh-CN" sz="2400" b="1" i="1" dirty="0">
                    <a:ea typeface="宋体" pitchFamily="2" charset="-122"/>
                  </a:rPr>
                  <a:t>x</a:t>
                </a:r>
                <a:r>
                  <a:rPr lang="en-US" altLang="zh-CN" sz="2400" dirty="0">
                    <a:ea typeface="宋体" pitchFamily="2" charset="-122"/>
                  </a:rPr>
                  <a:t>, </a:t>
                </a:r>
                <a:r>
                  <a:rPr lang="en-US" altLang="zh-CN" sz="2400" b="1" i="1" dirty="0">
                    <a:ea typeface="宋体" pitchFamily="2" charset="-122"/>
                  </a:rPr>
                  <a:t>y</a:t>
                </a:r>
                <a:r>
                  <a:rPr lang="en-US" altLang="zh-CN" sz="2400" dirty="0">
                    <a:ea typeface="宋体" pitchFamily="2" charset="-122"/>
                  </a:rPr>
                  <a:t>) to the curve is</a:t>
                </a:r>
              </a:p>
            </p:txBody>
          </p: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241" y="1661"/>
                <a:ext cx="278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2</a:t>
                </a:r>
                <a:r>
                  <a:rPr lang="en-US" altLang="zh-CN" sz="2400" b="1" i="1" dirty="0">
                    <a:ea typeface="宋体" pitchFamily="2" charset="-122"/>
                  </a:rPr>
                  <a:t>x</a:t>
                </a:r>
                <a:r>
                  <a:rPr lang="en-US" altLang="zh-CN" sz="2400" dirty="0">
                    <a:ea typeface="宋体" pitchFamily="2" charset="-122"/>
                  </a:rPr>
                  <a:t>. Find the equation of the curve.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0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0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0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0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9" grpId="0"/>
      <p:bldP spid="1100812" grpId="0"/>
      <p:bldP spid="1100825" grpId="0"/>
      <p:bldP spid="1100826" grpId="0"/>
      <p:bldP spid="11008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82A9-A1AC-47D5-B533-C7A479CFBD2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Nonhomogeneous Linear Equation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596" y="3138490"/>
            <a:ext cx="5668962" cy="1004888"/>
            <a:chOff x="299" y="1977"/>
            <a:chExt cx="3571" cy="633"/>
          </a:xfrm>
        </p:grpSpPr>
        <p:sp>
          <p:nvSpPr>
            <p:cNvPr id="1031176" name="Text Box 8"/>
            <p:cNvSpPr txBox="1">
              <a:spLocks noChangeArrowheads="1"/>
            </p:cNvSpPr>
            <p:nvPr/>
          </p:nvSpPr>
          <p:spPr bwMode="auto">
            <a:xfrm>
              <a:off x="299" y="1977"/>
              <a:ext cx="2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Solution (continued)</a:t>
              </a:r>
              <a:r>
                <a:rPr lang="en-US" altLang="zh-CN" sz="2400" dirty="0">
                  <a:ea typeface="宋体" pitchFamily="2" charset="-122"/>
                </a:rPr>
                <a:t>    So that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31177" name="Object 9"/>
            <p:cNvGraphicFramePr>
              <a:graphicFrameLocks noChangeAspect="1"/>
            </p:cNvGraphicFramePr>
            <p:nvPr/>
          </p:nvGraphicFramePr>
          <p:xfrm>
            <a:off x="1790" y="2210"/>
            <a:ext cx="208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7" name="Equation" r:id="rId4" imgW="3301920" imgH="634680" progId="Equation.DSMT4">
                    <p:embed/>
                  </p:oleObj>
                </mc:Choice>
                <mc:Fallback>
                  <p:oleObj name="Equation" r:id="rId4" imgW="3301920" imgH="6346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" y="2210"/>
                          <a:ext cx="208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28596" y="4059238"/>
            <a:ext cx="4830762" cy="996950"/>
            <a:chOff x="299" y="2557"/>
            <a:chExt cx="3043" cy="628"/>
          </a:xfrm>
        </p:grpSpPr>
        <p:sp>
          <p:nvSpPr>
            <p:cNvPr id="1031179" name="Text Box 11"/>
            <p:cNvSpPr txBox="1">
              <a:spLocks noChangeArrowheads="1"/>
            </p:cNvSpPr>
            <p:nvPr/>
          </p:nvSpPr>
          <p:spPr bwMode="auto">
            <a:xfrm>
              <a:off x="299" y="2557"/>
              <a:ext cx="28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Thus the desired general solution is</a:t>
              </a:r>
            </a:p>
          </p:txBody>
        </p:sp>
        <p:graphicFrame>
          <p:nvGraphicFramePr>
            <p:cNvPr id="1031180" name="Object 12"/>
            <p:cNvGraphicFramePr>
              <a:graphicFrameLocks noChangeAspect="1"/>
            </p:cNvGraphicFramePr>
            <p:nvPr/>
          </p:nvGraphicFramePr>
          <p:xfrm>
            <a:off x="2310" y="2785"/>
            <a:ext cx="103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8" name="Equation" r:id="rId6" imgW="1638000" imgH="634680" progId="Equation.DSMT4">
                    <p:embed/>
                  </p:oleObj>
                </mc:Choice>
                <mc:Fallback>
                  <p:oleObj name="Equation" r:id="rId6" imgW="1638000" imgH="6346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2785"/>
                          <a:ext cx="103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28596" y="5072063"/>
            <a:ext cx="8312149" cy="1055687"/>
            <a:chOff x="299" y="3195"/>
            <a:chExt cx="5236" cy="665"/>
          </a:xfrm>
        </p:grpSpPr>
        <p:sp>
          <p:nvSpPr>
            <p:cNvPr id="1031182" name="Text Box 14"/>
            <p:cNvSpPr txBox="1">
              <a:spLocks noChangeArrowheads="1"/>
            </p:cNvSpPr>
            <p:nvPr/>
          </p:nvSpPr>
          <p:spPr bwMode="auto">
            <a:xfrm>
              <a:off x="299" y="3195"/>
              <a:ext cx="52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Substituting the initial condition                into the general solution, we obtain</a:t>
              </a:r>
            </a:p>
          </p:txBody>
        </p:sp>
        <p:graphicFrame>
          <p:nvGraphicFramePr>
            <p:cNvPr id="1031183" name="Object 15"/>
            <p:cNvGraphicFramePr>
              <a:graphicFrameLocks noChangeAspect="1"/>
            </p:cNvGraphicFramePr>
            <p:nvPr/>
          </p:nvGraphicFramePr>
          <p:xfrm>
            <a:off x="2857" y="3203"/>
            <a:ext cx="6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9" name="Equation" r:id="rId8" imgW="1028520" imgH="444240" progId="Equation.DSMT4">
                    <p:embed/>
                  </p:oleObj>
                </mc:Choice>
                <mc:Fallback>
                  <p:oleObj name="Equation" r:id="rId8" imgW="1028520" imgH="4442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3203"/>
                          <a:ext cx="64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184" name="Object 16"/>
            <p:cNvGraphicFramePr>
              <a:graphicFrameLocks noChangeAspect="1"/>
            </p:cNvGraphicFramePr>
            <p:nvPr/>
          </p:nvGraphicFramePr>
          <p:xfrm>
            <a:off x="1686" y="3460"/>
            <a:ext cx="59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0" name="Equation" r:id="rId10" imgW="939600" imgH="634680" progId="Equation.DSMT4">
                    <p:embed/>
                  </p:oleObj>
                </mc:Choice>
                <mc:Fallback>
                  <p:oleObj name="Equation" r:id="rId10" imgW="93960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6" y="3460"/>
                          <a:ext cx="59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1185" name="AutoShape 17"/>
          <p:cNvSpPr>
            <a:spLocks noChangeArrowheads="1"/>
          </p:cNvSpPr>
          <p:nvPr/>
        </p:nvSpPr>
        <p:spPr bwMode="auto">
          <a:xfrm>
            <a:off x="3897313" y="5740400"/>
            <a:ext cx="630237" cy="179388"/>
          </a:xfrm>
          <a:prstGeom prst="rightArrow">
            <a:avLst>
              <a:gd name="adj1" fmla="val 50000"/>
              <a:gd name="adj2" fmla="val 87832"/>
            </a:avLst>
          </a:prstGeom>
          <a:gradFill rotWithShape="1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1031186" name="Object 18"/>
          <p:cNvGraphicFramePr>
            <a:graphicFrameLocks noChangeAspect="1"/>
          </p:cNvGraphicFramePr>
          <p:nvPr/>
        </p:nvGraphicFramePr>
        <p:xfrm>
          <a:off x="4672013" y="5492750"/>
          <a:ext cx="1879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1" name="Equation" r:id="rId12" imgW="1879560" imgH="634680" progId="Equation.DSMT4">
                  <p:embed/>
                </p:oleObj>
              </mc:Choice>
              <mc:Fallback>
                <p:oleObj name="Equation" r:id="rId12" imgW="187956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5492750"/>
                        <a:ext cx="1879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87" name="Rectangle 19"/>
          <p:cNvSpPr>
            <a:spLocks noChangeArrowheads="1"/>
          </p:cNvSpPr>
          <p:nvPr/>
        </p:nvSpPr>
        <p:spPr bwMode="auto">
          <a:xfrm>
            <a:off x="611188" y="6165850"/>
            <a:ext cx="2389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357298"/>
            <a:ext cx="8740774" cy="1785950"/>
            <a:chOff x="214282" y="1357298"/>
            <a:chExt cx="8740774" cy="1785950"/>
          </a:xfrm>
        </p:grpSpPr>
        <p:sp>
          <p:nvSpPr>
            <p:cNvPr id="23" name="圆角矩形 22"/>
            <p:cNvSpPr/>
            <p:nvPr/>
          </p:nvSpPr>
          <p:spPr>
            <a:xfrm>
              <a:off x="285720" y="1357298"/>
              <a:ext cx="8643998" cy="17859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Group 3"/>
            <p:cNvGrpSpPr>
              <a:grpSpLocks/>
            </p:cNvGrpSpPr>
            <p:nvPr/>
          </p:nvGrpSpPr>
          <p:grpSpPr bwMode="auto">
            <a:xfrm>
              <a:off x="214282" y="1358901"/>
              <a:ext cx="8740772" cy="1673227"/>
              <a:chOff x="299" y="856"/>
              <a:chExt cx="5506" cy="1054"/>
            </a:xfrm>
          </p:grpSpPr>
          <p:sp>
            <p:nvSpPr>
              <p:cNvPr id="25" name="Text Box 4"/>
              <p:cNvSpPr txBox="1">
                <a:spLocks noChangeArrowheads="1"/>
              </p:cNvSpPr>
              <p:nvPr/>
            </p:nvSpPr>
            <p:spPr bwMode="auto">
              <a:xfrm>
                <a:off x="299" y="856"/>
                <a:ext cx="432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Example 6</a:t>
                </a:r>
                <a:r>
                  <a:rPr lang="en-US" altLang="zh-CN" sz="2400">
                    <a:ea typeface="宋体" pitchFamily="2" charset="-122"/>
                  </a:rPr>
                  <a:t>    Find the general solution of the equation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graphicFrame>
            <p:nvGraphicFramePr>
              <p:cNvPr id="26" name="Object 5"/>
              <p:cNvGraphicFramePr>
                <a:graphicFrameLocks noChangeAspect="1"/>
              </p:cNvGraphicFramePr>
              <p:nvPr/>
            </p:nvGraphicFramePr>
            <p:xfrm>
              <a:off x="2412" y="1172"/>
              <a:ext cx="936" cy="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22" name="Equation" r:id="rId14" imgW="1485720" imgH="711000" progId="Equation.DSMT4">
                      <p:embed/>
                    </p:oleObj>
                  </mc:Choice>
                  <mc:Fallback>
                    <p:oleObj name="Equation" r:id="rId14" imgW="1485720" imgH="71100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2" y="1172"/>
                            <a:ext cx="936" cy="4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299" y="1608"/>
                <a:ext cx="49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and the particular solution which satisfies the initial condition</a:t>
                </a:r>
              </a:p>
            </p:txBody>
          </p:sp>
          <p:graphicFrame>
            <p:nvGraphicFramePr>
              <p:cNvPr id="28" name="Object 7"/>
              <p:cNvGraphicFramePr>
                <a:graphicFrameLocks noChangeAspect="1"/>
              </p:cNvGraphicFramePr>
              <p:nvPr/>
            </p:nvGraphicFramePr>
            <p:xfrm>
              <a:off x="5101" y="1630"/>
              <a:ext cx="70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23" name="Equation" r:id="rId16" imgW="1117440" imgH="444240" progId="Equation.DSMT4">
                      <p:embed/>
                    </p:oleObj>
                  </mc:Choice>
                  <mc:Fallback>
                    <p:oleObj name="Equation" r:id="rId16" imgW="1117440" imgH="44424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1" y="1630"/>
                            <a:ext cx="704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85" grpId="0" animBg="1"/>
      <p:bldP spid="103118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218-12E9-4FC6-997D-E69E2D93206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Bernoulli’s Equation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382713"/>
            <a:ext cx="5849937" cy="1587499"/>
            <a:chOff x="299" y="871"/>
            <a:chExt cx="3685" cy="1000"/>
          </a:xfrm>
        </p:grpSpPr>
        <p:sp>
          <p:nvSpPr>
            <p:cNvPr id="1043460" name="Text Box 4"/>
            <p:cNvSpPr txBox="1">
              <a:spLocks noChangeArrowheads="1"/>
            </p:cNvSpPr>
            <p:nvPr/>
          </p:nvSpPr>
          <p:spPr bwMode="auto">
            <a:xfrm>
              <a:off x="299" y="871"/>
              <a:ext cx="30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Definition</a:t>
              </a:r>
              <a:r>
                <a:rPr lang="en-US" altLang="zh-CN" sz="2400" dirty="0">
                  <a:ea typeface="宋体" pitchFamily="2" charset="-122"/>
                </a:rPr>
                <a:t>    An equation of the form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43461" name="Object 5"/>
            <p:cNvGraphicFramePr>
              <a:graphicFrameLocks noChangeAspect="1"/>
            </p:cNvGraphicFramePr>
            <p:nvPr/>
          </p:nvGraphicFramePr>
          <p:xfrm>
            <a:off x="1776" y="1111"/>
            <a:ext cx="220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17" name="Equation" r:id="rId4" imgW="3504960" imgH="622080" progId="Equation.DSMT4">
                    <p:embed/>
                  </p:oleObj>
                </mc:Choice>
                <mc:Fallback>
                  <p:oleObj name="Equation" r:id="rId4" imgW="3504960" imgH="6220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111"/>
                          <a:ext cx="2208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462" name="Text Box 6"/>
            <p:cNvSpPr txBox="1">
              <a:spLocks noChangeArrowheads="1"/>
            </p:cNvSpPr>
            <p:nvPr/>
          </p:nvSpPr>
          <p:spPr bwMode="auto">
            <a:xfrm>
              <a:off x="299" y="1580"/>
              <a:ext cx="24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is called </a:t>
              </a:r>
              <a:r>
                <a:rPr lang="en-US" altLang="zh-CN" sz="2400">
                  <a:solidFill>
                    <a:srgbClr val="FF0000"/>
                  </a:solidFill>
                  <a:ea typeface="宋体" pitchFamily="2" charset="-122"/>
                </a:rPr>
                <a:t>Bernoulli’s equation</a:t>
              </a:r>
              <a:r>
                <a:rPr lang="en-US" altLang="zh-CN" sz="2400"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8975" y="3159125"/>
            <a:ext cx="2260600" cy="3025775"/>
            <a:chOff x="434" y="1990"/>
            <a:chExt cx="1424" cy="1906"/>
          </a:xfrm>
        </p:grpSpPr>
        <p:pic>
          <p:nvPicPr>
            <p:cNvPr id="1043464" name="Picture 8" descr="BernoulliJakob[1]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69" y="1990"/>
              <a:ext cx="990" cy="1200"/>
            </a:xfrm>
            <a:prstGeom prst="rect">
              <a:avLst/>
            </a:prstGeom>
            <a:noFill/>
          </p:spPr>
        </p:pic>
        <p:sp>
          <p:nvSpPr>
            <p:cNvPr id="1043465" name="Text Box 9"/>
            <p:cNvSpPr txBox="1">
              <a:spLocks noChangeArrowheads="1"/>
            </p:cNvSpPr>
            <p:nvPr/>
          </p:nvSpPr>
          <p:spPr bwMode="auto">
            <a:xfrm>
              <a:off x="434" y="3281"/>
              <a:ext cx="1424" cy="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Bernoulli, Jakob </a:t>
              </a:r>
            </a:p>
            <a:p>
              <a:pPr algn="ctr"/>
              <a:r>
                <a:rPr lang="en-US" altLang="zh-CN" b="1">
                  <a:ea typeface="宋体" pitchFamily="2" charset="-122"/>
                </a:rPr>
                <a:t>(1654-1705)</a:t>
              </a:r>
            </a:p>
            <a:p>
              <a:pPr algn="ctr"/>
              <a:r>
                <a:rPr lang="en-US" altLang="zh-CN" sz="1800" b="1">
                  <a:ea typeface="宋体" pitchFamily="2" charset="-122"/>
                </a:rPr>
                <a:t>Swiss Mathematician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546475" y="3159125"/>
            <a:ext cx="2260600" cy="3025775"/>
            <a:chOff x="2234" y="1990"/>
            <a:chExt cx="1424" cy="1906"/>
          </a:xfrm>
        </p:grpSpPr>
        <p:pic>
          <p:nvPicPr>
            <p:cNvPr id="1043467" name="Picture 11" descr="BernoulliJohann[1]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426" y="1990"/>
              <a:ext cx="990" cy="1200"/>
            </a:xfrm>
            <a:prstGeom prst="rect">
              <a:avLst/>
            </a:prstGeom>
            <a:noFill/>
          </p:spPr>
        </p:pic>
        <p:sp>
          <p:nvSpPr>
            <p:cNvPr id="1043468" name="Text Box 12"/>
            <p:cNvSpPr txBox="1">
              <a:spLocks noChangeArrowheads="1"/>
            </p:cNvSpPr>
            <p:nvPr/>
          </p:nvSpPr>
          <p:spPr bwMode="auto">
            <a:xfrm>
              <a:off x="2234" y="3281"/>
              <a:ext cx="1424" cy="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Bernoulli, Johann</a:t>
              </a:r>
            </a:p>
            <a:p>
              <a:pPr algn="ctr"/>
              <a:r>
                <a:rPr lang="en-US" altLang="zh-CN" b="1">
                  <a:ea typeface="宋体" pitchFamily="2" charset="-122"/>
                </a:rPr>
                <a:t>(1667-1748)</a:t>
              </a:r>
              <a:r>
                <a:rPr lang="en-US" altLang="zh-CN">
                  <a:ea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>
                  <a:ea typeface="宋体" pitchFamily="2" charset="-122"/>
                </a:rPr>
                <a:t>Swiss Mathematician</a:t>
              </a:r>
              <a:endParaRPr lang="en-US" altLang="zh-CN" sz="1800">
                <a:ea typeface="宋体" pitchFamily="2" charset="-122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299200" y="3159125"/>
            <a:ext cx="2260600" cy="3025775"/>
            <a:chOff x="3968" y="1990"/>
            <a:chExt cx="1424" cy="1906"/>
          </a:xfrm>
        </p:grpSpPr>
        <p:pic>
          <p:nvPicPr>
            <p:cNvPr id="1043470" name="Picture 14" descr="BernoulliDaniel[1]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156" y="1990"/>
              <a:ext cx="988" cy="1199"/>
            </a:xfrm>
            <a:prstGeom prst="rect">
              <a:avLst/>
            </a:prstGeom>
            <a:noFill/>
          </p:spPr>
        </p:pic>
        <p:sp>
          <p:nvSpPr>
            <p:cNvPr id="1043471" name="Text Box 15"/>
            <p:cNvSpPr txBox="1">
              <a:spLocks noChangeArrowheads="1"/>
            </p:cNvSpPr>
            <p:nvPr/>
          </p:nvSpPr>
          <p:spPr bwMode="auto">
            <a:xfrm>
              <a:off x="3968" y="3281"/>
              <a:ext cx="1424" cy="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Bernoulli, Daniel</a:t>
              </a:r>
            </a:p>
            <a:p>
              <a:pPr algn="ctr"/>
              <a:r>
                <a:rPr lang="en-US" altLang="zh-CN" b="1">
                  <a:ea typeface="宋体" pitchFamily="2" charset="-122"/>
                </a:rPr>
                <a:t>(1700-1782)</a:t>
              </a:r>
              <a:r>
                <a:rPr lang="en-US" altLang="zh-CN">
                  <a:ea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>
                  <a:ea typeface="宋体" pitchFamily="2" charset="-122"/>
                </a:rPr>
                <a:t>Swiss Mathematician</a:t>
              </a:r>
              <a:endParaRPr lang="en-US" altLang="zh-CN" sz="180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6E3D-614E-407A-ADF8-C7E4703B1B3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Bernoulli’s Equation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5720" y="4705371"/>
            <a:ext cx="8383588" cy="1938339"/>
            <a:chOff x="299" y="1268"/>
            <a:chExt cx="5281" cy="1221"/>
          </a:xfrm>
        </p:grpSpPr>
        <p:sp>
          <p:nvSpPr>
            <p:cNvPr id="1045508" name="Text Box 4"/>
            <p:cNvSpPr txBox="1">
              <a:spLocks noChangeArrowheads="1"/>
            </p:cNvSpPr>
            <p:nvPr/>
          </p:nvSpPr>
          <p:spPr bwMode="auto">
            <a:xfrm>
              <a:off x="299" y="1268"/>
              <a:ext cx="5281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Therefore, the general solution of the given Bernoulli’s equation may be obtained from the general solution of the last equation by the transformation               .</a:t>
              </a:r>
            </a:p>
            <a:p>
              <a:r>
                <a:rPr lang="en-US" altLang="zh-CN" sz="2400" dirty="0">
                  <a:ea typeface="宋体" pitchFamily="2" charset="-122"/>
                </a:rPr>
                <a:t>If we want to obtain the total solution, we need to check if 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="1" dirty="0">
                  <a:ea typeface="宋体" pitchFamily="2" charset="-122"/>
                </a:rPr>
                <a:t> = 0</a:t>
              </a:r>
              <a:r>
                <a:rPr lang="en-US" altLang="zh-CN" sz="2400" dirty="0">
                  <a:ea typeface="宋体" pitchFamily="2" charset="-122"/>
                </a:rPr>
                <a:t> is also a solution.</a:t>
              </a:r>
            </a:p>
          </p:txBody>
        </p:sp>
        <p:graphicFrame>
          <p:nvGraphicFramePr>
            <p:cNvPr id="1045509" name="Object 5"/>
            <p:cNvGraphicFramePr>
              <a:graphicFrameLocks noChangeAspect="1"/>
            </p:cNvGraphicFramePr>
            <p:nvPr/>
          </p:nvGraphicFramePr>
          <p:xfrm>
            <a:off x="1842" y="1750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6" name="Equation" r:id="rId4" imgW="990360" imgH="380880" progId="Equation.DSMT4">
                    <p:embed/>
                  </p:oleObj>
                </mc:Choice>
                <mc:Fallback>
                  <p:oleObj name="Equation" r:id="rId4" imgW="990360" imgH="3808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1750"/>
                          <a:ext cx="62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0529" y="1142984"/>
            <a:ext cx="8667751" cy="1601788"/>
            <a:chOff x="299" y="1977"/>
            <a:chExt cx="5460" cy="1009"/>
          </a:xfrm>
        </p:grpSpPr>
        <p:sp>
          <p:nvSpPr>
            <p:cNvPr id="1045511" name="Text Box 7"/>
            <p:cNvSpPr txBox="1">
              <a:spLocks noChangeArrowheads="1"/>
            </p:cNvSpPr>
            <p:nvPr/>
          </p:nvSpPr>
          <p:spPr bwMode="auto">
            <a:xfrm>
              <a:off x="299" y="1977"/>
              <a:ext cx="546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Bernoulli’s equation can be reduced to a linear equation by a kind of </a:t>
              </a:r>
            </a:p>
            <a:p>
              <a:r>
                <a:rPr lang="en-US" altLang="zh-CN" sz="2400" dirty="0">
                  <a:ea typeface="宋体" pitchFamily="2" charset="-122"/>
                </a:rPr>
                <a:t>Transformation.  To show this,  dividing both sides of the equation </a:t>
              </a:r>
            </a:p>
            <a:p>
              <a:r>
                <a:rPr lang="en-US" altLang="zh-CN" sz="2400" dirty="0">
                  <a:ea typeface="宋体" pitchFamily="2" charset="-122"/>
                </a:rPr>
                <a:t>by        we obtain</a:t>
              </a:r>
            </a:p>
          </p:txBody>
        </p:sp>
        <p:graphicFrame>
          <p:nvGraphicFramePr>
            <p:cNvPr id="1045512" name="Object 8"/>
            <p:cNvGraphicFramePr>
              <a:graphicFrameLocks noChangeAspect="1"/>
            </p:cNvGraphicFramePr>
            <p:nvPr/>
          </p:nvGraphicFramePr>
          <p:xfrm>
            <a:off x="584" y="2477"/>
            <a:ext cx="2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7" name="Equation" r:id="rId6" imgW="368280" imgH="368280" progId="Equation.DSMT4">
                    <p:embed/>
                  </p:oleObj>
                </mc:Choice>
                <mc:Fallback>
                  <p:oleObj name="Equation" r:id="rId6" imgW="368280" imgH="3682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2477"/>
                          <a:ext cx="23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513" name="Object 9"/>
            <p:cNvGraphicFramePr>
              <a:graphicFrameLocks noChangeAspect="1"/>
            </p:cNvGraphicFramePr>
            <p:nvPr/>
          </p:nvGraphicFramePr>
          <p:xfrm>
            <a:off x="1868" y="2586"/>
            <a:ext cx="202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8" name="Equation" r:id="rId8" imgW="3213000" imgH="634680" progId="Equation.DSMT4">
                    <p:embed/>
                  </p:oleObj>
                </mc:Choice>
                <mc:Fallback>
                  <p:oleObj name="Equation" r:id="rId8" imgW="321300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2586"/>
                          <a:ext cx="2024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7307" y="2682894"/>
            <a:ext cx="5310188" cy="1054100"/>
            <a:chOff x="299" y="2925"/>
            <a:chExt cx="3345" cy="664"/>
          </a:xfrm>
        </p:grpSpPr>
        <p:sp>
          <p:nvSpPr>
            <p:cNvPr id="1045515" name="Text Box 11"/>
            <p:cNvSpPr txBox="1">
              <a:spLocks noChangeArrowheads="1"/>
            </p:cNvSpPr>
            <p:nvPr/>
          </p:nvSpPr>
          <p:spPr bwMode="auto">
            <a:xfrm>
              <a:off x="299" y="2925"/>
              <a:ext cx="3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Let</a:t>
              </a:r>
            </a:p>
          </p:txBody>
        </p:sp>
        <p:graphicFrame>
          <p:nvGraphicFramePr>
            <p:cNvPr id="1045516" name="Object 12"/>
            <p:cNvGraphicFramePr>
              <a:graphicFrameLocks noChangeAspect="1"/>
            </p:cNvGraphicFramePr>
            <p:nvPr/>
          </p:nvGraphicFramePr>
          <p:xfrm>
            <a:off x="635" y="2964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9" name="Equation" r:id="rId10" imgW="990360" imgH="380880" progId="Equation.DSMT4">
                    <p:embed/>
                  </p:oleObj>
                </mc:Choice>
                <mc:Fallback>
                  <p:oleObj name="Equation" r:id="rId10" imgW="990360" imgH="3808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2964"/>
                          <a:ext cx="62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517" name="Text Box 13"/>
            <p:cNvSpPr txBox="1">
              <a:spLocks noChangeArrowheads="1"/>
            </p:cNvSpPr>
            <p:nvPr/>
          </p:nvSpPr>
          <p:spPr bwMode="auto">
            <a:xfrm>
              <a:off x="1216" y="2925"/>
              <a:ext cx="8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, we have</a:t>
              </a:r>
            </a:p>
          </p:txBody>
        </p:sp>
        <p:graphicFrame>
          <p:nvGraphicFramePr>
            <p:cNvPr id="1045518" name="Object 14"/>
            <p:cNvGraphicFramePr>
              <a:graphicFrameLocks noChangeAspect="1"/>
            </p:cNvGraphicFramePr>
            <p:nvPr/>
          </p:nvGraphicFramePr>
          <p:xfrm>
            <a:off x="2188" y="3189"/>
            <a:ext cx="145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80" name="Equation" r:id="rId12" imgW="2311200" imgH="634680" progId="Equation.DSMT4">
                    <p:embed/>
                  </p:oleObj>
                </mc:Choice>
                <mc:Fallback>
                  <p:oleObj name="Equation" r:id="rId12" imgW="2311200" imgH="6346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3189"/>
                          <a:ext cx="1456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7307" y="3698894"/>
            <a:ext cx="6045200" cy="1025525"/>
            <a:chOff x="300" y="2335"/>
            <a:chExt cx="3808" cy="646"/>
          </a:xfrm>
        </p:grpSpPr>
        <p:graphicFrame>
          <p:nvGraphicFramePr>
            <p:cNvPr id="1045520" name="Object 16"/>
            <p:cNvGraphicFramePr>
              <a:graphicFrameLocks noChangeAspect="1"/>
            </p:cNvGraphicFramePr>
            <p:nvPr/>
          </p:nvGraphicFramePr>
          <p:xfrm>
            <a:off x="1652" y="2581"/>
            <a:ext cx="245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81" name="Equation" r:id="rId14" imgW="3898800" imgH="634680" progId="Equation.DSMT4">
                    <p:embed/>
                  </p:oleObj>
                </mc:Choice>
                <mc:Fallback>
                  <p:oleObj name="Equation" r:id="rId14" imgW="3898800" imgH="6346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581"/>
                          <a:ext cx="2456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521" name="Text Box 17"/>
            <p:cNvSpPr txBox="1">
              <a:spLocks noChangeArrowheads="1"/>
            </p:cNvSpPr>
            <p:nvPr/>
          </p:nvSpPr>
          <p:spPr bwMode="auto">
            <a:xfrm>
              <a:off x="300" y="2335"/>
              <a:ext cx="1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Thus, we obtain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14282" y="1142984"/>
            <a:ext cx="8643998" cy="1071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8597-5EAC-45FE-B7CB-0C89FBB07C0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Bernoulli’s Equation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0632" y="1142984"/>
            <a:ext cx="6870701" cy="1066800"/>
            <a:chOff x="299" y="786"/>
            <a:chExt cx="4328" cy="672"/>
          </a:xfrm>
        </p:grpSpPr>
        <p:sp>
          <p:nvSpPr>
            <p:cNvPr id="1047555" name="Text Box 3"/>
            <p:cNvSpPr txBox="1">
              <a:spLocks noChangeArrowheads="1"/>
            </p:cNvSpPr>
            <p:nvPr/>
          </p:nvSpPr>
          <p:spPr bwMode="auto">
            <a:xfrm>
              <a:off x="299" y="786"/>
              <a:ext cx="43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7</a:t>
              </a:r>
              <a:r>
                <a:rPr lang="en-US" altLang="zh-CN" sz="2400" dirty="0">
                  <a:ea typeface="宋体" pitchFamily="2" charset="-122"/>
                </a:rPr>
                <a:t>    Find the general solution of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47556" name="Object 4"/>
            <p:cNvGraphicFramePr>
              <a:graphicFrameLocks noChangeAspect="1"/>
            </p:cNvGraphicFramePr>
            <p:nvPr/>
          </p:nvGraphicFramePr>
          <p:xfrm>
            <a:off x="2100" y="1042"/>
            <a:ext cx="156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07" name="Equation" r:id="rId4" imgW="2476440" imgH="660240" progId="Equation.DSMT4">
                    <p:embed/>
                  </p:oleObj>
                </mc:Choice>
                <mc:Fallback>
                  <p:oleObj name="Equation" r:id="rId4" imgW="2476440" imgH="6602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042"/>
                          <a:ext cx="1560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7558" name="Text Box 6"/>
          <p:cNvSpPr txBox="1">
            <a:spLocks noChangeArrowheads="1"/>
          </p:cNvSpPr>
          <p:nvPr/>
        </p:nvSpPr>
        <p:spPr bwMode="auto">
          <a:xfrm>
            <a:off x="220632" y="2268522"/>
            <a:ext cx="8894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  <a:r>
              <a:rPr lang="en-US" altLang="zh-CN" sz="2400">
                <a:ea typeface="宋体" pitchFamily="2" charset="-122"/>
              </a:rPr>
              <a:t>    It is easy to see that the equation is a Bernoulli’s equation. </a:t>
            </a:r>
            <a:endParaRPr lang="en-US" altLang="zh-CN" sz="2400" b="1">
              <a:ea typeface="宋体" pitchFamily="2" charset="-122"/>
            </a:endParaRPr>
          </a:p>
        </p:txBody>
      </p:sp>
      <p:graphicFrame>
        <p:nvGraphicFramePr>
          <p:cNvPr id="1047559" name="Object 7"/>
          <p:cNvGraphicFramePr>
            <a:graphicFrameLocks noChangeAspect="1"/>
          </p:cNvGraphicFramePr>
          <p:nvPr/>
        </p:nvGraphicFramePr>
        <p:xfrm>
          <a:off x="2924175" y="3055938"/>
          <a:ext cx="2705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8" name="Equation" r:id="rId6" imgW="2705040" imgH="634680" progId="Equation.DSMT4">
                  <p:embed/>
                </p:oleObj>
              </mc:Choice>
              <mc:Fallback>
                <p:oleObj name="Equation" r:id="rId6" imgW="27050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3055938"/>
                        <a:ext cx="27051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63" name="Text Box 11"/>
          <p:cNvSpPr txBox="1">
            <a:spLocks noChangeArrowheads="1"/>
          </p:cNvSpPr>
          <p:nvPr/>
        </p:nvSpPr>
        <p:spPr bwMode="auto">
          <a:xfrm>
            <a:off x="4674539" y="3787776"/>
            <a:ext cx="4469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Substituting into the last equation,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0632" y="3643314"/>
            <a:ext cx="4324353" cy="622300"/>
            <a:chOff x="299" y="2387"/>
            <a:chExt cx="2724" cy="392"/>
          </a:xfrm>
        </p:grpSpPr>
        <p:sp>
          <p:nvSpPr>
            <p:cNvPr id="1047561" name="Text Box 9"/>
            <p:cNvSpPr txBox="1">
              <a:spLocks noChangeArrowheads="1"/>
            </p:cNvSpPr>
            <p:nvPr/>
          </p:nvSpPr>
          <p:spPr bwMode="auto">
            <a:xfrm>
              <a:off x="299" y="2449"/>
              <a:ext cx="16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Let </a:t>
              </a:r>
              <a:r>
                <a:rPr lang="en-US" altLang="zh-CN" sz="2400" b="1" i="1" dirty="0">
                  <a:ea typeface="宋体" pitchFamily="2" charset="-122"/>
                </a:rPr>
                <a:t>z</a:t>
              </a:r>
              <a:r>
                <a:rPr lang="en-US" altLang="zh-CN" sz="2400" b="1" dirty="0">
                  <a:ea typeface="宋体" pitchFamily="2" charset="-122"/>
                </a:rPr>
                <a:t> = </a:t>
              </a:r>
              <a:r>
                <a:rPr lang="en-US" altLang="zh-CN" sz="2400" b="1" i="1" dirty="0">
                  <a:ea typeface="宋体" pitchFamily="2" charset="-122"/>
                </a:rPr>
                <a:t>y </a:t>
              </a:r>
              <a:r>
                <a:rPr lang="en-US" altLang="zh-CN" sz="2400" b="1" baseline="30000" dirty="0">
                  <a:ea typeface="宋体" pitchFamily="2" charset="-122"/>
                </a:rPr>
                <a:t>-2</a:t>
              </a:r>
              <a:r>
                <a:rPr lang="en-US" altLang="zh-CN" sz="2400" dirty="0">
                  <a:ea typeface="宋体" pitchFamily="2" charset="-122"/>
                </a:rPr>
                <a:t> , so that </a:t>
              </a:r>
            </a:p>
          </p:txBody>
        </p:sp>
        <p:graphicFrame>
          <p:nvGraphicFramePr>
            <p:cNvPr id="1047562" name="Object 10"/>
            <p:cNvGraphicFramePr>
              <a:graphicFrameLocks noChangeAspect="1"/>
            </p:cNvGraphicFramePr>
            <p:nvPr/>
          </p:nvGraphicFramePr>
          <p:xfrm>
            <a:off x="1919" y="2387"/>
            <a:ext cx="110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09" name="Equation" r:id="rId8" imgW="1752480" imgH="622080" progId="Equation.DSMT4">
                    <p:embed/>
                  </p:oleObj>
                </mc:Choice>
                <mc:Fallback>
                  <p:oleObj name="Equation" r:id="rId8" imgW="1752480" imgH="6220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2387"/>
                          <a:ext cx="1104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7564" name="Text Box 12"/>
          <p:cNvSpPr txBox="1">
            <a:spLocks noChangeArrowheads="1"/>
          </p:cNvSpPr>
          <p:nvPr/>
        </p:nvSpPr>
        <p:spPr bwMode="auto">
          <a:xfrm>
            <a:off x="214282" y="4745064"/>
            <a:ext cx="3591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Then, its general solution is</a:t>
            </a:r>
          </a:p>
        </p:txBody>
      </p:sp>
      <p:graphicFrame>
        <p:nvGraphicFramePr>
          <p:cNvPr id="1047565" name="Object 13"/>
          <p:cNvGraphicFramePr>
            <a:graphicFrameLocks noChangeAspect="1"/>
          </p:cNvGraphicFramePr>
          <p:nvPr/>
        </p:nvGraphicFramePr>
        <p:xfrm>
          <a:off x="2809875" y="5135580"/>
          <a:ext cx="200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0" name="Equation" r:id="rId10" imgW="2006280" imgH="419040" progId="Equation.DSMT4">
                  <p:embed/>
                </p:oleObj>
              </mc:Choice>
              <mc:Fallback>
                <p:oleObj name="Equation" r:id="rId10" imgW="200628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135580"/>
                        <a:ext cx="2006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66" name="Text Box 14"/>
          <p:cNvSpPr txBox="1">
            <a:spLocks noChangeArrowheads="1"/>
          </p:cNvSpPr>
          <p:nvPr/>
        </p:nvSpPr>
        <p:spPr bwMode="auto">
          <a:xfrm>
            <a:off x="220632" y="5459444"/>
            <a:ext cx="6936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Therefore, the general solution of the given equation is</a:t>
            </a:r>
          </a:p>
        </p:txBody>
      </p:sp>
      <p:graphicFrame>
        <p:nvGraphicFramePr>
          <p:cNvPr id="1047567" name="Object 15"/>
          <p:cNvGraphicFramePr>
            <a:graphicFrameLocks noChangeAspect="1"/>
          </p:cNvGraphicFramePr>
          <p:nvPr/>
        </p:nvGraphicFramePr>
        <p:xfrm>
          <a:off x="3492500" y="5843653"/>
          <a:ext cx="215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1" name="Equation" r:id="rId12" imgW="2158920" imgH="419040" progId="Equation.DSMT4">
                  <p:embed/>
                </p:oleObj>
              </mc:Choice>
              <mc:Fallback>
                <p:oleObj name="Equation" r:id="rId12" imgW="215892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843653"/>
                        <a:ext cx="215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68" name="Object 16"/>
          <p:cNvGraphicFramePr>
            <a:graphicFrameLocks noChangeAspect="1"/>
          </p:cNvGraphicFramePr>
          <p:nvPr/>
        </p:nvGraphicFramePr>
        <p:xfrm>
          <a:off x="4481513" y="4540267"/>
          <a:ext cx="421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2" name="Equation" r:id="rId14" imgW="4216320" imgH="495000" progId="Equation.DSMT4">
                  <p:embed/>
                </p:oleObj>
              </mc:Choice>
              <mc:Fallback>
                <p:oleObj name="Equation" r:id="rId14" imgW="421632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4540267"/>
                        <a:ext cx="4216400" cy="49530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70" name="Rectangle 18"/>
          <p:cNvSpPr>
            <a:spLocks noChangeArrowheads="1"/>
          </p:cNvSpPr>
          <p:nvPr/>
        </p:nvSpPr>
        <p:spPr bwMode="auto">
          <a:xfrm>
            <a:off x="214282" y="2643182"/>
            <a:ext cx="7500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Dividing  both sides of the equation by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b="1" baseline="30000" dirty="0">
                <a:ea typeface="宋体" pitchFamily="2" charset="-122"/>
              </a:rPr>
              <a:t>3</a:t>
            </a:r>
            <a:r>
              <a:rPr lang="en-US" altLang="zh-CN" sz="2400" dirty="0">
                <a:ea typeface="宋体" pitchFamily="2" charset="-122"/>
              </a:rPr>
              <a:t> we have</a:t>
            </a:r>
          </a:p>
        </p:txBody>
      </p:sp>
      <p:sp>
        <p:nvSpPr>
          <p:cNvPr id="1047571" name="Rectangle 19"/>
          <p:cNvSpPr>
            <a:spLocks noChangeArrowheads="1"/>
          </p:cNvSpPr>
          <p:nvPr/>
        </p:nvSpPr>
        <p:spPr bwMode="auto">
          <a:xfrm>
            <a:off x="214282" y="4291014"/>
            <a:ext cx="13885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obtain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1047572" name="Object 20"/>
          <p:cNvGraphicFramePr>
            <a:graphicFrameLocks noChangeAspect="1"/>
          </p:cNvGraphicFramePr>
          <p:nvPr/>
        </p:nvGraphicFramePr>
        <p:xfrm>
          <a:off x="1582738" y="4213242"/>
          <a:ext cx="228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3" name="Equation" r:id="rId16" imgW="2286000" imgH="634680" progId="Equation.DSMT4">
                  <p:embed/>
                </p:oleObj>
              </mc:Choice>
              <mc:Fallback>
                <p:oleObj name="Equation" r:id="rId16" imgW="2286000" imgH="634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4213242"/>
                        <a:ext cx="2286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4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047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8" grpId="0"/>
      <p:bldP spid="1047563" grpId="0"/>
      <p:bldP spid="1047564" grpId="0"/>
      <p:bldP spid="1047566" grpId="0"/>
      <p:bldP spid="1047570" grpId="0"/>
      <p:bldP spid="10475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73E8-20AB-4D2F-B54E-D2D1CE113A7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Bernoulli’s Equation</a:t>
            </a:r>
          </a:p>
        </p:txBody>
      </p:sp>
      <p:sp>
        <p:nvSpPr>
          <p:cNvPr id="1049605" name="Text Box 5"/>
          <p:cNvSpPr txBox="1">
            <a:spLocks noChangeArrowheads="1"/>
          </p:cNvSpPr>
          <p:nvPr/>
        </p:nvSpPr>
        <p:spPr bwMode="auto">
          <a:xfrm>
            <a:off x="292070" y="2324100"/>
            <a:ext cx="885193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ea typeface="宋体" pitchFamily="2" charset="-122"/>
              </a:rPr>
              <a:t>Solution (continued) </a:t>
            </a:r>
            <a:r>
              <a:rPr lang="en-US" altLang="zh-CN" sz="2400" dirty="0">
                <a:ea typeface="宋体" pitchFamily="2" charset="-122"/>
              </a:rPr>
              <a:t>    It is easy to see that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b="1" dirty="0">
                <a:ea typeface="宋体" pitchFamily="2" charset="-122"/>
              </a:rPr>
              <a:t> = 0</a:t>
            </a:r>
            <a:r>
              <a:rPr lang="en-US" altLang="zh-CN" sz="2400" dirty="0">
                <a:ea typeface="宋体" pitchFamily="2" charset="-122"/>
              </a:rPr>
              <a:t> is also a solution of the given equation, but it can not be obtain from the general solution by choosing </a:t>
            </a:r>
            <a:r>
              <a:rPr lang="en-US" altLang="zh-CN" sz="2400" b="1" i="1" dirty="0">
                <a:ea typeface="宋体" pitchFamily="2" charset="-122"/>
              </a:rPr>
              <a:t>C</a:t>
            </a:r>
            <a:r>
              <a:rPr lang="en-US" altLang="zh-CN" sz="2400" dirty="0">
                <a:ea typeface="宋体" pitchFamily="2" charset="-122"/>
              </a:rPr>
              <a:t>. </a:t>
            </a:r>
          </a:p>
        </p:txBody>
      </p:sp>
      <p:graphicFrame>
        <p:nvGraphicFramePr>
          <p:cNvPr id="1049606" name="Object 6"/>
          <p:cNvGraphicFramePr>
            <a:graphicFrameLocks noChangeAspect="1"/>
          </p:cNvGraphicFramePr>
          <p:nvPr/>
        </p:nvGraphicFramePr>
        <p:xfrm>
          <a:off x="3346450" y="4098925"/>
          <a:ext cx="1727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7" name="Equation" r:id="rId4" imgW="1726920" imgH="1206360" progId="Equation.DSMT4">
                  <p:embed/>
                </p:oleObj>
              </mc:Choice>
              <mc:Fallback>
                <p:oleObj name="Equation" r:id="rId4" imgW="1726920" imgH="1206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098925"/>
                        <a:ext cx="17272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607" name="Rectangle 7"/>
          <p:cNvSpPr>
            <a:spLocks noChangeArrowheads="1"/>
          </p:cNvSpPr>
          <p:nvPr/>
        </p:nvSpPr>
        <p:spPr bwMode="auto">
          <a:xfrm>
            <a:off x="285720" y="3573463"/>
            <a:ext cx="34708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Hence, the total solution is</a:t>
            </a:r>
          </a:p>
        </p:txBody>
      </p:sp>
      <p:sp>
        <p:nvSpPr>
          <p:cNvPr id="1049608" name="Rectangle 8"/>
          <p:cNvSpPr>
            <a:spLocks noChangeArrowheads="1"/>
          </p:cNvSpPr>
          <p:nvPr/>
        </p:nvSpPr>
        <p:spPr bwMode="auto">
          <a:xfrm>
            <a:off x="428594" y="5516563"/>
            <a:ext cx="1571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4282" y="1142984"/>
            <a:ext cx="8643998" cy="1071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220632" y="1142984"/>
            <a:ext cx="6870701" cy="1066800"/>
            <a:chOff x="299" y="786"/>
            <a:chExt cx="4328" cy="672"/>
          </a:xfrm>
        </p:grpSpPr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299" y="786"/>
              <a:ext cx="43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7</a:t>
              </a:r>
              <a:r>
                <a:rPr lang="en-US" altLang="zh-CN" sz="2400" dirty="0">
                  <a:ea typeface="宋体" pitchFamily="2" charset="-122"/>
                </a:rPr>
                <a:t>    Find the general solution of the equation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2100" y="1042"/>
            <a:ext cx="156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8" name="Equation" r:id="rId6" imgW="2476440" imgH="660240" progId="Equation.DSMT4">
                    <p:embed/>
                  </p:oleObj>
                </mc:Choice>
                <mc:Fallback>
                  <p:oleObj name="Equation" r:id="rId6" imgW="2476440" imgH="6602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042"/>
                          <a:ext cx="1560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5" grpId="0"/>
      <p:bldP spid="1049607" grpId="0"/>
      <p:bldP spid="104960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9F5-0B48-425A-A7D6-CCF68AC7789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>
                <a:ea typeface="宋体" pitchFamily="2" charset="-122"/>
              </a:rPr>
              <a:t>Some Other Kinds of Equations That Can Be Solved by Transformations of Variables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14282" y="1285860"/>
            <a:ext cx="8643998" cy="1357322"/>
            <a:chOff x="214282" y="1285860"/>
            <a:chExt cx="8643998" cy="1357322"/>
          </a:xfrm>
        </p:grpSpPr>
        <p:sp>
          <p:nvSpPr>
            <p:cNvPr id="28" name="圆角矩形 27"/>
            <p:cNvSpPr/>
            <p:nvPr/>
          </p:nvSpPr>
          <p:spPr>
            <a:xfrm>
              <a:off x="214282" y="1285860"/>
              <a:ext cx="8643998" cy="135732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09588" y="1285860"/>
              <a:ext cx="7220246" cy="1301756"/>
              <a:chOff x="309588" y="1285860"/>
              <a:chExt cx="7220246" cy="1301756"/>
            </a:xfrm>
          </p:grpSpPr>
          <p:sp>
            <p:nvSpPr>
              <p:cNvPr id="1051651" name="Text Box 3"/>
              <p:cNvSpPr txBox="1">
                <a:spLocks noChangeArrowheads="1"/>
              </p:cNvSpPr>
              <p:nvPr/>
            </p:nvSpPr>
            <p:spPr bwMode="auto">
              <a:xfrm>
                <a:off x="309588" y="1285860"/>
                <a:ext cx="722024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a typeface="宋体" pitchFamily="2" charset="-122"/>
                  </a:rPr>
                  <a:t>Example 8</a:t>
                </a:r>
                <a:r>
                  <a:rPr lang="en-US" altLang="zh-CN" sz="2400" dirty="0">
                    <a:ea typeface="宋体" pitchFamily="2" charset="-122"/>
                  </a:rPr>
                  <a:t>    Find the particular solution of the equation </a:t>
                </a:r>
                <a:endParaRPr lang="en-US" altLang="zh-CN" sz="2400" b="1" i="1" dirty="0">
                  <a:ea typeface="宋体" pitchFamily="2" charset="-122"/>
                </a:endParaRPr>
              </a:p>
            </p:txBody>
          </p:sp>
          <p:graphicFrame>
            <p:nvGraphicFramePr>
              <p:cNvPr id="1051652" name="Object 4"/>
              <p:cNvGraphicFramePr>
                <a:graphicFrameLocks noChangeAspect="1"/>
              </p:cNvGraphicFramePr>
              <p:nvPr/>
            </p:nvGraphicFramePr>
            <p:xfrm>
              <a:off x="3546484" y="1736716"/>
              <a:ext cx="23114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62" name="Equation" r:id="rId4" imgW="2311200" imgH="406080" progId="Equation.DSMT4">
                      <p:embed/>
                    </p:oleObj>
                  </mc:Choice>
                  <mc:Fallback>
                    <p:oleObj name="Equation" r:id="rId4" imgW="2311200" imgH="40608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6484" y="1736716"/>
                            <a:ext cx="2311400" cy="406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1653" name="Text Box 5"/>
              <p:cNvSpPr txBox="1">
                <a:spLocks noChangeArrowheads="1"/>
              </p:cNvSpPr>
              <p:nvPr/>
            </p:nvSpPr>
            <p:spPr bwMode="auto">
              <a:xfrm>
                <a:off x="309588" y="2110079"/>
                <a:ext cx="386195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satisfying the initial condition</a:t>
                </a:r>
              </a:p>
            </p:txBody>
          </p:sp>
          <p:graphicFrame>
            <p:nvGraphicFramePr>
              <p:cNvPr id="1051654" name="Object 6"/>
              <p:cNvGraphicFramePr>
                <a:graphicFrameLocks noChangeAspect="1"/>
              </p:cNvGraphicFramePr>
              <p:nvPr/>
            </p:nvGraphicFramePr>
            <p:xfrm>
              <a:off x="4168780" y="2143116"/>
              <a:ext cx="11176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63" name="Equation" r:id="rId6" imgW="1117440" imgH="444240" progId="Equation.DSMT4">
                      <p:embed/>
                    </p:oleObj>
                  </mc:Choice>
                  <mc:Fallback>
                    <p:oleObj name="Equation" r:id="rId6" imgW="1117440" imgH="44424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780" y="2143116"/>
                            <a:ext cx="11176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51655" name="Text Box 7"/>
          <p:cNvSpPr txBox="1">
            <a:spLocks noChangeArrowheads="1"/>
          </p:cNvSpPr>
          <p:nvPr/>
        </p:nvSpPr>
        <p:spPr bwMode="auto">
          <a:xfrm>
            <a:off x="428596" y="2669466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24008" y="2669466"/>
            <a:ext cx="5449888" cy="1009650"/>
            <a:chOff x="1178" y="1565"/>
            <a:chExt cx="3433" cy="636"/>
          </a:xfrm>
        </p:grpSpPr>
        <p:sp>
          <p:nvSpPr>
            <p:cNvPr id="1051657" name="Text Box 9"/>
            <p:cNvSpPr txBox="1">
              <a:spLocks noChangeArrowheads="1"/>
            </p:cNvSpPr>
            <p:nvPr/>
          </p:nvSpPr>
          <p:spPr bwMode="auto">
            <a:xfrm>
              <a:off x="1178" y="1565"/>
              <a:ext cx="34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This equation can be rewritten in the form:</a:t>
              </a:r>
            </a:p>
          </p:txBody>
        </p:sp>
        <p:graphicFrame>
          <p:nvGraphicFramePr>
            <p:cNvPr id="1051658" name="Object 10"/>
            <p:cNvGraphicFramePr>
              <a:graphicFrameLocks noChangeAspect="1"/>
            </p:cNvGraphicFramePr>
            <p:nvPr/>
          </p:nvGraphicFramePr>
          <p:xfrm>
            <a:off x="2008" y="1801"/>
            <a:ext cx="162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4" name="Equation" r:id="rId8" imgW="2577960" imgH="634680" progId="Equation.DSMT4">
                    <p:embed/>
                  </p:oleObj>
                </mc:Choice>
                <mc:Fallback>
                  <p:oleObj name="Equation" r:id="rId8" imgW="2577960" imgH="6346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801"/>
                          <a:ext cx="1624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8596" y="3634666"/>
            <a:ext cx="5905500" cy="781050"/>
            <a:chOff x="299" y="2173"/>
            <a:chExt cx="3720" cy="492"/>
          </a:xfrm>
        </p:grpSpPr>
        <p:sp>
          <p:nvSpPr>
            <p:cNvPr id="1051660" name="Text Box 12"/>
            <p:cNvSpPr txBox="1">
              <a:spLocks noChangeArrowheads="1"/>
            </p:cNvSpPr>
            <p:nvPr/>
          </p:nvSpPr>
          <p:spPr bwMode="auto">
            <a:xfrm>
              <a:off x="299" y="2173"/>
              <a:ext cx="37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then, let </a:t>
              </a:r>
              <a:r>
                <a:rPr lang="en-US" altLang="zh-CN" sz="2400" b="1" i="1">
                  <a:ea typeface="宋体" pitchFamily="2" charset="-122"/>
                </a:rPr>
                <a:t>y </a:t>
              </a:r>
              <a:r>
                <a:rPr lang="en-US" altLang="zh-CN" sz="2400" b="1" baseline="30000">
                  <a:ea typeface="宋体" pitchFamily="2" charset="-122"/>
                </a:rPr>
                <a:t>2</a:t>
              </a:r>
              <a:r>
                <a:rPr lang="en-US" altLang="zh-CN" sz="2400" b="1">
                  <a:ea typeface="宋体" pitchFamily="2" charset="-122"/>
                </a:rPr>
                <a:t> = </a:t>
              </a:r>
              <a:r>
                <a:rPr lang="en-US" altLang="zh-CN" sz="2400" b="1" i="1">
                  <a:ea typeface="宋体" pitchFamily="2" charset="-122"/>
                </a:rPr>
                <a:t>u</a:t>
              </a:r>
              <a:r>
                <a:rPr lang="en-US" altLang="zh-CN" sz="2400">
                  <a:ea typeface="宋体" pitchFamily="2" charset="-122"/>
                </a:rPr>
                <a:t>, it becomes the linear equation</a:t>
              </a:r>
            </a:p>
          </p:txBody>
        </p:sp>
        <p:graphicFrame>
          <p:nvGraphicFramePr>
            <p:cNvPr id="1051661" name="Object 13"/>
            <p:cNvGraphicFramePr>
              <a:graphicFrameLocks noChangeAspect="1"/>
            </p:cNvGraphicFramePr>
            <p:nvPr/>
          </p:nvGraphicFramePr>
          <p:xfrm>
            <a:off x="2262" y="2465"/>
            <a:ext cx="1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5" name="Equation" r:id="rId10" imgW="1879560" imgH="317160" progId="Equation.DSMT4">
                    <p:embed/>
                  </p:oleObj>
                </mc:Choice>
                <mc:Fallback>
                  <p:oleObj name="Equation" r:id="rId10" imgW="1879560" imgH="3171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2465"/>
                          <a:ext cx="1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8596" y="4399841"/>
            <a:ext cx="7688263" cy="996950"/>
            <a:chOff x="299" y="2655"/>
            <a:chExt cx="4843" cy="628"/>
          </a:xfrm>
        </p:grpSpPr>
        <p:sp>
          <p:nvSpPr>
            <p:cNvPr id="1051663" name="Text Box 15"/>
            <p:cNvSpPr txBox="1">
              <a:spLocks noChangeArrowheads="1"/>
            </p:cNvSpPr>
            <p:nvPr/>
          </p:nvSpPr>
          <p:spPr bwMode="auto">
            <a:xfrm>
              <a:off x="299" y="2655"/>
              <a:ext cx="48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 general solution of the last equation is easily found to be</a:t>
              </a:r>
            </a:p>
          </p:txBody>
        </p:sp>
        <p:graphicFrame>
          <p:nvGraphicFramePr>
            <p:cNvPr id="1051664" name="Object 16"/>
            <p:cNvGraphicFramePr>
              <a:graphicFrameLocks noChangeAspect="1"/>
            </p:cNvGraphicFramePr>
            <p:nvPr/>
          </p:nvGraphicFramePr>
          <p:xfrm>
            <a:off x="2261" y="2883"/>
            <a:ext cx="110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6" name="Equation" r:id="rId12" imgW="1752480" imgH="634680" progId="Equation.DSMT4">
                    <p:embed/>
                  </p:oleObj>
                </mc:Choice>
                <mc:Fallback>
                  <p:oleObj name="Equation" r:id="rId12" imgW="1752480" imgH="6346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2883"/>
                          <a:ext cx="1104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1665" name="Object 17"/>
          <p:cNvGraphicFramePr>
            <a:graphicFrameLocks noChangeAspect="1"/>
          </p:cNvGraphicFramePr>
          <p:nvPr/>
        </p:nvGraphicFramePr>
        <p:xfrm>
          <a:off x="5462558" y="3974391"/>
          <a:ext cx="339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7" name="Equation" r:id="rId14" imgW="3390840" imgH="419040" progId="Equation.DSMT4">
                  <p:embed/>
                </p:oleObj>
              </mc:Choice>
              <mc:Fallback>
                <p:oleObj name="Equation" r:id="rId14" imgW="339084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58" y="3974391"/>
                        <a:ext cx="3390900" cy="41910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66" name="Text Box 18"/>
          <p:cNvSpPr txBox="1">
            <a:spLocks noChangeArrowheads="1"/>
          </p:cNvSpPr>
          <p:nvPr/>
        </p:nvSpPr>
        <p:spPr bwMode="auto">
          <a:xfrm>
            <a:off x="428596" y="5299953"/>
            <a:ext cx="6263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Thus the general solution of the given equation is</a:t>
            </a:r>
          </a:p>
        </p:txBody>
      </p:sp>
      <p:graphicFrame>
        <p:nvGraphicFramePr>
          <p:cNvPr id="1051667" name="Object 19"/>
          <p:cNvGraphicFramePr>
            <a:graphicFrameLocks noChangeAspect="1"/>
          </p:cNvGraphicFramePr>
          <p:nvPr/>
        </p:nvGraphicFramePr>
        <p:xfrm>
          <a:off x="1641475" y="5686425"/>
          <a:ext cx="1892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8" name="Equation" r:id="rId16" imgW="1892160" imgH="634680" progId="Equation.DSMT4">
                  <p:embed/>
                </p:oleObj>
              </mc:Choice>
              <mc:Fallback>
                <p:oleObj name="Equation" r:id="rId16" imgW="189216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5686425"/>
                        <a:ext cx="18923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662335" y="5701591"/>
            <a:ext cx="2403476" cy="450850"/>
            <a:chOff x="2341" y="3549"/>
            <a:chExt cx="1514" cy="284"/>
          </a:xfrm>
        </p:grpSpPr>
        <p:sp>
          <p:nvSpPr>
            <p:cNvPr id="1051669" name="AutoShape 21"/>
            <p:cNvSpPr>
              <a:spLocks noChangeArrowheads="1"/>
            </p:cNvSpPr>
            <p:nvPr/>
          </p:nvSpPr>
          <p:spPr bwMode="auto">
            <a:xfrm>
              <a:off x="2370" y="3748"/>
              <a:ext cx="1275" cy="85"/>
            </a:xfrm>
            <a:prstGeom prst="rightArrow">
              <a:avLst>
                <a:gd name="adj1" fmla="val 50000"/>
                <a:gd name="adj2" fmla="val 375000"/>
              </a:avLst>
            </a:prstGeom>
            <a:gradFill rotWithShape="1">
              <a:gsLst>
                <a:gs pos="0">
                  <a:srgbClr val="FFFFC3"/>
                </a:gs>
                <a:gs pos="50000">
                  <a:srgbClr val="FF99CC"/>
                </a:gs>
                <a:gs pos="100000">
                  <a:srgbClr val="FFFFC3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51670" name="Text Box 22"/>
            <p:cNvSpPr txBox="1">
              <a:spLocks noChangeArrowheads="1"/>
            </p:cNvSpPr>
            <p:nvPr/>
          </p:nvSpPr>
          <p:spPr bwMode="auto">
            <a:xfrm>
              <a:off x="2341" y="3549"/>
              <a:ext cx="15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ea typeface="宋体" pitchFamily="2" charset="-122"/>
                </a:rPr>
                <a:t>The initial condition</a:t>
              </a:r>
            </a:p>
          </p:txBody>
        </p:sp>
      </p:grpSp>
      <p:graphicFrame>
        <p:nvGraphicFramePr>
          <p:cNvPr id="1051671" name="Object 23"/>
          <p:cNvGraphicFramePr>
            <a:graphicFrameLocks noChangeAspect="1"/>
          </p:cNvGraphicFramePr>
          <p:nvPr/>
        </p:nvGraphicFramePr>
        <p:xfrm>
          <a:off x="6035700" y="5656263"/>
          <a:ext cx="210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9" name="Equation" r:id="rId18" imgW="2108160" imgH="634680" progId="Equation.DSMT4">
                  <p:embed/>
                </p:oleObj>
              </mc:Choice>
              <mc:Fallback>
                <p:oleObj name="Equation" r:id="rId18" imgW="2108160" imgH="634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700" y="5656263"/>
                        <a:ext cx="2108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72" name="Rectangle 24"/>
          <p:cNvSpPr>
            <a:spLocks noChangeArrowheads="1"/>
          </p:cNvSpPr>
          <p:nvPr/>
        </p:nvSpPr>
        <p:spPr bwMode="auto">
          <a:xfrm>
            <a:off x="565120" y="6241341"/>
            <a:ext cx="1720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51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5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5" grpId="0"/>
      <p:bldP spid="1051666" grpId="0"/>
      <p:bldP spid="105167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42876" y="1428736"/>
            <a:ext cx="8858280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79B9-BF40-431A-A976-CDCB1DF60B9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>
                <a:ea typeface="宋体" pitchFamily="2" charset="-122"/>
              </a:rPr>
              <a:t>Some Other Kinds of Equations That Can Be Solved by Transformations of Variables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71406" y="1500174"/>
            <a:ext cx="6947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Example 9</a:t>
            </a:r>
            <a:r>
              <a:rPr lang="en-US" altLang="zh-CN" sz="2400" dirty="0">
                <a:ea typeface="宋体" pitchFamily="2" charset="-122"/>
              </a:rPr>
              <a:t>    Find the general solution of the equation </a:t>
            </a:r>
            <a:endParaRPr lang="en-US" altLang="zh-CN" sz="2400" b="1" i="1" dirty="0">
              <a:ea typeface="宋体" pitchFamily="2" charset="-122"/>
            </a:endParaRPr>
          </a:p>
        </p:txBody>
      </p:sp>
      <p:graphicFrame>
        <p:nvGraphicFramePr>
          <p:cNvPr id="1053700" name="Object 4"/>
          <p:cNvGraphicFramePr>
            <a:graphicFrameLocks noChangeAspect="1"/>
          </p:cNvGraphicFramePr>
          <p:nvPr/>
        </p:nvGraphicFramePr>
        <p:xfrm>
          <a:off x="6965980" y="1604963"/>
          <a:ext cx="1892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5" name="Equation" r:id="rId4" imgW="1892160" imgH="342720" progId="Equation.DSMT4">
                  <p:embed/>
                </p:oleObj>
              </mc:Choice>
              <mc:Fallback>
                <p:oleObj name="Equation" r:id="rId4" imgW="189216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80" y="1604963"/>
                        <a:ext cx="1892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01" name="Text Box 5"/>
          <p:cNvSpPr txBox="1">
            <a:spLocks noChangeArrowheads="1"/>
          </p:cNvSpPr>
          <p:nvPr/>
        </p:nvSpPr>
        <p:spPr bwMode="auto">
          <a:xfrm>
            <a:off x="132746" y="2001825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8933" y="2000240"/>
            <a:ext cx="3398840" cy="461963"/>
            <a:chOff x="1084" y="1239"/>
            <a:chExt cx="2141" cy="291"/>
          </a:xfrm>
        </p:grpSpPr>
        <p:sp>
          <p:nvSpPr>
            <p:cNvPr id="1053703" name="Text Box 7"/>
            <p:cNvSpPr txBox="1">
              <a:spLocks noChangeArrowheads="1"/>
            </p:cNvSpPr>
            <p:nvPr/>
          </p:nvSpPr>
          <p:spPr bwMode="auto">
            <a:xfrm>
              <a:off x="1084" y="1239"/>
              <a:ext cx="13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Let </a:t>
              </a:r>
              <a:r>
                <a:rPr lang="en-US" altLang="zh-CN" sz="2400" b="1" i="1" dirty="0">
                  <a:ea typeface="宋体" pitchFamily="2" charset="-122"/>
                </a:rPr>
                <a:t>u</a:t>
              </a:r>
              <a:r>
                <a:rPr lang="en-US" altLang="zh-CN" sz="2400" b="1" dirty="0">
                  <a:ea typeface="宋体" pitchFamily="2" charset="-122"/>
                </a:rPr>
                <a:t> = </a:t>
              </a:r>
              <a:r>
                <a:rPr lang="en-US" altLang="zh-CN" sz="2400" b="1" i="1" dirty="0">
                  <a:ea typeface="宋体" pitchFamily="2" charset="-122"/>
                </a:rPr>
                <a:t>x</a:t>
              </a:r>
              <a:r>
                <a:rPr lang="en-US" altLang="zh-CN" sz="2400" b="1" dirty="0">
                  <a:ea typeface="宋体" pitchFamily="2" charset="-122"/>
                </a:rPr>
                <a:t> +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dirty="0">
                  <a:ea typeface="宋体" pitchFamily="2" charset="-122"/>
                </a:rPr>
                <a:t>, so</a:t>
              </a:r>
            </a:p>
          </p:txBody>
        </p:sp>
        <p:graphicFrame>
          <p:nvGraphicFramePr>
            <p:cNvPr id="1053704" name="Object 8"/>
            <p:cNvGraphicFramePr>
              <a:graphicFrameLocks noChangeAspect="1"/>
            </p:cNvGraphicFramePr>
            <p:nvPr/>
          </p:nvGraphicFramePr>
          <p:xfrm>
            <a:off x="2473" y="1305"/>
            <a:ext cx="7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6" name="Equation" r:id="rId6" imgW="1193760" imgH="342720" progId="Equation.DSMT4">
                    <p:embed/>
                  </p:oleObj>
                </mc:Choice>
                <mc:Fallback>
                  <p:oleObj name="Equation" r:id="rId6" imgW="119376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1305"/>
                          <a:ext cx="75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3705" name="Text Box 9"/>
          <p:cNvSpPr txBox="1">
            <a:spLocks noChangeArrowheads="1"/>
          </p:cNvSpPr>
          <p:nvPr/>
        </p:nvSpPr>
        <p:spPr bwMode="auto">
          <a:xfrm>
            <a:off x="4732808" y="2001825"/>
            <a:ext cx="4268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. Thus the given equation may be</a:t>
            </a:r>
          </a:p>
        </p:txBody>
      </p:sp>
      <p:sp>
        <p:nvSpPr>
          <p:cNvPr id="1053706" name="Text Box 10"/>
          <p:cNvSpPr txBox="1">
            <a:spLocks noChangeArrowheads="1"/>
          </p:cNvSpPr>
          <p:nvPr/>
        </p:nvSpPr>
        <p:spPr bwMode="auto">
          <a:xfrm>
            <a:off x="214282" y="2489202"/>
            <a:ext cx="2225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transformed into</a:t>
            </a:r>
          </a:p>
        </p:txBody>
      </p:sp>
      <p:graphicFrame>
        <p:nvGraphicFramePr>
          <p:cNvPr id="1053707" name="Object 11"/>
          <p:cNvGraphicFramePr>
            <a:graphicFrameLocks noChangeAspect="1"/>
          </p:cNvGraphicFramePr>
          <p:nvPr/>
        </p:nvGraphicFramePr>
        <p:xfrm>
          <a:off x="2756442" y="2736850"/>
          <a:ext cx="3111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7" name="Equation" r:id="rId8" imgW="3111480" imgH="634680" progId="Equation.DSMT4">
                  <p:embed/>
                </p:oleObj>
              </mc:Choice>
              <mc:Fallback>
                <p:oleObj name="Equation" r:id="rId8" imgW="311148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442" y="2736850"/>
                        <a:ext cx="31115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08" name="Text Box 12"/>
          <p:cNvSpPr txBox="1">
            <a:spLocks noChangeArrowheads="1"/>
          </p:cNvSpPr>
          <p:nvPr/>
        </p:nvSpPr>
        <p:spPr bwMode="auto">
          <a:xfrm>
            <a:off x="214282" y="3417889"/>
            <a:ext cx="4496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By separation of variables we have</a:t>
            </a:r>
          </a:p>
        </p:txBody>
      </p:sp>
      <p:graphicFrame>
        <p:nvGraphicFramePr>
          <p:cNvPr id="1053709" name="Object 13"/>
          <p:cNvGraphicFramePr>
            <a:graphicFrameLocks noChangeAspect="1"/>
          </p:cNvGraphicFramePr>
          <p:nvPr/>
        </p:nvGraphicFramePr>
        <p:xfrm>
          <a:off x="3277142" y="3827463"/>
          <a:ext cx="207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8" name="Equation" r:id="rId10" imgW="2070000" imgH="965160" progId="Equation.DSMT4">
                  <p:embed/>
                </p:oleObj>
              </mc:Choice>
              <mc:Fallback>
                <p:oleObj name="Equation" r:id="rId10" imgW="2070000" imgH="965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142" y="3827463"/>
                        <a:ext cx="2070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10" name="Text Box 14"/>
          <p:cNvSpPr txBox="1">
            <a:spLocks noChangeArrowheads="1"/>
          </p:cNvSpPr>
          <p:nvPr/>
        </p:nvSpPr>
        <p:spPr bwMode="auto">
          <a:xfrm>
            <a:off x="214282" y="4784727"/>
            <a:ext cx="8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Thus,</a:t>
            </a:r>
          </a:p>
        </p:txBody>
      </p:sp>
      <p:graphicFrame>
        <p:nvGraphicFramePr>
          <p:cNvPr id="1053711" name="Object 15"/>
          <p:cNvGraphicFramePr>
            <a:graphicFrameLocks noChangeAspect="1"/>
          </p:cNvGraphicFramePr>
          <p:nvPr/>
        </p:nvGraphicFramePr>
        <p:xfrm>
          <a:off x="3357554" y="4857760"/>
          <a:ext cx="1752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9" name="Equation" r:id="rId12" imgW="1752480" imgH="622080" progId="Equation.DSMT4">
                  <p:embed/>
                </p:oleObj>
              </mc:Choice>
              <mc:Fallback>
                <p:oleObj name="Equation" r:id="rId12" imgW="17524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857760"/>
                        <a:ext cx="1752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712" name="Text Box 16"/>
          <p:cNvSpPr txBox="1">
            <a:spLocks noChangeArrowheads="1"/>
          </p:cNvSpPr>
          <p:nvPr/>
        </p:nvSpPr>
        <p:spPr bwMode="auto">
          <a:xfrm>
            <a:off x="142844" y="5500702"/>
            <a:ext cx="8893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and the general solution may be found by the transformation </a:t>
            </a:r>
            <a:r>
              <a:rPr lang="en-US" altLang="zh-CN" sz="2400" b="1" i="1" dirty="0">
                <a:ea typeface="宋体" pitchFamily="2" charset="-122"/>
              </a:rPr>
              <a:t>u</a:t>
            </a:r>
            <a:r>
              <a:rPr lang="en-US" altLang="zh-CN" sz="2400" b="1" dirty="0">
                <a:ea typeface="宋体" pitchFamily="2" charset="-122"/>
              </a:rPr>
              <a:t> = 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b="1" dirty="0">
                <a:ea typeface="宋体" pitchFamily="2" charset="-122"/>
              </a:rPr>
              <a:t> +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.</a:t>
            </a:r>
            <a:endParaRPr lang="en-US" altLang="zh-CN" sz="2400" i="1" dirty="0">
              <a:ea typeface="宋体" pitchFamily="2" charset="-122"/>
            </a:endParaRPr>
          </a:p>
        </p:txBody>
      </p:sp>
      <p:sp>
        <p:nvSpPr>
          <p:cNvPr id="1053713" name="Rectangle 17"/>
          <p:cNvSpPr>
            <a:spLocks noChangeArrowheads="1"/>
          </p:cNvSpPr>
          <p:nvPr/>
        </p:nvSpPr>
        <p:spPr bwMode="auto">
          <a:xfrm>
            <a:off x="142844" y="6039169"/>
            <a:ext cx="17462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5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5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/>
      <p:bldP spid="1053705" grpId="0"/>
      <p:bldP spid="1053706" grpId="0"/>
      <p:bldP spid="1053708" grpId="0"/>
      <p:bldP spid="1053710" grpId="0"/>
      <p:bldP spid="1053712" grpId="0"/>
      <p:bldP spid="10537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4EA5-54F1-4226-88E5-EE0A5F64907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>
                <a:ea typeface="宋体" pitchFamily="2" charset="-122"/>
              </a:rPr>
              <a:t>Some Other Kinds of Equations That Can Be Solved by Transformations of Variables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4282" y="1285860"/>
            <a:ext cx="8643998" cy="1000132"/>
            <a:chOff x="214282" y="1285860"/>
            <a:chExt cx="8643998" cy="1000132"/>
          </a:xfrm>
        </p:grpSpPr>
        <p:sp>
          <p:nvSpPr>
            <p:cNvPr id="23" name="圆角矩形 22"/>
            <p:cNvSpPr/>
            <p:nvPr/>
          </p:nvSpPr>
          <p:spPr>
            <a:xfrm>
              <a:off x="214282" y="1285860"/>
              <a:ext cx="8643998" cy="10001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747" name="Text Box 3"/>
            <p:cNvSpPr txBox="1">
              <a:spLocks noChangeArrowheads="1"/>
            </p:cNvSpPr>
            <p:nvPr/>
          </p:nvSpPr>
          <p:spPr bwMode="auto">
            <a:xfrm>
              <a:off x="261964" y="1285860"/>
              <a:ext cx="70246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10</a:t>
              </a:r>
              <a:r>
                <a:rPr lang="en-US" altLang="zh-CN" sz="2400" dirty="0">
                  <a:ea typeface="宋体" pitchFamily="2" charset="-122"/>
                </a:rPr>
                <a:t>   Find the general solution of the equation </a:t>
              </a:r>
              <a:endParaRPr lang="en-US" altLang="zh-CN" sz="2400" b="1" i="1" dirty="0">
                <a:ea typeface="宋体" pitchFamily="2" charset="-122"/>
              </a:endParaRPr>
            </a:p>
          </p:txBody>
        </p:sp>
        <p:graphicFrame>
          <p:nvGraphicFramePr>
            <p:cNvPr id="1055748" name="Object 4"/>
            <p:cNvGraphicFramePr>
              <a:graphicFrameLocks noChangeAspect="1"/>
            </p:cNvGraphicFramePr>
            <p:nvPr/>
          </p:nvGraphicFramePr>
          <p:xfrm>
            <a:off x="3275013" y="1812925"/>
            <a:ext cx="3187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96" name="Equation" r:id="rId4" imgW="3187440" imgH="393480" progId="Equation.DSMT4">
                    <p:embed/>
                  </p:oleObj>
                </mc:Choice>
                <mc:Fallback>
                  <p:oleObj name="Equation" r:id="rId4" imgW="3187440" imgH="3934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013" y="1812925"/>
                          <a:ext cx="31877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749" name="Text Box 5"/>
          <p:cNvSpPr txBox="1">
            <a:spLocks noChangeArrowheads="1"/>
          </p:cNvSpPr>
          <p:nvPr/>
        </p:nvSpPr>
        <p:spPr bwMode="auto">
          <a:xfrm>
            <a:off x="335003" y="2303484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5003" y="2303484"/>
            <a:ext cx="8594727" cy="1992313"/>
            <a:chOff x="299" y="1240"/>
            <a:chExt cx="5414" cy="1255"/>
          </a:xfrm>
        </p:grpSpPr>
        <p:sp>
          <p:nvSpPr>
            <p:cNvPr id="1055751" name="Text Box 7"/>
            <p:cNvSpPr txBox="1">
              <a:spLocks noChangeArrowheads="1"/>
            </p:cNvSpPr>
            <p:nvPr/>
          </p:nvSpPr>
          <p:spPr bwMode="auto">
            <a:xfrm>
              <a:off x="1149" y="1240"/>
              <a:ext cx="451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ea typeface="宋体" pitchFamily="2" charset="-122"/>
                </a:rPr>
                <a:t>Since the right side of the given equation may be rewritten as </a:t>
              </a:r>
              <a:endParaRPr lang="en-US" altLang="zh-CN" sz="2200" b="1" dirty="0">
                <a:ea typeface="宋体" pitchFamily="2" charset="-122"/>
              </a:endParaRPr>
            </a:p>
          </p:txBody>
        </p:sp>
        <p:sp>
          <p:nvSpPr>
            <p:cNvPr id="1055752" name="Text Box 8"/>
            <p:cNvSpPr txBox="1">
              <a:spLocks noChangeArrowheads="1"/>
            </p:cNvSpPr>
            <p:nvPr/>
          </p:nvSpPr>
          <p:spPr bwMode="auto">
            <a:xfrm>
              <a:off x="299" y="1556"/>
              <a:ext cx="23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a typeface="宋体" pitchFamily="2" charset="-122"/>
                </a:rPr>
                <a:t>y</a:t>
              </a:r>
              <a:r>
                <a:rPr lang="en-US" altLang="zh-CN" sz="2200" b="1">
                  <a:ea typeface="宋体" pitchFamily="2" charset="-122"/>
                </a:rPr>
                <a:t>ln(</a:t>
              </a:r>
              <a:r>
                <a:rPr lang="en-US" altLang="zh-CN" sz="2200" b="1" i="1">
                  <a:ea typeface="宋体" pitchFamily="2" charset="-122"/>
                </a:rPr>
                <a:t>xy</a:t>
              </a:r>
              <a:r>
                <a:rPr lang="en-US" altLang="zh-CN" sz="2200" b="1">
                  <a:ea typeface="宋体" pitchFamily="2" charset="-122"/>
                </a:rPr>
                <a:t>)</a:t>
              </a:r>
              <a:r>
                <a:rPr lang="en-US" altLang="zh-CN" sz="2200">
                  <a:ea typeface="宋体" pitchFamily="2" charset="-122"/>
                </a:rPr>
                <a:t>, and the left side is just </a:t>
              </a:r>
            </a:p>
          </p:txBody>
        </p:sp>
        <p:graphicFrame>
          <p:nvGraphicFramePr>
            <p:cNvPr id="1055753" name="Object 9"/>
            <p:cNvGraphicFramePr>
              <a:graphicFrameLocks noChangeAspect="1"/>
            </p:cNvGraphicFramePr>
            <p:nvPr/>
          </p:nvGraphicFramePr>
          <p:xfrm>
            <a:off x="2608" y="1485"/>
            <a:ext cx="51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97" name="Equation" r:id="rId6" imgW="812520" imgH="622080" progId="Equation.DSMT4">
                    <p:embed/>
                  </p:oleObj>
                </mc:Choice>
                <mc:Fallback>
                  <p:oleObj name="Equation" r:id="rId6" imgW="812520" imgH="6220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485"/>
                          <a:ext cx="512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754" name="Text Box 10"/>
            <p:cNvSpPr txBox="1">
              <a:spLocks noChangeArrowheads="1"/>
            </p:cNvSpPr>
            <p:nvPr/>
          </p:nvSpPr>
          <p:spPr bwMode="auto">
            <a:xfrm>
              <a:off x="3049" y="1552"/>
              <a:ext cx="26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ea typeface="宋体" pitchFamily="2" charset="-122"/>
                </a:rPr>
                <a:t>, we  try to make the transformation</a:t>
              </a:r>
            </a:p>
          </p:txBody>
        </p:sp>
        <p:sp>
          <p:nvSpPr>
            <p:cNvPr id="1055755" name="Text Box 11"/>
            <p:cNvSpPr txBox="1">
              <a:spLocks noChangeArrowheads="1"/>
            </p:cNvSpPr>
            <p:nvPr/>
          </p:nvSpPr>
          <p:spPr bwMode="auto">
            <a:xfrm>
              <a:off x="299" y="1864"/>
              <a:ext cx="322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a typeface="宋体" pitchFamily="2" charset="-122"/>
                </a:rPr>
                <a:t>u</a:t>
              </a:r>
              <a:r>
                <a:rPr lang="en-US" altLang="zh-CN" sz="2200" b="1">
                  <a:ea typeface="宋体" pitchFamily="2" charset="-122"/>
                </a:rPr>
                <a:t> = </a:t>
              </a:r>
              <a:r>
                <a:rPr lang="en-US" altLang="zh-CN" sz="2200" b="1" i="1">
                  <a:ea typeface="宋体" pitchFamily="2" charset="-122"/>
                </a:rPr>
                <a:t>xy</a:t>
              </a:r>
              <a:r>
                <a:rPr lang="en-US" altLang="zh-CN" sz="2200">
                  <a:ea typeface="宋体" pitchFamily="2" charset="-122"/>
                </a:rPr>
                <a:t>. Then the given equation becomes to</a:t>
              </a:r>
              <a:endParaRPr lang="en-US" altLang="zh-CN" sz="2200" b="1" i="1">
                <a:ea typeface="宋体" pitchFamily="2" charset="-122"/>
              </a:endParaRPr>
            </a:p>
          </p:txBody>
        </p:sp>
        <p:graphicFrame>
          <p:nvGraphicFramePr>
            <p:cNvPr id="1055756" name="Object 12"/>
            <p:cNvGraphicFramePr>
              <a:graphicFrameLocks noChangeAspect="1"/>
            </p:cNvGraphicFramePr>
            <p:nvPr/>
          </p:nvGraphicFramePr>
          <p:xfrm>
            <a:off x="2508" y="2103"/>
            <a:ext cx="74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98" name="Equation" r:id="rId8" imgW="1180800" imgH="622080" progId="Equation.DSMT4">
                    <p:embed/>
                  </p:oleObj>
                </mc:Choice>
                <mc:Fallback>
                  <p:oleObj name="Equation" r:id="rId8" imgW="1180800" imgH="6220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2103"/>
                          <a:ext cx="744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2844" y="4168796"/>
            <a:ext cx="9083674" cy="1403349"/>
            <a:chOff x="299" y="2415"/>
            <a:chExt cx="5722" cy="884"/>
          </a:xfrm>
        </p:grpSpPr>
        <p:sp>
          <p:nvSpPr>
            <p:cNvPr id="1055758" name="Text Box 14"/>
            <p:cNvSpPr txBox="1">
              <a:spLocks noChangeArrowheads="1"/>
            </p:cNvSpPr>
            <p:nvPr/>
          </p:nvSpPr>
          <p:spPr bwMode="auto">
            <a:xfrm>
              <a:off x="299" y="2415"/>
              <a:ext cx="572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ea typeface="宋体" pitchFamily="2" charset="-122"/>
                </a:rPr>
                <a:t>This equation is not suitable because it contains three variables, but if we write</a:t>
              </a:r>
            </a:p>
          </p:txBody>
        </p:sp>
        <p:graphicFrame>
          <p:nvGraphicFramePr>
            <p:cNvPr id="1055759" name="Object 15"/>
            <p:cNvGraphicFramePr>
              <a:graphicFrameLocks noChangeAspect="1"/>
            </p:cNvGraphicFramePr>
            <p:nvPr/>
          </p:nvGraphicFramePr>
          <p:xfrm>
            <a:off x="361" y="2626"/>
            <a:ext cx="40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99" name="Equation" r:id="rId10" imgW="647640" imgH="622080" progId="Equation.DSMT4">
                    <p:embed/>
                  </p:oleObj>
                </mc:Choice>
                <mc:Fallback>
                  <p:oleObj name="Equation" r:id="rId10" imgW="647640" imgH="6220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2626"/>
                          <a:ext cx="408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760" name="Text Box 16"/>
            <p:cNvSpPr txBox="1">
              <a:spLocks noChangeArrowheads="1"/>
            </p:cNvSpPr>
            <p:nvPr/>
          </p:nvSpPr>
          <p:spPr bwMode="auto">
            <a:xfrm>
              <a:off x="809" y="2698"/>
              <a:ext cx="18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>
                  <a:ea typeface="宋体" pitchFamily="2" charset="-122"/>
                </a:rPr>
                <a:t>, it may be changed into</a:t>
              </a:r>
            </a:p>
          </p:txBody>
        </p:sp>
        <p:graphicFrame>
          <p:nvGraphicFramePr>
            <p:cNvPr id="1055761" name="Object 17"/>
            <p:cNvGraphicFramePr>
              <a:graphicFrameLocks noChangeAspect="1"/>
            </p:cNvGraphicFramePr>
            <p:nvPr/>
          </p:nvGraphicFramePr>
          <p:xfrm>
            <a:off x="2546" y="2907"/>
            <a:ext cx="76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0" name="Equation" r:id="rId12" imgW="1218960" imgH="622080" progId="Equation.DSMT4">
                    <p:embed/>
                  </p:oleObj>
                </mc:Choice>
                <mc:Fallback>
                  <p:oleObj name="Equation" r:id="rId12" imgW="1218960" imgH="6220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2907"/>
                          <a:ext cx="768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74663" y="5564209"/>
            <a:ext cx="4505325" cy="936625"/>
            <a:chOff x="299" y="3294"/>
            <a:chExt cx="2838" cy="590"/>
          </a:xfrm>
        </p:grpSpPr>
        <p:sp>
          <p:nvSpPr>
            <p:cNvPr id="1055763" name="Text Box 19"/>
            <p:cNvSpPr txBox="1">
              <a:spLocks noChangeArrowheads="1"/>
            </p:cNvSpPr>
            <p:nvPr/>
          </p:nvSpPr>
          <p:spPr bwMode="auto">
            <a:xfrm>
              <a:off x="299" y="3294"/>
              <a:ext cx="219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200">
                  <a:ea typeface="宋体" pitchFamily="2" charset="-122"/>
                </a:rPr>
                <a:t>Separating variables we have</a:t>
              </a:r>
            </a:p>
          </p:txBody>
        </p:sp>
        <p:graphicFrame>
          <p:nvGraphicFramePr>
            <p:cNvPr id="1055764" name="Object 20"/>
            <p:cNvGraphicFramePr>
              <a:graphicFrameLocks noChangeAspect="1"/>
            </p:cNvGraphicFramePr>
            <p:nvPr/>
          </p:nvGraphicFramePr>
          <p:xfrm>
            <a:off x="2385" y="3492"/>
            <a:ext cx="75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1" name="Equation" r:id="rId14" imgW="1193760" imgH="622080" progId="Equation.DSMT4">
                    <p:embed/>
                  </p:oleObj>
                </mc:Choice>
                <mc:Fallback>
                  <p:oleObj name="Equation" r:id="rId14" imgW="1193760" imgH="6220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3492"/>
                          <a:ext cx="752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0DD-9C74-4CCE-8B1C-EE18DF8B134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>
                <a:ea typeface="宋体" pitchFamily="2" charset="-122"/>
              </a:rPr>
              <a:t>Some Other Kinds of Equations That Can Be Solved by Transformations of Variables</a:t>
            </a:r>
          </a:p>
        </p:txBody>
      </p:sp>
      <p:sp>
        <p:nvSpPr>
          <p:cNvPr id="1057797" name="Text Box 5"/>
          <p:cNvSpPr txBox="1">
            <a:spLocks noChangeArrowheads="1"/>
          </p:cNvSpPr>
          <p:nvPr/>
        </p:nvSpPr>
        <p:spPr bwMode="auto">
          <a:xfrm>
            <a:off x="474663" y="2374923"/>
            <a:ext cx="2861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(continued)</a:t>
            </a:r>
          </a:p>
        </p:txBody>
      </p:sp>
      <p:sp>
        <p:nvSpPr>
          <p:cNvPr id="1057798" name="Text Box 6"/>
          <p:cNvSpPr txBox="1">
            <a:spLocks noChangeArrowheads="1"/>
          </p:cNvSpPr>
          <p:nvPr/>
        </p:nvSpPr>
        <p:spPr bwMode="auto">
          <a:xfrm>
            <a:off x="3331934" y="2374923"/>
            <a:ext cx="5312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Taking integration on both sides, we have</a:t>
            </a:r>
            <a:endParaRPr lang="en-US" altLang="zh-CN" sz="2400" b="1" dirty="0">
              <a:ea typeface="宋体" pitchFamily="2" charset="-122"/>
            </a:endParaRPr>
          </a:p>
        </p:txBody>
      </p:sp>
      <p:graphicFrame>
        <p:nvGraphicFramePr>
          <p:cNvPr id="1057799" name="Object 7"/>
          <p:cNvGraphicFramePr>
            <a:graphicFrameLocks noChangeAspect="1"/>
          </p:cNvGraphicFramePr>
          <p:nvPr/>
        </p:nvGraphicFramePr>
        <p:xfrm>
          <a:off x="2714612" y="2841624"/>
          <a:ext cx="360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7" name="Equation" r:id="rId4" imgW="3606480" imgH="444240" progId="Equation.DSMT4">
                  <p:embed/>
                </p:oleObj>
              </mc:Choice>
              <mc:Fallback>
                <p:oleObj name="Equation" r:id="rId4" imgW="360648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841624"/>
                        <a:ext cx="3606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800" name="Text Box 8"/>
          <p:cNvSpPr txBox="1">
            <a:spLocks noChangeArrowheads="1"/>
          </p:cNvSpPr>
          <p:nvPr/>
        </p:nvSpPr>
        <p:spPr bwMode="auto">
          <a:xfrm>
            <a:off x="567803" y="3000372"/>
            <a:ext cx="10038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that is,</a:t>
            </a:r>
          </a:p>
        </p:txBody>
      </p:sp>
      <p:graphicFrame>
        <p:nvGraphicFramePr>
          <p:cNvPr id="1057801" name="Object 9"/>
          <p:cNvGraphicFramePr>
            <a:graphicFrameLocks noChangeAspect="1"/>
          </p:cNvGraphicFramePr>
          <p:nvPr/>
        </p:nvGraphicFramePr>
        <p:xfrm>
          <a:off x="4133850" y="3524250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8" name="Equation" r:id="rId6" imgW="876240" imgH="317160" progId="Equation.DSMT4">
                  <p:embed/>
                </p:oleObj>
              </mc:Choice>
              <mc:Fallback>
                <p:oleObj name="Equation" r:id="rId6" imgW="876240" imgH="317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524250"/>
                        <a:ext cx="876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802" name="Text Box 10"/>
          <p:cNvSpPr txBox="1">
            <a:spLocks noChangeArrowheads="1"/>
          </p:cNvSpPr>
          <p:nvPr/>
        </p:nvSpPr>
        <p:spPr bwMode="auto">
          <a:xfrm>
            <a:off x="474663" y="3929066"/>
            <a:ext cx="64331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Hence the general solution of the given equation is</a:t>
            </a:r>
          </a:p>
        </p:txBody>
      </p:sp>
      <p:graphicFrame>
        <p:nvGraphicFramePr>
          <p:cNvPr id="1057803" name="Object 11"/>
          <p:cNvGraphicFramePr>
            <a:graphicFrameLocks noChangeAspect="1"/>
          </p:cNvGraphicFramePr>
          <p:nvPr/>
        </p:nvGraphicFramePr>
        <p:xfrm>
          <a:off x="3956050" y="4437074"/>
          <a:ext cx="1231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9" name="Equation" r:id="rId8" imgW="1231560" imgH="634680" progId="Equation.DSMT4">
                  <p:embed/>
                </p:oleObj>
              </mc:Choice>
              <mc:Fallback>
                <p:oleObj name="Equation" r:id="rId8" imgW="123156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437074"/>
                        <a:ext cx="1231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808" name="Rectangle 16"/>
          <p:cNvSpPr>
            <a:spLocks noChangeArrowheads="1"/>
          </p:cNvSpPr>
          <p:nvPr/>
        </p:nvSpPr>
        <p:spPr bwMode="auto">
          <a:xfrm>
            <a:off x="539750" y="5039037"/>
            <a:ext cx="1817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4282" y="1285860"/>
            <a:ext cx="8643998" cy="1000132"/>
            <a:chOff x="214282" y="1285860"/>
            <a:chExt cx="8643998" cy="1000132"/>
          </a:xfrm>
        </p:grpSpPr>
        <p:sp>
          <p:nvSpPr>
            <p:cNvPr id="20" name="圆角矩形 19"/>
            <p:cNvSpPr/>
            <p:nvPr/>
          </p:nvSpPr>
          <p:spPr>
            <a:xfrm>
              <a:off x="214282" y="1285860"/>
              <a:ext cx="8643998" cy="10001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261964" y="1285860"/>
              <a:ext cx="70246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10</a:t>
              </a:r>
              <a:r>
                <a:rPr lang="en-US" altLang="zh-CN" sz="2400" dirty="0">
                  <a:ea typeface="宋体" pitchFamily="2" charset="-122"/>
                </a:rPr>
                <a:t>   Find the general solution of the equation </a:t>
              </a:r>
              <a:endParaRPr lang="en-US" altLang="zh-CN" sz="2400" b="1" i="1" dirty="0">
                <a:ea typeface="宋体" pitchFamily="2" charset="-122"/>
              </a:endParaRP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3275013" y="1812925"/>
            <a:ext cx="3187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10" name="Equation" r:id="rId10" imgW="3187440" imgH="393480" progId="Equation.DSMT4">
                    <p:embed/>
                  </p:oleObj>
                </mc:Choice>
                <mc:Fallback>
                  <p:oleObj name="Equation" r:id="rId10" imgW="3187440" imgH="393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013" y="1812925"/>
                          <a:ext cx="31877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5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7" grpId="0"/>
      <p:bldP spid="1057798" grpId="0"/>
      <p:bldP spid="1057800" grpId="0"/>
      <p:bldP spid="1057802" grpId="0"/>
      <p:bldP spid="105780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0DD-9C74-4CCE-8B1C-EE18DF8B134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>
                <a:ea typeface="宋体" pitchFamily="2" charset="-122"/>
              </a:rPr>
              <a:t>Some Other Kinds of Equations That Can Be Solved by Transformations of Variables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4282" y="2532072"/>
            <a:ext cx="8539163" cy="2897192"/>
            <a:chOff x="299" y="2644"/>
            <a:chExt cx="5379" cy="1825"/>
          </a:xfrm>
        </p:grpSpPr>
        <p:sp>
          <p:nvSpPr>
            <p:cNvPr id="1057805" name="Text Box 13"/>
            <p:cNvSpPr txBox="1">
              <a:spLocks noChangeArrowheads="1"/>
            </p:cNvSpPr>
            <p:nvPr/>
          </p:nvSpPr>
          <p:spPr bwMode="auto">
            <a:xfrm>
              <a:off x="355" y="2644"/>
              <a:ext cx="553" cy="40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ea typeface="宋体" pitchFamily="2" charset="-122"/>
                </a:rPr>
                <a:t>Note </a:t>
              </a:r>
            </a:p>
          </p:txBody>
        </p:sp>
        <p:sp>
          <p:nvSpPr>
            <p:cNvPr id="1057806" name="Text Box 14"/>
            <p:cNvSpPr txBox="1">
              <a:spLocks noChangeArrowheads="1"/>
            </p:cNvSpPr>
            <p:nvPr/>
          </p:nvSpPr>
          <p:spPr bwMode="auto">
            <a:xfrm>
              <a:off x="614" y="2999"/>
              <a:ext cx="5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ea typeface="宋体" pitchFamily="2" charset="-122"/>
                </a:rPr>
                <a:t>We have seen that except for a few particular equations, solving</a:t>
              </a:r>
            </a:p>
          </p:txBody>
        </p:sp>
        <p:sp>
          <p:nvSpPr>
            <p:cNvPr id="1057807" name="Text Box 15"/>
            <p:cNvSpPr txBox="1">
              <a:spLocks noChangeArrowheads="1"/>
            </p:cNvSpPr>
            <p:nvPr/>
          </p:nvSpPr>
          <p:spPr bwMode="auto">
            <a:xfrm>
              <a:off x="299" y="3364"/>
              <a:ext cx="5334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dirty="0">
                  <a:ea typeface="宋体" pitchFamily="2" charset="-122"/>
                </a:rPr>
                <a:t>differential equations by transformations of variables is not very easy because it is hard to see in general how to find a suitable transformation. It requires some skills gained only by experience.</a:t>
              </a: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214282" y="1285860"/>
            <a:ext cx="8643998" cy="1000132"/>
            <a:chOff x="214282" y="1285860"/>
            <a:chExt cx="8643998" cy="1000132"/>
          </a:xfrm>
        </p:grpSpPr>
        <p:sp>
          <p:nvSpPr>
            <p:cNvPr id="20" name="圆角矩形 19"/>
            <p:cNvSpPr/>
            <p:nvPr/>
          </p:nvSpPr>
          <p:spPr>
            <a:xfrm>
              <a:off x="214282" y="1285860"/>
              <a:ext cx="8643998" cy="10001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261964" y="1285860"/>
              <a:ext cx="70246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10</a:t>
              </a:r>
              <a:r>
                <a:rPr lang="en-US" altLang="zh-CN" sz="2400" dirty="0">
                  <a:ea typeface="宋体" pitchFamily="2" charset="-122"/>
                </a:rPr>
                <a:t>   Find the general solution of the equation </a:t>
              </a:r>
              <a:endParaRPr lang="en-US" altLang="zh-CN" sz="2400" b="1" i="1" dirty="0">
                <a:ea typeface="宋体" pitchFamily="2" charset="-122"/>
              </a:endParaRP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3275013" y="1812925"/>
            <a:ext cx="3187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52" name="Equation" r:id="rId4" imgW="3187440" imgH="393480" progId="Equation.DSMT4">
                    <p:embed/>
                  </p:oleObj>
                </mc:Choice>
                <mc:Fallback>
                  <p:oleObj name="Equation" r:id="rId4" imgW="3187440" imgH="393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013" y="1812925"/>
                          <a:ext cx="31877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85720" y="1142984"/>
            <a:ext cx="8572560" cy="1714512"/>
            <a:chOff x="285720" y="1071546"/>
            <a:chExt cx="8572560" cy="1714512"/>
          </a:xfrm>
        </p:grpSpPr>
        <p:sp>
          <p:nvSpPr>
            <p:cNvPr id="31" name="圆角矩形 30"/>
            <p:cNvSpPr/>
            <p:nvPr/>
          </p:nvSpPr>
          <p:spPr>
            <a:xfrm>
              <a:off x="285720" y="1071546"/>
              <a:ext cx="8572560" cy="17145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26"/>
            <p:cNvGrpSpPr>
              <a:grpSpLocks/>
            </p:cNvGrpSpPr>
            <p:nvPr/>
          </p:nvGrpSpPr>
          <p:grpSpPr bwMode="auto">
            <a:xfrm>
              <a:off x="357158" y="1142985"/>
              <a:ext cx="8358188" cy="1643063"/>
              <a:chOff x="237" y="1070"/>
              <a:chExt cx="5265" cy="1035"/>
            </a:xfrm>
          </p:grpSpPr>
          <p:sp>
            <p:nvSpPr>
              <p:cNvPr id="1102851" name="Text Box 3"/>
              <p:cNvSpPr txBox="1">
                <a:spLocks noChangeArrowheads="1"/>
              </p:cNvSpPr>
              <p:nvPr/>
            </p:nvSpPr>
            <p:spPr bwMode="auto">
              <a:xfrm>
                <a:off x="237" y="1070"/>
                <a:ext cx="99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Example 2</a:t>
                </a:r>
              </a:p>
            </p:txBody>
          </p:sp>
          <p:sp>
            <p:nvSpPr>
              <p:cNvPr id="1102852" name="Text Box 4"/>
              <p:cNvSpPr txBox="1">
                <a:spLocks noChangeArrowheads="1"/>
              </p:cNvSpPr>
              <p:nvPr/>
            </p:nvSpPr>
            <p:spPr bwMode="auto">
              <a:xfrm>
                <a:off x="1247" y="1071"/>
                <a:ext cx="42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Suppose that a particle with mass </a:t>
                </a:r>
                <a:r>
                  <a:rPr lang="en-US" altLang="zh-CN" sz="2400" b="1" i="1" dirty="0">
                    <a:ea typeface="宋体" pitchFamily="2" charset="-122"/>
                  </a:rPr>
                  <a:t>m</a:t>
                </a:r>
                <a:r>
                  <a:rPr lang="en-US" altLang="zh-CN" sz="2400" dirty="0">
                    <a:ea typeface="宋体" pitchFamily="2" charset="-122"/>
                  </a:rPr>
                  <a:t> falls freely from</a:t>
                </a:r>
              </a:p>
            </p:txBody>
          </p:sp>
          <p:sp>
            <p:nvSpPr>
              <p:cNvPr id="1102853" name="Text Box 5"/>
              <p:cNvSpPr txBox="1">
                <a:spLocks noChangeArrowheads="1"/>
              </p:cNvSpPr>
              <p:nvPr/>
            </p:nvSpPr>
            <p:spPr bwMode="auto">
              <a:xfrm>
                <a:off x="237" y="1349"/>
                <a:ext cx="5265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>
                    <a:ea typeface="宋体" pitchFamily="2" charset="-122"/>
                  </a:rPr>
                  <a:t>a position of height </a:t>
                </a:r>
                <a:r>
                  <a:rPr lang="en-US" altLang="zh-CN" sz="2400" b="1" i="1" dirty="0">
                    <a:ea typeface="宋体" pitchFamily="2" charset="-122"/>
                  </a:rPr>
                  <a:t>H</a:t>
                </a:r>
                <a:r>
                  <a:rPr lang="en-US" altLang="zh-CN" sz="2400" dirty="0">
                    <a:ea typeface="宋体" pitchFamily="2" charset="-122"/>
                  </a:rPr>
                  <a:t>, with initial velocity </a:t>
                </a:r>
                <a:r>
                  <a:rPr lang="en-US" altLang="zh-CN" sz="2400" b="1" i="1" dirty="0">
                    <a:ea typeface="宋体" pitchFamily="2" charset="-122"/>
                  </a:rPr>
                  <a:t>V</a:t>
                </a:r>
                <a:r>
                  <a:rPr lang="en-US" altLang="zh-CN" sz="2400" baseline="-25000" dirty="0">
                    <a:ea typeface="宋体" pitchFamily="2" charset="-122"/>
                  </a:rPr>
                  <a:t>0</a:t>
                </a:r>
                <a:r>
                  <a:rPr lang="en-US" altLang="zh-CN" sz="2400" dirty="0">
                    <a:ea typeface="宋体" pitchFamily="2" charset="-122"/>
                  </a:rPr>
                  <a:t>. If we neglect the resistance of air, find the relationship between the height </a:t>
                </a:r>
                <a:r>
                  <a:rPr lang="en-US" altLang="zh-CN" sz="2400" b="1" i="1" dirty="0">
                    <a:ea typeface="宋体" pitchFamily="2" charset="-122"/>
                  </a:rPr>
                  <a:t>H</a:t>
                </a:r>
                <a:r>
                  <a:rPr lang="en-US" altLang="zh-CN" sz="2400" dirty="0">
                    <a:ea typeface="宋体" pitchFamily="2" charset="-122"/>
                  </a:rPr>
                  <a:t> and time  </a:t>
                </a:r>
                <a:r>
                  <a:rPr lang="en-US" altLang="zh-CN" sz="2400" b="1" i="1" dirty="0">
                    <a:ea typeface="宋体" pitchFamily="2" charset="-122"/>
                  </a:rPr>
                  <a:t>t </a:t>
                </a:r>
                <a:r>
                  <a:rPr lang="en-US" altLang="zh-CN" sz="2400" dirty="0">
                    <a:ea typeface="宋体" pitchFamily="2" charset="-122"/>
                  </a:rPr>
                  <a:t> while the particle is falling.</a:t>
                </a:r>
              </a:p>
            </p:txBody>
          </p:sp>
        </p:grpSp>
      </p:grp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7744-E279-4E10-859C-6D7306B66D8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Examples of Differential Equations</a:t>
            </a:r>
            <a:endParaRPr lang="en-US" altLang="zh-CN" sz="3200" dirty="0">
              <a:ea typeface="宋体" pitchFamily="2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000892" y="3048018"/>
            <a:ext cx="2016125" cy="3024188"/>
            <a:chOff x="3969" y="1888"/>
            <a:chExt cx="1270" cy="1905"/>
          </a:xfrm>
        </p:grpSpPr>
        <p:sp>
          <p:nvSpPr>
            <p:cNvPr id="1102855" name="Rectangle 7" descr="宽上对角线"/>
            <p:cNvSpPr>
              <a:spLocks noChangeArrowheads="1"/>
            </p:cNvSpPr>
            <p:nvPr/>
          </p:nvSpPr>
          <p:spPr bwMode="auto">
            <a:xfrm>
              <a:off x="3969" y="3748"/>
              <a:ext cx="1270" cy="4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2856" name="Line 8"/>
            <p:cNvSpPr>
              <a:spLocks noChangeShapeType="1"/>
            </p:cNvSpPr>
            <p:nvPr/>
          </p:nvSpPr>
          <p:spPr bwMode="auto">
            <a:xfrm>
              <a:off x="3969" y="374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57" name="Line 9"/>
            <p:cNvSpPr>
              <a:spLocks noChangeShapeType="1"/>
            </p:cNvSpPr>
            <p:nvPr/>
          </p:nvSpPr>
          <p:spPr bwMode="auto">
            <a:xfrm flipV="1">
              <a:off x="4604" y="1888"/>
              <a:ext cx="0" cy="18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58" name="Line 10"/>
            <p:cNvSpPr>
              <a:spLocks noChangeShapeType="1"/>
            </p:cNvSpPr>
            <p:nvPr/>
          </p:nvSpPr>
          <p:spPr bwMode="auto">
            <a:xfrm>
              <a:off x="4286" y="2205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59" name="Line 11"/>
            <p:cNvSpPr>
              <a:spLocks noChangeShapeType="1"/>
            </p:cNvSpPr>
            <p:nvPr/>
          </p:nvSpPr>
          <p:spPr bwMode="auto">
            <a:xfrm>
              <a:off x="4604" y="2886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60" name="Line 12"/>
            <p:cNvSpPr>
              <a:spLocks noChangeShapeType="1"/>
            </p:cNvSpPr>
            <p:nvPr/>
          </p:nvSpPr>
          <p:spPr bwMode="auto">
            <a:xfrm>
              <a:off x="4422" y="2205"/>
              <a:ext cx="0" cy="15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61" name="Text Box 13"/>
            <p:cNvSpPr txBox="1">
              <a:spLocks noChangeArrowheads="1"/>
            </p:cNvSpPr>
            <p:nvPr/>
          </p:nvSpPr>
          <p:spPr bwMode="auto">
            <a:xfrm rot="-5400000">
              <a:off x="4166" y="282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pitchFamily="2" charset="-122"/>
                </a:rPr>
                <a:t>H</a:t>
              </a:r>
            </a:p>
          </p:txBody>
        </p:sp>
        <p:sp>
          <p:nvSpPr>
            <p:cNvPr id="1102862" name="Text Box 14"/>
            <p:cNvSpPr txBox="1">
              <a:spLocks noChangeArrowheads="1"/>
            </p:cNvSpPr>
            <p:nvPr/>
          </p:nvSpPr>
          <p:spPr bwMode="auto">
            <a:xfrm rot="5400000" flipH="1">
              <a:off x="4777" y="3160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pitchFamily="2" charset="-122"/>
                </a:rPr>
                <a:t>h</a:t>
              </a:r>
              <a:r>
                <a:rPr lang="en-US" altLang="zh-CN">
                  <a:ea typeface="宋体" pitchFamily="2" charset="-122"/>
                </a:rPr>
                <a:t>(</a:t>
              </a:r>
              <a:r>
                <a:rPr lang="en-US" altLang="zh-CN" b="1" i="1">
                  <a:ea typeface="宋体" pitchFamily="2" charset="-122"/>
                </a:rPr>
                <a:t>t</a:t>
              </a:r>
              <a:r>
                <a:rPr lang="en-US" altLang="zh-CN">
                  <a:ea typeface="宋体" pitchFamily="2" charset="-122"/>
                </a:rPr>
                <a:t>)</a:t>
              </a:r>
            </a:p>
          </p:txBody>
        </p:sp>
        <p:sp>
          <p:nvSpPr>
            <p:cNvPr id="1102863" name="Line 15"/>
            <p:cNvSpPr>
              <a:spLocks noChangeShapeType="1"/>
            </p:cNvSpPr>
            <p:nvPr/>
          </p:nvSpPr>
          <p:spPr bwMode="auto">
            <a:xfrm>
              <a:off x="4785" y="2886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2864" name="Text Box 16"/>
          <p:cNvSpPr txBox="1">
            <a:spLocks noChangeArrowheads="1"/>
          </p:cNvSpPr>
          <p:nvPr/>
        </p:nvSpPr>
        <p:spPr bwMode="auto">
          <a:xfrm>
            <a:off x="376238" y="2894027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76238" y="2894026"/>
            <a:ext cx="7196137" cy="1190624"/>
            <a:chOff x="237" y="1705"/>
            <a:chExt cx="4533" cy="750"/>
          </a:xfrm>
        </p:grpSpPr>
        <p:sp>
          <p:nvSpPr>
            <p:cNvPr id="1102866" name="Text Box 18"/>
            <p:cNvSpPr txBox="1">
              <a:spLocks noChangeArrowheads="1"/>
            </p:cNvSpPr>
            <p:nvPr/>
          </p:nvSpPr>
          <p:spPr bwMode="auto">
            <a:xfrm>
              <a:off x="1080" y="1705"/>
              <a:ext cx="36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Denote the initial time when the particle starts</a:t>
              </a:r>
            </a:p>
          </p:txBody>
        </p:sp>
        <p:sp>
          <p:nvSpPr>
            <p:cNvPr id="1102867" name="Text Box 19"/>
            <p:cNvSpPr txBox="1">
              <a:spLocks noChangeArrowheads="1"/>
            </p:cNvSpPr>
            <p:nvPr/>
          </p:nvSpPr>
          <p:spPr bwMode="auto">
            <a:xfrm>
              <a:off x="237" y="1932"/>
              <a:ext cx="426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to fall by </a:t>
              </a:r>
              <a:r>
                <a:rPr lang="en-US" altLang="zh-CN" sz="2400" b="1" i="1" dirty="0">
                  <a:ea typeface="宋体" pitchFamily="2" charset="-122"/>
                </a:rPr>
                <a:t>t</a:t>
              </a:r>
              <a:r>
                <a:rPr lang="en-US" altLang="zh-CN" sz="2400" dirty="0">
                  <a:ea typeface="宋体" pitchFamily="2" charset="-122"/>
                </a:rPr>
                <a:t> = 0, and denote the height of the particle at any time </a:t>
              </a:r>
              <a:r>
                <a:rPr lang="en-US" altLang="zh-CN" sz="2400" b="1" i="1" dirty="0">
                  <a:ea typeface="宋体" pitchFamily="2" charset="-122"/>
                </a:rPr>
                <a:t>t</a:t>
              </a:r>
              <a:r>
                <a:rPr lang="en-US" altLang="zh-CN" sz="2400" dirty="0">
                  <a:ea typeface="宋体" pitchFamily="2" charset="-122"/>
                </a:rPr>
                <a:t> in the process of falling by </a:t>
              </a:r>
              <a:r>
                <a:rPr lang="en-US" altLang="zh-CN" sz="2400" b="1" i="1" dirty="0">
                  <a:ea typeface="宋体" pitchFamily="2" charset="-122"/>
                </a:rPr>
                <a:t>h</a:t>
              </a:r>
              <a:r>
                <a:rPr lang="en-US" altLang="zh-CN" sz="2400" dirty="0">
                  <a:ea typeface="宋体" pitchFamily="2" charset="-122"/>
                </a:rPr>
                <a:t> = </a:t>
              </a:r>
              <a:r>
                <a:rPr lang="en-US" altLang="zh-CN" sz="2400" b="1" i="1" dirty="0">
                  <a:ea typeface="宋体" pitchFamily="2" charset="-122"/>
                </a:rPr>
                <a:t>h</a:t>
              </a:r>
              <a:r>
                <a:rPr lang="en-US" altLang="zh-CN" sz="2400" dirty="0">
                  <a:ea typeface="宋体" pitchFamily="2" charset="-122"/>
                </a:rPr>
                <a:t>(</a:t>
              </a:r>
              <a:r>
                <a:rPr lang="en-US" altLang="zh-CN" sz="2400" b="1" i="1" dirty="0">
                  <a:ea typeface="宋体" pitchFamily="2" charset="-122"/>
                </a:rPr>
                <a:t>t</a:t>
              </a:r>
              <a:r>
                <a:rPr lang="en-US" altLang="zh-CN" sz="2400" dirty="0">
                  <a:ea typeface="宋体" pitchFamily="2" charset="-122"/>
                </a:rPr>
                <a:t>).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9738" y="4071953"/>
            <a:ext cx="7061199" cy="1341438"/>
            <a:chOff x="277" y="2447"/>
            <a:chExt cx="4448" cy="845"/>
          </a:xfrm>
        </p:grpSpPr>
        <p:sp>
          <p:nvSpPr>
            <p:cNvPr id="1102869" name="Text Box 21"/>
            <p:cNvSpPr txBox="1">
              <a:spLocks noChangeArrowheads="1"/>
            </p:cNvSpPr>
            <p:nvPr/>
          </p:nvSpPr>
          <p:spPr bwMode="auto">
            <a:xfrm>
              <a:off x="277" y="2447"/>
              <a:ext cx="444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By Newton’s second law, </a:t>
              </a:r>
              <a:r>
                <a:rPr lang="en-US" altLang="zh-CN" sz="2400" b="1" i="1" dirty="0">
                  <a:ea typeface="宋体" pitchFamily="2" charset="-122"/>
                </a:rPr>
                <a:t>h</a:t>
              </a:r>
              <a:r>
                <a:rPr lang="en-US" altLang="zh-CN" sz="2400" dirty="0">
                  <a:ea typeface="宋体" pitchFamily="2" charset="-122"/>
                </a:rPr>
                <a:t> should satisfy the following</a:t>
              </a:r>
            </a:p>
            <a:p>
              <a:r>
                <a:rPr lang="en-US" altLang="zh-CN" sz="2400" dirty="0">
                  <a:ea typeface="宋体" pitchFamily="2" charset="-122"/>
                </a:rPr>
                <a:t>equation</a:t>
              </a:r>
            </a:p>
          </p:txBody>
        </p:sp>
        <p:graphicFrame>
          <p:nvGraphicFramePr>
            <p:cNvPr id="1102870" name="Object 22"/>
            <p:cNvGraphicFramePr>
              <a:graphicFrameLocks noChangeAspect="1"/>
            </p:cNvGraphicFramePr>
            <p:nvPr/>
          </p:nvGraphicFramePr>
          <p:xfrm>
            <a:off x="1188" y="2852"/>
            <a:ext cx="223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2" name="Equation" r:id="rId4" imgW="3543120" imgH="698400" progId="Equation.DSMT4">
                    <p:embed/>
                  </p:oleObj>
                </mc:Choice>
                <mc:Fallback>
                  <p:oleObj name="Equation" r:id="rId4" imgW="3543120" imgH="6984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852"/>
                          <a:ext cx="223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95288" y="5157788"/>
            <a:ext cx="4676770" cy="711200"/>
            <a:chOff x="237" y="3238"/>
            <a:chExt cx="2946" cy="448"/>
          </a:xfrm>
        </p:grpSpPr>
        <p:sp>
          <p:nvSpPr>
            <p:cNvPr id="1102872" name="Text Box 24"/>
            <p:cNvSpPr txBox="1">
              <a:spLocks noChangeArrowheads="1"/>
            </p:cNvSpPr>
            <p:nvPr/>
          </p:nvSpPr>
          <p:spPr bwMode="auto">
            <a:xfrm>
              <a:off x="237" y="323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altLang="zh-CN">
                <a:ea typeface="宋体" pitchFamily="2" charset="-122"/>
              </a:endParaRPr>
            </a:p>
          </p:txBody>
        </p:sp>
        <p:graphicFrame>
          <p:nvGraphicFramePr>
            <p:cNvPr id="1102873" name="Object 25"/>
            <p:cNvGraphicFramePr>
              <a:graphicFrameLocks noChangeAspect="1"/>
            </p:cNvGraphicFramePr>
            <p:nvPr/>
          </p:nvGraphicFramePr>
          <p:xfrm>
            <a:off x="1567" y="3454"/>
            <a:ext cx="16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3" name="Equation" r:id="rId6" imgW="2565360" imgH="368280" progId="Equation.DSMT4">
                    <p:embed/>
                  </p:oleObj>
                </mc:Choice>
                <mc:Fallback>
                  <p:oleObj name="Equation" r:id="rId6" imgW="2565360" imgH="3682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3454"/>
                          <a:ext cx="161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2875" name="AutoShape 27"/>
          <p:cNvSpPr>
            <a:spLocks noChangeArrowheads="1"/>
          </p:cNvSpPr>
          <p:nvPr/>
        </p:nvSpPr>
        <p:spPr bwMode="auto">
          <a:xfrm>
            <a:off x="5786446" y="5000636"/>
            <a:ext cx="1714512" cy="857256"/>
          </a:xfrm>
          <a:prstGeom prst="wedgeRectCallout">
            <a:avLst>
              <a:gd name="adj1" fmla="val -84072"/>
              <a:gd name="adj2" fmla="val -18091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differential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equation</a:t>
            </a:r>
          </a:p>
        </p:txBody>
      </p:sp>
      <p:sp>
        <p:nvSpPr>
          <p:cNvPr id="1102876" name="AutoShape 28"/>
          <p:cNvSpPr>
            <a:spLocks noChangeArrowheads="1"/>
          </p:cNvSpPr>
          <p:nvPr/>
        </p:nvSpPr>
        <p:spPr bwMode="auto">
          <a:xfrm>
            <a:off x="428596" y="5643578"/>
            <a:ext cx="1654177" cy="928670"/>
          </a:xfrm>
          <a:prstGeom prst="wedgeRectCallout">
            <a:avLst>
              <a:gd name="adj1" fmla="val 85625"/>
              <a:gd name="adj2" fmla="val -42039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Initial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conditions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64" grpId="0"/>
      <p:bldP spid="1102875" grpId="0" animBg="1"/>
      <p:bldP spid="110287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6.3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Reducible Second-Order Differential Equations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5E13-E0A0-44FE-876F-6BE5F1BE8883}" type="slidenum">
              <a:rPr lang="zh-CN" altLang="en-US" smtClean="0"/>
              <a:pPr/>
              <a:t>50</a:t>
            </a:fld>
            <a:endParaRPr lang="zh-CN" altLang="en-US"/>
          </a:p>
        </p:txBody>
      </p:sp>
      <p:pic>
        <p:nvPicPr>
          <p:cNvPr id="8" name="图片占位符 7" descr="Euler_1_web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248" b="13248"/>
          <a:stretch>
            <a:fillRect/>
          </a:stretch>
        </p:blipFill>
        <p:spPr/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214282" y="4500570"/>
            <a:ext cx="8643998" cy="714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4AE4-01BD-42CF-9716-16DF1812443C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pitchFamily="2" charset="-122"/>
              </a:rPr>
              <a:t>Differential Equations of Second Order Solvable by Reduced Order Methods</a:t>
            </a:r>
          </a:p>
        </p:txBody>
      </p:sp>
      <p:sp>
        <p:nvSpPr>
          <p:cNvPr id="1059843" name="Text Box 3"/>
          <p:cNvSpPr txBox="1">
            <a:spLocks noChangeArrowheads="1"/>
          </p:cNvSpPr>
          <p:nvPr/>
        </p:nvSpPr>
        <p:spPr bwMode="auto">
          <a:xfrm>
            <a:off x="214283" y="1357298"/>
            <a:ext cx="85725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In this part, we will introduce some methods for solving some kind of second order equations of the form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/>
        </p:nvGraphicFramePr>
        <p:xfrm>
          <a:off x="3513138" y="2257425"/>
          <a:ext cx="187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4" name="Equation" r:id="rId4" imgW="1879560" imgH="342720" progId="Equation.DSMT4">
                  <p:embed/>
                </p:oleObj>
              </mc:Choice>
              <mc:Fallback>
                <p:oleObj name="Equation" r:id="rId4" imgW="187956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257425"/>
                        <a:ext cx="1879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9845" name="Text Box 5"/>
          <p:cNvSpPr txBox="1">
            <a:spLocks noChangeArrowheads="1"/>
          </p:cNvSpPr>
          <p:nvPr/>
        </p:nvSpPr>
        <p:spPr bwMode="auto">
          <a:xfrm>
            <a:off x="214282" y="2592388"/>
            <a:ext cx="8643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There are three types of equation of this form which can be solved by reduction of order methods. We will discuss them in the following.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8596" y="3636968"/>
            <a:ext cx="1728787" cy="506412"/>
            <a:chOff x="295" y="2115"/>
            <a:chExt cx="1089" cy="319"/>
          </a:xfrm>
        </p:grpSpPr>
        <p:sp>
          <p:nvSpPr>
            <p:cNvPr id="1059859" name="Rectangle 19"/>
            <p:cNvSpPr>
              <a:spLocks noChangeArrowheads="1"/>
            </p:cNvSpPr>
            <p:nvPr/>
          </p:nvSpPr>
          <p:spPr bwMode="auto">
            <a:xfrm>
              <a:off x="295" y="2115"/>
              <a:ext cx="1089" cy="3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9" y="2143"/>
              <a:ext cx="1077" cy="291"/>
              <a:chOff x="299" y="2232"/>
              <a:chExt cx="1077" cy="291"/>
            </a:xfrm>
          </p:grpSpPr>
          <p:sp>
            <p:nvSpPr>
              <p:cNvPr id="1059847" name="Text Box 7"/>
              <p:cNvSpPr txBox="1">
                <a:spLocks noChangeArrowheads="1"/>
              </p:cNvSpPr>
              <p:nvPr/>
            </p:nvSpPr>
            <p:spPr bwMode="auto">
              <a:xfrm>
                <a:off x="299" y="2232"/>
                <a:ext cx="39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</a:rPr>
                  <a:t>(1) </a:t>
                </a:r>
              </a:p>
            </p:txBody>
          </p:sp>
          <p:graphicFrame>
            <p:nvGraphicFramePr>
              <p:cNvPr id="1059848" name="Object 8"/>
              <p:cNvGraphicFramePr>
                <a:graphicFrameLocks noChangeAspect="1"/>
              </p:cNvGraphicFramePr>
              <p:nvPr/>
            </p:nvGraphicFramePr>
            <p:xfrm>
              <a:off x="592" y="2261"/>
              <a:ext cx="7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045" name="Equation" r:id="rId6" imgW="1244520" imgH="342720" progId="Equation.DSMT4">
                      <p:embed/>
                    </p:oleObj>
                  </mc:Choice>
                  <mc:Fallback>
                    <p:oleObj name="Equation" r:id="rId6" imgW="1244520" imgH="34272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" y="2261"/>
                            <a:ext cx="784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3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59849" name="Text Box 9"/>
          <p:cNvSpPr txBox="1">
            <a:spLocks noChangeArrowheads="1"/>
          </p:cNvSpPr>
          <p:nvPr/>
        </p:nvSpPr>
        <p:spPr bwMode="auto">
          <a:xfrm>
            <a:off x="2357423" y="3526697"/>
            <a:ext cx="6500857" cy="83099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Solving this type of equations is very simple. We need only integrate  </a:t>
            </a:r>
            <a:r>
              <a:rPr lang="en-US" altLang="zh-CN" sz="2400" b="1" i="1" dirty="0">
                <a:ea typeface="宋体" pitchFamily="2" charset="-122"/>
              </a:rPr>
              <a:t>f</a:t>
            </a:r>
            <a:r>
              <a:rPr lang="en-US" altLang="zh-CN" sz="2400" b="1" dirty="0">
                <a:ea typeface="宋体" pitchFamily="2" charset="-122"/>
              </a:rPr>
              <a:t>(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b="1" dirty="0">
                <a:ea typeface="宋体" pitchFamily="2" charset="-122"/>
              </a:rPr>
              <a:t>)  successively twice.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7195" y="4643446"/>
            <a:ext cx="8101019" cy="461963"/>
            <a:chOff x="431" y="956"/>
            <a:chExt cx="5103" cy="291"/>
          </a:xfrm>
        </p:grpSpPr>
        <p:sp>
          <p:nvSpPr>
            <p:cNvPr id="1059851" name="Text Box 11"/>
            <p:cNvSpPr txBox="1">
              <a:spLocks noChangeArrowheads="1"/>
            </p:cNvSpPr>
            <p:nvPr/>
          </p:nvSpPr>
          <p:spPr bwMode="auto">
            <a:xfrm>
              <a:off x="431" y="956"/>
              <a:ext cx="44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Example 1</a:t>
              </a:r>
              <a:r>
                <a:rPr lang="en-US" altLang="zh-CN" sz="2400" dirty="0">
                  <a:ea typeface="宋体" pitchFamily="2" charset="-122"/>
                </a:rPr>
                <a:t>   Find the general solution of the equation 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59852" name="Object 12"/>
            <p:cNvGraphicFramePr>
              <a:graphicFrameLocks noChangeAspect="1"/>
            </p:cNvGraphicFramePr>
            <p:nvPr/>
          </p:nvGraphicFramePr>
          <p:xfrm>
            <a:off x="4718" y="1029"/>
            <a:ext cx="8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6" name="Equation" r:id="rId8" imgW="1295280" imgH="342720" progId="Equation.DSMT4">
                    <p:embed/>
                  </p:oleObj>
                </mc:Choice>
                <mc:Fallback>
                  <p:oleObj name="Equation" r:id="rId8" imgW="12952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1029"/>
                          <a:ext cx="81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9854" name="Text Box 14"/>
          <p:cNvSpPr txBox="1">
            <a:spLocks noChangeArrowheads="1"/>
          </p:cNvSpPr>
          <p:nvPr/>
        </p:nvSpPr>
        <p:spPr bwMode="auto">
          <a:xfrm>
            <a:off x="285720" y="5168900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</a:t>
            </a:r>
          </a:p>
        </p:txBody>
      </p:sp>
      <p:sp>
        <p:nvSpPr>
          <p:cNvPr id="1059856" name="Text Box 16"/>
          <p:cNvSpPr txBox="1">
            <a:spLocks noChangeArrowheads="1"/>
          </p:cNvSpPr>
          <p:nvPr/>
        </p:nvSpPr>
        <p:spPr bwMode="auto">
          <a:xfrm>
            <a:off x="4123185" y="5199063"/>
            <a:ext cx="12346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and then</a:t>
            </a:r>
          </a:p>
        </p:txBody>
      </p:sp>
      <p:graphicFrame>
        <p:nvGraphicFramePr>
          <p:cNvPr id="1059857" name="Object 17"/>
          <p:cNvGraphicFramePr>
            <a:graphicFrameLocks noChangeAspect="1"/>
          </p:cNvGraphicFramePr>
          <p:nvPr/>
        </p:nvGraphicFramePr>
        <p:xfrm>
          <a:off x="2025650" y="5614988"/>
          <a:ext cx="290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7" name="Equation" r:id="rId10" imgW="2908080" imgH="495000" progId="Equation.DSMT4">
                  <p:embed/>
                </p:oleObj>
              </mc:Choice>
              <mc:Fallback>
                <p:oleObj name="Equation" r:id="rId10" imgW="290808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5614988"/>
                        <a:ext cx="2908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58" name="Object 18"/>
          <p:cNvGraphicFramePr>
            <a:graphicFrameLocks noChangeAspect="1"/>
          </p:cNvGraphicFramePr>
          <p:nvPr/>
        </p:nvGraphicFramePr>
        <p:xfrm>
          <a:off x="5083196" y="5665788"/>
          <a:ext cx="248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8" name="Equation" r:id="rId12" imgW="2489040" imgH="368280" progId="Equation.DSMT4">
                  <p:embed/>
                </p:oleObj>
              </mc:Choice>
              <mc:Fallback>
                <p:oleObj name="Equation" r:id="rId12" imgW="248904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96" y="5665788"/>
                        <a:ext cx="2489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547813" y="5192719"/>
            <a:ext cx="2582863" cy="461963"/>
            <a:chOff x="975" y="3271"/>
            <a:chExt cx="1627" cy="291"/>
          </a:xfrm>
        </p:grpSpPr>
        <p:graphicFrame>
          <p:nvGraphicFramePr>
            <p:cNvPr id="1059855" name="Object 15"/>
            <p:cNvGraphicFramePr>
              <a:graphicFrameLocks noChangeAspect="1"/>
            </p:cNvGraphicFramePr>
            <p:nvPr/>
          </p:nvGraphicFramePr>
          <p:xfrm>
            <a:off x="1530" y="3323"/>
            <a:ext cx="10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9" name="Equation" r:id="rId14" imgW="1701720" imgH="368280" progId="Equation.DSMT4">
                    <p:embed/>
                  </p:oleObj>
                </mc:Choice>
                <mc:Fallback>
                  <p:oleObj name="Equation" r:id="rId14" imgW="1701720" imgH="3682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3323"/>
                          <a:ext cx="107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9861" name="Rectangle 21"/>
            <p:cNvSpPr>
              <a:spLocks noChangeArrowheads="1"/>
            </p:cNvSpPr>
            <p:nvPr/>
          </p:nvSpPr>
          <p:spPr bwMode="auto">
            <a:xfrm>
              <a:off x="975" y="3271"/>
              <a:ext cx="5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 Since</a:t>
              </a:r>
              <a:endParaRPr lang="zh-CN" altLang="en-US" sz="2400">
                <a:ea typeface="宋体" pitchFamily="2" charset="-122"/>
              </a:endParaRPr>
            </a:p>
          </p:txBody>
        </p:sp>
      </p:grpSp>
      <p:sp>
        <p:nvSpPr>
          <p:cNvPr id="1059863" name="Rectangle 23"/>
          <p:cNvSpPr>
            <a:spLocks noChangeArrowheads="1"/>
          </p:cNvSpPr>
          <p:nvPr/>
        </p:nvSpPr>
        <p:spPr bwMode="auto">
          <a:xfrm>
            <a:off x="325436" y="6110607"/>
            <a:ext cx="1246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5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5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5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5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5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5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5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59843" grpId="0"/>
      <p:bldP spid="1059845" grpId="0"/>
      <p:bldP spid="1059849" grpId="0" animBg="1"/>
      <p:bldP spid="1059854" grpId="0"/>
      <p:bldP spid="1059856" grpId="0"/>
      <p:bldP spid="10598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C65-6731-4972-B219-6CDB29D99C07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pitchFamily="2" charset="-122"/>
              </a:rPr>
              <a:t>Differential Equations of Second Order Solvable by Reduced Order Methods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68313" y="1341436"/>
            <a:ext cx="2132012" cy="504824"/>
            <a:chOff x="295" y="1071"/>
            <a:chExt cx="1343" cy="318"/>
          </a:xfrm>
        </p:grpSpPr>
        <p:sp>
          <p:nvSpPr>
            <p:cNvPr id="1061909" name="Rectangle 21"/>
            <p:cNvSpPr>
              <a:spLocks noChangeArrowheads="1"/>
            </p:cNvSpPr>
            <p:nvPr/>
          </p:nvSpPr>
          <p:spPr bwMode="auto">
            <a:xfrm>
              <a:off x="295" y="1071"/>
              <a:ext cx="1315" cy="3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061891" name="Text Box 3"/>
            <p:cNvSpPr txBox="1">
              <a:spLocks noChangeArrowheads="1"/>
            </p:cNvSpPr>
            <p:nvPr/>
          </p:nvSpPr>
          <p:spPr bwMode="auto">
            <a:xfrm>
              <a:off x="299" y="1098"/>
              <a:ext cx="3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ea typeface="宋体" pitchFamily="2" charset="-122"/>
                </a:rPr>
                <a:t>(2) </a:t>
              </a:r>
            </a:p>
          </p:txBody>
        </p:sp>
        <p:graphicFrame>
          <p:nvGraphicFramePr>
            <p:cNvPr id="1061892" name="Object 4"/>
            <p:cNvGraphicFramePr>
              <a:graphicFrameLocks noChangeAspect="1"/>
            </p:cNvGraphicFramePr>
            <p:nvPr/>
          </p:nvGraphicFramePr>
          <p:xfrm>
            <a:off x="630" y="1126"/>
            <a:ext cx="10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82" name="Equation" r:id="rId4" imgW="1600200" imgH="342720" progId="Equation.DSMT4">
                    <p:embed/>
                  </p:oleObj>
                </mc:Choice>
                <mc:Fallback>
                  <p:oleObj name="Equation" r:id="rId4" imgW="1600200" imgH="34272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1126"/>
                          <a:ext cx="100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2643174" y="1228539"/>
            <a:ext cx="6500826" cy="120032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The character of the equation is that the function  </a:t>
            </a:r>
            <a:r>
              <a:rPr lang="en-US" altLang="zh-CN" sz="2400" b="1" i="1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  does not contain the unknown function </a:t>
            </a:r>
            <a:r>
              <a:rPr lang="en-US" altLang="zh-CN" sz="2400" b="1" i="1" dirty="0">
                <a:solidFill>
                  <a:schemeClr val="bg1"/>
                </a:solidFill>
                <a:ea typeface="宋体" pitchFamily="2" charset="-122"/>
              </a:rPr>
              <a:t>y</a:t>
            </a:r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.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74663" y="2557464"/>
            <a:ext cx="6740521" cy="1228726"/>
            <a:chOff x="299" y="1934"/>
            <a:chExt cx="4246" cy="774"/>
          </a:xfrm>
        </p:grpSpPr>
        <p:graphicFrame>
          <p:nvGraphicFramePr>
            <p:cNvPr id="1061895" name="Object 7"/>
            <p:cNvGraphicFramePr>
              <a:graphicFrameLocks noChangeAspect="1"/>
            </p:cNvGraphicFramePr>
            <p:nvPr/>
          </p:nvGraphicFramePr>
          <p:xfrm>
            <a:off x="3873" y="1934"/>
            <a:ext cx="67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83" name="Equation" r:id="rId6" imgW="1066680" imgH="634680" progId="Equation.DSMT4">
                    <p:embed/>
                  </p:oleObj>
                </mc:Choice>
                <mc:Fallback>
                  <p:oleObj name="Equation" r:id="rId6" imgW="10666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" y="1934"/>
                          <a:ext cx="67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99" y="1977"/>
              <a:ext cx="4079" cy="731"/>
              <a:chOff x="299" y="1977"/>
              <a:chExt cx="4079" cy="731"/>
            </a:xfrm>
          </p:grpSpPr>
          <p:sp>
            <p:nvSpPr>
              <p:cNvPr id="1061897" name="Text Box 9"/>
              <p:cNvSpPr txBox="1">
                <a:spLocks noChangeArrowheads="1"/>
              </p:cNvSpPr>
              <p:nvPr/>
            </p:nvSpPr>
            <p:spPr bwMode="auto">
              <a:xfrm>
                <a:off x="299" y="1977"/>
                <a:ext cx="235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We make the transformation </a:t>
                </a:r>
              </a:p>
            </p:txBody>
          </p:sp>
          <p:graphicFrame>
            <p:nvGraphicFramePr>
              <p:cNvPr id="1061898" name="Object 10"/>
              <p:cNvGraphicFramePr>
                <a:graphicFrameLocks noChangeAspect="1"/>
              </p:cNvGraphicFramePr>
              <p:nvPr/>
            </p:nvGraphicFramePr>
            <p:xfrm>
              <a:off x="2662" y="2042"/>
              <a:ext cx="48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084" name="Equation" r:id="rId8" imgW="774360" imgH="342720" progId="Equation.DSMT4">
                      <p:embed/>
                    </p:oleObj>
                  </mc:Choice>
                  <mc:Fallback>
                    <p:oleObj name="Equation" r:id="rId8" imgW="774360" imgH="34272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2" y="2042"/>
                            <a:ext cx="488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1899" name="Text Box 11"/>
              <p:cNvSpPr txBox="1">
                <a:spLocks noChangeArrowheads="1"/>
              </p:cNvSpPr>
              <p:nvPr/>
            </p:nvSpPr>
            <p:spPr bwMode="auto">
              <a:xfrm>
                <a:off x="3099" y="2005"/>
                <a:ext cx="7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, so that</a:t>
                </a:r>
              </a:p>
            </p:txBody>
          </p:sp>
          <p:sp>
            <p:nvSpPr>
              <p:cNvPr id="1061901" name="Text Box 13"/>
              <p:cNvSpPr txBox="1">
                <a:spLocks noChangeArrowheads="1"/>
              </p:cNvSpPr>
              <p:nvPr/>
            </p:nvSpPr>
            <p:spPr bwMode="auto">
              <a:xfrm>
                <a:off x="299" y="2372"/>
                <a:ext cx="325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Thus the equation is transformed into </a:t>
                </a:r>
              </a:p>
            </p:txBody>
          </p:sp>
          <p:graphicFrame>
            <p:nvGraphicFramePr>
              <p:cNvPr id="1061902" name="Object 14"/>
              <p:cNvGraphicFramePr>
                <a:graphicFrameLocks noChangeAspect="1"/>
              </p:cNvGraphicFramePr>
              <p:nvPr/>
            </p:nvGraphicFramePr>
            <p:xfrm>
              <a:off x="3330" y="2308"/>
              <a:ext cx="1048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085" name="Equation" r:id="rId10" imgW="1663560" imgH="634680" progId="Equation.DSMT4">
                      <p:embed/>
                    </p:oleObj>
                  </mc:Choice>
                  <mc:Fallback>
                    <p:oleObj name="Equation" r:id="rId10" imgW="1663560" imgH="63468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0" y="2308"/>
                            <a:ext cx="1048" cy="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74663" y="3789363"/>
            <a:ext cx="8669337" cy="1663700"/>
            <a:chOff x="299" y="2812"/>
            <a:chExt cx="5461" cy="1048"/>
          </a:xfrm>
        </p:grpSpPr>
        <p:sp>
          <p:nvSpPr>
            <p:cNvPr id="1061904" name="Text Box 16"/>
            <p:cNvSpPr txBox="1">
              <a:spLocks noChangeArrowheads="1"/>
            </p:cNvSpPr>
            <p:nvPr/>
          </p:nvSpPr>
          <p:spPr bwMode="auto">
            <a:xfrm>
              <a:off x="299" y="2812"/>
              <a:ext cx="546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This is a differential equation of first order. If we can find its general solution denoted by</a:t>
              </a:r>
            </a:p>
          </p:txBody>
        </p:sp>
        <p:graphicFrame>
          <p:nvGraphicFramePr>
            <p:cNvPr id="1061905" name="Object 17"/>
            <p:cNvGraphicFramePr>
              <a:graphicFrameLocks noChangeAspect="1"/>
            </p:cNvGraphicFramePr>
            <p:nvPr/>
          </p:nvGraphicFramePr>
          <p:xfrm>
            <a:off x="2384" y="3238"/>
            <a:ext cx="9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86" name="Equation" r:id="rId12" imgW="1574640" imgH="368280" progId="Equation.DSMT4">
                    <p:embed/>
                  </p:oleObj>
                </mc:Choice>
                <mc:Fallback>
                  <p:oleObj name="Equation" r:id="rId12" imgW="1574640" imgH="3682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3238"/>
                          <a:ext cx="99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1906" name="Text Box 18"/>
            <p:cNvSpPr txBox="1">
              <a:spLocks noChangeArrowheads="1"/>
            </p:cNvSpPr>
            <p:nvPr/>
          </p:nvSpPr>
          <p:spPr bwMode="auto">
            <a:xfrm>
              <a:off x="299" y="3527"/>
              <a:ext cx="8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then since</a:t>
              </a:r>
            </a:p>
          </p:txBody>
        </p:sp>
        <p:graphicFrame>
          <p:nvGraphicFramePr>
            <p:cNvPr id="1061907" name="Object 19"/>
            <p:cNvGraphicFramePr>
              <a:graphicFrameLocks noChangeAspect="1"/>
            </p:cNvGraphicFramePr>
            <p:nvPr/>
          </p:nvGraphicFramePr>
          <p:xfrm>
            <a:off x="1224" y="3460"/>
            <a:ext cx="60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87" name="Equation" r:id="rId14" imgW="965160" imgH="634680" progId="Equation.DSMT4">
                    <p:embed/>
                  </p:oleObj>
                </mc:Choice>
                <mc:Fallback>
                  <p:oleObj name="Equation" r:id="rId14" imgW="965160" imgH="6346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3460"/>
                          <a:ext cx="60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1908" name="Text Box 20"/>
            <p:cNvSpPr txBox="1">
              <a:spLocks noChangeArrowheads="1"/>
            </p:cNvSpPr>
            <p:nvPr/>
          </p:nvSpPr>
          <p:spPr bwMode="auto">
            <a:xfrm>
              <a:off x="1853" y="3536"/>
              <a:ext cx="7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we have</a:t>
              </a:r>
            </a:p>
          </p:txBody>
        </p:sp>
      </p:grpSp>
      <p:graphicFrame>
        <p:nvGraphicFramePr>
          <p:cNvPr id="1061912" name="Object 24"/>
          <p:cNvGraphicFramePr>
            <a:graphicFrameLocks noChangeAspect="1"/>
          </p:cNvGraphicFramePr>
          <p:nvPr/>
        </p:nvGraphicFramePr>
        <p:xfrm>
          <a:off x="4344998" y="4922838"/>
          <a:ext cx="1727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8" name="Equation" r:id="rId16" imgW="1726920" imgH="634680" progId="Equation.DSMT4">
                  <p:embed/>
                </p:oleObj>
              </mc:Choice>
              <mc:Fallback>
                <p:oleObj name="Equation" r:id="rId16" imgW="172692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98" y="4922838"/>
                        <a:ext cx="1727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28596" y="5508646"/>
            <a:ext cx="7097713" cy="946150"/>
            <a:chOff x="299" y="1495"/>
            <a:chExt cx="4471" cy="596"/>
          </a:xfrm>
        </p:grpSpPr>
        <p:sp>
          <p:nvSpPr>
            <p:cNvPr id="1061914" name="Text Box 26"/>
            <p:cNvSpPr txBox="1">
              <a:spLocks noChangeArrowheads="1"/>
            </p:cNvSpPr>
            <p:nvPr/>
          </p:nvSpPr>
          <p:spPr bwMode="auto">
            <a:xfrm>
              <a:off x="299" y="1495"/>
              <a:ext cx="44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Integration again, we obtain the desired general solution</a:t>
              </a:r>
            </a:p>
          </p:txBody>
        </p:sp>
        <p:graphicFrame>
          <p:nvGraphicFramePr>
            <p:cNvPr id="1061915" name="Object 27"/>
            <p:cNvGraphicFramePr>
              <a:graphicFrameLocks noChangeAspect="1"/>
            </p:cNvGraphicFramePr>
            <p:nvPr/>
          </p:nvGraphicFramePr>
          <p:xfrm>
            <a:off x="2052" y="1779"/>
            <a:ext cx="16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89" name="Equation" r:id="rId18" imgW="2628720" imgH="495000" progId="Equation.DSMT4">
                    <p:embed/>
                  </p:oleObj>
                </mc:Choice>
                <mc:Fallback>
                  <p:oleObj name="Equation" r:id="rId18" imgW="2628720" imgH="4950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" y="1779"/>
                          <a:ext cx="1656" cy="312"/>
                        </a:xfrm>
                        <a:prstGeom prst="rect">
                          <a:avLst/>
                        </a:prstGeom>
                        <a:solidFill>
                          <a:srgbClr val="FFFFC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6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DCD7-CC9F-4FE5-8D88-A73BAD06BFE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pitchFamily="2" charset="-122"/>
              </a:rPr>
              <a:t>Differential Equations of Second Order Solvable by Reduced Order Methods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14282" y="1357298"/>
            <a:ext cx="8643998" cy="1462077"/>
            <a:chOff x="214282" y="1357298"/>
            <a:chExt cx="8643998" cy="1462077"/>
          </a:xfrm>
        </p:grpSpPr>
        <p:sp>
          <p:nvSpPr>
            <p:cNvPr id="27" name="圆角矩形 26"/>
            <p:cNvSpPr/>
            <p:nvPr/>
          </p:nvSpPr>
          <p:spPr>
            <a:xfrm>
              <a:off x="214282" y="1357298"/>
              <a:ext cx="8643998" cy="1428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24"/>
            <p:cNvGrpSpPr>
              <a:grpSpLocks/>
            </p:cNvGrpSpPr>
            <p:nvPr/>
          </p:nvGrpSpPr>
          <p:grpSpPr bwMode="auto">
            <a:xfrm>
              <a:off x="285720" y="1428730"/>
              <a:ext cx="7143754" cy="1390645"/>
              <a:chOff x="299" y="1111"/>
              <a:chExt cx="4500" cy="876"/>
            </a:xfrm>
          </p:grpSpPr>
          <p:sp>
            <p:nvSpPr>
              <p:cNvPr id="1065987" name="Text Box 3"/>
              <p:cNvSpPr txBox="1">
                <a:spLocks noChangeArrowheads="1"/>
              </p:cNvSpPr>
              <p:nvPr/>
            </p:nvSpPr>
            <p:spPr bwMode="auto">
              <a:xfrm>
                <a:off x="299" y="1111"/>
                <a:ext cx="450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a typeface="宋体" pitchFamily="2" charset="-122"/>
                  </a:rPr>
                  <a:t>Example 2</a:t>
                </a:r>
                <a:r>
                  <a:rPr lang="en-US" altLang="zh-CN" sz="2400" dirty="0">
                    <a:ea typeface="宋体" pitchFamily="2" charset="-122"/>
                  </a:rPr>
                  <a:t>    Find the particular solution of the equation</a:t>
                </a:r>
                <a:endParaRPr lang="en-US" altLang="zh-CN" sz="2400" b="1" dirty="0">
                  <a:ea typeface="宋体" pitchFamily="2" charset="-122"/>
                </a:endParaRPr>
              </a:p>
            </p:txBody>
          </p:sp>
          <p:graphicFrame>
            <p:nvGraphicFramePr>
              <p:cNvPr id="1065988" name="Object 4"/>
              <p:cNvGraphicFramePr>
                <a:graphicFrameLocks noChangeAspect="1"/>
              </p:cNvGraphicFramePr>
              <p:nvPr/>
            </p:nvGraphicFramePr>
            <p:xfrm>
              <a:off x="2291" y="1447"/>
              <a:ext cx="148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113" name="Equation" r:id="rId4" imgW="2349360" imgH="431640" progId="Equation.DSMT4">
                      <p:embed/>
                    </p:oleObj>
                  </mc:Choice>
                  <mc:Fallback>
                    <p:oleObj name="Equation" r:id="rId4" imgW="2349360" imgH="43164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1" y="1447"/>
                            <a:ext cx="1480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989" name="Text Box 5"/>
              <p:cNvSpPr txBox="1">
                <a:spLocks noChangeArrowheads="1"/>
              </p:cNvSpPr>
              <p:nvPr/>
            </p:nvSpPr>
            <p:spPr bwMode="auto">
              <a:xfrm>
                <a:off x="344" y="1675"/>
                <a:ext cx="214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with the initial conditions </a:t>
                </a:r>
              </a:p>
            </p:txBody>
          </p:sp>
          <p:graphicFrame>
            <p:nvGraphicFramePr>
              <p:cNvPr id="1065990" name="Object 6"/>
              <p:cNvGraphicFramePr>
                <a:graphicFrameLocks noChangeAspect="1"/>
              </p:cNvGraphicFramePr>
              <p:nvPr/>
            </p:nvGraphicFramePr>
            <p:xfrm>
              <a:off x="2639" y="1706"/>
              <a:ext cx="64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114" name="Equation" r:id="rId6" imgW="1028520" imgH="444240" progId="Equation.DSMT4">
                      <p:embed/>
                    </p:oleObj>
                  </mc:Choice>
                  <mc:Fallback>
                    <p:oleObj name="Equation" r:id="rId6" imgW="1028520" imgH="44424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9" y="1706"/>
                            <a:ext cx="648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5991" name="Object 7"/>
              <p:cNvGraphicFramePr>
                <a:graphicFrameLocks noChangeAspect="1"/>
              </p:cNvGraphicFramePr>
              <p:nvPr/>
            </p:nvGraphicFramePr>
            <p:xfrm>
              <a:off x="3724" y="1700"/>
              <a:ext cx="76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115" name="Equation" r:id="rId8" imgW="1206360" imgH="444240" progId="Equation.DSMT4">
                      <p:embed/>
                    </p:oleObj>
                  </mc:Choice>
                  <mc:Fallback>
                    <p:oleObj name="Equation" r:id="rId8" imgW="1206360" imgH="44424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4" y="1700"/>
                            <a:ext cx="760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992" name="Text Box 8"/>
              <p:cNvSpPr txBox="1">
                <a:spLocks noChangeArrowheads="1"/>
              </p:cNvSpPr>
              <p:nvPr/>
            </p:nvSpPr>
            <p:spPr bwMode="auto">
              <a:xfrm>
                <a:off x="3316" y="1696"/>
                <a:ext cx="39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and</a:t>
                </a:r>
              </a:p>
            </p:txBody>
          </p:sp>
        </p:grpSp>
      </p:grpSp>
      <p:sp>
        <p:nvSpPr>
          <p:cNvPr id="1065993" name="Text Box 9"/>
          <p:cNvSpPr txBox="1">
            <a:spLocks noChangeArrowheads="1"/>
          </p:cNvSpPr>
          <p:nvPr/>
        </p:nvSpPr>
        <p:spPr bwMode="auto">
          <a:xfrm>
            <a:off x="214282" y="2916257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43033" y="2851170"/>
            <a:ext cx="3206753" cy="635000"/>
            <a:chOff x="1064" y="1653"/>
            <a:chExt cx="2020" cy="400"/>
          </a:xfrm>
        </p:grpSpPr>
        <p:sp>
          <p:nvSpPr>
            <p:cNvPr id="1065995" name="Text Box 11"/>
            <p:cNvSpPr txBox="1">
              <a:spLocks noChangeArrowheads="1"/>
            </p:cNvSpPr>
            <p:nvPr/>
          </p:nvSpPr>
          <p:spPr bwMode="auto">
            <a:xfrm>
              <a:off x="1064" y="1694"/>
              <a:ext cx="3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Let</a:t>
              </a:r>
            </a:p>
          </p:txBody>
        </p:sp>
        <p:graphicFrame>
          <p:nvGraphicFramePr>
            <p:cNvPr id="1065996" name="Object 12"/>
            <p:cNvGraphicFramePr>
              <a:graphicFrameLocks noChangeAspect="1"/>
            </p:cNvGraphicFramePr>
            <p:nvPr/>
          </p:nvGraphicFramePr>
          <p:xfrm>
            <a:off x="1428" y="1729"/>
            <a:ext cx="5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16" name="Equation" r:id="rId10" imgW="850680" imgH="342720" progId="Equation.DSMT4">
                    <p:embed/>
                  </p:oleObj>
                </mc:Choice>
                <mc:Fallback>
                  <p:oleObj name="Equation" r:id="rId10" imgW="850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729"/>
                          <a:ext cx="53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997" name="Text Box 13"/>
            <p:cNvSpPr txBox="1">
              <a:spLocks noChangeArrowheads="1"/>
            </p:cNvSpPr>
            <p:nvPr/>
          </p:nvSpPr>
          <p:spPr bwMode="auto">
            <a:xfrm>
              <a:off x="1916" y="1681"/>
              <a:ext cx="4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then </a:t>
              </a:r>
            </a:p>
          </p:txBody>
        </p:sp>
        <p:graphicFrame>
          <p:nvGraphicFramePr>
            <p:cNvPr id="1065998" name="Object 14"/>
            <p:cNvGraphicFramePr>
              <a:graphicFrameLocks noChangeAspect="1"/>
            </p:cNvGraphicFramePr>
            <p:nvPr/>
          </p:nvGraphicFramePr>
          <p:xfrm>
            <a:off x="2412" y="1653"/>
            <a:ext cx="67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17" name="Equation" r:id="rId12" imgW="1066680" imgH="634680" progId="Equation.DSMT4">
                    <p:embed/>
                  </p:oleObj>
                </mc:Choice>
                <mc:Fallback>
                  <p:oleObj name="Equation" r:id="rId12" imgW="1066680" imgH="6346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1653"/>
                          <a:ext cx="67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999" name="Text Box 15"/>
          <p:cNvSpPr txBox="1">
            <a:spLocks noChangeArrowheads="1"/>
          </p:cNvSpPr>
          <p:nvPr/>
        </p:nvSpPr>
        <p:spPr bwMode="auto">
          <a:xfrm>
            <a:off x="4786315" y="2928934"/>
            <a:ext cx="4714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Substituting into the equation</a:t>
            </a:r>
          </a:p>
        </p:txBody>
      </p:sp>
      <p:sp>
        <p:nvSpPr>
          <p:cNvPr id="1066000" name="Text Box 16"/>
          <p:cNvSpPr txBox="1">
            <a:spLocks noChangeArrowheads="1"/>
          </p:cNvSpPr>
          <p:nvPr/>
        </p:nvSpPr>
        <p:spPr bwMode="auto">
          <a:xfrm>
            <a:off x="428596" y="3456007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we have</a:t>
            </a:r>
          </a:p>
        </p:txBody>
      </p:sp>
      <p:graphicFrame>
        <p:nvGraphicFramePr>
          <p:cNvPr id="1066001" name="Object 17"/>
          <p:cNvGraphicFramePr>
            <a:graphicFrameLocks noChangeAspect="1"/>
          </p:cNvGraphicFramePr>
          <p:nvPr/>
        </p:nvGraphicFramePr>
        <p:xfrm>
          <a:off x="3478213" y="3792538"/>
          <a:ext cx="2095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8" name="Equation" r:id="rId14" imgW="2095200" imgH="634680" progId="Equation.DSMT4">
                  <p:embed/>
                </p:oleObj>
              </mc:Choice>
              <mc:Fallback>
                <p:oleObj name="Equation" r:id="rId14" imgW="209520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3792538"/>
                        <a:ext cx="20955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002" name="Text Box 18"/>
          <p:cNvSpPr txBox="1">
            <a:spLocks noChangeArrowheads="1"/>
          </p:cNvSpPr>
          <p:nvPr/>
        </p:nvSpPr>
        <p:spPr bwMode="auto">
          <a:xfrm>
            <a:off x="428596" y="4324657"/>
            <a:ext cx="3966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Separating variables we obtain</a:t>
            </a:r>
          </a:p>
        </p:txBody>
      </p:sp>
      <p:graphicFrame>
        <p:nvGraphicFramePr>
          <p:cNvPr id="1066003" name="Object 19"/>
          <p:cNvGraphicFramePr>
            <a:graphicFrameLocks noChangeAspect="1"/>
          </p:cNvGraphicFramePr>
          <p:nvPr/>
        </p:nvGraphicFramePr>
        <p:xfrm>
          <a:off x="3617913" y="4814888"/>
          <a:ext cx="1816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9" name="Equation" r:id="rId16" imgW="1815840" imgH="698400" progId="Equation.DSMT4">
                  <p:embed/>
                </p:oleObj>
              </mc:Choice>
              <mc:Fallback>
                <p:oleObj name="Equation" r:id="rId16" imgW="181584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4814888"/>
                        <a:ext cx="1816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004" name="Text Box 20"/>
          <p:cNvSpPr txBox="1">
            <a:spLocks noChangeArrowheads="1"/>
          </p:cNvSpPr>
          <p:nvPr/>
        </p:nvSpPr>
        <p:spPr bwMode="auto">
          <a:xfrm>
            <a:off x="428596" y="5396227"/>
            <a:ext cx="36760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Then, the general solution is</a:t>
            </a:r>
          </a:p>
        </p:txBody>
      </p:sp>
      <p:graphicFrame>
        <p:nvGraphicFramePr>
          <p:cNvPr id="1066005" name="Object 21"/>
          <p:cNvGraphicFramePr>
            <a:graphicFrameLocks noChangeAspect="1"/>
          </p:cNvGraphicFramePr>
          <p:nvPr/>
        </p:nvGraphicFramePr>
        <p:xfrm>
          <a:off x="1285852" y="5861050"/>
          <a:ext cx="297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0" name="Equation" r:id="rId18" imgW="2971800" imgH="469800" progId="Equation.DSMT4">
                  <p:embed/>
                </p:oleObj>
              </mc:Choice>
              <mc:Fallback>
                <p:oleObj name="Equation" r:id="rId18" imgW="297180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861050"/>
                        <a:ext cx="297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006" name="AutoShape 22"/>
          <p:cNvSpPr>
            <a:spLocks noChangeArrowheads="1"/>
          </p:cNvSpPr>
          <p:nvPr/>
        </p:nvSpPr>
        <p:spPr bwMode="auto">
          <a:xfrm>
            <a:off x="4541808" y="6024582"/>
            <a:ext cx="1081088" cy="179388"/>
          </a:xfrm>
          <a:prstGeom prst="rightArrow">
            <a:avLst>
              <a:gd name="adj1" fmla="val 50000"/>
              <a:gd name="adj2" fmla="val 150663"/>
            </a:avLst>
          </a:prstGeom>
          <a:gradFill rotWithShape="1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1066007" name="Object 23"/>
          <p:cNvGraphicFramePr>
            <a:graphicFrameLocks noChangeAspect="1"/>
          </p:cNvGraphicFramePr>
          <p:nvPr/>
        </p:nvGraphicFramePr>
        <p:xfrm>
          <a:off x="5697558" y="588645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1" name="Equation" r:id="rId20" imgW="1803240" imgH="406080" progId="Equation.DSMT4">
                  <p:embed/>
                </p:oleObj>
              </mc:Choice>
              <mc:Fallback>
                <p:oleObj name="Equation" r:id="rId20" imgW="18032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58" y="5886450"/>
                        <a:ext cx="180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6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93" grpId="0"/>
      <p:bldP spid="1065999" grpId="0"/>
      <p:bldP spid="1066000" grpId="0"/>
      <p:bldP spid="1066002" grpId="0"/>
      <p:bldP spid="1066004" grpId="0"/>
      <p:bldP spid="106600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5A05-A8B0-4512-9409-7023202A053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pitchFamily="2" charset="-122"/>
              </a:rPr>
              <a:t>Differential Equations of Second Order Solvable by Reduced Order Methods</a:t>
            </a:r>
          </a:p>
        </p:txBody>
      </p:sp>
      <p:sp>
        <p:nvSpPr>
          <p:cNvPr id="1068041" name="Text Box 9"/>
          <p:cNvSpPr txBox="1">
            <a:spLocks noChangeArrowheads="1"/>
          </p:cNvSpPr>
          <p:nvPr/>
        </p:nvSpPr>
        <p:spPr bwMode="auto">
          <a:xfrm>
            <a:off x="142844" y="2689225"/>
            <a:ext cx="2861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 (continued)</a:t>
            </a:r>
          </a:p>
        </p:txBody>
      </p:sp>
      <p:sp>
        <p:nvSpPr>
          <p:cNvPr id="1068042" name="Text Box 10"/>
          <p:cNvSpPr txBox="1">
            <a:spLocks noChangeArrowheads="1"/>
          </p:cNvSpPr>
          <p:nvPr/>
        </p:nvSpPr>
        <p:spPr bwMode="auto">
          <a:xfrm>
            <a:off x="3059284" y="2689225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or</a:t>
            </a:r>
          </a:p>
        </p:txBody>
      </p:sp>
      <p:sp>
        <p:nvSpPr>
          <p:cNvPr id="1068043" name="Text Box 11"/>
          <p:cNvSpPr txBox="1">
            <a:spLocks noChangeArrowheads="1"/>
          </p:cNvSpPr>
          <p:nvPr/>
        </p:nvSpPr>
        <p:spPr bwMode="auto">
          <a:xfrm>
            <a:off x="285720" y="3678238"/>
            <a:ext cx="9555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Integration again we obtain the general solution of the given equation that is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5720" y="4848225"/>
            <a:ext cx="8266113" cy="461963"/>
            <a:chOff x="299" y="3054"/>
            <a:chExt cx="5207" cy="291"/>
          </a:xfrm>
        </p:grpSpPr>
        <p:sp>
          <p:nvSpPr>
            <p:cNvPr id="1068045" name="Text Box 13"/>
            <p:cNvSpPr txBox="1">
              <a:spLocks noChangeArrowheads="1"/>
            </p:cNvSpPr>
            <p:nvPr/>
          </p:nvSpPr>
          <p:spPr bwMode="auto">
            <a:xfrm>
              <a:off x="299" y="3054"/>
              <a:ext cx="27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Substituting the initial conditions </a:t>
              </a:r>
            </a:p>
          </p:txBody>
        </p:sp>
        <p:graphicFrame>
          <p:nvGraphicFramePr>
            <p:cNvPr id="1068046" name="Object 14"/>
            <p:cNvGraphicFramePr>
              <a:graphicFrameLocks noChangeAspect="1"/>
            </p:cNvGraphicFramePr>
            <p:nvPr/>
          </p:nvGraphicFramePr>
          <p:xfrm>
            <a:off x="2536" y="3091"/>
            <a:ext cx="6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40" name="Equation" r:id="rId4" imgW="1041120" imgH="380880" progId="Equation.DSMT4">
                    <p:embed/>
                  </p:oleObj>
                </mc:Choice>
                <mc:Fallback>
                  <p:oleObj name="Equation" r:id="rId4" imgW="1041120" imgH="3808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3091"/>
                          <a:ext cx="6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8047" name="Object 15"/>
            <p:cNvGraphicFramePr>
              <a:graphicFrameLocks noChangeAspect="1"/>
            </p:cNvGraphicFramePr>
            <p:nvPr/>
          </p:nvGraphicFramePr>
          <p:xfrm>
            <a:off x="3249" y="3067"/>
            <a:ext cx="5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41" name="Equation" r:id="rId6" imgW="901440" imgH="380880" progId="Equation.DSMT4">
                    <p:embed/>
                  </p:oleObj>
                </mc:Choice>
                <mc:Fallback>
                  <p:oleObj name="Equation" r:id="rId6" imgW="901440" imgH="3808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3067"/>
                          <a:ext cx="56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8048" name="Text Box 16"/>
            <p:cNvSpPr txBox="1">
              <a:spLocks noChangeArrowheads="1"/>
            </p:cNvSpPr>
            <p:nvPr/>
          </p:nvSpPr>
          <p:spPr bwMode="auto">
            <a:xfrm>
              <a:off x="3814" y="3054"/>
              <a:ext cx="16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into the equation (1)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436907" y="3062288"/>
            <a:ext cx="4864101" cy="635000"/>
            <a:chOff x="2284" y="1929"/>
            <a:chExt cx="3064" cy="400"/>
          </a:xfrm>
        </p:grpSpPr>
        <p:graphicFrame>
          <p:nvGraphicFramePr>
            <p:cNvPr id="1068050" name="Object 18"/>
            <p:cNvGraphicFramePr>
              <a:graphicFrameLocks noChangeAspect="1"/>
            </p:cNvGraphicFramePr>
            <p:nvPr/>
          </p:nvGraphicFramePr>
          <p:xfrm>
            <a:off x="2284" y="1929"/>
            <a:ext cx="119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42" name="Equation" r:id="rId8" imgW="1892160" imgH="634680" progId="Equation.DSMT4">
                    <p:embed/>
                  </p:oleObj>
                </mc:Choice>
                <mc:Fallback>
                  <p:oleObj name="Equation" r:id="rId8" imgW="1892160" imgH="6346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1929"/>
                          <a:ext cx="119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8051" name="Text Box 19"/>
            <p:cNvSpPr txBox="1">
              <a:spLocks noChangeArrowheads="1"/>
            </p:cNvSpPr>
            <p:nvPr/>
          </p:nvSpPr>
          <p:spPr bwMode="auto">
            <a:xfrm>
              <a:off x="5005" y="2005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(1)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055907" y="4071938"/>
            <a:ext cx="5245101" cy="762000"/>
            <a:chOff x="2044" y="2565"/>
            <a:chExt cx="3304" cy="480"/>
          </a:xfrm>
        </p:grpSpPr>
        <p:graphicFrame>
          <p:nvGraphicFramePr>
            <p:cNvPr id="1068053" name="Object 21"/>
            <p:cNvGraphicFramePr>
              <a:graphicFrameLocks noChangeAspect="1"/>
            </p:cNvGraphicFramePr>
            <p:nvPr/>
          </p:nvGraphicFramePr>
          <p:xfrm>
            <a:off x="2044" y="2565"/>
            <a:ext cx="167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43" name="Equation" r:id="rId10" imgW="2654280" imgH="761760" progId="Equation.DSMT4">
                    <p:embed/>
                  </p:oleObj>
                </mc:Choice>
                <mc:Fallback>
                  <p:oleObj name="Equation" r:id="rId10" imgW="2654280" imgH="7617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2565"/>
                          <a:ext cx="1672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8054" name="Text Box 22"/>
            <p:cNvSpPr txBox="1">
              <a:spLocks noChangeArrowheads="1"/>
            </p:cNvSpPr>
            <p:nvPr/>
          </p:nvSpPr>
          <p:spPr bwMode="auto">
            <a:xfrm>
              <a:off x="5005" y="271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(2)</a:t>
              </a:r>
            </a:p>
          </p:txBody>
        </p:sp>
      </p:grpSp>
      <p:sp>
        <p:nvSpPr>
          <p:cNvPr id="1068055" name="Text Box 23"/>
          <p:cNvSpPr txBox="1">
            <a:spLocks noChangeArrowheads="1"/>
          </p:cNvSpPr>
          <p:nvPr/>
        </p:nvSpPr>
        <p:spPr bwMode="auto">
          <a:xfrm>
            <a:off x="285720" y="5299075"/>
            <a:ext cx="47316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and (2), respectively, we obtain that</a:t>
            </a:r>
          </a:p>
        </p:txBody>
      </p:sp>
      <p:graphicFrame>
        <p:nvGraphicFramePr>
          <p:cNvPr id="1068056" name="Object 24"/>
          <p:cNvGraphicFramePr>
            <a:graphicFrameLocks noChangeAspect="1"/>
          </p:cNvGraphicFramePr>
          <p:nvPr/>
        </p:nvGraphicFramePr>
        <p:xfrm>
          <a:off x="3168650" y="5749925"/>
          <a:ext cx="77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4" name="Equation" r:id="rId12" imgW="774360" imgH="368280" progId="Equation.DSMT4">
                  <p:embed/>
                </p:oleObj>
              </mc:Choice>
              <mc:Fallback>
                <p:oleObj name="Equation" r:id="rId12" imgW="77436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749925"/>
                        <a:ext cx="774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057" name="Text Box 25"/>
          <p:cNvSpPr txBox="1">
            <a:spLocks noChangeArrowheads="1"/>
          </p:cNvSpPr>
          <p:nvPr/>
        </p:nvSpPr>
        <p:spPr bwMode="auto">
          <a:xfrm>
            <a:off x="4124295" y="5703888"/>
            <a:ext cx="628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and</a:t>
            </a:r>
          </a:p>
        </p:txBody>
      </p:sp>
      <p:graphicFrame>
        <p:nvGraphicFramePr>
          <p:cNvPr id="1068058" name="Object 26"/>
          <p:cNvGraphicFramePr>
            <a:graphicFrameLocks noChangeAspect="1"/>
          </p:cNvGraphicFramePr>
          <p:nvPr/>
        </p:nvGraphicFramePr>
        <p:xfrm>
          <a:off x="4808538" y="5764213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5" name="Equation" r:id="rId14" imgW="850680" imgH="368280" progId="Equation.DSMT4">
                  <p:embed/>
                </p:oleObj>
              </mc:Choice>
              <mc:Fallback>
                <p:oleObj name="Equation" r:id="rId14" imgW="85068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764213"/>
                        <a:ext cx="850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060" name="Rectangle 28"/>
          <p:cNvSpPr>
            <a:spLocks noChangeArrowheads="1"/>
          </p:cNvSpPr>
          <p:nvPr/>
        </p:nvSpPr>
        <p:spPr bwMode="auto">
          <a:xfrm>
            <a:off x="350807" y="6092825"/>
            <a:ext cx="14351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4282" y="1357298"/>
            <a:ext cx="8643998" cy="1462077"/>
            <a:chOff x="214282" y="1357298"/>
            <a:chExt cx="8643998" cy="1462077"/>
          </a:xfrm>
        </p:grpSpPr>
        <p:sp>
          <p:nvSpPr>
            <p:cNvPr id="32" name="圆角矩形 31"/>
            <p:cNvSpPr/>
            <p:nvPr/>
          </p:nvSpPr>
          <p:spPr>
            <a:xfrm>
              <a:off x="214282" y="1357298"/>
              <a:ext cx="8643998" cy="14287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Group 24"/>
            <p:cNvGrpSpPr>
              <a:grpSpLocks/>
            </p:cNvGrpSpPr>
            <p:nvPr/>
          </p:nvGrpSpPr>
          <p:grpSpPr bwMode="auto">
            <a:xfrm>
              <a:off x="285720" y="1428730"/>
              <a:ext cx="7143754" cy="1390645"/>
              <a:chOff x="299" y="1111"/>
              <a:chExt cx="4500" cy="876"/>
            </a:xfrm>
          </p:grpSpPr>
          <p:sp>
            <p:nvSpPr>
              <p:cNvPr id="34" name="Text Box 3"/>
              <p:cNvSpPr txBox="1">
                <a:spLocks noChangeArrowheads="1"/>
              </p:cNvSpPr>
              <p:nvPr/>
            </p:nvSpPr>
            <p:spPr bwMode="auto">
              <a:xfrm>
                <a:off x="299" y="1111"/>
                <a:ext cx="450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a typeface="宋体" pitchFamily="2" charset="-122"/>
                  </a:rPr>
                  <a:t>Example 2</a:t>
                </a:r>
                <a:r>
                  <a:rPr lang="en-US" altLang="zh-CN" sz="2400" dirty="0">
                    <a:ea typeface="宋体" pitchFamily="2" charset="-122"/>
                  </a:rPr>
                  <a:t>    Find the particular solution of the equation</a:t>
                </a:r>
                <a:endParaRPr lang="en-US" altLang="zh-CN" sz="2400" b="1" dirty="0">
                  <a:ea typeface="宋体" pitchFamily="2" charset="-122"/>
                </a:endParaRPr>
              </a:p>
            </p:txBody>
          </p:sp>
          <p:graphicFrame>
            <p:nvGraphicFramePr>
              <p:cNvPr id="35" name="Object 4"/>
              <p:cNvGraphicFramePr>
                <a:graphicFrameLocks noChangeAspect="1"/>
              </p:cNvGraphicFramePr>
              <p:nvPr/>
            </p:nvGraphicFramePr>
            <p:xfrm>
              <a:off x="2291" y="1447"/>
              <a:ext cx="148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46" name="Equation" r:id="rId16" imgW="2349360" imgH="431640" progId="Equation.DSMT4">
                      <p:embed/>
                    </p:oleObj>
                  </mc:Choice>
                  <mc:Fallback>
                    <p:oleObj name="Equation" r:id="rId16" imgW="2349360" imgH="43164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1" y="1447"/>
                            <a:ext cx="1480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Text Box 5"/>
              <p:cNvSpPr txBox="1">
                <a:spLocks noChangeArrowheads="1"/>
              </p:cNvSpPr>
              <p:nvPr/>
            </p:nvSpPr>
            <p:spPr bwMode="auto">
              <a:xfrm>
                <a:off x="344" y="1675"/>
                <a:ext cx="214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with the initial conditions </a:t>
                </a:r>
              </a:p>
            </p:txBody>
          </p:sp>
          <p:graphicFrame>
            <p:nvGraphicFramePr>
              <p:cNvPr id="37" name="Object 6"/>
              <p:cNvGraphicFramePr>
                <a:graphicFrameLocks noChangeAspect="1"/>
              </p:cNvGraphicFramePr>
              <p:nvPr/>
            </p:nvGraphicFramePr>
            <p:xfrm>
              <a:off x="2639" y="1706"/>
              <a:ext cx="64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47" name="Equation" r:id="rId18" imgW="1028520" imgH="444240" progId="Equation.DSMT4">
                      <p:embed/>
                    </p:oleObj>
                  </mc:Choice>
                  <mc:Fallback>
                    <p:oleObj name="Equation" r:id="rId18" imgW="1028520" imgH="44424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9" y="1706"/>
                            <a:ext cx="648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7"/>
              <p:cNvGraphicFramePr>
                <a:graphicFrameLocks noChangeAspect="1"/>
              </p:cNvGraphicFramePr>
              <p:nvPr/>
            </p:nvGraphicFramePr>
            <p:xfrm>
              <a:off x="3724" y="1700"/>
              <a:ext cx="76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48" name="Equation" r:id="rId20" imgW="1206360" imgH="444240" progId="Equation.DSMT4">
                      <p:embed/>
                    </p:oleObj>
                  </mc:Choice>
                  <mc:Fallback>
                    <p:oleObj name="Equation" r:id="rId20" imgW="1206360" imgH="44424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4" y="1700"/>
                            <a:ext cx="760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Text Box 8"/>
              <p:cNvSpPr txBox="1">
                <a:spLocks noChangeArrowheads="1"/>
              </p:cNvSpPr>
              <p:nvPr/>
            </p:nvSpPr>
            <p:spPr bwMode="auto">
              <a:xfrm>
                <a:off x="3316" y="1696"/>
                <a:ext cx="39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and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6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2" grpId="0"/>
      <p:bldP spid="1068043" grpId="0"/>
      <p:bldP spid="1068055" grpId="0"/>
      <p:bldP spid="1068057" grpId="0"/>
      <p:bldP spid="106806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FF9C-5EF5-403B-8AC2-C0508EB5B21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pitchFamily="2" charset="-122"/>
              </a:rPr>
              <a:t>Differential Equations of Second Order Solvable by Reduced Order Methods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7158" y="1500174"/>
            <a:ext cx="2232025" cy="576262"/>
            <a:chOff x="249" y="1071"/>
            <a:chExt cx="1406" cy="363"/>
          </a:xfrm>
        </p:grpSpPr>
        <p:sp>
          <p:nvSpPr>
            <p:cNvPr id="1070099" name="Rectangle 19"/>
            <p:cNvSpPr>
              <a:spLocks noChangeArrowheads="1"/>
            </p:cNvSpPr>
            <p:nvPr/>
          </p:nvSpPr>
          <p:spPr bwMode="auto">
            <a:xfrm>
              <a:off x="249" y="1071"/>
              <a:ext cx="1406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99" y="1098"/>
              <a:ext cx="1310" cy="291"/>
              <a:chOff x="299" y="1098"/>
              <a:chExt cx="1310" cy="291"/>
            </a:xfrm>
          </p:grpSpPr>
          <p:sp>
            <p:nvSpPr>
              <p:cNvPr id="1070083" name="Text Box 3"/>
              <p:cNvSpPr txBox="1">
                <a:spLocks noChangeArrowheads="1"/>
              </p:cNvSpPr>
              <p:nvPr/>
            </p:nvSpPr>
            <p:spPr bwMode="auto">
              <a:xfrm>
                <a:off x="299" y="1098"/>
                <a:ext cx="39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ea typeface="宋体" pitchFamily="2" charset="-122"/>
                  </a:rPr>
                  <a:t>(3) </a:t>
                </a:r>
              </a:p>
            </p:txBody>
          </p:sp>
          <p:graphicFrame>
            <p:nvGraphicFramePr>
              <p:cNvPr id="1070084" name="Object 4"/>
              <p:cNvGraphicFramePr>
                <a:graphicFrameLocks noChangeAspect="1"/>
              </p:cNvGraphicFramePr>
              <p:nvPr/>
            </p:nvGraphicFramePr>
            <p:xfrm>
              <a:off x="609" y="1127"/>
              <a:ext cx="100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33" name="Equation" r:id="rId4" imgW="1587240" imgH="342720" progId="Equation.DSMT4">
                      <p:embed/>
                    </p:oleObj>
                  </mc:Choice>
                  <mc:Fallback>
                    <p:oleObj name="Equation" r:id="rId4" imgW="1587240" imgH="34272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9" y="1127"/>
                            <a:ext cx="1000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70085" name="Text Box 5"/>
          <p:cNvSpPr txBox="1">
            <a:spLocks noChangeArrowheads="1"/>
          </p:cNvSpPr>
          <p:nvPr/>
        </p:nvSpPr>
        <p:spPr bwMode="auto">
          <a:xfrm>
            <a:off x="2928926" y="1285860"/>
            <a:ext cx="6000792" cy="142192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The character of the equation is that the function </a:t>
            </a:r>
            <a:r>
              <a:rPr lang="en-US" altLang="zh-CN" sz="2400" b="1" i="1" dirty="0">
                <a:solidFill>
                  <a:schemeClr val="bg1"/>
                </a:solidFill>
                <a:ea typeface="宋体" pitchFamily="2" charset="-122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 does not contain the independent variable </a:t>
            </a:r>
            <a:r>
              <a:rPr lang="en-US" altLang="zh-CN" sz="2400" b="1" i="1" dirty="0">
                <a:solidFill>
                  <a:schemeClr val="bg1"/>
                </a:solidFill>
                <a:ea typeface="宋体" pitchFamily="2" charset="-122"/>
              </a:rPr>
              <a:t>x</a:t>
            </a:r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.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2844" y="2714620"/>
            <a:ext cx="6635743" cy="1039813"/>
            <a:chOff x="299" y="1934"/>
            <a:chExt cx="4180" cy="655"/>
          </a:xfrm>
        </p:grpSpPr>
        <p:graphicFrame>
          <p:nvGraphicFramePr>
            <p:cNvPr id="1070087" name="Object 7"/>
            <p:cNvGraphicFramePr>
              <a:graphicFrameLocks noChangeAspect="1"/>
            </p:cNvGraphicFramePr>
            <p:nvPr/>
          </p:nvGraphicFramePr>
          <p:xfrm>
            <a:off x="3807" y="1934"/>
            <a:ext cx="67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34" name="Equation" r:id="rId6" imgW="1066680" imgH="634680" progId="Equation.DSMT4">
                    <p:embed/>
                  </p:oleObj>
                </mc:Choice>
                <mc:Fallback>
                  <p:oleObj name="Equation" r:id="rId6" imgW="1066680" imgH="6346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1934"/>
                          <a:ext cx="67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0088" name="Text Box 8"/>
            <p:cNvSpPr txBox="1">
              <a:spLocks noChangeArrowheads="1"/>
            </p:cNvSpPr>
            <p:nvPr/>
          </p:nvSpPr>
          <p:spPr bwMode="auto">
            <a:xfrm>
              <a:off x="299" y="1977"/>
              <a:ext cx="23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We make the transformation </a:t>
              </a:r>
            </a:p>
          </p:txBody>
        </p:sp>
        <p:graphicFrame>
          <p:nvGraphicFramePr>
            <p:cNvPr id="1070089" name="Object 9"/>
            <p:cNvGraphicFramePr>
              <a:graphicFrameLocks noChangeAspect="1"/>
            </p:cNvGraphicFramePr>
            <p:nvPr/>
          </p:nvGraphicFramePr>
          <p:xfrm>
            <a:off x="2583" y="2041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35" name="Equation" r:id="rId8" imgW="863280" imgH="368280" progId="Equation.DSMT4">
                    <p:embed/>
                  </p:oleObj>
                </mc:Choice>
                <mc:Fallback>
                  <p:oleObj name="Equation" r:id="rId8" imgW="863280" imgH="3682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2041"/>
                          <a:ext cx="54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0090" name="Text Box 10"/>
            <p:cNvSpPr txBox="1">
              <a:spLocks noChangeArrowheads="1"/>
            </p:cNvSpPr>
            <p:nvPr/>
          </p:nvSpPr>
          <p:spPr bwMode="auto">
            <a:xfrm>
              <a:off x="3040" y="2005"/>
              <a:ext cx="7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, so that</a:t>
              </a:r>
            </a:p>
          </p:txBody>
        </p:sp>
        <p:sp>
          <p:nvSpPr>
            <p:cNvPr id="1070091" name="Text Box 11"/>
            <p:cNvSpPr txBox="1">
              <a:spLocks noChangeArrowheads="1"/>
            </p:cNvSpPr>
            <p:nvPr/>
          </p:nvSpPr>
          <p:spPr bwMode="auto">
            <a:xfrm>
              <a:off x="344" y="2298"/>
              <a:ext cx="30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Thus the equation is transformed into 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525836" y="3789361"/>
            <a:ext cx="4511676" cy="635000"/>
            <a:chOff x="2356" y="2473"/>
            <a:chExt cx="2842" cy="400"/>
          </a:xfrm>
        </p:grpSpPr>
        <p:graphicFrame>
          <p:nvGraphicFramePr>
            <p:cNvPr id="1070093" name="Object 13"/>
            <p:cNvGraphicFramePr>
              <a:graphicFrameLocks noChangeAspect="1"/>
            </p:cNvGraphicFramePr>
            <p:nvPr/>
          </p:nvGraphicFramePr>
          <p:xfrm>
            <a:off x="2356" y="2473"/>
            <a:ext cx="104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36" name="Equation" r:id="rId10" imgW="1663560" imgH="634680" progId="Equation.DSMT4">
                    <p:embed/>
                  </p:oleObj>
                </mc:Choice>
                <mc:Fallback>
                  <p:oleObj name="Equation" r:id="rId10" imgW="1663560" imgH="6346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2473"/>
                          <a:ext cx="104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0094" name="Text Box 14"/>
            <p:cNvSpPr txBox="1">
              <a:spLocks noChangeArrowheads="1"/>
            </p:cNvSpPr>
            <p:nvPr/>
          </p:nvSpPr>
          <p:spPr bwMode="auto">
            <a:xfrm>
              <a:off x="4694" y="2568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(3-1)</a:t>
              </a:r>
            </a:p>
          </p:txBody>
        </p:sp>
      </p:grpSp>
      <p:sp>
        <p:nvSpPr>
          <p:cNvPr id="1070096" name="Text Box 16"/>
          <p:cNvSpPr txBox="1">
            <a:spLocks noChangeArrowheads="1"/>
          </p:cNvSpPr>
          <p:nvPr/>
        </p:nvSpPr>
        <p:spPr bwMode="auto">
          <a:xfrm>
            <a:off x="71406" y="4357694"/>
            <a:ext cx="8858312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ea typeface="宋体" pitchFamily="2" charset="-122"/>
              </a:rPr>
              <a:t>If we regard </a:t>
            </a:r>
            <a:r>
              <a:rPr lang="en-US" altLang="zh-CN" sz="2400" b="1" i="1" dirty="0">
                <a:ea typeface="宋体" pitchFamily="2" charset="-122"/>
              </a:rPr>
              <a:t>p</a:t>
            </a:r>
            <a:r>
              <a:rPr lang="en-US" altLang="zh-CN" sz="2400" dirty="0">
                <a:ea typeface="宋体" pitchFamily="2" charset="-122"/>
              </a:rPr>
              <a:t> as an unknown function and y as the independent variable in equation (3-1); then by the rule for differentiation of composite functions we have</a:t>
            </a:r>
          </a:p>
        </p:txBody>
      </p:sp>
      <p:graphicFrame>
        <p:nvGraphicFramePr>
          <p:cNvPr id="1070097" name="Object 17"/>
          <p:cNvGraphicFramePr>
            <a:graphicFrameLocks noChangeAspect="1"/>
          </p:cNvGraphicFramePr>
          <p:nvPr/>
        </p:nvGraphicFramePr>
        <p:xfrm>
          <a:off x="2932123" y="5705496"/>
          <a:ext cx="3140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7" name="Equation" r:id="rId12" imgW="3035160" imgH="698400" progId="Equation.DSMT4">
                  <p:embed/>
                </p:oleObj>
              </mc:Choice>
              <mc:Fallback>
                <p:oleObj name="Equation" r:id="rId12" imgW="303516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23" y="5705496"/>
                        <a:ext cx="31400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7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5" grpId="0" animBg="1"/>
      <p:bldP spid="10700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1F6A-A493-4C53-A027-EA210B53162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pitchFamily="2" charset="-122"/>
              </a:rPr>
              <a:t>Differential Equations of Second Order Solvable by Reduced Order Methods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27758" y="1412875"/>
            <a:ext cx="2322512" cy="719138"/>
            <a:chOff x="4014" y="845"/>
            <a:chExt cx="1463" cy="453"/>
          </a:xfrm>
        </p:grpSpPr>
        <p:sp>
          <p:nvSpPr>
            <p:cNvPr id="1072143" name="Rectangle 15"/>
            <p:cNvSpPr>
              <a:spLocks noChangeArrowheads="1"/>
            </p:cNvSpPr>
            <p:nvPr/>
          </p:nvSpPr>
          <p:spPr bwMode="auto">
            <a:xfrm>
              <a:off x="4014" y="845"/>
              <a:ext cx="1451" cy="453"/>
            </a:xfrm>
            <a:prstGeom prst="rect">
              <a:avLst/>
            </a:prstGeom>
            <a:solidFill>
              <a:srgbClr val="FFFF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022" y="862"/>
              <a:ext cx="1455" cy="376"/>
              <a:chOff x="229" y="3918"/>
              <a:chExt cx="1455" cy="376"/>
            </a:xfrm>
          </p:grpSpPr>
          <p:graphicFrame>
            <p:nvGraphicFramePr>
              <p:cNvPr id="1072132" name="Object 4"/>
              <p:cNvGraphicFramePr>
                <a:graphicFrameLocks noChangeAspect="1"/>
              </p:cNvGraphicFramePr>
              <p:nvPr/>
            </p:nvGraphicFramePr>
            <p:xfrm>
              <a:off x="229" y="3918"/>
              <a:ext cx="960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50" name="Equation" r:id="rId4" imgW="1523880" imgH="596880" progId="Equation.DSMT4">
                      <p:embed/>
                    </p:oleObj>
                  </mc:Choice>
                  <mc:Fallback>
                    <p:oleObj name="Equation" r:id="rId4" imgW="1523880" imgH="59688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" y="3918"/>
                            <a:ext cx="960" cy="3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2133" name="Text Box 5"/>
              <p:cNvSpPr txBox="1">
                <a:spLocks noChangeArrowheads="1"/>
              </p:cNvSpPr>
              <p:nvPr/>
            </p:nvSpPr>
            <p:spPr bwMode="auto">
              <a:xfrm>
                <a:off x="1246" y="4018"/>
                <a:ext cx="43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宋体" pitchFamily="2" charset="-122"/>
                  </a:rPr>
                  <a:t>(3-1)</a:t>
                </a:r>
              </a:p>
            </p:txBody>
          </p:sp>
        </p:grpSp>
      </p:grpSp>
      <p:sp>
        <p:nvSpPr>
          <p:cNvPr id="1072134" name="Text Box 6"/>
          <p:cNvSpPr txBox="1">
            <a:spLocks noChangeArrowheads="1"/>
          </p:cNvSpPr>
          <p:nvPr/>
        </p:nvSpPr>
        <p:spPr bwMode="auto">
          <a:xfrm>
            <a:off x="357158" y="1571612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Hence the equation (3-1) may be changed into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379780" y="2130416"/>
            <a:ext cx="4832351" cy="698500"/>
            <a:chOff x="2245" y="1500"/>
            <a:chExt cx="3044" cy="440"/>
          </a:xfrm>
        </p:grpSpPr>
        <p:graphicFrame>
          <p:nvGraphicFramePr>
            <p:cNvPr id="1072135" name="Object 7"/>
            <p:cNvGraphicFramePr>
              <a:graphicFrameLocks noChangeAspect="1"/>
            </p:cNvGraphicFramePr>
            <p:nvPr/>
          </p:nvGraphicFramePr>
          <p:xfrm>
            <a:off x="2245" y="1500"/>
            <a:ext cx="1184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1" name="Equation" r:id="rId6" imgW="1879560" imgH="698400" progId="Equation.DSMT4">
                    <p:embed/>
                  </p:oleObj>
                </mc:Choice>
                <mc:Fallback>
                  <p:oleObj name="Equation" r:id="rId6" imgW="1879560" imgH="6984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500"/>
                          <a:ext cx="1184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2136" name="Text Box 8"/>
            <p:cNvSpPr txBox="1">
              <a:spLocks noChangeArrowheads="1"/>
            </p:cNvSpPr>
            <p:nvPr/>
          </p:nvSpPr>
          <p:spPr bwMode="auto">
            <a:xfrm>
              <a:off x="4785" y="163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a typeface="宋体" pitchFamily="2" charset="-122"/>
                </a:rPr>
                <a:t>(3-2)</a:t>
              </a:r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57158" y="2928938"/>
            <a:ext cx="8786813" cy="1533526"/>
            <a:chOff x="327" y="1675"/>
            <a:chExt cx="5535" cy="966"/>
          </a:xfrm>
        </p:grpSpPr>
        <p:sp>
          <p:nvSpPr>
            <p:cNvPr id="1072138" name="Text Box 10"/>
            <p:cNvSpPr txBox="1">
              <a:spLocks noChangeArrowheads="1"/>
            </p:cNvSpPr>
            <p:nvPr/>
          </p:nvSpPr>
          <p:spPr bwMode="auto">
            <a:xfrm>
              <a:off x="327" y="1675"/>
              <a:ext cx="5535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ea typeface="宋体" pitchFamily="2" charset="-122"/>
                </a:rPr>
                <a:t>If the general solution of (3-2), denoted by </a:t>
              </a:r>
              <a:r>
                <a:rPr lang="en-US" altLang="zh-CN" sz="2400" b="1" i="1" dirty="0">
                  <a:ea typeface="宋体" pitchFamily="2" charset="-122"/>
                </a:rPr>
                <a:t>p</a:t>
              </a:r>
              <a:r>
                <a:rPr lang="en-US" altLang="zh-CN" sz="2400" b="1" dirty="0">
                  <a:ea typeface="宋体" pitchFamily="2" charset="-122"/>
                </a:rPr>
                <a:t> = </a:t>
              </a:r>
              <a:r>
                <a:rPr lang="en-US" altLang="zh-CN" sz="2400" b="1" i="1" dirty="0">
                  <a:ea typeface="宋体" pitchFamily="2" charset="-122"/>
                </a:rPr>
                <a:t>g</a:t>
              </a:r>
              <a:r>
                <a:rPr lang="en-US" altLang="zh-CN" sz="2400" b="1" dirty="0">
                  <a:ea typeface="宋体" pitchFamily="2" charset="-122"/>
                </a:rPr>
                <a:t> ( </a:t>
              </a:r>
              <a:r>
                <a:rPr lang="en-US" altLang="zh-CN" sz="2400" b="1" i="1" dirty="0">
                  <a:ea typeface="宋体" pitchFamily="2" charset="-122"/>
                </a:rPr>
                <a:t>y</a:t>
              </a:r>
              <a:r>
                <a:rPr lang="en-US" altLang="zh-CN" sz="2400" b="1" dirty="0">
                  <a:ea typeface="宋体" pitchFamily="2" charset="-122"/>
                </a:rPr>
                <a:t> , </a:t>
              </a:r>
              <a:r>
                <a:rPr lang="en-US" altLang="zh-CN" sz="2400" b="1" i="1" dirty="0">
                  <a:ea typeface="宋体" pitchFamily="2" charset="-122"/>
                </a:rPr>
                <a:t>C</a:t>
              </a:r>
              <a:r>
                <a:rPr lang="en-US" altLang="zh-CN" sz="2400" b="1" baseline="-25000" dirty="0">
                  <a:ea typeface="宋体" pitchFamily="2" charset="-122"/>
                </a:rPr>
                <a:t>1</a:t>
              </a:r>
              <a:r>
                <a:rPr lang="en-US" altLang="zh-CN" sz="2400" b="1" dirty="0">
                  <a:ea typeface="宋体" pitchFamily="2" charset="-122"/>
                </a:rPr>
                <a:t> )</a:t>
              </a:r>
              <a:r>
                <a:rPr lang="en-US" altLang="zh-CN" sz="2400" dirty="0">
                  <a:ea typeface="宋体" pitchFamily="2" charset="-122"/>
                </a:rPr>
                <a:t>, can be found then since </a:t>
              </a:r>
              <a:r>
                <a:rPr lang="en-US" altLang="zh-CN" sz="2400" b="1" i="1" dirty="0">
                  <a:ea typeface="宋体" pitchFamily="2" charset="-122"/>
                </a:rPr>
                <a:t>p</a:t>
              </a:r>
              <a:r>
                <a:rPr lang="en-US" altLang="zh-CN" sz="2400" b="1" dirty="0">
                  <a:ea typeface="宋体" pitchFamily="2" charset="-122"/>
                </a:rPr>
                <a:t> = </a:t>
              </a:r>
              <a:r>
                <a:rPr lang="en-US" altLang="zh-CN" sz="2400" b="1" i="1" dirty="0">
                  <a:ea typeface="宋体" pitchFamily="2" charset="-122"/>
                </a:rPr>
                <a:t>y’</a:t>
              </a:r>
              <a:r>
                <a:rPr lang="en-US" altLang="zh-CN" sz="2400" dirty="0">
                  <a:ea typeface="宋体" pitchFamily="2" charset="-122"/>
                </a:rPr>
                <a:t> we have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graphicFrame>
          <p:nvGraphicFramePr>
            <p:cNvPr id="1072139" name="Object 11"/>
            <p:cNvGraphicFramePr>
              <a:graphicFrameLocks noChangeAspect="1"/>
            </p:cNvGraphicFramePr>
            <p:nvPr/>
          </p:nvGraphicFramePr>
          <p:xfrm>
            <a:off x="2253" y="2241"/>
            <a:ext cx="10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2" name="Equation" r:id="rId8" imgW="1726920" imgH="634680" progId="Equation.DSMT4">
                    <p:embed/>
                  </p:oleObj>
                </mc:Choice>
                <mc:Fallback>
                  <p:oleObj name="Equation" r:id="rId8" imgW="1726920" imgH="6346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3" y="2241"/>
                          <a:ext cx="108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357158" y="4578352"/>
            <a:ext cx="8080374" cy="1208088"/>
            <a:chOff x="327" y="2714"/>
            <a:chExt cx="5090" cy="761"/>
          </a:xfrm>
        </p:grpSpPr>
        <p:sp>
          <p:nvSpPr>
            <p:cNvPr id="1072141" name="Text Box 13"/>
            <p:cNvSpPr txBox="1">
              <a:spLocks noChangeArrowheads="1"/>
            </p:cNvSpPr>
            <p:nvPr/>
          </p:nvSpPr>
          <p:spPr bwMode="auto">
            <a:xfrm>
              <a:off x="327" y="2714"/>
              <a:ext cx="50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Therefore, the general solution of the given equation is given by</a:t>
              </a:r>
            </a:p>
          </p:txBody>
        </p:sp>
        <p:graphicFrame>
          <p:nvGraphicFramePr>
            <p:cNvPr id="1072142" name="Object 14"/>
            <p:cNvGraphicFramePr>
              <a:graphicFrameLocks noChangeAspect="1"/>
            </p:cNvGraphicFramePr>
            <p:nvPr/>
          </p:nvGraphicFramePr>
          <p:xfrm>
            <a:off x="2031" y="3019"/>
            <a:ext cx="148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3" name="Equation" r:id="rId10" imgW="2349360" imgH="723600" progId="Equation.DSMT4">
                    <p:embed/>
                  </p:oleObj>
                </mc:Choice>
                <mc:Fallback>
                  <p:oleObj name="Equation" r:id="rId10" imgW="2349360" imgH="723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" y="3019"/>
                          <a:ext cx="1480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7887-0CD4-4CE7-90AF-71141E3CE6E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pitchFamily="2" charset="-122"/>
              </a:rPr>
              <a:t>Differential Equations of Second Order Solvable by Reduced Order Methods</a:t>
            </a:r>
          </a:p>
        </p:txBody>
      </p:sp>
      <p:sp>
        <p:nvSpPr>
          <p:cNvPr id="1074181" name="Text Box 5"/>
          <p:cNvSpPr txBox="1">
            <a:spLocks noChangeArrowheads="1"/>
          </p:cNvSpPr>
          <p:nvPr/>
        </p:nvSpPr>
        <p:spPr bwMode="auto">
          <a:xfrm>
            <a:off x="430213" y="2446338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</a:t>
            </a:r>
          </a:p>
        </p:txBody>
      </p:sp>
      <p:sp>
        <p:nvSpPr>
          <p:cNvPr id="1074187" name="Text Box 11"/>
          <p:cNvSpPr txBox="1">
            <a:spLocks noChangeArrowheads="1"/>
          </p:cNvSpPr>
          <p:nvPr/>
        </p:nvSpPr>
        <p:spPr bwMode="auto">
          <a:xfrm>
            <a:off x="430213" y="2959100"/>
            <a:ext cx="5852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Substituting into the given equation we obtain</a:t>
            </a:r>
          </a:p>
        </p:txBody>
      </p:sp>
      <p:graphicFrame>
        <p:nvGraphicFramePr>
          <p:cNvPr id="1074188" name="Object 12"/>
          <p:cNvGraphicFramePr>
            <a:graphicFrameLocks noChangeAspect="1"/>
          </p:cNvGraphicFramePr>
          <p:nvPr/>
        </p:nvGraphicFramePr>
        <p:xfrm>
          <a:off x="3663950" y="3319463"/>
          <a:ext cx="1816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7" name="Equation" r:id="rId4" imgW="1815840" imgH="698400" progId="Equation.DSMT4">
                  <p:embed/>
                </p:oleObj>
              </mc:Choice>
              <mc:Fallback>
                <p:oleObj name="Equation" r:id="rId4" imgW="181584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319463"/>
                        <a:ext cx="1816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189" name="Text Box 13"/>
          <p:cNvSpPr txBox="1">
            <a:spLocks noChangeArrowheads="1"/>
          </p:cNvSpPr>
          <p:nvPr/>
        </p:nvSpPr>
        <p:spPr bwMode="auto">
          <a:xfrm>
            <a:off x="474663" y="3878263"/>
            <a:ext cx="10038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that is,</a:t>
            </a:r>
          </a:p>
        </p:txBody>
      </p:sp>
      <p:graphicFrame>
        <p:nvGraphicFramePr>
          <p:cNvPr id="1074190" name="Object 14"/>
          <p:cNvGraphicFramePr>
            <a:graphicFrameLocks noChangeAspect="1"/>
          </p:cNvGraphicFramePr>
          <p:nvPr/>
        </p:nvGraphicFramePr>
        <p:xfrm>
          <a:off x="2071670" y="4391031"/>
          <a:ext cx="1955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8" name="Equation" r:id="rId6" imgW="1955520" imgH="812520" progId="Equation.DSMT4">
                  <p:embed/>
                </p:oleObj>
              </mc:Choice>
              <mc:Fallback>
                <p:oleObj name="Equation" r:id="rId6" imgW="1955520" imgH="812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391031"/>
                        <a:ext cx="19558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191" name="Text Box 15"/>
          <p:cNvSpPr txBox="1">
            <a:spLocks noChangeArrowheads="1"/>
          </p:cNvSpPr>
          <p:nvPr/>
        </p:nvSpPr>
        <p:spPr bwMode="auto">
          <a:xfrm>
            <a:off x="4210033" y="454978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or</a:t>
            </a:r>
          </a:p>
        </p:txBody>
      </p:sp>
      <p:graphicFrame>
        <p:nvGraphicFramePr>
          <p:cNvPr id="1074192" name="Object 16"/>
          <p:cNvGraphicFramePr>
            <a:graphicFrameLocks noChangeAspect="1"/>
          </p:cNvGraphicFramePr>
          <p:nvPr/>
        </p:nvGraphicFramePr>
        <p:xfrm>
          <a:off x="4970445" y="4214818"/>
          <a:ext cx="1689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9" name="Equation" r:id="rId8" imgW="1688760" imgH="1143000" progId="Equation.DSMT4">
                  <p:embed/>
                </p:oleObj>
              </mc:Choice>
              <mc:Fallback>
                <p:oleObj name="Equation" r:id="rId8" imgW="168876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45" y="4214818"/>
                        <a:ext cx="1689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30213" y="5410200"/>
            <a:ext cx="4927604" cy="635000"/>
            <a:chOff x="271" y="3408"/>
            <a:chExt cx="3104" cy="400"/>
          </a:xfrm>
        </p:grpSpPr>
        <p:sp>
          <p:nvSpPr>
            <p:cNvPr id="1074194" name="Text Box 18"/>
            <p:cNvSpPr txBox="1">
              <a:spLocks noChangeArrowheads="1"/>
            </p:cNvSpPr>
            <p:nvPr/>
          </p:nvSpPr>
          <p:spPr bwMode="auto">
            <a:xfrm>
              <a:off x="271" y="3469"/>
              <a:ext cx="17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From </a:t>
              </a:r>
              <a:r>
                <a:rPr lang="en-US" altLang="zh-CN" sz="2400" b="1" i="1">
                  <a:ea typeface="宋体" pitchFamily="2" charset="-122"/>
                </a:rPr>
                <a:t>p</a:t>
              </a:r>
              <a:r>
                <a:rPr lang="en-US" altLang="zh-CN" sz="2400" b="1">
                  <a:ea typeface="宋体" pitchFamily="2" charset="-122"/>
                </a:rPr>
                <a:t> = 0</a:t>
              </a:r>
              <a:r>
                <a:rPr lang="en-US" altLang="zh-CN" sz="2400">
                  <a:ea typeface="宋体" pitchFamily="2" charset="-122"/>
                </a:rPr>
                <a:t>, we have</a:t>
              </a:r>
            </a:p>
          </p:txBody>
        </p:sp>
        <p:graphicFrame>
          <p:nvGraphicFramePr>
            <p:cNvPr id="1074195" name="Object 19"/>
            <p:cNvGraphicFramePr>
              <a:graphicFrameLocks noChangeAspect="1"/>
            </p:cNvGraphicFramePr>
            <p:nvPr/>
          </p:nvGraphicFramePr>
          <p:xfrm>
            <a:off x="2053" y="3408"/>
            <a:ext cx="5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0" name="Equation" r:id="rId10" imgW="888840" imgH="634680" progId="Equation.DSMT4">
                    <p:embed/>
                  </p:oleObj>
                </mc:Choice>
                <mc:Fallback>
                  <p:oleObj name="Equation" r:id="rId10" imgW="88884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3408"/>
                          <a:ext cx="56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4196" name="Text Box 20"/>
            <p:cNvSpPr txBox="1">
              <a:spLocks noChangeArrowheads="1"/>
            </p:cNvSpPr>
            <p:nvPr/>
          </p:nvSpPr>
          <p:spPr bwMode="auto">
            <a:xfrm>
              <a:off x="2567" y="3469"/>
              <a:ext cx="8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so </a:t>
              </a:r>
              <a:r>
                <a:rPr lang="en-US" altLang="zh-CN" sz="2400" b="1" i="1">
                  <a:ea typeface="宋体" pitchFamily="2" charset="-122"/>
                </a:rPr>
                <a:t>y</a:t>
              </a:r>
              <a:r>
                <a:rPr lang="en-US" altLang="zh-CN" sz="2400" b="1">
                  <a:ea typeface="宋体" pitchFamily="2" charset="-122"/>
                </a:rPr>
                <a:t> = </a:t>
              </a:r>
              <a:r>
                <a:rPr lang="en-US" altLang="zh-CN" sz="2400" b="1" i="1">
                  <a:ea typeface="宋体" pitchFamily="2" charset="-122"/>
                </a:rPr>
                <a:t>C</a:t>
              </a:r>
              <a:r>
                <a:rPr lang="en-US" altLang="zh-CN" sz="2400"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2844" y="1500174"/>
            <a:ext cx="8929718" cy="857256"/>
            <a:chOff x="142844" y="1500174"/>
            <a:chExt cx="8929718" cy="857256"/>
          </a:xfrm>
        </p:grpSpPr>
        <p:sp>
          <p:nvSpPr>
            <p:cNvPr id="24" name="圆角矩形 23"/>
            <p:cNvSpPr/>
            <p:nvPr/>
          </p:nvSpPr>
          <p:spPr>
            <a:xfrm>
              <a:off x="142844" y="1500174"/>
              <a:ext cx="8929718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85750" y="1657352"/>
              <a:ext cx="8686808" cy="461963"/>
              <a:chOff x="180" y="1044"/>
              <a:chExt cx="5472" cy="291"/>
            </a:xfrm>
          </p:grpSpPr>
          <p:sp>
            <p:nvSpPr>
              <p:cNvPr id="1074198" name="Text Box 22"/>
              <p:cNvSpPr txBox="1">
                <a:spLocks noChangeArrowheads="1"/>
              </p:cNvSpPr>
              <p:nvPr/>
            </p:nvSpPr>
            <p:spPr bwMode="auto">
              <a:xfrm>
                <a:off x="180" y="1044"/>
                <a:ext cx="44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a typeface="宋体" pitchFamily="2" charset="-122"/>
                  </a:rPr>
                  <a:t>Example 3</a:t>
                </a:r>
                <a:r>
                  <a:rPr lang="en-US" altLang="zh-CN" sz="2400" dirty="0">
                    <a:ea typeface="宋体" pitchFamily="2" charset="-122"/>
                  </a:rPr>
                  <a:t>    Find the general solution of the equation </a:t>
                </a:r>
                <a:endParaRPr lang="en-US" altLang="zh-CN" sz="2400" b="1" dirty="0">
                  <a:ea typeface="宋体" pitchFamily="2" charset="-122"/>
                </a:endParaRPr>
              </a:p>
            </p:txBody>
          </p:sp>
          <p:graphicFrame>
            <p:nvGraphicFramePr>
              <p:cNvPr id="1074199" name="Object 23"/>
              <p:cNvGraphicFramePr>
                <a:graphicFrameLocks noChangeAspect="1"/>
              </p:cNvGraphicFramePr>
              <p:nvPr/>
            </p:nvGraphicFramePr>
            <p:xfrm>
              <a:off x="4508" y="1066"/>
              <a:ext cx="11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01" name="Equation" r:id="rId12" imgW="1815840" imgH="380880" progId="Equation.DSMT4">
                      <p:embed/>
                    </p:oleObj>
                  </mc:Choice>
                  <mc:Fallback>
                    <p:oleObj name="Equation" r:id="rId12" imgW="1815840" imgH="38088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8" y="1066"/>
                            <a:ext cx="1144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1785918" y="2428868"/>
            <a:ext cx="3781421" cy="635000"/>
            <a:chOff x="299" y="1934"/>
            <a:chExt cx="2382" cy="400"/>
          </a:xfrm>
        </p:grpSpPr>
        <p:graphicFrame>
          <p:nvGraphicFramePr>
            <p:cNvPr id="26" name="Object 7"/>
            <p:cNvGraphicFramePr>
              <a:graphicFrameLocks noChangeAspect="1"/>
            </p:cNvGraphicFramePr>
            <p:nvPr/>
          </p:nvGraphicFramePr>
          <p:xfrm>
            <a:off x="2009" y="1934"/>
            <a:ext cx="67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2" name="Equation" r:id="rId14" imgW="1066680" imgH="634680" progId="Equation.DSMT4">
                    <p:embed/>
                  </p:oleObj>
                </mc:Choice>
                <mc:Fallback>
                  <p:oleObj name="Equation" r:id="rId14" imgW="1066680" imgH="6346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1934"/>
                          <a:ext cx="67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299" y="1977"/>
              <a:ext cx="3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Let</a:t>
              </a:r>
            </a:p>
          </p:txBody>
        </p:sp>
        <p:graphicFrame>
          <p:nvGraphicFramePr>
            <p:cNvPr id="28" name="Object 9"/>
            <p:cNvGraphicFramePr>
              <a:graphicFrameLocks noChangeAspect="1"/>
            </p:cNvGraphicFramePr>
            <p:nvPr/>
          </p:nvGraphicFramePr>
          <p:xfrm>
            <a:off x="704" y="2017"/>
            <a:ext cx="54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3" name="Equation" r:id="rId16" imgW="863280" imgH="368280" progId="Equation.DSMT4">
                    <p:embed/>
                  </p:oleObj>
                </mc:Choice>
                <mc:Fallback>
                  <p:oleObj name="Equation" r:id="rId16" imgW="863280" imgH="3682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017"/>
                          <a:ext cx="54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199" y="1958"/>
              <a:ext cx="7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, so that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7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7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1" grpId="0"/>
      <p:bldP spid="1074187" grpId="0"/>
      <p:bldP spid="1074189" grpId="0"/>
      <p:bldP spid="107419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A746-FF8E-4DAA-9EDB-D7CA2EF7A2B5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pitchFamily="2" charset="-122"/>
              </a:rPr>
              <a:t>Differential Equations of Second Order Solvable by Reduced Order Methods</a:t>
            </a:r>
          </a:p>
        </p:txBody>
      </p:sp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214282" y="2446338"/>
            <a:ext cx="2861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Solution (continued)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994025" y="2351088"/>
            <a:ext cx="5792791" cy="698500"/>
            <a:chOff x="1886" y="1481"/>
            <a:chExt cx="3649" cy="440"/>
          </a:xfrm>
        </p:grpSpPr>
        <p:sp>
          <p:nvSpPr>
            <p:cNvPr id="1076231" name="Text Box 7"/>
            <p:cNvSpPr txBox="1">
              <a:spLocks noChangeArrowheads="1"/>
            </p:cNvSpPr>
            <p:nvPr/>
          </p:nvSpPr>
          <p:spPr bwMode="auto">
            <a:xfrm>
              <a:off x="1886" y="1545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From the equation</a:t>
              </a:r>
            </a:p>
          </p:txBody>
        </p:sp>
        <p:graphicFrame>
          <p:nvGraphicFramePr>
            <p:cNvPr id="1076232" name="Object 8"/>
            <p:cNvGraphicFramePr>
              <a:graphicFrameLocks noChangeAspect="1"/>
            </p:cNvGraphicFramePr>
            <p:nvPr/>
          </p:nvGraphicFramePr>
          <p:xfrm>
            <a:off x="3392" y="1481"/>
            <a:ext cx="9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6" name="Equation" r:id="rId4" imgW="1473120" imgH="698400" progId="Equation.DSMT4">
                    <p:embed/>
                  </p:oleObj>
                </mc:Choice>
                <mc:Fallback>
                  <p:oleObj name="Equation" r:id="rId4" imgW="1473120" imgH="6984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1481"/>
                          <a:ext cx="928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233" name="Text Box 9"/>
            <p:cNvSpPr txBox="1">
              <a:spLocks noChangeArrowheads="1"/>
            </p:cNvSpPr>
            <p:nvPr/>
          </p:nvSpPr>
          <p:spPr bwMode="auto">
            <a:xfrm>
              <a:off x="4343" y="1545"/>
              <a:ext cx="11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ea typeface="宋体" pitchFamily="2" charset="-122"/>
                </a:rPr>
                <a:t>we can obtain</a:t>
              </a:r>
            </a:p>
          </p:txBody>
        </p:sp>
      </p:grpSp>
      <p:graphicFrame>
        <p:nvGraphicFramePr>
          <p:cNvPr id="1076234" name="Object 10"/>
          <p:cNvGraphicFramePr>
            <a:graphicFrameLocks noChangeAspect="1"/>
          </p:cNvGraphicFramePr>
          <p:nvPr/>
        </p:nvGraphicFramePr>
        <p:xfrm>
          <a:off x="2949575" y="3230563"/>
          <a:ext cx="99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7" name="Equation" r:id="rId6" imgW="990360" imgH="368280" progId="Equation.DSMT4">
                  <p:embed/>
                </p:oleObj>
              </mc:Choice>
              <mc:Fallback>
                <p:oleObj name="Equation" r:id="rId6" imgW="99036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3230563"/>
                        <a:ext cx="990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35" name="Text Box 11"/>
          <p:cNvSpPr txBox="1">
            <a:spLocks noChangeArrowheads="1"/>
          </p:cNvSpPr>
          <p:nvPr/>
        </p:nvSpPr>
        <p:spPr bwMode="auto">
          <a:xfrm>
            <a:off x="4233863" y="321151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or</a:t>
            </a:r>
          </a:p>
        </p:txBody>
      </p:sp>
      <p:graphicFrame>
        <p:nvGraphicFramePr>
          <p:cNvPr id="1076236" name="Object 12"/>
          <p:cNvGraphicFramePr>
            <a:graphicFrameLocks noChangeAspect="1"/>
          </p:cNvGraphicFramePr>
          <p:nvPr/>
        </p:nvGraphicFramePr>
        <p:xfrm>
          <a:off x="4986338" y="3090863"/>
          <a:ext cx="1219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8" name="Equation" r:id="rId8" imgW="1218960" imgH="634680" progId="Equation.DSMT4">
                  <p:embed/>
                </p:oleObj>
              </mc:Choice>
              <mc:Fallback>
                <p:oleObj name="Equation" r:id="rId8" imgW="121896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090863"/>
                        <a:ext cx="12192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37" name="Text Box 13"/>
          <p:cNvSpPr txBox="1">
            <a:spLocks noChangeArrowheads="1"/>
          </p:cNvSpPr>
          <p:nvPr/>
        </p:nvSpPr>
        <p:spPr bwMode="auto">
          <a:xfrm>
            <a:off x="474663" y="3813175"/>
            <a:ext cx="995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so that</a:t>
            </a:r>
          </a:p>
        </p:txBody>
      </p:sp>
      <p:graphicFrame>
        <p:nvGraphicFramePr>
          <p:cNvPr id="1076238" name="Object 14"/>
          <p:cNvGraphicFramePr>
            <a:graphicFrameLocks noChangeAspect="1"/>
          </p:cNvGraphicFramePr>
          <p:nvPr/>
        </p:nvGraphicFramePr>
        <p:xfrm>
          <a:off x="3886200" y="4162425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9" name="Equation" r:id="rId10" imgW="1371600" imgH="431640" progId="Equation.DSMT4">
                  <p:embed/>
                </p:oleObj>
              </mc:Choice>
              <mc:Fallback>
                <p:oleObj name="Equation" r:id="rId10" imgW="13716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62425"/>
                        <a:ext cx="137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39" name="Text Box 15"/>
          <p:cNvSpPr txBox="1">
            <a:spLocks noChangeArrowheads="1"/>
          </p:cNvSpPr>
          <p:nvPr/>
        </p:nvSpPr>
        <p:spPr bwMode="auto">
          <a:xfrm>
            <a:off x="474662" y="4664075"/>
            <a:ext cx="831217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ea typeface="宋体" pitchFamily="2" charset="-122"/>
              </a:rPr>
              <a:t>It is easy to see that the solution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b="1" dirty="0">
                <a:ea typeface="宋体" pitchFamily="2" charset="-122"/>
              </a:rPr>
              <a:t> = </a:t>
            </a:r>
            <a:r>
              <a:rPr lang="en-US" altLang="zh-CN" sz="2400" b="1" i="1" dirty="0">
                <a:ea typeface="宋体" pitchFamily="2" charset="-122"/>
              </a:rPr>
              <a:t>C</a:t>
            </a:r>
            <a:r>
              <a:rPr lang="en-US" altLang="zh-CN" sz="2400" dirty="0">
                <a:ea typeface="宋体" pitchFamily="2" charset="-122"/>
              </a:rPr>
              <a:t> may be obtained from the general solution by choosing </a:t>
            </a:r>
            <a:r>
              <a:rPr lang="en-US" altLang="zh-CN" sz="2400" b="1" i="1" dirty="0">
                <a:ea typeface="宋体" pitchFamily="2" charset="-122"/>
              </a:rPr>
              <a:t>C</a:t>
            </a:r>
            <a:r>
              <a:rPr lang="en-US" altLang="zh-CN" sz="2400" b="1" baseline="-25000" dirty="0">
                <a:ea typeface="宋体" pitchFamily="2" charset="-122"/>
              </a:rPr>
              <a:t>1</a:t>
            </a:r>
            <a:r>
              <a:rPr lang="en-US" altLang="zh-CN" sz="2400" b="1" dirty="0">
                <a:ea typeface="宋体" pitchFamily="2" charset="-122"/>
              </a:rPr>
              <a:t> = 0</a:t>
            </a:r>
            <a:r>
              <a:rPr lang="en-US" altLang="zh-CN" sz="2400" dirty="0">
                <a:ea typeface="宋体" pitchFamily="2" charset="-122"/>
              </a:rPr>
              <a:t>. Therefore, the general solution of the given equation is the one shown in the last equation.</a:t>
            </a:r>
          </a:p>
        </p:txBody>
      </p:sp>
      <p:sp>
        <p:nvSpPr>
          <p:cNvPr id="1076241" name="Rectangle 17"/>
          <p:cNvSpPr>
            <a:spLocks noChangeArrowheads="1"/>
          </p:cNvSpPr>
          <p:nvPr/>
        </p:nvSpPr>
        <p:spPr bwMode="auto">
          <a:xfrm>
            <a:off x="1643042" y="6000768"/>
            <a:ext cx="14604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2844" y="1500174"/>
            <a:ext cx="8929718" cy="857256"/>
            <a:chOff x="142844" y="1500174"/>
            <a:chExt cx="8929718" cy="857256"/>
          </a:xfrm>
        </p:grpSpPr>
        <p:sp>
          <p:nvSpPr>
            <p:cNvPr id="21" name="圆角矩形 20"/>
            <p:cNvSpPr/>
            <p:nvPr/>
          </p:nvSpPr>
          <p:spPr>
            <a:xfrm>
              <a:off x="142844" y="1500174"/>
              <a:ext cx="8929718" cy="8572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285750" y="1657352"/>
              <a:ext cx="8686808" cy="461963"/>
              <a:chOff x="180" y="1044"/>
              <a:chExt cx="5472" cy="291"/>
            </a:xfrm>
          </p:grpSpPr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180" y="1044"/>
                <a:ext cx="44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a typeface="宋体" pitchFamily="2" charset="-122"/>
                  </a:rPr>
                  <a:t>Example 3</a:t>
                </a:r>
                <a:r>
                  <a:rPr lang="en-US" altLang="zh-CN" sz="2400" dirty="0">
                    <a:ea typeface="宋体" pitchFamily="2" charset="-122"/>
                  </a:rPr>
                  <a:t>    Find the general solution of the equation </a:t>
                </a:r>
                <a:endParaRPr lang="en-US" altLang="zh-CN" sz="2400" b="1" dirty="0">
                  <a:ea typeface="宋体" pitchFamily="2" charset="-122"/>
                </a:endParaRPr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4508" y="1066"/>
              <a:ext cx="114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10" name="Equation" r:id="rId12" imgW="1815840" imgH="380880" progId="Equation.DSMT4">
                      <p:embed/>
                    </p:oleObj>
                  </mc:Choice>
                  <mc:Fallback>
                    <p:oleObj name="Equation" r:id="rId12" imgW="1815840" imgH="38088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8" y="1066"/>
                            <a:ext cx="1144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7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9" grpId="0"/>
      <p:bldP spid="1076235" grpId="0"/>
      <p:bldP spid="1076237" grpId="0"/>
      <p:bldP spid="1076239" grpId="0"/>
      <p:bldP spid="10762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85720" y="1142984"/>
            <a:ext cx="8572560" cy="1714512"/>
            <a:chOff x="285720" y="1071546"/>
            <a:chExt cx="8572560" cy="1714512"/>
          </a:xfrm>
        </p:grpSpPr>
        <p:sp>
          <p:nvSpPr>
            <p:cNvPr id="27" name="圆角矩形 26"/>
            <p:cNvSpPr/>
            <p:nvPr/>
          </p:nvSpPr>
          <p:spPr>
            <a:xfrm>
              <a:off x="285720" y="1071546"/>
              <a:ext cx="8572560" cy="17145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357158" y="1142988"/>
              <a:ext cx="8358188" cy="1643066"/>
              <a:chOff x="237" y="1070"/>
              <a:chExt cx="5265" cy="1035"/>
            </a:xfrm>
          </p:grpSpPr>
          <p:sp>
            <p:nvSpPr>
              <p:cNvPr id="29" name="Text Box 3"/>
              <p:cNvSpPr txBox="1">
                <a:spLocks noChangeArrowheads="1"/>
              </p:cNvSpPr>
              <p:nvPr/>
            </p:nvSpPr>
            <p:spPr bwMode="auto">
              <a:xfrm>
                <a:off x="237" y="1070"/>
                <a:ext cx="99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Example 2</a:t>
                </a:r>
              </a:p>
            </p:txBody>
          </p:sp>
          <p:sp>
            <p:nvSpPr>
              <p:cNvPr id="30" name="Text Box 4"/>
              <p:cNvSpPr txBox="1">
                <a:spLocks noChangeArrowheads="1"/>
              </p:cNvSpPr>
              <p:nvPr/>
            </p:nvSpPr>
            <p:spPr bwMode="auto">
              <a:xfrm>
                <a:off x="1247" y="1071"/>
                <a:ext cx="42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ea typeface="宋体" pitchFamily="2" charset="-122"/>
                  </a:rPr>
                  <a:t>Suppose that a particle with mass </a:t>
                </a:r>
                <a:r>
                  <a:rPr lang="en-US" altLang="zh-CN" sz="2400" b="1" i="1" dirty="0">
                    <a:ea typeface="宋体" pitchFamily="2" charset="-122"/>
                  </a:rPr>
                  <a:t>m</a:t>
                </a:r>
                <a:r>
                  <a:rPr lang="en-US" altLang="zh-CN" sz="2400" dirty="0">
                    <a:ea typeface="宋体" pitchFamily="2" charset="-122"/>
                  </a:rPr>
                  <a:t> falls freely from</a:t>
                </a:r>
              </a:p>
            </p:txBody>
          </p:sp>
          <p:sp>
            <p:nvSpPr>
              <p:cNvPr id="31" name="Text Box 5"/>
              <p:cNvSpPr txBox="1">
                <a:spLocks noChangeArrowheads="1"/>
              </p:cNvSpPr>
              <p:nvPr/>
            </p:nvSpPr>
            <p:spPr bwMode="auto">
              <a:xfrm>
                <a:off x="237" y="1349"/>
                <a:ext cx="5265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>
                    <a:ea typeface="宋体" pitchFamily="2" charset="-122"/>
                  </a:rPr>
                  <a:t>a position of height </a:t>
                </a:r>
                <a:r>
                  <a:rPr lang="en-US" altLang="zh-CN" sz="2400" b="1" i="1" dirty="0">
                    <a:ea typeface="宋体" pitchFamily="2" charset="-122"/>
                  </a:rPr>
                  <a:t>H</a:t>
                </a:r>
                <a:r>
                  <a:rPr lang="en-US" altLang="zh-CN" sz="2400" dirty="0">
                    <a:ea typeface="宋体" pitchFamily="2" charset="-122"/>
                  </a:rPr>
                  <a:t>, with initial velocity </a:t>
                </a:r>
                <a:r>
                  <a:rPr lang="en-US" altLang="zh-CN" sz="2400" b="1" i="1" dirty="0">
                    <a:ea typeface="宋体" pitchFamily="2" charset="-122"/>
                  </a:rPr>
                  <a:t>V</a:t>
                </a:r>
                <a:r>
                  <a:rPr lang="en-US" altLang="zh-CN" sz="2400" baseline="-25000" dirty="0">
                    <a:ea typeface="宋体" pitchFamily="2" charset="-122"/>
                  </a:rPr>
                  <a:t>0</a:t>
                </a:r>
                <a:r>
                  <a:rPr lang="en-US" altLang="zh-CN" sz="2400" dirty="0">
                    <a:ea typeface="宋体" pitchFamily="2" charset="-122"/>
                  </a:rPr>
                  <a:t>. If we neglect the resistance of air, find the relationship between the height </a:t>
                </a:r>
                <a:r>
                  <a:rPr lang="en-US" altLang="zh-CN" sz="2400" b="1" i="1" dirty="0">
                    <a:ea typeface="宋体" pitchFamily="2" charset="-122"/>
                  </a:rPr>
                  <a:t>H</a:t>
                </a:r>
                <a:r>
                  <a:rPr lang="en-US" altLang="zh-CN" sz="2400" dirty="0">
                    <a:ea typeface="宋体" pitchFamily="2" charset="-122"/>
                  </a:rPr>
                  <a:t> and time  </a:t>
                </a:r>
                <a:r>
                  <a:rPr lang="en-US" altLang="zh-CN" sz="2400" b="1" i="1" dirty="0">
                    <a:ea typeface="宋体" pitchFamily="2" charset="-122"/>
                  </a:rPr>
                  <a:t>t </a:t>
                </a:r>
                <a:r>
                  <a:rPr lang="en-US" altLang="zh-CN" sz="2400" dirty="0">
                    <a:ea typeface="宋体" pitchFamily="2" charset="-122"/>
                  </a:rPr>
                  <a:t> while the particle is falling.</a:t>
                </a:r>
              </a:p>
            </p:txBody>
          </p:sp>
        </p:grpSp>
      </p:grp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6B74-DB37-4E20-8D36-2DEC79A8AEE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Examples of Differential Equations</a:t>
            </a:r>
            <a:endParaRPr lang="en-US" altLang="zh-CN" sz="3200" dirty="0">
              <a:ea typeface="宋体" pitchFamily="2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300788" y="2997200"/>
            <a:ext cx="2016125" cy="3024188"/>
            <a:chOff x="3969" y="1888"/>
            <a:chExt cx="1270" cy="1905"/>
          </a:xfrm>
        </p:grpSpPr>
        <p:sp>
          <p:nvSpPr>
            <p:cNvPr id="1104903" name="Rectangle 7" descr="宽上对角线"/>
            <p:cNvSpPr>
              <a:spLocks noChangeArrowheads="1"/>
            </p:cNvSpPr>
            <p:nvPr/>
          </p:nvSpPr>
          <p:spPr bwMode="auto">
            <a:xfrm>
              <a:off x="3969" y="3748"/>
              <a:ext cx="1270" cy="4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904" name="Line 8"/>
            <p:cNvSpPr>
              <a:spLocks noChangeShapeType="1"/>
            </p:cNvSpPr>
            <p:nvPr/>
          </p:nvSpPr>
          <p:spPr bwMode="auto">
            <a:xfrm>
              <a:off x="3969" y="374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905" name="Line 9"/>
            <p:cNvSpPr>
              <a:spLocks noChangeShapeType="1"/>
            </p:cNvSpPr>
            <p:nvPr/>
          </p:nvSpPr>
          <p:spPr bwMode="auto">
            <a:xfrm flipV="1">
              <a:off x="4604" y="1888"/>
              <a:ext cx="0" cy="18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906" name="Line 10"/>
            <p:cNvSpPr>
              <a:spLocks noChangeShapeType="1"/>
            </p:cNvSpPr>
            <p:nvPr/>
          </p:nvSpPr>
          <p:spPr bwMode="auto">
            <a:xfrm>
              <a:off x="4286" y="2205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907" name="Line 11"/>
            <p:cNvSpPr>
              <a:spLocks noChangeShapeType="1"/>
            </p:cNvSpPr>
            <p:nvPr/>
          </p:nvSpPr>
          <p:spPr bwMode="auto">
            <a:xfrm>
              <a:off x="4604" y="2886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908" name="Line 12"/>
            <p:cNvSpPr>
              <a:spLocks noChangeShapeType="1"/>
            </p:cNvSpPr>
            <p:nvPr/>
          </p:nvSpPr>
          <p:spPr bwMode="auto">
            <a:xfrm>
              <a:off x="4422" y="2205"/>
              <a:ext cx="0" cy="15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909" name="Text Box 13"/>
            <p:cNvSpPr txBox="1">
              <a:spLocks noChangeArrowheads="1"/>
            </p:cNvSpPr>
            <p:nvPr/>
          </p:nvSpPr>
          <p:spPr bwMode="auto">
            <a:xfrm rot="-5400000">
              <a:off x="4166" y="282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pitchFamily="2" charset="-122"/>
                </a:rPr>
                <a:t>H</a:t>
              </a:r>
            </a:p>
          </p:txBody>
        </p:sp>
        <p:sp>
          <p:nvSpPr>
            <p:cNvPr id="1104910" name="Text Box 14"/>
            <p:cNvSpPr txBox="1">
              <a:spLocks noChangeArrowheads="1"/>
            </p:cNvSpPr>
            <p:nvPr/>
          </p:nvSpPr>
          <p:spPr bwMode="auto">
            <a:xfrm rot="5400000" flipH="1">
              <a:off x="4777" y="3160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pitchFamily="2" charset="-122"/>
                </a:rPr>
                <a:t>h</a:t>
              </a:r>
              <a:r>
                <a:rPr lang="en-US" altLang="zh-CN">
                  <a:ea typeface="宋体" pitchFamily="2" charset="-122"/>
                </a:rPr>
                <a:t>(</a:t>
              </a:r>
              <a:r>
                <a:rPr lang="en-US" altLang="zh-CN" b="1" i="1">
                  <a:ea typeface="宋体" pitchFamily="2" charset="-122"/>
                </a:rPr>
                <a:t>t</a:t>
              </a:r>
              <a:r>
                <a:rPr lang="en-US" altLang="zh-CN">
                  <a:ea typeface="宋体" pitchFamily="2" charset="-122"/>
                </a:rPr>
                <a:t>)</a:t>
              </a:r>
            </a:p>
          </p:txBody>
        </p:sp>
        <p:sp>
          <p:nvSpPr>
            <p:cNvPr id="1104911" name="Line 15"/>
            <p:cNvSpPr>
              <a:spLocks noChangeShapeType="1"/>
            </p:cNvSpPr>
            <p:nvPr/>
          </p:nvSpPr>
          <p:spPr bwMode="auto">
            <a:xfrm>
              <a:off x="4785" y="2886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4912" name="Text Box 16"/>
          <p:cNvSpPr txBox="1">
            <a:spLocks noChangeArrowheads="1"/>
          </p:cNvSpPr>
          <p:nvPr/>
        </p:nvSpPr>
        <p:spPr bwMode="auto">
          <a:xfrm>
            <a:off x="357158" y="2895897"/>
            <a:ext cx="2861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pitchFamily="2" charset="-122"/>
              </a:rPr>
              <a:t>Solution (continued)</a:t>
            </a:r>
          </a:p>
        </p:txBody>
      </p:sp>
      <p:graphicFrame>
        <p:nvGraphicFramePr>
          <p:cNvPr id="1104913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7572396" y="2500306"/>
          <a:ext cx="11953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Equation" r:id="rId4" imgW="1041120" imgH="647640" progId="Equation.DSMT4">
                  <p:embed/>
                </p:oleObj>
              </mc:Choice>
              <mc:Fallback>
                <p:oleObj name="Equation" r:id="rId4" imgW="1041120" imgH="647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2500306"/>
                        <a:ext cx="1195388" cy="7096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95288" y="3429002"/>
            <a:ext cx="5891213" cy="1379538"/>
            <a:chOff x="270" y="2409"/>
            <a:chExt cx="3711" cy="869"/>
          </a:xfrm>
        </p:grpSpPr>
        <p:sp>
          <p:nvSpPr>
            <p:cNvPr id="1104915" name="Text Box 19"/>
            <p:cNvSpPr txBox="1">
              <a:spLocks noChangeArrowheads="1"/>
            </p:cNvSpPr>
            <p:nvPr/>
          </p:nvSpPr>
          <p:spPr bwMode="auto">
            <a:xfrm>
              <a:off x="270" y="2409"/>
              <a:ext cx="371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 Integrating both sides of the last equation twice, we have</a:t>
              </a:r>
            </a:p>
          </p:txBody>
        </p:sp>
        <p:graphicFrame>
          <p:nvGraphicFramePr>
            <p:cNvPr id="1104916" name="Object 20"/>
            <p:cNvGraphicFramePr>
              <a:graphicFrameLocks noChangeAspect="1"/>
            </p:cNvGraphicFramePr>
            <p:nvPr/>
          </p:nvGraphicFramePr>
          <p:xfrm>
            <a:off x="1164" y="2886"/>
            <a:ext cx="141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4" name="Equation" r:id="rId6" imgW="2247840" imgH="622080" progId="Equation.DSMT4">
                    <p:embed/>
                  </p:oleObj>
                </mc:Choice>
                <mc:Fallback>
                  <p:oleObj name="Equation" r:id="rId6" imgW="2247840" imgH="6220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2886"/>
                          <a:ext cx="1416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4921" name="Rectangle 25"/>
          <p:cNvSpPr>
            <a:spLocks noChangeArrowheads="1"/>
          </p:cNvSpPr>
          <p:nvPr/>
        </p:nvSpPr>
        <p:spPr bwMode="auto">
          <a:xfrm>
            <a:off x="500034" y="6000768"/>
            <a:ext cx="1357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Finish.</a:t>
            </a: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104923" name="Object 27"/>
          <p:cNvGraphicFramePr>
            <a:graphicFrameLocks noChangeAspect="1"/>
          </p:cNvGraphicFramePr>
          <p:nvPr/>
        </p:nvGraphicFramePr>
        <p:xfrm>
          <a:off x="2144915" y="5500702"/>
          <a:ext cx="2806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name="Equation" r:id="rId8" imgW="2806560" imgH="634680" progId="Equation.DSMT4">
                  <p:embed/>
                </p:oleObj>
              </mc:Choice>
              <mc:Fallback>
                <p:oleObj name="Equation" r:id="rId8" imgW="280656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915" y="5500702"/>
                        <a:ext cx="28067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12580" y="4681847"/>
            <a:ext cx="5731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Substituting the initial condition to the above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412580" y="5110475"/>
            <a:ext cx="3141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equation yields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0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2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14282" y="3286124"/>
            <a:ext cx="8715436" cy="26432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14282" y="1142984"/>
            <a:ext cx="8715436" cy="13573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A3CA-D416-4303-A9EE-647165A954C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itchFamily="2" charset="-122"/>
              </a:rPr>
              <a:t>Basic Concepts</a:t>
            </a:r>
          </a:p>
        </p:txBody>
      </p:sp>
      <p:sp>
        <p:nvSpPr>
          <p:cNvPr id="1106947" name="Text Box 3"/>
          <p:cNvSpPr txBox="1">
            <a:spLocks noChangeArrowheads="1"/>
          </p:cNvSpPr>
          <p:nvPr/>
        </p:nvSpPr>
        <p:spPr bwMode="auto">
          <a:xfrm>
            <a:off x="214282" y="1164483"/>
            <a:ext cx="4520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Definition (Differential equation)</a:t>
            </a:r>
          </a:p>
        </p:txBody>
      </p:sp>
      <p:sp>
        <p:nvSpPr>
          <p:cNvPr id="1106948" name="Text Box 4"/>
          <p:cNvSpPr txBox="1">
            <a:spLocks noChangeArrowheads="1"/>
          </p:cNvSpPr>
          <p:nvPr/>
        </p:nvSpPr>
        <p:spPr bwMode="auto">
          <a:xfrm>
            <a:off x="4493054" y="1180358"/>
            <a:ext cx="4540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An equation is called a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differential</a:t>
            </a:r>
          </a:p>
        </p:txBody>
      </p:sp>
      <p:sp>
        <p:nvSpPr>
          <p:cNvPr id="1106949" name="Text Box 5"/>
          <p:cNvSpPr txBox="1">
            <a:spLocks noChangeArrowheads="1"/>
          </p:cNvSpPr>
          <p:nvPr/>
        </p:nvSpPr>
        <p:spPr bwMode="auto">
          <a:xfrm>
            <a:off x="214282" y="1597871"/>
            <a:ext cx="83223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equation 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微分方程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 </a:t>
            </a:r>
            <a:r>
              <a:rPr lang="en-US" altLang="zh-CN" sz="2400" dirty="0">
                <a:ea typeface="宋体" pitchFamily="2" charset="-122"/>
              </a:rPr>
              <a:t>if it contains the derivative or differential of </a:t>
            </a:r>
          </a:p>
          <a:p>
            <a:r>
              <a:rPr lang="en-US" altLang="zh-CN" sz="2400" dirty="0">
                <a:ea typeface="宋体" pitchFamily="2" charset="-122"/>
              </a:rPr>
              <a:t>an unknown function.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43082" y="2587617"/>
            <a:ext cx="6772276" cy="698500"/>
            <a:chOff x="1187" y="1535"/>
            <a:chExt cx="4266" cy="440"/>
          </a:xfrm>
        </p:grpSpPr>
        <p:graphicFrame>
          <p:nvGraphicFramePr>
            <p:cNvPr id="1106951" name="Object 7"/>
            <p:cNvGraphicFramePr>
              <a:graphicFrameLocks noChangeAspect="1"/>
            </p:cNvGraphicFramePr>
            <p:nvPr/>
          </p:nvGraphicFramePr>
          <p:xfrm>
            <a:off x="1187" y="1566"/>
            <a:ext cx="6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0" name="Equation" r:id="rId4" imgW="1015920" imgH="634680" progId="Equation.DSMT4">
                    <p:embed/>
                  </p:oleObj>
                </mc:Choice>
                <mc:Fallback>
                  <p:oleObj name="Equation" r:id="rId4" imgW="1015920" imgH="6346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" y="1566"/>
                          <a:ext cx="64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952" name="Text Box 8"/>
            <p:cNvSpPr txBox="1">
              <a:spLocks noChangeArrowheads="1"/>
            </p:cNvSpPr>
            <p:nvPr/>
          </p:nvSpPr>
          <p:spPr bwMode="auto">
            <a:xfrm>
              <a:off x="1837" y="1616"/>
              <a:ext cx="3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ea typeface="宋体" pitchFamily="2" charset="-122"/>
                </a:rPr>
                <a:t>and</a:t>
              </a:r>
            </a:p>
          </p:txBody>
        </p:sp>
        <p:graphicFrame>
          <p:nvGraphicFramePr>
            <p:cNvPr id="1106953" name="Object 9"/>
            <p:cNvGraphicFramePr>
              <a:graphicFrameLocks noChangeAspect="1"/>
            </p:cNvGraphicFramePr>
            <p:nvPr/>
          </p:nvGraphicFramePr>
          <p:xfrm>
            <a:off x="2234" y="1535"/>
            <a:ext cx="744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1" name="Equation" r:id="rId6" imgW="1180800" imgH="698400" progId="Equation.DSMT4">
                    <p:embed/>
                  </p:oleObj>
                </mc:Choice>
                <mc:Fallback>
                  <p:oleObj name="Equation" r:id="rId6" imgW="1180800" imgH="6984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535"/>
                          <a:ext cx="744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954" name="Text Box 10"/>
            <p:cNvSpPr txBox="1">
              <a:spLocks noChangeArrowheads="1"/>
            </p:cNvSpPr>
            <p:nvPr/>
          </p:nvSpPr>
          <p:spPr bwMode="auto">
            <a:xfrm>
              <a:off x="2964" y="1616"/>
              <a:ext cx="24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CC"/>
                  </a:solidFill>
                  <a:ea typeface="宋体" pitchFamily="2" charset="-122"/>
                </a:rPr>
                <a:t>are both differential equations.</a:t>
              </a:r>
            </a:p>
          </p:txBody>
        </p:sp>
      </p:grpSp>
      <p:sp>
        <p:nvSpPr>
          <p:cNvPr id="1106958" name="Text Box 14"/>
          <p:cNvSpPr txBox="1">
            <a:spLocks noChangeArrowheads="1"/>
          </p:cNvSpPr>
          <p:nvPr/>
        </p:nvSpPr>
        <p:spPr bwMode="auto">
          <a:xfrm>
            <a:off x="285720" y="3278386"/>
            <a:ext cx="8643998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Definition</a:t>
            </a:r>
            <a:r>
              <a:rPr lang="en-US" altLang="zh-CN" sz="2400" dirty="0">
                <a:ea typeface="宋体" pitchFamily="2" charset="-122"/>
              </a:rPr>
              <a:t>  A differential equation in which the unknown function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  is a </a:t>
            </a:r>
            <a:r>
              <a:rPr lang="en-US" altLang="zh-CN" sz="2400" dirty="0" err="1">
                <a:ea typeface="宋体" pitchFamily="2" charset="-122"/>
              </a:rPr>
              <a:t>univariate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function, is called an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ordinary differential equation 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常微分方程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and will be referred as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differential equation(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微分方程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sz="2400" b="1" dirty="0">
                <a:ea typeface="宋体" pitchFamily="2" charset="-122"/>
              </a:rPr>
              <a:t>. </a:t>
            </a:r>
          </a:p>
        </p:txBody>
      </p:sp>
      <p:sp>
        <p:nvSpPr>
          <p:cNvPr id="1106970" name="Rectangle 26"/>
          <p:cNvSpPr>
            <a:spLocks noChangeArrowheads="1"/>
          </p:cNvSpPr>
          <p:nvPr/>
        </p:nvSpPr>
        <p:spPr bwMode="auto">
          <a:xfrm>
            <a:off x="357158" y="2681583"/>
            <a:ext cx="1431802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Example</a:t>
            </a:r>
            <a:r>
              <a:rPr lang="en-US" altLang="zh-CN" sz="2400" dirty="0">
                <a:ea typeface="宋体" pitchFamily="2" charset="-122"/>
              </a:rPr>
              <a:t>: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106973" name="Rectangle 29"/>
          <p:cNvSpPr>
            <a:spLocks noChangeArrowheads="1"/>
          </p:cNvSpPr>
          <p:nvPr/>
        </p:nvSpPr>
        <p:spPr bwMode="auto">
          <a:xfrm>
            <a:off x="357158" y="5000636"/>
            <a:ext cx="8409047" cy="9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ea typeface="宋体" pitchFamily="2" charset="-122"/>
              </a:rPr>
              <a:t>The order of the highest order derivative of the unknown function in the equation is called the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order(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阶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of the equation.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0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0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06958" grpId="0"/>
      <p:bldP spid="1106970" grpId="0" animBg="1"/>
      <p:bldP spid="11069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8BD-3CDA-4A39-B526-4ED183BDA25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182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itchFamily="2" charset="-122"/>
              </a:rPr>
              <a:t>Basic Concepts</a:t>
            </a:r>
            <a:endParaRPr lang="zh-CN" altLang="en-US" sz="3200" dirty="0"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194" y="1711309"/>
            <a:ext cx="5057777" cy="635000"/>
            <a:chOff x="516" y="3075"/>
            <a:chExt cx="3186" cy="400"/>
          </a:xfrm>
        </p:grpSpPr>
        <p:graphicFrame>
          <p:nvGraphicFramePr>
            <p:cNvPr id="1118214" name="Object 6"/>
            <p:cNvGraphicFramePr>
              <a:graphicFrameLocks noChangeAspect="1"/>
            </p:cNvGraphicFramePr>
            <p:nvPr/>
          </p:nvGraphicFramePr>
          <p:xfrm>
            <a:off x="516" y="3075"/>
            <a:ext cx="6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9" name="Equation" r:id="rId4" imgW="1091880" imgH="634680" progId="Equation.DSMT4">
                    <p:embed/>
                  </p:oleObj>
                </mc:Choice>
                <mc:Fallback>
                  <p:oleObj name="Equation" r:id="rId4" imgW="10918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3075"/>
                          <a:ext cx="68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8215" name="Object 7"/>
            <p:cNvGraphicFramePr>
              <a:graphicFrameLocks noChangeAspect="1"/>
            </p:cNvGraphicFramePr>
            <p:nvPr/>
          </p:nvGraphicFramePr>
          <p:xfrm>
            <a:off x="1205" y="3185"/>
            <a:ext cx="11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0" name="Equation" r:id="rId6" imgW="1765080" imgH="342720" progId="Equation.DSMT4">
                    <p:embed/>
                  </p:oleObj>
                </mc:Choice>
                <mc:Fallback>
                  <p:oleObj name="Equation" r:id="rId6" imgW="1765080" imgH="3427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3185"/>
                          <a:ext cx="111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8216" name="Object 8"/>
            <p:cNvGraphicFramePr>
              <a:graphicFrameLocks noChangeAspect="1"/>
            </p:cNvGraphicFramePr>
            <p:nvPr/>
          </p:nvGraphicFramePr>
          <p:xfrm>
            <a:off x="2358" y="3075"/>
            <a:ext cx="134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1" name="Equation" r:id="rId8" imgW="2133360" imgH="634680" progId="Equation.DSMT4">
                    <p:embed/>
                  </p:oleObj>
                </mc:Choice>
                <mc:Fallback>
                  <p:oleObj name="Equation" r:id="rId8" imgW="2133360" imgH="6346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3075"/>
                          <a:ext cx="1344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8217" name="Text Box 9"/>
          <p:cNvSpPr txBox="1">
            <a:spLocks noChangeArrowheads="1"/>
          </p:cNvSpPr>
          <p:nvPr/>
        </p:nvSpPr>
        <p:spPr bwMode="auto">
          <a:xfrm>
            <a:off x="6145612" y="1924048"/>
            <a:ext cx="1737976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First-Order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42907" y="2444748"/>
            <a:ext cx="5286371" cy="698500"/>
            <a:chOff x="317" y="3369"/>
            <a:chExt cx="3330" cy="440"/>
          </a:xfrm>
        </p:grpSpPr>
        <p:graphicFrame>
          <p:nvGraphicFramePr>
            <p:cNvPr id="1118219" name="Object 11"/>
            <p:cNvGraphicFramePr>
              <a:graphicFrameLocks noChangeAspect="1"/>
            </p:cNvGraphicFramePr>
            <p:nvPr/>
          </p:nvGraphicFramePr>
          <p:xfrm>
            <a:off x="317" y="3369"/>
            <a:ext cx="79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2" name="Equation" r:id="rId10" imgW="1257120" imgH="698400" progId="Equation.DSMT4">
                    <p:embed/>
                  </p:oleObj>
                </mc:Choice>
                <mc:Fallback>
                  <p:oleObj name="Equation" r:id="rId10" imgW="1257120" imgH="6984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3369"/>
                          <a:ext cx="79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8220" name="Object 12"/>
            <p:cNvGraphicFramePr>
              <a:graphicFrameLocks noChangeAspect="1"/>
            </p:cNvGraphicFramePr>
            <p:nvPr/>
          </p:nvGraphicFramePr>
          <p:xfrm>
            <a:off x="1131" y="3475"/>
            <a:ext cx="14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3" name="Equation" r:id="rId12" imgW="2260440" imgH="368280" progId="Equation.DSMT4">
                    <p:embed/>
                  </p:oleObj>
                </mc:Choice>
                <mc:Fallback>
                  <p:oleObj name="Equation" r:id="rId12" imgW="2260440" imgH="3682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3475"/>
                          <a:ext cx="142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8221" name="Object 13"/>
            <p:cNvGraphicFramePr>
              <a:graphicFrameLocks noChangeAspect="1"/>
            </p:cNvGraphicFramePr>
            <p:nvPr/>
          </p:nvGraphicFramePr>
          <p:xfrm>
            <a:off x="2599" y="3471"/>
            <a:ext cx="10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4" name="Equation" r:id="rId14" imgW="1663560" imgH="380880" progId="Equation.DSMT4">
                    <p:embed/>
                  </p:oleObj>
                </mc:Choice>
                <mc:Fallback>
                  <p:oleObj name="Equation" r:id="rId14" imgW="1663560" imgH="3808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" y="3471"/>
                          <a:ext cx="104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8222" name="Text Box 14"/>
          <p:cNvSpPr txBox="1">
            <a:spLocks noChangeArrowheads="1"/>
          </p:cNvSpPr>
          <p:nvPr/>
        </p:nvSpPr>
        <p:spPr bwMode="auto">
          <a:xfrm>
            <a:off x="6167983" y="2613023"/>
            <a:ext cx="2047355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Second-Order</a:t>
            </a:r>
          </a:p>
        </p:txBody>
      </p:sp>
      <p:sp>
        <p:nvSpPr>
          <p:cNvPr id="1118223" name="Rectangle 15"/>
          <p:cNvSpPr>
            <a:spLocks noChangeArrowheads="1"/>
          </p:cNvSpPr>
          <p:nvPr/>
        </p:nvSpPr>
        <p:spPr bwMode="auto">
          <a:xfrm>
            <a:off x="233332" y="1214422"/>
            <a:ext cx="1431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Example</a:t>
            </a:r>
            <a:r>
              <a:rPr lang="en-US" altLang="zh-CN" sz="2400" dirty="0">
                <a:ea typeface="宋体" pitchFamily="2" charset="-122"/>
              </a:rPr>
              <a:t>:</a:t>
            </a: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8025" y="3224212"/>
            <a:ext cx="7707313" cy="1370014"/>
            <a:chOff x="237" y="1076"/>
            <a:chExt cx="4855" cy="863"/>
          </a:xfrm>
        </p:grpSpPr>
        <p:sp>
          <p:nvSpPr>
            <p:cNvPr id="1118225" name="Text Box 17"/>
            <p:cNvSpPr txBox="1">
              <a:spLocks noChangeArrowheads="1"/>
            </p:cNvSpPr>
            <p:nvPr/>
          </p:nvSpPr>
          <p:spPr bwMode="auto">
            <a:xfrm>
              <a:off x="237" y="1076"/>
              <a:ext cx="4855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ea typeface="宋体" pitchFamily="2" charset="-122"/>
                </a:rPr>
                <a:t>The general form of a first order differential equation may be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ea typeface="宋体" pitchFamily="2" charset="-122"/>
                </a:rPr>
                <a:t> expressed by</a:t>
              </a:r>
            </a:p>
          </p:txBody>
        </p:sp>
        <p:graphicFrame>
          <p:nvGraphicFramePr>
            <p:cNvPr id="1118226" name="Object 18"/>
            <p:cNvGraphicFramePr>
              <a:graphicFrameLocks noChangeAspect="1"/>
            </p:cNvGraphicFramePr>
            <p:nvPr/>
          </p:nvGraphicFramePr>
          <p:xfrm>
            <a:off x="2352" y="1723"/>
            <a:ext cx="9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5" name="Equation" r:id="rId16" imgW="1498320" imgH="342720" progId="Equation.DSMT4">
                    <p:embed/>
                  </p:oleObj>
                </mc:Choice>
                <mc:Fallback>
                  <p:oleObj name="Equation" r:id="rId16" imgW="1498320" imgH="34272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723"/>
                          <a:ext cx="94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8227" name="Text Box 19"/>
          <p:cNvSpPr txBox="1">
            <a:spLocks noChangeArrowheads="1"/>
          </p:cNvSpPr>
          <p:nvPr/>
        </p:nvSpPr>
        <p:spPr bwMode="auto">
          <a:xfrm>
            <a:off x="655663" y="4669705"/>
            <a:ext cx="7559675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and  </a:t>
            </a:r>
            <a:r>
              <a:rPr lang="en-US" altLang="zh-CN" sz="2400" b="1" i="1" dirty="0">
                <a:ea typeface="宋体" pitchFamily="2" charset="-122"/>
              </a:rPr>
              <a:t>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b="1" i="1" dirty="0" err="1">
                <a:ea typeface="宋体" pitchFamily="2" charset="-122"/>
              </a:rPr>
              <a:t>x</a:t>
            </a:r>
            <a:r>
              <a:rPr lang="en-US" altLang="zh-CN" sz="2400" dirty="0" err="1">
                <a:ea typeface="宋体" pitchFamily="2" charset="-122"/>
              </a:rPr>
              <a:t>,</a:t>
            </a:r>
            <a:r>
              <a:rPr lang="en-US" altLang="zh-CN" sz="2400" b="1" i="1" dirty="0" err="1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)  is a function which depends on the independent variable 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 and the dependent variable </a:t>
            </a:r>
            <a:r>
              <a:rPr lang="en-US" altLang="zh-CN" sz="2400" b="1" i="1" dirty="0">
                <a:ea typeface="宋体" pitchFamily="2" charset="-122"/>
              </a:rPr>
              <a:t>y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1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7" grpId="0" animBg="1"/>
      <p:bldP spid="1118222" grpId="0" animBg="1"/>
      <p:bldP spid="11182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31B-7FDA-4B81-B2AB-648A4730A89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itchFamily="2" charset="-122"/>
              </a:rPr>
              <a:t>Basic Concepts</a:t>
            </a:r>
          </a:p>
        </p:txBody>
      </p:sp>
      <p:sp>
        <p:nvSpPr>
          <p:cNvPr id="1108999" name="Text Box 7"/>
          <p:cNvSpPr txBox="1">
            <a:spLocks noChangeArrowheads="1"/>
          </p:cNvSpPr>
          <p:nvPr/>
        </p:nvSpPr>
        <p:spPr bwMode="auto">
          <a:xfrm>
            <a:off x="401608" y="1214422"/>
            <a:ext cx="80280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</a:rPr>
              <a:t>Definition  (Solution, General Solution, Initial Conditions and Particular  Solution)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1109000" name="Text Box 8"/>
          <p:cNvSpPr txBox="1">
            <a:spLocks noChangeArrowheads="1"/>
          </p:cNvSpPr>
          <p:nvPr/>
        </p:nvSpPr>
        <p:spPr bwMode="auto">
          <a:xfrm>
            <a:off x="357159" y="2857496"/>
            <a:ext cx="854716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dirty="0">
                <a:ea typeface="宋体" pitchFamily="2" charset="-122"/>
              </a:rPr>
              <a:t>If the solution contains arbitrary constants and the number of the independent constants just equals the order of the equation, then this solution is called the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general solution 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通解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of the equation.</a:t>
            </a:r>
          </a:p>
        </p:txBody>
      </p:sp>
      <p:sp>
        <p:nvSpPr>
          <p:cNvPr id="1109001" name="Text Box 9"/>
          <p:cNvSpPr txBox="1">
            <a:spLocks noChangeArrowheads="1"/>
          </p:cNvSpPr>
          <p:nvPr/>
        </p:nvSpPr>
        <p:spPr bwMode="auto">
          <a:xfrm>
            <a:off x="357158" y="4148134"/>
            <a:ext cx="854716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dirty="0">
                <a:ea typeface="宋体" pitchFamily="2" charset="-122"/>
              </a:rPr>
              <a:t>If all the arbitrary constants in a solution have been determined, then the solution is called a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particular solution 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特解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of the equation.</a:t>
            </a:r>
          </a:p>
        </p:txBody>
      </p:sp>
      <p:sp>
        <p:nvSpPr>
          <p:cNvPr id="1109002" name="Rectangle 10"/>
          <p:cNvSpPr>
            <a:spLocks noChangeArrowheads="1"/>
          </p:cNvSpPr>
          <p:nvPr/>
        </p:nvSpPr>
        <p:spPr bwMode="auto">
          <a:xfrm>
            <a:off x="357158" y="2000240"/>
            <a:ext cx="85011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宋体" pitchFamily="2" charset="-122"/>
              </a:rPr>
              <a:t>If a function </a:t>
            </a:r>
            <a:r>
              <a:rPr lang="en-US" altLang="zh-CN" sz="2400" b="1" i="1" dirty="0">
                <a:ea typeface="宋体" pitchFamily="2" charset="-122"/>
              </a:rPr>
              <a:t>y </a:t>
            </a:r>
            <a:r>
              <a:rPr lang="en-US" altLang="zh-CN" sz="2400" dirty="0">
                <a:ea typeface="宋体" pitchFamily="2" charset="-122"/>
              </a:rPr>
              <a:t>= </a:t>
            </a:r>
            <a:r>
              <a:rPr lang="en-US" altLang="zh-CN" sz="2400" b="1" i="1" dirty="0">
                <a:ea typeface="宋体" pitchFamily="2" charset="-122"/>
              </a:rPr>
              <a:t>f 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) satisfies a given differential equation,  then the function  </a:t>
            </a:r>
            <a:r>
              <a:rPr lang="en-US" altLang="zh-CN" sz="2400" b="1" i="1" dirty="0">
                <a:ea typeface="宋体" pitchFamily="2" charset="-122"/>
              </a:rPr>
              <a:t>y </a:t>
            </a:r>
            <a:r>
              <a:rPr lang="en-US" altLang="zh-CN" sz="2400" dirty="0">
                <a:ea typeface="宋体" pitchFamily="2" charset="-122"/>
              </a:rPr>
              <a:t>= </a:t>
            </a:r>
            <a:r>
              <a:rPr lang="en-US" altLang="zh-CN" sz="2400" b="1" i="1" dirty="0">
                <a:ea typeface="宋体" pitchFamily="2" charset="-122"/>
              </a:rPr>
              <a:t>f 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b="1" i="1" dirty="0">
                <a:ea typeface="宋体" pitchFamily="2" charset="-122"/>
              </a:rPr>
              <a:t>x</a:t>
            </a:r>
            <a:r>
              <a:rPr lang="en-US" altLang="zh-CN" sz="2400" dirty="0">
                <a:ea typeface="宋体" pitchFamily="2" charset="-122"/>
              </a:rPr>
              <a:t>) is called a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solution 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解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of the equation.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109005" name="Text Box 13"/>
          <p:cNvSpPr txBox="1">
            <a:spLocks noChangeArrowheads="1"/>
          </p:cNvSpPr>
          <p:nvPr/>
        </p:nvSpPr>
        <p:spPr bwMode="auto">
          <a:xfrm>
            <a:off x="357158" y="5384085"/>
            <a:ext cx="85265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The additional conditions are called the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initial conditions 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初始条件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of the equation.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0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0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0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9" grpId="0"/>
      <p:bldP spid="1109000" grpId="0"/>
      <p:bldP spid="1109001" grpId="0"/>
      <p:bldP spid="1109002" grpId="0"/>
      <p:bldP spid="110900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自定义 7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1521</TotalTime>
  <Words>3480</Words>
  <Application>Microsoft Office PowerPoint</Application>
  <PresentationFormat>全屏显示(4:3)</PresentationFormat>
  <Paragraphs>554</Paragraphs>
  <Slides>58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隶书</vt:lpstr>
      <vt:lpstr>宋体</vt:lpstr>
      <vt:lpstr>Arial</vt:lpstr>
      <vt:lpstr>Calibri</vt:lpstr>
      <vt:lpstr>Comic Sans MS</vt:lpstr>
      <vt:lpstr>Symbol</vt:lpstr>
      <vt:lpstr>Times New Roman</vt:lpstr>
      <vt:lpstr>Wingdings 2</vt:lpstr>
      <vt:lpstr>流畅</vt:lpstr>
      <vt:lpstr>Chapter0</vt:lpstr>
      <vt:lpstr>Equation</vt:lpstr>
      <vt:lpstr>Image</vt:lpstr>
      <vt:lpstr>Chapter 6</vt:lpstr>
      <vt:lpstr>Section 6.1</vt:lpstr>
      <vt:lpstr>Examples of Differential Equations</vt:lpstr>
      <vt:lpstr>Examples of Differential Equations</vt:lpstr>
      <vt:lpstr>Examples of Differential Equations</vt:lpstr>
      <vt:lpstr>Examples of Differential Equations</vt:lpstr>
      <vt:lpstr>Basic Concepts</vt:lpstr>
      <vt:lpstr>Basic Concepts</vt:lpstr>
      <vt:lpstr>Basic Concepts</vt:lpstr>
      <vt:lpstr>Fundamental Concepts of Differential Equations</vt:lpstr>
      <vt:lpstr>Geometric Interpretation of the First Order Differential Equation</vt:lpstr>
      <vt:lpstr>Geometric Interpretation of the First Order Differential Equation</vt:lpstr>
      <vt:lpstr>Geometric Interpretation of the First Order Differential Equation</vt:lpstr>
      <vt:lpstr>Slope Fields</vt:lpstr>
      <vt:lpstr>Section 6.2</vt:lpstr>
      <vt:lpstr>First-Order Separable Differential Equations 一阶可分离变量方程</vt:lpstr>
      <vt:lpstr>First-Order Separable Differential Equations 一阶可分离变量方程</vt:lpstr>
      <vt:lpstr>First-Order Separable Differential Equations</vt:lpstr>
      <vt:lpstr>First-Order Separable Differential Equations</vt:lpstr>
      <vt:lpstr>First-Order Separable Differential Equations</vt:lpstr>
      <vt:lpstr>First-Order Separable Differential Equations</vt:lpstr>
      <vt:lpstr>Homogeneous Equation (齐次微分方程)</vt:lpstr>
      <vt:lpstr> Homogeneous Equation</vt:lpstr>
      <vt:lpstr> Homogeneous Equation</vt:lpstr>
      <vt:lpstr> Homogeneous Equation</vt:lpstr>
      <vt:lpstr>Homogeneous Equation</vt:lpstr>
      <vt:lpstr>Homogeneous Equation</vt:lpstr>
      <vt:lpstr>Linear First-Order Differential Equations</vt:lpstr>
      <vt:lpstr>Homogeneous Linear differential Equation</vt:lpstr>
      <vt:lpstr>Nonhomogeneous Linear Differential Equation</vt:lpstr>
      <vt:lpstr>Nonhomogeneous Linear Differential Equation</vt:lpstr>
      <vt:lpstr>Nonhomogeneous Linear Differential Equation</vt:lpstr>
      <vt:lpstr>Nonhomogeneous Linear Differetial Equation</vt:lpstr>
      <vt:lpstr>Nonhomogeneous Linear Differential Equation</vt:lpstr>
      <vt:lpstr>Nonhomogeneous Linear Differential Equation</vt:lpstr>
      <vt:lpstr>Nonhomogeneous Linear Differential Equation</vt:lpstr>
      <vt:lpstr>Nonhomogeneous Differential Linear Equation</vt:lpstr>
      <vt:lpstr>Nonhomogeneous Linear Differential Equation</vt:lpstr>
      <vt:lpstr>Nonhomogeneous Linear Equation</vt:lpstr>
      <vt:lpstr>Nonhomogeneous Linear Equation</vt:lpstr>
      <vt:lpstr>Bernoulli’s Equation</vt:lpstr>
      <vt:lpstr>Bernoulli’s Equation</vt:lpstr>
      <vt:lpstr>Bernoulli’s Equation</vt:lpstr>
      <vt:lpstr>Bernoulli’s Equation</vt:lpstr>
      <vt:lpstr>Some Other Kinds of Equations That Can Be Solved by Transformations of Variables</vt:lpstr>
      <vt:lpstr>Some Other Kinds of Equations That Can Be Solved by Transformations of Variables</vt:lpstr>
      <vt:lpstr>Some Other Kinds of Equations That Can Be Solved by Transformations of Variables</vt:lpstr>
      <vt:lpstr>Some Other Kinds of Equations That Can Be Solved by Transformations of Variables</vt:lpstr>
      <vt:lpstr>Some Other Kinds of Equations That Can Be Solved by Transformations of Variables</vt:lpstr>
      <vt:lpstr>Section 6.3</vt:lpstr>
      <vt:lpstr>Differential Equations of Second Order Solvable by Reduced Order Methods</vt:lpstr>
      <vt:lpstr>Differential Equations of Second Order Solvable by Reduced Order Methods</vt:lpstr>
      <vt:lpstr>Differential Equations of Second Order Solvable by Reduced Order Methods</vt:lpstr>
      <vt:lpstr>Differential Equations of Second Order Solvable by Reduced Order Methods</vt:lpstr>
      <vt:lpstr>Differential Equations of Second Order Solvable by Reduced Order Methods</vt:lpstr>
      <vt:lpstr>Differential Equations of Second Order Solvable by Reduced Order Methods</vt:lpstr>
      <vt:lpstr>Differential Equations of Second Order Solvable by Reduced Order Methods</vt:lpstr>
      <vt:lpstr>Differential Equations of Second Order Solvable by Reduced Order Methods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Jessica</dc:creator>
  <cp:lastModifiedBy>Windows 用户</cp:lastModifiedBy>
  <cp:revision>308</cp:revision>
  <dcterms:created xsi:type="dcterms:W3CDTF">2008-07-11T04:11:27Z</dcterms:created>
  <dcterms:modified xsi:type="dcterms:W3CDTF">2019-09-08T14:54:05Z</dcterms:modified>
</cp:coreProperties>
</file>