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99" r:id="rId9"/>
    <p:sldId id="265" r:id="rId10"/>
    <p:sldId id="300" r:id="rId11"/>
    <p:sldId id="266" r:id="rId12"/>
    <p:sldId id="31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1" r:id="rId28"/>
    <p:sldId id="292" r:id="rId29"/>
    <p:sldId id="281" r:id="rId30"/>
    <p:sldId id="282" r:id="rId31"/>
    <p:sldId id="283" r:id="rId32"/>
    <p:sldId id="284" r:id="rId33"/>
    <p:sldId id="285" r:id="rId34"/>
    <p:sldId id="286" r:id="rId35"/>
    <p:sldId id="293" r:id="rId36"/>
    <p:sldId id="294" r:id="rId37"/>
    <p:sldId id="295" r:id="rId38"/>
    <p:sldId id="296" r:id="rId39"/>
    <p:sldId id="298" r:id="rId40"/>
    <p:sldId id="317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3"/>
    <a:srgbClr val="DFDFEF"/>
    <a:srgbClr val="669900"/>
    <a:srgbClr val="336600"/>
    <a:srgbClr val="000066"/>
    <a:srgbClr val="FF99CC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3852" autoAdjust="0"/>
  </p:normalViewPr>
  <p:slideViewPr>
    <p:cSldViewPr>
      <p:cViewPr varScale="1">
        <p:scale>
          <a:sx n="85" d="100"/>
          <a:sy n="85" d="100"/>
        </p:scale>
        <p:origin x="119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emf"/><Relationship Id="rId4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emf"/><Relationship Id="rId4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image" Target="../media/image135.w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w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wmf"/><Relationship Id="rId4" Type="http://schemas.openxmlformats.org/officeDocument/2006/relationships/image" Target="../media/image16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4" Type="http://schemas.openxmlformats.org/officeDocument/2006/relationships/image" Target="../media/image2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58B865-C40C-41E6-BD40-1828A296F3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91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B583470-E657-451D-86B8-4369E92145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59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7714A-78EE-4E7F-84F7-C9C71F0BFD76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4DD5B-B7FF-4DBE-9383-43AB68B4F4C7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8E8E2-8E6D-452B-9695-1986669144BD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85554-19D1-423D-91EA-7AA6C310826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CF6A2E07-BACF-4D21-AB54-0292A2E731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84F18-7D1B-4E5E-889D-A1B33A5CBB2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0356E-C9B4-4A65-ACCB-2BEA9036A2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fld id="{F8C55576-ADFD-4A6A-BF50-59C2AC7A38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087F9-C8CF-4EBC-8647-F93C911E45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0B9F5-EC45-4169-BC19-3593BBEA10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C646C-E03F-4224-B8E2-3D3CC282D0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29628-7095-4D93-AACB-5397048D8A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BF156-F98F-43DC-B135-225E078450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B7F57-E847-4AF6-9B63-6368FDC8E7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7320A-BEC1-4AD2-989D-B714ECD642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14087F9-C8CF-4EBC-8647-F93C911E45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40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6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2.wmf"/><Relationship Id="rId19" Type="http://schemas.openxmlformats.org/officeDocument/2006/relationships/image" Target="../media/image106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9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4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0.w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2.e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8.e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6.e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1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0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94.e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9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9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13.emf"/><Relationship Id="rId18" Type="http://schemas.openxmlformats.org/officeDocument/2006/relationships/oleObject" Target="../embeddings/oleObject21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17.emf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12.emf"/><Relationship Id="rId5" Type="http://schemas.openxmlformats.org/officeDocument/2006/relationships/image" Target="../media/image209.emf"/><Relationship Id="rId15" Type="http://schemas.openxmlformats.org/officeDocument/2006/relationships/image" Target="../media/image214.emf"/><Relationship Id="rId10" Type="http://schemas.openxmlformats.org/officeDocument/2006/relationships/oleObject" Target="../embeddings/oleObject211.bin"/><Relationship Id="rId19" Type="http://schemas.openxmlformats.org/officeDocument/2006/relationships/image" Target="../media/image216.e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11.emf"/><Relationship Id="rId14" Type="http://schemas.openxmlformats.org/officeDocument/2006/relationships/oleObject" Target="../embeddings/oleObject21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21.emf"/><Relationship Id="rId5" Type="http://schemas.openxmlformats.org/officeDocument/2006/relationships/image" Target="../media/image218.e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Section </a:t>
            </a:r>
            <a:r>
              <a:rPr lang="en-US" altLang="zh-CN" smtClean="0">
                <a:ea typeface="宋体" pitchFamily="2" charset="-122"/>
              </a:rPr>
              <a:t>6.4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Higher-Order Linear </a:t>
            </a:r>
            <a:r>
              <a:rPr lang="en-US" altLang="zh-CN"/>
              <a:t>Differential Equations</a:t>
            </a:r>
            <a:endParaRPr lang="en-US" altLang="zh-CN" dirty="0"/>
          </a:p>
        </p:txBody>
      </p:sp>
      <p:pic>
        <p:nvPicPr>
          <p:cNvPr id="5" name="图片占位符 4" descr="480px-Julius_Pl%C3%BCcker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5157" b="15157"/>
          <a:stretch>
            <a:fillRect/>
          </a:stretch>
        </p:blipFill>
        <p:spPr/>
      </p:pic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5. Structure of The General Solution of A Nonhomogeneous Linear Equation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Theorem 4 </a:t>
            </a: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7A88F-733E-4E42-AF05-9AA7CB7AFCF2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985838" y="3927475"/>
          <a:ext cx="1739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1739880" imgH="266400" progId="Equation.DSMT4">
                  <p:embed/>
                </p:oleObj>
              </mc:Choice>
              <mc:Fallback>
                <p:oleObj name="Equation" r:id="rId3" imgW="173988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927475"/>
                        <a:ext cx="1739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19591"/>
              </p:ext>
            </p:extLst>
          </p:nvPr>
        </p:nvGraphicFramePr>
        <p:xfrm>
          <a:off x="469900" y="2505075"/>
          <a:ext cx="673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6730920" imgH="647640" progId="Equation.DSMT4">
                  <p:embed/>
                </p:oleObj>
              </mc:Choice>
              <mc:Fallback>
                <p:oleObj name="Equation" r:id="rId5" imgW="6730920" imgH="64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505075"/>
                        <a:ext cx="6731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755650" y="4652963"/>
          <a:ext cx="6426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7" imgW="6426000" imgH="774360" progId="Equation.DSMT4">
                  <p:embed/>
                </p:oleObj>
              </mc:Choice>
              <mc:Fallback>
                <p:oleObj name="Equation" r:id="rId7" imgW="6426000" imgH="774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6426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5. Structure of The General Solution of A Nonhomogeneous Linear Equation</a:t>
            </a:r>
          </a:p>
        </p:txBody>
      </p:sp>
      <p:grpSp>
        <p:nvGrpSpPr>
          <p:cNvPr id="9225" name="Group 17"/>
          <p:cNvGrpSpPr>
            <a:grpSpLocks/>
          </p:cNvGrpSpPr>
          <p:nvPr/>
        </p:nvGrpSpPr>
        <p:grpSpPr bwMode="auto">
          <a:xfrm>
            <a:off x="323850" y="1865313"/>
            <a:ext cx="8485188" cy="2932112"/>
            <a:chOff x="259" y="903"/>
            <a:chExt cx="5345" cy="1847"/>
          </a:xfrm>
        </p:grpSpPr>
        <p:sp>
          <p:nvSpPr>
            <p:cNvPr id="9226" name="Rectangle 2"/>
            <p:cNvSpPr>
              <a:spLocks noChangeArrowheads="1"/>
            </p:cNvSpPr>
            <p:nvPr/>
          </p:nvSpPr>
          <p:spPr bwMode="auto">
            <a:xfrm>
              <a:off x="259" y="935"/>
              <a:ext cx="5343" cy="18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Text Box 4"/>
            <p:cNvSpPr txBox="1">
              <a:spLocks noChangeArrowheads="1"/>
            </p:cNvSpPr>
            <p:nvPr/>
          </p:nvSpPr>
          <p:spPr bwMode="auto">
            <a:xfrm>
              <a:off x="327" y="903"/>
              <a:ext cx="118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Theorem</a:t>
              </a:r>
              <a:r>
                <a:rPr lang="en-US" altLang="zh-CN" sz="2400">
                  <a:ea typeface="宋体" pitchFamily="2" charset="-122"/>
                </a:rPr>
                <a:t>   If </a:t>
              </a:r>
            </a:p>
          </p:txBody>
        </p:sp>
        <p:graphicFrame>
          <p:nvGraphicFramePr>
            <p:cNvPr id="9218" name="Object 5"/>
            <p:cNvGraphicFramePr>
              <a:graphicFrameLocks noChangeAspect="1"/>
            </p:cNvGraphicFramePr>
            <p:nvPr/>
          </p:nvGraphicFramePr>
          <p:xfrm>
            <a:off x="1956" y="963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3" imgW="266400" imgH="330120" progId="Equation.DSMT4">
                    <p:embed/>
                  </p:oleObj>
                </mc:Choice>
                <mc:Fallback>
                  <p:oleObj name="Equation" r:id="rId3" imgW="26640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963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6"/>
            <p:cNvSpPr txBox="1">
              <a:spLocks noChangeArrowheads="1"/>
            </p:cNvSpPr>
            <p:nvPr/>
          </p:nvSpPr>
          <p:spPr bwMode="auto">
            <a:xfrm>
              <a:off x="2089" y="903"/>
              <a:ext cx="351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solutions of the nonhomogeneous linear </a:t>
              </a:r>
            </a:p>
          </p:txBody>
        </p:sp>
        <p:graphicFrame>
          <p:nvGraphicFramePr>
            <p:cNvPr id="9219" name="Object 7"/>
            <p:cNvGraphicFramePr>
              <a:graphicFrameLocks noChangeAspect="1"/>
            </p:cNvGraphicFramePr>
            <p:nvPr/>
          </p:nvGraphicFramePr>
          <p:xfrm>
            <a:off x="1430" y="963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5" imgW="253800" imgH="330120" progId="Equation.DSMT4">
                    <p:embed/>
                  </p:oleObj>
                </mc:Choice>
                <mc:Fallback>
                  <p:oleObj name="Equation" r:id="rId5" imgW="253800" imgH="3301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963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8"/>
            <p:cNvSpPr txBox="1">
              <a:spLocks noChangeArrowheads="1"/>
            </p:cNvSpPr>
            <p:nvPr/>
          </p:nvSpPr>
          <p:spPr bwMode="auto">
            <a:xfrm>
              <a:off x="1590" y="903"/>
              <a:ext cx="39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  <p:sp>
          <p:nvSpPr>
            <p:cNvPr id="9230" name="Text Box 9"/>
            <p:cNvSpPr txBox="1">
              <a:spLocks noChangeArrowheads="1"/>
            </p:cNvSpPr>
            <p:nvPr/>
          </p:nvSpPr>
          <p:spPr bwMode="auto">
            <a:xfrm>
              <a:off x="327" y="1220"/>
              <a:ext cx="85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equations</a:t>
              </a:r>
            </a:p>
          </p:txBody>
        </p:sp>
        <p:graphicFrame>
          <p:nvGraphicFramePr>
            <p:cNvPr id="9220" name="Object 10"/>
            <p:cNvGraphicFramePr>
              <a:graphicFrameLocks noChangeAspect="1"/>
            </p:cNvGraphicFramePr>
            <p:nvPr/>
          </p:nvGraphicFramePr>
          <p:xfrm>
            <a:off x="3099" y="1544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7" imgW="1130040" imgH="330120" progId="Equation.DSMT4">
                    <p:embed/>
                  </p:oleObj>
                </mc:Choice>
                <mc:Fallback>
                  <p:oleObj name="Equation" r:id="rId7" imgW="113004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9" y="1544"/>
                          <a:ext cx="71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2632" y="1473"/>
              <a:ext cx="39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9221" name="Object 12"/>
            <p:cNvGraphicFramePr>
              <a:graphicFrameLocks noChangeAspect="1"/>
            </p:cNvGraphicFramePr>
            <p:nvPr/>
          </p:nvGraphicFramePr>
          <p:xfrm>
            <a:off x="1914" y="1544"/>
            <a:ext cx="6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9" imgW="1028520" imgH="330120" progId="Equation.DSMT4">
                    <p:embed/>
                  </p:oleObj>
                </mc:Choice>
                <mc:Fallback>
                  <p:oleObj name="Equation" r:id="rId9" imgW="102852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1544"/>
                          <a:ext cx="64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1286" y="1872"/>
              <a:ext cx="286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must be the solution of the equation</a:t>
              </a:r>
            </a:p>
          </p:txBody>
        </p:sp>
        <p:graphicFrame>
          <p:nvGraphicFramePr>
            <p:cNvPr id="9222" name="Object 14"/>
            <p:cNvGraphicFramePr>
              <a:graphicFrameLocks noChangeAspect="1"/>
            </p:cNvGraphicFramePr>
            <p:nvPr/>
          </p:nvGraphicFramePr>
          <p:xfrm>
            <a:off x="739" y="1914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Equation" r:id="rId11" imgW="749160" imgH="330120" progId="Equation.DSMT4">
                    <p:embed/>
                  </p:oleObj>
                </mc:Choice>
                <mc:Fallback>
                  <p:oleObj name="Equation" r:id="rId11" imgW="74916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1914"/>
                          <a:ext cx="47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15"/>
            <p:cNvSpPr txBox="1">
              <a:spLocks noChangeArrowheads="1"/>
            </p:cNvSpPr>
            <p:nvPr/>
          </p:nvSpPr>
          <p:spPr bwMode="auto">
            <a:xfrm>
              <a:off x="327" y="1872"/>
              <a:ext cx="49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</a:t>
              </a:r>
            </a:p>
          </p:txBody>
        </p:sp>
        <p:graphicFrame>
          <p:nvGraphicFramePr>
            <p:cNvPr id="9223" name="Object 16"/>
            <p:cNvGraphicFramePr>
              <a:graphicFrameLocks noChangeAspect="1"/>
            </p:cNvGraphicFramePr>
            <p:nvPr/>
          </p:nvGraphicFramePr>
          <p:xfrm>
            <a:off x="1485" y="2278"/>
            <a:ext cx="337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13" imgW="3848040" imgH="330120" progId="Equation.DSMT4">
                    <p:embed/>
                  </p:oleObj>
                </mc:Choice>
                <mc:Fallback>
                  <p:oleObj name="Equation" r:id="rId13" imgW="3848040" imgH="3301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278"/>
                          <a:ext cx="337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6.5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Higher-Order Linear Equations with Constant Coefficients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BF156-F98F-43DC-B135-225E0784502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图片占位符 6" descr="480px-Julius_Pl%C3%BCck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7" b="15157"/>
          <a:stretch>
            <a:fillRect/>
          </a:stretch>
        </p:blipFill>
        <p:spPr/>
      </p:pic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351837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Solution of Higher – Order Homogeneous Linear Differential Equations with Constant Coefficients</a:t>
            </a:r>
          </a:p>
        </p:txBody>
      </p:sp>
      <p:graphicFrame>
        <p:nvGraphicFramePr>
          <p:cNvPr id="2278406" name="Object 6"/>
          <p:cNvGraphicFramePr>
            <a:graphicFrameLocks noChangeAspect="1"/>
          </p:cNvGraphicFramePr>
          <p:nvPr/>
        </p:nvGraphicFramePr>
        <p:xfrm>
          <a:off x="1431925" y="5627688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3" imgW="1180800" imgH="330120" progId="Equation.DSMT4">
                  <p:embed/>
                </p:oleObj>
              </mc:Choice>
              <mc:Fallback>
                <p:oleObj name="Equation" r:id="rId3" imgW="118080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627688"/>
                        <a:ext cx="1181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07" name="Text Box 7"/>
          <p:cNvSpPr txBox="1">
            <a:spLocks noChangeArrowheads="1"/>
          </p:cNvSpPr>
          <p:nvPr/>
        </p:nvSpPr>
        <p:spPr bwMode="auto">
          <a:xfrm>
            <a:off x="519113" y="5543550"/>
            <a:ext cx="928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where</a:t>
            </a:r>
          </a:p>
        </p:txBody>
      </p:sp>
      <p:sp>
        <p:nvSpPr>
          <p:cNvPr id="2278408" name="Text Box 8"/>
          <p:cNvSpPr txBox="1">
            <a:spLocks noChangeArrowheads="1"/>
          </p:cNvSpPr>
          <p:nvPr/>
        </p:nvSpPr>
        <p:spPr bwMode="auto">
          <a:xfrm>
            <a:off x="2627313" y="5543550"/>
            <a:ext cx="22209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are all constants.</a:t>
            </a:r>
          </a:p>
        </p:txBody>
      </p:sp>
      <p:sp>
        <p:nvSpPr>
          <p:cNvPr id="2278411" name="Text Box 11"/>
          <p:cNvSpPr txBox="1">
            <a:spLocks noChangeArrowheads="1"/>
          </p:cNvSpPr>
          <p:nvPr/>
        </p:nvSpPr>
        <p:spPr bwMode="auto">
          <a:xfrm>
            <a:off x="519113" y="3952875"/>
            <a:ext cx="8605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general form of the second – order homogeneous linear equation</a:t>
            </a:r>
          </a:p>
        </p:txBody>
      </p:sp>
      <p:sp>
        <p:nvSpPr>
          <p:cNvPr id="2278412" name="Text Box 12"/>
          <p:cNvSpPr txBox="1">
            <a:spLocks noChangeArrowheads="1"/>
          </p:cNvSpPr>
          <p:nvPr/>
        </p:nvSpPr>
        <p:spPr bwMode="auto">
          <a:xfrm>
            <a:off x="519113" y="4529138"/>
            <a:ext cx="3590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with constant coefficients is</a:t>
            </a:r>
          </a:p>
        </p:txBody>
      </p:sp>
      <p:graphicFrame>
        <p:nvGraphicFramePr>
          <p:cNvPr id="2278413" name="Object 13"/>
          <p:cNvGraphicFramePr>
            <a:graphicFrameLocks noChangeAspect="1"/>
          </p:cNvGraphicFramePr>
          <p:nvPr/>
        </p:nvGraphicFramePr>
        <p:xfrm>
          <a:off x="2987675" y="5013325"/>
          <a:ext cx="2736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5" imgW="1854000" imgH="330120" progId="Equation.DSMT4">
                  <p:embed/>
                </p:oleObj>
              </mc:Choice>
              <mc:Fallback>
                <p:oleObj name="Equation" r:id="rId5" imgW="185400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27368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9113" y="1417638"/>
            <a:ext cx="8442325" cy="2443162"/>
            <a:chOff x="327" y="948"/>
            <a:chExt cx="5318" cy="1539"/>
          </a:xfrm>
        </p:grpSpPr>
        <p:sp>
          <p:nvSpPr>
            <p:cNvPr id="10257" name="Text Box 3"/>
            <p:cNvSpPr txBox="1">
              <a:spLocks noChangeArrowheads="1"/>
            </p:cNvSpPr>
            <p:nvPr/>
          </p:nvSpPr>
          <p:spPr bwMode="auto">
            <a:xfrm>
              <a:off x="3143" y="1559"/>
              <a:ext cx="226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 called a linear differential</a:t>
              </a:r>
            </a:p>
          </p:txBody>
        </p:sp>
        <p:graphicFrame>
          <p:nvGraphicFramePr>
            <p:cNvPr id="10245" name="Object 4"/>
            <p:cNvGraphicFramePr>
              <a:graphicFrameLocks noChangeAspect="1"/>
            </p:cNvGraphicFramePr>
            <p:nvPr/>
          </p:nvGraphicFramePr>
          <p:xfrm>
            <a:off x="1660" y="1270"/>
            <a:ext cx="24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Equation" r:id="rId7" imgW="3835080" imgH="419040" progId="Equation.DSMT4">
                    <p:embed/>
                  </p:oleObj>
                </mc:Choice>
                <mc:Fallback>
                  <p:oleObj name="Equation" r:id="rId7" imgW="383508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1270"/>
                          <a:ext cx="248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5"/>
            <p:cNvSpPr txBox="1">
              <a:spLocks noChangeArrowheads="1"/>
            </p:cNvSpPr>
            <p:nvPr/>
          </p:nvSpPr>
          <p:spPr bwMode="auto">
            <a:xfrm>
              <a:off x="327" y="948"/>
              <a:ext cx="112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 equation</a:t>
              </a:r>
            </a:p>
          </p:txBody>
        </p:sp>
        <p:sp>
          <p:nvSpPr>
            <p:cNvPr id="10259" name="Text Box 9"/>
            <p:cNvSpPr txBox="1">
              <a:spLocks noChangeArrowheads="1"/>
            </p:cNvSpPr>
            <p:nvPr/>
          </p:nvSpPr>
          <p:spPr bwMode="auto">
            <a:xfrm>
              <a:off x="327" y="1878"/>
              <a:ext cx="531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equation with constant coefficients or linear equation with constant </a:t>
              </a:r>
            </a:p>
          </p:txBody>
        </p:sp>
        <p:sp>
          <p:nvSpPr>
            <p:cNvPr id="10260" name="Text Box 10"/>
            <p:cNvSpPr txBox="1">
              <a:spLocks noChangeArrowheads="1"/>
            </p:cNvSpPr>
            <p:nvPr/>
          </p:nvSpPr>
          <p:spPr bwMode="auto">
            <a:xfrm>
              <a:off x="327" y="2199"/>
              <a:ext cx="105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coefficients.</a:t>
              </a:r>
            </a:p>
          </p:txBody>
        </p:sp>
        <p:graphicFrame>
          <p:nvGraphicFramePr>
            <p:cNvPr id="10246" name="Object 14"/>
            <p:cNvGraphicFramePr>
              <a:graphicFrameLocks noChangeAspect="1"/>
            </p:cNvGraphicFramePr>
            <p:nvPr/>
          </p:nvGraphicFramePr>
          <p:xfrm>
            <a:off x="887" y="1612"/>
            <a:ext cx="9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Equation" r:id="rId9" imgW="1536480" imgH="330120" progId="Equation.DSMT4">
                    <p:embed/>
                  </p:oleObj>
                </mc:Choice>
                <mc:Fallback>
                  <p:oleObj name="Equation" r:id="rId9" imgW="153648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1612"/>
                          <a:ext cx="9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Text Box 15"/>
            <p:cNvSpPr txBox="1">
              <a:spLocks noChangeArrowheads="1"/>
            </p:cNvSpPr>
            <p:nvPr/>
          </p:nvSpPr>
          <p:spPr bwMode="auto">
            <a:xfrm>
              <a:off x="327" y="1559"/>
              <a:ext cx="58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</a:t>
              </a:r>
            </a:p>
          </p:txBody>
        </p:sp>
        <p:sp>
          <p:nvSpPr>
            <p:cNvPr id="10262" name="Text Box 16"/>
            <p:cNvSpPr txBox="1">
              <a:spLocks noChangeArrowheads="1"/>
            </p:cNvSpPr>
            <p:nvPr/>
          </p:nvSpPr>
          <p:spPr bwMode="auto">
            <a:xfrm>
              <a:off x="1856" y="1559"/>
              <a:ext cx="13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all constants,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867400" y="4508500"/>
            <a:ext cx="3097213" cy="1631950"/>
            <a:chOff x="3515" y="2840"/>
            <a:chExt cx="1951" cy="1028"/>
          </a:xfrm>
        </p:grpSpPr>
        <p:sp>
          <p:nvSpPr>
            <p:cNvPr id="10254" name="Text Box 18"/>
            <p:cNvSpPr txBox="1">
              <a:spLocks noChangeArrowheads="1"/>
            </p:cNvSpPr>
            <p:nvPr/>
          </p:nvSpPr>
          <p:spPr bwMode="auto">
            <a:xfrm>
              <a:off x="3548" y="3349"/>
              <a:ext cx="1785" cy="51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宋体" pitchFamily="2" charset="-122"/>
                </a:rPr>
                <a:t>where </a:t>
              </a:r>
              <a:r>
                <a:rPr lang="el-GR" altLang="zh-CN" sz="2000" b="1" i="1"/>
                <a:t>λ</a:t>
              </a:r>
              <a:r>
                <a:rPr lang="en-US" altLang="zh-CN"/>
                <a:t> </a:t>
              </a:r>
              <a:r>
                <a:rPr lang="en-US" altLang="zh-CN" sz="2000" b="1">
                  <a:ea typeface="宋体" pitchFamily="2" charset="-122"/>
                </a:rPr>
                <a:t>can be real and </a:t>
              </a:r>
            </a:p>
            <a:p>
              <a:r>
                <a:rPr lang="en-US" altLang="zh-CN" sz="2000" b="1">
                  <a:ea typeface="宋体" pitchFamily="2" charset="-122"/>
                </a:rPr>
                <a:t>complex.</a:t>
              </a:r>
            </a:p>
          </p:txBody>
        </p:sp>
        <p:graphicFrame>
          <p:nvGraphicFramePr>
            <p:cNvPr id="10244" name="Object 19"/>
            <p:cNvGraphicFramePr>
              <a:graphicFrameLocks noChangeAspect="1"/>
            </p:cNvGraphicFramePr>
            <p:nvPr/>
          </p:nvGraphicFramePr>
          <p:xfrm>
            <a:off x="4175" y="3242"/>
            <a:ext cx="5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1" name="Equation" r:id="rId11" imgW="825480" imgH="342720" progId="Equation.DSMT4">
                    <p:embed/>
                  </p:oleObj>
                </mc:Choice>
                <mc:Fallback>
                  <p:oleObj name="Equation" r:id="rId11" imgW="825480" imgH="3427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3242"/>
                          <a:ext cx="52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20"/>
            <p:cNvSpPr txBox="1">
              <a:spLocks noChangeArrowheads="1"/>
            </p:cNvSpPr>
            <p:nvPr/>
          </p:nvSpPr>
          <p:spPr bwMode="auto">
            <a:xfrm>
              <a:off x="3548" y="2845"/>
              <a:ext cx="1918" cy="4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a typeface="宋体" pitchFamily="2" charset="-122"/>
                </a:rPr>
                <a:t>To solve this equation,</a:t>
              </a:r>
            </a:p>
            <a:p>
              <a:r>
                <a:rPr lang="en-US" altLang="zh-CN" sz="2000" b="1" dirty="0">
                  <a:ea typeface="宋体" pitchFamily="2" charset="-122"/>
                </a:rPr>
                <a:t>we try to find a solution as</a:t>
              </a:r>
            </a:p>
          </p:txBody>
        </p:sp>
        <p:sp>
          <p:nvSpPr>
            <p:cNvPr id="10256" name="Rectangle 21"/>
            <p:cNvSpPr>
              <a:spLocks noChangeArrowheads="1"/>
            </p:cNvSpPr>
            <p:nvPr/>
          </p:nvSpPr>
          <p:spPr bwMode="auto">
            <a:xfrm>
              <a:off x="3515" y="2840"/>
              <a:ext cx="1950" cy="998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07" grpId="0"/>
      <p:bldP spid="2278408" grpId="0"/>
      <p:bldP spid="2278411" grpId="0"/>
      <p:bldP spid="2278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064500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Solution of Higher – Order Homogeneous Linear Differential Equations with Constant Coefficients</a:t>
            </a:r>
          </a:p>
        </p:txBody>
      </p:sp>
      <p:sp>
        <p:nvSpPr>
          <p:cNvPr id="2279427" name="Text Box 3"/>
          <p:cNvSpPr txBox="1">
            <a:spLocks noChangeArrowheads="1"/>
          </p:cNvSpPr>
          <p:nvPr/>
        </p:nvSpPr>
        <p:spPr bwMode="auto">
          <a:xfrm>
            <a:off x="3497263" y="1649413"/>
            <a:ext cx="4891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into the differential equation, we have </a:t>
            </a:r>
          </a:p>
        </p:txBody>
      </p:sp>
      <p:graphicFrame>
        <p:nvGraphicFramePr>
          <p:cNvPr id="2279428" name="Object 4"/>
          <p:cNvGraphicFramePr>
            <a:graphicFrameLocks noChangeAspect="1"/>
          </p:cNvGraphicFramePr>
          <p:nvPr/>
        </p:nvGraphicFramePr>
        <p:xfrm>
          <a:off x="3943350" y="5119688"/>
          <a:ext cx="10810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3" imgW="825480" imgH="304560" progId="Equation.DSMT4">
                  <p:embed/>
                </p:oleObj>
              </mc:Choice>
              <mc:Fallback>
                <p:oleObj name="Equation" r:id="rId3" imgW="82548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119688"/>
                        <a:ext cx="1081088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9429" name="Text Box 5"/>
          <p:cNvSpPr txBox="1">
            <a:spLocks noChangeArrowheads="1"/>
          </p:cNvSpPr>
          <p:nvPr/>
        </p:nvSpPr>
        <p:spPr bwMode="auto">
          <a:xfrm>
            <a:off x="519113" y="1649413"/>
            <a:ext cx="21383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we substitute </a:t>
            </a:r>
          </a:p>
        </p:txBody>
      </p:sp>
      <p:sp>
        <p:nvSpPr>
          <p:cNvPr id="2279431" name="Text Box 7"/>
          <p:cNvSpPr txBox="1">
            <a:spLocks noChangeArrowheads="1"/>
          </p:cNvSpPr>
          <p:nvPr/>
        </p:nvSpPr>
        <p:spPr bwMode="auto">
          <a:xfrm>
            <a:off x="2125663" y="2586038"/>
            <a:ext cx="2187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 must have </a:t>
            </a:r>
          </a:p>
        </p:txBody>
      </p:sp>
      <p:graphicFrame>
        <p:nvGraphicFramePr>
          <p:cNvPr id="2279432" name="Object 8"/>
          <p:cNvGraphicFramePr>
            <a:graphicFrameLocks noChangeAspect="1"/>
          </p:cNvGraphicFramePr>
          <p:nvPr/>
        </p:nvGraphicFramePr>
        <p:xfrm>
          <a:off x="1346200" y="2651125"/>
          <a:ext cx="78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5" imgW="787320" imgH="342720" progId="Equation.DSMT4">
                  <p:embed/>
                </p:oleObj>
              </mc:Choice>
              <mc:Fallback>
                <p:oleObj name="Equation" r:id="rId5" imgW="78732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651125"/>
                        <a:ext cx="787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9433" name="Text Box 9"/>
          <p:cNvSpPr txBox="1">
            <a:spLocks noChangeArrowheads="1"/>
          </p:cNvSpPr>
          <p:nvPr/>
        </p:nvSpPr>
        <p:spPr bwMode="auto">
          <a:xfrm>
            <a:off x="519113" y="3562350"/>
            <a:ext cx="7866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solution of characteristic equation is called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eigenvalues</a:t>
            </a:r>
            <a:r>
              <a:rPr lang="en-US" altLang="zh-CN" sz="2400">
                <a:ea typeface="宋体" pitchFamily="2" charset="-122"/>
              </a:rPr>
              <a:t> or </a:t>
            </a:r>
          </a:p>
        </p:txBody>
      </p:sp>
      <p:graphicFrame>
        <p:nvGraphicFramePr>
          <p:cNvPr id="2279434" name="Object 10"/>
          <p:cNvGraphicFramePr>
            <a:graphicFrameLocks noChangeAspect="1"/>
          </p:cNvGraphicFramePr>
          <p:nvPr/>
        </p:nvGraphicFramePr>
        <p:xfrm>
          <a:off x="3333750" y="2205038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205038"/>
                        <a:ext cx="2362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43213" y="3062288"/>
            <a:ext cx="2519362" cy="485775"/>
            <a:chOff x="2064" y="1838"/>
            <a:chExt cx="1587" cy="306"/>
          </a:xfrm>
        </p:grpSpPr>
        <p:graphicFrame>
          <p:nvGraphicFramePr>
            <p:cNvPr id="11271" name="Object 6"/>
            <p:cNvGraphicFramePr>
              <a:graphicFrameLocks noChangeAspect="1"/>
            </p:cNvGraphicFramePr>
            <p:nvPr/>
          </p:nvGraphicFramePr>
          <p:xfrm>
            <a:off x="2159" y="1842"/>
            <a:ext cx="13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name="Equation" r:id="rId9" imgW="1815840" imgH="368280" progId="Equation.DSMT4">
                    <p:embed/>
                  </p:oleObj>
                </mc:Choice>
                <mc:Fallback>
                  <p:oleObj name="Equation" r:id="rId9" imgW="1815840" imgH="3682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842"/>
                          <a:ext cx="1375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1"/>
            <p:cNvSpPr>
              <a:spLocks noChangeArrowheads="1"/>
            </p:cNvSpPr>
            <p:nvPr/>
          </p:nvSpPr>
          <p:spPr bwMode="auto">
            <a:xfrm>
              <a:off x="2064" y="1838"/>
              <a:ext cx="1587" cy="30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zh-CN" altLang="en-US" sz="2400">
                <a:ea typeface="宋体" pitchFamily="2" charset="-122"/>
              </a:endParaRPr>
            </a:p>
          </p:txBody>
        </p:sp>
      </p:grpSp>
      <p:sp>
        <p:nvSpPr>
          <p:cNvPr id="2279436" name="Text Box 12"/>
          <p:cNvSpPr txBox="1">
            <a:spLocks noChangeArrowheads="1"/>
          </p:cNvSpPr>
          <p:nvPr/>
        </p:nvSpPr>
        <p:spPr bwMode="auto">
          <a:xfrm>
            <a:off x="5435600" y="3089275"/>
            <a:ext cx="32559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Characteristic equation</a:t>
            </a:r>
          </a:p>
        </p:txBody>
      </p:sp>
      <p:sp>
        <p:nvSpPr>
          <p:cNvPr id="2279437" name="Text Box 13"/>
          <p:cNvSpPr txBox="1">
            <a:spLocks noChangeArrowheads="1"/>
          </p:cNvSpPr>
          <p:nvPr/>
        </p:nvSpPr>
        <p:spPr bwMode="auto">
          <a:xfrm>
            <a:off x="519113" y="2586038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Since </a:t>
            </a:r>
          </a:p>
        </p:txBody>
      </p:sp>
      <p:sp>
        <p:nvSpPr>
          <p:cNvPr id="2279438" name="Text Box 14"/>
          <p:cNvSpPr txBox="1">
            <a:spLocks noChangeArrowheads="1"/>
          </p:cNvSpPr>
          <p:nvPr/>
        </p:nvSpPr>
        <p:spPr bwMode="auto">
          <a:xfrm>
            <a:off x="519113" y="4025900"/>
            <a:ext cx="2566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characteristic roots</a:t>
            </a:r>
            <a:r>
              <a:rPr lang="en-US" altLang="zh-CN" sz="2400">
                <a:ea typeface="宋体" pitchFamily="2" charset="-122"/>
              </a:rPr>
              <a:t>.</a:t>
            </a:r>
          </a:p>
        </p:txBody>
      </p:sp>
      <p:sp>
        <p:nvSpPr>
          <p:cNvPr id="2279439" name="Text Box 15"/>
          <p:cNvSpPr txBox="1">
            <a:spLocks noChangeArrowheads="1"/>
          </p:cNvSpPr>
          <p:nvPr/>
        </p:nvSpPr>
        <p:spPr bwMode="auto">
          <a:xfrm>
            <a:off x="395288" y="4633913"/>
            <a:ext cx="81661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Obviously, for any characteristic root, there must have a solution </a:t>
            </a:r>
          </a:p>
        </p:txBody>
      </p:sp>
      <p:graphicFrame>
        <p:nvGraphicFramePr>
          <p:cNvPr id="2279440" name="Object 16"/>
          <p:cNvGraphicFramePr>
            <a:graphicFrameLocks noChangeAspect="1"/>
          </p:cNvGraphicFramePr>
          <p:nvPr/>
        </p:nvGraphicFramePr>
        <p:xfrm>
          <a:off x="2682875" y="1730375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1" imgW="736560" imgH="304560" progId="Equation.DSMT4">
                  <p:embed/>
                </p:oleObj>
              </mc:Choice>
              <mc:Fallback>
                <p:oleObj name="Equation" r:id="rId11" imgW="736560" imgH="304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730375"/>
                        <a:ext cx="736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9441" name="Text Box 17"/>
          <p:cNvSpPr txBox="1">
            <a:spLocks noChangeArrowheads="1"/>
          </p:cNvSpPr>
          <p:nvPr/>
        </p:nvSpPr>
        <p:spPr bwMode="auto">
          <a:xfrm>
            <a:off x="323850" y="5546725"/>
            <a:ext cx="86566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will show the solution of the second – order differential equation </a:t>
            </a:r>
          </a:p>
        </p:txBody>
      </p:sp>
      <p:sp>
        <p:nvSpPr>
          <p:cNvPr id="2279442" name="Text Box 18"/>
          <p:cNvSpPr txBox="1">
            <a:spLocks noChangeArrowheads="1"/>
          </p:cNvSpPr>
          <p:nvPr/>
        </p:nvSpPr>
        <p:spPr bwMode="auto">
          <a:xfrm>
            <a:off x="323850" y="5995988"/>
            <a:ext cx="6599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with respect to the characteristic roots in three cases.</a:t>
            </a:r>
          </a:p>
        </p:txBody>
      </p:sp>
      <p:graphicFrame>
        <p:nvGraphicFramePr>
          <p:cNvPr id="11270" name="Object 20"/>
          <p:cNvGraphicFramePr>
            <a:graphicFrameLocks noChangeAspect="1"/>
          </p:cNvGraphicFramePr>
          <p:nvPr/>
        </p:nvGraphicFramePr>
        <p:xfrm>
          <a:off x="6300788" y="1285875"/>
          <a:ext cx="26241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3" imgW="1777680" imgH="330120" progId="Equation.DSMT4">
                  <p:embed/>
                </p:oleObj>
              </mc:Choice>
              <mc:Fallback>
                <p:oleObj name="Equation" r:id="rId13" imgW="1777680" imgH="330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285875"/>
                        <a:ext cx="2624137" cy="487363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7" grpId="0"/>
      <p:bldP spid="2279429" grpId="0"/>
      <p:bldP spid="2279431" grpId="0"/>
      <p:bldP spid="2279433" grpId="0"/>
      <p:bldP spid="2279436" grpId="0"/>
      <p:bldP spid="2279437" grpId="0"/>
      <p:bldP spid="2279438" grpId="0"/>
      <p:bldP spid="2279439" grpId="0"/>
      <p:bldP spid="2279441" grpId="0"/>
      <p:bldP spid="22794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848600" cy="89693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The Solution of Second – Order Differential Equation with Constant Coefficients: Case I</a:t>
            </a:r>
          </a:p>
        </p:txBody>
      </p:sp>
      <p:sp>
        <p:nvSpPr>
          <p:cNvPr id="2280451" name="Text Box 3"/>
          <p:cNvSpPr txBox="1">
            <a:spLocks noChangeArrowheads="1"/>
          </p:cNvSpPr>
          <p:nvPr/>
        </p:nvSpPr>
        <p:spPr bwMode="auto">
          <a:xfrm>
            <a:off x="401638" y="1916113"/>
            <a:ext cx="88614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there have two different real roots, </a:t>
            </a:r>
            <a:r>
              <a:rPr lang="el-GR" altLang="zh-CN" sz="2400" b="1" i="1"/>
              <a:t>λ</a:t>
            </a:r>
            <a:r>
              <a:rPr lang="en-US" altLang="zh-CN" sz="2400"/>
              <a:t> </a:t>
            </a:r>
            <a:r>
              <a:rPr lang="en-US" altLang="zh-CN" sz="2400" b="1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and  </a:t>
            </a:r>
            <a:r>
              <a:rPr lang="el-GR" altLang="zh-CN" sz="2400" b="1" i="1"/>
              <a:t>λ</a:t>
            </a:r>
            <a:r>
              <a:rPr lang="en-US" altLang="zh-CN" sz="2400" b="1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, of the characteristic</a:t>
            </a:r>
          </a:p>
        </p:txBody>
      </p:sp>
      <p:sp>
        <p:nvSpPr>
          <p:cNvPr id="2280452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3067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equation, </a:t>
            </a:r>
            <a:r>
              <a:rPr lang="en-US" altLang="zh-CN" sz="2400">
                <a:ea typeface="宋体" pitchFamily="2" charset="-122"/>
              </a:rPr>
              <a:t>then, we have</a:t>
            </a:r>
          </a:p>
        </p:txBody>
      </p:sp>
      <p:graphicFrame>
        <p:nvGraphicFramePr>
          <p:cNvPr id="2280453" name="Object 5"/>
          <p:cNvGraphicFramePr>
            <a:graphicFrameLocks noChangeAspect="1"/>
          </p:cNvGraphicFramePr>
          <p:nvPr/>
        </p:nvGraphicFramePr>
        <p:xfrm>
          <a:off x="4827588" y="2952750"/>
          <a:ext cx="11588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3" imgW="965160" imgH="368280" progId="Equation.DSMT4">
                  <p:embed/>
                </p:oleObj>
              </mc:Choice>
              <mc:Fallback>
                <p:oleObj name="Equation" r:id="rId3" imgW="9651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952750"/>
                        <a:ext cx="11588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0454" name="Text Box 6"/>
          <p:cNvSpPr txBox="1">
            <a:spLocks noChangeArrowheads="1"/>
          </p:cNvSpPr>
          <p:nvPr/>
        </p:nvSpPr>
        <p:spPr bwMode="auto">
          <a:xfrm>
            <a:off x="4164013" y="2951163"/>
            <a:ext cx="623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2280455" name="Object 7"/>
          <p:cNvGraphicFramePr>
            <a:graphicFrameLocks noChangeAspect="1"/>
          </p:cNvGraphicFramePr>
          <p:nvPr/>
        </p:nvGraphicFramePr>
        <p:xfrm>
          <a:off x="3224213" y="2952750"/>
          <a:ext cx="10366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5" imgW="863280" imgH="368280" progId="Equation.DSMT4">
                  <p:embed/>
                </p:oleObj>
              </mc:Choice>
              <mc:Fallback>
                <p:oleObj name="Equation" r:id="rId5" imgW="86328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952750"/>
                        <a:ext cx="10366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0456" name="Text Box 8"/>
          <p:cNvSpPr txBox="1">
            <a:spLocks noChangeArrowheads="1"/>
          </p:cNvSpPr>
          <p:nvPr/>
        </p:nvSpPr>
        <p:spPr bwMode="auto">
          <a:xfrm>
            <a:off x="520700" y="3443288"/>
            <a:ext cx="84439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is easy to see that these two solutions are linear independent, then</a:t>
            </a:r>
          </a:p>
        </p:txBody>
      </p:sp>
      <p:sp>
        <p:nvSpPr>
          <p:cNvPr id="2280457" name="Text Box 9"/>
          <p:cNvSpPr txBox="1">
            <a:spLocks noChangeArrowheads="1"/>
          </p:cNvSpPr>
          <p:nvPr/>
        </p:nvSpPr>
        <p:spPr bwMode="auto">
          <a:xfrm>
            <a:off x="520700" y="3978275"/>
            <a:ext cx="81295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all the solution of the second – order differential equation can be </a:t>
            </a:r>
          </a:p>
        </p:txBody>
      </p:sp>
      <p:sp>
        <p:nvSpPr>
          <p:cNvPr id="2280458" name="Text Box 10"/>
          <p:cNvSpPr txBox="1">
            <a:spLocks noChangeArrowheads="1"/>
          </p:cNvSpPr>
          <p:nvPr/>
        </p:nvSpPr>
        <p:spPr bwMode="auto">
          <a:xfrm>
            <a:off x="520700" y="4511675"/>
            <a:ext cx="17160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expressed as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0700" y="5780088"/>
            <a:ext cx="4095750" cy="457200"/>
            <a:chOff x="113" y="3187"/>
            <a:chExt cx="2580" cy="288"/>
          </a:xfrm>
        </p:grpSpPr>
        <p:sp>
          <p:nvSpPr>
            <p:cNvPr id="12307" name="Text Box 12"/>
            <p:cNvSpPr txBox="1">
              <a:spLocks noChangeArrowheads="1"/>
            </p:cNvSpPr>
            <p:nvPr/>
          </p:nvSpPr>
          <p:spPr bwMode="auto">
            <a:xfrm>
              <a:off x="1294" y="3187"/>
              <a:ext cx="13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all constants.</a:t>
              </a:r>
            </a:p>
          </p:txBody>
        </p:sp>
        <p:graphicFrame>
          <p:nvGraphicFramePr>
            <p:cNvPr id="12295" name="Object 13"/>
            <p:cNvGraphicFramePr>
              <a:graphicFrameLocks noChangeAspect="1"/>
            </p:cNvGraphicFramePr>
            <p:nvPr/>
          </p:nvGraphicFramePr>
          <p:xfrm>
            <a:off x="1165" y="323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3238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113" y="3187"/>
              <a:ext cx="63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  <p:graphicFrame>
          <p:nvGraphicFramePr>
            <p:cNvPr id="12296" name="Object 15"/>
            <p:cNvGraphicFramePr>
              <a:graphicFrameLocks noChangeAspect="1"/>
            </p:cNvGraphicFramePr>
            <p:nvPr/>
          </p:nvGraphicFramePr>
          <p:xfrm>
            <a:off x="670" y="323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Equation" r:id="rId9" imgW="215640" imgH="330120" progId="Equation.DSMT4">
                    <p:embed/>
                  </p:oleObj>
                </mc:Choice>
                <mc:Fallback>
                  <p:oleObj name="Equation" r:id="rId9" imgW="215640" imgH="3301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3238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791" y="3187"/>
              <a:ext cx="39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36963" y="4967288"/>
            <a:ext cx="2419350" cy="603250"/>
            <a:chOff x="2076" y="2857"/>
            <a:chExt cx="1524" cy="380"/>
          </a:xfrm>
        </p:grpSpPr>
        <p:graphicFrame>
          <p:nvGraphicFramePr>
            <p:cNvPr id="12294" name="Object 11"/>
            <p:cNvGraphicFramePr>
              <a:graphicFrameLocks noChangeAspect="1"/>
            </p:cNvGraphicFramePr>
            <p:nvPr/>
          </p:nvGraphicFramePr>
          <p:xfrm>
            <a:off x="2144" y="2915"/>
            <a:ext cx="137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5" name="Equation" r:id="rId11" imgW="1815840" imgH="368280" progId="Equation.DSMT4">
                    <p:embed/>
                  </p:oleObj>
                </mc:Choice>
                <mc:Fallback>
                  <p:oleObj name="Equation" r:id="rId11" imgW="1815840" imgH="368280" progId="Equation.DSMT4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2915"/>
                          <a:ext cx="137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7"/>
            <p:cNvSpPr>
              <a:spLocks noChangeAspect="1" noChangeArrowheads="1"/>
            </p:cNvSpPr>
            <p:nvPr/>
          </p:nvSpPr>
          <p:spPr bwMode="auto">
            <a:xfrm>
              <a:off x="2076" y="2857"/>
              <a:ext cx="1524" cy="3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292" name="Object 25"/>
          <p:cNvGraphicFramePr>
            <a:graphicFrameLocks noChangeAspect="1"/>
          </p:cNvGraphicFramePr>
          <p:nvPr/>
        </p:nvGraphicFramePr>
        <p:xfrm>
          <a:off x="6569075" y="1401763"/>
          <a:ext cx="2106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3" imgW="1752480" imgH="368280" progId="Equation.DSMT4">
                  <p:embed/>
                </p:oleObj>
              </mc:Choice>
              <mc:Fallback>
                <p:oleObj name="Equation" r:id="rId13" imgW="1752480" imgH="3682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401763"/>
                        <a:ext cx="2106613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6"/>
          <p:cNvGraphicFramePr>
            <a:graphicFrameLocks/>
          </p:cNvGraphicFramePr>
          <p:nvPr/>
        </p:nvGraphicFramePr>
        <p:xfrm>
          <a:off x="4222750" y="1412875"/>
          <a:ext cx="213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5" imgW="1777680" imgH="330120" progId="Equation.DSMT4">
                  <p:embed/>
                </p:oleObj>
              </mc:Choice>
              <mc:Fallback>
                <p:oleObj name="Equation" r:id="rId15" imgW="1777680" imgH="33012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412875"/>
                        <a:ext cx="2133600" cy="442913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8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8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8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8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8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8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451" grpId="0"/>
      <p:bldP spid="2280452" grpId="0"/>
      <p:bldP spid="2280454" grpId="0"/>
      <p:bldP spid="2280456" grpId="0"/>
      <p:bldP spid="2280457" grpId="0"/>
      <p:bldP spid="22804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71472" y="1857364"/>
            <a:ext cx="757242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Solution of Second – Order Differential Equation with Constant Coefficients: Case I</a:t>
            </a:r>
          </a:p>
        </p:txBody>
      </p:sp>
      <p:grpSp>
        <p:nvGrpSpPr>
          <p:cNvPr id="13322" name="Group 14"/>
          <p:cNvGrpSpPr>
            <a:grpSpLocks/>
          </p:cNvGrpSpPr>
          <p:nvPr/>
        </p:nvGrpSpPr>
        <p:grpSpPr bwMode="auto">
          <a:xfrm>
            <a:off x="696913" y="1947863"/>
            <a:ext cx="7043737" cy="457200"/>
            <a:chOff x="327" y="1002"/>
            <a:chExt cx="4437" cy="288"/>
          </a:xfrm>
        </p:grpSpPr>
        <p:sp>
          <p:nvSpPr>
            <p:cNvPr id="13329" name="Text Box 3"/>
            <p:cNvSpPr txBox="1">
              <a:spLocks noChangeArrowheads="1"/>
            </p:cNvSpPr>
            <p:nvPr/>
          </p:nvSpPr>
          <p:spPr bwMode="auto">
            <a:xfrm>
              <a:off x="327" y="1002"/>
              <a:ext cx="353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  Find the solution of the equation</a:t>
              </a:r>
            </a:p>
          </p:txBody>
        </p:sp>
        <p:graphicFrame>
          <p:nvGraphicFramePr>
            <p:cNvPr id="13320" name="Object 4"/>
            <p:cNvGraphicFramePr>
              <a:graphicFrameLocks noChangeAspect="1"/>
            </p:cNvGraphicFramePr>
            <p:nvPr/>
          </p:nvGraphicFramePr>
          <p:xfrm>
            <a:off x="3878" y="1035"/>
            <a:ext cx="88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5" name="Equation" r:id="rId3" imgW="1168200" imgH="253800" progId="Equation.DSMT4">
                    <p:embed/>
                  </p:oleObj>
                </mc:Choice>
                <mc:Fallback>
                  <p:oleObj name="Equation" r:id="rId3" imgW="116820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035"/>
                          <a:ext cx="88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1477" name="Text Box 5"/>
          <p:cNvSpPr txBox="1">
            <a:spLocks noChangeArrowheads="1"/>
          </p:cNvSpPr>
          <p:nvPr/>
        </p:nvSpPr>
        <p:spPr bwMode="auto">
          <a:xfrm>
            <a:off x="715963" y="2636838"/>
            <a:ext cx="13446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1478" name="Text Box 6"/>
          <p:cNvSpPr txBox="1">
            <a:spLocks noChangeArrowheads="1"/>
          </p:cNvSpPr>
          <p:nvPr/>
        </p:nvSpPr>
        <p:spPr bwMode="auto">
          <a:xfrm>
            <a:off x="2084388" y="2636838"/>
            <a:ext cx="57277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characteristic equation of this equation is</a:t>
            </a:r>
          </a:p>
        </p:txBody>
      </p:sp>
      <p:graphicFrame>
        <p:nvGraphicFramePr>
          <p:cNvPr id="2281479" name="Object 7"/>
          <p:cNvGraphicFramePr>
            <a:graphicFrameLocks noChangeAspect="1"/>
          </p:cNvGraphicFramePr>
          <p:nvPr/>
        </p:nvGraphicFramePr>
        <p:xfrm>
          <a:off x="4121150" y="3117850"/>
          <a:ext cx="1655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5" imgW="1282680" imgH="304560" progId="Equation.DSMT4">
                  <p:embed/>
                </p:oleObj>
              </mc:Choice>
              <mc:Fallback>
                <p:oleObj name="Equation" r:id="rId5" imgW="128268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3117850"/>
                        <a:ext cx="16557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480" name="Text Box 8"/>
          <p:cNvSpPr txBox="1">
            <a:spLocks noChangeArrowheads="1"/>
          </p:cNvSpPr>
          <p:nvPr/>
        </p:nvSpPr>
        <p:spPr bwMode="auto">
          <a:xfrm>
            <a:off x="715963" y="3478213"/>
            <a:ext cx="1968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Then, we have</a:t>
            </a:r>
          </a:p>
        </p:txBody>
      </p:sp>
      <p:graphicFrame>
        <p:nvGraphicFramePr>
          <p:cNvPr id="2281481" name="Object 9"/>
          <p:cNvGraphicFramePr>
            <a:graphicFrameLocks noChangeAspect="1"/>
          </p:cNvGraphicFramePr>
          <p:nvPr/>
        </p:nvGraphicFramePr>
        <p:xfrm>
          <a:off x="5192713" y="3925888"/>
          <a:ext cx="11604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7" imgW="876240" imgH="330120" progId="Equation.DSMT4">
                  <p:embed/>
                </p:oleObj>
              </mc:Choice>
              <mc:Fallback>
                <p:oleObj name="Equation" r:id="rId7" imgW="87624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3925888"/>
                        <a:ext cx="116046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482" name="Text Box 10"/>
          <p:cNvSpPr txBox="1">
            <a:spLocks noChangeArrowheads="1"/>
          </p:cNvSpPr>
          <p:nvPr/>
        </p:nvSpPr>
        <p:spPr bwMode="auto">
          <a:xfrm>
            <a:off x="4505325" y="3898900"/>
            <a:ext cx="623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2281483" name="Object 11"/>
          <p:cNvGraphicFramePr>
            <a:graphicFrameLocks noChangeAspect="1"/>
          </p:cNvGraphicFramePr>
          <p:nvPr/>
        </p:nvGraphicFramePr>
        <p:xfrm>
          <a:off x="3646488" y="3959225"/>
          <a:ext cx="835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9" imgW="660240" imgH="330120" progId="Equation.DSMT4">
                  <p:embed/>
                </p:oleObj>
              </mc:Choice>
              <mc:Fallback>
                <p:oleObj name="Equation" r:id="rId9" imgW="660240" imgH="3301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959225"/>
                        <a:ext cx="8350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484" name="Text Box 12"/>
          <p:cNvSpPr txBox="1">
            <a:spLocks noChangeArrowheads="1"/>
          </p:cNvSpPr>
          <p:nvPr/>
        </p:nvSpPr>
        <p:spPr bwMode="auto">
          <a:xfrm>
            <a:off x="715963" y="4408488"/>
            <a:ext cx="5435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solution can be expressed as</a:t>
            </a:r>
          </a:p>
        </p:txBody>
      </p:sp>
      <p:graphicFrame>
        <p:nvGraphicFramePr>
          <p:cNvPr id="2281485" name="Object 13"/>
          <p:cNvGraphicFramePr>
            <a:graphicFrameLocks noChangeAspect="1"/>
          </p:cNvGraphicFramePr>
          <p:nvPr/>
        </p:nvGraphicFramePr>
        <p:xfrm>
          <a:off x="3905250" y="5051425"/>
          <a:ext cx="22336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11" imgW="1536480" imgH="368280" progId="Equation.DSMT4">
                  <p:embed/>
                </p:oleObj>
              </mc:Choice>
              <mc:Fallback>
                <p:oleObj name="Equation" r:id="rId11" imgW="1536480" imgH="368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051425"/>
                        <a:ext cx="22336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1487" name="Rectangle 15"/>
          <p:cNvSpPr>
            <a:spLocks noChangeArrowheads="1"/>
          </p:cNvSpPr>
          <p:nvPr/>
        </p:nvSpPr>
        <p:spPr bwMode="auto">
          <a:xfrm>
            <a:off x="755650" y="57086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  <p:graphicFrame>
        <p:nvGraphicFramePr>
          <p:cNvPr id="13318" name="Object 17"/>
          <p:cNvGraphicFramePr>
            <a:graphicFrameLocks/>
          </p:cNvGraphicFramePr>
          <p:nvPr/>
        </p:nvGraphicFramePr>
        <p:xfrm>
          <a:off x="4222750" y="1296972"/>
          <a:ext cx="213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13" imgW="1777680" imgH="330120" progId="Equation.DSMT4">
                  <p:embed/>
                </p:oleObj>
              </mc:Choice>
              <mc:Fallback>
                <p:oleObj name="Equation" r:id="rId13" imgW="1777680" imgH="330120" progId="Equation.DSMT4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296972"/>
                        <a:ext cx="2133600" cy="442913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6569075" y="1285860"/>
          <a:ext cx="2106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15" imgW="1752480" imgH="368280" progId="Equation.DSMT4">
                  <p:embed/>
                </p:oleObj>
              </mc:Choice>
              <mc:Fallback>
                <p:oleObj name="Equation" r:id="rId15" imgW="1752480" imgH="368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85860"/>
                        <a:ext cx="2106613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8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8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8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8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8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8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7" grpId="0"/>
      <p:bldP spid="2281478" grpId="0"/>
      <p:bldP spid="2281480" grpId="0"/>
      <p:bldP spid="2281482" grpId="0"/>
      <p:bldP spid="2281484" grpId="0"/>
      <p:bldP spid="22814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357158" y="4000504"/>
            <a:ext cx="7572428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Solution of Second – Order Differential Equation with Constant Coefficients: Case II</a:t>
            </a:r>
          </a:p>
        </p:txBody>
      </p:sp>
      <p:sp>
        <p:nvSpPr>
          <p:cNvPr id="2282499" name="Text Box 3"/>
          <p:cNvSpPr txBox="1">
            <a:spLocks noChangeArrowheads="1"/>
          </p:cNvSpPr>
          <p:nvPr/>
        </p:nvSpPr>
        <p:spPr bwMode="auto">
          <a:xfrm>
            <a:off x="5945374" y="1967203"/>
            <a:ext cx="241284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solution of the</a:t>
            </a:r>
          </a:p>
        </p:txBody>
      </p:sp>
      <p:graphicFrame>
        <p:nvGraphicFramePr>
          <p:cNvPr id="2282500" name="Object 4"/>
          <p:cNvGraphicFramePr>
            <a:graphicFrameLocks noChangeAspect="1"/>
          </p:cNvGraphicFramePr>
          <p:nvPr/>
        </p:nvGraphicFramePr>
        <p:xfrm>
          <a:off x="5080187" y="2040228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3" imgW="838080" imgH="330120" progId="Equation.DSMT4">
                  <p:embed/>
                </p:oleObj>
              </mc:Choice>
              <mc:Fallback>
                <p:oleObj name="Equation" r:id="rId3" imgW="8380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187" y="2040228"/>
                        <a:ext cx="838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01" name="Text Box 5"/>
          <p:cNvSpPr txBox="1">
            <a:spLocks noChangeArrowheads="1"/>
          </p:cNvSpPr>
          <p:nvPr/>
        </p:nvSpPr>
        <p:spPr bwMode="auto">
          <a:xfrm>
            <a:off x="436749" y="1895765"/>
            <a:ext cx="47323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If there have two repeated real roots, </a:t>
            </a:r>
          </a:p>
        </p:txBody>
      </p:sp>
      <p:sp>
        <p:nvSpPr>
          <p:cNvPr id="2282502" name="Text Box 6"/>
          <p:cNvSpPr txBox="1">
            <a:spLocks noChangeArrowheads="1"/>
          </p:cNvSpPr>
          <p:nvPr/>
        </p:nvSpPr>
        <p:spPr bwMode="auto">
          <a:xfrm>
            <a:off x="250825" y="2387600"/>
            <a:ext cx="5249386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differential equation can be expressed as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0825" y="3435350"/>
            <a:ext cx="4095750" cy="457200"/>
            <a:chOff x="327" y="2164"/>
            <a:chExt cx="2580" cy="288"/>
          </a:xfrm>
        </p:grpSpPr>
        <p:sp>
          <p:nvSpPr>
            <p:cNvPr id="14360" name="Text Box 7"/>
            <p:cNvSpPr txBox="1">
              <a:spLocks noChangeArrowheads="1"/>
            </p:cNvSpPr>
            <p:nvPr/>
          </p:nvSpPr>
          <p:spPr bwMode="auto">
            <a:xfrm>
              <a:off x="1508" y="2164"/>
              <a:ext cx="13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all constants.</a:t>
              </a:r>
            </a:p>
          </p:txBody>
        </p:sp>
        <p:graphicFrame>
          <p:nvGraphicFramePr>
            <p:cNvPr id="14345" name="Object 8"/>
            <p:cNvGraphicFramePr>
              <a:graphicFrameLocks noChangeAspect="1"/>
            </p:cNvGraphicFramePr>
            <p:nvPr/>
          </p:nvGraphicFramePr>
          <p:xfrm>
            <a:off x="1379" y="221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" name="Equation" r:id="rId5" imgW="228600" imgH="330120" progId="Equation.DSMT4">
                    <p:embed/>
                  </p:oleObj>
                </mc:Choice>
                <mc:Fallback>
                  <p:oleObj name="Equation" r:id="rId5" imgW="228600" imgH="3301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215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Text Box 9"/>
            <p:cNvSpPr txBox="1">
              <a:spLocks noChangeArrowheads="1"/>
            </p:cNvSpPr>
            <p:nvPr/>
          </p:nvSpPr>
          <p:spPr bwMode="auto">
            <a:xfrm>
              <a:off x="327" y="2164"/>
              <a:ext cx="63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884" y="2215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7" name="Equation" r:id="rId7" imgW="215640" imgH="330120" progId="Equation.DSMT4">
                    <p:embed/>
                  </p:oleObj>
                </mc:Choice>
                <mc:Fallback>
                  <p:oleObj name="Equation" r:id="rId7" imgW="21564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15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Text Box 11"/>
            <p:cNvSpPr txBox="1">
              <a:spLocks noChangeArrowheads="1"/>
            </p:cNvSpPr>
            <p:nvPr/>
          </p:nvSpPr>
          <p:spPr bwMode="auto">
            <a:xfrm>
              <a:off x="1005" y="2164"/>
              <a:ext cx="39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</p:grpSp>
      <p:graphicFrame>
        <p:nvGraphicFramePr>
          <p:cNvPr id="2282508" name="Object 12"/>
          <p:cNvGraphicFramePr>
            <a:graphicFrameLocks noChangeAspect="1"/>
          </p:cNvGraphicFramePr>
          <p:nvPr/>
        </p:nvGraphicFramePr>
        <p:xfrm>
          <a:off x="3743325" y="2922588"/>
          <a:ext cx="2178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9" imgW="1815840" imgH="393480" progId="Equation.DSMT4">
                  <p:embed/>
                </p:oleObj>
              </mc:Choice>
              <mc:Fallback>
                <p:oleObj name="Equation" r:id="rId9" imgW="1815840" imgH="393480" progId="Equation.DSMT4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922588"/>
                        <a:ext cx="21780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9" name="Object 13"/>
          <p:cNvGraphicFramePr>
            <a:graphicFrameLocks noChangeAspect="1"/>
          </p:cNvGraphicFramePr>
          <p:nvPr/>
        </p:nvGraphicFramePr>
        <p:xfrm>
          <a:off x="3132138" y="5648325"/>
          <a:ext cx="20875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11" imgW="1790640" imgH="393480" progId="Equation.DSMT4">
                  <p:embed/>
                </p:oleObj>
              </mc:Choice>
              <mc:Fallback>
                <p:oleObj name="Equation" r:id="rId11" imgW="17906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48325"/>
                        <a:ext cx="20875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57158" y="4076700"/>
            <a:ext cx="7599364" cy="457200"/>
            <a:chOff x="327" y="2550"/>
            <a:chExt cx="4787" cy="288"/>
          </a:xfrm>
        </p:grpSpPr>
        <p:sp>
          <p:nvSpPr>
            <p:cNvPr id="14359" name="Text Box 14"/>
            <p:cNvSpPr txBox="1">
              <a:spLocks noChangeArrowheads="1"/>
            </p:cNvSpPr>
            <p:nvPr/>
          </p:nvSpPr>
          <p:spPr bwMode="auto">
            <a:xfrm>
              <a:off x="327" y="2550"/>
              <a:ext cx="3606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 dirty="0">
                  <a:ea typeface="宋体" pitchFamily="2" charset="-122"/>
                </a:rPr>
                <a:t>    Find the solutions of the equation</a:t>
              </a:r>
            </a:p>
          </p:txBody>
        </p:sp>
        <p:graphicFrame>
          <p:nvGraphicFramePr>
            <p:cNvPr id="1434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783614"/>
                </p:ext>
              </p:extLst>
            </p:nvPr>
          </p:nvGraphicFramePr>
          <p:xfrm>
            <a:off x="3928" y="2602"/>
            <a:ext cx="118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Equation" r:id="rId13" imgW="1562040" imgH="253800" progId="Equation.DSMT4">
                    <p:embed/>
                  </p:oleObj>
                </mc:Choice>
                <mc:Fallback>
                  <p:oleObj name="Equation" r:id="rId13" imgW="1562040" imgH="253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2602"/>
                          <a:ext cx="118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2512" name="Text Box 16"/>
          <p:cNvSpPr txBox="1">
            <a:spLocks noChangeArrowheads="1"/>
          </p:cNvSpPr>
          <p:nvPr/>
        </p:nvSpPr>
        <p:spPr bwMode="auto">
          <a:xfrm>
            <a:off x="250825" y="4624388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2513" name="Text Box 17"/>
          <p:cNvSpPr txBox="1">
            <a:spLocks noChangeArrowheads="1"/>
          </p:cNvSpPr>
          <p:nvPr/>
        </p:nvSpPr>
        <p:spPr bwMode="auto">
          <a:xfrm>
            <a:off x="6651625" y="4624388"/>
            <a:ext cx="22129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the solution</a:t>
            </a:r>
          </a:p>
        </p:txBody>
      </p:sp>
      <p:graphicFrame>
        <p:nvGraphicFramePr>
          <p:cNvPr id="2282514" name="Object 18"/>
          <p:cNvGraphicFramePr>
            <a:graphicFrameLocks noChangeAspect="1"/>
          </p:cNvGraphicFramePr>
          <p:nvPr/>
        </p:nvGraphicFramePr>
        <p:xfrm>
          <a:off x="5346700" y="4733925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15" imgW="1358640" imgH="330120" progId="Equation.DSMT4">
                  <p:embed/>
                </p:oleObj>
              </mc:Choice>
              <mc:Fallback>
                <p:oleObj name="Equation" r:id="rId15" imgW="1358640" imgH="3301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733925"/>
                        <a:ext cx="1358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15" name="Text Box 19"/>
          <p:cNvSpPr txBox="1">
            <a:spLocks noChangeArrowheads="1"/>
          </p:cNvSpPr>
          <p:nvPr/>
        </p:nvSpPr>
        <p:spPr bwMode="auto">
          <a:xfrm>
            <a:off x="1547813" y="4624388"/>
            <a:ext cx="38941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roots of characteristic are </a:t>
            </a:r>
          </a:p>
        </p:txBody>
      </p:sp>
      <p:sp>
        <p:nvSpPr>
          <p:cNvPr id="2282516" name="Text Box 20"/>
          <p:cNvSpPr txBox="1">
            <a:spLocks noChangeArrowheads="1"/>
          </p:cNvSpPr>
          <p:nvPr/>
        </p:nvSpPr>
        <p:spPr bwMode="auto">
          <a:xfrm>
            <a:off x="250825" y="5200650"/>
            <a:ext cx="23574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of this equation is</a:t>
            </a:r>
          </a:p>
        </p:txBody>
      </p:sp>
      <p:sp>
        <p:nvSpPr>
          <p:cNvPr id="2282517" name="Rectangle 21"/>
          <p:cNvSpPr>
            <a:spLocks noChangeArrowheads="1"/>
          </p:cNvSpPr>
          <p:nvPr/>
        </p:nvSpPr>
        <p:spPr bwMode="auto">
          <a:xfrm>
            <a:off x="3635375" y="2884488"/>
            <a:ext cx="2419350" cy="6032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2" name="Object 23"/>
          <p:cNvGraphicFramePr>
            <a:graphicFrameLocks noChangeAspect="1"/>
          </p:cNvGraphicFramePr>
          <p:nvPr/>
        </p:nvGraphicFramePr>
        <p:xfrm>
          <a:off x="6569075" y="1401763"/>
          <a:ext cx="2106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17" imgW="1752480" imgH="368280" progId="Equation.DSMT4">
                  <p:embed/>
                </p:oleObj>
              </mc:Choice>
              <mc:Fallback>
                <p:oleObj name="Equation" r:id="rId17" imgW="1752480" imgH="3682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401763"/>
                        <a:ext cx="2106613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6"/>
          <p:cNvGraphicFramePr>
            <a:graphicFrameLocks/>
          </p:cNvGraphicFramePr>
          <p:nvPr/>
        </p:nvGraphicFramePr>
        <p:xfrm>
          <a:off x="4222750" y="1412875"/>
          <a:ext cx="213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9" imgW="1777680" imgH="330120" progId="Equation.DSMT4">
                  <p:embed/>
                </p:oleObj>
              </mc:Choice>
              <mc:Fallback>
                <p:oleObj name="Equation" r:id="rId19" imgW="1777680" imgH="33012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412875"/>
                        <a:ext cx="2133600" cy="442913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23" name="Rectangle 27"/>
          <p:cNvSpPr>
            <a:spLocks noChangeArrowheads="1"/>
          </p:cNvSpPr>
          <p:nvPr/>
        </p:nvSpPr>
        <p:spPr bwMode="auto">
          <a:xfrm>
            <a:off x="250825" y="585152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8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8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8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8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8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8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82499" grpId="0"/>
      <p:bldP spid="2282501" grpId="0"/>
      <p:bldP spid="2282502" grpId="0"/>
      <p:bldP spid="2282512" grpId="0"/>
      <p:bldP spid="2282513" grpId="0"/>
      <p:bldP spid="2282515" grpId="0"/>
      <p:bldP spid="2282516" grpId="0"/>
      <p:bldP spid="2282517" grpId="0" animBg="1"/>
      <p:bldP spid="22825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Solution of Second – Order Differential Equation with Constant Coefficients: Case III</a:t>
            </a:r>
          </a:p>
        </p:txBody>
      </p:sp>
      <p:sp>
        <p:nvSpPr>
          <p:cNvPr id="2283523" name="Text Box 3"/>
          <p:cNvSpPr txBox="1">
            <a:spLocks noChangeArrowheads="1"/>
          </p:cNvSpPr>
          <p:nvPr/>
        </p:nvSpPr>
        <p:spPr bwMode="auto">
          <a:xfrm>
            <a:off x="179388" y="1819275"/>
            <a:ext cx="8374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the characteristic equation has a pair of conjugate complex roots </a:t>
            </a:r>
          </a:p>
        </p:txBody>
      </p:sp>
      <p:sp>
        <p:nvSpPr>
          <p:cNvPr id="2283524" name="Text Box 4"/>
          <p:cNvSpPr txBox="1">
            <a:spLocks noChangeArrowheads="1"/>
          </p:cNvSpPr>
          <p:nvPr/>
        </p:nvSpPr>
        <p:spPr bwMode="auto">
          <a:xfrm>
            <a:off x="7118350" y="4922838"/>
            <a:ext cx="11985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are also </a:t>
            </a:r>
          </a:p>
        </p:txBody>
      </p:sp>
      <p:sp>
        <p:nvSpPr>
          <p:cNvPr id="2283525" name="Text Box 5"/>
          <p:cNvSpPr txBox="1">
            <a:spLocks noChangeArrowheads="1"/>
          </p:cNvSpPr>
          <p:nvPr/>
        </p:nvSpPr>
        <p:spPr bwMode="auto">
          <a:xfrm>
            <a:off x="179388" y="2727325"/>
            <a:ext cx="8277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Then, we know that the homogeneous equation has two particular </a:t>
            </a:r>
          </a:p>
        </p:txBody>
      </p:sp>
      <p:sp>
        <p:nvSpPr>
          <p:cNvPr id="2283526" name="Text Box 6"/>
          <p:cNvSpPr txBox="1">
            <a:spLocks noChangeArrowheads="1"/>
          </p:cNvSpPr>
          <p:nvPr/>
        </p:nvSpPr>
        <p:spPr bwMode="auto">
          <a:xfrm>
            <a:off x="179388" y="3262313"/>
            <a:ext cx="13604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solutions </a:t>
            </a:r>
          </a:p>
        </p:txBody>
      </p:sp>
      <p:graphicFrame>
        <p:nvGraphicFramePr>
          <p:cNvPr id="2283527" name="Object 7"/>
          <p:cNvGraphicFramePr>
            <a:graphicFrameLocks noChangeAspect="1"/>
          </p:cNvGraphicFramePr>
          <p:nvPr/>
        </p:nvGraphicFramePr>
        <p:xfrm>
          <a:off x="4468813" y="2335213"/>
          <a:ext cx="127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3" imgW="1269720" imgH="330120" progId="Equation.DSMT4">
                  <p:embed/>
                </p:oleObj>
              </mc:Choice>
              <mc:Fallback>
                <p:oleObj name="Equation" r:id="rId3" imgW="126972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335213"/>
                        <a:ext cx="1270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28" name="Text Box 8"/>
          <p:cNvSpPr txBox="1">
            <a:spLocks noChangeArrowheads="1"/>
          </p:cNvSpPr>
          <p:nvPr/>
        </p:nvSpPr>
        <p:spPr bwMode="auto">
          <a:xfrm>
            <a:off x="3771900" y="2239963"/>
            <a:ext cx="623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and</a:t>
            </a:r>
          </a:p>
        </p:txBody>
      </p:sp>
      <p:graphicFrame>
        <p:nvGraphicFramePr>
          <p:cNvPr id="2283529" name="Object 9"/>
          <p:cNvGraphicFramePr>
            <a:graphicFrameLocks noChangeAspect="1"/>
          </p:cNvGraphicFramePr>
          <p:nvPr/>
        </p:nvGraphicFramePr>
        <p:xfrm>
          <a:off x="2452688" y="2335213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5" imgW="1206360" imgH="330120" progId="Equation.DSMT4">
                  <p:embed/>
                </p:oleObj>
              </mc:Choice>
              <mc:Fallback>
                <p:oleObj name="Equation" r:id="rId5" imgW="120636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335213"/>
                        <a:ext cx="1206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0" name="Object 10"/>
          <p:cNvGraphicFramePr>
            <a:graphicFrameLocks noChangeAspect="1"/>
          </p:cNvGraphicFramePr>
          <p:nvPr/>
        </p:nvGraphicFramePr>
        <p:xfrm>
          <a:off x="4756150" y="4429125"/>
          <a:ext cx="276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7" imgW="2768400" imgH="368280" progId="Equation.DSMT4">
                  <p:embed/>
                </p:oleObj>
              </mc:Choice>
              <mc:Fallback>
                <p:oleObj name="Equation" r:id="rId7" imgW="276840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29125"/>
                        <a:ext cx="276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31" name="Text Box 11"/>
          <p:cNvSpPr txBox="1">
            <a:spLocks noChangeArrowheads="1"/>
          </p:cNvSpPr>
          <p:nvPr/>
        </p:nvSpPr>
        <p:spPr bwMode="auto">
          <a:xfrm>
            <a:off x="179388" y="3806825"/>
            <a:ext cx="69500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Euler formulae, we can rewrite this two solutions as</a:t>
            </a:r>
          </a:p>
        </p:txBody>
      </p:sp>
      <p:sp>
        <p:nvSpPr>
          <p:cNvPr id="2283532" name="Text Box 12"/>
          <p:cNvSpPr txBox="1">
            <a:spLocks noChangeArrowheads="1"/>
          </p:cNvSpPr>
          <p:nvPr/>
        </p:nvSpPr>
        <p:spPr bwMode="auto">
          <a:xfrm>
            <a:off x="2728913" y="3271838"/>
            <a:ext cx="623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2283533" name="Object 13"/>
          <p:cNvGraphicFramePr>
            <a:graphicFrameLocks noChangeAspect="1"/>
          </p:cNvGraphicFramePr>
          <p:nvPr/>
        </p:nvGraphicFramePr>
        <p:xfrm>
          <a:off x="3462338" y="331311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9" imgW="1307880" imgH="380880" progId="Equation.DSMT4">
                  <p:embed/>
                </p:oleObj>
              </mc:Choice>
              <mc:Fallback>
                <p:oleObj name="Equation" r:id="rId9" imgW="130788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3313113"/>
                        <a:ext cx="1308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4" name="Object 14"/>
          <p:cNvGraphicFramePr>
            <a:graphicFrameLocks noChangeAspect="1"/>
          </p:cNvGraphicFramePr>
          <p:nvPr/>
        </p:nvGraphicFramePr>
        <p:xfrm>
          <a:off x="1493838" y="3313113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11" imgW="1206360" imgH="380880" progId="Equation.DSMT4">
                  <p:embed/>
                </p:oleObj>
              </mc:Choice>
              <mc:Fallback>
                <p:oleObj name="Equation" r:id="rId11" imgW="1206360" imgH="380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313113"/>
                        <a:ext cx="1206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5" name="Object 15"/>
          <p:cNvGraphicFramePr>
            <a:graphicFrameLocks noChangeAspect="1"/>
          </p:cNvGraphicFramePr>
          <p:nvPr/>
        </p:nvGraphicFramePr>
        <p:xfrm>
          <a:off x="1143000" y="4429125"/>
          <a:ext cx="267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13" imgW="2679480" imgH="368280" progId="Equation.DSMT4">
                  <p:embed/>
                </p:oleObj>
              </mc:Choice>
              <mc:Fallback>
                <p:oleObj name="Equation" r:id="rId13" imgW="2679480" imgH="3682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29125"/>
                        <a:ext cx="2679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36" name="Text Box 16"/>
          <p:cNvSpPr txBox="1">
            <a:spLocks noChangeArrowheads="1"/>
          </p:cNvSpPr>
          <p:nvPr/>
        </p:nvSpPr>
        <p:spPr bwMode="auto">
          <a:xfrm>
            <a:off x="179388" y="4918075"/>
            <a:ext cx="1460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 </a:t>
            </a:r>
          </a:p>
        </p:txBody>
      </p:sp>
      <p:graphicFrame>
        <p:nvGraphicFramePr>
          <p:cNvPr id="2283537" name="Object 17"/>
          <p:cNvGraphicFramePr>
            <a:graphicFrameLocks noChangeAspect="1"/>
          </p:cNvGraphicFramePr>
          <p:nvPr/>
        </p:nvGraphicFramePr>
        <p:xfrm>
          <a:off x="4556125" y="4865688"/>
          <a:ext cx="246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15" imgW="2463480" imgH="622080" progId="Equation.DSMT4">
                  <p:embed/>
                </p:oleObj>
              </mc:Choice>
              <mc:Fallback>
                <p:oleObj name="Equation" r:id="rId15" imgW="2463480" imgH="622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865688"/>
                        <a:ext cx="2463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38" name="Text Box 18"/>
          <p:cNvSpPr txBox="1">
            <a:spLocks noChangeArrowheads="1"/>
          </p:cNvSpPr>
          <p:nvPr/>
        </p:nvSpPr>
        <p:spPr bwMode="auto">
          <a:xfrm>
            <a:off x="3984625" y="4352925"/>
            <a:ext cx="623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2283539" name="Object 19"/>
          <p:cNvGraphicFramePr>
            <a:graphicFrameLocks noChangeAspect="1"/>
          </p:cNvGraphicFramePr>
          <p:nvPr/>
        </p:nvGraphicFramePr>
        <p:xfrm>
          <a:off x="1524000" y="4851400"/>
          <a:ext cx="240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17" imgW="2400120" imgH="622080" progId="Equation.DSMT4">
                  <p:embed/>
                </p:oleObj>
              </mc:Choice>
              <mc:Fallback>
                <p:oleObj name="Equation" r:id="rId17" imgW="2400120" imgH="6220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51400"/>
                        <a:ext cx="2400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40" name="Text Box 20"/>
          <p:cNvSpPr txBox="1">
            <a:spLocks noChangeArrowheads="1"/>
          </p:cNvSpPr>
          <p:nvPr/>
        </p:nvSpPr>
        <p:spPr bwMode="auto">
          <a:xfrm>
            <a:off x="3871913" y="4922838"/>
            <a:ext cx="623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sp>
        <p:nvSpPr>
          <p:cNvPr id="2283541" name="Text Box 21"/>
          <p:cNvSpPr txBox="1">
            <a:spLocks noChangeArrowheads="1"/>
          </p:cNvSpPr>
          <p:nvPr/>
        </p:nvSpPr>
        <p:spPr bwMode="auto">
          <a:xfrm>
            <a:off x="179388" y="5494338"/>
            <a:ext cx="89138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solution of the differential equation and they are linear independent.</a:t>
            </a:r>
          </a:p>
        </p:txBody>
      </p:sp>
      <p:sp>
        <p:nvSpPr>
          <p:cNvPr id="2283542" name="Text Box 22"/>
          <p:cNvSpPr txBox="1">
            <a:spLocks noChangeArrowheads="1"/>
          </p:cNvSpPr>
          <p:nvPr/>
        </p:nvSpPr>
        <p:spPr bwMode="auto">
          <a:xfrm>
            <a:off x="179388" y="5999163"/>
            <a:ext cx="50974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Then, we can express all the solution as </a:t>
            </a:r>
          </a:p>
        </p:txBody>
      </p:sp>
      <p:graphicFrame>
        <p:nvGraphicFramePr>
          <p:cNvPr id="2283543" name="Object 23"/>
          <p:cNvGraphicFramePr>
            <a:graphicFrameLocks noChangeAspect="1"/>
          </p:cNvGraphicFramePr>
          <p:nvPr/>
        </p:nvGraphicFramePr>
        <p:xfrm>
          <a:off x="5568950" y="6078538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19" imgW="3035160" imgH="393480" progId="Equation.DSMT4">
                  <p:embed/>
                </p:oleObj>
              </mc:Choice>
              <mc:Fallback>
                <p:oleObj name="Equation" r:id="rId19" imgW="303516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6078538"/>
                        <a:ext cx="303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44" name="Rectangle 24"/>
          <p:cNvSpPr>
            <a:spLocks noChangeArrowheads="1"/>
          </p:cNvSpPr>
          <p:nvPr/>
        </p:nvSpPr>
        <p:spPr bwMode="auto">
          <a:xfrm>
            <a:off x="5522913" y="6021388"/>
            <a:ext cx="3154362" cy="5032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1" name="Object 25"/>
          <p:cNvGraphicFramePr>
            <a:graphicFrameLocks noChangeAspect="1"/>
          </p:cNvGraphicFramePr>
          <p:nvPr/>
        </p:nvGraphicFramePr>
        <p:xfrm>
          <a:off x="6569075" y="1401763"/>
          <a:ext cx="2106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21" imgW="1752480" imgH="368280" progId="Equation.DSMT4">
                  <p:embed/>
                </p:oleObj>
              </mc:Choice>
              <mc:Fallback>
                <p:oleObj name="Equation" r:id="rId21" imgW="1752480" imgH="3682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401763"/>
                        <a:ext cx="2106613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6"/>
          <p:cNvGraphicFramePr>
            <a:graphicFrameLocks/>
          </p:cNvGraphicFramePr>
          <p:nvPr/>
        </p:nvGraphicFramePr>
        <p:xfrm>
          <a:off x="4222750" y="1412875"/>
          <a:ext cx="213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23" imgW="1777680" imgH="330120" progId="Equation.DSMT4">
                  <p:embed/>
                </p:oleObj>
              </mc:Choice>
              <mc:Fallback>
                <p:oleObj name="Equation" r:id="rId23" imgW="1777680" imgH="33012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412875"/>
                        <a:ext cx="2133600" cy="442913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8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8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28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8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8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8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28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8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28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28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8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28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28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28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28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8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28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28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28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28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/>
      <p:bldP spid="2283524" grpId="0"/>
      <p:bldP spid="2283525" grpId="0"/>
      <p:bldP spid="2283526" grpId="0"/>
      <p:bldP spid="2283528" grpId="0"/>
      <p:bldP spid="2283531" grpId="0"/>
      <p:bldP spid="2283532" grpId="0"/>
      <p:bldP spid="2283536" grpId="0"/>
      <p:bldP spid="2283538" grpId="0"/>
      <p:bldP spid="2283540" grpId="0"/>
      <p:bldP spid="2283541" grpId="0"/>
      <p:bldP spid="2283542" grpId="0"/>
      <p:bldP spid="22835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357158" y="4214818"/>
            <a:ext cx="778674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596" y="1357298"/>
            <a:ext cx="7572428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The Solution of Second – Order Differential Equation with Constant Coefficients: Case III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23850" y="4241800"/>
            <a:ext cx="7840663" cy="457200"/>
            <a:chOff x="158" y="2445"/>
            <a:chExt cx="4939" cy="288"/>
          </a:xfrm>
        </p:grpSpPr>
        <p:sp>
          <p:nvSpPr>
            <p:cNvPr id="16410" name="Text Box 3"/>
            <p:cNvSpPr txBox="1">
              <a:spLocks noChangeArrowheads="1"/>
            </p:cNvSpPr>
            <p:nvPr/>
          </p:nvSpPr>
          <p:spPr bwMode="auto">
            <a:xfrm>
              <a:off x="158" y="2445"/>
              <a:ext cx="357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  Find the solution of the equation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1639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537854"/>
                </p:ext>
              </p:extLst>
            </p:nvPr>
          </p:nvGraphicFramePr>
          <p:xfrm>
            <a:off x="3679" y="2523"/>
            <a:ext cx="141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Equation" r:id="rId3" imgW="1866600" imgH="253800" progId="Equation.DSMT4">
                    <p:embed/>
                  </p:oleObj>
                </mc:Choice>
                <mc:Fallback>
                  <p:oleObj name="Equation" r:id="rId3" imgW="186660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2523"/>
                          <a:ext cx="141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4549" name="Text Box 5"/>
          <p:cNvSpPr txBox="1">
            <a:spLocks noChangeArrowheads="1"/>
          </p:cNvSpPr>
          <p:nvPr/>
        </p:nvSpPr>
        <p:spPr bwMode="auto">
          <a:xfrm>
            <a:off x="323850" y="4797425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4550" name="Text Box 6"/>
          <p:cNvSpPr txBox="1">
            <a:spLocks noChangeArrowheads="1"/>
          </p:cNvSpPr>
          <p:nvPr/>
        </p:nvSpPr>
        <p:spPr bwMode="auto">
          <a:xfrm>
            <a:off x="1547813" y="4797425"/>
            <a:ext cx="5803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characteristic equation of this equation is </a:t>
            </a:r>
          </a:p>
        </p:txBody>
      </p:sp>
      <p:graphicFrame>
        <p:nvGraphicFramePr>
          <p:cNvPr id="2284551" name="Object 7"/>
          <p:cNvGraphicFramePr>
            <a:graphicFrameLocks noChangeAspect="1"/>
          </p:cNvGraphicFramePr>
          <p:nvPr/>
        </p:nvGraphicFramePr>
        <p:xfrm>
          <a:off x="7235825" y="4902200"/>
          <a:ext cx="165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5" imgW="1650960" imgH="304560" progId="Equation.DSMT4">
                  <p:embed/>
                </p:oleObj>
              </mc:Choice>
              <mc:Fallback>
                <p:oleObj name="Equation" r:id="rId5" imgW="165096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902200"/>
                        <a:ext cx="165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52" name="Text Box 8"/>
          <p:cNvSpPr txBox="1">
            <a:spLocks noChangeArrowheads="1"/>
          </p:cNvSpPr>
          <p:nvPr/>
        </p:nvSpPr>
        <p:spPr bwMode="auto">
          <a:xfrm>
            <a:off x="3303588" y="5300663"/>
            <a:ext cx="3321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solution is </a:t>
            </a:r>
          </a:p>
        </p:txBody>
      </p:sp>
      <p:graphicFrame>
        <p:nvGraphicFramePr>
          <p:cNvPr id="2284553" name="Object 9"/>
          <p:cNvGraphicFramePr>
            <a:graphicFrameLocks noChangeAspect="1"/>
          </p:cNvGraphicFramePr>
          <p:nvPr/>
        </p:nvGraphicFramePr>
        <p:xfrm>
          <a:off x="1258888" y="5411788"/>
          <a:ext cx="204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7" imgW="2044440" imgH="330120" progId="Equation.DSMT4">
                  <p:embed/>
                </p:oleObj>
              </mc:Choice>
              <mc:Fallback>
                <p:oleObj name="Equation" r:id="rId7" imgW="204444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11788"/>
                        <a:ext cx="2044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54" name="Text Box 10"/>
          <p:cNvSpPr txBox="1">
            <a:spLocks noChangeArrowheads="1"/>
          </p:cNvSpPr>
          <p:nvPr/>
        </p:nvSpPr>
        <p:spPr bwMode="auto">
          <a:xfrm>
            <a:off x="323850" y="5300663"/>
            <a:ext cx="9620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Then, </a:t>
            </a:r>
          </a:p>
        </p:txBody>
      </p:sp>
      <p:graphicFrame>
        <p:nvGraphicFramePr>
          <p:cNvPr id="2284555" name="Object 11"/>
          <p:cNvGraphicFramePr>
            <a:graphicFrameLocks noChangeAspect="1"/>
          </p:cNvGraphicFramePr>
          <p:nvPr/>
        </p:nvGraphicFramePr>
        <p:xfrm>
          <a:off x="5051425" y="5884863"/>
          <a:ext cx="28336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9" imgW="2361960" imgH="393480" progId="Equation.DSMT4">
                  <p:embed/>
                </p:oleObj>
              </mc:Choice>
              <mc:Fallback>
                <p:oleObj name="Equation" r:id="rId9" imgW="23619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5884863"/>
                        <a:ext cx="28336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556" name="Object 12"/>
          <p:cNvGraphicFramePr>
            <a:graphicFrameLocks noChangeAspect="1"/>
          </p:cNvGraphicFramePr>
          <p:nvPr/>
        </p:nvGraphicFramePr>
        <p:xfrm>
          <a:off x="1944688" y="5894388"/>
          <a:ext cx="30781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11" imgW="2565360" imgH="393480" progId="Equation.DSMT4">
                  <p:embed/>
                </p:oleObj>
              </mc:Choice>
              <mc:Fallback>
                <p:oleObj name="Equation" r:id="rId11" imgW="25653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894388"/>
                        <a:ext cx="307816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93700" y="1412875"/>
            <a:ext cx="7005638" cy="457200"/>
            <a:chOff x="327" y="945"/>
            <a:chExt cx="4413" cy="288"/>
          </a:xfrm>
        </p:grpSpPr>
        <p:sp>
          <p:nvSpPr>
            <p:cNvPr id="16409" name="Text Box 13"/>
            <p:cNvSpPr txBox="1">
              <a:spLocks noChangeArrowheads="1"/>
            </p:cNvSpPr>
            <p:nvPr/>
          </p:nvSpPr>
          <p:spPr bwMode="auto">
            <a:xfrm>
              <a:off x="327" y="945"/>
              <a:ext cx="357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   Find the solution of the equation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16394" name="Object 14"/>
            <p:cNvGraphicFramePr>
              <a:graphicFrameLocks noChangeAspect="1"/>
            </p:cNvGraphicFramePr>
            <p:nvPr/>
          </p:nvGraphicFramePr>
          <p:xfrm>
            <a:off x="3872" y="1014"/>
            <a:ext cx="8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Equation" r:id="rId13" imgW="1143000" imgH="253800" progId="Equation.DSMT4">
                    <p:embed/>
                  </p:oleObj>
                </mc:Choice>
                <mc:Fallback>
                  <p:oleObj name="Equation" r:id="rId13" imgW="1143000" imgH="253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1014"/>
                          <a:ext cx="86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4559" name="Text Box 15"/>
          <p:cNvSpPr txBox="1">
            <a:spLocks noChangeArrowheads="1"/>
          </p:cNvSpPr>
          <p:nvPr/>
        </p:nvSpPr>
        <p:spPr bwMode="auto">
          <a:xfrm>
            <a:off x="415925" y="2005013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4560" name="Text Box 16"/>
          <p:cNvSpPr txBox="1">
            <a:spLocks noChangeArrowheads="1"/>
          </p:cNvSpPr>
          <p:nvPr/>
        </p:nvSpPr>
        <p:spPr bwMode="auto">
          <a:xfrm>
            <a:off x="1784350" y="2005013"/>
            <a:ext cx="5803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characteristic equation of this equation is </a:t>
            </a:r>
          </a:p>
        </p:txBody>
      </p:sp>
      <p:graphicFrame>
        <p:nvGraphicFramePr>
          <p:cNvPr id="2284561" name="Object 17"/>
          <p:cNvGraphicFramePr>
            <a:graphicFrameLocks noChangeAspect="1"/>
          </p:cNvGraphicFramePr>
          <p:nvPr/>
        </p:nvGraphicFramePr>
        <p:xfrm>
          <a:off x="7480300" y="2060575"/>
          <a:ext cx="109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15" imgW="1091880" imgH="304560" progId="Equation.DSMT4">
                  <p:embed/>
                </p:oleObj>
              </mc:Choice>
              <mc:Fallback>
                <p:oleObj name="Equation" r:id="rId15" imgW="1091880" imgH="304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60575"/>
                        <a:ext cx="1092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62" name="Text Box 18"/>
          <p:cNvSpPr txBox="1">
            <a:spLocks noChangeArrowheads="1"/>
          </p:cNvSpPr>
          <p:nvPr/>
        </p:nvSpPr>
        <p:spPr bwMode="auto">
          <a:xfrm>
            <a:off x="2798763" y="2508250"/>
            <a:ext cx="3321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solution is </a:t>
            </a:r>
          </a:p>
        </p:txBody>
      </p:sp>
      <p:graphicFrame>
        <p:nvGraphicFramePr>
          <p:cNvPr id="2284563" name="Object 19"/>
          <p:cNvGraphicFramePr>
            <a:graphicFrameLocks noChangeAspect="1"/>
          </p:cNvGraphicFramePr>
          <p:nvPr/>
        </p:nvGraphicFramePr>
        <p:xfrm>
          <a:off x="1274763" y="2619375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17" imgW="1511280" imgH="330120" progId="Equation.DSMT4">
                  <p:embed/>
                </p:oleObj>
              </mc:Choice>
              <mc:Fallback>
                <p:oleObj name="Equation" r:id="rId17" imgW="151128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19375"/>
                        <a:ext cx="151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64" name="Text Box 20"/>
          <p:cNvSpPr txBox="1">
            <a:spLocks noChangeArrowheads="1"/>
          </p:cNvSpPr>
          <p:nvPr/>
        </p:nvSpPr>
        <p:spPr bwMode="auto">
          <a:xfrm>
            <a:off x="415925" y="2508250"/>
            <a:ext cx="9620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Then, </a:t>
            </a:r>
          </a:p>
        </p:txBody>
      </p:sp>
      <p:graphicFrame>
        <p:nvGraphicFramePr>
          <p:cNvPr id="2284565" name="Object 21"/>
          <p:cNvGraphicFramePr>
            <a:graphicFrameLocks noChangeAspect="1"/>
          </p:cNvGraphicFramePr>
          <p:nvPr/>
        </p:nvGraphicFramePr>
        <p:xfrm>
          <a:off x="5095875" y="3124200"/>
          <a:ext cx="22701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19" imgW="1892160" imgH="330120" progId="Equation.DSMT4">
                  <p:embed/>
                </p:oleObj>
              </mc:Choice>
              <mc:Fallback>
                <p:oleObj name="Equation" r:id="rId19" imgW="1892160" imgH="3301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124200"/>
                        <a:ext cx="22701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566" name="Object 22"/>
          <p:cNvGraphicFramePr>
            <a:graphicFrameLocks noChangeAspect="1"/>
          </p:cNvGraphicFramePr>
          <p:nvPr/>
        </p:nvGraphicFramePr>
        <p:xfrm>
          <a:off x="1958975" y="3101975"/>
          <a:ext cx="3092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21" imgW="2577960" imgH="393480" progId="Equation.DSMT4">
                  <p:embed/>
                </p:oleObj>
              </mc:Choice>
              <mc:Fallback>
                <p:oleObj name="Equation" r:id="rId21" imgW="257796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101975"/>
                        <a:ext cx="30924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69" name="Rectangle 25"/>
          <p:cNvSpPr>
            <a:spLocks noChangeArrowheads="1"/>
          </p:cNvSpPr>
          <p:nvPr/>
        </p:nvSpPr>
        <p:spPr bwMode="auto">
          <a:xfrm>
            <a:off x="525463" y="3573463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  <p:sp>
        <p:nvSpPr>
          <p:cNvPr id="2284570" name="Rectangle 26"/>
          <p:cNvSpPr>
            <a:spLocks noChangeArrowheads="1"/>
          </p:cNvSpPr>
          <p:nvPr/>
        </p:nvSpPr>
        <p:spPr bwMode="auto">
          <a:xfrm>
            <a:off x="395288" y="621188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8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8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8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8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8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8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28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28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28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28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8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28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8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84549" grpId="0"/>
      <p:bldP spid="2284550" grpId="0"/>
      <p:bldP spid="2284552" grpId="0"/>
      <p:bldP spid="2284554" grpId="0"/>
      <p:bldP spid="2284559" grpId="0"/>
      <p:bldP spid="2284560" grpId="0"/>
      <p:bldP spid="2284562" grpId="0"/>
      <p:bldP spid="2284564" grpId="0"/>
      <p:bldP spid="2284569" grpId="0"/>
      <p:bldP spid="22845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424862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1. A </a:t>
            </a:r>
            <a:r>
              <a:rPr lang="en-US" altLang="zh-CN" b="0" i="1" dirty="0">
                <a:ea typeface="宋体" pitchFamily="2" charset="-122"/>
              </a:rPr>
              <a:t>n</a:t>
            </a:r>
            <a:r>
              <a:rPr lang="en-US" altLang="zh-CN" b="0" i="1" baseline="30000" dirty="0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 - Order Linear Differential Equation</a:t>
            </a:r>
          </a:p>
        </p:txBody>
      </p:sp>
      <p:sp>
        <p:nvSpPr>
          <p:cNvPr id="2270211" name="Text Box 3"/>
          <p:cNvSpPr txBox="1">
            <a:spLocks noChangeArrowheads="1"/>
          </p:cNvSpPr>
          <p:nvPr/>
        </p:nvSpPr>
        <p:spPr bwMode="auto">
          <a:xfrm>
            <a:off x="234950" y="1341438"/>
            <a:ext cx="8543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general form of the second – order linear differential equation is</a:t>
            </a:r>
          </a:p>
        </p:txBody>
      </p:sp>
      <p:graphicFrame>
        <p:nvGraphicFramePr>
          <p:cNvPr id="2270212" name="Object 4"/>
          <p:cNvGraphicFramePr>
            <a:graphicFrameLocks noChangeAspect="1"/>
          </p:cNvGraphicFramePr>
          <p:nvPr/>
        </p:nvGraphicFramePr>
        <p:xfrm>
          <a:off x="2632075" y="1741488"/>
          <a:ext cx="3724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3263760" imgH="647640" progId="Equation.DSMT4">
                  <p:embed/>
                </p:oleObj>
              </mc:Choice>
              <mc:Fallback>
                <p:oleObj name="Equation" r:id="rId3" imgW="3263760" imgH="647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741488"/>
                        <a:ext cx="372427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0214" name="Text Box 6"/>
          <p:cNvSpPr txBox="1">
            <a:spLocks noChangeArrowheads="1"/>
          </p:cNvSpPr>
          <p:nvPr/>
        </p:nvSpPr>
        <p:spPr bwMode="auto">
          <a:xfrm>
            <a:off x="4556125" y="2473325"/>
            <a:ext cx="4016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 its first and second – order </a:t>
            </a:r>
          </a:p>
        </p:txBody>
      </p:sp>
      <p:graphicFrame>
        <p:nvGraphicFramePr>
          <p:cNvPr id="2270215" name="Object 7"/>
          <p:cNvGraphicFramePr>
            <a:graphicFrameLocks noChangeAspect="1"/>
          </p:cNvGraphicFramePr>
          <p:nvPr/>
        </p:nvGraphicFramePr>
        <p:xfrm>
          <a:off x="3979863" y="2544763"/>
          <a:ext cx="46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469800" imgH="291960" progId="Equation.DSMT4">
                  <p:embed/>
                </p:oleObj>
              </mc:Choice>
              <mc:Fallback>
                <p:oleObj name="Equation" r:id="rId5" imgW="4698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2544763"/>
                        <a:ext cx="469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0216" name="Text Box 8"/>
          <p:cNvSpPr txBox="1">
            <a:spLocks noChangeArrowheads="1"/>
          </p:cNvSpPr>
          <p:nvPr/>
        </p:nvSpPr>
        <p:spPr bwMode="auto">
          <a:xfrm>
            <a:off x="234950" y="2486025"/>
            <a:ext cx="37544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where the unknown function </a:t>
            </a:r>
          </a:p>
        </p:txBody>
      </p:sp>
      <p:sp>
        <p:nvSpPr>
          <p:cNvPr id="2270218" name="Text Box 10"/>
          <p:cNvSpPr txBox="1">
            <a:spLocks noChangeArrowheads="1"/>
          </p:cNvSpPr>
          <p:nvPr/>
        </p:nvSpPr>
        <p:spPr bwMode="auto">
          <a:xfrm>
            <a:off x="234950" y="3394075"/>
            <a:ext cx="82311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is called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second – order homogeneous linear differential equation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</p:txBody>
      </p:sp>
      <p:sp>
        <p:nvSpPr>
          <p:cNvPr id="2270219" name="Text Box 11"/>
          <p:cNvSpPr txBox="1">
            <a:spLocks noChangeArrowheads="1"/>
          </p:cNvSpPr>
          <p:nvPr/>
        </p:nvSpPr>
        <p:spPr bwMode="auto">
          <a:xfrm>
            <a:off x="8358188" y="3408363"/>
            <a:ext cx="446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</a:t>
            </a:r>
          </a:p>
        </p:txBody>
      </p:sp>
      <p:sp>
        <p:nvSpPr>
          <p:cNvPr id="2270221" name="Text Box 13"/>
          <p:cNvSpPr txBox="1">
            <a:spLocks noChangeArrowheads="1"/>
          </p:cNvSpPr>
          <p:nvPr/>
        </p:nvSpPr>
        <p:spPr bwMode="auto">
          <a:xfrm>
            <a:off x="234950" y="2933700"/>
            <a:ext cx="45100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derivatives all enter as linear terms.</a:t>
            </a:r>
          </a:p>
        </p:txBody>
      </p:sp>
      <p:sp>
        <p:nvSpPr>
          <p:cNvPr id="2270222" name="Text Box 14"/>
          <p:cNvSpPr txBox="1">
            <a:spLocks noChangeArrowheads="1"/>
          </p:cNvSpPr>
          <p:nvPr/>
        </p:nvSpPr>
        <p:spPr bwMode="auto">
          <a:xfrm>
            <a:off x="6069013" y="2976563"/>
            <a:ext cx="23558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the equation </a:t>
            </a:r>
          </a:p>
        </p:txBody>
      </p:sp>
      <p:sp>
        <p:nvSpPr>
          <p:cNvPr id="2270223" name="Text Box 15"/>
          <p:cNvSpPr txBox="1">
            <a:spLocks noChangeArrowheads="1"/>
          </p:cNvSpPr>
          <p:nvPr/>
        </p:nvSpPr>
        <p:spPr bwMode="auto">
          <a:xfrm>
            <a:off x="4627563" y="2951163"/>
            <a:ext cx="463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</a:t>
            </a:r>
          </a:p>
        </p:txBody>
      </p:sp>
      <p:graphicFrame>
        <p:nvGraphicFramePr>
          <p:cNvPr id="2270224" name="Object 16"/>
          <p:cNvGraphicFramePr>
            <a:graphicFrameLocks noChangeAspect="1"/>
          </p:cNvGraphicFramePr>
          <p:nvPr/>
        </p:nvGraphicFramePr>
        <p:xfrm>
          <a:off x="5060950" y="3049588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7" imgW="965160" imgH="291960" progId="Equation.DSMT4">
                  <p:embed/>
                </p:oleObj>
              </mc:Choice>
              <mc:Fallback>
                <p:oleObj name="Equation" r:id="rId7" imgW="96516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049588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0226" name="Object 18"/>
          <p:cNvGraphicFramePr>
            <a:graphicFrameLocks noChangeAspect="1"/>
          </p:cNvGraphicFramePr>
          <p:nvPr/>
        </p:nvGraphicFramePr>
        <p:xfrm>
          <a:off x="327025" y="3965575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9" imgW="520560" imgH="291960" progId="Equation.DSMT4">
                  <p:embed/>
                </p:oleObj>
              </mc:Choice>
              <mc:Fallback>
                <p:oleObj name="Equation" r:id="rId9" imgW="520560" imgH="291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965575"/>
                        <a:ext cx="520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0227" name="Text Box 19"/>
          <p:cNvSpPr txBox="1">
            <a:spLocks noChangeArrowheads="1"/>
          </p:cNvSpPr>
          <p:nvPr/>
        </p:nvSpPr>
        <p:spPr bwMode="auto">
          <a:xfrm>
            <a:off x="811213" y="3841750"/>
            <a:ext cx="82978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not identically zero, then the equation is called a second – order </a:t>
            </a:r>
          </a:p>
        </p:txBody>
      </p:sp>
      <p:sp>
        <p:nvSpPr>
          <p:cNvPr id="2270228" name="Text Box 20"/>
          <p:cNvSpPr txBox="1">
            <a:spLocks noChangeArrowheads="1"/>
          </p:cNvSpPr>
          <p:nvPr/>
        </p:nvSpPr>
        <p:spPr bwMode="auto">
          <a:xfrm>
            <a:off x="234950" y="4289425"/>
            <a:ext cx="57292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nonhomogeneous linear differential equation</a:t>
            </a:r>
            <a:r>
              <a:rPr lang="en-US" altLang="zh-CN" sz="2400">
                <a:ea typeface="宋体" pitchFamily="2" charset="-122"/>
              </a:rPr>
              <a:t>.</a:t>
            </a:r>
          </a:p>
        </p:txBody>
      </p:sp>
      <p:sp>
        <p:nvSpPr>
          <p:cNvPr id="2270229" name="Text Box 21"/>
          <p:cNvSpPr txBox="1">
            <a:spLocks noChangeArrowheads="1"/>
          </p:cNvSpPr>
          <p:nvPr/>
        </p:nvSpPr>
        <p:spPr bwMode="auto">
          <a:xfrm>
            <a:off x="234950" y="4733925"/>
            <a:ext cx="8167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Generally, for an </a:t>
            </a:r>
            <a:r>
              <a:rPr lang="en-US" altLang="zh-CN" sz="2400" b="1" i="1">
                <a:ea typeface="宋体" pitchFamily="2" charset="-122"/>
              </a:rPr>
              <a:t>n</a:t>
            </a:r>
            <a:r>
              <a:rPr lang="en-US" altLang="zh-CN" sz="2400" b="1" i="1" baseline="30000">
                <a:ea typeface="宋体" pitchFamily="2" charset="-122"/>
              </a:rPr>
              <a:t>th</a:t>
            </a:r>
            <a:r>
              <a:rPr lang="en-US" altLang="zh-CN" sz="2400">
                <a:ea typeface="宋体" pitchFamily="2" charset="-122"/>
              </a:rPr>
              <a:t> – order differential equation, if the unknown</a:t>
            </a:r>
          </a:p>
        </p:txBody>
      </p:sp>
      <p:sp>
        <p:nvSpPr>
          <p:cNvPr id="2270230" name="Text Box 22"/>
          <p:cNvSpPr txBox="1">
            <a:spLocks noChangeArrowheads="1"/>
          </p:cNvSpPr>
          <p:nvPr/>
        </p:nvSpPr>
        <p:spPr bwMode="auto">
          <a:xfrm>
            <a:off x="234950" y="5183188"/>
            <a:ext cx="85931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function </a:t>
            </a:r>
            <a:r>
              <a:rPr lang="en-US" altLang="zh-CN" sz="2400">
                <a:ea typeface="宋体" pitchFamily="2" charset="-122"/>
              </a:rPr>
              <a:t>and each of its derivatives appear linearly, then the equation</a:t>
            </a:r>
          </a:p>
        </p:txBody>
      </p:sp>
      <p:sp>
        <p:nvSpPr>
          <p:cNvPr id="2270231" name="Text Box 23"/>
          <p:cNvSpPr txBox="1">
            <a:spLocks noChangeArrowheads="1"/>
          </p:cNvSpPr>
          <p:nvPr/>
        </p:nvSpPr>
        <p:spPr bwMode="auto">
          <a:xfrm>
            <a:off x="234950" y="5629275"/>
            <a:ext cx="87741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is called </a:t>
            </a:r>
            <a:r>
              <a:rPr lang="en-US" altLang="zh-CN" sz="2400">
                <a:ea typeface="宋体" pitchFamily="2" charset="-122"/>
              </a:rPr>
              <a:t>an </a:t>
            </a:r>
            <a:r>
              <a:rPr lang="en-US" altLang="zh-CN" sz="2400" b="1" i="1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sz="2400" b="1" i="1" baseline="30000">
                <a:solidFill>
                  <a:srgbClr val="FF0000"/>
                </a:solidFill>
                <a:ea typeface="宋体" pitchFamily="2" charset="-122"/>
              </a:rPr>
              <a:t>th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– order linear differential equation</a:t>
            </a:r>
            <a:r>
              <a:rPr lang="en-US" altLang="zh-CN" sz="2400">
                <a:ea typeface="宋体" pitchFamily="2" charset="-122"/>
              </a:rPr>
              <a:t>, or </a:t>
            </a:r>
            <a:r>
              <a:rPr lang="en-US" altLang="zh-CN" sz="2400" b="1" i="1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sz="2400" b="1" i="1" baseline="30000">
                <a:solidFill>
                  <a:srgbClr val="FF0000"/>
                </a:solidFill>
                <a:ea typeface="宋体" pitchFamily="2" charset="-122"/>
              </a:rPr>
              <a:t>th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– order linear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270232" name="Rectangle 24"/>
          <p:cNvSpPr>
            <a:spLocks noChangeArrowheads="1"/>
          </p:cNvSpPr>
          <p:nvPr/>
        </p:nvSpPr>
        <p:spPr bwMode="auto">
          <a:xfrm>
            <a:off x="271463" y="6086475"/>
            <a:ext cx="130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equation</a:t>
            </a:r>
            <a:r>
              <a:rPr lang="en-US" altLang="zh-CN" sz="2400"/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0211" grpId="0"/>
      <p:bldP spid="2270214" grpId="0"/>
      <p:bldP spid="2270216" grpId="0"/>
      <p:bldP spid="2270218" grpId="0"/>
      <p:bldP spid="2270219" grpId="0"/>
      <p:bldP spid="2270221" grpId="0"/>
      <p:bldP spid="2270222" grpId="0"/>
      <p:bldP spid="2270223" grpId="0"/>
      <p:bldP spid="2270227" grpId="0"/>
      <p:bldP spid="2270228" grpId="0"/>
      <p:bldP spid="2270229" grpId="0"/>
      <p:bldP spid="2270230" grpId="0"/>
      <p:bldP spid="2270231" grpId="0"/>
      <p:bldP spid="22702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Rectangle 2"/>
          <p:cNvSpPr>
            <a:spLocks noChangeArrowheads="1"/>
          </p:cNvSpPr>
          <p:nvPr/>
        </p:nvSpPr>
        <p:spPr bwMode="auto">
          <a:xfrm>
            <a:off x="179388" y="2708275"/>
            <a:ext cx="8856662" cy="3744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848600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Solution of Higher – Order Homogeneous Linear Differential Equations with Constant Coefficients</a:t>
            </a:r>
          </a:p>
        </p:txBody>
      </p:sp>
      <p:sp>
        <p:nvSpPr>
          <p:cNvPr id="2285572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2513013" cy="549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To the equation</a:t>
            </a:r>
          </a:p>
        </p:txBody>
      </p:sp>
      <p:graphicFrame>
        <p:nvGraphicFramePr>
          <p:cNvPr id="2285573" name="Object 5"/>
          <p:cNvGraphicFramePr>
            <a:graphicFrameLocks noChangeAspect="1"/>
          </p:cNvGraphicFramePr>
          <p:nvPr/>
        </p:nvGraphicFramePr>
        <p:xfrm>
          <a:off x="2830513" y="1811338"/>
          <a:ext cx="3581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3" imgW="2984400" imgH="368280" progId="Equation.DSMT4">
                  <p:embed/>
                </p:oleObj>
              </mc:Choice>
              <mc:Fallback>
                <p:oleObj name="Equation" r:id="rId3" imgW="2984400" imgH="368280" progId="Equation.DSMT4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811338"/>
                        <a:ext cx="3581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4" name="Text Box 6"/>
          <p:cNvSpPr txBox="1">
            <a:spLocks noChangeArrowheads="1"/>
          </p:cNvSpPr>
          <p:nvPr/>
        </p:nvSpPr>
        <p:spPr bwMode="auto">
          <a:xfrm>
            <a:off x="250825" y="2162175"/>
            <a:ext cx="1520825" cy="549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we have,</a:t>
            </a:r>
          </a:p>
        </p:txBody>
      </p:sp>
      <p:sp>
        <p:nvSpPr>
          <p:cNvPr id="2285575" name="Text Box 7"/>
          <p:cNvSpPr txBox="1">
            <a:spLocks noChangeArrowheads="1"/>
          </p:cNvSpPr>
          <p:nvPr/>
        </p:nvSpPr>
        <p:spPr bwMode="auto">
          <a:xfrm>
            <a:off x="468313" y="4878388"/>
            <a:ext cx="4816475" cy="549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 solution must have the term</a:t>
            </a:r>
          </a:p>
        </p:txBody>
      </p:sp>
      <p:graphicFrame>
        <p:nvGraphicFramePr>
          <p:cNvPr id="2285576" name="Object 8"/>
          <p:cNvGraphicFramePr>
            <a:graphicFrameLocks noChangeAspect="1"/>
          </p:cNvGraphicFramePr>
          <p:nvPr/>
        </p:nvGraphicFramePr>
        <p:xfrm>
          <a:off x="1973263" y="5410200"/>
          <a:ext cx="4724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5" imgW="3936960" imgH="749160" progId="Equation.DSMT4">
                  <p:embed/>
                </p:oleObj>
              </mc:Choice>
              <mc:Fallback>
                <p:oleObj name="Equation" r:id="rId5" imgW="3936960" imgH="749160" progId="Equation.DSMT4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410200"/>
                        <a:ext cx="47244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8" name="Text Box 10"/>
          <p:cNvSpPr txBox="1">
            <a:spLocks noChangeArrowheads="1"/>
          </p:cNvSpPr>
          <p:nvPr/>
        </p:nvSpPr>
        <p:spPr bwMode="auto">
          <a:xfrm>
            <a:off x="1593850" y="2751138"/>
            <a:ext cx="7224713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a single root of the characteristic equation, the solution </a:t>
            </a:r>
          </a:p>
        </p:txBody>
      </p:sp>
      <p:graphicFrame>
        <p:nvGraphicFramePr>
          <p:cNvPr id="2285579" name="Object 11"/>
          <p:cNvGraphicFramePr>
            <a:graphicFrameLocks noChangeAspect="1"/>
          </p:cNvGraphicFramePr>
          <p:nvPr/>
        </p:nvGraphicFramePr>
        <p:xfrm>
          <a:off x="882650" y="2816225"/>
          <a:ext cx="808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7" imgW="672840" imgH="330120" progId="Equation.DSMT4">
                  <p:embed/>
                </p:oleObj>
              </mc:Choice>
              <mc:Fallback>
                <p:oleObj name="Equation" r:id="rId7" imgW="672840" imgH="330120" progId="Equation.DSMT4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816225"/>
                        <a:ext cx="808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80" name="Text Box 12"/>
          <p:cNvSpPr txBox="1">
            <a:spLocks noChangeArrowheads="1"/>
          </p:cNvSpPr>
          <p:nvPr/>
        </p:nvSpPr>
        <p:spPr bwMode="auto">
          <a:xfrm>
            <a:off x="166688" y="2751138"/>
            <a:ext cx="793750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1) If </a:t>
            </a:r>
          </a:p>
        </p:txBody>
      </p:sp>
      <p:sp>
        <p:nvSpPr>
          <p:cNvPr id="2285582" name="Text Box 14"/>
          <p:cNvSpPr txBox="1">
            <a:spLocks noChangeArrowheads="1"/>
          </p:cNvSpPr>
          <p:nvPr/>
        </p:nvSpPr>
        <p:spPr bwMode="auto">
          <a:xfrm>
            <a:off x="2782888" y="4452938"/>
            <a:ext cx="4429125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a multiple complex root of order</a:t>
            </a:r>
          </a:p>
        </p:txBody>
      </p:sp>
      <p:sp>
        <p:nvSpPr>
          <p:cNvPr id="2285583" name="Text Box 15"/>
          <p:cNvSpPr txBox="1">
            <a:spLocks noChangeArrowheads="1"/>
          </p:cNvSpPr>
          <p:nvPr/>
        </p:nvSpPr>
        <p:spPr bwMode="auto">
          <a:xfrm>
            <a:off x="8388350" y="4483100"/>
            <a:ext cx="708025" cy="4587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</a:t>
            </a:r>
          </a:p>
        </p:txBody>
      </p:sp>
      <p:graphicFrame>
        <p:nvGraphicFramePr>
          <p:cNvPr id="2285584" name="Object 16"/>
          <p:cNvGraphicFramePr>
            <a:graphicFrameLocks noChangeAspect="1"/>
          </p:cNvGraphicFramePr>
          <p:nvPr/>
        </p:nvGraphicFramePr>
        <p:xfrm>
          <a:off x="827088" y="4508500"/>
          <a:ext cx="1965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9" imgW="1638000" imgH="330120" progId="Equation.DSMT4">
                  <p:embed/>
                </p:oleObj>
              </mc:Choice>
              <mc:Fallback>
                <p:oleObj name="Equation" r:id="rId9" imgW="1638000" imgH="330120" progId="Equation.DSMT4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19653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85" name="Text Box 17"/>
          <p:cNvSpPr txBox="1">
            <a:spLocks noChangeArrowheads="1"/>
          </p:cNvSpPr>
          <p:nvPr/>
        </p:nvSpPr>
        <p:spPr bwMode="auto">
          <a:xfrm>
            <a:off x="166688" y="4452938"/>
            <a:ext cx="793750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3) If </a:t>
            </a:r>
          </a:p>
        </p:txBody>
      </p:sp>
      <p:graphicFrame>
        <p:nvGraphicFramePr>
          <p:cNvPr id="2285586" name="Object 18"/>
          <p:cNvGraphicFramePr>
            <a:graphicFrameLocks noChangeAspect="1"/>
          </p:cNvGraphicFramePr>
          <p:nvPr/>
        </p:nvGraphicFramePr>
        <p:xfrm>
          <a:off x="7164388" y="4589463"/>
          <a:ext cx="12652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11" imgW="1054080" imgH="291960" progId="Equation.DSMT4">
                  <p:embed/>
                </p:oleObj>
              </mc:Choice>
              <mc:Fallback>
                <p:oleObj name="Equation" r:id="rId11" imgW="1054080" imgH="291960" progId="Equation.DSMT4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89463"/>
                        <a:ext cx="12652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5288" y="3176588"/>
            <a:ext cx="3394075" cy="465137"/>
            <a:chOff x="744" y="2173"/>
            <a:chExt cx="1782" cy="244"/>
          </a:xfrm>
        </p:grpSpPr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744" y="2173"/>
              <a:ext cx="1477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    must have the term</a:t>
              </a:r>
            </a:p>
          </p:txBody>
        </p:sp>
        <p:graphicFrame>
          <p:nvGraphicFramePr>
            <p:cNvPr id="17418" name="Object 21"/>
            <p:cNvGraphicFramePr>
              <a:graphicFrameLocks noChangeAspect="1"/>
            </p:cNvGraphicFramePr>
            <p:nvPr/>
          </p:nvGraphicFramePr>
          <p:xfrm>
            <a:off x="2246" y="2201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2" name="Equation" r:id="rId13" imgW="444240" imgH="342720" progId="Equation.DSMT4">
                    <p:embed/>
                  </p:oleObj>
                </mc:Choice>
                <mc:Fallback>
                  <p:oleObj name="Equation" r:id="rId13" imgW="444240" imgH="342720" progId="Equation.DSMT4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2201"/>
                          <a:ext cx="28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4925" y="4029075"/>
            <a:ext cx="5313363" cy="465138"/>
            <a:chOff x="744" y="2767"/>
            <a:chExt cx="2789" cy="244"/>
          </a:xfrm>
        </p:grpSpPr>
        <p:sp>
          <p:nvSpPr>
            <p:cNvPr id="17434" name="Text Box 23"/>
            <p:cNvSpPr txBox="1">
              <a:spLocks noChangeArrowheads="1"/>
            </p:cNvSpPr>
            <p:nvPr/>
          </p:nvSpPr>
          <p:spPr bwMode="auto">
            <a:xfrm>
              <a:off x="744" y="2767"/>
              <a:ext cx="1517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     must have the term</a:t>
              </a:r>
            </a:p>
          </p:txBody>
        </p:sp>
        <p:graphicFrame>
          <p:nvGraphicFramePr>
            <p:cNvPr id="17417" name="Object 24"/>
            <p:cNvGraphicFramePr>
              <a:graphicFrameLocks noChangeAspect="1"/>
            </p:cNvGraphicFramePr>
            <p:nvPr/>
          </p:nvGraphicFramePr>
          <p:xfrm>
            <a:off x="2237" y="2795"/>
            <a:ext cx="12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3" name="Equation" r:id="rId15" imgW="2057400" imgH="342720" progId="Equation.DSMT4">
                    <p:embed/>
                  </p:oleObj>
                </mc:Choice>
                <mc:Fallback>
                  <p:oleObj name="Equation" r:id="rId15" imgW="2057400" imgH="342720" progId="Equation.DSMT4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2795"/>
                          <a:ext cx="129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5594" name="Text Box 26"/>
          <p:cNvSpPr txBox="1">
            <a:spLocks noChangeArrowheads="1"/>
          </p:cNvSpPr>
          <p:nvPr/>
        </p:nvSpPr>
        <p:spPr bwMode="auto">
          <a:xfrm>
            <a:off x="6300788" y="3617913"/>
            <a:ext cx="2214562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the solution</a:t>
            </a:r>
          </a:p>
        </p:txBody>
      </p:sp>
      <p:graphicFrame>
        <p:nvGraphicFramePr>
          <p:cNvPr id="2285595" name="Object 27"/>
          <p:cNvGraphicFramePr>
            <a:graphicFrameLocks noChangeAspect="1"/>
          </p:cNvGraphicFramePr>
          <p:nvPr/>
        </p:nvGraphicFramePr>
        <p:xfrm>
          <a:off x="882650" y="3644900"/>
          <a:ext cx="808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17" imgW="672840" imgH="330120" progId="Equation.DSMT4">
                  <p:embed/>
                </p:oleObj>
              </mc:Choice>
              <mc:Fallback>
                <p:oleObj name="Equation" r:id="rId17" imgW="672840" imgH="330120" progId="Equation.DSMT4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644900"/>
                        <a:ext cx="808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96" name="Text Box 28"/>
          <p:cNvSpPr txBox="1">
            <a:spLocks noChangeArrowheads="1"/>
          </p:cNvSpPr>
          <p:nvPr/>
        </p:nvSpPr>
        <p:spPr bwMode="auto">
          <a:xfrm>
            <a:off x="166688" y="3602038"/>
            <a:ext cx="793750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2) If </a:t>
            </a:r>
          </a:p>
        </p:txBody>
      </p:sp>
      <p:graphicFrame>
        <p:nvGraphicFramePr>
          <p:cNvPr id="2285597" name="Object 29"/>
          <p:cNvGraphicFramePr>
            <a:graphicFrameLocks noChangeAspect="1"/>
          </p:cNvGraphicFramePr>
          <p:nvPr/>
        </p:nvGraphicFramePr>
        <p:xfrm>
          <a:off x="4932363" y="3724275"/>
          <a:ext cx="12652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18" imgW="1054080" imgH="291960" progId="Equation.DSMT4">
                  <p:embed/>
                </p:oleObj>
              </mc:Choice>
              <mc:Fallback>
                <p:oleObj name="Equation" r:id="rId18" imgW="1054080" imgH="291960" progId="Equation.DSMT4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24275"/>
                        <a:ext cx="12652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98" name="Text Box 30"/>
          <p:cNvSpPr txBox="1">
            <a:spLocks noChangeArrowheads="1"/>
          </p:cNvSpPr>
          <p:nvPr/>
        </p:nvSpPr>
        <p:spPr bwMode="auto">
          <a:xfrm>
            <a:off x="1593850" y="3602038"/>
            <a:ext cx="3303588" cy="458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a multiple root of order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0" grpId="0" animBg="1"/>
      <p:bldP spid="2285572" grpId="0"/>
      <p:bldP spid="2285574" grpId="0"/>
      <p:bldP spid="2285575" grpId="0"/>
      <p:bldP spid="2285578" grpId="0"/>
      <p:bldP spid="2285580" grpId="0"/>
      <p:bldP spid="2285582" grpId="0"/>
      <p:bldP spid="2285583" grpId="0"/>
      <p:bldP spid="2285585" grpId="0"/>
      <p:bldP spid="2285594" grpId="0"/>
      <p:bldP spid="2285596" grpId="0"/>
      <p:bldP spid="22855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28596" y="4071942"/>
            <a:ext cx="7858180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7158" y="1285860"/>
            <a:ext cx="7429552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064500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Solution of Higher – Order Homogeneous Linear Differential Equations with Constant Coefficients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5288" y="4075113"/>
            <a:ext cx="7777162" cy="503237"/>
            <a:chOff x="204" y="2567"/>
            <a:chExt cx="4899" cy="317"/>
          </a:xfrm>
        </p:grpSpPr>
        <p:sp>
          <p:nvSpPr>
            <p:cNvPr id="18457" name="Text Box 3"/>
            <p:cNvSpPr txBox="1">
              <a:spLocks noChangeArrowheads="1"/>
            </p:cNvSpPr>
            <p:nvPr/>
          </p:nvSpPr>
          <p:spPr bwMode="auto">
            <a:xfrm>
              <a:off x="204" y="2567"/>
              <a:ext cx="3937" cy="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  Find the solution of the equation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18442" name="Object 4"/>
            <p:cNvGraphicFramePr>
              <a:graphicFrameLocks noChangeAspect="1"/>
            </p:cNvGraphicFramePr>
            <p:nvPr/>
          </p:nvGraphicFramePr>
          <p:xfrm>
            <a:off x="3713" y="2652"/>
            <a:ext cx="139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1" name="Equation" r:id="rId3" imgW="2006280" imgH="253800" progId="Equation.DSMT4">
                    <p:embed/>
                  </p:oleObj>
                </mc:Choice>
                <mc:Fallback>
                  <p:oleObj name="Equation" r:id="rId3" imgW="2006280" imgH="25380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" y="2652"/>
                          <a:ext cx="1390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6597" name="Text Box 5"/>
          <p:cNvSpPr txBox="1">
            <a:spLocks noChangeArrowheads="1"/>
          </p:cNvSpPr>
          <p:nvPr/>
        </p:nvSpPr>
        <p:spPr bwMode="auto">
          <a:xfrm>
            <a:off x="395288" y="4579938"/>
            <a:ext cx="1479550" cy="503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6598" name="Text Box 6"/>
          <p:cNvSpPr txBox="1">
            <a:spLocks noChangeArrowheads="1"/>
          </p:cNvSpPr>
          <p:nvPr/>
        </p:nvSpPr>
        <p:spPr bwMode="auto">
          <a:xfrm>
            <a:off x="1619250" y="4579938"/>
            <a:ext cx="6384925" cy="503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 characteristic equation of this equation is </a:t>
            </a:r>
          </a:p>
        </p:txBody>
      </p:sp>
      <p:graphicFrame>
        <p:nvGraphicFramePr>
          <p:cNvPr id="2286599" name="Object 7"/>
          <p:cNvGraphicFramePr>
            <a:graphicFrameLocks noChangeAspect="1"/>
          </p:cNvGraphicFramePr>
          <p:nvPr/>
        </p:nvGraphicFramePr>
        <p:xfrm>
          <a:off x="3276600" y="5084763"/>
          <a:ext cx="21097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5" imgW="1917360" imgH="304560" progId="Equation.DSMT4">
                  <p:embed/>
                </p:oleObj>
              </mc:Choice>
              <mc:Fallback>
                <p:oleObj name="Equation" r:id="rId5" imgW="1917360" imgH="30456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84763"/>
                        <a:ext cx="210978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00" name="Text Box 8"/>
          <p:cNvSpPr txBox="1">
            <a:spLocks noChangeArrowheads="1"/>
          </p:cNvSpPr>
          <p:nvPr/>
        </p:nvSpPr>
        <p:spPr bwMode="auto">
          <a:xfrm>
            <a:off x="3871913" y="5445125"/>
            <a:ext cx="3652837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Therefore, the solution is </a:t>
            </a:r>
          </a:p>
        </p:txBody>
      </p:sp>
      <p:graphicFrame>
        <p:nvGraphicFramePr>
          <p:cNvPr id="2286601" name="Object 9"/>
          <p:cNvGraphicFramePr>
            <a:graphicFrameLocks noChangeAspect="1"/>
          </p:cNvGraphicFramePr>
          <p:nvPr/>
        </p:nvGraphicFramePr>
        <p:xfrm>
          <a:off x="1331913" y="5516563"/>
          <a:ext cx="25288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7" imgW="2298600" imgH="330120" progId="Equation.DSMT4">
                  <p:embed/>
                </p:oleObj>
              </mc:Choice>
              <mc:Fallback>
                <p:oleObj name="Equation" r:id="rId7" imgW="2298600" imgH="33012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252888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02" name="Text Box 10"/>
          <p:cNvSpPr txBox="1">
            <a:spLocks noChangeArrowheads="1"/>
          </p:cNvSpPr>
          <p:nvPr/>
        </p:nvSpPr>
        <p:spPr bwMode="auto">
          <a:xfrm>
            <a:off x="468313" y="5445125"/>
            <a:ext cx="1058862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Then, </a:t>
            </a:r>
          </a:p>
        </p:txBody>
      </p:sp>
      <p:graphicFrame>
        <p:nvGraphicFramePr>
          <p:cNvPr id="2286603" name="Object 11"/>
          <p:cNvGraphicFramePr>
            <a:graphicFrameLocks noChangeAspect="1"/>
          </p:cNvGraphicFramePr>
          <p:nvPr/>
        </p:nvGraphicFramePr>
        <p:xfrm>
          <a:off x="3276600" y="5949950"/>
          <a:ext cx="2403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9" imgW="2184120" imgH="368280" progId="Equation.DSMT4">
                  <p:embed/>
                </p:oleObj>
              </mc:Choice>
              <mc:Fallback>
                <p:oleObj name="Equation" r:id="rId9" imgW="2184120" imgH="368280" progId="Equation.DSMT4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49950"/>
                        <a:ext cx="24034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23850" y="1290636"/>
            <a:ext cx="6864350" cy="503238"/>
            <a:chOff x="327" y="948"/>
            <a:chExt cx="4324" cy="317"/>
          </a:xfrm>
        </p:grpSpPr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327" y="948"/>
              <a:ext cx="3937" cy="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 dirty="0">
                  <a:ea typeface="宋体" pitchFamily="2" charset="-122"/>
                </a:rPr>
                <a:t>    Find the solution of the equation 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8441" name="Object 13"/>
            <p:cNvGraphicFramePr>
              <a:graphicFrameLocks noChangeAspect="1"/>
            </p:cNvGraphicFramePr>
            <p:nvPr/>
          </p:nvGraphicFramePr>
          <p:xfrm>
            <a:off x="3833" y="1026"/>
            <a:ext cx="81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5" name="Equation" r:id="rId11" imgW="1180800" imgH="253800" progId="Equation.DSMT4">
                    <p:embed/>
                  </p:oleObj>
                </mc:Choice>
                <mc:Fallback>
                  <p:oleObj name="Equation" r:id="rId11" imgW="1180800" imgH="253800" progId="Equation.DSMT4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026"/>
                          <a:ext cx="81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6606" name="Text Box 14"/>
          <p:cNvSpPr txBox="1">
            <a:spLocks noChangeArrowheads="1"/>
          </p:cNvSpPr>
          <p:nvPr/>
        </p:nvSpPr>
        <p:spPr bwMode="auto">
          <a:xfrm>
            <a:off x="323850" y="2009775"/>
            <a:ext cx="1479550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6607" name="Text Box 15"/>
          <p:cNvSpPr txBox="1">
            <a:spLocks noChangeArrowheads="1"/>
          </p:cNvSpPr>
          <p:nvPr/>
        </p:nvSpPr>
        <p:spPr bwMode="auto">
          <a:xfrm>
            <a:off x="1692275" y="2009775"/>
            <a:ext cx="6384925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 characteristic equation of this equation is </a:t>
            </a:r>
          </a:p>
        </p:txBody>
      </p:sp>
      <p:graphicFrame>
        <p:nvGraphicFramePr>
          <p:cNvPr id="2286608" name="Object 16"/>
          <p:cNvGraphicFramePr>
            <a:graphicFrameLocks noChangeAspect="1"/>
          </p:cNvGraphicFramePr>
          <p:nvPr/>
        </p:nvGraphicFramePr>
        <p:xfrm>
          <a:off x="7423150" y="2060575"/>
          <a:ext cx="12017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13" imgW="1091880" imgH="304560" progId="Equation.DSMT4">
                  <p:embed/>
                </p:oleObj>
              </mc:Choice>
              <mc:Fallback>
                <p:oleObj name="Equation" r:id="rId13" imgW="1091880" imgH="304560" progId="Equation.DSMT4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060575"/>
                        <a:ext cx="120173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09" name="Text Box 17"/>
          <p:cNvSpPr txBox="1">
            <a:spLocks noChangeArrowheads="1"/>
          </p:cNvSpPr>
          <p:nvPr/>
        </p:nvSpPr>
        <p:spPr bwMode="auto">
          <a:xfrm>
            <a:off x="3819525" y="2565400"/>
            <a:ext cx="3652838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Therefore, the solution is </a:t>
            </a:r>
          </a:p>
        </p:txBody>
      </p:sp>
      <p:graphicFrame>
        <p:nvGraphicFramePr>
          <p:cNvPr id="2286610" name="Object 18"/>
          <p:cNvGraphicFramePr>
            <a:graphicFrameLocks noChangeAspect="1"/>
          </p:cNvGraphicFramePr>
          <p:nvPr/>
        </p:nvGraphicFramePr>
        <p:xfrm>
          <a:off x="1136650" y="2401888"/>
          <a:ext cx="25987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15" imgW="2361960" imgH="672840" progId="Equation.DSMT4">
                  <p:embed/>
                </p:oleObj>
              </mc:Choice>
              <mc:Fallback>
                <p:oleObj name="Equation" r:id="rId15" imgW="2361960" imgH="672840" progId="Equation.DSMT4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401888"/>
                        <a:ext cx="2598738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11" name="Text Box 19"/>
          <p:cNvSpPr txBox="1">
            <a:spLocks noChangeArrowheads="1"/>
          </p:cNvSpPr>
          <p:nvPr/>
        </p:nvSpPr>
        <p:spPr bwMode="auto">
          <a:xfrm>
            <a:off x="323850" y="2565400"/>
            <a:ext cx="1058863" cy="5032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Then, </a:t>
            </a:r>
          </a:p>
        </p:txBody>
      </p:sp>
      <p:graphicFrame>
        <p:nvGraphicFramePr>
          <p:cNvPr id="2286612" name="Object 20"/>
          <p:cNvGraphicFramePr>
            <a:graphicFrameLocks noChangeAspect="1"/>
          </p:cNvGraphicFramePr>
          <p:nvPr/>
        </p:nvGraphicFramePr>
        <p:xfrm>
          <a:off x="3244850" y="3063875"/>
          <a:ext cx="36179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17" imgW="3288960" imgH="711000" progId="Equation.DSMT4">
                  <p:embed/>
                </p:oleObj>
              </mc:Choice>
              <mc:Fallback>
                <p:oleObj name="Equation" r:id="rId17" imgW="3288960" imgH="711000" progId="Equation.DSMT4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063875"/>
                        <a:ext cx="3617913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13" name="Object 21"/>
          <p:cNvGraphicFramePr>
            <a:graphicFrameLocks noChangeAspect="1"/>
          </p:cNvGraphicFramePr>
          <p:nvPr/>
        </p:nvGraphicFramePr>
        <p:xfrm>
          <a:off x="2371725" y="3249613"/>
          <a:ext cx="908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19" imgW="825480" imgH="368280" progId="Equation.DSMT4">
                  <p:embed/>
                </p:oleObj>
              </mc:Choice>
              <mc:Fallback>
                <p:oleObj name="Equation" r:id="rId19" imgW="825480" imgH="368280" progId="Equation.DSMT4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249613"/>
                        <a:ext cx="9080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15" name="Rectangle 23"/>
          <p:cNvSpPr>
            <a:spLocks noChangeArrowheads="1"/>
          </p:cNvSpPr>
          <p:nvPr/>
        </p:nvSpPr>
        <p:spPr bwMode="auto">
          <a:xfrm>
            <a:off x="395288" y="3573463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  <p:sp>
        <p:nvSpPr>
          <p:cNvPr id="2286617" name="Rectangle 25"/>
          <p:cNvSpPr>
            <a:spLocks noChangeArrowheads="1"/>
          </p:cNvSpPr>
          <p:nvPr/>
        </p:nvSpPr>
        <p:spPr bwMode="auto">
          <a:xfrm>
            <a:off x="539750" y="61658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8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8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8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8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8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8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8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8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86597" grpId="0"/>
      <p:bldP spid="2286598" grpId="0"/>
      <p:bldP spid="2286600" grpId="0"/>
      <p:bldP spid="2286602" grpId="0"/>
      <p:bldP spid="2286606" grpId="0"/>
      <p:bldP spid="2286607" grpId="0"/>
      <p:bldP spid="2286609" grpId="0"/>
      <p:bldP spid="2286611" grpId="0"/>
      <p:bldP spid="2286615" grpId="0"/>
      <p:bldP spid="22866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304800"/>
            <a:ext cx="8280400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23850" y="1412875"/>
            <a:ext cx="8351838" cy="2930525"/>
            <a:chOff x="68" y="890"/>
            <a:chExt cx="5261" cy="1846"/>
          </a:xfrm>
        </p:grpSpPr>
        <p:sp>
          <p:nvSpPr>
            <p:cNvPr id="19469" name="Rectangle 2"/>
            <p:cNvSpPr>
              <a:spLocks noChangeArrowheads="1"/>
            </p:cNvSpPr>
            <p:nvPr/>
          </p:nvSpPr>
          <p:spPr bwMode="auto">
            <a:xfrm>
              <a:off x="68" y="890"/>
              <a:ext cx="5261" cy="18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70" name="Group 4"/>
            <p:cNvGrpSpPr>
              <a:grpSpLocks/>
            </p:cNvGrpSpPr>
            <p:nvPr/>
          </p:nvGrpSpPr>
          <p:grpSpPr bwMode="auto">
            <a:xfrm>
              <a:off x="91" y="903"/>
              <a:ext cx="4569" cy="288"/>
              <a:chOff x="282" y="995"/>
              <a:chExt cx="4154" cy="263"/>
            </a:xfrm>
          </p:grpSpPr>
          <p:sp>
            <p:nvSpPr>
              <p:cNvPr id="19478" name="Text Box 5"/>
              <p:cNvSpPr txBox="1">
                <a:spLocks noChangeArrowheads="1"/>
              </p:cNvSpPr>
              <p:nvPr/>
            </p:nvSpPr>
            <p:spPr bwMode="auto">
              <a:xfrm>
                <a:off x="282" y="995"/>
                <a:ext cx="1325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Theorem</a:t>
                </a:r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  </a:t>
                </a:r>
                <a:r>
                  <a:rPr lang="en-US" altLang="zh-CN" sz="2200">
                    <a:ea typeface="宋体" pitchFamily="2" charset="-122"/>
                  </a:rPr>
                  <a:t>     Let </a:t>
                </a:r>
                <a:endParaRPr lang="en-US" altLang="zh-CN" sz="2200" b="1">
                  <a:ea typeface="宋体" pitchFamily="2" charset="-122"/>
                </a:endParaRPr>
              </a:p>
            </p:txBody>
          </p:sp>
          <p:graphicFrame>
            <p:nvGraphicFramePr>
              <p:cNvPr id="19461" name="Object 6"/>
              <p:cNvGraphicFramePr>
                <a:graphicFrameLocks noChangeAspect="1"/>
              </p:cNvGraphicFramePr>
              <p:nvPr/>
            </p:nvGraphicFramePr>
            <p:xfrm>
              <a:off x="1529" y="1072"/>
              <a:ext cx="12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10" name="Equation" r:id="rId3" imgW="203040" imgH="253800" progId="Equation.DSMT4">
                      <p:embed/>
                    </p:oleObj>
                  </mc:Choice>
                  <mc:Fallback>
                    <p:oleObj name="Equation" r:id="rId3" imgW="203040" imgH="253800" progId="Equation.DSMT4">
                      <p:embed/>
                      <p:pic>
                        <p:nvPicPr>
                          <p:cNvPr id="0" name="Object 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9" y="1072"/>
                            <a:ext cx="128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9" name="Text Box 7"/>
              <p:cNvSpPr txBox="1">
                <a:spLocks noChangeArrowheads="1"/>
              </p:cNvSpPr>
              <p:nvPr/>
            </p:nvSpPr>
            <p:spPr bwMode="auto">
              <a:xfrm>
                <a:off x="1643" y="1009"/>
                <a:ext cx="2793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200">
                    <a:ea typeface="宋体" pitchFamily="2" charset="-122"/>
                  </a:rPr>
                  <a:t>be any particular solution of an </a:t>
                </a:r>
                <a:r>
                  <a:rPr lang="en-US" altLang="zh-CN" sz="2200" b="1" i="1">
                    <a:ea typeface="宋体" pitchFamily="2" charset="-122"/>
                  </a:rPr>
                  <a:t>n</a:t>
                </a:r>
                <a:r>
                  <a:rPr lang="en-US" altLang="zh-CN" sz="2200" b="1" i="1" baseline="30000">
                    <a:ea typeface="宋体" pitchFamily="2" charset="-122"/>
                  </a:rPr>
                  <a:t>th</a:t>
                </a:r>
                <a:r>
                  <a:rPr lang="en-US" altLang="zh-CN" sz="2200">
                    <a:ea typeface="宋体" pitchFamily="2" charset="-122"/>
                  </a:rPr>
                  <a:t> - order</a:t>
                </a:r>
              </a:p>
            </p:txBody>
          </p:sp>
        </p:grpSp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91" y="1167"/>
              <a:ext cx="2697" cy="2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200">
                  <a:ea typeface="宋体" pitchFamily="2" charset="-122"/>
                </a:rPr>
                <a:t>nonhomogeneous linear equation</a:t>
              </a:r>
            </a:p>
          </p:txBody>
        </p:sp>
        <p:graphicFrame>
          <p:nvGraphicFramePr>
            <p:cNvPr id="19458" name="Object 9"/>
            <p:cNvGraphicFramePr>
              <a:graphicFrameLocks noChangeAspect="1"/>
            </p:cNvGraphicFramePr>
            <p:nvPr/>
          </p:nvGraphicFramePr>
          <p:xfrm>
            <a:off x="2356" y="2483"/>
            <a:ext cx="7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Equation" r:id="rId5" imgW="1143000" imgH="253800" progId="Equation.DSMT4">
                    <p:embed/>
                  </p:oleObj>
                </mc:Choice>
                <mc:Fallback>
                  <p:oleObj name="Equation" r:id="rId5" imgW="1143000" imgH="253800" progId="Equation.DSMT4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483"/>
                          <a:ext cx="7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2" name="Group 10"/>
            <p:cNvGrpSpPr>
              <a:grpSpLocks/>
            </p:cNvGrpSpPr>
            <p:nvPr/>
          </p:nvGrpSpPr>
          <p:grpSpPr bwMode="auto">
            <a:xfrm>
              <a:off x="91" y="1728"/>
              <a:ext cx="4566" cy="289"/>
              <a:chOff x="282" y="1916"/>
              <a:chExt cx="4151" cy="263"/>
            </a:xfrm>
          </p:grpSpPr>
          <p:sp>
            <p:nvSpPr>
              <p:cNvPr id="19476" name="Text Box 11"/>
              <p:cNvSpPr txBox="1">
                <a:spLocks noChangeArrowheads="1"/>
              </p:cNvSpPr>
              <p:nvPr/>
            </p:nvSpPr>
            <p:spPr bwMode="auto">
              <a:xfrm>
                <a:off x="2426" y="1916"/>
                <a:ext cx="2007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200">
                    <a:ea typeface="宋体" pitchFamily="2" charset="-122"/>
                  </a:rPr>
                  <a:t>be the general solution of the </a:t>
                </a:r>
              </a:p>
            </p:txBody>
          </p:sp>
          <p:graphicFrame>
            <p:nvGraphicFramePr>
              <p:cNvPr id="19460" name="Object 12"/>
              <p:cNvGraphicFramePr>
                <a:graphicFrameLocks noChangeAspect="1"/>
              </p:cNvGraphicFramePr>
              <p:nvPr/>
            </p:nvGraphicFramePr>
            <p:xfrm>
              <a:off x="657" y="1971"/>
              <a:ext cx="175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12" name="Equation" r:id="rId7" imgW="2781000" imgH="330120" progId="Equation.DSMT4">
                      <p:embed/>
                    </p:oleObj>
                  </mc:Choice>
                  <mc:Fallback>
                    <p:oleObj name="Equation" r:id="rId7" imgW="2781000" imgH="330120" progId="Equation.DSMT4">
                      <p:embed/>
                      <p:pic>
                        <p:nvPicPr>
                          <p:cNvPr id="0" name="Object 1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971"/>
                            <a:ext cx="1752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7" name="Text Box 13"/>
              <p:cNvSpPr txBox="1">
                <a:spLocks noChangeArrowheads="1"/>
              </p:cNvSpPr>
              <p:nvPr/>
            </p:nvSpPr>
            <p:spPr bwMode="auto">
              <a:xfrm>
                <a:off x="282" y="1916"/>
                <a:ext cx="336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200">
                    <a:ea typeface="宋体" pitchFamily="2" charset="-122"/>
                  </a:rPr>
                  <a:t>and</a:t>
                </a:r>
              </a:p>
            </p:txBody>
          </p:sp>
        </p:grp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835" y="1977"/>
              <a:ext cx="244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>
                  <a:ea typeface="宋体" pitchFamily="2" charset="-122"/>
                </a:rPr>
                <a:t>Then, the general solution of the </a:t>
              </a:r>
            </a:p>
          </p:txBody>
        </p:sp>
        <p:sp>
          <p:nvSpPr>
            <p:cNvPr id="19474" name="Text Box 16"/>
            <p:cNvSpPr txBox="1">
              <a:spLocks noChangeArrowheads="1"/>
            </p:cNvSpPr>
            <p:nvPr/>
          </p:nvSpPr>
          <p:spPr bwMode="auto">
            <a:xfrm>
              <a:off x="91" y="1977"/>
              <a:ext cx="283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>
                  <a:ea typeface="宋体" pitchFamily="2" charset="-122"/>
                </a:rPr>
                <a:t>corresponding homogeneous equation.</a:t>
              </a: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91" y="2224"/>
              <a:ext cx="2433" cy="2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200">
                  <a:ea typeface="宋体" pitchFamily="2" charset="-122"/>
                </a:rPr>
                <a:t>nonhomogeneous equation is </a:t>
              </a:r>
            </a:p>
          </p:txBody>
        </p:sp>
        <p:graphicFrame>
          <p:nvGraphicFramePr>
            <p:cNvPr id="19459" name="Object 18"/>
            <p:cNvGraphicFramePr>
              <a:graphicFrameLocks noChangeAspect="1"/>
            </p:cNvGraphicFramePr>
            <p:nvPr/>
          </p:nvGraphicFramePr>
          <p:xfrm>
            <a:off x="1218" y="1425"/>
            <a:ext cx="341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Equation" r:id="rId9" imgW="4927320" imgH="368280" progId="Equation.DSMT4">
                    <p:embed/>
                  </p:oleObj>
                </mc:Choice>
                <mc:Fallback>
                  <p:oleObj name="Equation" r:id="rId9" imgW="4927320" imgH="36828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425"/>
                          <a:ext cx="341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7635" name="Text Box 19"/>
          <p:cNvSpPr txBox="1">
            <a:spLocks noChangeArrowheads="1"/>
          </p:cNvSpPr>
          <p:nvPr/>
        </p:nvSpPr>
        <p:spPr bwMode="auto">
          <a:xfrm>
            <a:off x="333375" y="4508500"/>
            <a:ext cx="8126413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200">
                <a:ea typeface="宋体" pitchFamily="2" charset="-122"/>
              </a:rPr>
              <a:t>This theorem says that to find the solution of nonhomogeneous linear</a:t>
            </a:r>
          </a:p>
        </p:txBody>
      </p:sp>
      <p:sp>
        <p:nvSpPr>
          <p:cNvPr id="2287636" name="Text Box 20"/>
          <p:cNvSpPr txBox="1">
            <a:spLocks noChangeArrowheads="1"/>
          </p:cNvSpPr>
          <p:nvPr/>
        </p:nvSpPr>
        <p:spPr bwMode="auto">
          <a:xfrm>
            <a:off x="333375" y="5911428"/>
            <a:ext cx="7407275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200" b="1" dirty="0">
                <a:ea typeface="宋体" pitchFamily="2" charset="-122"/>
              </a:rPr>
              <a:t>(2)  Find a particular solution of nonhomogeneous linear equation.</a:t>
            </a:r>
          </a:p>
        </p:txBody>
      </p:sp>
      <p:sp>
        <p:nvSpPr>
          <p:cNvPr id="2287637" name="Text Box 21"/>
          <p:cNvSpPr txBox="1">
            <a:spLocks noChangeArrowheads="1"/>
          </p:cNvSpPr>
          <p:nvPr/>
        </p:nvSpPr>
        <p:spPr bwMode="auto">
          <a:xfrm>
            <a:off x="333375" y="5292725"/>
            <a:ext cx="8167715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marL="457200" indent="-457200">
              <a:buAutoNum type="arabicParenBoth"/>
            </a:pPr>
            <a:r>
              <a:rPr lang="en-US" altLang="zh-CN" sz="2200" b="1" dirty="0">
                <a:ea typeface="宋体" pitchFamily="2" charset="-122"/>
              </a:rPr>
              <a:t>Find the general solutions of the corresponding homogeneous </a:t>
            </a:r>
          </a:p>
          <a:p>
            <a:r>
              <a:rPr lang="en-US" altLang="zh-CN" sz="2200" b="1" dirty="0">
                <a:ea typeface="宋体" pitchFamily="2" charset="-122"/>
              </a:rPr>
              <a:t>       linear equation;</a:t>
            </a:r>
          </a:p>
        </p:txBody>
      </p:sp>
      <p:sp>
        <p:nvSpPr>
          <p:cNvPr id="2287638" name="Text Box 22"/>
          <p:cNvSpPr txBox="1">
            <a:spLocks noChangeArrowheads="1"/>
          </p:cNvSpPr>
          <p:nvPr/>
        </p:nvSpPr>
        <p:spPr bwMode="auto">
          <a:xfrm>
            <a:off x="333375" y="6415484"/>
            <a:ext cx="6183313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200" dirty="0">
                <a:ea typeface="宋体" pitchFamily="2" charset="-122"/>
              </a:rPr>
              <a:t>Then we combine them together to form the solution.</a:t>
            </a:r>
          </a:p>
        </p:txBody>
      </p:sp>
      <p:sp>
        <p:nvSpPr>
          <p:cNvPr id="2287639" name="Rectangle 23"/>
          <p:cNvSpPr>
            <a:spLocks noChangeArrowheads="1"/>
          </p:cNvSpPr>
          <p:nvPr/>
        </p:nvSpPr>
        <p:spPr bwMode="auto">
          <a:xfrm>
            <a:off x="323850" y="4900613"/>
            <a:ext cx="8064500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200" dirty="0">
                <a:ea typeface="宋体" pitchFamily="2" charset="-122"/>
              </a:rPr>
              <a:t>differential equations with constant coefficients can follow two steps: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8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8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8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8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35" grpId="0"/>
      <p:bldP spid="2287636" grpId="0"/>
      <p:bldP spid="2287637" grpId="0"/>
      <p:bldP spid="2287638" grpId="0"/>
      <p:bldP spid="22876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85720" y="1285860"/>
            <a:ext cx="7572428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04800"/>
            <a:ext cx="8280400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</a:t>
            </a:r>
          </a:p>
        </p:txBody>
      </p:sp>
      <p:graphicFrame>
        <p:nvGraphicFramePr>
          <p:cNvPr id="2288644" name="Object 4"/>
          <p:cNvGraphicFramePr>
            <a:graphicFrameLocks noChangeAspect="1"/>
          </p:cNvGraphicFramePr>
          <p:nvPr/>
        </p:nvGraphicFramePr>
        <p:xfrm>
          <a:off x="3851275" y="2317750"/>
          <a:ext cx="1722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3" imgW="1434960" imgH="253800" progId="Equation.DSMT4">
                  <p:embed/>
                </p:oleObj>
              </mc:Choice>
              <mc:Fallback>
                <p:oleObj name="Equation" r:id="rId3" imgW="1434960" imgH="2538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317750"/>
                        <a:ext cx="17224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45" name="Text Box 5"/>
          <p:cNvSpPr txBox="1">
            <a:spLocks noChangeAspect="1" noChangeArrowheads="1"/>
          </p:cNvSpPr>
          <p:nvPr/>
        </p:nvSpPr>
        <p:spPr bwMode="auto">
          <a:xfrm>
            <a:off x="447675" y="1835150"/>
            <a:ext cx="16129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88646" name="Text Box 6"/>
          <p:cNvSpPr txBox="1">
            <a:spLocks noChangeAspect="1" noChangeArrowheads="1"/>
          </p:cNvSpPr>
          <p:nvPr/>
        </p:nvSpPr>
        <p:spPr bwMode="auto">
          <a:xfrm>
            <a:off x="1887538" y="1835150"/>
            <a:ext cx="585311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 corresponding homogeneous equation is </a:t>
            </a:r>
          </a:p>
        </p:txBody>
      </p:sp>
      <p:grpSp>
        <p:nvGrpSpPr>
          <p:cNvPr id="20492" name="Group 20"/>
          <p:cNvGrpSpPr>
            <a:grpSpLocks/>
          </p:cNvGrpSpPr>
          <p:nvPr/>
        </p:nvGrpSpPr>
        <p:grpSpPr bwMode="auto">
          <a:xfrm>
            <a:off x="447675" y="1341438"/>
            <a:ext cx="5853113" cy="549275"/>
            <a:chOff x="282" y="955"/>
            <a:chExt cx="3687" cy="346"/>
          </a:xfrm>
        </p:grpSpPr>
        <p:sp>
          <p:nvSpPr>
            <p:cNvPr id="20501" name="Text Box 3"/>
            <p:cNvSpPr txBox="1">
              <a:spLocks noChangeAspect="1" noChangeArrowheads="1"/>
            </p:cNvSpPr>
            <p:nvPr/>
          </p:nvSpPr>
          <p:spPr bwMode="auto">
            <a:xfrm>
              <a:off x="282" y="955"/>
              <a:ext cx="3107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   </a:t>
              </a:r>
              <a:r>
                <a:rPr lang="en-US" altLang="zh-CN" sz="2400">
                  <a:ea typeface="宋体" pitchFamily="2" charset="-122"/>
                </a:rPr>
                <a:t> Find the solution of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20488" name="Object 7"/>
            <p:cNvGraphicFramePr>
              <a:graphicFrameLocks noChangeAspect="1"/>
            </p:cNvGraphicFramePr>
            <p:nvPr/>
          </p:nvGraphicFramePr>
          <p:xfrm>
            <a:off x="2827" y="981"/>
            <a:ext cx="114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5" imgW="1511280" imgH="304560" progId="Equation.DSMT4">
                    <p:embed/>
                  </p:oleObj>
                </mc:Choice>
                <mc:Fallback>
                  <p:oleObj name="Equation" r:id="rId5" imgW="1511280" imgH="30456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981"/>
                          <a:ext cx="114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8648" name="Text Box 8"/>
          <p:cNvSpPr txBox="1">
            <a:spLocks noChangeAspect="1" noChangeArrowheads="1"/>
          </p:cNvSpPr>
          <p:nvPr/>
        </p:nvSpPr>
        <p:spPr bwMode="auto">
          <a:xfrm>
            <a:off x="5989638" y="2627313"/>
            <a:ext cx="304641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and the eigenvalue are</a:t>
            </a:r>
          </a:p>
        </p:txBody>
      </p:sp>
      <p:graphicFrame>
        <p:nvGraphicFramePr>
          <p:cNvPr id="2288649" name="Object 9"/>
          <p:cNvGraphicFramePr>
            <a:graphicFrameLocks noChangeAspect="1"/>
          </p:cNvGraphicFramePr>
          <p:nvPr/>
        </p:nvGraphicFramePr>
        <p:xfrm>
          <a:off x="4289425" y="2678113"/>
          <a:ext cx="17224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7" imgW="1434960" imgH="304560" progId="Equation.DSMT4">
                  <p:embed/>
                </p:oleObj>
              </mc:Choice>
              <mc:Fallback>
                <p:oleObj name="Equation" r:id="rId7" imgW="1434960" imgH="30456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678113"/>
                        <a:ext cx="17224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0" name="Text Box 10"/>
          <p:cNvSpPr txBox="1">
            <a:spLocks noChangeAspect="1" noChangeArrowheads="1"/>
          </p:cNvSpPr>
          <p:nvPr/>
        </p:nvSpPr>
        <p:spPr bwMode="auto">
          <a:xfrm>
            <a:off x="447675" y="2627313"/>
            <a:ext cx="4508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 characteristic equation is</a:t>
            </a:r>
          </a:p>
        </p:txBody>
      </p:sp>
      <p:graphicFrame>
        <p:nvGraphicFramePr>
          <p:cNvPr id="2288651" name="Object 11"/>
          <p:cNvGraphicFramePr>
            <a:graphicFrameLocks noChangeAspect="1"/>
          </p:cNvGraphicFramePr>
          <p:nvPr/>
        </p:nvGraphicFramePr>
        <p:xfrm>
          <a:off x="3733800" y="3038475"/>
          <a:ext cx="16303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9" imgW="1587240" imgH="672840" progId="Equation.DSMT4">
                  <p:embed/>
                </p:oleObj>
              </mc:Choice>
              <mc:Fallback>
                <p:oleObj name="Equation" r:id="rId9" imgW="1587240" imgH="672840" progId="Equation.DSMT4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38475"/>
                        <a:ext cx="16303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2" name="Text Box 12"/>
          <p:cNvSpPr txBox="1">
            <a:spLocks noChangeAspect="1" noChangeArrowheads="1"/>
          </p:cNvSpPr>
          <p:nvPr/>
        </p:nvSpPr>
        <p:spPr bwMode="auto">
          <a:xfrm>
            <a:off x="468313" y="3568700"/>
            <a:ext cx="72072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then the general solution of the homogeneous equation is</a:t>
            </a:r>
          </a:p>
        </p:txBody>
      </p:sp>
      <p:graphicFrame>
        <p:nvGraphicFramePr>
          <p:cNvPr id="2288653" name="Object 13"/>
          <p:cNvGraphicFramePr>
            <a:graphicFrameLocks noChangeAspect="1"/>
          </p:cNvGraphicFramePr>
          <p:nvPr/>
        </p:nvGraphicFramePr>
        <p:xfrm>
          <a:off x="3076575" y="5734050"/>
          <a:ext cx="350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11" imgW="2920680" imgH="571320" progId="Equation.DSMT4">
                  <p:embed/>
                </p:oleObj>
              </mc:Choice>
              <mc:Fallback>
                <p:oleObj name="Equation" r:id="rId11" imgW="2920680" imgH="571320" progId="Equation.DSMT4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734050"/>
                        <a:ext cx="3505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4" name="Text Box 14"/>
          <p:cNvSpPr txBox="1">
            <a:spLocks noChangeAspect="1" noChangeArrowheads="1"/>
          </p:cNvSpPr>
          <p:nvPr/>
        </p:nvSpPr>
        <p:spPr bwMode="auto">
          <a:xfrm>
            <a:off x="5472113" y="4714875"/>
            <a:ext cx="2413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is a solution of the </a:t>
            </a:r>
          </a:p>
        </p:txBody>
      </p:sp>
      <p:graphicFrame>
        <p:nvGraphicFramePr>
          <p:cNvPr id="2288655" name="Object 15"/>
          <p:cNvGraphicFramePr>
            <a:graphicFrameLocks noChangeAspect="1"/>
          </p:cNvGraphicFramePr>
          <p:nvPr/>
        </p:nvGraphicFramePr>
        <p:xfrm>
          <a:off x="4500563" y="4714884"/>
          <a:ext cx="777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3" imgW="647640" imgH="304560" progId="Equation.DSMT4">
                  <p:embed/>
                </p:oleObj>
              </mc:Choice>
              <mc:Fallback>
                <p:oleObj name="Equation" r:id="rId13" imgW="647640" imgH="304560" progId="Equation.DSMT4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14884"/>
                        <a:ext cx="7778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6" name="Text Box 16"/>
          <p:cNvSpPr txBox="1">
            <a:spLocks noChangeAspect="1" noChangeArrowheads="1"/>
          </p:cNvSpPr>
          <p:nvPr/>
        </p:nvSpPr>
        <p:spPr bwMode="auto">
          <a:xfrm>
            <a:off x="447675" y="4714875"/>
            <a:ext cx="47879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Moreover, it is easy to see that </a:t>
            </a:r>
          </a:p>
        </p:txBody>
      </p:sp>
      <p:sp>
        <p:nvSpPr>
          <p:cNvPr id="2288657" name="Text Box 17"/>
          <p:cNvSpPr txBox="1">
            <a:spLocks noChangeAspect="1" noChangeArrowheads="1"/>
          </p:cNvSpPr>
          <p:nvPr/>
        </p:nvSpPr>
        <p:spPr bwMode="auto">
          <a:xfrm>
            <a:off x="3935413" y="5219700"/>
            <a:ext cx="41656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Therefore, the general solution is </a:t>
            </a:r>
          </a:p>
        </p:txBody>
      </p:sp>
      <p:sp>
        <p:nvSpPr>
          <p:cNvPr id="2288658" name="Text Box 18"/>
          <p:cNvSpPr txBox="1">
            <a:spLocks noChangeAspect="1" noChangeArrowheads="1"/>
          </p:cNvSpPr>
          <p:nvPr/>
        </p:nvSpPr>
        <p:spPr bwMode="auto">
          <a:xfrm>
            <a:off x="447675" y="5219700"/>
            <a:ext cx="42402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400">
                <a:ea typeface="宋体" pitchFamily="2" charset="-122"/>
              </a:rPr>
              <a:t>nonhomogeneous equation.</a:t>
            </a:r>
          </a:p>
        </p:txBody>
      </p:sp>
      <p:graphicFrame>
        <p:nvGraphicFramePr>
          <p:cNvPr id="2288659" name="Object 19"/>
          <p:cNvGraphicFramePr>
            <a:graphicFrameLocks noChangeAspect="1"/>
          </p:cNvGraphicFramePr>
          <p:nvPr/>
        </p:nvGraphicFramePr>
        <p:xfrm>
          <a:off x="3298825" y="4008438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15" imgW="2476440" imgH="571320" progId="Equation.DSMT4">
                  <p:embed/>
                </p:oleObj>
              </mc:Choice>
              <mc:Fallback>
                <p:oleObj name="Equation" r:id="rId15" imgW="2476440" imgH="571320" progId="Equation.DSMT4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008438"/>
                        <a:ext cx="297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61" name="Rectangle 21"/>
          <p:cNvSpPr>
            <a:spLocks noChangeArrowheads="1"/>
          </p:cNvSpPr>
          <p:nvPr/>
        </p:nvSpPr>
        <p:spPr bwMode="auto">
          <a:xfrm>
            <a:off x="539750" y="61658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8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8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8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8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8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8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8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8645" grpId="0"/>
      <p:bldP spid="2288646" grpId="0"/>
      <p:bldP spid="2288648" grpId="0"/>
      <p:bldP spid="2288650" grpId="0"/>
      <p:bldP spid="2288652" grpId="0"/>
      <p:bldP spid="2288654" grpId="0"/>
      <p:bldP spid="2288656" grpId="0"/>
      <p:bldP spid="2288657" grpId="0"/>
      <p:bldP spid="2288658" grpId="0"/>
      <p:bldP spid="22886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7848600" cy="1323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 General Solution of Higher – Order </a:t>
            </a:r>
            <a:r>
              <a:rPr lang="en-US" altLang="zh-CN" sz="2800" dirty="0" err="1">
                <a:ea typeface="宋体" pitchFamily="2" charset="-122"/>
              </a:rPr>
              <a:t>Nonhomogeneous</a:t>
            </a:r>
            <a:r>
              <a:rPr lang="en-US" altLang="zh-CN" sz="2800" dirty="0">
                <a:ea typeface="宋体" pitchFamily="2" charset="-122"/>
              </a:rPr>
              <a:t> Linear Differential Equations with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 dirty="0">
                <a:ea typeface="宋体" pitchFamily="2" charset="-122"/>
              </a:rPr>
              <a:t> Coefficients </a:t>
            </a:r>
            <a:r>
              <a:rPr lang="en-US" altLang="zh-CN" sz="2800" dirty="0" err="1">
                <a:ea typeface="宋体" pitchFamily="2" charset="-122"/>
              </a:rPr>
              <a:t>w.r.t</a:t>
            </a:r>
            <a:r>
              <a:rPr lang="en-US" altLang="zh-CN" sz="2800" dirty="0">
                <a:ea typeface="宋体" pitchFamily="2" charset="-122"/>
              </a:rPr>
              <a:t>. the Right Hand</a:t>
            </a:r>
          </a:p>
        </p:txBody>
      </p:sp>
      <p:sp>
        <p:nvSpPr>
          <p:cNvPr id="2289670" name="Text Box 6"/>
          <p:cNvSpPr txBox="1">
            <a:spLocks noChangeArrowheads="1"/>
          </p:cNvSpPr>
          <p:nvPr/>
        </p:nvSpPr>
        <p:spPr bwMode="auto">
          <a:xfrm>
            <a:off x="500034" y="3610277"/>
            <a:ext cx="70721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We can expect the particular solution of the equation as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0825" y="4422775"/>
            <a:ext cx="8983663" cy="457200"/>
            <a:chOff x="282" y="2814"/>
            <a:chExt cx="5659" cy="288"/>
          </a:xfrm>
        </p:grpSpPr>
        <p:sp>
          <p:nvSpPr>
            <p:cNvPr id="21526" name="Text Box 11"/>
            <p:cNvSpPr txBox="1">
              <a:spLocks noChangeArrowheads="1"/>
            </p:cNvSpPr>
            <p:nvPr/>
          </p:nvSpPr>
          <p:spPr bwMode="auto">
            <a:xfrm>
              <a:off x="1101" y="2814"/>
              <a:ext cx="484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 is a polynomial which should be determined by the equation.</a:t>
              </a:r>
            </a:p>
          </p:txBody>
        </p:sp>
        <p:graphicFrame>
          <p:nvGraphicFramePr>
            <p:cNvPr id="21513" name="Object 12"/>
            <p:cNvGraphicFramePr>
              <a:graphicFrameLocks noChangeAspect="1"/>
            </p:cNvGraphicFramePr>
            <p:nvPr/>
          </p:nvGraphicFramePr>
          <p:xfrm>
            <a:off x="811" y="2889"/>
            <a:ext cx="3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Equation" r:id="rId3" imgW="507960" imgH="291960" progId="Equation.DSMT4">
                    <p:embed/>
                  </p:oleObj>
                </mc:Choice>
                <mc:Fallback>
                  <p:oleObj name="Equation" r:id="rId3" imgW="507960" imgH="2919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2889"/>
                          <a:ext cx="32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Text Box 13"/>
            <p:cNvSpPr txBox="1">
              <a:spLocks noChangeArrowheads="1"/>
            </p:cNvSpPr>
            <p:nvPr/>
          </p:nvSpPr>
          <p:spPr bwMode="auto">
            <a:xfrm>
              <a:off x="282" y="2814"/>
              <a:ext cx="63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</p:grpSp>
      <p:graphicFrame>
        <p:nvGraphicFramePr>
          <p:cNvPr id="2289678" name="Object 14"/>
          <p:cNvGraphicFramePr>
            <a:graphicFrameLocks noChangeAspect="1"/>
          </p:cNvGraphicFramePr>
          <p:nvPr/>
        </p:nvGraphicFramePr>
        <p:xfrm>
          <a:off x="3406775" y="4068763"/>
          <a:ext cx="1663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5" imgW="1663560" imgH="355320" progId="Equation.DSMT4">
                  <p:embed/>
                </p:oleObj>
              </mc:Choice>
              <mc:Fallback>
                <p:oleObj name="Equation" r:id="rId5" imgW="166356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068763"/>
                        <a:ext cx="1663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79" name="Text Box 15"/>
          <p:cNvSpPr txBox="1">
            <a:spLocks noChangeArrowheads="1"/>
          </p:cNvSpPr>
          <p:nvPr/>
        </p:nvSpPr>
        <p:spPr bwMode="auto">
          <a:xfrm>
            <a:off x="250825" y="5462588"/>
            <a:ext cx="3659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equation, then we must have</a:t>
            </a:r>
          </a:p>
        </p:txBody>
      </p:sp>
      <p:graphicFrame>
        <p:nvGraphicFramePr>
          <p:cNvPr id="2289681" name="Object 17"/>
          <p:cNvGraphicFramePr>
            <a:graphicFrameLocks noChangeAspect="1"/>
          </p:cNvGraphicFramePr>
          <p:nvPr/>
        </p:nvGraphicFramePr>
        <p:xfrm>
          <a:off x="3573463" y="5078413"/>
          <a:ext cx="157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7" imgW="1574640" imgH="355320" progId="Equation.DSMT4">
                  <p:embed/>
                </p:oleObj>
              </mc:Choice>
              <mc:Fallback>
                <p:oleObj name="Equation" r:id="rId7" imgW="1574640" imgH="355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5078413"/>
                        <a:ext cx="1574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82" name="Text Box 18"/>
          <p:cNvSpPr txBox="1">
            <a:spLocks noChangeArrowheads="1"/>
          </p:cNvSpPr>
          <p:nvPr/>
        </p:nvSpPr>
        <p:spPr bwMode="auto">
          <a:xfrm>
            <a:off x="5357813" y="5026025"/>
            <a:ext cx="3751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a particular solution of the </a:t>
            </a:r>
          </a:p>
        </p:txBody>
      </p:sp>
      <p:sp>
        <p:nvSpPr>
          <p:cNvPr id="2289683" name="Text Box 19"/>
          <p:cNvSpPr txBox="1">
            <a:spLocks noChangeArrowheads="1"/>
          </p:cNvSpPr>
          <p:nvPr/>
        </p:nvSpPr>
        <p:spPr bwMode="auto">
          <a:xfrm>
            <a:off x="250825" y="5026025"/>
            <a:ext cx="3321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In fact, if we assume that </a:t>
            </a:r>
          </a:p>
        </p:txBody>
      </p:sp>
      <p:sp>
        <p:nvSpPr>
          <p:cNvPr id="2289684" name="Text Box 20"/>
          <p:cNvSpPr txBox="1">
            <a:spLocks noChangeArrowheads="1"/>
          </p:cNvSpPr>
          <p:nvPr/>
        </p:nvSpPr>
        <p:spPr bwMode="auto">
          <a:xfrm>
            <a:off x="403250" y="1357298"/>
            <a:ext cx="76692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Let us begin from the second – order </a:t>
            </a:r>
            <a:r>
              <a:rPr lang="en-US" altLang="zh-CN" sz="2400" dirty="0" err="1">
                <a:ea typeface="宋体" pitchFamily="2" charset="-122"/>
              </a:rPr>
              <a:t>nonhomogeneous</a:t>
            </a:r>
            <a:r>
              <a:rPr lang="en-US" altLang="zh-CN" sz="2400" dirty="0">
                <a:ea typeface="宋体" pitchFamily="2" charset="-122"/>
              </a:rPr>
              <a:t> linear</a:t>
            </a:r>
          </a:p>
        </p:txBody>
      </p:sp>
      <p:sp>
        <p:nvSpPr>
          <p:cNvPr id="2289685" name="Text Box 21"/>
          <p:cNvSpPr txBox="1">
            <a:spLocks noChangeArrowheads="1"/>
          </p:cNvSpPr>
          <p:nvPr/>
        </p:nvSpPr>
        <p:spPr bwMode="auto">
          <a:xfrm>
            <a:off x="357158" y="1884348"/>
            <a:ext cx="2659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differential </a:t>
            </a:r>
            <a:r>
              <a:rPr lang="en-US" altLang="zh-CN" sz="2400">
                <a:ea typeface="宋体" pitchFamily="2" charset="-122"/>
              </a:rPr>
              <a:t>equation</a:t>
            </a:r>
          </a:p>
        </p:txBody>
      </p:sp>
      <p:graphicFrame>
        <p:nvGraphicFramePr>
          <p:cNvPr id="22896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21103"/>
              </p:ext>
            </p:extLst>
          </p:nvPr>
        </p:nvGraphicFramePr>
        <p:xfrm>
          <a:off x="1963738" y="5940425"/>
          <a:ext cx="530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9" imgW="5308560" imgH="368280" progId="Equation.DSMT4">
                  <p:embed/>
                </p:oleObj>
              </mc:Choice>
              <mc:Fallback>
                <p:oleObj name="Equation" r:id="rId9" imgW="5308560" imgH="3682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5940425"/>
                        <a:ext cx="530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87" name="Object 23"/>
          <p:cNvGraphicFramePr>
            <a:graphicFrameLocks noChangeAspect="1"/>
          </p:cNvGraphicFramePr>
          <p:nvPr/>
        </p:nvGraphicFramePr>
        <p:xfrm>
          <a:off x="3024158" y="1933561"/>
          <a:ext cx="28622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11" imgW="2197080" imgH="330120" progId="Equation.DSMT4">
                  <p:embed/>
                </p:oleObj>
              </mc:Choice>
              <mc:Fallback>
                <p:oleObj name="Equation" r:id="rId11" imgW="2197080" imgH="3301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58" y="1933561"/>
                        <a:ext cx="286226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57158" y="2571744"/>
            <a:ext cx="8072494" cy="1000132"/>
            <a:chOff x="214282" y="2643182"/>
            <a:chExt cx="8072494" cy="1000132"/>
          </a:xfrm>
        </p:grpSpPr>
        <p:sp>
          <p:nvSpPr>
            <p:cNvPr id="24" name="圆角矩形 23"/>
            <p:cNvSpPr/>
            <p:nvPr/>
          </p:nvSpPr>
          <p:spPr>
            <a:xfrm>
              <a:off x="214282" y="2643182"/>
              <a:ext cx="8072494" cy="10001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9667" name="Text Box 3"/>
            <p:cNvSpPr txBox="1">
              <a:spLocks noChangeArrowheads="1"/>
            </p:cNvSpPr>
            <p:nvPr/>
          </p:nvSpPr>
          <p:spPr bwMode="auto">
            <a:xfrm>
              <a:off x="2589213" y="2746375"/>
              <a:ext cx="3500437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, where </a:t>
              </a:r>
              <a:r>
                <a:rPr lang="el-GR" altLang="zh-CN" sz="2400" b="1" i="1"/>
                <a:t>μ</a:t>
              </a:r>
              <a:r>
                <a:rPr lang="en-US" altLang="zh-CN" sz="2400">
                  <a:ea typeface="宋体" pitchFamily="2" charset="-122"/>
                </a:rPr>
                <a:t> is a constant and </a:t>
              </a:r>
            </a:p>
          </p:txBody>
        </p:sp>
        <p:graphicFrame>
          <p:nvGraphicFramePr>
            <p:cNvPr id="2289668" name="Object 4"/>
            <p:cNvGraphicFramePr>
              <a:graphicFrameLocks noChangeAspect="1"/>
            </p:cNvGraphicFramePr>
            <p:nvPr/>
          </p:nvGraphicFramePr>
          <p:xfrm>
            <a:off x="1008062" y="2809876"/>
            <a:ext cx="1739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" name="Equation" r:id="rId13" imgW="1739880" imgH="368280" progId="Equation.DSMT4">
                    <p:embed/>
                  </p:oleObj>
                </mc:Choice>
                <mc:Fallback>
                  <p:oleObj name="Equation" r:id="rId13" imgW="173988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062" y="2809876"/>
                          <a:ext cx="17399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9669" name="Text Box 5"/>
            <p:cNvSpPr txBox="1">
              <a:spLocks noChangeArrowheads="1"/>
            </p:cNvSpPr>
            <p:nvPr/>
          </p:nvSpPr>
          <p:spPr bwMode="auto">
            <a:xfrm>
              <a:off x="250825" y="2746375"/>
              <a:ext cx="8953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(1) If </a:t>
              </a:r>
            </a:p>
          </p:txBody>
        </p:sp>
        <p:graphicFrame>
          <p:nvGraphicFramePr>
            <p:cNvPr id="2289671" name="Object 7"/>
            <p:cNvGraphicFramePr>
              <a:graphicFrameLocks noChangeAspect="1"/>
            </p:cNvGraphicFramePr>
            <p:nvPr/>
          </p:nvGraphicFramePr>
          <p:xfrm>
            <a:off x="6724672" y="3235325"/>
            <a:ext cx="990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name="Equation" r:id="rId15" imgW="990360" imgH="342720" progId="Equation.DSMT4">
                    <p:embed/>
                  </p:oleObj>
                </mc:Choice>
                <mc:Fallback>
                  <p:oleObj name="Equation" r:id="rId15" imgW="990360" imgH="342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4672" y="3235325"/>
                          <a:ext cx="9906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9673" name="Object 9"/>
            <p:cNvGraphicFramePr>
              <a:graphicFrameLocks noChangeAspect="1"/>
            </p:cNvGraphicFramePr>
            <p:nvPr/>
          </p:nvGraphicFramePr>
          <p:xfrm>
            <a:off x="2314575" y="3206750"/>
            <a:ext cx="439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name="Equation" r:id="rId17" imgW="4394160" imgH="406080" progId="Equation.DSMT4">
                    <p:embed/>
                  </p:oleObj>
                </mc:Choice>
                <mc:Fallback>
                  <p:oleObj name="Equation" r:id="rId17" imgW="4394160" imgH="4060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575" y="3206750"/>
                          <a:ext cx="4394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9688" name="Line 24"/>
            <p:cNvSpPr>
              <a:spLocks noChangeShapeType="1"/>
            </p:cNvSpPr>
            <p:nvPr/>
          </p:nvSpPr>
          <p:spPr bwMode="auto">
            <a:xfrm flipV="1">
              <a:off x="396875" y="3213100"/>
              <a:ext cx="2303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8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8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8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8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8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670" grpId="0"/>
      <p:bldP spid="2289679" grpId="0"/>
      <p:bldP spid="2289682" grpId="0"/>
      <p:bldP spid="22896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064500" cy="1395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</a:p>
        </p:txBody>
      </p:sp>
      <p:sp>
        <p:nvSpPr>
          <p:cNvPr id="2290691" name="Text Box 3"/>
          <p:cNvSpPr txBox="1">
            <a:spLocks noChangeArrowheads="1"/>
          </p:cNvSpPr>
          <p:nvPr/>
        </p:nvSpPr>
        <p:spPr bwMode="auto">
          <a:xfrm>
            <a:off x="454025" y="4178300"/>
            <a:ext cx="3981450" cy="457200"/>
          </a:xfrm>
          <a:prstGeom prst="rect">
            <a:avLst/>
          </a:prstGeom>
          <a:solidFill>
            <a:srgbClr val="FFFFC3"/>
          </a:solidFill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(b) If  </a:t>
            </a:r>
            <a:r>
              <a:rPr lang="el-GR" altLang="zh-CN" sz="2400" b="1" i="1"/>
              <a:t>μ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is a single eigenvalue.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484313" y="1557338"/>
          <a:ext cx="63055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5244840" imgH="368280" progId="Equation.DSMT4">
                  <p:embed/>
                </p:oleObj>
              </mc:Choice>
              <mc:Fallback>
                <p:oleObj name="Equation" r:id="rId3" imgW="52448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557338"/>
                        <a:ext cx="6305550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693" name="Object 5"/>
          <p:cNvGraphicFramePr>
            <a:graphicFrameLocks noChangeAspect="1"/>
          </p:cNvGraphicFramePr>
          <p:nvPr/>
        </p:nvGraphicFramePr>
        <p:xfrm>
          <a:off x="1503363" y="2708275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1777680" imgH="368280" progId="Equation.DSMT4">
                  <p:embed/>
                </p:oleObj>
              </mc:Choice>
              <mc:Fallback>
                <p:oleObj name="Equation" r:id="rId5" imgW="177768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708275"/>
                        <a:ext cx="1778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694" name="Text Box 6"/>
          <p:cNvSpPr txBox="1">
            <a:spLocks noChangeArrowheads="1"/>
          </p:cNvSpPr>
          <p:nvPr/>
        </p:nvSpPr>
        <p:spPr bwMode="auto">
          <a:xfrm>
            <a:off x="4887913" y="2657475"/>
            <a:ext cx="24257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can be assumed as</a:t>
            </a:r>
          </a:p>
        </p:txBody>
      </p:sp>
      <p:sp>
        <p:nvSpPr>
          <p:cNvPr id="2290695" name="Text Box 7"/>
          <p:cNvSpPr txBox="1">
            <a:spLocks noChangeArrowheads="1"/>
          </p:cNvSpPr>
          <p:nvPr/>
        </p:nvSpPr>
        <p:spPr bwMode="auto">
          <a:xfrm>
            <a:off x="468313" y="26574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Since </a:t>
            </a:r>
          </a:p>
        </p:txBody>
      </p:sp>
      <p:graphicFrame>
        <p:nvGraphicFramePr>
          <p:cNvPr id="2290696" name="Object 8"/>
          <p:cNvGraphicFramePr>
            <a:graphicFrameLocks noChangeAspect="1"/>
          </p:cNvGraphicFramePr>
          <p:nvPr/>
        </p:nvGraphicFramePr>
        <p:xfrm>
          <a:off x="3703638" y="5240338"/>
          <a:ext cx="508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7" imgW="507960" imgH="291960" progId="Equation.DSMT4">
                  <p:embed/>
                </p:oleObj>
              </mc:Choice>
              <mc:Fallback>
                <p:oleObj name="Equation" r:id="rId7" imgW="507960" imgH="29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240338"/>
                        <a:ext cx="508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697" name="Text Box 9"/>
          <p:cNvSpPr txBox="1">
            <a:spLocks noChangeArrowheads="1"/>
          </p:cNvSpPr>
          <p:nvPr/>
        </p:nvSpPr>
        <p:spPr bwMode="auto">
          <a:xfrm>
            <a:off x="3305175" y="26574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, then </a:t>
            </a:r>
          </a:p>
        </p:txBody>
      </p:sp>
      <p:graphicFrame>
        <p:nvGraphicFramePr>
          <p:cNvPr id="2290698" name="Object 10"/>
          <p:cNvGraphicFramePr>
            <a:graphicFrameLocks noChangeAspect="1"/>
          </p:cNvGraphicFramePr>
          <p:nvPr/>
        </p:nvGraphicFramePr>
        <p:xfrm>
          <a:off x="2320925" y="4724400"/>
          <a:ext cx="407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9" imgW="4076640" imgH="368280" progId="Equation.DSMT4">
                  <p:embed/>
                </p:oleObj>
              </mc:Choice>
              <mc:Fallback>
                <p:oleObj name="Equation" r:id="rId9" imgW="407664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724400"/>
                        <a:ext cx="4076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699" name="Text Box 11"/>
          <p:cNvSpPr txBox="1">
            <a:spLocks noChangeArrowheads="1"/>
          </p:cNvSpPr>
          <p:nvPr/>
        </p:nvSpPr>
        <p:spPr bwMode="auto">
          <a:xfrm>
            <a:off x="447675" y="3636963"/>
            <a:ext cx="5905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compare the coefficients, we can determine</a:t>
            </a:r>
          </a:p>
        </p:txBody>
      </p:sp>
      <p:graphicFrame>
        <p:nvGraphicFramePr>
          <p:cNvPr id="2290700" name="Object 12"/>
          <p:cNvGraphicFramePr>
            <a:graphicFrameLocks noChangeAspect="1"/>
          </p:cNvGraphicFramePr>
          <p:nvPr/>
        </p:nvGraphicFramePr>
        <p:xfrm>
          <a:off x="6372225" y="3746500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1" imgW="1752480" imgH="330120" progId="Equation.DSMT4">
                  <p:embed/>
                </p:oleObj>
              </mc:Choice>
              <mc:Fallback>
                <p:oleObj name="Equation" r:id="rId11" imgW="1752480" imgH="330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746500"/>
                        <a:ext cx="175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01" name="Text Box 13"/>
          <p:cNvSpPr txBox="1">
            <a:spLocks noChangeArrowheads="1"/>
          </p:cNvSpPr>
          <p:nvPr/>
        </p:nvSpPr>
        <p:spPr bwMode="auto">
          <a:xfrm>
            <a:off x="454025" y="2133600"/>
            <a:ext cx="3778250" cy="457200"/>
          </a:xfrm>
          <a:prstGeom prst="rect">
            <a:avLst/>
          </a:prstGeom>
          <a:solidFill>
            <a:srgbClr val="FFFFC3"/>
          </a:solidFill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(a) If  </a:t>
            </a:r>
            <a:r>
              <a:rPr lang="el-GR" altLang="zh-CN" sz="2400" b="1" i="1"/>
              <a:t>μ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is not an eigenvalue.</a:t>
            </a:r>
          </a:p>
        </p:txBody>
      </p:sp>
      <p:sp>
        <p:nvSpPr>
          <p:cNvPr id="2290702" name="Text Box 14"/>
          <p:cNvSpPr txBox="1">
            <a:spLocks noChangeArrowheads="1"/>
          </p:cNvSpPr>
          <p:nvPr/>
        </p:nvSpPr>
        <p:spPr bwMode="auto">
          <a:xfrm>
            <a:off x="4318000" y="4183063"/>
            <a:ext cx="1333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have </a:t>
            </a:r>
          </a:p>
        </p:txBody>
      </p:sp>
      <p:graphicFrame>
        <p:nvGraphicFramePr>
          <p:cNvPr id="2290703" name="Object 15"/>
          <p:cNvGraphicFramePr>
            <a:graphicFrameLocks noChangeAspect="1"/>
          </p:cNvGraphicFramePr>
          <p:nvPr/>
        </p:nvGraphicFramePr>
        <p:xfrm>
          <a:off x="2482850" y="5621338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3" imgW="4394160" imgH="431640" progId="Equation.DSMT4">
                  <p:embed/>
                </p:oleObj>
              </mc:Choice>
              <mc:Fallback>
                <p:oleObj name="Equation" r:id="rId13" imgW="43941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621338"/>
                        <a:ext cx="439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04" name="Text Box 16"/>
          <p:cNvSpPr txBox="1">
            <a:spLocks noChangeArrowheads="1"/>
          </p:cNvSpPr>
          <p:nvPr/>
        </p:nvSpPr>
        <p:spPr bwMode="auto">
          <a:xfrm>
            <a:off x="4256088" y="5119688"/>
            <a:ext cx="387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</a:t>
            </a:r>
          </a:p>
        </p:txBody>
      </p:sp>
      <p:graphicFrame>
        <p:nvGraphicFramePr>
          <p:cNvPr id="2290705" name="Object 17"/>
          <p:cNvGraphicFramePr>
            <a:graphicFrameLocks noChangeAspect="1"/>
          </p:cNvGraphicFramePr>
          <p:nvPr/>
        </p:nvGraphicFramePr>
        <p:xfrm>
          <a:off x="4357688" y="2790825"/>
          <a:ext cx="508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5" imgW="507960" imgH="291960" progId="Equation.DSMT4">
                  <p:embed/>
                </p:oleObj>
              </mc:Choice>
              <mc:Fallback>
                <p:oleObj name="Equation" r:id="rId15" imgW="507960" imgH="2919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790825"/>
                        <a:ext cx="508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06" name="Text Box 18"/>
          <p:cNvSpPr txBox="1">
            <a:spLocks noChangeArrowheads="1"/>
          </p:cNvSpPr>
          <p:nvPr/>
        </p:nvSpPr>
        <p:spPr bwMode="auto">
          <a:xfrm>
            <a:off x="447675" y="5119688"/>
            <a:ext cx="3321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we can assume that </a:t>
            </a:r>
          </a:p>
        </p:txBody>
      </p:sp>
      <p:graphicFrame>
        <p:nvGraphicFramePr>
          <p:cNvPr id="2290707" name="Object 19"/>
          <p:cNvGraphicFramePr>
            <a:graphicFrameLocks noChangeAspect="1"/>
          </p:cNvGraphicFramePr>
          <p:nvPr/>
        </p:nvGraphicFramePr>
        <p:xfrm>
          <a:off x="2478088" y="3225800"/>
          <a:ext cx="403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7" imgW="4038480" imgH="368280" progId="Equation.DSMT4">
                  <p:embed/>
                </p:oleObj>
              </mc:Choice>
              <mc:Fallback>
                <p:oleObj name="Equation" r:id="rId17" imgW="4038480" imgH="368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225800"/>
                        <a:ext cx="403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1" grpId="0" animBg="1"/>
      <p:bldP spid="2290694" grpId="0"/>
      <p:bldP spid="2290695" grpId="0"/>
      <p:bldP spid="2290697" grpId="0"/>
      <p:bldP spid="2290699" grpId="0"/>
      <p:bldP spid="2290701" grpId="0" animBg="1"/>
      <p:bldP spid="2290702" grpId="0"/>
      <p:bldP spid="2290704" grpId="0"/>
      <p:bldP spid="22907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5" name="Text Box 3"/>
          <p:cNvSpPr txBox="1">
            <a:spLocks noChangeArrowheads="1"/>
          </p:cNvSpPr>
          <p:nvPr/>
        </p:nvSpPr>
        <p:spPr bwMode="auto">
          <a:xfrm>
            <a:off x="257175" y="2117725"/>
            <a:ext cx="4267200" cy="457200"/>
          </a:xfrm>
          <a:prstGeom prst="rect">
            <a:avLst/>
          </a:prstGeom>
          <a:solidFill>
            <a:srgbClr val="FFFFC3"/>
          </a:solidFill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(c) If  </a:t>
            </a:r>
            <a:r>
              <a:rPr lang="el-GR" altLang="zh-CN" sz="2400" b="1" i="1"/>
              <a:t>μ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is a repeated eigenvalue.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54026"/>
              </p:ext>
            </p:extLst>
          </p:nvPr>
        </p:nvGraphicFramePr>
        <p:xfrm>
          <a:off x="1482725" y="1557338"/>
          <a:ext cx="63055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3" imgW="5244840" imgH="368280" progId="Equation.DSMT4">
                  <p:embed/>
                </p:oleObj>
              </mc:Choice>
              <mc:Fallback>
                <p:oleObj name="Equation" r:id="rId3" imgW="52448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557338"/>
                        <a:ext cx="6305550" cy="44291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17" name="Object 5"/>
          <p:cNvGraphicFramePr>
            <a:graphicFrameLocks noChangeAspect="1"/>
          </p:cNvGraphicFramePr>
          <p:nvPr/>
        </p:nvGraphicFramePr>
        <p:xfrm>
          <a:off x="3559175" y="3208338"/>
          <a:ext cx="508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5" imgW="507960" imgH="291960" progId="Equation.DSMT4">
                  <p:embed/>
                </p:oleObj>
              </mc:Choice>
              <mc:Fallback>
                <p:oleObj name="Equation" r:id="rId5" imgW="5079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208338"/>
                        <a:ext cx="508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18" name="Object 6"/>
          <p:cNvGraphicFramePr>
            <a:graphicFrameLocks noChangeAspect="1"/>
          </p:cNvGraphicFramePr>
          <p:nvPr/>
        </p:nvGraphicFramePr>
        <p:xfrm>
          <a:off x="2214563" y="2663825"/>
          <a:ext cx="412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7" imgW="4127400" imgH="368280" progId="Equation.DSMT4">
                  <p:embed/>
                </p:oleObj>
              </mc:Choice>
              <mc:Fallback>
                <p:oleObj name="Equation" r:id="rId7" imgW="412740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663825"/>
                        <a:ext cx="4127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19" name="Text Box 7"/>
          <p:cNvSpPr txBox="1">
            <a:spLocks noChangeArrowheads="1"/>
          </p:cNvSpPr>
          <p:nvPr/>
        </p:nvSpPr>
        <p:spPr bwMode="auto">
          <a:xfrm>
            <a:off x="4533900" y="2122488"/>
            <a:ext cx="1333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have </a:t>
            </a:r>
          </a:p>
        </p:txBody>
      </p:sp>
      <p:graphicFrame>
        <p:nvGraphicFramePr>
          <p:cNvPr id="2291720" name="Object 8"/>
          <p:cNvGraphicFramePr>
            <a:graphicFrameLocks noChangeAspect="1"/>
          </p:cNvGraphicFramePr>
          <p:nvPr/>
        </p:nvGraphicFramePr>
        <p:xfrm>
          <a:off x="2960688" y="4764088"/>
          <a:ext cx="463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9" imgW="4635360" imgH="1473120" progId="Equation.DSMT4">
                  <p:embed/>
                </p:oleObj>
              </mc:Choice>
              <mc:Fallback>
                <p:oleObj name="Equation" r:id="rId9" imgW="4635360" imgH="1473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764088"/>
                        <a:ext cx="4635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21" name="Text Box 9"/>
          <p:cNvSpPr txBox="1">
            <a:spLocks noChangeArrowheads="1"/>
          </p:cNvSpPr>
          <p:nvPr/>
        </p:nvSpPr>
        <p:spPr bwMode="auto">
          <a:xfrm>
            <a:off x="4113213" y="3087688"/>
            <a:ext cx="387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</a:t>
            </a:r>
          </a:p>
        </p:txBody>
      </p:sp>
      <p:sp>
        <p:nvSpPr>
          <p:cNvPr id="2291722" name="Text Box 10"/>
          <p:cNvSpPr txBox="1">
            <a:spLocks noChangeArrowheads="1"/>
          </p:cNvSpPr>
          <p:nvPr/>
        </p:nvSpPr>
        <p:spPr bwMode="auto">
          <a:xfrm>
            <a:off x="250825" y="3087688"/>
            <a:ext cx="3321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we can assume that </a:t>
            </a:r>
          </a:p>
        </p:txBody>
      </p:sp>
      <p:sp>
        <p:nvSpPr>
          <p:cNvPr id="2291723" name="Text Box 11"/>
          <p:cNvSpPr txBox="1">
            <a:spLocks noChangeArrowheads="1"/>
          </p:cNvSpPr>
          <p:nvPr/>
        </p:nvSpPr>
        <p:spPr bwMode="auto">
          <a:xfrm>
            <a:off x="250825" y="4213225"/>
            <a:ext cx="1879600" cy="457200"/>
          </a:xfrm>
          <a:prstGeom prst="rect">
            <a:avLst/>
          </a:prstGeom>
          <a:solidFill>
            <a:srgbClr val="FFFFC3"/>
          </a:solidFill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宋体" pitchFamily="2" charset="-122"/>
              </a:rPr>
              <a:t>Summing-up</a:t>
            </a:r>
          </a:p>
        </p:txBody>
      </p:sp>
      <p:sp>
        <p:nvSpPr>
          <p:cNvPr id="2291724" name="Text Box 12"/>
          <p:cNvSpPr txBox="1">
            <a:spLocks noChangeArrowheads="1"/>
          </p:cNvSpPr>
          <p:nvPr/>
        </p:nvSpPr>
        <p:spPr bwMode="auto">
          <a:xfrm>
            <a:off x="2071688" y="4243388"/>
            <a:ext cx="463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If </a:t>
            </a:r>
          </a:p>
        </p:txBody>
      </p:sp>
      <p:sp>
        <p:nvSpPr>
          <p:cNvPr id="2291725" name="Text Box 13"/>
          <p:cNvSpPr txBox="1">
            <a:spLocks noChangeArrowheads="1"/>
          </p:cNvSpPr>
          <p:nvPr/>
        </p:nvSpPr>
        <p:spPr bwMode="auto">
          <a:xfrm>
            <a:off x="3798888" y="4243388"/>
            <a:ext cx="51720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, the particular solution can be assume as</a:t>
            </a:r>
          </a:p>
        </p:txBody>
      </p:sp>
      <p:graphicFrame>
        <p:nvGraphicFramePr>
          <p:cNvPr id="2291726" name="Object 14"/>
          <p:cNvGraphicFramePr>
            <a:graphicFrameLocks noChangeAspect="1"/>
          </p:cNvGraphicFramePr>
          <p:nvPr/>
        </p:nvGraphicFramePr>
        <p:xfrm>
          <a:off x="2425700" y="4308475"/>
          <a:ext cx="149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11" imgW="1498320" imgH="355320" progId="Equation.DSMT4">
                  <p:embed/>
                </p:oleObj>
              </mc:Choice>
              <mc:Fallback>
                <p:oleObj name="Equation" r:id="rId11" imgW="149832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08475"/>
                        <a:ext cx="149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7" name="Object 15"/>
          <p:cNvGraphicFramePr>
            <a:graphicFrameLocks noChangeAspect="1"/>
          </p:cNvGraphicFramePr>
          <p:nvPr/>
        </p:nvGraphicFramePr>
        <p:xfrm>
          <a:off x="755650" y="5260975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3" imgW="1206360" imgH="355320" progId="Equation.DSMT4">
                  <p:embed/>
                </p:oleObj>
              </mc:Choice>
              <mc:Fallback>
                <p:oleObj name="Equation" r:id="rId13" imgW="120636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60975"/>
                        <a:ext cx="1206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28" name="Text Box 16"/>
          <p:cNvSpPr txBox="1">
            <a:spLocks noChangeArrowheads="1"/>
          </p:cNvSpPr>
          <p:nvPr/>
        </p:nvSpPr>
        <p:spPr bwMode="auto">
          <a:xfrm>
            <a:off x="2090738" y="5208588"/>
            <a:ext cx="928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where</a:t>
            </a:r>
          </a:p>
        </p:txBody>
      </p:sp>
      <p:graphicFrame>
        <p:nvGraphicFramePr>
          <p:cNvPr id="2291729" name="Object 17"/>
          <p:cNvGraphicFramePr>
            <a:graphicFrameLocks noChangeAspect="1"/>
          </p:cNvGraphicFramePr>
          <p:nvPr/>
        </p:nvGraphicFramePr>
        <p:xfrm>
          <a:off x="2090738" y="3644900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15" imgW="4495680" imgH="431640" progId="Equation.DSMT4">
                  <p:embed/>
                </p:oleObj>
              </mc:Choice>
              <mc:Fallback>
                <p:oleObj name="Equation" r:id="rId15" imgW="449568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3644900"/>
                        <a:ext cx="449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71438"/>
            <a:ext cx="8135937" cy="11969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9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9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9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9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29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5" grpId="0" animBg="1"/>
      <p:bldP spid="2291719" grpId="0"/>
      <p:bldP spid="2291721" grpId="0"/>
      <p:bldP spid="2291722" grpId="0"/>
      <p:bldP spid="2291723" grpId="0" animBg="1"/>
      <p:bldP spid="2291724" grpId="0"/>
      <p:bldP spid="2291725" grpId="0"/>
      <p:bldP spid="22917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71406" y="1500174"/>
            <a:ext cx="907259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064500" cy="11525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  <p:sp>
        <p:nvSpPr>
          <p:cNvPr id="2314246" name="Text Box 6"/>
          <p:cNvSpPr txBox="1">
            <a:spLocks noChangeArrowheads="1"/>
          </p:cNvSpPr>
          <p:nvPr/>
        </p:nvSpPr>
        <p:spPr bwMode="auto">
          <a:xfrm>
            <a:off x="203200" y="2081213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grpSp>
        <p:nvGrpSpPr>
          <p:cNvPr id="24587" name="Group 10"/>
          <p:cNvGrpSpPr>
            <a:grpSpLocks/>
          </p:cNvGrpSpPr>
          <p:nvPr/>
        </p:nvGrpSpPr>
        <p:grpSpPr bwMode="auto">
          <a:xfrm>
            <a:off x="250825" y="1533525"/>
            <a:ext cx="8732838" cy="457200"/>
            <a:chOff x="282" y="966"/>
            <a:chExt cx="5501" cy="288"/>
          </a:xfrm>
        </p:grpSpPr>
        <p:sp>
          <p:nvSpPr>
            <p:cNvPr id="24600" name="Text Box 8"/>
            <p:cNvSpPr txBox="1">
              <a:spLocks noChangeArrowheads="1"/>
            </p:cNvSpPr>
            <p:nvPr/>
          </p:nvSpPr>
          <p:spPr bwMode="auto">
            <a:xfrm>
              <a:off x="282" y="966"/>
              <a:ext cx="409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Find the general solution of the equation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24584" name="Object 9"/>
            <p:cNvGraphicFramePr>
              <a:graphicFrameLocks noChangeAspect="1"/>
            </p:cNvGraphicFramePr>
            <p:nvPr/>
          </p:nvGraphicFramePr>
          <p:xfrm>
            <a:off x="4308" y="981"/>
            <a:ext cx="147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Equation" r:id="rId3" imgW="1942920" imgH="304560" progId="Equation.DSMT4">
                    <p:embed/>
                  </p:oleObj>
                </mc:Choice>
                <mc:Fallback>
                  <p:oleObj name="Equation" r:id="rId3" imgW="1942920" imgH="3045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981"/>
                          <a:ext cx="147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252" name="Rectangle 12"/>
          <p:cNvSpPr>
            <a:spLocks noChangeArrowheads="1"/>
          </p:cNvSpPr>
          <p:nvPr/>
        </p:nvSpPr>
        <p:spPr bwMode="auto">
          <a:xfrm>
            <a:off x="1331913" y="2060575"/>
            <a:ext cx="770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The characteristic equation of the corresponding homogenous</a:t>
            </a:r>
            <a:endParaRPr lang="zh-CN" altLang="en-US" sz="2400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2413" y="2565400"/>
            <a:ext cx="3600450" cy="457200"/>
            <a:chOff x="204" y="1616"/>
            <a:chExt cx="2268" cy="288"/>
          </a:xfrm>
        </p:grpSpPr>
        <p:sp>
          <p:nvSpPr>
            <p:cNvPr id="24598" name="Rectangle 11"/>
            <p:cNvSpPr>
              <a:spLocks noChangeArrowheads="1"/>
            </p:cNvSpPr>
            <p:nvPr/>
          </p:nvSpPr>
          <p:spPr bwMode="auto">
            <a:xfrm>
              <a:off x="204" y="1616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equation</a:t>
              </a:r>
              <a:endParaRPr lang="zh-CN" altLang="en-US" sz="2400"/>
            </a:p>
          </p:txBody>
        </p:sp>
        <p:sp>
          <p:nvSpPr>
            <p:cNvPr id="24599" name="Rectangle 13"/>
            <p:cNvSpPr>
              <a:spLocks noChangeArrowheads="1"/>
            </p:cNvSpPr>
            <p:nvPr/>
          </p:nvSpPr>
          <p:spPr bwMode="auto">
            <a:xfrm>
              <a:off x="2228" y="161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is</a:t>
              </a:r>
              <a:endParaRPr lang="zh-CN" altLang="en-US" sz="2400"/>
            </a:p>
          </p:txBody>
        </p:sp>
        <p:graphicFrame>
          <p:nvGraphicFramePr>
            <p:cNvPr id="24583" name="Object 14"/>
            <p:cNvGraphicFramePr>
              <a:graphicFrameLocks noChangeAspect="1"/>
            </p:cNvGraphicFramePr>
            <p:nvPr/>
          </p:nvGraphicFramePr>
          <p:xfrm>
            <a:off x="975" y="1662"/>
            <a:ext cx="124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0" name="Equation" r:id="rId5" imgW="1638000" imgH="253800" progId="Equation.DSMT4">
                    <p:embed/>
                  </p:oleObj>
                </mc:Choice>
                <mc:Fallback>
                  <p:oleObj name="Equation" r:id="rId5" imgW="1638000" imgH="253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662"/>
                          <a:ext cx="1242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255" name="Object 15"/>
          <p:cNvGraphicFramePr>
            <a:graphicFrameLocks noChangeAspect="1"/>
          </p:cNvGraphicFramePr>
          <p:nvPr/>
        </p:nvGraphicFramePr>
        <p:xfrm>
          <a:off x="3348038" y="2997200"/>
          <a:ext cx="19859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7" imgW="1650960" imgH="304560" progId="Equation.DSMT4">
                  <p:embed/>
                </p:oleObj>
              </mc:Choice>
              <mc:Fallback>
                <p:oleObj name="Equation" r:id="rId7" imgW="1650960" imgH="304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19859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56" name="Rectangle 16"/>
          <p:cNvSpPr>
            <a:spLocks noChangeArrowheads="1"/>
          </p:cNvSpPr>
          <p:nvPr/>
        </p:nvSpPr>
        <p:spPr bwMode="auto">
          <a:xfrm>
            <a:off x="179388" y="3452813"/>
            <a:ext cx="629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The eigenvalues of the characteristic equation are </a:t>
            </a:r>
            <a:endParaRPr lang="zh-CN" altLang="en-US" sz="2400"/>
          </a:p>
        </p:txBody>
      </p:sp>
      <p:graphicFrame>
        <p:nvGraphicFramePr>
          <p:cNvPr id="2314257" name="Object 17"/>
          <p:cNvGraphicFramePr>
            <a:graphicFrameLocks noChangeAspect="1"/>
          </p:cNvGraphicFramePr>
          <p:nvPr/>
        </p:nvGraphicFramePr>
        <p:xfrm>
          <a:off x="6372225" y="3511550"/>
          <a:ext cx="1803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9" imgW="1498320" imgH="330120" progId="Equation.DSMT4">
                  <p:embed/>
                </p:oleObj>
              </mc:Choice>
              <mc:Fallback>
                <p:oleObj name="Equation" r:id="rId9" imgW="1498320" imgH="3301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511550"/>
                        <a:ext cx="18034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58" name="Rectangle 18"/>
          <p:cNvSpPr>
            <a:spLocks noChangeArrowheads="1"/>
          </p:cNvSpPr>
          <p:nvPr/>
        </p:nvSpPr>
        <p:spPr bwMode="auto">
          <a:xfrm>
            <a:off x="8101013" y="3429000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Then </a:t>
            </a:r>
            <a:endParaRPr lang="zh-CN" altLang="en-US" sz="2400"/>
          </a:p>
        </p:txBody>
      </p:sp>
      <p:graphicFrame>
        <p:nvGraphicFramePr>
          <p:cNvPr id="2314259" name="Object 19"/>
          <p:cNvGraphicFramePr>
            <a:graphicFrameLocks noChangeAspect="1"/>
          </p:cNvGraphicFramePr>
          <p:nvPr/>
        </p:nvGraphicFramePr>
        <p:xfrm>
          <a:off x="3276600" y="4365625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11" imgW="1752480" imgH="368280" progId="Equation.DSMT4">
                  <p:embed/>
                </p:oleObj>
              </mc:Choice>
              <mc:Fallback>
                <p:oleObj name="Equation" r:id="rId11" imgW="1752480" imgH="368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65625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60" name="Rectangle 20"/>
          <p:cNvSpPr>
            <a:spLocks noChangeArrowheads="1"/>
          </p:cNvSpPr>
          <p:nvPr/>
        </p:nvSpPr>
        <p:spPr bwMode="auto">
          <a:xfrm>
            <a:off x="252413" y="3886200"/>
            <a:ext cx="661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the general solution of the homogeneous equation is </a:t>
            </a:r>
            <a:endParaRPr lang="zh-CN" altLang="en-US" sz="2400"/>
          </a:p>
        </p:txBody>
      </p:sp>
      <p:sp>
        <p:nvSpPr>
          <p:cNvPr id="2314261" name="Rectangle 21"/>
          <p:cNvSpPr>
            <a:spLocks noChangeArrowheads="1"/>
          </p:cNvSpPr>
          <p:nvPr/>
        </p:nvSpPr>
        <p:spPr bwMode="auto">
          <a:xfrm>
            <a:off x="252413" y="4775200"/>
            <a:ext cx="805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Since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l-GR" altLang="zh-CN" sz="2400" b="1" i="1"/>
              <a:t>μ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= </a:t>
            </a:r>
            <a:r>
              <a:rPr lang="en-US" altLang="zh-CN" sz="2400" b="1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is a simple eigenvalue, we </a:t>
            </a:r>
            <a:r>
              <a:rPr lang="en-US" altLang="zh-CN" sz="2400"/>
              <a:t>assume that the particular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314262" name="Rectangle 22"/>
          <p:cNvSpPr>
            <a:spLocks noChangeArrowheads="1"/>
          </p:cNvSpPr>
          <p:nvPr/>
        </p:nvSpPr>
        <p:spPr bwMode="auto">
          <a:xfrm>
            <a:off x="252413" y="5229225"/>
            <a:ext cx="582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solution for the nonhomogeneous equation is </a:t>
            </a:r>
            <a:r>
              <a:rPr lang="en-US" altLang="zh-CN" sz="2400">
                <a:ea typeface="宋体" pitchFamily="2" charset="-122"/>
              </a:rPr>
              <a:t> 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314263" name="Object 23"/>
          <p:cNvGraphicFramePr>
            <a:graphicFrameLocks noChangeAspect="1"/>
          </p:cNvGraphicFramePr>
          <p:nvPr/>
        </p:nvGraphicFramePr>
        <p:xfrm>
          <a:off x="5940425" y="5229225"/>
          <a:ext cx="2474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3" imgW="2057400" imgH="368280" progId="Equation.DSMT4">
                  <p:embed/>
                </p:oleObj>
              </mc:Choice>
              <mc:Fallback>
                <p:oleObj name="Equation" r:id="rId13" imgW="2057400" imgH="3682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229225"/>
                        <a:ext cx="2474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52413" y="5635625"/>
            <a:ext cx="8420100" cy="457200"/>
            <a:chOff x="204" y="3550"/>
            <a:chExt cx="5304" cy="288"/>
          </a:xfrm>
        </p:grpSpPr>
        <p:sp>
          <p:nvSpPr>
            <p:cNvPr id="24596" name="Rectangle 24"/>
            <p:cNvSpPr>
              <a:spLocks noChangeArrowheads="1"/>
            </p:cNvSpPr>
            <p:nvPr/>
          </p:nvSpPr>
          <p:spPr bwMode="auto">
            <a:xfrm>
              <a:off x="204" y="3550"/>
              <a:ext cx="156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we substitute</a:t>
              </a:r>
            </a:p>
          </p:txBody>
        </p:sp>
        <p:sp>
          <p:nvSpPr>
            <p:cNvPr id="24597" name="Text Box 25"/>
            <p:cNvSpPr txBox="1">
              <a:spLocks noChangeArrowheads="1"/>
            </p:cNvSpPr>
            <p:nvPr/>
          </p:nvSpPr>
          <p:spPr bwMode="auto">
            <a:xfrm>
              <a:off x="1701" y="3550"/>
              <a:ext cx="38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it into the nonhomogeneous equation, we obtain</a:t>
              </a:r>
            </a:p>
          </p:txBody>
        </p:sp>
      </p:grpSp>
      <p:graphicFrame>
        <p:nvGraphicFramePr>
          <p:cNvPr id="2314268" name="Object 28"/>
          <p:cNvGraphicFramePr>
            <a:graphicFrameLocks noChangeAspect="1"/>
          </p:cNvGraphicFramePr>
          <p:nvPr/>
        </p:nvGraphicFramePr>
        <p:xfrm>
          <a:off x="2835275" y="6199188"/>
          <a:ext cx="2673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15" imgW="2222280" imgH="330120" progId="Equation.DSMT4">
                  <p:embed/>
                </p:oleObj>
              </mc:Choice>
              <mc:Fallback>
                <p:oleObj name="Equation" r:id="rId15" imgW="2222280" imgH="3301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6199188"/>
                        <a:ext cx="26733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1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1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1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1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1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1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1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1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1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46" grpId="0"/>
      <p:bldP spid="2314252" grpId="0"/>
      <p:bldP spid="2314256" grpId="0"/>
      <p:bldP spid="2314258" grpId="0"/>
      <p:bldP spid="2314260" grpId="0"/>
      <p:bldP spid="2314261" grpId="0"/>
      <p:bldP spid="23142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71406" y="1500174"/>
            <a:ext cx="907259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064500" cy="11525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  <p:sp>
        <p:nvSpPr>
          <p:cNvPr id="25608" name="Text Box 3"/>
          <p:cNvSpPr txBox="1">
            <a:spLocks noChangeArrowheads="1"/>
          </p:cNvSpPr>
          <p:nvPr/>
        </p:nvSpPr>
        <p:spPr bwMode="auto">
          <a:xfrm>
            <a:off x="274638" y="2081213"/>
            <a:ext cx="29114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 </a:t>
            </a:r>
          </a:p>
        </p:txBody>
      </p:sp>
      <p:grpSp>
        <p:nvGrpSpPr>
          <p:cNvPr id="25609" name="Group 4"/>
          <p:cNvGrpSpPr>
            <a:grpSpLocks/>
          </p:cNvGrpSpPr>
          <p:nvPr/>
        </p:nvGrpSpPr>
        <p:grpSpPr bwMode="auto">
          <a:xfrm>
            <a:off x="250825" y="1533525"/>
            <a:ext cx="8732838" cy="457200"/>
            <a:chOff x="282" y="966"/>
            <a:chExt cx="5501" cy="288"/>
          </a:xfrm>
        </p:grpSpPr>
        <p:sp>
          <p:nvSpPr>
            <p:cNvPr id="25616" name="Text Box 5"/>
            <p:cNvSpPr txBox="1">
              <a:spLocks noChangeArrowheads="1"/>
            </p:cNvSpPr>
            <p:nvPr/>
          </p:nvSpPr>
          <p:spPr bwMode="auto">
            <a:xfrm>
              <a:off x="282" y="966"/>
              <a:ext cx="409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Find the general solution of the equation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4308" y="981"/>
            <a:ext cx="147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7" name="Equation" r:id="rId3" imgW="1942920" imgH="304560" progId="Equation.DSMT4">
                    <p:embed/>
                  </p:oleObj>
                </mc:Choice>
                <mc:Fallback>
                  <p:oleObj name="Equation" r:id="rId3" imgW="1942920" imgH="304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981"/>
                          <a:ext cx="147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5272" name="Rectangle 8"/>
          <p:cNvSpPr>
            <a:spLocks noChangeArrowheads="1"/>
          </p:cNvSpPr>
          <p:nvPr/>
        </p:nvSpPr>
        <p:spPr bwMode="auto">
          <a:xfrm>
            <a:off x="323850" y="2708275"/>
            <a:ext cx="843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Comparing coefficients of the powers with the same degree on both</a:t>
            </a:r>
            <a:endParaRPr lang="zh-CN" altLang="en-US" sz="2400" dirty="0"/>
          </a:p>
        </p:txBody>
      </p:sp>
      <p:sp>
        <p:nvSpPr>
          <p:cNvPr id="2315273" name="Rectangle 9"/>
          <p:cNvSpPr>
            <a:spLocks noChangeArrowheads="1"/>
          </p:cNvSpPr>
          <p:nvPr/>
        </p:nvSpPr>
        <p:spPr bwMode="auto">
          <a:xfrm>
            <a:off x="395288" y="4267200"/>
            <a:ext cx="509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Hence, the desired particular solution is </a:t>
            </a:r>
            <a:endParaRPr lang="zh-CN" altLang="en-US" sz="2400"/>
          </a:p>
        </p:txBody>
      </p:sp>
      <p:graphicFrame>
        <p:nvGraphicFramePr>
          <p:cNvPr id="25602" name="Object 23"/>
          <p:cNvGraphicFramePr>
            <a:graphicFrameLocks noChangeAspect="1"/>
          </p:cNvGraphicFramePr>
          <p:nvPr/>
        </p:nvGraphicFramePr>
        <p:xfrm>
          <a:off x="6156325" y="2060575"/>
          <a:ext cx="26733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5" imgW="2222280" imgH="330120" progId="Equation.DSMT4">
                  <p:embed/>
                </p:oleObj>
              </mc:Choice>
              <mc:Fallback>
                <p:oleObj name="Equation" r:id="rId5" imgW="2222280" imgH="3301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2673350" cy="398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5288" name="Rectangle 24"/>
          <p:cNvSpPr>
            <a:spLocks noChangeArrowheads="1"/>
          </p:cNvSpPr>
          <p:nvPr/>
        </p:nvSpPr>
        <p:spPr bwMode="auto">
          <a:xfrm>
            <a:off x="323850" y="3141663"/>
            <a:ext cx="187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sides we have</a:t>
            </a:r>
            <a:endParaRPr lang="zh-CN" altLang="en-US" sz="2400"/>
          </a:p>
        </p:txBody>
      </p:sp>
      <p:graphicFrame>
        <p:nvGraphicFramePr>
          <p:cNvPr id="2315289" name="Object 25"/>
          <p:cNvGraphicFramePr>
            <a:graphicFrameLocks noChangeAspect="1"/>
          </p:cNvGraphicFramePr>
          <p:nvPr/>
        </p:nvGraphicFramePr>
        <p:xfrm>
          <a:off x="3019425" y="3430588"/>
          <a:ext cx="23209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7" imgW="1930320" imgH="622080" progId="Equation.DSMT4">
                  <p:embed/>
                </p:oleObj>
              </mc:Choice>
              <mc:Fallback>
                <p:oleObj name="Equation" r:id="rId7" imgW="1930320" imgH="622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430588"/>
                        <a:ext cx="23209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5290" name="Object 26"/>
          <p:cNvGraphicFramePr>
            <a:graphicFrameLocks noChangeAspect="1"/>
          </p:cNvGraphicFramePr>
          <p:nvPr/>
        </p:nvGraphicFramePr>
        <p:xfrm>
          <a:off x="5508625" y="4022725"/>
          <a:ext cx="23828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9" imgW="1981080" imgH="761760" progId="Equation.DSMT4">
                  <p:embed/>
                </p:oleObj>
              </mc:Choice>
              <mc:Fallback>
                <p:oleObj name="Equation" r:id="rId9" imgW="1981080" imgH="7617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22725"/>
                        <a:ext cx="23828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5291" name="Rectangle 27"/>
          <p:cNvSpPr>
            <a:spLocks noChangeArrowheads="1"/>
          </p:cNvSpPr>
          <p:nvPr/>
        </p:nvSpPr>
        <p:spPr bwMode="auto">
          <a:xfrm>
            <a:off x="8027988" y="4221163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and</a:t>
            </a:r>
            <a:endParaRPr lang="zh-CN" altLang="en-US" sz="2400"/>
          </a:p>
        </p:txBody>
      </p:sp>
      <p:sp>
        <p:nvSpPr>
          <p:cNvPr id="2315292" name="Rectangle 28"/>
          <p:cNvSpPr>
            <a:spLocks noChangeArrowheads="1"/>
          </p:cNvSpPr>
          <p:nvPr/>
        </p:nvSpPr>
        <p:spPr bwMode="auto">
          <a:xfrm>
            <a:off x="395288" y="4797425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the general solution of the given equation is </a:t>
            </a:r>
            <a:endParaRPr lang="zh-CN" altLang="en-US" sz="2400"/>
          </a:p>
        </p:txBody>
      </p:sp>
      <p:graphicFrame>
        <p:nvGraphicFramePr>
          <p:cNvPr id="2315293" name="Object 29"/>
          <p:cNvGraphicFramePr>
            <a:graphicFrameLocks noChangeAspect="1"/>
          </p:cNvGraphicFramePr>
          <p:nvPr/>
        </p:nvGraphicFramePr>
        <p:xfrm>
          <a:off x="2574925" y="5373688"/>
          <a:ext cx="3787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11" imgW="3149280" imgH="761760" progId="Equation.DSMT4">
                  <p:embed/>
                </p:oleObj>
              </mc:Choice>
              <mc:Fallback>
                <p:oleObj name="Equation" r:id="rId11" imgW="3149280" imgH="7617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373688"/>
                        <a:ext cx="3787775" cy="91916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5294" name="Rectangle 30"/>
          <p:cNvSpPr>
            <a:spLocks noChangeArrowheads="1"/>
          </p:cNvSpPr>
          <p:nvPr/>
        </p:nvSpPr>
        <p:spPr bwMode="auto">
          <a:xfrm>
            <a:off x="468313" y="61658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1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1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1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1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1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1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72" grpId="0"/>
      <p:bldP spid="2315273" grpId="0"/>
      <p:bldP spid="2315288" grpId="0"/>
      <p:bldP spid="2315291" grpId="0"/>
      <p:bldP spid="2315292" grpId="0"/>
      <p:bldP spid="23152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428596" y="1500174"/>
            <a:ext cx="8143932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92740" name="Object 4"/>
          <p:cNvGraphicFramePr>
            <a:graphicFrameLocks noChangeAspect="1"/>
          </p:cNvGraphicFramePr>
          <p:nvPr/>
        </p:nvGraphicFramePr>
        <p:xfrm>
          <a:off x="5187950" y="3540125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3" imgW="1904760" imgH="393480" progId="Equation.DSMT4">
                  <p:embed/>
                </p:oleObj>
              </mc:Choice>
              <mc:Fallback>
                <p:oleObj name="Equation" r:id="rId3" imgW="1904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3540125"/>
                        <a:ext cx="190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1" name="Text Box 5"/>
          <p:cNvSpPr txBox="1">
            <a:spLocks noChangeArrowheads="1"/>
          </p:cNvSpPr>
          <p:nvPr/>
        </p:nvSpPr>
        <p:spPr bwMode="auto">
          <a:xfrm>
            <a:off x="447675" y="2081213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92742" name="Text Box 6"/>
          <p:cNvSpPr txBox="1">
            <a:spLocks noChangeArrowheads="1"/>
          </p:cNvSpPr>
          <p:nvPr/>
        </p:nvSpPr>
        <p:spPr bwMode="auto">
          <a:xfrm>
            <a:off x="1763713" y="2081213"/>
            <a:ext cx="5724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corresponding homogeneous equation is </a:t>
            </a:r>
          </a:p>
        </p:txBody>
      </p:sp>
      <p:graphicFrame>
        <p:nvGraphicFramePr>
          <p:cNvPr id="2292743" name="Object 7"/>
          <p:cNvGraphicFramePr>
            <a:graphicFrameLocks noChangeAspect="1"/>
          </p:cNvGraphicFramePr>
          <p:nvPr/>
        </p:nvGraphicFramePr>
        <p:xfrm>
          <a:off x="2051050" y="5878513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5" imgW="4978080" imgH="469800" progId="Equation.DSMT4">
                  <p:embed/>
                </p:oleObj>
              </mc:Choice>
              <mc:Fallback>
                <p:oleObj name="Equation" r:id="rId5" imgW="497808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78513"/>
                        <a:ext cx="4978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4" name="Text Box 8"/>
          <p:cNvSpPr txBox="1">
            <a:spLocks noChangeArrowheads="1"/>
          </p:cNvSpPr>
          <p:nvPr/>
        </p:nvSpPr>
        <p:spPr bwMode="auto">
          <a:xfrm>
            <a:off x="5889625" y="3017838"/>
            <a:ext cx="2930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, therefore, the general</a:t>
            </a:r>
          </a:p>
        </p:txBody>
      </p:sp>
      <p:graphicFrame>
        <p:nvGraphicFramePr>
          <p:cNvPr id="2292745" name="Object 9"/>
          <p:cNvGraphicFramePr>
            <a:graphicFrameLocks noChangeAspect="1"/>
          </p:cNvGraphicFramePr>
          <p:nvPr/>
        </p:nvGraphicFramePr>
        <p:xfrm>
          <a:off x="5435600" y="3159125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7" imgW="596880" imgH="241200" progId="Equation.DSMT4">
                  <p:embed/>
                </p:oleObj>
              </mc:Choice>
              <mc:Fallback>
                <p:oleObj name="Equation" r:id="rId7" imgW="5968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159125"/>
                        <a:ext cx="596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7" name="Text Box 11"/>
          <p:cNvSpPr txBox="1">
            <a:spLocks noChangeArrowheads="1"/>
          </p:cNvSpPr>
          <p:nvPr/>
        </p:nvSpPr>
        <p:spPr bwMode="auto">
          <a:xfrm>
            <a:off x="447675" y="3017838"/>
            <a:ext cx="5119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This equation has a repeated eigenvalue </a:t>
            </a:r>
          </a:p>
        </p:txBody>
      </p:sp>
      <p:graphicFrame>
        <p:nvGraphicFramePr>
          <p:cNvPr id="2292748" name="Object 12"/>
          <p:cNvGraphicFramePr>
            <a:graphicFrameLocks noChangeAspect="1"/>
          </p:cNvGraphicFramePr>
          <p:nvPr/>
        </p:nvGraphicFramePr>
        <p:xfrm>
          <a:off x="3635375" y="2636838"/>
          <a:ext cx="184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9" imgW="1841400" imgH="304560" progId="Equation.DSMT4">
                  <p:embed/>
                </p:oleObj>
              </mc:Choice>
              <mc:Fallback>
                <p:oleObj name="Equation" r:id="rId9" imgW="1841400" imgH="304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36838"/>
                        <a:ext cx="184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9" name="Text Box 13"/>
          <p:cNvSpPr txBox="1">
            <a:spLocks noChangeArrowheads="1"/>
          </p:cNvSpPr>
          <p:nvPr/>
        </p:nvSpPr>
        <p:spPr bwMode="auto">
          <a:xfrm>
            <a:off x="447675" y="3503613"/>
            <a:ext cx="4667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solution of homogeneous equation is</a:t>
            </a:r>
          </a:p>
        </p:txBody>
      </p:sp>
      <p:sp>
        <p:nvSpPr>
          <p:cNvPr id="2292750" name="Text Box 14"/>
          <p:cNvSpPr txBox="1">
            <a:spLocks noChangeArrowheads="1"/>
          </p:cNvSpPr>
          <p:nvPr/>
        </p:nvSpPr>
        <p:spPr bwMode="auto">
          <a:xfrm>
            <a:off x="539750" y="4508500"/>
            <a:ext cx="2568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assume that the </a:t>
            </a:r>
          </a:p>
        </p:txBody>
      </p:sp>
      <p:graphicFrame>
        <p:nvGraphicFramePr>
          <p:cNvPr id="26630" name="Object 15"/>
          <p:cNvGraphicFramePr>
            <a:graphicFrameLocks noChangeAspect="1"/>
          </p:cNvGraphicFramePr>
          <p:nvPr/>
        </p:nvGraphicFramePr>
        <p:xfrm>
          <a:off x="2997200" y="1989138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1" imgW="152280" imgH="253800" progId="Equation.DSMT4">
                  <p:embed/>
                </p:oleObj>
              </mc:Choice>
              <mc:Fallback>
                <p:oleObj name="Equation" r:id="rId11" imgW="15228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989138"/>
                        <a:ext cx="152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54" name="Rectangle 18"/>
          <p:cNvSpPr>
            <a:spLocks noChangeArrowheads="1"/>
          </p:cNvSpPr>
          <p:nvPr/>
        </p:nvSpPr>
        <p:spPr bwMode="auto">
          <a:xfrm>
            <a:off x="539750" y="5373688"/>
            <a:ext cx="23828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we substitute</a:t>
            </a:r>
          </a:p>
        </p:txBody>
      </p:sp>
      <p:graphicFrame>
        <p:nvGraphicFramePr>
          <p:cNvPr id="2292755" name="Object 19"/>
          <p:cNvGraphicFramePr>
            <a:graphicFrameLocks noChangeAspect="1"/>
          </p:cNvGraphicFramePr>
          <p:nvPr/>
        </p:nvGraphicFramePr>
        <p:xfrm>
          <a:off x="2536825" y="5005388"/>
          <a:ext cx="361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13" imgW="3619440" imgH="368280" progId="Equation.DSMT4">
                  <p:embed/>
                </p:oleObj>
              </mc:Choice>
              <mc:Fallback>
                <p:oleObj name="Equation" r:id="rId13" imgW="3619440" imgH="368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005388"/>
                        <a:ext cx="3619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56" name="Rectangle 20"/>
          <p:cNvSpPr>
            <a:spLocks noChangeArrowheads="1"/>
          </p:cNvSpPr>
          <p:nvPr/>
        </p:nvSpPr>
        <p:spPr bwMode="auto">
          <a:xfrm>
            <a:off x="2987675" y="4508500"/>
            <a:ext cx="2762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particular solution is </a:t>
            </a:r>
          </a:p>
        </p:txBody>
      </p:sp>
      <p:sp>
        <p:nvSpPr>
          <p:cNvPr id="2292757" name="Text Box 21"/>
          <p:cNvSpPr txBox="1">
            <a:spLocks noChangeArrowheads="1"/>
          </p:cNvSpPr>
          <p:nvPr/>
        </p:nvSpPr>
        <p:spPr bwMode="auto">
          <a:xfrm>
            <a:off x="2843213" y="5373688"/>
            <a:ext cx="4699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into the nonhomogeneous equation</a:t>
            </a:r>
          </a:p>
        </p:txBody>
      </p:sp>
      <p:grpSp>
        <p:nvGrpSpPr>
          <p:cNvPr id="26643" name="Group 25"/>
          <p:cNvGrpSpPr>
            <a:grpSpLocks/>
          </p:cNvGrpSpPr>
          <p:nvPr/>
        </p:nvGrpSpPr>
        <p:grpSpPr bwMode="auto">
          <a:xfrm>
            <a:off x="395288" y="1530352"/>
            <a:ext cx="8062916" cy="469900"/>
            <a:chOff x="282" y="966"/>
            <a:chExt cx="5079" cy="296"/>
          </a:xfrm>
        </p:grpSpPr>
        <p:sp>
          <p:nvSpPr>
            <p:cNvPr id="26649" name="Text Box 3"/>
            <p:cNvSpPr txBox="1">
              <a:spLocks noChangeArrowheads="1"/>
            </p:cNvSpPr>
            <p:nvPr/>
          </p:nvSpPr>
          <p:spPr bwMode="auto">
            <a:xfrm>
              <a:off x="282" y="966"/>
              <a:ext cx="266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>
                  <a:ea typeface="宋体" pitchFamily="2" charset="-122"/>
                </a:rPr>
                <a:t>    Find the solutions of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26633" name="Object 22"/>
            <p:cNvGraphicFramePr>
              <a:graphicFrameLocks noChangeAspect="1"/>
            </p:cNvGraphicFramePr>
            <p:nvPr/>
          </p:nvGraphicFramePr>
          <p:xfrm>
            <a:off x="2913" y="992"/>
            <a:ext cx="244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6" name="Equation" r:id="rId15" imgW="3225600" imgH="355320" progId="Equation.DSMT4">
                    <p:embed/>
                  </p:oleObj>
                </mc:Choice>
                <mc:Fallback>
                  <p:oleObj name="Equation" r:id="rId15" imgW="3225600" imgH="3553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992"/>
                          <a:ext cx="244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4" name="Rectangle 24"/>
          <p:cNvSpPr>
            <a:spLocks noGrp="1" noChangeArrowheads="1"/>
          </p:cNvSpPr>
          <p:nvPr>
            <p:ph type="title"/>
          </p:nvPr>
        </p:nvSpPr>
        <p:spPr>
          <a:xfrm>
            <a:off x="468313" y="66675"/>
            <a:ext cx="8135937" cy="12017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39750" y="4051300"/>
            <a:ext cx="7953375" cy="482600"/>
            <a:chOff x="340" y="2552"/>
            <a:chExt cx="5010" cy="304"/>
          </a:xfrm>
        </p:grpSpPr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1338" y="2552"/>
              <a:ext cx="2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</a:t>
              </a:r>
            </a:p>
          </p:txBody>
        </p:sp>
        <p:graphicFrame>
          <p:nvGraphicFramePr>
            <p:cNvPr id="26632" name="Object 16"/>
            <p:cNvGraphicFramePr>
              <a:graphicFrameLocks noChangeAspect="1"/>
            </p:cNvGraphicFramePr>
            <p:nvPr/>
          </p:nvGraphicFramePr>
          <p:xfrm>
            <a:off x="884" y="2656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7" name="Equation" r:id="rId17" imgW="596880" imgH="291960" progId="Equation.DSMT4">
                    <p:embed/>
                  </p:oleObj>
                </mc:Choice>
                <mc:Fallback>
                  <p:oleObj name="Equation" r:id="rId17" imgW="596880" imgH="2919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656"/>
                          <a:ext cx="3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Text Box 17"/>
            <p:cNvSpPr txBox="1">
              <a:spLocks noChangeArrowheads="1"/>
            </p:cNvSpPr>
            <p:nvPr/>
          </p:nvSpPr>
          <p:spPr bwMode="auto">
            <a:xfrm>
              <a:off x="340" y="2568"/>
              <a:ext cx="59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Since </a:t>
              </a:r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1519" y="2552"/>
              <a:ext cx="383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not an eigenvalue of the characteristic equation, 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9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9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9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9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29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29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2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741" grpId="0"/>
      <p:bldP spid="2292742" grpId="0"/>
      <p:bldP spid="2292744" grpId="0"/>
      <p:bldP spid="2292747" grpId="0"/>
      <p:bldP spid="2292749" grpId="0"/>
      <p:bldP spid="2292750" grpId="0"/>
      <p:bldP spid="2292754" grpId="0"/>
      <p:bldP spid="2292756" grpId="0"/>
      <p:bldP spid="22927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991475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1. A </a:t>
            </a:r>
            <a:r>
              <a:rPr lang="en-US" altLang="zh-CN" b="0" i="1">
                <a:ea typeface="宋体" pitchFamily="2" charset="-122"/>
              </a:rPr>
              <a:t>n</a:t>
            </a:r>
            <a:r>
              <a:rPr lang="en-US" altLang="zh-CN" b="0" i="1" baseline="30000">
                <a:ea typeface="宋体" pitchFamily="2" charset="-122"/>
              </a:rPr>
              <a:t>th</a:t>
            </a:r>
            <a:r>
              <a:rPr lang="en-US" altLang="zh-CN">
                <a:ea typeface="宋体" pitchFamily="2" charset="-122"/>
              </a:rPr>
              <a:t> - Order Linear Differential Equation</a:t>
            </a:r>
          </a:p>
        </p:txBody>
      </p:sp>
      <p:sp>
        <p:nvSpPr>
          <p:cNvPr id="2271235" name="Text Box 3"/>
          <p:cNvSpPr txBox="1">
            <a:spLocks noChangeArrowheads="1"/>
          </p:cNvSpPr>
          <p:nvPr/>
        </p:nvSpPr>
        <p:spPr bwMode="auto">
          <a:xfrm>
            <a:off x="34925" y="1412875"/>
            <a:ext cx="17907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For example </a:t>
            </a:r>
          </a:p>
        </p:txBody>
      </p:sp>
      <p:graphicFrame>
        <p:nvGraphicFramePr>
          <p:cNvPr id="2271236" name="Object 4"/>
          <p:cNvGraphicFramePr>
            <a:graphicFrameLocks noChangeAspect="1"/>
          </p:cNvGraphicFramePr>
          <p:nvPr/>
        </p:nvGraphicFramePr>
        <p:xfrm>
          <a:off x="3175000" y="3735388"/>
          <a:ext cx="18780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1562040" imgH="419040" progId="Equation.DSMT4">
                  <p:embed/>
                </p:oleObj>
              </mc:Choice>
              <mc:Fallback>
                <p:oleObj name="Equation" r:id="rId3" imgW="1562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735388"/>
                        <a:ext cx="18780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1237" name="Text Box 5"/>
          <p:cNvSpPr txBox="1">
            <a:spLocks noChangeArrowheads="1"/>
          </p:cNvSpPr>
          <p:nvPr/>
        </p:nvSpPr>
        <p:spPr bwMode="auto">
          <a:xfrm>
            <a:off x="68263" y="4203700"/>
            <a:ext cx="44592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not a linear differential equation.</a:t>
            </a:r>
          </a:p>
        </p:txBody>
      </p:sp>
      <p:graphicFrame>
        <p:nvGraphicFramePr>
          <p:cNvPr id="2271238" name="Object 6"/>
          <p:cNvGraphicFramePr>
            <a:graphicFrameLocks noChangeAspect="1"/>
          </p:cNvGraphicFramePr>
          <p:nvPr/>
        </p:nvGraphicFramePr>
        <p:xfrm>
          <a:off x="3048000" y="1879600"/>
          <a:ext cx="21701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1815840" imgH="304560" progId="Equation.DSMT4">
                  <p:embed/>
                </p:oleObj>
              </mc:Choice>
              <mc:Fallback>
                <p:oleObj name="Equation" r:id="rId5" imgW="181584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79600"/>
                        <a:ext cx="217011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1239" name="Text Box 7"/>
          <p:cNvSpPr txBox="1">
            <a:spLocks noChangeArrowheads="1"/>
          </p:cNvSpPr>
          <p:nvPr/>
        </p:nvSpPr>
        <p:spPr bwMode="auto">
          <a:xfrm>
            <a:off x="68263" y="2303463"/>
            <a:ext cx="9097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where </a:t>
            </a:r>
            <a:r>
              <a:rPr lang="en-US" altLang="zh-CN" sz="2400" b="1" i="1">
                <a:ea typeface="宋体" pitchFamily="2" charset="-122"/>
              </a:rPr>
              <a:t>p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b="1" i="1">
                <a:ea typeface="宋体" pitchFamily="2" charset="-122"/>
              </a:rPr>
              <a:t>q</a:t>
            </a:r>
            <a:r>
              <a:rPr lang="en-US" altLang="zh-CN" sz="2400">
                <a:ea typeface="宋体" pitchFamily="2" charset="-122"/>
              </a:rPr>
              <a:t> are constant is a second – order homogeneous linear equation.</a:t>
            </a:r>
          </a:p>
        </p:txBody>
      </p:sp>
      <p:graphicFrame>
        <p:nvGraphicFramePr>
          <p:cNvPr id="2271240" name="Object 8"/>
          <p:cNvGraphicFramePr>
            <a:graphicFrameLocks noChangeAspect="1"/>
          </p:cNvGraphicFramePr>
          <p:nvPr/>
        </p:nvGraphicFramePr>
        <p:xfrm>
          <a:off x="3059113" y="2852738"/>
          <a:ext cx="2235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1854000" imgH="304560" progId="Equation.DSMT4">
                  <p:embed/>
                </p:oleObj>
              </mc:Choice>
              <mc:Fallback>
                <p:oleObj name="Equation" r:id="rId7" imgW="185400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52738"/>
                        <a:ext cx="22352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1241" name="Text Box 9"/>
          <p:cNvSpPr txBox="1">
            <a:spLocks noChangeArrowheads="1"/>
          </p:cNvSpPr>
          <p:nvPr/>
        </p:nvSpPr>
        <p:spPr bwMode="auto">
          <a:xfrm>
            <a:off x="0" y="3213100"/>
            <a:ext cx="66627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is a second – order nonhomogeneous linear equation.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5288" y="4797425"/>
            <a:ext cx="8497887" cy="1727200"/>
            <a:chOff x="249" y="3022"/>
            <a:chExt cx="5353" cy="1088"/>
          </a:xfrm>
        </p:grpSpPr>
        <p:sp>
          <p:nvSpPr>
            <p:cNvPr id="2059" name="Rectangle 13"/>
            <p:cNvSpPr>
              <a:spLocks noChangeArrowheads="1"/>
            </p:cNvSpPr>
            <p:nvPr/>
          </p:nvSpPr>
          <p:spPr bwMode="auto">
            <a:xfrm>
              <a:off x="249" y="3022"/>
              <a:ext cx="5353" cy="10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2060" name="Text Box 10"/>
            <p:cNvSpPr txBox="1">
              <a:spLocks noChangeArrowheads="1"/>
            </p:cNvSpPr>
            <p:nvPr/>
          </p:nvSpPr>
          <p:spPr bwMode="auto">
            <a:xfrm>
              <a:off x="337" y="3113"/>
              <a:ext cx="480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2400" dirty="0">
                  <a:solidFill>
                    <a:srgbClr val="003300"/>
                  </a:solidFill>
                  <a:ea typeface="宋体" pitchFamily="2" charset="-122"/>
                </a:rPr>
                <a:t>We had learned how to find the solution of some type of first</a:t>
              </a:r>
            </a:p>
          </p:txBody>
        </p:sp>
        <p:sp>
          <p:nvSpPr>
            <p:cNvPr id="2061" name="Text Box 11"/>
            <p:cNvSpPr txBox="1">
              <a:spLocks noChangeArrowheads="1"/>
            </p:cNvSpPr>
            <p:nvPr/>
          </p:nvSpPr>
          <p:spPr bwMode="auto">
            <a:xfrm>
              <a:off x="337" y="3734"/>
              <a:ext cx="390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2400" dirty="0">
                  <a:solidFill>
                    <a:srgbClr val="003300"/>
                  </a:solidFill>
                </a:rPr>
                <a:t>differential </a:t>
              </a:r>
              <a:r>
                <a:rPr lang="en-US" altLang="zh-CN" sz="2400" dirty="0">
                  <a:solidFill>
                    <a:srgbClr val="003300"/>
                  </a:solidFill>
                  <a:ea typeface="宋体" pitchFamily="2" charset="-122"/>
                </a:rPr>
                <a:t>equations is much harder than before.</a:t>
              </a:r>
            </a:p>
          </p:txBody>
        </p:sp>
        <p:sp>
          <p:nvSpPr>
            <p:cNvPr id="2062" name="Text Box 12"/>
            <p:cNvSpPr txBox="1">
              <a:spLocks noChangeArrowheads="1"/>
            </p:cNvSpPr>
            <p:nvPr/>
          </p:nvSpPr>
          <p:spPr bwMode="auto">
            <a:xfrm>
              <a:off x="337" y="3423"/>
              <a:ext cx="512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2400" dirty="0">
                  <a:solidFill>
                    <a:srgbClr val="003300"/>
                  </a:solidFill>
                </a:rPr>
                <a:t>order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003300"/>
                  </a:solidFill>
                  <a:ea typeface="宋体" pitchFamily="2" charset="-122"/>
                </a:rPr>
                <a:t>differential equations. But to find the solution of high order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1235" grpId="0"/>
      <p:bldP spid="2271237" grpId="0"/>
      <p:bldP spid="2271239" grpId="0"/>
      <p:bldP spid="22712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3" name="Text Box 3"/>
          <p:cNvSpPr txBox="1">
            <a:spLocks noChangeArrowheads="1"/>
          </p:cNvSpPr>
          <p:nvPr/>
        </p:nvSpPr>
        <p:spPr bwMode="auto">
          <a:xfrm>
            <a:off x="447675" y="1341438"/>
            <a:ext cx="4378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rearranging the terms, we have</a:t>
            </a:r>
          </a:p>
        </p:txBody>
      </p:sp>
      <p:graphicFrame>
        <p:nvGraphicFramePr>
          <p:cNvPr id="2293764" name="Object 4"/>
          <p:cNvGraphicFramePr>
            <a:graphicFrameLocks noChangeAspect="1"/>
          </p:cNvGraphicFramePr>
          <p:nvPr/>
        </p:nvGraphicFramePr>
        <p:xfrm>
          <a:off x="573088" y="1943100"/>
          <a:ext cx="806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3" imgW="8064360" imgH="393480" progId="Equation.DSMT4">
                  <p:embed/>
                </p:oleObj>
              </mc:Choice>
              <mc:Fallback>
                <p:oleObj name="Equation" r:id="rId3" imgW="80643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943100"/>
                        <a:ext cx="806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65" name="Text Box 5"/>
          <p:cNvSpPr txBox="1">
            <a:spLocks noChangeArrowheads="1"/>
          </p:cNvSpPr>
          <p:nvPr/>
        </p:nvSpPr>
        <p:spPr bwMode="auto">
          <a:xfrm>
            <a:off x="447675" y="2295525"/>
            <a:ext cx="7080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</a:t>
            </a:r>
          </a:p>
        </p:txBody>
      </p:sp>
      <p:graphicFrame>
        <p:nvGraphicFramePr>
          <p:cNvPr id="2293766" name="Object 6"/>
          <p:cNvGraphicFramePr>
            <a:graphicFrameLocks noChangeAspect="1"/>
          </p:cNvGraphicFramePr>
          <p:nvPr/>
        </p:nvGraphicFramePr>
        <p:xfrm>
          <a:off x="2524125" y="2733675"/>
          <a:ext cx="4114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5" imgW="4114800" imgH="711000" progId="Equation.DSMT4">
                  <p:embed/>
                </p:oleObj>
              </mc:Choice>
              <mc:Fallback>
                <p:oleObj name="Equation" r:id="rId5" imgW="41148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733675"/>
                        <a:ext cx="4114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67" name="Text Box 7"/>
          <p:cNvSpPr txBox="1">
            <a:spLocks noChangeArrowheads="1"/>
          </p:cNvSpPr>
          <p:nvPr/>
        </p:nvSpPr>
        <p:spPr bwMode="auto">
          <a:xfrm>
            <a:off x="447675" y="3403600"/>
            <a:ext cx="19764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This gives that</a:t>
            </a:r>
          </a:p>
        </p:txBody>
      </p:sp>
      <p:graphicFrame>
        <p:nvGraphicFramePr>
          <p:cNvPr id="2293768" name="Object 8"/>
          <p:cNvGraphicFramePr>
            <a:graphicFrameLocks noChangeAspect="1"/>
          </p:cNvGraphicFramePr>
          <p:nvPr/>
        </p:nvGraphicFramePr>
        <p:xfrm>
          <a:off x="2640013" y="3841750"/>
          <a:ext cx="379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7" imgW="3797280" imgH="622080" progId="Equation.DSMT4">
                  <p:embed/>
                </p:oleObj>
              </mc:Choice>
              <mc:Fallback>
                <p:oleObj name="Equation" r:id="rId7" imgW="3797280" imgH="622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841750"/>
                        <a:ext cx="3797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69" name="Text Box 9"/>
          <p:cNvSpPr txBox="1">
            <a:spLocks noChangeArrowheads="1"/>
          </p:cNvSpPr>
          <p:nvPr/>
        </p:nvSpPr>
        <p:spPr bwMode="auto">
          <a:xfrm>
            <a:off x="447675" y="4422775"/>
            <a:ext cx="81661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particular solution of nonhomogeneous equation is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9750" y="4860925"/>
            <a:ext cx="6945313" cy="622300"/>
            <a:chOff x="340" y="3241"/>
            <a:chExt cx="4375" cy="392"/>
          </a:xfrm>
        </p:grpSpPr>
        <p:graphicFrame>
          <p:nvGraphicFramePr>
            <p:cNvPr id="27654" name="Object 11"/>
            <p:cNvGraphicFramePr>
              <a:graphicFrameLocks noChangeAspect="1"/>
            </p:cNvGraphicFramePr>
            <p:nvPr/>
          </p:nvGraphicFramePr>
          <p:xfrm>
            <a:off x="340" y="3241"/>
            <a:ext cx="22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8" name="Equation" r:id="rId9" imgW="3530520" imgH="622080" progId="Equation.DSMT4">
                    <p:embed/>
                  </p:oleObj>
                </mc:Choice>
                <mc:Fallback>
                  <p:oleObj name="Equation" r:id="rId9" imgW="3530520" imgH="6220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241"/>
                          <a:ext cx="2224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2586" y="3270"/>
              <a:ext cx="212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 the general solution is</a:t>
              </a:r>
            </a:p>
          </p:txBody>
        </p:sp>
      </p:grpSp>
      <p:graphicFrame>
        <p:nvGraphicFramePr>
          <p:cNvPr id="2293773" name="Object 13"/>
          <p:cNvGraphicFramePr>
            <a:graphicFrameLocks noChangeAspect="1"/>
          </p:cNvGraphicFramePr>
          <p:nvPr/>
        </p:nvGraphicFramePr>
        <p:xfrm>
          <a:off x="1835150" y="5516563"/>
          <a:ext cx="532923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1" imgW="4317840" imgH="622080" progId="Equation.DSMT4">
                  <p:embed/>
                </p:oleObj>
              </mc:Choice>
              <mc:Fallback>
                <p:oleObj name="Equation" r:id="rId11" imgW="4317840" imgH="622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5329238" cy="766762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68313" y="66675"/>
            <a:ext cx="7920037" cy="12017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  <p:sp>
        <p:nvSpPr>
          <p:cNvPr id="2293776" name="Rectangle 16"/>
          <p:cNvSpPr>
            <a:spLocks noChangeArrowheads="1"/>
          </p:cNvSpPr>
          <p:nvPr/>
        </p:nvSpPr>
        <p:spPr bwMode="auto">
          <a:xfrm>
            <a:off x="539750" y="61658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9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9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9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63" grpId="0"/>
      <p:bldP spid="2293765" grpId="0"/>
      <p:bldP spid="2293767" grpId="0"/>
      <p:bldP spid="2293769" grpId="0"/>
      <p:bldP spid="22937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0" y="1428736"/>
            <a:ext cx="9144000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94788" name="Object 4"/>
          <p:cNvGraphicFramePr>
            <a:graphicFrameLocks noChangeAspect="1"/>
          </p:cNvGraphicFramePr>
          <p:nvPr/>
        </p:nvGraphicFramePr>
        <p:xfrm>
          <a:off x="3521075" y="3003550"/>
          <a:ext cx="19875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3" imgW="1650960" imgH="342720" progId="Equation.DSMT4">
                  <p:embed/>
                </p:oleObj>
              </mc:Choice>
              <mc:Fallback>
                <p:oleObj name="Equation" r:id="rId3" imgW="165096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003550"/>
                        <a:ext cx="19875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0" name="Text Box 6"/>
          <p:cNvSpPr txBox="1">
            <a:spLocks noChangeArrowheads="1"/>
          </p:cNvSpPr>
          <p:nvPr/>
        </p:nvSpPr>
        <p:spPr bwMode="auto">
          <a:xfrm>
            <a:off x="117475" y="2159000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2294791" name="Text Box 7"/>
          <p:cNvSpPr txBox="1">
            <a:spLocks noChangeArrowheads="1"/>
          </p:cNvSpPr>
          <p:nvPr/>
        </p:nvSpPr>
        <p:spPr bwMode="auto">
          <a:xfrm>
            <a:off x="1289050" y="2159000"/>
            <a:ext cx="78438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 characteristic equation of the corresponding homogeneous</a:t>
            </a:r>
          </a:p>
        </p:txBody>
      </p:sp>
      <p:sp>
        <p:nvSpPr>
          <p:cNvPr id="2294792" name="Text Box 8"/>
          <p:cNvSpPr txBox="1">
            <a:spLocks noChangeArrowheads="1"/>
          </p:cNvSpPr>
          <p:nvPr/>
        </p:nvSpPr>
        <p:spPr bwMode="auto">
          <a:xfrm>
            <a:off x="107950" y="3508375"/>
            <a:ext cx="4222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it has a repeated eigenvalue </a:t>
            </a:r>
          </a:p>
        </p:txBody>
      </p:sp>
      <p:grpSp>
        <p:nvGrpSpPr>
          <p:cNvPr id="28682" name="Group 20"/>
          <p:cNvGrpSpPr>
            <a:grpSpLocks/>
          </p:cNvGrpSpPr>
          <p:nvPr/>
        </p:nvGrpSpPr>
        <p:grpSpPr bwMode="auto">
          <a:xfrm>
            <a:off x="-32" y="1504950"/>
            <a:ext cx="9248775" cy="457200"/>
            <a:chOff x="68" y="948"/>
            <a:chExt cx="5826" cy="288"/>
          </a:xfrm>
        </p:grpSpPr>
        <p:sp>
          <p:nvSpPr>
            <p:cNvPr id="28690" name="Text Box 3"/>
            <p:cNvSpPr txBox="1">
              <a:spLocks noChangeArrowheads="1"/>
            </p:cNvSpPr>
            <p:nvPr/>
          </p:nvSpPr>
          <p:spPr bwMode="auto">
            <a:xfrm>
              <a:off x="68" y="948"/>
              <a:ext cx="256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</a:t>
              </a:r>
              <a:r>
                <a:rPr lang="en-US" altLang="zh-CN" sz="2400" dirty="0">
                  <a:ea typeface="宋体" pitchFamily="2" charset="-122"/>
                </a:rPr>
                <a:t> Find the solutions of 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sp>
          <p:nvSpPr>
            <p:cNvPr id="28691" name="Text Box 5"/>
            <p:cNvSpPr txBox="1">
              <a:spLocks noChangeArrowheads="1"/>
            </p:cNvSpPr>
            <p:nvPr/>
          </p:nvSpPr>
          <p:spPr bwMode="auto">
            <a:xfrm>
              <a:off x="3786" y="948"/>
              <a:ext cx="210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where </a:t>
              </a:r>
              <a:r>
                <a:rPr lang="en-US" altLang="zh-CN" sz="2400" b="1" i="1" dirty="0">
                  <a:ea typeface="宋体" pitchFamily="2" charset="-122"/>
                </a:rPr>
                <a:t>a</a:t>
              </a:r>
              <a:r>
                <a:rPr lang="en-US" altLang="zh-CN" sz="2400" dirty="0">
                  <a:ea typeface="宋体" pitchFamily="2" charset="-122"/>
                </a:rPr>
                <a:t> is a real constant.</a:t>
              </a:r>
            </a:p>
          </p:txBody>
        </p:sp>
        <p:graphicFrame>
          <p:nvGraphicFramePr>
            <p:cNvPr id="28678" name="Object 9"/>
            <p:cNvGraphicFramePr>
              <a:graphicFrameLocks noChangeAspect="1"/>
            </p:cNvGraphicFramePr>
            <p:nvPr/>
          </p:nvGraphicFramePr>
          <p:xfrm>
            <a:off x="2510" y="983"/>
            <a:ext cx="13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0" name="Equation" r:id="rId5" imgW="2070000" imgH="355320" progId="Equation.DSMT4">
                    <p:embed/>
                  </p:oleObj>
                </mc:Choice>
                <mc:Fallback>
                  <p:oleObj name="Equation" r:id="rId5" imgW="2070000" imgH="3553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983"/>
                          <a:ext cx="130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794" name="Text Box 10"/>
          <p:cNvSpPr txBox="1">
            <a:spLocks noChangeArrowheads="1"/>
          </p:cNvSpPr>
          <p:nvPr/>
        </p:nvSpPr>
        <p:spPr bwMode="auto">
          <a:xfrm>
            <a:off x="117475" y="2600325"/>
            <a:ext cx="1587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equation is </a:t>
            </a:r>
          </a:p>
        </p:txBody>
      </p:sp>
      <p:graphicFrame>
        <p:nvGraphicFramePr>
          <p:cNvPr id="2294795" name="Object 11"/>
          <p:cNvGraphicFramePr>
            <a:graphicFrameLocks noChangeAspect="1"/>
          </p:cNvGraphicFramePr>
          <p:nvPr/>
        </p:nvGraphicFramePr>
        <p:xfrm>
          <a:off x="4211638" y="3608388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7" imgW="990360" imgH="355320" progId="Equation.DSMT4">
                  <p:embed/>
                </p:oleObj>
              </mc:Choice>
              <mc:Fallback>
                <p:oleObj name="Equation" r:id="rId7" imgW="990360" imgH="355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08388"/>
                        <a:ext cx="990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6" name="Text Box 12"/>
          <p:cNvSpPr txBox="1">
            <a:spLocks noChangeArrowheads="1"/>
          </p:cNvSpPr>
          <p:nvPr/>
        </p:nvSpPr>
        <p:spPr bwMode="auto">
          <a:xfrm>
            <a:off x="5099050" y="3522663"/>
            <a:ext cx="3937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general solution</a:t>
            </a:r>
          </a:p>
        </p:txBody>
      </p:sp>
      <p:graphicFrame>
        <p:nvGraphicFramePr>
          <p:cNvPr id="2294797" name="Object 13"/>
          <p:cNvGraphicFramePr>
            <a:graphicFrameLocks noChangeAspect="1"/>
          </p:cNvGraphicFramePr>
          <p:nvPr/>
        </p:nvGraphicFramePr>
        <p:xfrm>
          <a:off x="3059113" y="411480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9" imgW="1968480" imgH="393480" progId="Equation.DSMT4">
                  <p:embed/>
                </p:oleObj>
              </mc:Choice>
              <mc:Fallback>
                <p:oleObj name="Equation" r:id="rId9" imgW="19684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14800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9" name="Rectangle 15"/>
          <p:cNvSpPr>
            <a:spLocks noChangeArrowheads="1"/>
          </p:cNvSpPr>
          <p:nvPr/>
        </p:nvSpPr>
        <p:spPr bwMode="auto">
          <a:xfrm>
            <a:off x="107950" y="4035425"/>
            <a:ext cx="3009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of the homogeneous is 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7950" y="4627563"/>
            <a:ext cx="9001125" cy="457200"/>
            <a:chOff x="113" y="2931"/>
            <a:chExt cx="5670" cy="288"/>
          </a:xfrm>
        </p:grpSpPr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>
              <a:off x="113" y="2931"/>
              <a:ext cx="2166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Suppose that the particular</a:t>
              </a:r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2225" y="2931"/>
              <a:ext cx="355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solution of the nonhomogeneous equation is </a:t>
              </a:r>
            </a:p>
          </p:txBody>
        </p:sp>
      </p:grpSp>
      <p:graphicFrame>
        <p:nvGraphicFramePr>
          <p:cNvPr id="2294801" name="Object 17"/>
          <p:cNvGraphicFramePr>
            <a:graphicFrameLocks noChangeAspect="1"/>
          </p:cNvGraphicFramePr>
          <p:nvPr/>
        </p:nvGraphicFramePr>
        <p:xfrm>
          <a:off x="2916238" y="5300663"/>
          <a:ext cx="2628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11" imgW="2628720" imgH="787320" progId="Equation.DSMT4">
                  <p:embed/>
                </p:oleObj>
              </mc:Choice>
              <mc:Fallback>
                <p:oleObj name="Equation" r:id="rId11" imgW="262872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00663"/>
                        <a:ext cx="2628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9"/>
          <p:cNvSpPr>
            <a:spLocks noGrp="1" noChangeArrowheads="1"/>
          </p:cNvSpPr>
          <p:nvPr>
            <p:ph type="title"/>
          </p:nvPr>
        </p:nvSpPr>
        <p:spPr>
          <a:xfrm>
            <a:off x="468313" y="139700"/>
            <a:ext cx="7920037" cy="12017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Constant Coefficients w.r.t. the Right Hand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9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9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9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9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9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790" grpId="0"/>
      <p:bldP spid="2294791" grpId="0"/>
      <p:bldP spid="2294792" grpId="0"/>
      <p:bldP spid="2294794" grpId="0"/>
      <p:bldP spid="2294796" grpId="0"/>
      <p:bldP spid="22947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848600" cy="1201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</a:p>
        </p:txBody>
      </p:sp>
      <p:sp>
        <p:nvSpPr>
          <p:cNvPr id="2295811" name="Text Box 3"/>
          <p:cNvSpPr txBox="1">
            <a:spLocks noChangeArrowheads="1"/>
          </p:cNvSpPr>
          <p:nvPr/>
        </p:nvSpPr>
        <p:spPr bwMode="auto">
          <a:xfrm>
            <a:off x="447675" y="4108450"/>
            <a:ext cx="8343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general solution of the nonhomogeneous equation is</a:t>
            </a:r>
          </a:p>
        </p:txBody>
      </p:sp>
      <p:graphicFrame>
        <p:nvGraphicFramePr>
          <p:cNvPr id="2295812" name="Object 4"/>
          <p:cNvGraphicFramePr>
            <a:graphicFrameLocks noChangeAspect="1"/>
          </p:cNvGraphicFramePr>
          <p:nvPr/>
        </p:nvGraphicFramePr>
        <p:xfrm>
          <a:off x="2222500" y="4619625"/>
          <a:ext cx="4610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3" imgW="4609800" imgH="1473120" progId="Equation.DSMT4">
                  <p:embed/>
                </p:oleObj>
              </mc:Choice>
              <mc:Fallback>
                <p:oleObj name="Equation" r:id="rId3" imgW="4609800" imgH="1473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619625"/>
                        <a:ext cx="4610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5813" name="Object 5"/>
          <p:cNvGraphicFramePr>
            <a:graphicFrameLocks noChangeAspect="1"/>
          </p:cNvGraphicFramePr>
          <p:nvPr/>
        </p:nvGraphicFramePr>
        <p:xfrm>
          <a:off x="3203575" y="2636838"/>
          <a:ext cx="2641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5" imgW="2641320" imgH="1473120" progId="Equation.DSMT4">
                  <p:embed/>
                </p:oleObj>
              </mc:Choice>
              <mc:Fallback>
                <p:oleObj name="Equation" r:id="rId5" imgW="2641320" imgH="1473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26416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47675" y="1587500"/>
            <a:ext cx="28352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sp>
        <p:nvSpPr>
          <p:cNvPr id="2295815" name="Text Box 7"/>
          <p:cNvSpPr txBox="1">
            <a:spLocks noChangeArrowheads="1"/>
          </p:cNvSpPr>
          <p:nvPr/>
        </p:nvSpPr>
        <p:spPr bwMode="auto">
          <a:xfrm>
            <a:off x="447675" y="2081213"/>
            <a:ext cx="39893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substituting, we obtain that </a:t>
            </a:r>
          </a:p>
        </p:txBody>
      </p:sp>
      <p:graphicFrame>
        <p:nvGraphicFramePr>
          <p:cNvPr id="29700" name="Object 8"/>
          <p:cNvGraphicFramePr>
            <a:graphicFrameLocks noChangeAspect="1"/>
          </p:cNvGraphicFramePr>
          <p:nvPr/>
        </p:nvGraphicFramePr>
        <p:xfrm>
          <a:off x="5364163" y="1700213"/>
          <a:ext cx="2628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7" imgW="2628720" imgH="787320" progId="Equation.DSMT4">
                  <p:embed/>
                </p:oleObj>
              </mc:Choice>
              <mc:Fallback>
                <p:oleObj name="Equation" r:id="rId7" imgW="262872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00213"/>
                        <a:ext cx="2628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17" name="Rectangle 9"/>
          <p:cNvSpPr>
            <a:spLocks noChangeArrowheads="1"/>
          </p:cNvSpPr>
          <p:nvPr/>
        </p:nvSpPr>
        <p:spPr bwMode="auto">
          <a:xfrm>
            <a:off x="539750" y="616585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Finish.</a:t>
            </a:r>
            <a:endParaRPr lang="zh-CN" altLang="en-US" sz="24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11" grpId="0"/>
      <p:bldP spid="2295815" grpId="0"/>
      <p:bldP spid="22958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9700"/>
            <a:ext cx="7991475" cy="1201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</a:p>
        </p:txBody>
      </p:sp>
      <p:sp>
        <p:nvSpPr>
          <p:cNvPr id="2296846" name="Text Box 14"/>
          <p:cNvSpPr txBox="1">
            <a:spLocks noChangeArrowheads="1"/>
          </p:cNvSpPr>
          <p:nvPr/>
        </p:nvSpPr>
        <p:spPr bwMode="auto">
          <a:xfrm>
            <a:off x="288925" y="3429000"/>
            <a:ext cx="8675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In this case, the equation can be seen as the real part or </a:t>
            </a:r>
            <a:r>
              <a:rPr lang="en-US" altLang="zh-CN" sz="2400"/>
              <a:t>the imaginary </a:t>
            </a:r>
          </a:p>
        </p:txBody>
      </p:sp>
      <p:sp>
        <p:nvSpPr>
          <p:cNvPr id="2296847" name="Text Box 15"/>
          <p:cNvSpPr txBox="1">
            <a:spLocks noChangeArrowheads="1"/>
          </p:cNvSpPr>
          <p:nvPr/>
        </p:nvSpPr>
        <p:spPr bwMode="auto">
          <a:xfrm>
            <a:off x="288925" y="3933825"/>
            <a:ext cx="69119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part of differential equation with a complex constant as</a:t>
            </a:r>
          </a:p>
        </p:txBody>
      </p:sp>
      <p:graphicFrame>
        <p:nvGraphicFramePr>
          <p:cNvPr id="2296848" name="Object 16"/>
          <p:cNvGraphicFramePr>
            <a:graphicFrameLocks noChangeAspect="1"/>
          </p:cNvGraphicFramePr>
          <p:nvPr/>
        </p:nvGraphicFramePr>
        <p:xfrm>
          <a:off x="3038475" y="4483100"/>
          <a:ext cx="32543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3" imgW="2793960" imgH="393480" progId="Equation.DSMT4">
                  <p:embed/>
                </p:oleObj>
              </mc:Choice>
              <mc:Fallback>
                <p:oleObj name="Equation" r:id="rId3" imgW="279396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483100"/>
                        <a:ext cx="32543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6851" name="Text Box 19"/>
          <p:cNvSpPr txBox="1">
            <a:spLocks noChangeArrowheads="1"/>
          </p:cNvSpPr>
          <p:nvPr/>
        </p:nvSpPr>
        <p:spPr bwMode="auto">
          <a:xfrm>
            <a:off x="4518025" y="4949825"/>
            <a:ext cx="4195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can expect that the particular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65125" y="4970463"/>
            <a:ext cx="4294188" cy="457200"/>
            <a:chOff x="161" y="3131"/>
            <a:chExt cx="2705" cy="288"/>
          </a:xfrm>
        </p:grpSpPr>
        <p:sp>
          <p:nvSpPr>
            <p:cNvPr id="30742" name="Text Box 18"/>
            <p:cNvSpPr txBox="1">
              <a:spLocks noChangeArrowheads="1"/>
            </p:cNvSpPr>
            <p:nvPr/>
          </p:nvSpPr>
          <p:spPr bwMode="auto">
            <a:xfrm>
              <a:off x="1349" y="3131"/>
              <a:ext cx="151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real constants.</a:t>
              </a:r>
            </a:p>
          </p:txBody>
        </p:sp>
        <p:graphicFrame>
          <p:nvGraphicFramePr>
            <p:cNvPr id="30728" name="Object 20"/>
            <p:cNvGraphicFramePr>
              <a:graphicFrameLocks noChangeAspect="1"/>
            </p:cNvGraphicFramePr>
            <p:nvPr/>
          </p:nvGraphicFramePr>
          <p:xfrm>
            <a:off x="1205" y="3189"/>
            <a:ext cx="15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7" name="Equation" r:id="rId5" imgW="241200" imgH="330120" progId="Equation.DSMT4">
                    <p:embed/>
                  </p:oleObj>
                </mc:Choice>
                <mc:Fallback>
                  <p:oleObj name="Equation" r:id="rId5" imgW="241200" imgH="33012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189"/>
                          <a:ext cx="15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Text Box 21"/>
            <p:cNvSpPr txBox="1">
              <a:spLocks noChangeArrowheads="1"/>
            </p:cNvSpPr>
            <p:nvPr/>
          </p:nvSpPr>
          <p:spPr bwMode="auto">
            <a:xfrm>
              <a:off x="161" y="3131"/>
              <a:ext cx="63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  <p:graphicFrame>
          <p:nvGraphicFramePr>
            <p:cNvPr id="30729" name="Object 22"/>
            <p:cNvGraphicFramePr>
              <a:graphicFrameLocks noChangeAspect="1"/>
            </p:cNvGraphicFramePr>
            <p:nvPr/>
          </p:nvGraphicFramePr>
          <p:xfrm>
            <a:off x="710" y="3189"/>
            <a:ext cx="14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8" name="Equation" r:id="rId7" imgW="228600" imgH="330120" progId="Equation.DSMT4">
                    <p:embed/>
                  </p:oleObj>
                </mc:Choice>
                <mc:Fallback>
                  <p:oleObj name="Equation" r:id="rId7" imgW="228600" imgH="3301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3189"/>
                          <a:ext cx="14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Text Box 23"/>
            <p:cNvSpPr txBox="1">
              <a:spLocks noChangeArrowheads="1"/>
            </p:cNvSpPr>
            <p:nvPr/>
          </p:nvSpPr>
          <p:spPr bwMode="auto">
            <a:xfrm>
              <a:off x="840" y="3131"/>
              <a:ext cx="4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</p:grpSp>
      <p:sp>
        <p:nvSpPr>
          <p:cNvPr id="2296856" name="Rectangle 24"/>
          <p:cNvSpPr>
            <a:spLocks noChangeArrowheads="1"/>
          </p:cNvSpPr>
          <p:nvPr/>
        </p:nvSpPr>
        <p:spPr bwMode="auto">
          <a:xfrm>
            <a:off x="360363" y="5445125"/>
            <a:ext cx="4929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solution should be in complex form as </a:t>
            </a:r>
          </a:p>
        </p:txBody>
      </p:sp>
      <p:graphicFrame>
        <p:nvGraphicFramePr>
          <p:cNvPr id="2296857" name="Object 25"/>
          <p:cNvGraphicFramePr>
            <a:graphicFrameLocks noChangeAspect="1"/>
          </p:cNvGraphicFramePr>
          <p:nvPr/>
        </p:nvGraphicFramePr>
        <p:xfrm>
          <a:off x="3392488" y="6016625"/>
          <a:ext cx="25034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9" imgW="1892160" imgH="330120" progId="Equation.DSMT4">
                  <p:embed/>
                </p:oleObj>
              </mc:Choice>
              <mc:Fallback>
                <p:oleObj name="Equation" r:id="rId9" imgW="1892160" imgH="3301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6016625"/>
                        <a:ext cx="250348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28596" y="1357298"/>
            <a:ext cx="8081992" cy="2071702"/>
            <a:chOff x="428596" y="1428736"/>
            <a:chExt cx="8081992" cy="2071702"/>
          </a:xfrm>
        </p:grpSpPr>
        <p:sp>
          <p:nvSpPr>
            <p:cNvPr id="25" name="圆角矩形 24"/>
            <p:cNvSpPr/>
            <p:nvPr/>
          </p:nvSpPr>
          <p:spPr>
            <a:xfrm>
              <a:off x="428596" y="1428736"/>
              <a:ext cx="8072494" cy="207170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96836" name="Object 4"/>
            <p:cNvGraphicFramePr>
              <a:graphicFrameLocks noChangeAspect="1"/>
            </p:cNvGraphicFramePr>
            <p:nvPr/>
          </p:nvGraphicFramePr>
          <p:xfrm>
            <a:off x="3754438" y="1622425"/>
            <a:ext cx="2171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Equation" r:id="rId11" imgW="2171520" imgH="368280" progId="Equation.DSMT4">
                    <p:embed/>
                  </p:oleObj>
                </mc:Choice>
                <mc:Fallback>
                  <p:oleObj name="Equation" r:id="rId11" imgW="217152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438" y="1622425"/>
                          <a:ext cx="2171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6837" name="Text Box 5"/>
            <p:cNvSpPr txBox="1">
              <a:spLocks noChangeArrowheads="1"/>
            </p:cNvSpPr>
            <p:nvPr/>
          </p:nvSpPr>
          <p:spPr bwMode="auto">
            <a:xfrm>
              <a:off x="3390900" y="1587500"/>
              <a:ext cx="4381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or</a:t>
              </a:r>
            </a:p>
          </p:txBody>
        </p:sp>
        <p:sp>
          <p:nvSpPr>
            <p:cNvPr id="2296838" name="Text Box 6"/>
            <p:cNvSpPr txBox="1">
              <a:spLocks noChangeArrowheads="1"/>
            </p:cNvSpPr>
            <p:nvPr/>
          </p:nvSpPr>
          <p:spPr bwMode="auto">
            <a:xfrm>
              <a:off x="447675" y="1587500"/>
              <a:ext cx="8953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(2) If </a:t>
              </a:r>
            </a:p>
          </p:txBody>
        </p:sp>
        <p:graphicFrame>
          <p:nvGraphicFramePr>
            <p:cNvPr id="2296839" name="Object 7"/>
            <p:cNvGraphicFramePr>
              <a:graphicFrameLocks noChangeAspect="1"/>
            </p:cNvGraphicFramePr>
            <p:nvPr/>
          </p:nvGraphicFramePr>
          <p:xfrm>
            <a:off x="1162050" y="1622425"/>
            <a:ext cx="2184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Equation" r:id="rId13" imgW="2184120" imgH="368280" progId="Equation.DSMT4">
                    <p:embed/>
                  </p:oleObj>
                </mc:Choice>
                <mc:Fallback>
                  <p:oleObj name="Equation" r:id="rId13" imgW="218412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1622425"/>
                          <a:ext cx="2184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6840" name="Text Box 8"/>
            <p:cNvSpPr txBox="1">
              <a:spLocks noChangeArrowheads="1"/>
            </p:cNvSpPr>
            <p:nvPr/>
          </p:nvSpPr>
          <p:spPr bwMode="auto">
            <a:xfrm>
              <a:off x="5795963" y="1600200"/>
              <a:ext cx="27146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, where </a:t>
              </a:r>
              <a:r>
                <a:rPr lang="el-GR" altLang="zh-CN" sz="2400" b="1" i="1">
                  <a:ea typeface="宋体" pitchFamily="2" charset="-122"/>
                  <a:cs typeface="Times New Roman" pitchFamily="18" charset="0"/>
                </a:rPr>
                <a:t>μ</a:t>
              </a:r>
              <a:r>
                <a:rPr lang="en-US" altLang="zh-CN" sz="2400">
                  <a:ea typeface="宋体" pitchFamily="2" charset="-122"/>
                </a:rPr>
                <a:t> and </a:t>
              </a:r>
              <a:r>
                <a:rPr lang="el-GR" altLang="zh-CN" sz="2400" b="1" i="1"/>
                <a:t>ν</a:t>
              </a:r>
              <a:r>
                <a:rPr lang="en-US" altLang="zh-CN" sz="2400"/>
                <a:t> </a:t>
              </a:r>
              <a:r>
                <a:rPr lang="en-US" altLang="zh-CN" sz="2400">
                  <a:ea typeface="宋体" pitchFamily="2" charset="-122"/>
                </a:rPr>
                <a:t>are </a:t>
              </a:r>
            </a:p>
          </p:txBody>
        </p:sp>
        <p:graphicFrame>
          <p:nvGraphicFramePr>
            <p:cNvPr id="2296841" name="Object 9"/>
            <p:cNvGraphicFramePr>
              <a:graphicFrameLocks noChangeAspect="1"/>
            </p:cNvGraphicFramePr>
            <p:nvPr/>
          </p:nvGraphicFramePr>
          <p:xfrm>
            <a:off x="2238375" y="2401888"/>
            <a:ext cx="439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" name="Equation" r:id="rId15" imgW="4394160" imgH="406080" progId="Equation.DSMT4">
                    <p:embed/>
                  </p:oleObj>
                </mc:Choice>
                <mc:Fallback>
                  <p:oleObj name="Equation" r:id="rId15" imgW="4394160" imgH="4060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375" y="2401888"/>
                          <a:ext cx="4394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6842" name="Rectangle 10"/>
            <p:cNvSpPr>
              <a:spLocks noChangeArrowheads="1"/>
            </p:cNvSpPr>
            <p:nvPr/>
          </p:nvSpPr>
          <p:spPr bwMode="auto">
            <a:xfrm>
              <a:off x="454025" y="2103438"/>
              <a:ext cx="19097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constants and </a:t>
              </a:r>
            </a:p>
          </p:txBody>
        </p:sp>
        <p:graphicFrame>
          <p:nvGraphicFramePr>
            <p:cNvPr id="2296844" name="Object 12"/>
            <p:cNvGraphicFramePr>
              <a:graphicFrameLocks noChangeAspect="1"/>
            </p:cNvGraphicFramePr>
            <p:nvPr/>
          </p:nvGraphicFramePr>
          <p:xfrm>
            <a:off x="1314450" y="3065463"/>
            <a:ext cx="708025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3" name="Equation" r:id="rId17" imgW="685800" imgH="241200" progId="Equation.DSMT4">
                    <p:embed/>
                  </p:oleObj>
                </mc:Choice>
                <mc:Fallback>
                  <p:oleObj name="Equation" r:id="rId17" imgW="685800" imgH="241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450" y="3065463"/>
                          <a:ext cx="708025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6845" name="Text Box 13"/>
            <p:cNvSpPr txBox="1">
              <a:spLocks noChangeArrowheads="1"/>
            </p:cNvSpPr>
            <p:nvPr/>
          </p:nvSpPr>
          <p:spPr bwMode="auto">
            <a:xfrm>
              <a:off x="474663" y="2933700"/>
              <a:ext cx="1004887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  <p:sp>
          <p:nvSpPr>
            <p:cNvPr id="2296858" name="Line 26"/>
            <p:cNvSpPr>
              <a:spLocks noChangeShapeType="1"/>
            </p:cNvSpPr>
            <p:nvPr/>
          </p:nvSpPr>
          <p:spPr bwMode="auto">
            <a:xfrm flipV="1">
              <a:off x="539750" y="2060575"/>
              <a:ext cx="54006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9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9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46" grpId="0"/>
      <p:bldP spid="2296847" grpId="0"/>
      <p:bldP spid="2296851" grpId="0"/>
      <p:bldP spid="22968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9700"/>
            <a:ext cx="7775575" cy="1201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7675" y="1504950"/>
            <a:ext cx="7580313" cy="457200"/>
            <a:chOff x="282" y="948"/>
            <a:chExt cx="4490" cy="288"/>
          </a:xfrm>
        </p:grpSpPr>
        <p:sp>
          <p:nvSpPr>
            <p:cNvPr id="31762" name="Text Box 4"/>
            <p:cNvSpPr txBox="1">
              <a:spLocks noChangeArrowheads="1"/>
            </p:cNvSpPr>
            <p:nvPr/>
          </p:nvSpPr>
          <p:spPr bwMode="auto">
            <a:xfrm>
              <a:off x="2925" y="948"/>
              <a:ext cx="184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will be the solution of </a:t>
              </a:r>
            </a:p>
          </p:txBody>
        </p:sp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2557" y="1008"/>
            <a:ext cx="3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1" name="Equation" r:id="rId3" imgW="571320" imgH="330120" progId="Equation.DSMT4">
                    <p:embed/>
                  </p:oleObj>
                </mc:Choice>
                <mc:Fallback>
                  <p:oleObj name="Equation" r:id="rId3" imgW="57132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1008"/>
                          <a:ext cx="3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Text Box 6"/>
            <p:cNvSpPr txBox="1">
              <a:spLocks noChangeArrowheads="1"/>
            </p:cNvSpPr>
            <p:nvPr/>
          </p:nvSpPr>
          <p:spPr bwMode="auto">
            <a:xfrm>
              <a:off x="282" y="948"/>
              <a:ext cx="157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It is easy to see that </a:t>
              </a:r>
            </a:p>
          </p:txBody>
        </p:sp>
        <p:graphicFrame>
          <p:nvGraphicFramePr>
            <p:cNvPr id="31750" name="Object 7"/>
            <p:cNvGraphicFramePr>
              <a:graphicFrameLocks noChangeAspect="1"/>
            </p:cNvGraphicFramePr>
            <p:nvPr/>
          </p:nvGraphicFramePr>
          <p:xfrm>
            <a:off x="1842" y="1008"/>
            <a:ext cx="3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name="Equation" r:id="rId5" imgW="596880" imgH="330120" progId="Equation.DSMT4">
                    <p:embed/>
                  </p:oleObj>
                </mc:Choice>
                <mc:Fallback>
                  <p:oleObj name="Equation" r:id="rId5" imgW="596880" imgH="3301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1008"/>
                          <a:ext cx="3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Text Box 8"/>
            <p:cNvSpPr txBox="1">
              <a:spLocks noChangeArrowheads="1"/>
            </p:cNvSpPr>
            <p:nvPr/>
          </p:nvSpPr>
          <p:spPr bwMode="auto">
            <a:xfrm>
              <a:off x="2206" y="948"/>
              <a:ext cx="36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84250" y="2012950"/>
            <a:ext cx="7588252" cy="457200"/>
            <a:chOff x="620" y="1272"/>
            <a:chExt cx="4780" cy="288"/>
          </a:xfrm>
        </p:grpSpPr>
        <p:sp>
          <p:nvSpPr>
            <p:cNvPr id="31761" name="Text Box 10"/>
            <p:cNvSpPr txBox="1">
              <a:spLocks noChangeArrowheads="1"/>
            </p:cNvSpPr>
            <p:nvPr/>
          </p:nvSpPr>
          <p:spPr bwMode="auto">
            <a:xfrm>
              <a:off x="2757" y="1272"/>
              <a:ext cx="39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31747" name="Object 11"/>
            <p:cNvGraphicFramePr>
              <a:graphicFrameLocks noChangeAspect="1"/>
            </p:cNvGraphicFramePr>
            <p:nvPr/>
          </p:nvGraphicFramePr>
          <p:xfrm>
            <a:off x="3176" y="1298"/>
            <a:ext cx="2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3" name="Equation" r:id="rId7" imgW="3530520" imgH="393480" progId="Equation.DSMT4">
                    <p:embed/>
                  </p:oleObj>
                </mc:Choice>
                <mc:Fallback>
                  <p:oleObj name="Equation" r:id="rId7" imgW="353052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1298"/>
                          <a:ext cx="222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12"/>
            <p:cNvGraphicFramePr>
              <a:graphicFrameLocks noChangeAspect="1"/>
            </p:cNvGraphicFramePr>
            <p:nvPr/>
          </p:nvGraphicFramePr>
          <p:xfrm>
            <a:off x="620" y="1298"/>
            <a:ext cx="2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4" name="Equation" r:id="rId9" imgW="3479760" imgH="393480" progId="Equation.DSMT4">
                    <p:embed/>
                  </p:oleObj>
                </mc:Choice>
                <mc:Fallback>
                  <p:oleObj name="Equation" r:id="rId9" imgW="3479760" imgH="393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298"/>
                          <a:ext cx="21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7870" name="Text Box 14"/>
          <p:cNvSpPr txBox="1">
            <a:spLocks noChangeArrowheads="1"/>
          </p:cNvSpPr>
          <p:nvPr/>
        </p:nvSpPr>
        <p:spPr bwMode="auto">
          <a:xfrm>
            <a:off x="447675" y="2535238"/>
            <a:ext cx="1730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respectively.</a:t>
            </a:r>
          </a:p>
        </p:txBody>
      </p:sp>
      <p:sp>
        <p:nvSpPr>
          <p:cNvPr id="2297871" name="Text Box 15"/>
          <p:cNvSpPr txBox="1">
            <a:spLocks noChangeArrowheads="1"/>
          </p:cNvSpPr>
          <p:nvPr/>
        </p:nvSpPr>
        <p:spPr bwMode="auto">
          <a:xfrm>
            <a:off x="468313" y="2997200"/>
            <a:ext cx="82184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this way, the problems has been changed into find the solution</a:t>
            </a:r>
          </a:p>
        </p:txBody>
      </p:sp>
      <p:sp>
        <p:nvSpPr>
          <p:cNvPr id="2297872" name="Text Box 16"/>
          <p:cNvSpPr txBox="1">
            <a:spLocks noChangeArrowheads="1"/>
          </p:cNvSpPr>
          <p:nvPr/>
        </p:nvSpPr>
        <p:spPr bwMode="auto">
          <a:xfrm>
            <a:off x="395288" y="4616450"/>
            <a:ext cx="8589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 this is the problem we have discussed in (1), except the constant </a:t>
            </a:r>
          </a:p>
        </p:txBody>
      </p:sp>
      <p:graphicFrame>
        <p:nvGraphicFramePr>
          <p:cNvPr id="2297873" name="Object 17"/>
          <p:cNvGraphicFramePr>
            <a:graphicFrameLocks noChangeAspect="1"/>
          </p:cNvGraphicFramePr>
          <p:nvPr/>
        </p:nvGraphicFramePr>
        <p:xfrm>
          <a:off x="3109913" y="4065588"/>
          <a:ext cx="34750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11" imgW="2857320" imgH="393480" progId="Equation.DSMT4">
                  <p:embed/>
                </p:oleObj>
              </mc:Choice>
              <mc:Fallback>
                <p:oleObj name="Equation" r:id="rId11" imgW="285732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065588"/>
                        <a:ext cx="347503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7874" name="Text Box 18"/>
          <p:cNvSpPr txBox="1">
            <a:spLocks noChangeArrowheads="1"/>
          </p:cNvSpPr>
          <p:nvPr/>
        </p:nvSpPr>
        <p:spPr bwMode="auto">
          <a:xfrm>
            <a:off x="447675" y="3500438"/>
            <a:ext cx="6389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of nonhomogeneous linear differential equation of </a:t>
            </a:r>
          </a:p>
        </p:txBody>
      </p:sp>
      <p:sp>
        <p:nvSpPr>
          <p:cNvPr id="2297876" name="Text Box 20"/>
          <p:cNvSpPr txBox="1">
            <a:spLocks noChangeArrowheads="1"/>
          </p:cNvSpPr>
          <p:nvPr/>
        </p:nvSpPr>
        <p:spPr bwMode="auto">
          <a:xfrm>
            <a:off x="395288" y="5084763"/>
            <a:ext cx="4464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 b="1" i="1"/>
              <a:t>μ</a:t>
            </a:r>
            <a:r>
              <a:rPr lang="en-US" altLang="zh-CN" sz="2400"/>
              <a:t>±</a:t>
            </a:r>
            <a:r>
              <a:rPr lang="en-US" altLang="zh-CN" sz="2400" b="1" i="1">
                <a:ea typeface="宋体" pitchFamily="2" charset="-122"/>
              </a:rPr>
              <a:t>i</a:t>
            </a:r>
            <a:r>
              <a:rPr lang="el-GR" altLang="zh-CN" sz="2400" b="1" i="1">
                <a:cs typeface="Times New Roman" pitchFamily="18" charset="0"/>
              </a:rPr>
              <a:t>ν</a:t>
            </a:r>
            <a:r>
              <a:rPr lang="en-US" altLang="zh-CN" sz="2400"/>
              <a:t> </a:t>
            </a:r>
            <a:r>
              <a:rPr lang="en-US" altLang="zh-CN" sz="2400">
                <a:ea typeface="宋体" pitchFamily="2" charset="-122"/>
              </a:rPr>
              <a:t>here are a complex constant.</a:t>
            </a:r>
          </a:p>
        </p:txBody>
      </p:sp>
      <p:sp>
        <p:nvSpPr>
          <p:cNvPr id="2297877" name="Text Box 21"/>
          <p:cNvSpPr txBox="1">
            <a:spLocks noChangeArrowheads="1"/>
          </p:cNvSpPr>
          <p:nvPr/>
        </p:nvSpPr>
        <p:spPr bwMode="auto">
          <a:xfrm>
            <a:off x="4648200" y="5084763"/>
            <a:ext cx="3956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we can use the same way</a:t>
            </a:r>
          </a:p>
        </p:txBody>
      </p:sp>
      <p:sp>
        <p:nvSpPr>
          <p:cNvPr id="2297878" name="Text Box 22"/>
          <p:cNvSpPr txBox="1">
            <a:spLocks noChangeArrowheads="1"/>
          </p:cNvSpPr>
          <p:nvPr/>
        </p:nvSpPr>
        <p:spPr bwMode="auto">
          <a:xfrm>
            <a:off x="395288" y="5635625"/>
            <a:ext cx="4210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in (1) </a:t>
            </a:r>
            <a:r>
              <a:rPr lang="en-US" altLang="zh-CN" sz="2400">
                <a:ea typeface="宋体" pitchFamily="2" charset="-122"/>
              </a:rPr>
              <a:t>to find  the solution in (2).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9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9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9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9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9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7870" grpId="0"/>
      <p:bldP spid="2297871" grpId="0"/>
      <p:bldP spid="2297872" grpId="0"/>
      <p:bldP spid="2297874" grpId="0"/>
      <p:bldP spid="2297876" grpId="0"/>
      <p:bldP spid="2297877" grpId="0"/>
      <p:bldP spid="22978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28596" y="1357298"/>
            <a:ext cx="7929618" cy="12858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920037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47675" y="1533525"/>
            <a:ext cx="66532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Example</a:t>
            </a:r>
            <a:r>
              <a:rPr lang="en-US" altLang="zh-CN" sz="2400">
                <a:ea typeface="宋体" pitchFamily="2" charset="-122"/>
              </a:rPr>
              <a:t>    Find the general solution of the equation 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32770" name="Object 7"/>
          <p:cNvGraphicFramePr>
            <a:graphicFrameLocks noChangeAspect="1"/>
          </p:cNvGraphicFramePr>
          <p:nvPr/>
        </p:nvGraphicFramePr>
        <p:xfrm>
          <a:off x="3602038" y="2133600"/>
          <a:ext cx="20208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133600"/>
                        <a:ext cx="202088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6296" name="Text Box 8"/>
          <p:cNvSpPr txBox="1">
            <a:spLocks noChangeArrowheads="1"/>
          </p:cNvSpPr>
          <p:nvPr/>
        </p:nvSpPr>
        <p:spPr bwMode="auto">
          <a:xfrm>
            <a:off x="539750" y="2686048"/>
            <a:ext cx="1344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2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775575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231731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555750"/>
            <a:ext cx="5421312" cy="504825"/>
          </a:xfrm>
          <a:solidFill>
            <a:srgbClr val="FFFFC3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The Method of Undetermined Coefficients</a:t>
            </a:r>
          </a:p>
        </p:txBody>
      </p:sp>
      <p:graphicFrame>
        <p:nvGraphicFramePr>
          <p:cNvPr id="2317316" name="Object 4"/>
          <p:cNvGraphicFramePr>
            <a:graphicFrameLocks noChangeAspect="1"/>
          </p:cNvGraphicFramePr>
          <p:nvPr/>
        </p:nvGraphicFramePr>
        <p:xfrm>
          <a:off x="2555875" y="2708275"/>
          <a:ext cx="3460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3" imgW="2844720" imgH="393480" progId="Equation.DSMT4">
                  <p:embed/>
                </p:oleObj>
              </mc:Choice>
              <mc:Fallback>
                <p:oleObj name="Equation" r:id="rId3" imgW="28447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34607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7317" name="Text Box 5"/>
          <p:cNvSpPr txBox="1">
            <a:spLocks noChangeArrowheads="1"/>
          </p:cNvSpPr>
          <p:nvPr/>
        </p:nvSpPr>
        <p:spPr bwMode="auto">
          <a:xfrm>
            <a:off x="323850" y="2227263"/>
            <a:ext cx="6565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want to find a particular solution of the equation</a:t>
            </a:r>
          </a:p>
        </p:txBody>
      </p:sp>
      <p:graphicFrame>
        <p:nvGraphicFramePr>
          <p:cNvPr id="2317318" name="Object 6"/>
          <p:cNvGraphicFramePr>
            <a:graphicFrameLocks noChangeAspect="1"/>
          </p:cNvGraphicFramePr>
          <p:nvPr/>
        </p:nvGraphicFramePr>
        <p:xfrm>
          <a:off x="4284663" y="3397250"/>
          <a:ext cx="23955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397250"/>
                        <a:ext cx="2395537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7319" name="Text Box 7"/>
          <p:cNvSpPr txBox="1">
            <a:spLocks noChangeArrowheads="1"/>
          </p:cNvSpPr>
          <p:nvPr/>
        </p:nvSpPr>
        <p:spPr bwMode="auto">
          <a:xfrm>
            <a:off x="323850" y="3403600"/>
            <a:ext cx="41163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may assume the solution is  </a:t>
            </a:r>
          </a:p>
        </p:txBody>
      </p:sp>
      <p:sp>
        <p:nvSpPr>
          <p:cNvPr id="2317320" name="Text Box 8"/>
          <p:cNvSpPr txBox="1">
            <a:spLocks noChangeArrowheads="1"/>
          </p:cNvSpPr>
          <p:nvPr/>
        </p:nvSpPr>
        <p:spPr bwMode="auto">
          <a:xfrm>
            <a:off x="6659563" y="3429000"/>
            <a:ext cx="25971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here </a:t>
            </a:r>
            <a:r>
              <a:rPr lang="en-US" altLang="zh-CN" sz="2400" b="1" i="1">
                <a:ea typeface="宋体" pitchFamily="2" charset="-122"/>
              </a:rPr>
              <a:t>k</a:t>
            </a:r>
            <a:r>
              <a:rPr lang="en-US" altLang="zh-CN" sz="2400">
                <a:ea typeface="宋体" pitchFamily="2" charset="-122"/>
              </a:rPr>
              <a:t>=0 if  </a:t>
            </a:r>
            <a:r>
              <a:rPr lang="el-GR" altLang="zh-CN" sz="2400" b="1" i="1"/>
              <a:t>μ</a:t>
            </a:r>
            <a:r>
              <a:rPr lang="en-US" altLang="zh-CN" sz="2400"/>
              <a:t>±</a:t>
            </a:r>
            <a:r>
              <a:rPr lang="en-US" altLang="zh-CN" sz="2400" b="1" i="1">
                <a:ea typeface="宋体" pitchFamily="2" charset="-122"/>
              </a:rPr>
              <a:t>i</a:t>
            </a:r>
            <a:r>
              <a:rPr lang="el-GR" altLang="zh-CN" sz="2400" b="1" i="1"/>
              <a:t>ν</a:t>
            </a:r>
            <a:r>
              <a:rPr lang="en-US" altLang="zh-CN" sz="2400" b="1" i="1">
                <a:ea typeface="宋体" pitchFamily="2" charset="-122"/>
              </a:rPr>
              <a:t>  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sp>
        <p:nvSpPr>
          <p:cNvPr id="2317321" name="Text Box 9"/>
          <p:cNvSpPr txBox="1">
            <a:spLocks noChangeArrowheads="1"/>
          </p:cNvSpPr>
          <p:nvPr/>
        </p:nvSpPr>
        <p:spPr bwMode="auto">
          <a:xfrm>
            <a:off x="323850" y="3933825"/>
            <a:ext cx="6253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are not eigenvalues;  </a:t>
            </a:r>
            <a:r>
              <a:rPr lang="en-US" altLang="zh-CN" sz="2400" b="1" i="1"/>
              <a:t>k</a:t>
            </a:r>
            <a:r>
              <a:rPr lang="en-US" altLang="zh-CN" sz="2400"/>
              <a:t>=1 if </a:t>
            </a:r>
            <a:r>
              <a:rPr lang="el-GR" altLang="zh-CN" sz="2400" b="1" i="1"/>
              <a:t>μ</a:t>
            </a:r>
            <a:r>
              <a:rPr lang="en-US" altLang="zh-CN" sz="2400">
                <a:ea typeface="宋体" pitchFamily="2" charset="-122"/>
              </a:rPr>
              <a:t>±</a:t>
            </a:r>
            <a:r>
              <a:rPr lang="en-US" altLang="zh-CN" sz="2400" b="1" i="1">
                <a:ea typeface="宋体" pitchFamily="2" charset="-122"/>
              </a:rPr>
              <a:t>i</a:t>
            </a:r>
            <a:r>
              <a:rPr lang="el-GR" altLang="zh-CN" sz="2400" b="1" i="1"/>
              <a:t>ν</a:t>
            </a:r>
            <a:r>
              <a:rPr lang="en-US" altLang="zh-CN" sz="2400" b="1" i="1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are eigenvalues.</a:t>
            </a:r>
            <a:r>
              <a:rPr lang="en-US" altLang="zh-CN" sz="2400"/>
              <a:t> </a:t>
            </a:r>
          </a:p>
        </p:txBody>
      </p:sp>
      <p:sp>
        <p:nvSpPr>
          <p:cNvPr id="2317322" name="Rectangle 10"/>
          <p:cNvSpPr>
            <a:spLocks noChangeArrowheads="1"/>
          </p:cNvSpPr>
          <p:nvPr/>
        </p:nvSpPr>
        <p:spPr bwMode="auto">
          <a:xfrm>
            <a:off x="287338" y="4581525"/>
            <a:ext cx="24844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Then we substitute</a:t>
            </a:r>
          </a:p>
        </p:txBody>
      </p:sp>
      <p:sp>
        <p:nvSpPr>
          <p:cNvPr id="2317323" name="Text Box 11"/>
          <p:cNvSpPr txBox="1">
            <a:spLocks noChangeArrowheads="1"/>
          </p:cNvSpPr>
          <p:nvPr/>
        </p:nvSpPr>
        <p:spPr bwMode="auto">
          <a:xfrm>
            <a:off x="2700338" y="4581525"/>
            <a:ext cx="56038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into the nonhomogeneous equation, by the</a:t>
            </a:r>
          </a:p>
        </p:txBody>
      </p:sp>
      <p:sp>
        <p:nvSpPr>
          <p:cNvPr id="2317324" name="Text Box 12"/>
          <p:cNvSpPr txBox="1">
            <a:spLocks noChangeArrowheads="1"/>
          </p:cNvSpPr>
          <p:nvPr/>
        </p:nvSpPr>
        <p:spPr bwMode="auto">
          <a:xfrm>
            <a:off x="323850" y="5084763"/>
            <a:ext cx="80946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method of comparing coefficients we can determine the complex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0825" y="5589588"/>
            <a:ext cx="7961313" cy="457200"/>
            <a:chOff x="158" y="3612"/>
            <a:chExt cx="5015" cy="288"/>
          </a:xfrm>
        </p:grpSpPr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158" y="3612"/>
              <a:ext cx="4686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polynomial </a:t>
              </a:r>
              <a:r>
                <a:rPr lang="en-US" altLang="zh-CN" sz="2400" b="1" i="1">
                  <a:ea typeface="宋体" pitchFamily="2" charset="-122"/>
                </a:rPr>
                <a:t>Z</a:t>
              </a:r>
              <a:r>
                <a:rPr lang="en-US" altLang="zh-CN" sz="2400">
                  <a:ea typeface="宋体" pitchFamily="2" charset="-122"/>
                </a:rPr>
                <a:t>(t) whose degree is the same as the degree of  </a:t>
              </a:r>
            </a:p>
          </p:txBody>
        </p:sp>
        <p:graphicFrame>
          <p:nvGraphicFramePr>
            <p:cNvPr id="33796" name="Object 14"/>
            <p:cNvGraphicFramePr>
              <a:graphicFrameLocks noChangeAspect="1"/>
            </p:cNvGraphicFramePr>
            <p:nvPr/>
          </p:nvGraphicFramePr>
          <p:xfrm>
            <a:off x="4761" y="3660"/>
            <a:ext cx="41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5" name="Equation" r:id="rId7" imgW="533160" imgH="291960" progId="Equation.DSMT4">
                    <p:embed/>
                  </p:oleObj>
                </mc:Choice>
                <mc:Fallback>
                  <p:oleObj name="Equation" r:id="rId7" imgW="533160" imgH="2919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3660"/>
                          <a:ext cx="41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7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1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1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1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1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1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31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1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7315" grpId="0" build="p" animBg="1"/>
      <p:bldP spid="2317317" grpId="0"/>
      <p:bldP spid="2317319" grpId="0"/>
      <p:bldP spid="2317320" grpId="0"/>
      <p:bldP spid="2317321" grpId="0"/>
      <p:bldP spid="2317322" grpId="0"/>
      <p:bldP spid="2317323" grpId="0"/>
      <p:bldP spid="23173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775575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6713538" y="1341438"/>
          <a:ext cx="23955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3" imgW="1968480" imgH="380880" progId="Equation.DSMT4">
                  <p:embed/>
                </p:oleObj>
              </mc:Choice>
              <mc:Fallback>
                <p:oleObj name="Equation" r:id="rId3" imgW="19684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1341438"/>
                        <a:ext cx="2395537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8341" name="Rectangle 5"/>
          <p:cNvSpPr>
            <a:spLocks noChangeArrowheads="1"/>
          </p:cNvSpPr>
          <p:nvPr/>
        </p:nvSpPr>
        <p:spPr bwMode="auto">
          <a:xfrm>
            <a:off x="250825" y="1700213"/>
            <a:ext cx="887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Thus, substituting </a:t>
            </a:r>
            <a:r>
              <a:rPr lang="en-US" altLang="zh-CN" sz="2400" b="1" i="1"/>
              <a:t>Z</a:t>
            </a:r>
            <a:r>
              <a:rPr lang="en-US" altLang="zh-CN" sz="2400"/>
              <a:t>(t)= </a:t>
            </a:r>
            <a:r>
              <a:rPr lang="en-US" altLang="zh-CN" sz="2400" b="1" i="1"/>
              <a:t>R</a:t>
            </a:r>
            <a:r>
              <a:rPr lang="en-US" altLang="zh-CN" sz="2400"/>
              <a:t>(t)</a:t>
            </a:r>
            <a:r>
              <a:rPr lang="en-US" altLang="en-US" sz="2400"/>
              <a:t>±</a:t>
            </a:r>
            <a:r>
              <a:rPr lang="en-US" altLang="zh-CN" sz="2400"/>
              <a:t>i</a:t>
            </a:r>
            <a:r>
              <a:rPr lang="en-US" altLang="zh-CN" sz="2400" b="1" i="1"/>
              <a:t>I</a:t>
            </a:r>
            <a:r>
              <a:rPr lang="en-US" altLang="zh-CN" sz="2400"/>
              <a:t>(t) into the nonhomogeneous equation,</a:t>
            </a:r>
            <a:endParaRPr lang="zh-CN" altLang="en-US" sz="2400"/>
          </a:p>
        </p:txBody>
      </p:sp>
      <p:sp>
        <p:nvSpPr>
          <p:cNvPr id="2318342" name="Rectangle 6"/>
          <p:cNvSpPr>
            <a:spLocks noChangeArrowheads="1"/>
          </p:cNvSpPr>
          <p:nvPr/>
        </p:nvSpPr>
        <p:spPr bwMode="auto">
          <a:xfrm>
            <a:off x="323850" y="2225675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we find</a:t>
            </a:r>
            <a:endParaRPr lang="zh-CN" altLang="en-US" sz="2400"/>
          </a:p>
        </p:txBody>
      </p:sp>
      <p:graphicFrame>
        <p:nvGraphicFramePr>
          <p:cNvPr id="2318343" name="Object 7"/>
          <p:cNvGraphicFramePr>
            <a:graphicFrameLocks noChangeAspect="1"/>
          </p:cNvGraphicFramePr>
          <p:nvPr/>
        </p:nvGraphicFramePr>
        <p:xfrm>
          <a:off x="1908175" y="2657475"/>
          <a:ext cx="4467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5" imgW="3670200" imgH="368280" progId="Equation.DSMT4">
                  <p:embed/>
                </p:oleObj>
              </mc:Choice>
              <mc:Fallback>
                <p:oleObj name="Equation" r:id="rId5" imgW="367020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57475"/>
                        <a:ext cx="44672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8344" name="Object 8"/>
          <p:cNvGraphicFramePr>
            <a:graphicFrameLocks noChangeAspect="1"/>
          </p:cNvGraphicFramePr>
          <p:nvPr/>
        </p:nvGraphicFramePr>
        <p:xfrm>
          <a:off x="1916113" y="3376613"/>
          <a:ext cx="4451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7" imgW="3657600" imgH="368280" progId="Equation.DSMT4">
                  <p:embed/>
                </p:oleObj>
              </mc:Choice>
              <mc:Fallback>
                <p:oleObj name="Equation" r:id="rId7" imgW="365760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76613"/>
                        <a:ext cx="4451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8345" name="Rectangle 9"/>
          <p:cNvSpPr>
            <a:spLocks noChangeArrowheads="1"/>
          </p:cNvSpPr>
          <p:nvPr/>
        </p:nvSpPr>
        <p:spPr bwMode="auto">
          <a:xfrm>
            <a:off x="323850" y="306863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and</a:t>
            </a:r>
            <a:endParaRPr lang="zh-CN" altLang="en-US" sz="2400"/>
          </a:p>
        </p:txBody>
      </p:sp>
      <p:sp>
        <p:nvSpPr>
          <p:cNvPr id="2318347" name="Rectangle 11"/>
          <p:cNvSpPr>
            <a:spLocks noChangeArrowheads="1"/>
          </p:cNvSpPr>
          <p:nvPr/>
        </p:nvSpPr>
        <p:spPr bwMode="auto">
          <a:xfrm>
            <a:off x="323850" y="3917950"/>
            <a:ext cx="706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are respectively the particular solutions of the equations </a:t>
            </a:r>
            <a:endParaRPr lang="zh-CN" altLang="en-US" sz="2400"/>
          </a:p>
        </p:txBody>
      </p:sp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395288" y="4454525"/>
            <a:ext cx="8202612" cy="506413"/>
            <a:chOff x="768" y="1272"/>
            <a:chExt cx="4317" cy="266"/>
          </a:xfrm>
        </p:grpSpPr>
        <p:sp>
          <p:nvSpPr>
            <p:cNvPr id="34831" name="Text Box 13"/>
            <p:cNvSpPr txBox="1">
              <a:spLocks noChangeAspect="1" noChangeArrowheads="1"/>
            </p:cNvSpPr>
            <p:nvPr/>
          </p:nvSpPr>
          <p:spPr bwMode="auto">
            <a:xfrm>
              <a:off x="2730" y="1272"/>
              <a:ext cx="328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34822" name="Object 14"/>
            <p:cNvGraphicFramePr>
              <a:graphicFrameLocks noChangeAspect="1"/>
            </p:cNvGraphicFramePr>
            <p:nvPr/>
          </p:nvGraphicFramePr>
          <p:xfrm>
            <a:off x="3140" y="1306"/>
            <a:ext cx="194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9" name="Equation" r:id="rId9" imgW="3085920" imgH="368280" progId="Equation.DSMT4">
                    <p:embed/>
                  </p:oleObj>
                </mc:Choice>
                <mc:Fallback>
                  <p:oleObj name="Equation" r:id="rId9" imgW="3085920" imgH="3682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1306"/>
                          <a:ext cx="194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15"/>
            <p:cNvGraphicFramePr>
              <a:graphicFrameLocks noChangeAspect="1"/>
            </p:cNvGraphicFramePr>
            <p:nvPr/>
          </p:nvGraphicFramePr>
          <p:xfrm>
            <a:off x="768" y="1306"/>
            <a:ext cx="18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" name="Equation" r:id="rId11" imgW="3009600" imgH="368280" progId="Equation.DSMT4">
                    <p:embed/>
                  </p:oleObj>
                </mc:Choice>
                <mc:Fallback>
                  <p:oleObj name="Equation" r:id="rId11" imgW="3009600" imgH="3682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306"/>
                          <a:ext cx="189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8352" name="Rectangle 16"/>
          <p:cNvSpPr>
            <a:spLocks noChangeArrowheads="1"/>
          </p:cNvSpPr>
          <p:nvPr/>
        </p:nvSpPr>
        <p:spPr bwMode="auto">
          <a:xfrm>
            <a:off x="395288" y="4997450"/>
            <a:ext cx="805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Thus, we can assume the particular solution of above equation is</a:t>
            </a:r>
            <a:endParaRPr lang="zh-CN" altLang="en-US" sz="2400"/>
          </a:p>
        </p:txBody>
      </p:sp>
      <p:graphicFrame>
        <p:nvGraphicFramePr>
          <p:cNvPr id="2318353" name="Object 17"/>
          <p:cNvGraphicFramePr>
            <a:graphicFrameLocks noChangeAspect="1"/>
          </p:cNvGraphicFramePr>
          <p:nvPr/>
        </p:nvGraphicFramePr>
        <p:xfrm>
          <a:off x="2352675" y="5589588"/>
          <a:ext cx="4730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13" imgW="3886200" imgH="368280" progId="Equation.DSMT4">
                  <p:embed/>
                </p:oleObj>
              </mc:Choice>
              <mc:Fallback>
                <p:oleObj name="Equation" r:id="rId13" imgW="388620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589588"/>
                        <a:ext cx="4730750" cy="44767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1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1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1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1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1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1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341" grpId="0"/>
      <p:bldP spid="2318342" grpId="0"/>
      <p:bldP spid="2318345" grpId="0"/>
      <p:bldP spid="2318347" grpId="0"/>
      <p:bldP spid="23183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28596" y="3857628"/>
            <a:ext cx="7572428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596" y="1357298"/>
            <a:ext cx="7572428" cy="2000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991475" cy="896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General Solution of Higher – Order Nonhomogeneous Linear Differential Equations with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Constant</a:t>
            </a:r>
            <a:r>
              <a:rPr lang="en-US" altLang="zh-CN" sz="2800">
                <a:ea typeface="宋体" pitchFamily="2" charset="-122"/>
              </a:rPr>
              <a:t> Coefficients w.r.t. the Right Hand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47675" y="1533525"/>
            <a:ext cx="69230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Example</a:t>
            </a:r>
            <a:r>
              <a:rPr lang="en-US" altLang="zh-CN" sz="2400">
                <a:ea typeface="宋体" pitchFamily="2" charset="-122"/>
              </a:rPr>
              <a:t>    Find the particular solution of the equation 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3276600" y="2060575"/>
          <a:ext cx="25257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2095200" imgH="253800" progId="Equation.DSMT4">
                  <p:embed/>
                </p:oleObj>
              </mc:Choice>
              <mc:Fallback>
                <p:oleObj name="Equation" r:id="rId3" imgW="2095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60575"/>
                        <a:ext cx="2525713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468313" y="2540000"/>
            <a:ext cx="456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which satisfies the initial conditions</a:t>
            </a:r>
            <a:endParaRPr lang="zh-CN" altLang="en-US" sz="2400"/>
          </a:p>
        </p:txBody>
      </p:sp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5018088" y="2392363"/>
          <a:ext cx="27860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5" imgW="2311200" imgH="622080" progId="Equation.DSMT4">
                  <p:embed/>
                </p:oleObj>
              </mc:Choice>
              <mc:Fallback>
                <p:oleObj name="Equation" r:id="rId5" imgW="231120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392363"/>
                        <a:ext cx="27860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9368" name="Text Box 8"/>
          <p:cNvSpPr txBox="1">
            <a:spLocks noChangeArrowheads="1"/>
          </p:cNvSpPr>
          <p:nvPr/>
        </p:nvSpPr>
        <p:spPr bwMode="auto">
          <a:xfrm>
            <a:off x="468313" y="3860800"/>
            <a:ext cx="6686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Example</a:t>
            </a:r>
            <a:r>
              <a:rPr lang="en-US" altLang="zh-CN" sz="2400">
                <a:ea typeface="宋体" pitchFamily="2" charset="-122"/>
              </a:rPr>
              <a:t>    Find a particular solution of the equation 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2319369" name="Object 9"/>
          <p:cNvGraphicFramePr>
            <a:graphicFrameLocks noChangeAspect="1"/>
          </p:cNvGraphicFramePr>
          <p:nvPr/>
        </p:nvGraphicFramePr>
        <p:xfrm>
          <a:off x="3132138" y="4562475"/>
          <a:ext cx="19589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62475"/>
                        <a:ext cx="1958975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193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Review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700213"/>
            <a:ext cx="8229600" cy="33845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Structure of Solutions of  Linear Differential Equations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 of Higher – Order Homogeneous Linear Differential Equations with Constant Coefficients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Solution of Higher – Order Nonhomogeneous Linear Differential Equations with Constant Coefficients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88237" cy="8969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2. Superposition of Solutions of Linear Differential Equations</a:t>
            </a:r>
          </a:p>
        </p:txBody>
      </p:sp>
      <p:sp>
        <p:nvSpPr>
          <p:cNvPr id="2272259" name="Text Box 3"/>
          <p:cNvSpPr txBox="1">
            <a:spLocks noChangeArrowheads="1"/>
          </p:cNvSpPr>
          <p:nvPr/>
        </p:nvSpPr>
        <p:spPr bwMode="auto">
          <a:xfrm>
            <a:off x="179388" y="1433513"/>
            <a:ext cx="67040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For convenience in writing, we introduce the symbol </a:t>
            </a:r>
          </a:p>
        </p:txBody>
      </p:sp>
      <p:graphicFrame>
        <p:nvGraphicFramePr>
          <p:cNvPr id="2272260" name="Object 4"/>
          <p:cNvGraphicFramePr>
            <a:graphicFrameLocks noChangeAspect="1"/>
          </p:cNvGraphicFramePr>
          <p:nvPr/>
        </p:nvGraphicFramePr>
        <p:xfrm>
          <a:off x="1495425" y="2043113"/>
          <a:ext cx="6388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5321160" imgH="647640" progId="Equation.DSMT4">
                  <p:embed/>
                </p:oleObj>
              </mc:Choice>
              <mc:Fallback>
                <p:oleObj name="Equation" r:id="rId3" imgW="5321160" imgH="647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043113"/>
                        <a:ext cx="63881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1" name="Text Box 5"/>
          <p:cNvSpPr txBox="1">
            <a:spLocks noChangeArrowheads="1"/>
          </p:cNvSpPr>
          <p:nvPr/>
        </p:nvSpPr>
        <p:spPr bwMode="auto">
          <a:xfrm>
            <a:off x="179388" y="2811463"/>
            <a:ext cx="8631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so than the </a:t>
            </a:r>
            <a:r>
              <a:rPr lang="en-US" altLang="zh-CN" sz="2400" b="1" i="1">
                <a:ea typeface="宋体" pitchFamily="2" charset="-122"/>
              </a:rPr>
              <a:t>n</a:t>
            </a:r>
            <a:r>
              <a:rPr lang="en-US" altLang="zh-CN" sz="2400" b="1" i="1" baseline="30000">
                <a:ea typeface="宋体" pitchFamily="2" charset="-122"/>
              </a:rPr>
              <a:t>th</a:t>
            </a:r>
            <a:r>
              <a:rPr lang="en-US" altLang="zh-CN" sz="2400">
                <a:ea typeface="宋体" pitchFamily="2" charset="-122"/>
              </a:rPr>
              <a:t> – order homogeneous linear differential equation may </a:t>
            </a:r>
          </a:p>
        </p:txBody>
      </p:sp>
      <p:sp>
        <p:nvSpPr>
          <p:cNvPr id="2272262" name="Text Box 6"/>
          <p:cNvSpPr txBox="1">
            <a:spLocks noChangeArrowheads="1"/>
          </p:cNvSpPr>
          <p:nvPr/>
        </p:nvSpPr>
        <p:spPr bwMode="auto">
          <a:xfrm>
            <a:off x="179388" y="3378200"/>
            <a:ext cx="3751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be written more succinctly as</a:t>
            </a:r>
          </a:p>
        </p:txBody>
      </p:sp>
      <p:graphicFrame>
        <p:nvGraphicFramePr>
          <p:cNvPr id="2272263" name="Object 7"/>
          <p:cNvGraphicFramePr>
            <a:graphicFrameLocks noChangeAspect="1"/>
          </p:cNvGraphicFramePr>
          <p:nvPr/>
        </p:nvGraphicFramePr>
        <p:xfrm>
          <a:off x="4013200" y="3987800"/>
          <a:ext cx="1184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990360" imgH="291960" progId="Equation.DSMT4">
                  <p:embed/>
                </p:oleObj>
              </mc:Choice>
              <mc:Fallback>
                <p:oleObj name="Equation" r:id="rId5" imgW="99036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987800"/>
                        <a:ext cx="11842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4" name="Text Box 8"/>
          <p:cNvSpPr txBox="1">
            <a:spLocks noChangeArrowheads="1"/>
          </p:cNvSpPr>
          <p:nvPr/>
        </p:nvSpPr>
        <p:spPr bwMode="auto">
          <a:xfrm>
            <a:off x="179388" y="4402138"/>
            <a:ext cx="623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2272265" name="Object 9"/>
          <p:cNvGraphicFramePr>
            <a:graphicFrameLocks noChangeAspect="1"/>
          </p:cNvGraphicFramePr>
          <p:nvPr/>
        </p:nvGraphicFramePr>
        <p:xfrm>
          <a:off x="2095500" y="5013325"/>
          <a:ext cx="60356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5029200" imgH="647640" progId="Equation.DSMT4">
                  <p:embed/>
                </p:oleObj>
              </mc:Choice>
              <mc:Fallback>
                <p:oleObj name="Equation" r:id="rId7" imgW="5029200" imgH="647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013325"/>
                        <a:ext cx="60356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6" name="AutoShape 10"/>
          <p:cNvSpPr>
            <a:spLocks noChangeArrowheads="1"/>
          </p:cNvSpPr>
          <p:nvPr/>
        </p:nvSpPr>
        <p:spPr bwMode="auto">
          <a:xfrm>
            <a:off x="5435600" y="4292600"/>
            <a:ext cx="3384550" cy="504825"/>
          </a:xfrm>
          <a:prstGeom prst="wedgeRectCallout">
            <a:avLst>
              <a:gd name="adj1" fmla="val -36208"/>
              <a:gd name="adj2" fmla="val 113208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Linear Differential Operator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7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7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27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59" grpId="0"/>
      <p:bldP spid="2272261" grpId="0"/>
      <p:bldP spid="2272262" grpId="0"/>
      <p:bldP spid="2272264" grpId="0"/>
      <p:bldP spid="22722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6.7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Applications of Differential Equations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55576-ADFD-4A6A-BF50-59C2AC7A38B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8" name="图片占位符 7" descr="480px-Julius_Pl%C3%BCck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57" b="15157"/>
          <a:stretch>
            <a:fillRect/>
          </a:stretch>
        </p:blipFill>
        <p:spPr/>
      </p:pic>
    </p:spTree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85720" y="4071942"/>
            <a:ext cx="8643998" cy="20717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Some Applications for Differential Equations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F18-0945-49FB-9797-5BA5122190B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8515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66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In general, the procedures for applying differential equations to solve practical problems are the following:</a:t>
            </a:r>
          </a:p>
        </p:txBody>
      </p:sp>
      <p:sp>
        <p:nvSpPr>
          <p:cNvPr id="1088516" name="Text Box 4"/>
          <p:cNvSpPr txBox="1">
            <a:spLocks noChangeArrowheads="1"/>
          </p:cNvSpPr>
          <p:nvPr/>
        </p:nvSpPr>
        <p:spPr bwMode="auto">
          <a:xfrm>
            <a:off x="285720" y="2258999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(1) Establish the approximate differential equation and initial conditions using knowledge of mathematics and related sciences;</a:t>
            </a: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285720" y="3028937"/>
            <a:ext cx="8429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(2) Find the general solution of the equation and then determine the desired particular solution using the initial conditions.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6250" y="4173542"/>
            <a:ext cx="8453438" cy="1860551"/>
            <a:chOff x="300" y="2629"/>
            <a:chExt cx="5325" cy="1172"/>
          </a:xfrm>
        </p:grpSpPr>
        <p:sp>
          <p:nvSpPr>
            <p:cNvPr id="1088519" name="Text Box 7"/>
            <p:cNvSpPr txBox="1">
              <a:spLocks noChangeArrowheads="1"/>
            </p:cNvSpPr>
            <p:nvPr/>
          </p:nvSpPr>
          <p:spPr bwMode="auto">
            <a:xfrm>
              <a:off x="300" y="2629"/>
              <a:ext cx="8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</a:t>
              </a:r>
            </a:p>
          </p:txBody>
        </p:sp>
        <p:sp>
          <p:nvSpPr>
            <p:cNvPr id="1088520" name="Text Box 8"/>
            <p:cNvSpPr txBox="1">
              <a:spLocks noChangeArrowheads="1"/>
            </p:cNvSpPr>
            <p:nvPr/>
          </p:nvSpPr>
          <p:spPr bwMode="auto">
            <a:xfrm>
              <a:off x="1426" y="2629"/>
              <a:ext cx="41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Find the equation of the curve such that the distance</a:t>
              </a:r>
            </a:p>
          </p:txBody>
        </p:sp>
        <p:sp>
          <p:nvSpPr>
            <p:cNvPr id="1088521" name="Text Box 9"/>
            <p:cNvSpPr txBox="1">
              <a:spLocks noChangeArrowheads="1"/>
            </p:cNvSpPr>
            <p:nvPr/>
          </p:nvSpPr>
          <p:spPr bwMode="auto">
            <a:xfrm>
              <a:off x="300" y="2812"/>
              <a:ext cx="5325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between any point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dirty="0">
                  <a:ea typeface="宋体" pitchFamily="2" charset="-122"/>
                </a:rPr>
                <a:t> on the curve and the origin is equal to the distance between the point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dirty="0">
                  <a:ea typeface="宋体" pitchFamily="2" charset="-122"/>
                </a:rPr>
                <a:t> and the point </a:t>
              </a:r>
              <a:r>
                <a:rPr lang="en-US" altLang="zh-CN" sz="2400" b="1" i="1" dirty="0">
                  <a:ea typeface="宋体" pitchFamily="2" charset="-122"/>
                </a:rPr>
                <a:t>Q</a:t>
              </a:r>
              <a:r>
                <a:rPr lang="en-US" altLang="zh-CN" sz="2400" dirty="0">
                  <a:ea typeface="宋体" pitchFamily="2" charset="-122"/>
                </a:rPr>
                <a:t> which is an intersection point of the tangent of the curve at point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dirty="0">
                  <a:ea typeface="宋体" pitchFamily="2" charset="-122"/>
                </a:rPr>
                <a:t> and the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dirty="0">
                  <a:ea typeface="宋体" pitchFamily="2" charset="-122"/>
                </a:rPr>
                <a:t>-axis.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88516" grpId="0"/>
      <p:bldP spid="10885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Some Applications for Differential Equations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952B-8310-40C2-A54D-76F32F90E3C7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43636" y="1285860"/>
            <a:ext cx="2879725" cy="2138363"/>
            <a:chOff x="3589" y="954"/>
            <a:chExt cx="1814" cy="1347"/>
          </a:xfrm>
        </p:grpSpPr>
        <p:sp>
          <p:nvSpPr>
            <p:cNvPr id="1090564" name="Line 4"/>
            <p:cNvSpPr>
              <a:spLocks noChangeShapeType="1"/>
            </p:cNvSpPr>
            <p:nvPr/>
          </p:nvSpPr>
          <p:spPr bwMode="auto">
            <a:xfrm>
              <a:off x="3589" y="2088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565" name="Line 5"/>
            <p:cNvSpPr>
              <a:spLocks noChangeShapeType="1"/>
            </p:cNvSpPr>
            <p:nvPr/>
          </p:nvSpPr>
          <p:spPr bwMode="auto">
            <a:xfrm flipV="1">
              <a:off x="3872" y="1011"/>
              <a:ext cx="0" cy="1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566" name="Line 6"/>
            <p:cNvSpPr>
              <a:spLocks noChangeShapeType="1"/>
            </p:cNvSpPr>
            <p:nvPr/>
          </p:nvSpPr>
          <p:spPr bwMode="auto">
            <a:xfrm flipV="1">
              <a:off x="3872" y="1493"/>
              <a:ext cx="596" cy="5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567" name="Line 7"/>
            <p:cNvSpPr>
              <a:spLocks noChangeShapeType="1"/>
            </p:cNvSpPr>
            <p:nvPr/>
          </p:nvSpPr>
          <p:spPr bwMode="auto">
            <a:xfrm>
              <a:off x="4184" y="1210"/>
              <a:ext cx="879" cy="8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568" name="Freeform 8"/>
            <p:cNvSpPr>
              <a:spLocks/>
            </p:cNvSpPr>
            <p:nvPr/>
          </p:nvSpPr>
          <p:spPr bwMode="auto">
            <a:xfrm>
              <a:off x="4326" y="954"/>
              <a:ext cx="794" cy="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794"/>
                </a:cxn>
                <a:cxn ang="0">
                  <a:pos x="1134" y="1078"/>
                </a:cxn>
              </a:cxnLst>
              <a:rect l="0" t="0" r="r" b="b"/>
              <a:pathLst>
                <a:path w="1134" h="1078">
                  <a:moveTo>
                    <a:pt x="0" y="0"/>
                  </a:moveTo>
                  <a:cubicBezTo>
                    <a:pt x="19" y="307"/>
                    <a:pt x="38" y="614"/>
                    <a:pt x="227" y="794"/>
                  </a:cubicBezTo>
                  <a:cubicBezTo>
                    <a:pt x="416" y="974"/>
                    <a:pt x="775" y="1026"/>
                    <a:pt x="1134" y="107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90569" name="Object 9"/>
            <p:cNvGraphicFramePr>
              <a:graphicFrameLocks noChangeAspect="1"/>
            </p:cNvGraphicFramePr>
            <p:nvPr/>
          </p:nvGraphicFramePr>
          <p:xfrm>
            <a:off x="3702" y="211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5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211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0570" name="Object 10"/>
            <p:cNvGraphicFramePr>
              <a:graphicFrameLocks noChangeAspect="1"/>
            </p:cNvGraphicFramePr>
            <p:nvPr/>
          </p:nvGraphicFramePr>
          <p:xfrm>
            <a:off x="4779" y="2117"/>
            <a:ext cx="5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6" name="Equation" r:id="rId6" imgW="850680" imgH="291960" progId="Equation.DSMT4">
                    <p:embed/>
                  </p:oleObj>
                </mc:Choice>
                <mc:Fallback>
                  <p:oleObj name="Equation" r:id="rId6" imgW="850680" imgH="291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117"/>
                          <a:ext cx="53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0571" name="Object 11"/>
            <p:cNvGraphicFramePr>
              <a:graphicFrameLocks noChangeAspect="1"/>
            </p:cNvGraphicFramePr>
            <p:nvPr/>
          </p:nvGraphicFramePr>
          <p:xfrm>
            <a:off x="4496" y="1295"/>
            <a:ext cx="5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7" name="Equation" r:id="rId8" imgW="812520" imgH="291960" progId="Equation.DSMT4">
                    <p:embed/>
                  </p:oleObj>
                </mc:Choice>
                <mc:Fallback>
                  <p:oleObj name="Equation" r:id="rId8" imgW="812520" imgH="291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295"/>
                          <a:ext cx="5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0572" name="Object 12"/>
            <p:cNvGraphicFramePr>
              <a:graphicFrameLocks noChangeAspect="1"/>
            </p:cNvGraphicFramePr>
            <p:nvPr/>
          </p:nvGraphicFramePr>
          <p:xfrm>
            <a:off x="5205" y="1947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8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1947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0573" name="Object 13"/>
            <p:cNvGraphicFramePr>
              <a:graphicFrameLocks noChangeAspect="1"/>
            </p:cNvGraphicFramePr>
            <p:nvPr/>
          </p:nvGraphicFramePr>
          <p:xfrm>
            <a:off x="3730" y="109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9" name="Equation" r:id="rId12" imgW="190440" imgH="241200" progId="Equation.DSMT4">
                    <p:embed/>
                  </p:oleObj>
                </mc:Choice>
                <mc:Fallback>
                  <p:oleObj name="Equation" r:id="rId12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109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0574" name="Text Box 14"/>
          <p:cNvSpPr txBox="1">
            <a:spLocks noChangeArrowheads="1"/>
          </p:cNvSpPr>
          <p:nvPr/>
        </p:nvSpPr>
        <p:spPr bwMode="auto">
          <a:xfrm>
            <a:off x="577839" y="1181385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19113" y="1181099"/>
            <a:ext cx="5380038" cy="1650998"/>
            <a:chOff x="327" y="840"/>
            <a:chExt cx="3389" cy="1040"/>
          </a:xfrm>
        </p:grpSpPr>
        <p:sp>
          <p:nvSpPr>
            <p:cNvPr id="1090576" name="Text Box 16"/>
            <p:cNvSpPr txBox="1">
              <a:spLocks noChangeArrowheads="1"/>
            </p:cNvSpPr>
            <p:nvPr/>
          </p:nvSpPr>
          <p:spPr bwMode="auto">
            <a:xfrm>
              <a:off x="1123" y="840"/>
              <a:ext cx="23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Suppose that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b="1" dirty="0">
                  <a:ea typeface="宋体" pitchFamily="2" charset="-122"/>
                </a:rPr>
                <a:t> (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 ,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)</a:t>
              </a:r>
              <a:r>
                <a:rPr lang="en-US" altLang="zh-CN" sz="2400" dirty="0">
                  <a:ea typeface="宋体" pitchFamily="2" charset="-122"/>
                </a:rPr>
                <a:t> is any</a:t>
              </a:r>
            </a:p>
          </p:txBody>
        </p:sp>
        <p:sp>
          <p:nvSpPr>
            <p:cNvPr id="1090577" name="Text Box 17"/>
            <p:cNvSpPr txBox="1">
              <a:spLocks noChangeArrowheads="1"/>
            </p:cNvSpPr>
            <p:nvPr/>
          </p:nvSpPr>
          <p:spPr bwMode="auto">
            <a:xfrm>
              <a:off x="327" y="1124"/>
              <a:ext cx="338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point on the desired curve </a:t>
              </a:r>
              <a:r>
                <a:rPr lang="en-US" altLang="zh-CN" sz="2400" b="1" i="1">
                  <a:ea typeface="宋体" pitchFamily="2" charset="-122"/>
                </a:rPr>
                <a:t>y</a:t>
              </a:r>
              <a:r>
                <a:rPr lang="en-US" altLang="zh-CN" sz="2400" b="1">
                  <a:ea typeface="宋体" pitchFamily="2" charset="-122"/>
                </a:rPr>
                <a:t> = </a:t>
              </a:r>
              <a:r>
                <a:rPr lang="en-US" altLang="zh-CN" sz="2400" b="1" i="1">
                  <a:ea typeface="宋体" pitchFamily="2" charset="-122"/>
                </a:rPr>
                <a:t>y</a:t>
              </a:r>
              <a:r>
                <a:rPr lang="en-US" altLang="zh-CN" sz="2400" b="1">
                  <a:ea typeface="宋体" pitchFamily="2" charset="-122"/>
                </a:rPr>
                <a:t>(</a:t>
              </a:r>
              <a:r>
                <a:rPr lang="en-US" altLang="zh-CN" sz="2400" b="1" i="1">
                  <a:ea typeface="宋体" pitchFamily="2" charset="-122"/>
                </a:rPr>
                <a:t>x</a:t>
              </a:r>
              <a:r>
                <a:rPr lang="en-US" altLang="zh-CN" sz="2400" b="1">
                  <a:ea typeface="宋体" pitchFamily="2" charset="-122"/>
                </a:rPr>
                <a:t>)</a:t>
              </a:r>
              <a:r>
                <a:rPr lang="en-US" altLang="zh-CN" sz="2400">
                  <a:ea typeface="宋体" pitchFamily="2" charset="-122"/>
                </a:rPr>
                <a:t>. By the</a:t>
              </a:r>
            </a:p>
            <a:p>
              <a:r>
                <a:rPr lang="en-US" altLang="zh-CN" sz="2400">
                  <a:ea typeface="宋体" pitchFamily="2" charset="-122"/>
                </a:rPr>
                <a:t>assumption we know that the condition</a:t>
              </a:r>
            </a:p>
            <a:p>
              <a:r>
                <a:rPr lang="en-US" altLang="zh-CN" sz="2400">
                  <a:ea typeface="宋体" pitchFamily="2" charset="-122"/>
                </a:rPr>
                <a:t>determining the curve is </a:t>
              </a:r>
            </a:p>
          </p:txBody>
        </p:sp>
        <p:graphicFrame>
          <p:nvGraphicFramePr>
            <p:cNvPr id="1090578" name="Object 18"/>
            <p:cNvGraphicFramePr>
              <a:graphicFrameLocks noChangeAspect="1"/>
            </p:cNvGraphicFramePr>
            <p:nvPr/>
          </p:nvGraphicFramePr>
          <p:xfrm>
            <a:off x="2340" y="1626"/>
            <a:ext cx="7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0" name="Equation" r:id="rId14" imgW="1257120" imgH="368280" progId="Equation.DSMT4">
                    <p:embed/>
                  </p:oleObj>
                </mc:Choice>
                <mc:Fallback>
                  <p:oleObj name="Equation" r:id="rId14" imgW="1257120" imgH="3682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1626"/>
                          <a:ext cx="7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19113" y="2928934"/>
            <a:ext cx="5473700" cy="1023937"/>
            <a:chOff x="327" y="1947"/>
            <a:chExt cx="3448" cy="645"/>
          </a:xfrm>
        </p:grpSpPr>
        <p:sp>
          <p:nvSpPr>
            <p:cNvPr id="1090580" name="Text Box 20"/>
            <p:cNvSpPr txBox="1">
              <a:spLocks noChangeArrowheads="1"/>
            </p:cNvSpPr>
            <p:nvPr/>
          </p:nvSpPr>
          <p:spPr bwMode="auto">
            <a:xfrm>
              <a:off x="327" y="1947"/>
              <a:ext cx="34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To find the length </a:t>
              </a:r>
              <a:r>
                <a:rPr lang="en-US" altLang="zh-CN" sz="2400" b="1" dirty="0">
                  <a:ea typeface="宋体" pitchFamily="2" charset="-122"/>
                </a:rPr>
                <a:t>|</a:t>
              </a:r>
              <a:r>
                <a:rPr lang="en-US" altLang="zh-CN" sz="2400" b="1" i="1" dirty="0">
                  <a:ea typeface="宋体" pitchFamily="2" charset="-122"/>
                </a:rPr>
                <a:t>PQ</a:t>
              </a:r>
              <a:r>
                <a:rPr lang="en-US" altLang="zh-CN" sz="2400" b="1" dirty="0">
                  <a:ea typeface="宋体" pitchFamily="2" charset="-122"/>
                </a:rPr>
                <a:t>|</a:t>
              </a:r>
              <a:r>
                <a:rPr lang="en-US" altLang="zh-CN" sz="2400" dirty="0">
                  <a:ea typeface="宋体" pitchFamily="2" charset="-122"/>
                </a:rPr>
                <a:t> we first write down</a:t>
              </a:r>
            </a:p>
            <a:p>
              <a:r>
                <a:rPr lang="en-US" altLang="zh-CN" sz="2400" dirty="0">
                  <a:ea typeface="宋体" pitchFamily="2" charset="-122"/>
                </a:rPr>
                <a:t>the equation of the tangent </a:t>
              </a:r>
              <a:r>
                <a:rPr lang="en-US" altLang="zh-CN" sz="2400" b="1" i="1" dirty="0">
                  <a:ea typeface="宋体" pitchFamily="2" charset="-122"/>
                </a:rPr>
                <a:t>PQ</a:t>
              </a:r>
              <a:r>
                <a:rPr lang="en-US" altLang="zh-CN" sz="2400" dirty="0">
                  <a:ea typeface="宋体" pitchFamily="2" charset="-122"/>
                </a:rPr>
                <a:t> as follows: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90581" name="Object 21"/>
            <p:cNvGraphicFramePr>
              <a:graphicFrameLocks noChangeAspect="1"/>
            </p:cNvGraphicFramePr>
            <p:nvPr/>
          </p:nvGraphicFramePr>
          <p:xfrm>
            <a:off x="1187" y="2400"/>
            <a:ext cx="12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1" name="Equation" r:id="rId16" imgW="1942920" imgH="304560" progId="Equation.DSMT4">
                    <p:embed/>
                  </p:oleObj>
                </mc:Choice>
                <mc:Fallback>
                  <p:oleObj name="Equation" r:id="rId16" imgW="1942920" imgH="304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2400"/>
                          <a:ext cx="122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19113" y="4105276"/>
            <a:ext cx="8053387" cy="1395413"/>
            <a:chOff x="327" y="2586"/>
            <a:chExt cx="5073" cy="879"/>
          </a:xfrm>
        </p:grpSpPr>
        <p:sp>
          <p:nvSpPr>
            <p:cNvPr id="1090583" name="Text Box 23"/>
            <p:cNvSpPr txBox="1">
              <a:spLocks noChangeArrowheads="1"/>
            </p:cNvSpPr>
            <p:nvPr/>
          </p:nvSpPr>
          <p:spPr bwMode="auto">
            <a:xfrm>
              <a:off x="327" y="2586"/>
              <a:ext cx="50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where </a:t>
              </a:r>
              <a:r>
                <a:rPr lang="en-US" altLang="zh-CN" sz="2400" b="1" dirty="0">
                  <a:ea typeface="宋体" pitchFamily="2" charset="-122"/>
                </a:rPr>
                <a:t>(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 ,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)</a:t>
              </a:r>
              <a:r>
                <a:rPr lang="en-US" altLang="zh-CN" sz="2400" dirty="0">
                  <a:ea typeface="宋体" pitchFamily="2" charset="-122"/>
                </a:rPr>
                <a:t> is the variable point on the tangent. Let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= 0</a:t>
              </a:r>
              <a:r>
                <a:rPr lang="en-US" altLang="zh-CN" sz="2400" dirty="0">
                  <a:ea typeface="宋体" pitchFamily="2" charset="-122"/>
                </a:rPr>
                <a:t>. The abscissa of the point </a:t>
              </a:r>
              <a:r>
                <a:rPr lang="en-US" altLang="zh-CN" sz="2400" b="1" i="1" dirty="0">
                  <a:ea typeface="宋体" pitchFamily="2" charset="-122"/>
                </a:rPr>
                <a:t>Q</a:t>
              </a:r>
              <a:r>
                <a:rPr lang="en-US" altLang="zh-CN" sz="2400" dirty="0">
                  <a:ea typeface="宋体" pitchFamily="2" charset="-122"/>
                </a:rPr>
                <a:t> is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90584" name="Object 24"/>
            <p:cNvGraphicFramePr>
              <a:graphicFrameLocks noChangeAspect="1"/>
            </p:cNvGraphicFramePr>
            <p:nvPr/>
          </p:nvGraphicFramePr>
          <p:xfrm>
            <a:off x="2524" y="3033"/>
            <a:ext cx="8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2" name="Equation" r:id="rId18" imgW="1422360" imgH="685800" progId="Equation.DSMT4">
                    <p:embed/>
                  </p:oleObj>
                </mc:Choice>
                <mc:Fallback>
                  <p:oleObj name="Equation" r:id="rId18" imgW="1422360" imgH="685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3033"/>
                          <a:ext cx="89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19113" y="5384800"/>
            <a:ext cx="6019800" cy="996950"/>
            <a:chOff x="327" y="3238"/>
            <a:chExt cx="3792" cy="628"/>
          </a:xfrm>
        </p:grpSpPr>
        <p:sp>
          <p:nvSpPr>
            <p:cNvPr id="1090586" name="Text Box 26"/>
            <p:cNvSpPr txBox="1">
              <a:spLocks noChangeArrowheads="1"/>
            </p:cNvSpPr>
            <p:nvPr/>
          </p:nvSpPr>
          <p:spPr bwMode="auto">
            <a:xfrm>
              <a:off x="327" y="3238"/>
              <a:ext cx="5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so that</a:t>
              </a:r>
            </a:p>
          </p:txBody>
        </p:sp>
        <p:graphicFrame>
          <p:nvGraphicFramePr>
            <p:cNvPr id="1090587" name="Object 27"/>
            <p:cNvGraphicFramePr>
              <a:graphicFrameLocks noChangeAspect="1"/>
            </p:cNvGraphicFramePr>
            <p:nvPr/>
          </p:nvGraphicFramePr>
          <p:xfrm>
            <a:off x="1583" y="3322"/>
            <a:ext cx="253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3" name="Equation" r:id="rId20" imgW="4025880" imgH="863280" progId="Equation.DSMT4">
                    <p:embed/>
                  </p:oleObj>
                </mc:Choice>
                <mc:Fallback>
                  <p:oleObj name="Equation" r:id="rId20" imgW="4025880" imgH="863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3322"/>
                          <a:ext cx="2536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Some Applications for Differential Equations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C188-D145-480B-A76F-FB94DB69ABC0}" type="slidenum">
              <a:rPr lang="en-US" altLang="en-US"/>
              <a:pPr/>
              <a:t>43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2336" y="1285860"/>
            <a:ext cx="6946900" cy="1289050"/>
            <a:chOff x="299" y="1070"/>
            <a:chExt cx="4376" cy="812"/>
          </a:xfrm>
        </p:grpSpPr>
        <p:sp>
          <p:nvSpPr>
            <p:cNvPr id="1092612" name="Text Box 4"/>
            <p:cNvSpPr txBox="1">
              <a:spLocks noChangeArrowheads="1"/>
            </p:cNvSpPr>
            <p:nvPr/>
          </p:nvSpPr>
          <p:spPr bwMode="auto">
            <a:xfrm>
              <a:off x="299" y="1070"/>
              <a:ext cx="4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Thus, the coordinate representations of the condition is</a:t>
              </a:r>
            </a:p>
          </p:txBody>
        </p:sp>
        <p:graphicFrame>
          <p:nvGraphicFramePr>
            <p:cNvPr id="1092613" name="Object 5"/>
            <p:cNvGraphicFramePr>
              <a:graphicFrameLocks noChangeAspect="1"/>
            </p:cNvGraphicFramePr>
            <p:nvPr/>
          </p:nvGraphicFramePr>
          <p:xfrm>
            <a:off x="2048" y="1338"/>
            <a:ext cx="166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4" name="Equation" r:id="rId4" imgW="2641320" imgH="863280" progId="Equation.DSMT4">
                    <p:embed/>
                  </p:oleObj>
                </mc:Choice>
                <mc:Fallback>
                  <p:oleObj name="Equation" r:id="rId4" imgW="2641320" imgH="8632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1338"/>
                          <a:ext cx="1664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66786" y="2590785"/>
            <a:ext cx="6340475" cy="935038"/>
            <a:chOff x="327" y="1892"/>
            <a:chExt cx="3994" cy="589"/>
          </a:xfrm>
        </p:grpSpPr>
        <p:sp>
          <p:nvSpPr>
            <p:cNvPr id="1092615" name="Text Box 7"/>
            <p:cNvSpPr txBox="1">
              <a:spLocks noChangeArrowheads="1"/>
            </p:cNvSpPr>
            <p:nvPr/>
          </p:nvSpPr>
          <p:spPr bwMode="auto">
            <a:xfrm>
              <a:off x="327" y="1892"/>
              <a:ext cx="39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 general solution is easily obtained as follows: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85" y="2081"/>
              <a:ext cx="1586" cy="400"/>
              <a:chOff x="1289" y="2081"/>
              <a:chExt cx="1586" cy="400"/>
            </a:xfrm>
          </p:grpSpPr>
          <p:graphicFrame>
            <p:nvGraphicFramePr>
              <p:cNvPr id="1092617" name="Object 9"/>
              <p:cNvGraphicFramePr>
                <a:graphicFrameLocks noChangeAspect="1"/>
              </p:cNvGraphicFramePr>
              <p:nvPr/>
            </p:nvGraphicFramePr>
            <p:xfrm>
              <a:off x="1289" y="2187"/>
              <a:ext cx="54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5" name="Equation" r:id="rId6" imgW="863280" imgH="342720" progId="Equation.DSMT4">
                      <p:embed/>
                    </p:oleObj>
                  </mc:Choice>
                  <mc:Fallback>
                    <p:oleObj name="Equation" r:id="rId6" imgW="863280" imgH="34272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9" y="2187"/>
                            <a:ext cx="54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2618" name="Text Box 10"/>
              <p:cNvSpPr txBox="1">
                <a:spLocks noChangeArrowheads="1"/>
              </p:cNvSpPr>
              <p:nvPr/>
            </p:nvSpPr>
            <p:spPr bwMode="auto">
              <a:xfrm>
                <a:off x="2000" y="2147"/>
                <a:ext cx="27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or</a:t>
                </a:r>
              </a:p>
            </p:txBody>
          </p:sp>
          <p:graphicFrame>
            <p:nvGraphicFramePr>
              <p:cNvPr id="1092619" name="Object 11"/>
              <p:cNvGraphicFramePr>
                <a:graphicFrameLocks noChangeAspect="1"/>
              </p:cNvGraphicFramePr>
              <p:nvPr/>
            </p:nvGraphicFramePr>
            <p:xfrm>
              <a:off x="2339" y="2081"/>
              <a:ext cx="536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6" name="Equation" r:id="rId8" imgW="850680" imgH="634680" progId="Equation.DSMT4">
                      <p:embed/>
                    </p:oleObj>
                  </mc:Choice>
                  <mc:Fallback>
                    <p:oleObj name="Equation" r:id="rId8" imgW="850680" imgH="63468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" y="2081"/>
                            <a:ext cx="536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19113" y="3500438"/>
            <a:ext cx="8053387" cy="1928817"/>
            <a:chOff x="327" y="2544"/>
            <a:chExt cx="5073" cy="1215"/>
          </a:xfrm>
        </p:grpSpPr>
        <p:sp>
          <p:nvSpPr>
            <p:cNvPr id="1092621" name="Text Box 13"/>
            <p:cNvSpPr txBox="1">
              <a:spLocks noChangeArrowheads="1"/>
            </p:cNvSpPr>
            <p:nvPr/>
          </p:nvSpPr>
          <p:spPr bwMode="auto">
            <a:xfrm>
              <a:off x="327" y="2544"/>
              <a:ext cx="50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Obviously, there are two families of curves both satisfying the requirement. One is a family of hyperbolas </a:t>
              </a:r>
            </a:p>
          </p:txBody>
        </p:sp>
        <p:graphicFrame>
          <p:nvGraphicFramePr>
            <p:cNvPr id="1092622" name="Object 14"/>
            <p:cNvGraphicFramePr>
              <a:graphicFrameLocks noChangeAspect="1"/>
            </p:cNvGraphicFramePr>
            <p:nvPr/>
          </p:nvGraphicFramePr>
          <p:xfrm>
            <a:off x="2511" y="3089"/>
            <a:ext cx="54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7" name="Equation" r:id="rId10" imgW="863280" imgH="634680" progId="Equation.DSMT4">
                    <p:embed/>
                  </p:oleObj>
                </mc:Choice>
                <mc:Fallback>
                  <p:oleObj name="Equation" r:id="rId10" imgW="86328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3089"/>
                          <a:ext cx="54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2623" name="Text Box 15"/>
            <p:cNvSpPr txBox="1">
              <a:spLocks noChangeArrowheads="1"/>
            </p:cNvSpPr>
            <p:nvPr/>
          </p:nvSpPr>
          <p:spPr bwMode="auto">
            <a:xfrm>
              <a:off x="333" y="3468"/>
              <a:ext cx="28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 other is a family of rays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 err="1">
                  <a:ea typeface="宋体" pitchFamily="2" charset="-122"/>
                </a:rPr>
                <a:t>Cx</a:t>
              </a:r>
              <a:r>
                <a:rPr lang="en-US" altLang="zh-CN" sz="2400" dirty="0">
                  <a:ea typeface="宋体" pitchFamily="2" charset="-122"/>
                </a:rPr>
                <a:t>.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</p:grpSp>
      <p:sp>
        <p:nvSpPr>
          <p:cNvPr id="1092624" name="Rectangle 16"/>
          <p:cNvSpPr>
            <a:spLocks noChangeArrowheads="1"/>
          </p:cNvSpPr>
          <p:nvPr/>
        </p:nvSpPr>
        <p:spPr bwMode="auto">
          <a:xfrm>
            <a:off x="519145" y="5412090"/>
            <a:ext cx="1889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4" name="Text Box 4"/>
          <p:cNvSpPr txBox="1">
            <a:spLocks noChangeArrowheads="1"/>
          </p:cNvSpPr>
          <p:nvPr/>
        </p:nvSpPr>
        <p:spPr bwMode="auto">
          <a:xfrm>
            <a:off x="950913" y="1509713"/>
            <a:ext cx="6483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is easy to see, that </a:t>
            </a:r>
            <a:r>
              <a:rPr lang="en-US" altLang="zh-CN" sz="2400" b="1" i="1">
                <a:ea typeface="宋体" pitchFamily="2" charset="-122"/>
              </a:rPr>
              <a:t>L</a:t>
            </a:r>
            <a:r>
              <a:rPr lang="en-US" altLang="zh-CN" sz="2400">
                <a:ea typeface="宋体" pitchFamily="2" charset="-122"/>
              </a:rPr>
              <a:t> has the following properties:</a:t>
            </a:r>
          </a:p>
        </p:txBody>
      </p:sp>
      <p:graphicFrame>
        <p:nvGraphicFramePr>
          <p:cNvPr id="2273285" name="Object 5"/>
          <p:cNvGraphicFramePr>
            <a:graphicFrameLocks noChangeAspect="1"/>
          </p:cNvGraphicFramePr>
          <p:nvPr/>
        </p:nvGraphicFramePr>
        <p:xfrm>
          <a:off x="1563688" y="3084513"/>
          <a:ext cx="624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3" imgW="6248160" imgH="330120" progId="Equation.DSMT4">
                  <p:embed/>
                </p:oleObj>
              </mc:Choice>
              <mc:Fallback>
                <p:oleObj name="Equation" r:id="rId3" imgW="62481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084513"/>
                        <a:ext cx="6248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86" name="Text Box 6"/>
          <p:cNvSpPr txBox="1">
            <a:spLocks noChangeArrowheads="1"/>
          </p:cNvSpPr>
          <p:nvPr/>
        </p:nvSpPr>
        <p:spPr bwMode="auto">
          <a:xfrm>
            <a:off x="1154113" y="2986088"/>
            <a:ext cx="4889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3. </a:t>
            </a:r>
          </a:p>
        </p:txBody>
      </p:sp>
      <p:graphicFrame>
        <p:nvGraphicFramePr>
          <p:cNvPr id="2273287" name="Object 7"/>
          <p:cNvGraphicFramePr>
            <a:graphicFrameLocks noChangeAspect="1"/>
          </p:cNvGraphicFramePr>
          <p:nvPr/>
        </p:nvGraphicFramePr>
        <p:xfrm>
          <a:off x="1576388" y="2074863"/>
          <a:ext cx="901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5" imgW="901440" imgH="291960" progId="Equation.DSMT4">
                  <p:embed/>
                </p:oleObj>
              </mc:Choice>
              <mc:Fallback>
                <p:oleObj name="Equation" r:id="rId5" imgW="90144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074863"/>
                        <a:ext cx="901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88" name="Text Box 8"/>
          <p:cNvSpPr txBox="1">
            <a:spLocks noChangeArrowheads="1"/>
          </p:cNvSpPr>
          <p:nvPr/>
        </p:nvSpPr>
        <p:spPr bwMode="auto">
          <a:xfrm>
            <a:off x="1154113" y="1957388"/>
            <a:ext cx="4889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1. </a:t>
            </a:r>
          </a:p>
        </p:txBody>
      </p:sp>
      <p:sp>
        <p:nvSpPr>
          <p:cNvPr id="2273289" name="Text Box 9"/>
          <p:cNvSpPr txBox="1">
            <a:spLocks noChangeArrowheads="1"/>
          </p:cNvSpPr>
          <p:nvPr/>
        </p:nvSpPr>
        <p:spPr bwMode="auto">
          <a:xfrm>
            <a:off x="3025775" y="2455863"/>
            <a:ext cx="3751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, if </a:t>
            </a:r>
            <a:r>
              <a:rPr lang="en-US" altLang="zh-CN" sz="2400" b="1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 is an arbitrary constant; </a:t>
            </a:r>
          </a:p>
        </p:txBody>
      </p:sp>
      <p:graphicFrame>
        <p:nvGraphicFramePr>
          <p:cNvPr id="2273290" name="Object 10"/>
          <p:cNvGraphicFramePr>
            <a:graphicFrameLocks noChangeAspect="1"/>
          </p:cNvGraphicFramePr>
          <p:nvPr/>
        </p:nvGraphicFramePr>
        <p:xfrm>
          <a:off x="1560513" y="2598738"/>
          <a:ext cx="149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7" imgW="1498320" imgH="291960" progId="Equation.DSMT4">
                  <p:embed/>
                </p:oleObj>
              </mc:Choice>
              <mc:Fallback>
                <p:oleObj name="Equation" r:id="rId7" imgW="149832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598738"/>
                        <a:ext cx="149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1" name="Text Box 11"/>
          <p:cNvSpPr txBox="1">
            <a:spLocks noChangeArrowheads="1"/>
          </p:cNvSpPr>
          <p:nvPr/>
        </p:nvSpPr>
        <p:spPr bwMode="auto">
          <a:xfrm>
            <a:off x="1154113" y="2481263"/>
            <a:ext cx="4889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2. </a:t>
            </a:r>
          </a:p>
        </p:txBody>
      </p:sp>
      <p:sp>
        <p:nvSpPr>
          <p:cNvPr id="2273292" name="Text Box 12"/>
          <p:cNvSpPr txBox="1">
            <a:spLocks noChangeArrowheads="1"/>
          </p:cNvSpPr>
          <p:nvPr/>
        </p:nvSpPr>
        <p:spPr bwMode="auto">
          <a:xfrm>
            <a:off x="3335338" y="3521075"/>
            <a:ext cx="29654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are arbitrary constants.</a:t>
            </a:r>
          </a:p>
        </p:txBody>
      </p:sp>
      <p:graphicFrame>
        <p:nvGraphicFramePr>
          <p:cNvPr id="2273293" name="Object 13"/>
          <p:cNvGraphicFramePr>
            <a:graphicFrameLocks noChangeAspect="1"/>
          </p:cNvGraphicFramePr>
          <p:nvPr/>
        </p:nvGraphicFramePr>
        <p:xfrm>
          <a:off x="1835150" y="3616325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9" imgW="1511280" imgH="330120" progId="Equation.DSMT4">
                  <p:embed/>
                </p:oleObj>
              </mc:Choice>
              <mc:Fallback>
                <p:oleObj name="Equation" r:id="rId9" imgW="151128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16325"/>
                        <a:ext cx="151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4" name="Text Box 14"/>
          <p:cNvSpPr txBox="1">
            <a:spLocks noChangeArrowheads="1"/>
          </p:cNvSpPr>
          <p:nvPr/>
        </p:nvSpPr>
        <p:spPr bwMode="auto">
          <a:xfrm>
            <a:off x="950913" y="3521075"/>
            <a:ext cx="928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where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1775" y="4292600"/>
            <a:ext cx="8732838" cy="2016125"/>
            <a:chOff x="22" y="2568"/>
            <a:chExt cx="5501" cy="1270"/>
          </a:xfrm>
        </p:grpSpPr>
        <p:sp>
          <p:nvSpPr>
            <p:cNvPr id="4114" name="Rectangle 2"/>
            <p:cNvSpPr>
              <a:spLocks noChangeArrowheads="1"/>
            </p:cNvSpPr>
            <p:nvPr/>
          </p:nvSpPr>
          <p:spPr bwMode="auto">
            <a:xfrm>
              <a:off x="22" y="2568"/>
              <a:ext cx="5501" cy="1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Text Box 15"/>
            <p:cNvSpPr txBox="1">
              <a:spLocks noChangeArrowheads="1"/>
            </p:cNvSpPr>
            <p:nvPr/>
          </p:nvSpPr>
          <p:spPr bwMode="auto">
            <a:xfrm>
              <a:off x="90" y="2581"/>
              <a:ext cx="419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Theorem (Principle of Superposition of Solutions)</a:t>
              </a:r>
            </a:p>
          </p:txBody>
        </p:sp>
        <p:sp>
          <p:nvSpPr>
            <p:cNvPr id="4116" name="Text Box 16"/>
            <p:cNvSpPr txBox="1">
              <a:spLocks noChangeArrowheads="1"/>
            </p:cNvSpPr>
            <p:nvPr/>
          </p:nvSpPr>
          <p:spPr bwMode="auto">
            <a:xfrm>
              <a:off x="1107" y="2899"/>
              <a:ext cx="416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 solutions of a homogeneous linear equation then</a:t>
              </a:r>
            </a:p>
          </p:txBody>
        </p:sp>
        <p:graphicFrame>
          <p:nvGraphicFramePr>
            <p:cNvPr id="4102" name="Object 17"/>
            <p:cNvGraphicFramePr>
              <a:graphicFrameLocks noChangeAspect="1"/>
            </p:cNvGraphicFramePr>
            <p:nvPr/>
          </p:nvGraphicFramePr>
          <p:xfrm>
            <a:off x="294" y="2949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11" imgW="1282680" imgH="330120" progId="Equation.DSMT4">
                    <p:embed/>
                  </p:oleObj>
                </mc:Choice>
                <mc:Fallback>
                  <p:oleObj name="Equation" r:id="rId11" imgW="128268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2949"/>
                          <a:ext cx="80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90" y="2899"/>
              <a:ext cx="29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If </a:t>
              </a:r>
            </a:p>
          </p:txBody>
        </p:sp>
        <p:graphicFrame>
          <p:nvGraphicFramePr>
            <p:cNvPr id="4103" name="Object 19"/>
            <p:cNvGraphicFramePr>
              <a:graphicFrameLocks noChangeAspect="1"/>
            </p:cNvGraphicFramePr>
            <p:nvPr/>
          </p:nvGraphicFramePr>
          <p:xfrm>
            <a:off x="1524" y="3227"/>
            <a:ext cx="230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name="Equation" r:id="rId13" imgW="2705040" imgH="330120" progId="Equation.DSMT4">
                    <p:embed/>
                  </p:oleObj>
                </mc:Choice>
                <mc:Fallback>
                  <p:oleObj name="Equation" r:id="rId13" imgW="2705040" imgH="3301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3227"/>
                          <a:ext cx="230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2971" y="3505"/>
              <a:ext cx="13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all constants.</a:t>
              </a:r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90" y="3514"/>
              <a:ext cx="210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 also its solution, where </a:t>
              </a:r>
            </a:p>
          </p:txBody>
        </p:sp>
        <p:graphicFrame>
          <p:nvGraphicFramePr>
            <p:cNvPr id="4104" name="Object 22"/>
            <p:cNvGraphicFramePr>
              <a:graphicFrameLocks noChangeAspect="1"/>
            </p:cNvGraphicFramePr>
            <p:nvPr/>
          </p:nvGraphicFramePr>
          <p:xfrm>
            <a:off x="2200" y="3566"/>
            <a:ext cx="7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name="Equation" r:id="rId15" imgW="1168200" imgH="330120" progId="Equation.DSMT4">
                    <p:embed/>
                  </p:oleObj>
                </mc:Choice>
                <mc:Fallback>
                  <p:oleObj name="Equation" r:id="rId15" imgW="1168200" imgH="3301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566"/>
                          <a:ext cx="7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68313" y="304800"/>
            <a:ext cx="7488237" cy="896938"/>
          </a:xfrm>
          <a:prstGeom prst="rect">
            <a:avLst/>
          </a:prstGeom>
        </p:spPr>
        <p:txBody>
          <a:bodyPr vert="horz" lIns="0" tIns="0" rIns="0" bIns="0" anchor="ctr" anchorCtr="0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j-cs"/>
              </a:rPr>
              <a:t>2. Superposition of Solutions of Linear Differential Equations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4" grpId="0"/>
      <p:bldP spid="2273286" grpId="0"/>
      <p:bldP spid="2273288" grpId="0"/>
      <p:bldP spid="2273289" grpId="0"/>
      <p:bldP spid="2273291" grpId="0"/>
      <p:bldP spid="2273292" grpId="0"/>
      <p:bldP spid="22732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3. Linear Dependence and Independence of Functions</a:t>
            </a:r>
          </a:p>
        </p:txBody>
      </p:sp>
      <p:grpSp>
        <p:nvGrpSpPr>
          <p:cNvPr id="5131" name="Group 26"/>
          <p:cNvGrpSpPr>
            <a:grpSpLocks/>
          </p:cNvGrpSpPr>
          <p:nvPr/>
        </p:nvGrpSpPr>
        <p:grpSpPr bwMode="auto">
          <a:xfrm>
            <a:off x="179388" y="1700213"/>
            <a:ext cx="8785225" cy="4176712"/>
            <a:chOff x="68" y="935"/>
            <a:chExt cx="5534" cy="2631"/>
          </a:xfrm>
        </p:grpSpPr>
        <p:sp>
          <p:nvSpPr>
            <p:cNvPr id="5132" name="Rectangle 2"/>
            <p:cNvSpPr>
              <a:spLocks noChangeArrowheads="1"/>
            </p:cNvSpPr>
            <p:nvPr/>
          </p:nvSpPr>
          <p:spPr bwMode="auto">
            <a:xfrm>
              <a:off x="68" y="935"/>
              <a:ext cx="5488" cy="26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136" y="948"/>
              <a:ext cx="292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Definition</a:t>
              </a:r>
              <a:r>
                <a:rPr lang="en-US" altLang="zh-CN" sz="2400">
                  <a:ea typeface="宋体" pitchFamily="2" charset="-122"/>
                </a:rPr>
                <a:t>    Suppose that functions </a:t>
              </a:r>
              <a:endParaRPr lang="en-US" altLang="zh-CN" sz="2400" b="1">
                <a:ea typeface="宋体" pitchFamily="2" charset="-122"/>
              </a:endParaRPr>
            </a:p>
          </p:txBody>
        </p:sp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2998" y="1008"/>
            <a:ext cx="12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3" imgW="2044440" imgH="330120" progId="Equation.DSMT4">
                    <p:embed/>
                  </p:oleObj>
                </mc:Choice>
                <mc:Fallback>
                  <p:oleObj name="Equation" r:id="rId3" imgW="204444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008"/>
                          <a:ext cx="128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6"/>
            <p:cNvSpPr txBox="1">
              <a:spLocks noChangeArrowheads="1"/>
            </p:cNvSpPr>
            <p:nvPr/>
          </p:nvSpPr>
          <p:spPr bwMode="auto">
            <a:xfrm>
              <a:off x="4252" y="948"/>
              <a:ext cx="121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defined on</a:t>
              </a:r>
            </a:p>
          </p:txBody>
        </p:sp>
        <p:sp>
          <p:nvSpPr>
            <p:cNvPr id="5135" name="Text Box 7"/>
            <p:cNvSpPr txBox="1">
              <a:spLocks noChangeArrowheads="1"/>
            </p:cNvSpPr>
            <p:nvPr/>
          </p:nvSpPr>
          <p:spPr bwMode="auto">
            <a:xfrm>
              <a:off x="136" y="1266"/>
              <a:ext cx="110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 interval </a:t>
              </a:r>
              <a:r>
                <a:rPr lang="en-US" altLang="zh-CN" sz="2400" b="1" i="1">
                  <a:ea typeface="宋体" pitchFamily="2" charset="-122"/>
                </a:rPr>
                <a:t>I</a:t>
              </a:r>
              <a:r>
                <a:rPr lang="en-US" altLang="zh-CN" sz="2400">
                  <a:ea typeface="宋体" pitchFamily="2" charset="-122"/>
                </a:rPr>
                <a:t>.</a:t>
              </a:r>
            </a:p>
          </p:txBody>
        </p:sp>
        <p:sp>
          <p:nvSpPr>
            <p:cNvPr id="5136" name="Text Box 8"/>
            <p:cNvSpPr txBox="1">
              <a:spLocks noChangeArrowheads="1"/>
            </p:cNvSpPr>
            <p:nvPr/>
          </p:nvSpPr>
          <p:spPr bwMode="auto">
            <a:xfrm>
              <a:off x="3825" y="1266"/>
              <a:ext cx="177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which are not all zero</a:t>
              </a:r>
            </a:p>
          </p:txBody>
        </p:sp>
        <p:graphicFrame>
          <p:nvGraphicFramePr>
            <p:cNvPr id="5123" name="Object 9"/>
            <p:cNvGraphicFramePr>
              <a:graphicFrameLocks noChangeAspect="1"/>
            </p:cNvGraphicFramePr>
            <p:nvPr/>
          </p:nvGraphicFramePr>
          <p:xfrm>
            <a:off x="3142" y="1317"/>
            <a:ext cx="7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5" imgW="1168200" imgH="330120" progId="Equation.DSMT4">
                    <p:embed/>
                  </p:oleObj>
                </mc:Choice>
                <mc:Fallback>
                  <p:oleObj name="Equation" r:id="rId5" imgW="116820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1317"/>
                          <a:ext cx="7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10"/>
            <p:cNvSpPr txBox="1">
              <a:spLocks noChangeArrowheads="1"/>
            </p:cNvSpPr>
            <p:nvPr/>
          </p:nvSpPr>
          <p:spPr bwMode="auto">
            <a:xfrm>
              <a:off x="1134" y="1266"/>
              <a:ext cx="200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If there exist </a:t>
              </a:r>
              <a:r>
                <a:rPr lang="en-US" altLang="zh-CN" sz="2400" b="1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constants</a:t>
              </a:r>
            </a:p>
          </p:txBody>
        </p:sp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36" y="1583"/>
              <a:ext cx="85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such that </a:t>
              </a:r>
            </a:p>
          </p:txBody>
        </p:sp>
        <p:graphicFrame>
          <p:nvGraphicFramePr>
            <p:cNvPr id="5124" name="Object 12"/>
            <p:cNvGraphicFramePr>
              <a:graphicFrameLocks noChangeAspect="1"/>
            </p:cNvGraphicFramePr>
            <p:nvPr/>
          </p:nvGraphicFramePr>
          <p:xfrm>
            <a:off x="1529" y="1868"/>
            <a:ext cx="28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Equation" r:id="rId7" imgW="3492360" imgH="330120" progId="Equation.DSMT4">
                    <p:embed/>
                  </p:oleObj>
                </mc:Choice>
                <mc:Fallback>
                  <p:oleObj name="Equation" r:id="rId7" imgW="349236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868"/>
                          <a:ext cx="288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4257" y="2807"/>
              <a:ext cx="102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 said to be</a:t>
              </a:r>
            </a:p>
          </p:txBody>
        </p:sp>
        <p:graphicFrame>
          <p:nvGraphicFramePr>
            <p:cNvPr id="5125" name="Object 14"/>
            <p:cNvGraphicFramePr>
              <a:graphicFrameLocks noChangeAspect="1"/>
            </p:cNvGraphicFramePr>
            <p:nvPr/>
          </p:nvGraphicFramePr>
          <p:xfrm>
            <a:off x="1151" y="2256"/>
            <a:ext cx="3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Equation" r:id="rId9" imgW="583920" imgH="279360" progId="Equation.DSMT4">
                    <p:embed/>
                  </p:oleObj>
                </mc:Choice>
                <mc:Fallback>
                  <p:oleObj name="Equation" r:id="rId9" imgW="583920" imgH="2793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256"/>
                          <a:ext cx="36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Text Box 15"/>
            <p:cNvSpPr txBox="1">
              <a:spLocks noChangeArrowheads="1"/>
            </p:cNvSpPr>
            <p:nvPr/>
          </p:nvSpPr>
          <p:spPr bwMode="auto">
            <a:xfrm>
              <a:off x="136" y="2173"/>
              <a:ext cx="109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holds for all </a:t>
              </a:r>
            </a:p>
          </p:txBody>
        </p:sp>
        <p:graphicFrame>
          <p:nvGraphicFramePr>
            <p:cNvPr id="5126" name="Object 16"/>
            <p:cNvGraphicFramePr>
              <a:graphicFrameLocks noChangeAspect="1"/>
            </p:cNvGraphicFramePr>
            <p:nvPr/>
          </p:nvGraphicFramePr>
          <p:xfrm>
            <a:off x="3016" y="2867"/>
            <a:ext cx="12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Equation" r:id="rId11" imgW="1955520" imgH="330120" progId="Equation.DSMT4">
                    <p:embed/>
                  </p:oleObj>
                </mc:Choice>
                <mc:Fallback>
                  <p:oleObj name="Equation" r:id="rId11" imgW="1955520" imgH="3301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867"/>
                          <a:ext cx="12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17"/>
            <p:cNvSpPr txBox="1">
              <a:spLocks noChangeArrowheads="1"/>
            </p:cNvSpPr>
            <p:nvPr/>
          </p:nvSpPr>
          <p:spPr bwMode="auto">
            <a:xfrm>
              <a:off x="1463" y="2173"/>
              <a:ext cx="20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the set of functions </a:t>
              </a:r>
            </a:p>
          </p:txBody>
        </p:sp>
        <p:sp>
          <p:nvSpPr>
            <p:cNvPr id="5142" name="Text Box 18"/>
            <p:cNvSpPr txBox="1">
              <a:spLocks noChangeArrowheads="1"/>
            </p:cNvSpPr>
            <p:nvPr/>
          </p:nvSpPr>
          <p:spPr bwMode="auto">
            <a:xfrm>
              <a:off x="2294" y="2490"/>
              <a:ext cx="258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If this equation holds only if all </a:t>
              </a:r>
            </a:p>
          </p:txBody>
        </p:sp>
        <p:sp>
          <p:nvSpPr>
            <p:cNvPr id="5143" name="Text Box 19"/>
            <p:cNvSpPr txBox="1">
              <a:spLocks noChangeArrowheads="1"/>
            </p:cNvSpPr>
            <p:nvPr/>
          </p:nvSpPr>
          <p:spPr bwMode="auto">
            <a:xfrm>
              <a:off x="136" y="2490"/>
              <a:ext cx="218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be 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linearly dependent</a:t>
              </a:r>
              <a:r>
                <a:rPr lang="en-US" altLang="zh-CN" sz="2400">
                  <a:ea typeface="宋体" pitchFamily="2" charset="-122"/>
                </a:rPr>
                <a:t> on </a:t>
              </a:r>
              <a:r>
                <a:rPr lang="en-US" altLang="zh-CN" sz="2400" b="1" i="1">
                  <a:ea typeface="宋体" pitchFamily="2" charset="-122"/>
                </a:rPr>
                <a:t>I</a:t>
              </a:r>
              <a:r>
                <a:rPr lang="en-US" altLang="zh-CN" sz="2400">
                  <a:ea typeface="宋体" pitchFamily="2" charset="-122"/>
                </a:rPr>
                <a:t>;</a:t>
              </a:r>
            </a:p>
          </p:txBody>
        </p:sp>
        <p:graphicFrame>
          <p:nvGraphicFramePr>
            <p:cNvPr id="5127" name="Object 20"/>
            <p:cNvGraphicFramePr>
              <a:graphicFrameLocks noChangeAspect="1"/>
            </p:cNvGraphicFramePr>
            <p:nvPr/>
          </p:nvGraphicFramePr>
          <p:xfrm>
            <a:off x="4830" y="2542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Equation" r:id="rId13" imgW="685800" imgH="330120" progId="Equation.DSMT4">
                    <p:embed/>
                  </p:oleObj>
                </mc:Choice>
                <mc:Fallback>
                  <p:oleObj name="Equation" r:id="rId13" imgW="685800" imgH="33012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542"/>
                          <a:ext cx="4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21"/>
            <p:cNvGraphicFramePr>
              <a:graphicFrameLocks noChangeAspect="1"/>
            </p:cNvGraphicFramePr>
            <p:nvPr/>
          </p:nvGraphicFramePr>
          <p:xfrm>
            <a:off x="194" y="2886"/>
            <a:ext cx="9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15" imgW="1447560" imgH="291960" progId="Equation.DSMT4">
                    <p:embed/>
                  </p:oleObj>
                </mc:Choice>
                <mc:Fallback>
                  <p:oleObj name="Equation" r:id="rId15" imgW="1447560" imgH="2919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2886"/>
                          <a:ext cx="9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Text Box 22"/>
            <p:cNvSpPr txBox="1">
              <a:spLocks noChangeArrowheads="1"/>
            </p:cNvSpPr>
            <p:nvPr/>
          </p:nvSpPr>
          <p:spPr bwMode="auto">
            <a:xfrm>
              <a:off x="1089" y="2808"/>
              <a:ext cx="195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the set of functions</a:t>
              </a:r>
            </a:p>
          </p:txBody>
        </p:sp>
        <p:sp>
          <p:nvSpPr>
            <p:cNvPr id="5145" name="Text Box 23"/>
            <p:cNvSpPr txBox="1">
              <a:spLocks noChangeArrowheads="1"/>
            </p:cNvSpPr>
            <p:nvPr/>
          </p:nvSpPr>
          <p:spPr bwMode="auto">
            <a:xfrm>
              <a:off x="4667" y="2173"/>
              <a:ext cx="79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 said to</a:t>
              </a:r>
            </a:p>
          </p:txBody>
        </p:sp>
        <p:graphicFrame>
          <p:nvGraphicFramePr>
            <p:cNvPr id="5129" name="Object 24"/>
            <p:cNvGraphicFramePr>
              <a:graphicFrameLocks noChangeAspect="1"/>
            </p:cNvGraphicFramePr>
            <p:nvPr/>
          </p:nvGraphicFramePr>
          <p:xfrm>
            <a:off x="3417" y="2233"/>
            <a:ext cx="12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" name="Equation" r:id="rId17" imgW="1955520" imgH="330120" progId="Equation.DSMT4">
                    <p:embed/>
                  </p:oleObj>
                </mc:Choice>
                <mc:Fallback>
                  <p:oleObj name="Equation" r:id="rId17" imgW="1955520" imgH="33012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233"/>
                          <a:ext cx="12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Text Box 25"/>
            <p:cNvSpPr txBox="1">
              <a:spLocks noChangeArrowheads="1"/>
            </p:cNvSpPr>
            <p:nvPr/>
          </p:nvSpPr>
          <p:spPr bwMode="auto">
            <a:xfrm>
              <a:off x="136" y="3125"/>
              <a:ext cx="209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linearly independent</a:t>
              </a:r>
              <a:r>
                <a:rPr lang="en-US" altLang="zh-CN" sz="2400">
                  <a:ea typeface="宋体" pitchFamily="2" charset="-122"/>
                </a:rPr>
                <a:t> on </a:t>
              </a:r>
              <a:r>
                <a:rPr lang="en-US" altLang="zh-CN" sz="2400" b="1" i="1">
                  <a:ea typeface="宋体" pitchFamily="2" charset="-122"/>
                </a:rPr>
                <a:t>I</a:t>
              </a:r>
              <a:r>
                <a:rPr lang="en-US" altLang="zh-CN" sz="2400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3. Linear Dependence and Independence of Functions</a:t>
            </a:r>
          </a:p>
        </p:txBody>
      </p:sp>
      <p:grpSp>
        <p:nvGrpSpPr>
          <p:cNvPr id="6151" name="Group 17"/>
          <p:cNvGrpSpPr>
            <a:grpSpLocks/>
          </p:cNvGrpSpPr>
          <p:nvPr/>
        </p:nvGrpSpPr>
        <p:grpSpPr bwMode="auto">
          <a:xfrm>
            <a:off x="107950" y="1484313"/>
            <a:ext cx="8904288" cy="4608512"/>
            <a:chOff x="259" y="935"/>
            <a:chExt cx="5609" cy="2903"/>
          </a:xfrm>
        </p:grpSpPr>
        <p:sp>
          <p:nvSpPr>
            <p:cNvPr id="6152" name="Rectangle 2"/>
            <p:cNvSpPr>
              <a:spLocks noChangeArrowheads="1"/>
            </p:cNvSpPr>
            <p:nvPr/>
          </p:nvSpPr>
          <p:spPr bwMode="auto">
            <a:xfrm>
              <a:off x="259" y="935"/>
              <a:ext cx="5501" cy="29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" name="Text Box 4"/>
            <p:cNvSpPr txBox="1">
              <a:spLocks noChangeArrowheads="1"/>
            </p:cNvSpPr>
            <p:nvPr/>
          </p:nvSpPr>
          <p:spPr bwMode="auto">
            <a:xfrm>
              <a:off x="327" y="948"/>
              <a:ext cx="4275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Theorem   (Test for linear independent of solution)</a:t>
              </a:r>
            </a:p>
          </p:txBody>
        </p:sp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1692" y="1266"/>
              <a:ext cx="391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be solution of the </a:t>
              </a:r>
              <a:r>
                <a:rPr lang="en-US" altLang="zh-CN" sz="2400" b="1" i="1">
                  <a:ea typeface="宋体" pitchFamily="2" charset="-122"/>
                </a:rPr>
                <a:t>n</a:t>
              </a:r>
              <a:r>
                <a:rPr lang="en-US" altLang="zh-CN" sz="2400" b="1" i="1" baseline="30000">
                  <a:ea typeface="宋体" pitchFamily="2" charset="-122"/>
                </a:rPr>
                <a:t>th</a:t>
              </a:r>
              <a:r>
                <a:rPr lang="en-US" altLang="zh-CN" sz="2400">
                  <a:ea typeface="宋体" pitchFamily="2" charset="-122"/>
                </a:rPr>
                <a:t> – order homogeneous linear</a:t>
              </a:r>
            </a:p>
          </p:txBody>
        </p:sp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657" y="1326"/>
            <a:ext cx="9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3" imgW="1511280" imgH="330120" progId="Equation.DSMT4">
                    <p:embed/>
                  </p:oleObj>
                </mc:Choice>
                <mc:Fallback>
                  <p:oleObj name="Equation" r:id="rId3" imgW="1511280" imgH="3301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26"/>
                          <a:ext cx="9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327" y="1266"/>
              <a:ext cx="41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Let </a:t>
              </a:r>
            </a:p>
          </p:txBody>
        </p:sp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>
              <a:off x="327" y="1583"/>
              <a:ext cx="518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equation, which are defined on the integral  </a:t>
              </a:r>
              <a:r>
                <a:rPr lang="en-US" altLang="zh-CN" sz="2400" b="1" i="1" dirty="0">
                  <a:ea typeface="宋体" pitchFamily="2" charset="-122"/>
                </a:rPr>
                <a:t>I</a:t>
              </a:r>
              <a:r>
                <a:rPr lang="en-US" altLang="zh-CN" sz="2400" dirty="0">
                  <a:ea typeface="宋体" pitchFamily="2" charset="-122"/>
                </a:rPr>
                <a:t>.  The necessary and </a:t>
              </a:r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>
              <a:off x="327" y="1901"/>
              <a:ext cx="528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sufficient condition for them to be linearly independent on  </a:t>
              </a:r>
              <a:r>
                <a:rPr lang="en-US" altLang="zh-CN" sz="2400" b="1" i="1">
                  <a:ea typeface="宋体" pitchFamily="2" charset="-122"/>
                </a:rPr>
                <a:t>I</a:t>
              </a:r>
              <a:r>
                <a:rPr lang="en-US" altLang="zh-CN" sz="2400">
                  <a:ea typeface="宋体" pitchFamily="2" charset="-122"/>
                </a:rPr>
                <a:t> is that</a:t>
              </a:r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2200" y="2235"/>
              <a:ext cx="366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such that the following determinant </a:t>
              </a:r>
              <a:r>
                <a:rPr lang="en-US" altLang="zh-CN" sz="2400"/>
                <a:t>consisting</a:t>
              </a:r>
            </a:p>
          </p:txBody>
        </p:sp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1861" y="2315"/>
            <a:ext cx="3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5" imgW="609480" imgH="330120" progId="Equation.DSMT4">
                    <p:embed/>
                  </p:oleObj>
                </mc:Choice>
                <mc:Fallback>
                  <p:oleObj name="Equation" r:id="rId5" imgW="609480" imgH="3301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315"/>
                          <a:ext cx="38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340" y="2251"/>
              <a:ext cx="16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there </a:t>
              </a:r>
              <a:r>
                <a:rPr lang="en-US" altLang="zh-CN" sz="2400">
                  <a:ea typeface="宋体" pitchFamily="2" charset="-122"/>
                </a:rPr>
                <a:t>exists a point </a:t>
              </a:r>
            </a:p>
          </p:txBody>
        </p:sp>
        <p:sp>
          <p:nvSpPr>
            <p:cNvPr id="6160" name="Text Box 13"/>
            <p:cNvSpPr txBox="1">
              <a:spLocks noChangeArrowheads="1"/>
            </p:cNvSpPr>
            <p:nvPr/>
          </p:nvSpPr>
          <p:spPr bwMode="auto">
            <a:xfrm>
              <a:off x="327" y="2536"/>
              <a:ext cx="445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of  </a:t>
              </a:r>
              <a:r>
                <a:rPr lang="en-US" altLang="zh-CN" sz="2400">
                  <a:ea typeface="宋体" pitchFamily="2" charset="-122"/>
                </a:rPr>
                <a:t>the various derivatives of these solutions at the point </a:t>
              </a:r>
            </a:p>
          </p:txBody>
        </p:sp>
        <p:graphicFrame>
          <p:nvGraphicFramePr>
            <p:cNvPr id="6148" name="Object 14"/>
            <p:cNvGraphicFramePr>
              <a:graphicFrameLocks noChangeAspect="1"/>
            </p:cNvGraphicFramePr>
            <p:nvPr/>
          </p:nvGraphicFramePr>
          <p:xfrm>
            <a:off x="4713" y="2568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7" imgW="330120" imgH="330120" progId="Equation.DSMT4">
                    <p:embed/>
                  </p:oleObj>
                </mc:Choice>
                <mc:Fallback>
                  <p:oleObj name="Equation" r:id="rId7" imgW="33012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568"/>
                          <a:ext cx="20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70452"/>
                </p:ext>
              </p:extLst>
            </p:nvPr>
          </p:nvGraphicFramePr>
          <p:xfrm>
            <a:off x="1091" y="2840"/>
            <a:ext cx="321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Equation" r:id="rId9" imgW="5105160" imgH="1511280" progId="Equation.DSMT4">
                    <p:embed/>
                  </p:oleObj>
                </mc:Choice>
                <mc:Fallback>
                  <p:oleObj name="Equation" r:id="rId9" imgW="5105160" imgH="15112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2840"/>
                          <a:ext cx="3216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4704" y="3103"/>
              <a:ext cx="959" cy="4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00FF"/>
                  </a:solidFill>
                  <a:ea typeface="宋体" pitchFamily="2" charset="-122"/>
                </a:rPr>
                <a:t>Wronski</a:t>
              </a:r>
              <a:endParaRPr lang="en-US" altLang="zh-CN" sz="2000" b="1" dirty="0">
                <a:solidFill>
                  <a:srgbClr val="0000FF"/>
                </a:solidFill>
                <a:ea typeface="宋体" pitchFamily="2" charset="-122"/>
              </a:endParaRPr>
            </a:p>
            <a:p>
              <a:r>
                <a:rPr lang="en-US" altLang="zh-CN" sz="2000" b="1" dirty="0">
                  <a:solidFill>
                    <a:srgbClr val="0000FF"/>
                  </a:solidFill>
                  <a:ea typeface="宋体" pitchFamily="2" charset="-122"/>
                </a:rPr>
                <a:t>determinant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71472" y="1500174"/>
            <a:ext cx="7643866" cy="1143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3. Linear Dependence and Independence of Functions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00174"/>
            <a:ext cx="7858180" cy="12144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Example  </a:t>
            </a:r>
            <a:r>
              <a:rPr lang="en-US" altLang="zh-CN" dirty="0">
                <a:solidFill>
                  <a:schemeClr val="tx1"/>
                </a:solidFill>
              </a:rPr>
              <a:t>Prove that two functions </a:t>
            </a:r>
            <a:r>
              <a:rPr lang="en-US" altLang="zh-CN" dirty="0" err="1">
                <a:solidFill>
                  <a:schemeClr val="tx1"/>
                </a:solidFill>
              </a:rPr>
              <a:t>cos</a:t>
            </a:r>
            <a:r>
              <a:rPr lang="en-US" altLang="zh-CN" dirty="0">
                <a:solidFill>
                  <a:schemeClr val="tx1"/>
                </a:solidFill>
              </a:rPr>
              <a:t> 2x and sin 2x are linearly independent on I = (</a:t>
            </a:r>
            <a:r>
              <a:rPr lang="zh-CN" altLang="en-US" dirty="0">
                <a:solidFill>
                  <a:schemeClr val="tx1"/>
                </a:solidFill>
              </a:rPr>
              <a:t>−∞</a:t>
            </a:r>
            <a:r>
              <a:rPr lang="en-US" altLang="zh-CN" dirty="0">
                <a:solidFill>
                  <a:schemeClr val="tx1"/>
                </a:solidFill>
              </a:rPr>
              <a:t>,+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33A15-1BFC-4166-8055-5A4D146C385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44473"/>
            <a:ext cx="7416800" cy="1012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4. Structure of The General Solution of A Homogeneous Linear Equation</a:t>
            </a:r>
          </a:p>
        </p:txBody>
      </p:sp>
      <p:grpSp>
        <p:nvGrpSpPr>
          <p:cNvPr id="7174" name="Group 13"/>
          <p:cNvGrpSpPr>
            <a:grpSpLocks/>
          </p:cNvGrpSpPr>
          <p:nvPr/>
        </p:nvGrpSpPr>
        <p:grpSpPr bwMode="auto">
          <a:xfrm>
            <a:off x="323850" y="1843088"/>
            <a:ext cx="8480425" cy="3386137"/>
            <a:chOff x="259" y="1117"/>
            <a:chExt cx="5342" cy="2133"/>
          </a:xfrm>
        </p:grpSpPr>
        <p:sp>
          <p:nvSpPr>
            <p:cNvPr id="7175" name="Rectangle 2"/>
            <p:cNvSpPr>
              <a:spLocks noChangeArrowheads="1"/>
            </p:cNvSpPr>
            <p:nvPr/>
          </p:nvSpPr>
          <p:spPr bwMode="auto">
            <a:xfrm>
              <a:off x="259" y="1117"/>
              <a:ext cx="5280" cy="213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6" name="Text Box 4"/>
            <p:cNvSpPr txBox="1">
              <a:spLocks noChangeArrowheads="1"/>
            </p:cNvSpPr>
            <p:nvPr/>
          </p:nvSpPr>
          <p:spPr bwMode="auto">
            <a:xfrm>
              <a:off x="2409" y="1220"/>
              <a:ext cx="280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</a:t>
              </a:r>
              <a:r>
                <a:rPr lang="en-US" altLang="zh-CN" sz="2400" b="1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linear independent particular </a:t>
              </a:r>
            </a:p>
          </p:txBody>
        </p:sp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474" y="1271"/>
            <a:ext cx="9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3" imgW="1511280" imgH="330120" progId="Equation.DSMT4">
                    <p:embed/>
                  </p:oleObj>
                </mc:Choice>
                <mc:Fallback>
                  <p:oleObj name="Equation" r:id="rId3" imgW="151128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271"/>
                          <a:ext cx="9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327" y="1220"/>
              <a:ext cx="123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Theorem</a:t>
              </a:r>
              <a:r>
                <a:rPr lang="en-US" altLang="zh-CN" sz="2400">
                  <a:ea typeface="宋体" pitchFamily="2" charset="-122"/>
                </a:rPr>
                <a:t>    If 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327" y="1587"/>
              <a:ext cx="527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solutions of an </a:t>
              </a:r>
              <a:r>
                <a:rPr lang="en-US" altLang="zh-CN" sz="2400" b="1" i="1">
                  <a:ea typeface="宋体" pitchFamily="2" charset="-122"/>
                </a:rPr>
                <a:t>n</a:t>
              </a:r>
              <a:r>
                <a:rPr lang="en-US" altLang="zh-CN" sz="2400" b="1" i="1" baseline="30000">
                  <a:ea typeface="宋体" pitchFamily="2" charset="-122"/>
                </a:rPr>
                <a:t>th</a:t>
              </a:r>
              <a:r>
                <a:rPr lang="en-US" altLang="zh-CN" sz="2400">
                  <a:ea typeface="宋体" pitchFamily="2" charset="-122"/>
                </a:rPr>
                <a:t> – order homogenous linear equation, then every </a:t>
              </a:r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327" y="1998"/>
              <a:ext cx="426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solution of the linear equation, </a:t>
              </a:r>
              <a:r>
                <a:rPr lang="en-US" altLang="zh-CN" sz="2400" b="1" i="1">
                  <a:ea typeface="宋体" pitchFamily="2" charset="-122"/>
                </a:rPr>
                <a:t>x</a:t>
              </a:r>
              <a:r>
                <a:rPr lang="en-US" altLang="zh-CN" sz="2400">
                  <a:ea typeface="宋体" pitchFamily="2" charset="-122"/>
                </a:rPr>
                <a:t>, can be expressed as </a:t>
              </a:r>
            </a:p>
          </p:txBody>
        </p:sp>
        <p:graphicFrame>
          <p:nvGraphicFramePr>
            <p:cNvPr id="7171" name="Object 9"/>
            <p:cNvGraphicFramePr>
              <a:graphicFrameLocks noChangeAspect="1"/>
            </p:cNvGraphicFramePr>
            <p:nvPr/>
          </p:nvGraphicFramePr>
          <p:xfrm>
            <a:off x="1892" y="2376"/>
            <a:ext cx="23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Equation" r:id="rId5" imgW="2781000" imgH="330120" progId="Equation.DSMT4">
                    <p:embed/>
                  </p:oleObj>
                </mc:Choice>
                <mc:Fallback>
                  <p:oleObj name="Equation" r:id="rId5" imgW="278100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2376"/>
                          <a:ext cx="2383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1738" y="2688"/>
              <a:ext cx="186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are arbitrary constants.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27" y="2688"/>
              <a:ext cx="63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where </a:t>
              </a:r>
            </a:p>
          </p:txBody>
        </p:sp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919" y="2730"/>
            <a:ext cx="7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Equation" r:id="rId7" imgW="1168200" imgH="330120" progId="Equation.DSMT4">
                    <p:embed/>
                  </p:oleObj>
                </mc:Choice>
                <mc:Fallback>
                  <p:oleObj name="Equation" r:id="rId7" imgW="116820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730"/>
                          <a:ext cx="7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自定义 7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2536</TotalTime>
  <Words>2580</Words>
  <Application>Microsoft Office PowerPoint</Application>
  <PresentationFormat>全屏显示(4:3)</PresentationFormat>
  <Paragraphs>407</Paragraphs>
  <Slides>43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华文行楷</vt:lpstr>
      <vt:lpstr>隶书</vt:lpstr>
      <vt:lpstr>宋体</vt:lpstr>
      <vt:lpstr>Arial</vt:lpstr>
      <vt:lpstr>Comic Sans MS</vt:lpstr>
      <vt:lpstr>Times New Roman</vt:lpstr>
      <vt:lpstr>Wingdings</vt:lpstr>
      <vt:lpstr>Wingdings 2</vt:lpstr>
      <vt:lpstr>流畅</vt:lpstr>
      <vt:lpstr>Equation</vt:lpstr>
      <vt:lpstr>Section 6.4</vt:lpstr>
      <vt:lpstr>1. A nth - Order Linear Differential Equation</vt:lpstr>
      <vt:lpstr>1. A nth - Order Linear Differential Equation</vt:lpstr>
      <vt:lpstr>2. Superposition of Solutions of Linear Differential Equations</vt:lpstr>
      <vt:lpstr>PowerPoint 演示文稿</vt:lpstr>
      <vt:lpstr>3. Linear Dependence and Independence of Functions</vt:lpstr>
      <vt:lpstr>3. Linear Dependence and Independence of Functions</vt:lpstr>
      <vt:lpstr>3. Linear Dependence and Independence of Functions</vt:lpstr>
      <vt:lpstr>4. Structure of The General Solution of A Homogeneous Linear Equation</vt:lpstr>
      <vt:lpstr>5. Structure of The General Solution of A Nonhomogeneous Linear Equation</vt:lpstr>
      <vt:lpstr>5. Structure of The General Solution of A Nonhomogeneous Linear Equation</vt:lpstr>
      <vt:lpstr>Section 6.5</vt:lpstr>
      <vt:lpstr>Solution of Higher – Order Homogeneous Linear Differential Equations with Constant Coefficients</vt:lpstr>
      <vt:lpstr>Solution of Higher – Order Homogeneous Linear Differential Equations with Constant Coefficients</vt:lpstr>
      <vt:lpstr>The Solution of Second – Order Differential Equation with Constant Coefficients: Case I</vt:lpstr>
      <vt:lpstr>The Solution of Second – Order Differential Equation with Constant Coefficients: Case I</vt:lpstr>
      <vt:lpstr>The Solution of Second – Order Differential Equation with Constant Coefficients: Case II</vt:lpstr>
      <vt:lpstr>The Solution of Second – Order Differential Equation with Constant Coefficients: Case III</vt:lpstr>
      <vt:lpstr>The Solution of Second – Order Differential Equation with Constant Coefficients: Case III</vt:lpstr>
      <vt:lpstr>Solution of Higher – Order Homogeneous Linear Differential Equations with Constant Coefficients</vt:lpstr>
      <vt:lpstr>Solution of Higher – Order Homogeneous Linear Differential Equations with Constant Coefficients</vt:lpstr>
      <vt:lpstr>Solution of Higher – Order Nonhomogeneous Linear Differential Equations with Constant Coefficients</vt:lpstr>
      <vt:lpstr>Solution of Higher – Order Nonhomogeneous Linear Differential Equations with Constant Coefficients</vt:lpstr>
      <vt:lpstr> 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General Solution of Higher – Order Nonhomogeneous Linear Differential Equations with Constant Coefficients w.r.t. the Right Hand</vt:lpstr>
      <vt:lpstr>Review</vt:lpstr>
      <vt:lpstr>Section 6.7</vt:lpstr>
      <vt:lpstr>Some Applications for Differential Equations</vt:lpstr>
      <vt:lpstr>Some Applications for Differential Equations</vt:lpstr>
      <vt:lpstr>Some Applications for Differential Equations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mastaffs</dc:creator>
  <cp:lastModifiedBy>Windows 用户</cp:lastModifiedBy>
  <cp:revision>771</cp:revision>
  <dcterms:created xsi:type="dcterms:W3CDTF">2006-06-17T08:19:58Z</dcterms:created>
  <dcterms:modified xsi:type="dcterms:W3CDTF">2019-09-08T14:54:22Z</dcterms:modified>
</cp:coreProperties>
</file>