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9"/>
  </p:notesMasterIdLst>
  <p:handoutMasterIdLst>
    <p:handoutMasterId r:id="rId60"/>
  </p:handoutMasterIdLst>
  <p:sldIdLst>
    <p:sldId id="355" r:id="rId2"/>
    <p:sldId id="356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5" r:id="rId16"/>
    <p:sldId id="436" r:id="rId17"/>
    <p:sldId id="438" r:id="rId18"/>
    <p:sldId id="439" r:id="rId19"/>
    <p:sldId id="442" r:id="rId20"/>
    <p:sldId id="441" r:id="rId21"/>
    <p:sldId id="440" r:id="rId22"/>
    <p:sldId id="455" r:id="rId23"/>
    <p:sldId id="448" r:id="rId24"/>
    <p:sldId id="450" r:id="rId25"/>
    <p:sldId id="383" r:id="rId26"/>
    <p:sldId id="453" r:id="rId27"/>
    <p:sldId id="454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452" r:id="rId37"/>
    <p:sldId id="392" r:id="rId38"/>
    <p:sldId id="451" r:id="rId39"/>
    <p:sldId id="393" r:id="rId40"/>
    <p:sldId id="394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9" r:id="rId53"/>
    <p:sldId id="412" r:id="rId54"/>
    <p:sldId id="413" r:id="rId55"/>
    <p:sldId id="414" r:id="rId56"/>
    <p:sldId id="415" r:id="rId57"/>
    <p:sldId id="421" r:id="rId5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5047" autoAdjust="0"/>
    <p:restoredTop sz="94664" autoAdjust="0"/>
  </p:normalViewPr>
  <p:slideViewPr>
    <p:cSldViewPr>
      <p:cViewPr varScale="1">
        <p:scale>
          <a:sx n="86" d="100"/>
          <a:sy n="86" d="100"/>
        </p:scale>
        <p:origin x="29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emf"/><Relationship Id="rId12" Type="http://schemas.openxmlformats.org/officeDocument/2006/relationships/image" Target="../media/image58.wmf"/><Relationship Id="rId17" Type="http://schemas.openxmlformats.org/officeDocument/2006/relationships/image" Target="../media/image63.wmf"/><Relationship Id="rId2" Type="http://schemas.openxmlformats.org/officeDocument/2006/relationships/image" Target="../media/image48.emf"/><Relationship Id="rId16" Type="http://schemas.openxmlformats.org/officeDocument/2006/relationships/image" Target="../media/image62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wmf"/><Relationship Id="rId15" Type="http://schemas.openxmlformats.org/officeDocument/2006/relationships/image" Target="../media/image6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Relationship Id="rId14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72.emf"/><Relationship Id="rId3" Type="http://schemas.openxmlformats.org/officeDocument/2006/relationships/image" Target="../media/image45.w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2" Type="http://schemas.openxmlformats.org/officeDocument/2006/relationships/image" Target="../media/image44.wmf"/><Relationship Id="rId16" Type="http://schemas.openxmlformats.org/officeDocument/2006/relationships/image" Target="../media/image75.emf"/><Relationship Id="rId1" Type="http://schemas.openxmlformats.org/officeDocument/2006/relationships/image" Target="../media/image43.wmf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5" Type="http://schemas.openxmlformats.org/officeDocument/2006/relationships/image" Target="../media/image74.emf"/><Relationship Id="rId10" Type="http://schemas.openxmlformats.org/officeDocument/2006/relationships/image" Target="../media/image69.emf"/><Relationship Id="rId4" Type="http://schemas.openxmlformats.org/officeDocument/2006/relationships/image" Target="../media/image46.wmf"/><Relationship Id="rId9" Type="http://schemas.openxmlformats.org/officeDocument/2006/relationships/image" Target="../media/image68.emf"/><Relationship Id="rId14" Type="http://schemas.openxmlformats.org/officeDocument/2006/relationships/image" Target="../media/image73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2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1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11" Type="http://schemas.openxmlformats.org/officeDocument/2006/relationships/image" Target="../media/image100.emf"/><Relationship Id="rId5" Type="http://schemas.openxmlformats.org/officeDocument/2006/relationships/image" Target="../media/image94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5.emf"/><Relationship Id="rId18" Type="http://schemas.openxmlformats.org/officeDocument/2006/relationships/image" Target="../media/image120.e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12" Type="http://schemas.openxmlformats.org/officeDocument/2006/relationships/image" Target="../media/image114.emf"/><Relationship Id="rId17" Type="http://schemas.openxmlformats.org/officeDocument/2006/relationships/image" Target="../media/image119.emf"/><Relationship Id="rId2" Type="http://schemas.openxmlformats.org/officeDocument/2006/relationships/image" Target="../media/image104.emf"/><Relationship Id="rId16" Type="http://schemas.openxmlformats.org/officeDocument/2006/relationships/image" Target="../media/image118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11" Type="http://schemas.openxmlformats.org/officeDocument/2006/relationships/image" Target="../media/image113.emf"/><Relationship Id="rId5" Type="http://schemas.openxmlformats.org/officeDocument/2006/relationships/image" Target="../media/image107.emf"/><Relationship Id="rId15" Type="http://schemas.openxmlformats.org/officeDocument/2006/relationships/image" Target="../media/image117.emf"/><Relationship Id="rId10" Type="http://schemas.openxmlformats.org/officeDocument/2006/relationships/image" Target="../media/image112.emf"/><Relationship Id="rId4" Type="http://schemas.openxmlformats.org/officeDocument/2006/relationships/image" Target="../media/image106.emf"/><Relationship Id="rId9" Type="http://schemas.openxmlformats.org/officeDocument/2006/relationships/image" Target="../media/image111.emf"/><Relationship Id="rId14" Type="http://schemas.openxmlformats.org/officeDocument/2006/relationships/image" Target="../media/image116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image" Target="../media/image133.emf"/><Relationship Id="rId18" Type="http://schemas.openxmlformats.org/officeDocument/2006/relationships/image" Target="../media/image138.wmf"/><Relationship Id="rId3" Type="http://schemas.openxmlformats.org/officeDocument/2006/relationships/image" Target="../media/image123.emf"/><Relationship Id="rId21" Type="http://schemas.openxmlformats.org/officeDocument/2006/relationships/image" Target="../media/image141.wmf"/><Relationship Id="rId7" Type="http://schemas.openxmlformats.org/officeDocument/2006/relationships/image" Target="../media/image127.emf"/><Relationship Id="rId12" Type="http://schemas.openxmlformats.org/officeDocument/2006/relationships/image" Target="../media/image132.emf"/><Relationship Id="rId17" Type="http://schemas.openxmlformats.org/officeDocument/2006/relationships/image" Target="../media/image137.wmf"/><Relationship Id="rId2" Type="http://schemas.openxmlformats.org/officeDocument/2006/relationships/image" Target="../media/image122.emf"/><Relationship Id="rId16" Type="http://schemas.openxmlformats.org/officeDocument/2006/relationships/image" Target="../media/image136.emf"/><Relationship Id="rId20" Type="http://schemas.openxmlformats.org/officeDocument/2006/relationships/image" Target="../media/image140.w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emf"/><Relationship Id="rId5" Type="http://schemas.openxmlformats.org/officeDocument/2006/relationships/image" Target="../media/image125.emf"/><Relationship Id="rId15" Type="http://schemas.openxmlformats.org/officeDocument/2006/relationships/image" Target="../media/image135.emf"/><Relationship Id="rId10" Type="http://schemas.openxmlformats.org/officeDocument/2006/relationships/image" Target="../media/image130.emf"/><Relationship Id="rId19" Type="http://schemas.openxmlformats.org/officeDocument/2006/relationships/image" Target="../media/image139.w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Relationship Id="rId14" Type="http://schemas.openxmlformats.org/officeDocument/2006/relationships/image" Target="../media/image13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wmf"/><Relationship Id="rId7" Type="http://schemas.openxmlformats.org/officeDocument/2006/relationships/image" Target="../media/image152.emf"/><Relationship Id="rId2" Type="http://schemas.openxmlformats.org/officeDocument/2006/relationships/image" Target="../media/image147.w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9" Type="http://schemas.openxmlformats.org/officeDocument/2006/relationships/image" Target="../media/image154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67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12" Type="http://schemas.openxmlformats.org/officeDocument/2006/relationships/image" Target="../media/image166.emf"/><Relationship Id="rId17" Type="http://schemas.openxmlformats.org/officeDocument/2006/relationships/image" Target="../media/image171.emf"/><Relationship Id="rId2" Type="http://schemas.openxmlformats.org/officeDocument/2006/relationships/image" Target="../media/image156.emf"/><Relationship Id="rId16" Type="http://schemas.openxmlformats.org/officeDocument/2006/relationships/image" Target="../media/image170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11" Type="http://schemas.openxmlformats.org/officeDocument/2006/relationships/image" Target="../media/image165.emf"/><Relationship Id="rId5" Type="http://schemas.openxmlformats.org/officeDocument/2006/relationships/image" Target="../media/image159.emf"/><Relationship Id="rId15" Type="http://schemas.openxmlformats.org/officeDocument/2006/relationships/image" Target="../media/image169.emf"/><Relationship Id="rId10" Type="http://schemas.openxmlformats.org/officeDocument/2006/relationships/image" Target="../media/image164.emf"/><Relationship Id="rId4" Type="http://schemas.openxmlformats.org/officeDocument/2006/relationships/image" Target="../media/image158.emf"/><Relationship Id="rId9" Type="http://schemas.openxmlformats.org/officeDocument/2006/relationships/image" Target="../media/image163.emf"/><Relationship Id="rId14" Type="http://schemas.openxmlformats.org/officeDocument/2006/relationships/image" Target="../media/image168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image" Target="../media/image180.emf"/><Relationship Id="rId7" Type="http://schemas.openxmlformats.org/officeDocument/2006/relationships/image" Target="../media/image184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6" Type="http://schemas.openxmlformats.org/officeDocument/2006/relationships/image" Target="../media/image183.emf"/><Relationship Id="rId5" Type="http://schemas.openxmlformats.org/officeDocument/2006/relationships/image" Target="../media/image182.emf"/><Relationship Id="rId4" Type="http://schemas.openxmlformats.org/officeDocument/2006/relationships/image" Target="../media/image181.emf"/><Relationship Id="rId9" Type="http://schemas.openxmlformats.org/officeDocument/2006/relationships/image" Target="../media/image18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emf"/><Relationship Id="rId1" Type="http://schemas.openxmlformats.org/officeDocument/2006/relationships/image" Target="../media/image203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emf"/><Relationship Id="rId1" Type="http://schemas.openxmlformats.org/officeDocument/2006/relationships/image" Target="../media/image20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4" Type="http://schemas.openxmlformats.org/officeDocument/2006/relationships/image" Target="../media/image21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7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3" Type="http://schemas.openxmlformats.org/officeDocument/2006/relationships/image" Target="../media/image221.emf"/><Relationship Id="rId7" Type="http://schemas.openxmlformats.org/officeDocument/2006/relationships/image" Target="../media/image225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6" Type="http://schemas.openxmlformats.org/officeDocument/2006/relationships/image" Target="../media/image224.emf"/><Relationship Id="rId5" Type="http://schemas.openxmlformats.org/officeDocument/2006/relationships/image" Target="../media/image223.emf"/><Relationship Id="rId4" Type="http://schemas.openxmlformats.org/officeDocument/2006/relationships/image" Target="../media/image222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emf"/><Relationship Id="rId1" Type="http://schemas.openxmlformats.org/officeDocument/2006/relationships/image" Target="../media/image227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32.emf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image" Target="../media/image231.emf"/><Relationship Id="rId1" Type="http://schemas.openxmlformats.org/officeDocument/2006/relationships/image" Target="../media/image230.emf"/><Relationship Id="rId6" Type="http://schemas.openxmlformats.org/officeDocument/2006/relationships/image" Target="../media/image235.emf"/><Relationship Id="rId11" Type="http://schemas.openxmlformats.org/officeDocument/2006/relationships/image" Target="../media/image240.png"/><Relationship Id="rId5" Type="http://schemas.openxmlformats.org/officeDocument/2006/relationships/image" Target="../media/image234.emf"/><Relationship Id="rId10" Type="http://schemas.openxmlformats.org/officeDocument/2006/relationships/image" Target="../media/image239.png"/><Relationship Id="rId4" Type="http://schemas.openxmlformats.org/officeDocument/2006/relationships/image" Target="../media/image233.emf"/><Relationship Id="rId9" Type="http://schemas.openxmlformats.org/officeDocument/2006/relationships/image" Target="../media/image238.png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4" Type="http://schemas.openxmlformats.org/officeDocument/2006/relationships/image" Target="../media/image245.png"/><Relationship Id="rId9" Type="http://schemas.openxmlformats.org/officeDocument/2006/relationships/image" Target="../media/image25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emf"/><Relationship Id="rId1" Type="http://schemas.openxmlformats.org/officeDocument/2006/relationships/image" Target="../media/image251.emf"/><Relationship Id="rId6" Type="http://schemas.openxmlformats.org/officeDocument/2006/relationships/image" Target="../media/image256.emf"/><Relationship Id="rId5" Type="http://schemas.openxmlformats.org/officeDocument/2006/relationships/image" Target="../media/image255.emf"/><Relationship Id="rId4" Type="http://schemas.openxmlformats.org/officeDocument/2006/relationships/image" Target="../media/image254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3" Type="http://schemas.openxmlformats.org/officeDocument/2006/relationships/image" Target="../media/image260.emf"/><Relationship Id="rId7" Type="http://schemas.openxmlformats.org/officeDocument/2006/relationships/image" Target="../media/image264.emf"/><Relationship Id="rId2" Type="http://schemas.openxmlformats.org/officeDocument/2006/relationships/image" Target="../media/image259.emf"/><Relationship Id="rId1" Type="http://schemas.openxmlformats.org/officeDocument/2006/relationships/image" Target="../media/image258.emf"/><Relationship Id="rId6" Type="http://schemas.openxmlformats.org/officeDocument/2006/relationships/image" Target="../media/image263.emf"/><Relationship Id="rId5" Type="http://schemas.openxmlformats.org/officeDocument/2006/relationships/image" Target="../media/image262.emf"/><Relationship Id="rId4" Type="http://schemas.openxmlformats.org/officeDocument/2006/relationships/image" Target="../media/image261.emf"/><Relationship Id="rId9" Type="http://schemas.openxmlformats.org/officeDocument/2006/relationships/image" Target="../media/image266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13" Type="http://schemas.openxmlformats.org/officeDocument/2006/relationships/image" Target="../media/image279.png"/><Relationship Id="rId3" Type="http://schemas.openxmlformats.org/officeDocument/2006/relationships/image" Target="../media/image269.emf"/><Relationship Id="rId7" Type="http://schemas.openxmlformats.org/officeDocument/2006/relationships/image" Target="../media/image273.emf"/><Relationship Id="rId12" Type="http://schemas.openxmlformats.org/officeDocument/2006/relationships/image" Target="../media/image278.png"/><Relationship Id="rId2" Type="http://schemas.openxmlformats.org/officeDocument/2006/relationships/image" Target="../media/image268.emf"/><Relationship Id="rId16" Type="http://schemas.openxmlformats.org/officeDocument/2006/relationships/image" Target="../media/image282.png"/><Relationship Id="rId1" Type="http://schemas.openxmlformats.org/officeDocument/2006/relationships/image" Target="../media/image267.emf"/><Relationship Id="rId6" Type="http://schemas.openxmlformats.org/officeDocument/2006/relationships/image" Target="../media/image272.emf"/><Relationship Id="rId11" Type="http://schemas.openxmlformats.org/officeDocument/2006/relationships/image" Target="../media/image277.emf"/><Relationship Id="rId5" Type="http://schemas.openxmlformats.org/officeDocument/2006/relationships/image" Target="../media/image271.emf"/><Relationship Id="rId15" Type="http://schemas.openxmlformats.org/officeDocument/2006/relationships/image" Target="../media/image281.png"/><Relationship Id="rId10" Type="http://schemas.openxmlformats.org/officeDocument/2006/relationships/image" Target="../media/image276.emf"/><Relationship Id="rId4" Type="http://schemas.openxmlformats.org/officeDocument/2006/relationships/image" Target="../media/image270.emf"/><Relationship Id="rId9" Type="http://schemas.openxmlformats.org/officeDocument/2006/relationships/image" Target="../media/image275.emf"/><Relationship Id="rId14" Type="http://schemas.openxmlformats.org/officeDocument/2006/relationships/image" Target="../media/image280.png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image" Target="../media/image295.emf"/><Relationship Id="rId3" Type="http://schemas.openxmlformats.org/officeDocument/2006/relationships/image" Target="../media/image285.emf"/><Relationship Id="rId7" Type="http://schemas.openxmlformats.org/officeDocument/2006/relationships/image" Target="../media/image289.emf"/><Relationship Id="rId12" Type="http://schemas.openxmlformats.org/officeDocument/2006/relationships/image" Target="../media/image294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6" Type="http://schemas.openxmlformats.org/officeDocument/2006/relationships/image" Target="../media/image288.emf"/><Relationship Id="rId11" Type="http://schemas.openxmlformats.org/officeDocument/2006/relationships/image" Target="../media/image293.emf"/><Relationship Id="rId5" Type="http://schemas.openxmlformats.org/officeDocument/2006/relationships/image" Target="../media/image287.emf"/><Relationship Id="rId10" Type="http://schemas.openxmlformats.org/officeDocument/2006/relationships/image" Target="../media/image292.emf"/><Relationship Id="rId4" Type="http://schemas.openxmlformats.org/officeDocument/2006/relationships/image" Target="../media/image286.emf"/><Relationship Id="rId9" Type="http://schemas.openxmlformats.org/officeDocument/2006/relationships/image" Target="../media/image291.emf"/><Relationship Id="rId14" Type="http://schemas.openxmlformats.org/officeDocument/2006/relationships/image" Target="../media/image296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emf"/><Relationship Id="rId13" Type="http://schemas.openxmlformats.org/officeDocument/2006/relationships/image" Target="../media/image309.emf"/><Relationship Id="rId3" Type="http://schemas.openxmlformats.org/officeDocument/2006/relationships/image" Target="../media/image299.emf"/><Relationship Id="rId7" Type="http://schemas.openxmlformats.org/officeDocument/2006/relationships/image" Target="../media/image303.emf"/><Relationship Id="rId12" Type="http://schemas.openxmlformats.org/officeDocument/2006/relationships/image" Target="../media/image308.emf"/><Relationship Id="rId2" Type="http://schemas.openxmlformats.org/officeDocument/2006/relationships/image" Target="../media/image298.emf"/><Relationship Id="rId1" Type="http://schemas.openxmlformats.org/officeDocument/2006/relationships/image" Target="../media/image297.emf"/><Relationship Id="rId6" Type="http://schemas.openxmlformats.org/officeDocument/2006/relationships/image" Target="../media/image302.emf"/><Relationship Id="rId11" Type="http://schemas.openxmlformats.org/officeDocument/2006/relationships/image" Target="../media/image307.emf"/><Relationship Id="rId5" Type="http://schemas.openxmlformats.org/officeDocument/2006/relationships/image" Target="../media/image301.emf"/><Relationship Id="rId15" Type="http://schemas.openxmlformats.org/officeDocument/2006/relationships/image" Target="../media/image311.png"/><Relationship Id="rId10" Type="http://schemas.openxmlformats.org/officeDocument/2006/relationships/image" Target="../media/image306.png"/><Relationship Id="rId4" Type="http://schemas.openxmlformats.org/officeDocument/2006/relationships/image" Target="../media/image300.emf"/><Relationship Id="rId9" Type="http://schemas.openxmlformats.org/officeDocument/2006/relationships/image" Target="../media/image305.png"/><Relationship Id="rId14" Type="http://schemas.openxmlformats.org/officeDocument/2006/relationships/image" Target="../media/image310.png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2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emf"/><Relationship Id="rId2" Type="http://schemas.openxmlformats.org/officeDocument/2006/relationships/image" Target="../media/image314.emf"/><Relationship Id="rId1" Type="http://schemas.openxmlformats.org/officeDocument/2006/relationships/image" Target="../media/image313.emf"/><Relationship Id="rId5" Type="http://schemas.openxmlformats.org/officeDocument/2006/relationships/image" Target="../media/image317.emf"/><Relationship Id="rId4" Type="http://schemas.openxmlformats.org/officeDocument/2006/relationships/image" Target="../media/image316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emf"/><Relationship Id="rId2" Type="http://schemas.openxmlformats.org/officeDocument/2006/relationships/image" Target="../media/image319.emf"/><Relationship Id="rId1" Type="http://schemas.openxmlformats.org/officeDocument/2006/relationships/image" Target="../media/image318.emf"/><Relationship Id="rId6" Type="http://schemas.openxmlformats.org/officeDocument/2006/relationships/image" Target="../media/image323.emf"/><Relationship Id="rId5" Type="http://schemas.openxmlformats.org/officeDocument/2006/relationships/image" Target="../media/image322.emf"/><Relationship Id="rId4" Type="http://schemas.openxmlformats.org/officeDocument/2006/relationships/image" Target="../media/image321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emf"/><Relationship Id="rId13" Type="http://schemas.openxmlformats.org/officeDocument/2006/relationships/image" Target="../media/image336.emf"/><Relationship Id="rId3" Type="http://schemas.openxmlformats.org/officeDocument/2006/relationships/image" Target="../media/image326.emf"/><Relationship Id="rId7" Type="http://schemas.openxmlformats.org/officeDocument/2006/relationships/image" Target="../media/image330.emf"/><Relationship Id="rId12" Type="http://schemas.openxmlformats.org/officeDocument/2006/relationships/image" Target="../media/image335.emf"/><Relationship Id="rId2" Type="http://schemas.openxmlformats.org/officeDocument/2006/relationships/image" Target="../media/image325.emf"/><Relationship Id="rId1" Type="http://schemas.openxmlformats.org/officeDocument/2006/relationships/image" Target="../media/image324.emf"/><Relationship Id="rId6" Type="http://schemas.openxmlformats.org/officeDocument/2006/relationships/image" Target="../media/image329.emf"/><Relationship Id="rId11" Type="http://schemas.openxmlformats.org/officeDocument/2006/relationships/image" Target="../media/image334.png"/><Relationship Id="rId5" Type="http://schemas.openxmlformats.org/officeDocument/2006/relationships/image" Target="../media/image328.emf"/><Relationship Id="rId10" Type="http://schemas.openxmlformats.org/officeDocument/2006/relationships/image" Target="../media/image333.png"/><Relationship Id="rId4" Type="http://schemas.openxmlformats.org/officeDocument/2006/relationships/image" Target="../media/image327.emf"/><Relationship Id="rId9" Type="http://schemas.openxmlformats.org/officeDocument/2006/relationships/image" Target="../media/image332.png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emf"/><Relationship Id="rId3" Type="http://schemas.openxmlformats.org/officeDocument/2006/relationships/image" Target="../media/image339.emf"/><Relationship Id="rId7" Type="http://schemas.openxmlformats.org/officeDocument/2006/relationships/image" Target="../media/image343.emf"/><Relationship Id="rId2" Type="http://schemas.openxmlformats.org/officeDocument/2006/relationships/image" Target="../media/image338.emf"/><Relationship Id="rId1" Type="http://schemas.openxmlformats.org/officeDocument/2006/relationships/image" Target="../media/image337.emf"/><Relationship Id="rId6" Type="http://schemas.openxmlformats.org/officeDocument/2006/relationships/image" Target="../media/image342.emf"/><Relationship Id="rId5" Type="http://schemas.openxmlformats.org/officeDocument/2006/relationships/image" Target="../media/image341.emf"/><Relationship Id="rId10" Type="http://schemas.openxmlformats.org/officeDocument/2006/relationships/image" Target="../media/image346.emf"/><Relationship Id="rId4" Type="http://schemas.openxmlformats.org/officeDocument/2006/relationships/image" Target="../media/image340.emf"/><Relationship Id="rId9" Type="http://schemas.openxmlformats.org/officeDocument/2006/relationships/image" Target="../media/image34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png"/><Relationship Id="rId3" Type="http://schemas.openxmlformats.org/officeDocument/2006/relationships/image" Target="../media/image349.png"/><Relationship Id="rId7" Type="http://schemas.openxmlformats.org/officeDocument/2006/relationships/image" Target="../media/image353.png"/><Relationship Id="rId2" Type="http://schemas.openxmlformats.org/officeDocument/2006/relationships/image" Target="../media/image348.emf"/><Relationship Id="rId1" Type="http://schemas.openxmlformats.org/officeDocument/2006/relationships/image" Target="../media/image347.emf"/><Relationship Id="rId6" Type="http://schemas.openxmlformats.org/officeDocument/2006/relationships/image" Target="../media/image352.png"/><Relationship Id="rId5" Type="http://schemas.openxmlformats.org/officeDocument/2006/relationships/image" Target="../media/image351.png"/><Relationship Id="rId10" Type="http://schemas.openxmlformats.org/officeDocument/2006/relationships/image" Target="../media/image356.png"/><Relationship Id="rId4" Type="http://schemas.openxmlformats.org/officeDocument/2006/relationships/image" Target="../media/image350.png"/><Relationship Id="rId9" Type="http://schemas.openxmlformats.org/officeDocument/2006/relationships/image" Target="../media/image355.png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png"/><Relationship Id="rId7" Type="http://schemas.openxmlformats.org/officeDocument/2006/relationships/image" Target="../media/image363.emf"/><Relationship Id="rId2" Type="http://schemas.openxmlformats.org/officeDocument/2006/relationships/image" Target="../media/image358.png"/><Relationship Id="rId1" Type="http://schemas.openxmlformats.org/officeDocument/2006/relationships/image" Target="../media/image357.png"/><Relationship Id="rId6" Type="http://schemas.openxmlformats.org/officeDocument/2006/relationships/image" Target="../media/image362.emf"/><Relationship Id="rId5" Type="http://schemas.openxmlformats.org/officeDocument/2006/relationships/image" Target="../media/image361.png"/><Relationship Id="rId4" Type="http://schemas.openxmlformats.org/officeDocument/2006/relationships/image" Target="../media/image360.png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7" Type="http://schemas.openxmlformats.org/officeDocument/2006/relationships/image" Target="../media/image370.png"/><Relationship Id="rId2" Type="http://schemas.openxmlformats.org/officeDocument/2006/relationships/image" Target="../media/image365.png"/><Relationship Id="rId1" Type="http://schemas.openxmlformats.org/officeDocument/2006/relationships/image" Target="../media/image364.emf"/><Relationship Id="rId6" Type="http://schemas.openxmlformats.org/officeDocument/2006/relationships/image" Target="../media/image369.png"/><Relationship Id="rId5" Type="http://schemas.openxmlformats.org/officeDocument/2006/relationships/image" Target="../media/image368.png"/><Relationship Id="rId4" Type="http://schemas.openxmlformats.org/officeDocument/2006/relationships/image" Target="../media/image367.png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emf"/><Relationship Id="rId3" Type="http://schemas.openxmlformats.org/officeDocument/2006/relationships/image" Target="../media/image373.emf"/><Relationship Id="rId7" Type="http://schemas.openxmlformats.org/officeDocument/2006/relationships/image" Target="../media/image377.emf"/><Relationship Id="rId2" Type="http://schemas.openxmlformats.org/officeDocument/2006/relationships/image" Target="../media/image372.emf"/><Relationship Id="rId1" Type="http://schemas.openxmlformats.org/officeDocument/2006/relationships/image" Target="../media/image371.emf"/><Relationship Id="rId6" Type="http://schemas.openxmlformats.org/officeDocument/2006/relationships/image" Target="../media/image376.emf"/><Relationship Id="rId5" Type="http://schemas.openxmlformats.org/officeDocument/2006/relationships/image" Target="../media/image375.emf"/><Relationship Id="rId4" Type="http://schemas.openxmlformats.org/officeDocument/2006/relationships/image" Target="../media/image374.emf"/><Relationship Id="rId9" Type="http://schemas.openxmlformats.org/officeDocument/2006/relationships/image" Target="../media/image379.e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emf"/><Relationship Id="rId3" Type="http://schemas.openxmlformats.org/officeDocument/2006/relationships/image" Target="../media/image383.emf"/><Relationship Id="rId7" Type="http://schemas.openxmlformats.org/officeDocument/2006/relationships/image" Target="../media/image387.png"/><Relationship Id="rId2" Type="http://schemas.openxmlformats.org/officeDocument/2006/relationships/image" Target="../media/image382.emf"/><Relationship Id="rId1" Type="http://schemas.openxmlformats.org/officeDocument/2006/relationships/image" Target="../media/image381.emf"/><Relationship Id="rId6" Type="http://schemas.openxmlformats.org/officeDocument/2006/relationships/image" Target="../media/image386.png"/><Relationship Id="rId5" Type="http://schemas.openxmlformats.org/officeDocument/2006/relationships/image" Target="../media/image385.png"/><Relationship Id="rId4" Type="http://schemas.openxmlformats.org/officeDocument/2006/relationships/image" Target="../media/image384.e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3" Type="http://schemas.openxmlformats.org/officeDocument/2006/relationships/image" Target="../media/image391.png"/><Relationship Id="rId7" Type="http://schemas.openxmlformats.org/officeDocument/2006/relationships/image" Target="../media/image395.png"/><Relationship Id="rId2" Type="http://schemas.openxmlformats.org/officeDocument/2006/relationships/image" Target="../media/image390.emf"/><Relationship Id="rId1" Type="http://schemas.openxmlformats.org/officeDocument/2006/relationships/image" Target="../media/image389.emf"/><Relationship Id="rId6" Type="http://schemas.openxmlformats.org/officeDocument/2006/relationships/image" Target="../media/image394.png"/><Relationship Id="rId11" Type="http://schemas.openxmlformats.org/officeDocument/2006/relationships/image" Target="../media/image399.png"/><Relationship Id="rId5" Type="http://schemas.openxmlformats.org/officeDocument/2006/relationships/image" Target="../media/image393.png"/><Relationship Id="rId10" Type="http://schemas.openxmlformats.org/officeDocument/2006/relationships/image" Target="../media/image398.png"/><Relationship Id="rId4" Type="http://schemas.openxmlformats.org/officeDocument/2006/relationships/image" Target="../media/image392.png"/><Relationship Id="rId9" Type="http://schemas.openxmlformats.org/officeDocument/2006/relationships/image" Target="../media/image397.png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emf"/><Relationship Id="rId13" Type="http://schemas.openxmlformats.org/officeDocument/2006/relationships/image" Target="../media/image412.emf"/><Relationship Id="rId3" Type="http://schemas.openxmlformats.org/officeDocument/2006/relationships/image" Target="../media/image402.emf"/><Relationship Id="rId7" Type="http://schemas.openxmlformats.org/officeDocument/2006/relationships/image" Target="../media/image406.emf"/><Relationship Id="rId12" Type="http://schemas.openxmlformats.org/officeDocument/2006/relationships/image" Target="../media/image411.emf"/><Relationship Id="rId2" Type="http://schemas.openxmlformats.org/officeDocument/2006/relationships/image" Target="../media/image401.emf"/><Relationship Id="rId1" Type="http://schemas.openxmlformats.org/officeDocument/2006/relationships/image" Target="../media/image400.emf"/><Relationship Id="rId6" Type="http://schemas.openxmlformats.org/officeDocument/2006/relationships/image" Target="../media/image405.emf"/><Relationship Id="rId11" Type="http://schemas.openxmlformats.org/officeDocument/2006/relationships/image" Target="../media/image410.emf"/><Relationship Id="rId5" Type="http://schemas.openxmlformats.org/officeDocument/2006/relationships/image" Target="../media/image404.emf"/><Relationship Id="rId10" Type="http://schemas.openxmlformats.org/officeDocument/2006/relationships/image" Target="../media/image409.emf"/><Relationship Id="rId4" Type="http://schemas.openxmlformats.org/officeDocument/2006/relationships/image" Target="../media/image403.emf"/><Relationship Id="rId9" Type="http://schemas.openxmlformats.org/officeDocument/2006/relationships/image" Target="../media/image408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wmf"/><Relationship Id="rId2" Type="http://schemas.openxmlformats.org/officeDocument/2006/relationships/image" Target="../media/image414.wmf"/><Relationship Id="rId1" Type="http://schemas.openxmlformats.org/officeDocument/2006/relationships/image" Target="../media/image413.wmf"/><Relationship Id="rId4" Type="http://schemas.openxmlformats.org/officeDocument/2006/relationships/image" Target="../media/image4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BUPT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8D354E3-AAC0-4458-A79E-9E0B0BC1323A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 err="1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Jianhua Yuan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89B20EE-B011-4C07-BA0F-25394AB143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74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446B59B-E874-410D-BC00-2D97E6F72AF5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C5F9936-4E41-4F51-A569-6FB441890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5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2B989E-83D5-4DE2-B0BF-6FC99868140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387C2C-6F3A-43B1-A5D9-AA69D9F1431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ECBEC4-2D0B-4C79-9F7C-97F31C92565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3218EC-5741-4AAE-BC5B-1983CA5E483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B69A35-DBCA-4D7C-9723-361D03646C0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D29EDC-D817-4157-B135-097CF412655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A6F1A7-9A40-4FEF-98AB-C15A7C0E7CB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603299-D772-4552-BACB-765D90CF5BF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77E46A-2F29-4084-89B3-CEC8D136B1D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C50AA1-C0F2-4AB9-859C-8106ABE187D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1635B2-99C9-401D-8A2A-3A4AAB7F0C5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814F5-FD64-497F-B2E8-7DC7BF9B917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  <p:sp>
        <p:nvSpPr>
          <p:cNvPr id="921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64CA67-1C43-4EF5-9F40-B8CD3C7C492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D3471C-2CEA-4E00-A76F-FB39604B142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BA1AC0-0B46-4C6A-BCFF-FF6620A0332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577C9B-C585-4EE5-ADD1-6A35EEB5C9B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113D30-B351-4D9A-8B29-E08EF1CCDA7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DC2475-A014-4CA5-A932-A3894FE9886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D8C1F1-2A77-4A71-9268-148CC71A1AE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524362-EA21-4A6A-ACED-FEEB90729B9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0FCA2E-865D-412A-A888-56BC9232259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22B5A8-19DB-4E54-BCE0-F4DF46260D1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0C9267-5FEE-456C-B50D-C477323AED8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9506BA-B346-4B4D-B774-6D255E212B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2ACA93-B0D7-43B3-A0A3-663EAB4CAF7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07580E-4B78-4E84-A16B-3B90A30100C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C9B410-2A66-4718-8675-8817239B802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261FAF-8CF6-414F-AD06-4FC2080BEDB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680273-EDFA-4C55-802D-CA3CFE07DB3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728357-AD71-47D5-B47F-0C075EA8AD9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CB521E-4542-477B-A064-05FF55AA7B5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E4AD5D-5F66-46AE-8794-C7A002C2930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D8F15B-F25C-448D-ADF1-0CAA91E95EC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A9B21F-764B-46BF-A0E9-3F6A7DE3C99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5173AD-220E-4BF3-A4A9-7F52776AFDB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E071ED-32B8-4E0A-B1A7-865849F8D50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CB2CA4-44D6-419E-805B-03E31B8B7EF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3376A7-623E-4A31-811B-D6FB62D5CE1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1F7EA6-F2CC-4833-8D71-D4A82ABBD0A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64A4A4-795E-431A-9226-59EA72BACC8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/>
          </a:p>
        </p:txBody>
      </p:sp>
      <p:sp>
        <p:nvSpPr>
          <p:cNvPr id="142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B7375B-EACC-4E93-9048-56E7B132199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72DC79-A8FD-480D-990E-96F98636591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D8DCC3-97BF-4AD5-A64A-50A42E7BCD3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6B9CC1-3B62-4767-8E0E-B324975CC51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zh-CN"/>
          </a:p>
        </p:txBody>
      </p:sp>
      <p:sp>
        <p:nvSpPr>
          <p:cNvPr id="146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F411FB-CDCD-43B7-A2A1-F47D5F048FC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AC30DD-1C99-4D90-9F8F-A4EFC445CAC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AC2B56-D719-4A70-8C95-E95FAA696A9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327E53-A309-461A-B2F8-2D36095E254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94B037-8213-47F1-BFEA-8B07170EFDC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2FAD4B-242C-46B9-8FDA-04817A9CF03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8D4EFF-4638-462D-B6F5-D8A5172B22B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2AEB52-3229-46AF-9B23-67ABCCAF207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DFC142-BADB-4F13-8115-8F3F5067116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D3DD35-8897-46B0-9397-E4C3071D8B0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5B4B82-8A3B-46BE-9A27-B5A9F207E31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8001000" y="6215063"/>
            <a:ext cx="428625" cy="42862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8858250" y="5715000"/>
            <a:ext cx="53975" cy="5397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786813" y="5286375"/>
            <a:ext cx="53975" cy="5397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B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U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P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T</a:t>
            </a:r>
            <a:endParaRPr lang="zh-CN" altLang="en-US" sz="2800" b="1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929563" y="6750050"/>
            <a:ext cx="107950" cy="10795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215313" y="5929313"/>
            <a:ext cx="90487" cy="90487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rIns="18288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4092575" y="1152525"/>
            <a:ext cx="4560888" cy="364807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377A0-27A1-41EA-81AB-0F411128B7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A19EA-DCC4-4DD2-8C1E-567182A959B6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F935-14E5-449A-A5C7-ABFC3EBE108E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3954-92E5-4500-A6B5-895D7693D4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4E43C-ADAF-4E67-A75C-6B4C0B911F31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0BF83-38F0-491A-8E6C-0D78DEE4AC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1247B-2A19-439A-B6FF-A93BEBC701CB}" type="datetime1">
              <a:rPr lang="zh-CN" altLang="en-US"/>
              <a:pPr>
                <a:defRPr/>
              </a:pPr>
              <a:t>2019/9/8</a:t>
            </a:fld>
            <a:endParaRPr lang="en-US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8AFF1-25CF-4D16-B75B-4DE67DAFC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>
            <a:normAutofit/>
          </a:bodyPr>
          <a:lstStyle>
            <a:lvl1pPr>
              <a:defRPr sz="4000" b="1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D6A6A-E2AA-4163-A80C-B0D7B85B14E2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38" y="6286500"/>
            <a:ext cx="762000" cy="365125"/>
          </a:xfrm>
        </p:spPr>
        <p:txBody>
          <a:bodyPr/>
          <a:lstStyle>
            <a:lvl1pPr>
              <a:defRPr sz="1400" b="1" smtClean="0"/>
            </a:lvl1pPr>
          </a:lstStyle>
          <a:p>
            <a:pPr>
              <a:defRPr/>
            </a:pPr>
            <a:fld id="{DDFECB22-30C2-4449-B851-AD213A8328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87684-203E-4142-92B6-B1305DCFFCB6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EA752-720A-41F7-8F27-8AB1D50347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201F9-0DE4-44D8-90C1-7110C7A3E359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32D4B-A639-4300-8C7E-3A6E1298CA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E4A54-E6E6-4E98-A136-BF0520FF23A3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340D3-8F0E-44E2-B37D-FF0CB1ECAD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FC0B4-8AF0-4281-99F3-B61DC3934248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5850-3D07-4907-A66A-EA33B9E851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E9DF8-F2DD-4889-A2FB-728E5B5713E0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8CCEA-050C-4F18-9E1E-ED48BFCF83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0421F-A6FA-4086-A763-995D723F06F8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E7CFA-1389-4A33-A70E-BEA3EBD23A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+mn-lt"/>
                <a:ea typeface="+mn-ea"/>
              </a:rPr>
              <a:t>BUPT</a:t>
            </a:r>
            <a:endParaRPr lang="zh-CN" altLang="en-US" sz="2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D0E3D-F0A8-4BF4-B13E-34DA49BD1DED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8F0E3-0B33-4581-B89D-476065FB4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270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35718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270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500188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0C1584-32EF-4093-A0E0-C452F7C43B7D}" type="datetime1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25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286750" y="6246813"/>
            <a:ext cx="539750" cy="53975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65740CE-07DE-4AC6-A28A-69F9BB090B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72714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8756650" y="6143625"/>
            <a:ext cx="244475" cy="2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900" y="6072188"/>
            <a:ext cx="101600" cy="11112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5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8" r:id="rId13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000066"/>
          </a:solidFill>
          <a:latin typeface="Comic Sans MS" pitchFamily="66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66"/>
          </a:solidFill>
          <a:latin typeface="Comic Sans MS" pitchFamily="66" charset="0"/>
          <a:ea typeface="隶书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400" kern="120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8.png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9.png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0.png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1.png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2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28.emf"/><Relationship Id="rId18" Type="http://schemas.openxmlformats.org/officeDocument/2006/relationships/oleObject" Target="../embeddings/oleObject4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31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0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21" Type="http://schemas.openxmlformats.org/officeDocument/2006/relationships/image" Target="../media/image55.emf"/><Relationship Id="rId34" Type="http://schemas.openxmlformats.org/officeDocument/2006/relationships/oleObject" Target="../embeddings/oleObject73.bin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53.emf"/><Relationship Id="rId25" Type="http://schemas.openxmlformats.org/officeDocument/2006/relationships/image" Target="../media/image57.emf"/><Relationship Id="rId33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image" Target="../media/image59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0.emf"/><Relationship Id="rId24" Type="http://schemas.openxmlformats.org/officeDocument/2006/relationships/oleObject" Target="../embeddings/oleObject68.bin"/><Relationship Id="rId32" Type="http://schemas.openxmlformats.org/officeDocument/2006/relationships/oleObject" Target="../embeddings/oleObject72.bin"/><Relationship Id="rId37" Type="http://schemas.openxmlformats.org/officeDocument/2006/relationships/image" Target="../media/image63.wmf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28" Type="http://schemas.openxmlformats.org/officeDocument/2006/relationships/oleObject" Target="../embeddings/oleObject70.bin"/><Relationship Id="rId36" Type="http://schemas.openxmlformats.org/officeDocument/2006/relationships/oleObject" Target="../embeddings/oleObject74.bin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54.emf"/><Relationship Id="rId31" Type="http://schemas.openxmlformats.org/officeDocument/2006/relationships/image" Target="../media/image60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71.bin"/><Relationship Id="rId35" Type="http://schemas.openxmlformats.org/officeDocument/2006/relationships/image" Target="../media/image62.emf"/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4.e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emf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6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68.emf"/><Relationship Id="rId34" Type="http://schemas.openxmlformats.org/officeDocument/2006/relationships/oleObject" Target="../embeddings/oleObject90.bin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66.emf"/><Relationship Id="rId25" Type="http://schemas.openxmlformats.org/officeDocument/2006/relationships/image" Target="../media/image70.emf"/><Relationship Id="rId33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29" Type="http://schemas.openxmlformats.org/officeDocument/2006/relationships/image" Target="../media/image72.e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85.bin"/><Relationship Id="rId32" Type="http://schemas.openxmlformats.org/officeDocument/2006/relationships/oleObject" Target="../embeddings/oleObject89.bin"/><Relationship Id="rId5" Type="http://schemas.openxmlformats.org/officeDocument/2006/relationships/image" Target="../media/image43.wmf"/><Relationship Id="rId15" Type="http://schemas.openxmlformats.org/officeDocument/2006/relationships/image" Target="../media/image65.emf"/><Relationship Id="rId23" Type="http://schemas.openxmlformats.org/officeDocument/2006/relationships/image" Target="../media/image69.emf"/><Relationship Id="rId28" Type="http://schemas.openxmlformats.org/officeDocument/2006/relationships/oleObject" Target="../embeddings/oleObject87.bin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67.emf"/><Relationship Id="rId31" Type="http://schemas.openxmlformats.org/officeDocument/2006/relationships/image" Target="../media/image73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Relationship Id="rId27" Type="http://schemas.openxmlformats.org/officeDocument/2006/relationships/image" Target="../media/image71.emf"/><Relationship Id="rId30" Type="http://schemas.openxmlformats.org/officeDocument/2006/relationships/oleObject" Target="../embeddings/oleObject88.bin"/><Relationship Id="rId35" Type="http://schemas.openxmlformats.org/officeDocument/2006/relationships/image" Target="../media/image75.emf"/><Relationship Id="rId8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88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87.wmf"/><Relationship Id="rId5" Type="http://schemas.openxmlformats.org/officeDocument/2006/relationships/image" Target="../media/image84.emf"/><Relationship Id="rId15" Type="http://schemas.openxmlformats.org/officeDocument/2006/relationships/image" Target="../media/image89.e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10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94.emf"/><Relationship Id="rId18" Type="http://schemas.openxmlformats.org/officeDocument/2006/relationships/oleObject" Target="../embeddings/oleObject112.bin"/><Relationship Id="rId26" Type="http://schemas.openxmlformats.org/officeDocument/2006/relationships/oleObject" Target="../embeddings/oleObject116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98.emf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96.emf"/><Relationship Id="rId25" Type="http://schemas.openxmlformats.org/officeDocument/2006/relationships/image" Target="../media/image10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29" Type="http://schemas.openxmlformats.org/officeDocument/2006/relationships/image" Target="../media/image102.e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3.emf"/><Relationship Id="rId24" Type="http://schemas.openxmlformats.org/officeDocument/2006/relationships/oleObject" Target="../embeddings/oleObject115.bin"/><Relationship Id="rId5" Type="http://schemas.openxmlformats.org/officeDocument/2006/relationships/image" Target="../media/image90.emf"/><Relationship Id="rId15" Type="http://schemas.openxmlformats.org/officeDocument/2006/relationships/image" Target="../media/image95.emf"/><Relationship Id="rId23" Type="http://schemas.openxmlformats.org/officeDocument/2006/relationships/image" Target="../media/image99.emf"/><Relationship Id="rId28" Type="http://schemas.openxmlformats.org/officeDocument/2006/relationships/oleObject" Target="../embeddings/oleObject117.bin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97.e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92.emf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4.bin"/><Relationship Id="rId27" Type="http://schemas.openxmlformats.org/officeDocument/2006/relationships/image" Target="../media/image101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emf"/><Relationship Id="rId18" Type="http://schemas.openxmlformats.org/officeDocument/2006/relationships/oleObject" Target="../embeddings/oleObject125.bin"/><Relationship Id="rId26" Type="http://schemas.openxmlformats.org/officeDocument/2006/relationships/oleObject" Target="../embeddings/oleObject129.bin"/><Relationship Id="rId39" Type="http://schemas.openxmlformats.org/officeDocument/2006/relationships/image" Target="../media/image120.emf"/><Relationship Id="rId21" Type="http://schemas.openxmlformats.org/officeDocument/2006/relationships/image" Target="../media/image111.emf"/><Relationship Id="rId34" Type="http://schemas.openxmlformats.org/officeDocument/2006/relationships/oleObject" Target="../embeddings/oleObject133.bin"/><Relationship Id="rId7" Type="http://schemas.openxmlformats.org/officeDocument/2006/relationships/image" Target="../media/image104.e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09.emf"/><Relationship Id="rId25" Type="http://schemas.openxmlformats.org/officeDocument/2006/relationships/image" Target="../media/image113.emf"/><Relationship Id="rId33" Type="http://schemas.openxmlformats.org/officeDocument/2006/relationships/image" Target="../media/image117.emf"/><Relationship Id="rId38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29" Type="http://schemas.openxmlformats.org/officeDocument/2006/relationships/image" Target="../media/image115.e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06.emf"/><Relationship Id="rId24" Type="http://schemas.openxmlformats.org/officeDocument/2006/relationships/oleObject" Target="../embeddings/oleObject128.bin"/><Relationship Id="rId32" Type="http://schemas.openxmlformats.org/officeDocument/2006/relationships/oleObject" Target="../embeddings/oleObject132.bin"/><Relationship Id="rId37" Type="http://schemas.openxmlformats.org/officeDocument/2006/relationships/image" Target="../media/image119.emf"/><Relationship Id="rId5" Type="http://schemas.openxmlformats.org/officeDocument/2006/relationships/image" Target="../media/image103.emf"/><Relationship Id="rId15" Type="http://schemas.openxmlformats.org/officeDocument/2006/relationships/image" Target="../media/image108.emf"/><Relationship Id="rId23" Type="http://schemas.openxmlformats.org/officeDocument/2006/relationships/image" Target="../media/image112.emf"/><Relationship Id="rId28" Type="http://schemas.openxmlformats.org/officeDocument/2006/relationships/oleObject" Target="../embeddings/oleObject130.bin"/><Relationship Id="rId36" Type="http://schemas.openxmlformats.org/officeDocument/2006/relationships/oleObject" Target="../embeddings/oleObject134.bin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110.emf"/><Relationship Id="rId31" Type="http://schemas.openxmlformats.org/officeDocument/2006/relationships/image" Target="../media/image116.e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05.e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Relationship Id="rId27" Type="http://schemas.openxmlformats.org/officeDocument/2006/relationships/image" Target="../media/image114.emf"/><Relationship Id="rId30" Type="http://schemas.openxmlformats.org/officeDocument/2006/relationships/oleObject" Target="../embeddings/oleObject131.bin"/><Relationship Id="rId35" Type="http://schemas.openxmlformats.org/officeDocument/2006/relationships/image" Target="../media/image118.emf"/><Relationship Id="rId8" Type="http://schemas.openxmlformats.org/officeDocument/2006/relationships/oleObject" Target="../embeddings/oleObject120.bin"/><Relationship Id="rId3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emf"/><Relationship Id="rId18" Type="http://schemas.openxmlformats.org/officeDocument/2006/relationships/oleObject" Target="../embeddings/oleObject143.bin"/><Relationship Id="rId26" Type="http://schemas.openxmlformats.org/officeDocument/2006/relationships/oleObject" Target="../embeddings/oleObject147.bin"/><Relationship Id="rId39" Type="http://schemas.openxmlformats.org/officeDocument/2006/relationships/image" Target="../media/image138.wmf"/><Relationship Id="rId21" Type="http://schemas.openxmlformats.org/officeDocument/2006/relationships/image" Target="../media/image129.emf"/><Relationship Id="rId34" Type="http://schemas.openxmlformats.org/officeDocument/2006/relationships/oleObject" Target="../embeddings/oleObject151.bin"/><Relationship Id="rId42" Type="http://schemas.openxmlformats.org/officeDocument/2006/relationships/oleObject" Target="../embeddings/oleObject155.bin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2.bin"/><Relationship Id="rId29" Type="http://schemas.openxmlformats.org/officeDocument/2006/relationships/image" Target="../media/image133.e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24.emf"/><Relationship Id="rId24" Type="http://schemas.openxmlformats.org/officeDocument/2006/relationships/oleObject" Target="../embeddings/oleObject146.bin"/><Relationship Id="rId32" Type="http://schemas.openxmlformats.org/officeDocument/2006/relationships/oleObject" Target="../embeddings/oleObject150.bin"/><Relationship Id="rId37" Type="http://schemas.openxmlformats.org/officeDocument/2006/relationships/image" Target="../media/image137.wmf"/><Relationship Id="rId40" Type="http://schemas.openxmlformats.org/officeDocument/2006/relationships/oleObject" Target="../embeddings/oleObject154.bin"/><Relationship Id="rId45" Type="http://schemas.openxmlformats.org/officeDocument/2006/relationships/image" Target="../media/image141.wmf"/><Relationship Id="rId5" Type="http://schemas.openxmlformats.org/officeDocument/2006/relationships/image" Target="../media/image121.emf"/><Relationship Id="rId15" Type="http://schemas.openxmlformats.org/officeDocument/2006/relationships/image" Target="../media/image126.emf"/><Relationship Id="rId23" Type="http://schemas.openxmlformats.org/officeDocument/2006/relationships/image" Target="../media/image130.emf"/><Relationship Id="rId28" Type="http://schemas.openxmlformats.org/officeDocument/2006/relationships/oleObject" Target="../embeddings/oleObject148.bin"/><Relationship Id="rId36" Type="http://schemas.openxmlformats.org/officeDocument/2006/relationships/oleObject" Target="../embeddings/oleObject152.bin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28.emf"/><Relationship Id="rId31" Type="http://schemas.openxmlformats.org/officeDocument/2006/relationships/image" Target="../media/image134.emf"/><Relationship Id="rId44" Type="http://schemas.openxmlformats.org/officeDocument/2006/relationships/oleObject" Target="../embeddings/oleObject156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23.emf"/><Relationship Id="rId14" Type="http://schemas.openxmlformats.org/officeDocument/2006/relationships/oleObject" Target="../embeddings/oleObject141.bin"/><Relationship Id="rId22" Type="http://schemas.openxmlformats.org/officeDocument/2006/relationships/oleObject" Target="../embeddings/oleObject145.bin"/><Relationship Id="rId27" Type="http://schemas.openxmlformats.org/officeDocument/2006/relationships/image" Target="../media/image132.emf"/><Relationship Id="rId30" Type="http://schemas.openxmlformats.org/officeDocument/2006/relationships/oleObject" Target="../embeddings/oleObject149.bin"/><Relationship Id="rId35" Type="http://schemas.openxmlformats.org/officeDocument/2006/relationships/image" Target="../media/image136.emf"/><Relationship Id="rId43" Type="http://schemas.openxmlformats.org/officeDocument/2006/relationships/image" Target="../media/image140.wmf"/><Relationship Id="rId8" Type="http://schemas.openxmlformats.org/officeDocument/2006/relationships/oleObject" Target="../embeddings/oleObject138.bin"/><Relationship Id="rId3" Type="http://schemas.openxmlformats.org/officeDocument/2006/relationships/notesSlide" Target="../notesSlides/notesSlide23.xml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27.emf"/><Relationship Id="rId25" Type="http://schemas.openxmlformats.org/officeDocument/2006/relationships/image" Target="../media/image131.emf"/><Relationship Id="rId33" Type="http://schemas.openxmlformats.org/officeDocument/2006/relationships/image" Target="../media/image135.emf"/><Relationship Id="rId38" Type="http://schemas.openxmlformats.org/officeDocument/2006/relationships/oleObject" Target="../embeddings/oleObject153.bin"/><Relationship Id="rId20" Type="http://schemas.openxmlformats.org/officeDocument/2006/relationships/oleObject" Target="../embeddings/oleObject144.bin"/><Relationship Id="rId41" Type="http://schemas.openxmlformats.org/officeDocument/2006/relationships/image" Target="../media/image13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5.emf"/><Relationship Id="rId5" Type="http://schemas.openxmlformats.org/officeDocument/2006/relationships/image" Target="../media/image142.emf"/><Relationship Id="rId10" Type="http://schemas.openxmlformats.org/officeDocument/2006/relationships/image" Target="../media/image144.wmf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5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67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54.emf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5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49.wmf"/><Relationship Id="rId5" Type="http://schemas.openxmlformats.org/officeDocument/2006/relationships/image" Target="../media/image146.emf"/><Relationship Id="rId15" Type="http://schemas.openxmlformats.org/officeDocument/2006/relationships/image" Target="../media/image151.e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53.e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65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emf"/><Relationship Id="rId18" Type="http://schemas.openxmlformats.org/officeDocument/2006/relationships/oleObject" Target="../embeddings/oleObject176.bin"/><Relationship Id="rId26" Type="http://schemas.openxmlformats.org/officeDocument/2006/relationships/image" Target="../media/image172.emf"/><Relationship Id="rId39" Type="http://schemas.openxmlformats.org/officeDocument/2006/relationships/image" Target="../media/image169.emf"/><Relationship Id="rId21" Type="http://schemas.openxmlformats.org/officeDocument/2006/relationships/image" Target="../media/image163.emf"/><Relationship Id="rId34" Type="http://schemas.openxmlformats.org/officeDocument/2006/relationships/oleObject" Target="../embeddings/oleObject181.bin"/><Relationship Id="rId42" Type="http://schemas.openxmlformats.org/officeDocument/2006/relationships/oleObject" Target="../embeddings/oleObject185.bin"/><Relationship Id="rId7" Type="http://schemas.openxmlformats.org/officeDocument/2006/relationships/image" Target="../media/image15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29" Type="http://schemas.openxmlformats.org/officeDocument/2006/relationships/image" Target="../media/image175.emf"/><Relationship Id="rId41" Type="http://schemas.openxmlformats.org/officeDocument/2006/relationships/image" Target="../media/image170.e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58.emf"/><Relationship Id="rId24" Type="http://schemas.openxmlformats.org/officeDocument/2006/relationships/oleObject" Target="../embeddings/oleObject179.bin"/><Relationship Id="rId32" Type="http://schemas.openxmlformats.org/officeDocument/2006/relationships/oleObject" Target="../embeddings/oleObject180.bin"/><Relationship Id="rId37" Type="http://schemas.openxmlformats.org/officeDocument/2006/relationships/image" Target="../media/image168.emf"/><Relationship Id="rId40" Type="http://schemas.openxmlformats.org/officeDocument/2006/relationships/oleObject" Target="../embeddings/oleObject184.bin"/><Relationship Id="rId5" Type="http://schemas.openxmlformats.org/officeDocument/2006/relationships/image" Target="../media/image155.emf"/><Relationship Id="rId15" Type="http://schemas.openxmlformats.org/officeDocument/2006/relationships/image" Target="../media/image160.emf"/><Relationship Id="rId23" Type="http://schemas.openxmlformats.org/officeDocument/2006/relationships/image" Target="../media/image164.emf"/><Relationship Id="rId28" Type="http://schemas.openxmlformats.org/officeDocument/2006/relationships/image" Target="../media/image174.emf"/><Relationship Id="rId36" Type="http://schemas.openxmlformats.org/officeDocument/2006/relationships/oleObject" Target="../embeddings/oleObject182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62.emf"/><Relationship Id="rId31" Type="http://schemas.openxmlformats.org/officeDocument/2006/relationships/image" Target="../media/image177.e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57.e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73.emf"/><Relationship Id="rId30" Type="http://schemas.openxmlformats.org/officeDocument/2006/relationships/image" Target="../media/image176.emf"/><Relationship Id="rId35" Type="http://schemas.openxmlformats.org/officeDocument/2006/relationships/image" Target="../media/image167.emf"/><Relationship Id="rId43" Type="http://schemas.openxmlformats.org/officeDocument/2006/relationships/image" Target="../media/image171.emf"/><Relationship Id="rId8" Type="http://schemas.openxmlformats.org/officeDocument/2006/relationships/oleObject" Target="../embeddings/oleObject171.bin"/><Relationship Id="rId3" Type="http://schemas.openxmlformats.org/officeDocument/2006/relationships/notesSlide" Target="../notesSlides/notesSlide26.xml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61.emf"/><Relationship Id="rId25" Type="http://schemas.openxmlformats.org/officeDocument/2006/relationships/image" Target="../media/image165.emf"/><Relationship Id="rId33" Type="http://schemas.openxmlformats.org/officeDocument/2006/relationships/image" Target="../media/image166.emf"/><Relationship Id="rId38" Type="http://schemas.openxmlformats.org/officeDocument/2006/relationships/oleObject" Target="../embeddings/oleObject18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182.emf"/><Relationship Id="rId18" Type="http://schemas.openxmlformats.org/officeDocument/2006/relationships/oleObject" Target="../embeddings/oleObject193.bin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186.emf"/><Relationship Id="rId7" Type="http://schemas.openxmlformats.org/officeDocument/2006/relationships/image" Target="../media/image179.emf"/><Relationship Id="rId12" Type="http://schemas.openxmlformats.org/officeDocument/2006/relationships/oleObject" Target="../embeddings/oleObject190.bin"/><Relationship Id="rId17" Type="http://schemas.openxmlformats.org/officeDocument/2006/relationships/image" Target="../media/image18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2.bin"/><Relationship Id="rId20" Type="http://schemas.openxmlformats.org/officeDocument/2006/relationships/oleObject" Target="../embeddings/oleObject194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81.emf"/><Relationship Id="rId5" Type="http://schemas.openxmlformats.org/officeDocument/2006/relationships/image" Target="../media/image178.emf"/><Relationship Id="rId15" Type="http://schemas.openxmlformats.org/officeDocument/2006/relationships/image" Target="../media/image183.emf"/><Relationship Id="rId10" Type="http://schemas.openxmlformats.org/officeDocument/2006/relationships/oleObject" Target="../embeddings/oleObject189.bin"/><Relationship Id="rId19" Type="http://schemas.openxmlformats.org/officeDocument/2006/relationships/image" Target="../media/image185.emf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80.emf"/><Relationship Id="rId14" Type="http://schemas.openxmlformats.org/officeDocument/2006/relationships/oleObject" Target="../embeddings/oleObject19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191.emf"/><Relationship Id="rId18" Type="http://schemas.openxmlformats.org/officeDocument/2006/relationships/oleObject" Target="../embeddings/oleObject202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199.bin"/><Relationship Id="rId17" Type="http://schemas.openxmlformats.org/officeDocument/2006/relationships/image" Target="../media/image19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1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90.emf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10" Type="http://schemas.openxmlformats.org/officeDocument/2006/relationships/oleObject" Target="../embeddings/oleObject198.bin"/><Relationship Id="rId19" Type="http://schemas.openxmlformats.org/officeDocument/2006/relationships/image" Target="../media/image194.emf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89.emf"/><Relationship Id="rId14" Type="http://schemas.openxmlformats.org/officeDocument/2006/relationships/oleObject" Target="../embeddings/oleObject20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199.e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96.e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20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8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198.emf"/><Relationship Id="rId5" Type="http://schemas.openxmlformats.org/officeDocument/2006/relationships/image" Target="../media/image195.emf"/><Relationship Id="rId15" Type="http://schemas.openxmlformats.org/officeDocument/2006/relationships/image" Target="../media/image202.e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97.emf"/><Relationship Id="rId14" Type="http://schemas.openxmlformats.org/officeDocument/2006/relationships/image" Target="../media/image20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3.e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05.emf"/><Relationship Id="rId9" Type="http://schemas.openxmlformats.org/officeDocument/2006/relationships/image" Target="../media/image20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7.e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09.emf"/><Relationship Id="rId9" Type="http://schemas.openxmlformats.org/officeDocument/2006/relationships/image" Target="../media/image21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image" Target="../media/image214.e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12.emf"/><Relationship Id="rId12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16.emf"/><Relationship Id="rId5" Type="http://schemas.openxmlformats.org/officeDocument/2006/relationships/image" Target="../media/image211.emf"/><Relationship Id="rId10" Type="http://schemas.openxmlformats.org/officeDocument/2006/relationships/image" Target="../media/image213.emf"/><Relationship Id="rId4" Type="http://schemas.openxmlformats.org/officeDocument/2006/relationships/oleObject" Target="../embeddings/oleObject213.bin"/><Relationship Id="rId9" Type="http://schemas.openxmlformats.org/officeDocument/2006/relationships/oleObject" Target="../embeddings/oleObject21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17.e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18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23.emf"/><Relationship Id="rId18" Type="http://schemas.openxmlformats.org/officeDocument/2006/relationships/oleObject" Target="../embeddings/oleObject225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20.emf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22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4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22.emf"/><Relationship Id="rId5" Type="http://schemas.openxmlformats.org/officeDocument/2006/relationships/image" Target="../media/image219.emf"/><Relationship Id="rId15" Type="http://schemas.openxmlformats.org/officeDocument/2006/relationships/image" Target="../media/image224.emf"/><Relationship Id="rId10" Type="http://schemas.openxmlformats.org/officeDocument/2006/relationships/oleObject" Target="../embeddings/oleObject221.bin"/><Relationship Id="rId19" Type="http://schemas.openxmlformats.org/officeDocument/2006/relationships/image" Target="../media/image226.emf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21.emf"/><Relationship Id="rId14" Type="http://schemas.openxmlformats.org/officeDocument/2006/relationships/oleObject" Target="../embeddings/oleObject22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29.emf"/><Relationship Id="rId5" Type="http://schemas.openxmlformats.org/officeDocument/2006/relationships/image" Target="../media/image227.emf"/><Relationship Id="rId4" Type="http://schemas.openxmlformats.org/officeDocument/2006/relationships/oleObject" Target="../embeddings/oleObject22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34.emf"/><Relationship Id="rId18" Type="http://schemas.openxmlformats.org/officeDocument/2006/relationships/oleObject" Target="../embeddings/oleObject235.bin"/><Relationship Id="rId26" Type="http://schemas.openxmlformats.org/officeDocument/2006/relationships/oleObject" Target="../embeddings/oleObject239.bin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238.png"/><Relationship Id="rId7" Type="http://schemas.openxmlformats.org/officeDocument/2006/relationships/image" Target="../media/image231.emf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236.png"/><Relationship Id="rId25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4.bin"/><Relationship Id="rId20" Type="http://schemas.openxmlformats.org/officeDocument/2006/relationships/oleObject" Target="../embeddings/oleObject236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33.emf"/><Relationship Id="rId24" Type="http://schemas.openxmlformats.org/officeDocument/2006/relationships/oleObject" Target="../embeddings/oleObject238.bin"/><Relationship Id="rId5" Type="http://schemas.openxmlformats.org/officeDocument/2006/relationships/image" Target="../media/image230.emf"/><Relationship Id="rId15" Type="http://schemas.openxmlformats.org/officeDocument/2006/relationships/image" Target="../media/image235.emf"/><Relationship Id="rId23" Type="http://schemas.openxmlformats.org/officeDocument/2006/relationships/image" Target="../media/image239.png"/><Relationship Id="rId10" Type="http://schemas.openxmlformats.org/officeDocument/2006/relationships/oleObject" Target="../embeddings/oleObject231.bin"/><Relationship Id="rId19" Type="http://schemas.openxmlformats.org/officeDocument/2006/relationships/image" Target="../media/image237.png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32.emf"/><Relationship Id="rId14" Type="http://schemas.openxmlformats.org/officeDocument/2006/relationships/oleObject" Target="../embeddings/oleObject233.bin"/><Relationship Id="rId22" Type="http://schemas.openxmlformats.org/officeDocument/2006/relationships/oleObject" Target="../embeddings/oleObject237.bin"/><Relationship Id="rId27" Type="http://schemas.openxmlformats.org/officeDocument/2006/relationships/image" Target="../media/image2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48.png"/><Relationship Id="rId3" Type="http://schemas.openxmlformats.org/officeDocument/2006/relationships/notesSlide" Target="../notesSlides/notesSlide37.xml"/><Relationship Id="rId21" Type="http://schemas.openxmlformats.org/officeDocument/2006/relationships/oleObject" Target="../embeddings/oleObject248.bin"/><Relationship Id="rId7" Type="http://schemas.openxmlformats.org/officeDocument/2006/relationships/image" Target="../media/image243.emf"/><Relationship Id="rId12" Type="http://schemas.openxmlformats.org/officeDocument/2006/relationships/image" Target="../media/image245.png"/><Relationship Id="rId17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7.png"/><Relationship Id="rId20" Type="http://schemas.openxmlformats.org/officeDocument/2006/relationships/image" Target="../media/image249.png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41.bin"/><Relationship Id="rId11" Type="http://schemas.openxmlformats.org/officeDocument/2006/relationships/oleObject" Target="../embeddings/oleObject243.bin"/><Relationship Id="rId5" Type="http://schemas.openxmlformats.org/officeDocument/2006/relationships/image" Target="../media/image242.emf"/><Relationship Id="rId15" Type="http://schemas.openxmlformats.org/officeDocument/2006/relationships/oleObject" Target="../embeddings/oleObject245.bin"/><Relationship Id="rId10" Type="http://schemas.openxmlformats.org/officeDocument/2006/relationships/image" Target="../media/image244.png"/><Relationship Id="rId19" Type="http://schemas.openxmlformats.org/officeDocument/2006/relationships/oleObject" Target="../embeddings/oleObject247.bin"/><Relationship Id="rId4" Type="http://schemas.openxmlformats.org/officeDocument/2006/relationships/oleObject" Target="../embeddings/oleObject240.bin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46.png"/><Relationship Id="rId22" Type="http://schemas.openxmlformats.org/officeDocument/2006/relationships/image" Target="../media/image25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png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oleObject" Target="../embeddings/oleObject253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5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6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1.e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10" Type="http://schemas.openxmlformats.org/officeDocument/2006/relationships/image" Target="../media/image253.wmf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55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62.emf"/><Relationship Id="rId18" Type="http://schemas.openxmlformats.org/officeDocument/2006/relationships/oleObject" Target="../embeddings/oleObject262.bin"/><Relationship Id="rId3" Type="http://schemas.openxmlformats.org/officeDocument/2006/relationships/notesSlide" Target="../notesSlides/notesSlide39.xml"/><Relationship Id="rId21" Type="http://schemas.openxmlformats.org/officeDocument/2006/relationships/image" Target="../media/image266.emf"/><Relationship Id="rId7" Type="http://schemas.openxmlformats.org/officeDocument/2006/relationships/image" Target="../media/image259.emf"/><Relationship Id="rId12" Type="http://schemas.openxmlformats.org/officeDocument/2006/relationships/oleObject" Target="../embeddings/oleObject259.bin"/><Relationship Id="rId17" Type="http://schemas.openxmlformats.org/officeDocument/2006/relationships/image" Target="../media/image26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3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61.emf"/><Relationship Id="rId5" Type="http://schemas.openxmlformats.org/officeDocument/2006/relationships/image" Target="../media/image258.emf"/><Relationship Id="rId15" Type="http://schemas.openxmlformats.org/officeDocument/2006/relationships/image" Target="../media/image263.emf"/><Relationship Id="rId10" Type="http://schemas.openxmlformats.org/officeDocument/2006/relationships/oleObject" Target="../embeddings/oleObject258.bin"/><Relationship Id="rId19" Type="http://schemas.openxmlformats.org/officeDocument/2006/relationships/image" Target="../media/image265.emf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60.emf"/><Relationship Id="rId14" Type="http://schemas.openxmlformats.org/officeDocument/2006/relationships/oleObject" Target="../embeddings/oleObject260.bin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1.emf"/><Relationship Id="rId18" Type="http://schemas.openxmlformats.org/officeDocument/2006/relationships/oleObject" Target="../embeddings/oleObject271.bin"/><Relationship Id="rId26" Type="http://schemas.openxmlformats.org/officeDocument/2006/relationships/oleObject" Target="../embeddings/oleObject275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275.emf"/><Relationship Id="rId34" Type="http://schemas.openxmlformats.org/officeDocument/2006/relationships/oleObject" Target="../embeddings/oleObject279.bin"/><Relationship Id="rId7" Type="http://schemas.openxmlformats.org/officeDocument/2006/relationships/image" Target="../media/image268.emf"/><Relationship Id="rId12" Type="http://schemas.openxmlformats.org/officeDocument/2006/relationships/oleObject" Target="../embeddings/oleObject268.bin"/><Relationship Id="rId17" Type="http://schemas.openxmlformats.org/officeDocument/2006/relationships/image" Target="../media/image273.emf"/><Relationship Id="rId25" Type="http://schemas.openxmlformats.org/officeDocument/2006/relationships/image" Target="../media/image277.emf"/><Relationship Id="rId33" Type="http://schemas.openxmlformats.org/officeDocument/2006/relationships/image" Target="../media/image28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0.bin"/><Relationship Id="rId20" Type="http://schemas.openxmlformats.org/officeDocument/2006/relationships/oleObject" Target="../embeddings/oleObject272.bin"/><Relationship Id="rId29" Type="http://schemas.openxmlformats.org/officeDocument/2006/relationships/image" Target="../media/image279.png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270.emf"/><Relationship Id="rId24" Type="http://schemas.openxmlformats.org/officeDocument/2006/relationships/oleObject" Target="../embeddings/oleObject274.bin"/><Relationship Id="rId32" Type="http://schemas.openxmlformats.org/officeDocument/2006/relationships/oleObject" Target="../embeddings/oleObject278.bin"/><Relationship Id="rId5" Type="http://schemas.openxmlformats.org/officeDocument/2006/relationships/image" Target="../media/image267.emf"/><Relationship Id="rId15" Type="http://schemas.openxmlformats.org/officeDocument/2006/relationships/image" Target="../media/image272.emf"/><Relationship Id="rId23" Type="http://schemas.openxmlformats.org/officeDocument/2006/relationships/image" Target="../media/image276.emf"/><Relationship Id="rId28" Type="http://schemas.openxmlformats.org/officeDocument/2006/relationships/oleObject" Target="../embeddings/oleObject276.bin"/><Relationship Id="rId10" Type="http://schemas.openxmlformats.org/officeDocument/2006/relationships/oleObject" Target="../embeddings/oleObject267.bin"/><Relationship Id="rId19" Type="http://schemas.openxmlformats.org/officeDocument/2006/relationships/image" Target="../media/image274.emf"/><Relationship Id="rId31" Type="http://schemas.openxmlformats.org/officeDocument/2006/relationships/image" Target="../media/image280.png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269.emf"/><Relationship Id="rId14" Type="http://schemas.openxmlformats.org/officeDocument/2006/relationships/oleObject" Target="../embeddings/oleObject269.bin"/><Relationship Id="rId22" Type="http://schemas.openxmlformats.org/officeDocument/2006/relationships/oleObject" Target="../embeddings/oleObject273.bin"/><Relationship Id="rId27" Type="http://schemas.openxmlformats.org/officeDocument/2006/relationships/image" Target="../media/image278.png"/><Relationship Id="rId30" Type="http://schemas.openxmlformats.org/officeDocument/2006/relationships/oleObject" Target="../embeddings/oleObject277.bin"/><Relationship Id="rId35" Type="http://schemas.openxmlformats.org/officeDocument/2006/relationships/image" Target="../media/image282.png"/><Relationship Id="rId8" Type="http://schemas.openxmlformats.org/officeDocument/2006/relationships/oleObject" Target="../embeddings/oleObject26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image" Target="../media/image287.emf"/><Relationship Id="rId18" Type="http://schemas.openxmlformats.org/officeDocument/2006/relationships/oleObject" Target="../embeddings/oleObject287.bin"/><Relationship Id="rId26" Type="http://schemas.openxmlformats.org/officeDocument/2006/relationships/oleObject" Target="../embeddings/oleObject291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291.emf"/><Relationship Id="rId7" Type="http://schemas.openxmlformats.org/officeDocument/2006/relationships/image" Target="../media/image284.emf"/><Relationship Id="rId12" Type="http://schemas.openxmlformats.org/officeDocument/2006/relationships/oleObject" Target="../embeddings/oleObject284.bin"/><Relationship Id="rId17" Type="http://schemas.openxmlformats.org/officeDocument/2006/relationships/image" Target="../media/image289.emf"/><Relationship Id="rId25" Type="http://schemas.openxmlformats.org/officeDocument/2006/relationships/image" Target="../media/image29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6.bin"/><Relationship Id="rId20" Type="http://schemas.openxmlformats.org/officeDocument/2006/relationships/oleObject" Target="../embeddings/oleObject288.bin"/><Relationship Id="rId29" Type="http://schemas.openxmlformats.org/officeDocument/2006/relationships/image" Target="../media/image295.emf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81.bin"/><Relationship Id="rId11" Type="http://schemas.openxmlformats.org/officeDocument/2006/relationships/image" Target="../media/image286.emf"/><Relationship Id="rId24" Type="http://schemas.openxmlformats.org/officeDocument/2006/relationships/oleObject" Target="../embeddings/oleObject290.bin"/><Relationship Id="rId5" Type="http://schemas.openxmlformats.org/officeDocument/2006/relationships/image" Target="../media/image283.emf"/><Relationship Id="rId15" Type="http://schemas.openxmlformats.org/officeDocument/2006/relationships/image" Target="../media/image288.emf"/><Relationship Id="rId23" Type="http://schemas.openxmlformats.org/officeDocument/2006/relationships/image" Target="../media/image292.emf"/><Relationship Id="rId28" Type="http://schemas.openxmlformats.org/officeDocument/2006/relationships/oleObject" Target="../embeddings/oleObject292.bin"/><Relationship Id="rId10" Type="http://schemas.openxmlformats.org/officeDocument/2006/relationships/oleObject" Target="../embeddings/oleObject283.bin"/><Relationship Id="rId19" Type="http://schemas.openxmlformats.org/officeDocument/2006/relationships/image" Target="../media/image290.emf"/><Relationship Id="rId31" Type="http://schemas.openxmlformats.org/officeDocument/2006/relationships/image" Target="../media/image296.emf"/><Relationship Id="rId4" Type="http://schemas.openxmlformats.org/officeDocument/2006/relationships/oleObject" Target="../embeddings/oleObject280.bin"/><Relationship Id="rId9" Type="http://schemas.openxmlformats.org/officeDocument/2006/relationships/image" Target="../media/image285.emf"/><Relationship Id="rId14" Type="http://schemas.openxmlformats.org/officeDocument/2006/relationships/oleObject" Target="../embeddings/oleObject285.bin"/><Relationship Id="rId22" Type="http://schemas.openxmlformats.org/officeDocument/2006/relationships/oleObject" Target="../embeddings/oleObject289.bin"/><Relationship Id="rId27" Type="http://schemas.openxmlformats.org/officeDocument/2006/relationships/image" Target="../media/image294.emf"/><Relationship Id="rId30" Type="http://schemas.openxmlformats.org/officeDocument/2006/relationships/oleObject" Target="../embeddings/oleObject293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1.emf"/><Relationship Id="rId18" Type="http://schemas.openxmlformats.org/officeDocument/2006/relationships/oleObject" Target="../embeddings/oleObject301.bin"/><Relationship Id="rId26" Type="http://schemas.openxmlformats.org/officeDocument/2006/relationships/oleObject" Target="../embeddings/oleObject305.bin"/><Relationship Id="rId3" Type="http://schemas.openxmlformats.org/officeDocument/2006/relationships/notesSlide" Target="../notesSlides/notesSlide42.xml"/><Relationship Id="rId21" Type="http://schemas.openxmlformats.org/officeDocument/2006/relationships/image" Target="../media/image305.png"/><Relationship Id="rId7" Type="http://schemas.openxmlformats.org/officeDocument/2006/relationships/image" Target="../media/image298.emf"/><Relationship Id="rId12" Type="http://schemas.openxmlformats.org/officeDocument/2006/relationships/oleObject" Target="../embeddings/oleObject298.bin"/><Relationship Id="rId17" Type="http://schemas.openxmlformats.org/officeDocument/2006/relationships/image" Target="../media/image303.emf"/><Relationship Id="rId25" Type="http://schemas.openxmlformats.org/officeDocument/2006/relationships/image" Target="../media/image307.emf"/><Relationship Id="rId33" Type="http://schemas.openxmlformats.org/officeDocument/2006/relationships/image" Target="../media/image31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0.bin"/><Relationship Id="rId20" Type="http://schemas.openxmlformats.org/officeDocument/2006/relationships/oleObject" Target="../embeddings/oleObject302.bin"/><Relationship Id="rId29" Type="http://schemas.openxmlformats.org/officeDocument/2006/relationships/image" Target="../media/image309.emf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300.emf"/><Relationship Id="rId24" Type="http://schemas.openxmlformats.org/officeDocument/2006/relationships/oleObject" Target="../embeddings/oleObject304.bin"/><Relationship Id="rId32" Type="http://schemas.openxmlformats.org/officeDocument/2006/relationships/oleObject" Target="../embeddings/oleObject308.bin"/><Relationship Id="rId5" Type="http://schemas.openxmlformats.org/officeDocument/2006/relationships/image" Target="../media/image297.emf"/><Relationship Id="rId15" Type="http://schemas.openxmlformats.org/officeDocument/2006/relationships/image" Target="../media/image302.emf"/><Relationship Id="rId23" Type="http://schemas.openxmlformats.org/officeDocument/2006/relationships/image" Target="../media/image306.png"/><Relationship Id="rId28" Type="http://schemas.openxmlformats.org/officeDocument/2006/relationships/oleObject" Target="../embeddings/oleObject306.bin"/><Relationship Id="rId10" Type="http://schemas.openxmlformats.org/officeDocument/2006/relationships/oleObject" Target="../embeddings/oleObject297.bin"/><Relationship Id="rId19" Type="http://schemas.openxmlformats.org/officeDocument/2006/relationships/image" Target="../media/image304.emf"/><Relationship Id="rId31" Type="http://schemas.openxmlformats.org/officeDocument/2006/relationships/image" Target="../media/image310.png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99.emf"/><Relationship Id="rId14" Type="http://schemas.openxmlformats.org/officeDocument/2006/relationships/oleObject" Target="../embeddings/oleObject299.bin"/><Relationship Id="rId22" Type="http://schemas.openxmlformats.org/officeDocument/2006/relationships/oleObject" Target="../embeddings/oleObject303.bin"/><Relationship Id="rId27" Type="http://schemas.openxmlformats.org/officeDocument/2006/relationships/image" Target="../media/image308.emf"/><Relationship Id="rId30" Type="http://schemas.openxmlformats.org/officeDocument/2006/relationships/oleObject" Target="../embeddings/oleObject307.bin"/><Relationship Id="rId8" Type="http://schemas.openxmlformats.org/officeDocument/2006/relationships/oleObject" Target="../embeddings/oleObject29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312.emf"/><Relationship Id="rId4" Type="http://schemas.openxmlformats.org/officeDocument/2006/relationships/oleObject" Target="../embeddings/oleObject30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13" Type="http://schemas.openxmlformats.org/officeDocument/2006/relationships/image" Target="../media/image317.emf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314.emf"/><Relationship Id="rId12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11.bin"/><Relationship Id="rId11" Type="http://schemas.openxmlformats.org/officeDocument/2006/relationships/image" Target="../media/image316.emf"/><Relationship Id="rId5" Type="http://schemas.openxmlformats.org/officeDocument/2006/relationships/image" Target="../media/image313.emf"/><Relationship Id="rId10" Type="http://schemas.openxmlformats.org/officeDocument/2006/relationships/oleObject" Target="../embeddings/oleObject313.bin"/><Relationship Id="rId4" Type="http://schemas.openxmlformats.org/officeDocument/2006/relationships/oleObject" Target="../embeddings/oleObject310.bin"/><Relationship Id="rId9" Type="http://schemas.openxmlformats.org/officeDocument/2006/relationships/image" Target="../media/image315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322.e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19.emf"/><Relationship Id="rId12" Type="http://schemas.openxmlformats.org/officeDocument/2006/relationships/oleObject" Target="../embeddings/oleObject3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321.emf"/><Relationship Id="rId5" Type="http://schemas.openxmlformats.org/officeDocument/2006/relationships/image" Target="../media/image318.emf"/><Relationship Id="rId15" Type="http://schemas.openxmlformats.org/officeDocument/2006/relationships/image" Target="../media/image323.emf"/><Relationship Id="rId10" Type="http://schemas.openxmlformats.org/officeDocument/2006/relationships/oleObject" Target="../embeddings/oleObject318.bin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320.emf"/><Relationship Id="rId14" Type="http://schemas.openxmlformats.org/officeDocument/2006/relationships/oleObject" Target="../embeddings/oleObject32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3.bin"/><Relationship Id="rId13" Type="http://schemas.openxmlformats.org/officeDocument/2006/relationships/image" Target="../media/image328.emf"/><Relationship Id="rId18" Type="http://schemas.openxmlformats.org/officeDocument/2006/relationships/oleObject" Target="../embeddings/oleObject328.bin"/><Relationship Id="rId26" Type="http://schemas.openxmlformats.org/officeDocument/2006/relationships/oleObject" Target="../embeddings/oleObject332.bin"/><Relationship Id="rId3" Type="http://schemas.openxmlformats.org/officeDocument/2006/relationships/notesSlide" Target="../notesSlides/notesSlide46.xml"/><Relationship Id="rId21" Type="http://schemas.openxmlformats.org/officeDocument/2006/relationships/image" Target="../media/image332.png"/><Relationship Id="rId7" Type="http://schemas.openxmlformats.org/officeDocument/2006/relationships/image" Target="../media/image325.emf"/><Relationship Id="rId12" Type="http://schemas.openxmlformats.org/officeDocument/2006/relationships/oleObject" Target="../embeddings/oleObject325.bin"/><Relationship Id="rId17" Type="http://schemas.openxmlformats.org/officeDocument/2006/relationships/image" Target="../media/image330.emf"/><Relationship Id="rId25" Type="http://schemas.openxmlformats.org/officeDocument/2006/relationships/image" Target="../media/image334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7.bin"/><Relationship Id="rId20" Type="http://schemas.openxmlformats.org/officeDocument/2006/relationships/oleObject" Target="../embeddings/oleObject329.bin"/><Relationship Id="rId29" Type="http://schemas.openxmlformats.org/officeDocument/2006/relationships/image" Target="../media/image336.emf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22.bin"/><Relationship Id="rId11" Type="http://schemas.openxmlformats.org/officeDocument/2006/relationships/image" Target="../media/image327.emf"/><Relationship Id="rId24" Type="http://schemas.openxmlformats.org/officeDocument/2006/relationships/oleObject" Target="../embeddings/oleObject331.bin"/><Relationship Id="rId5" Type="http://schemas.openxmlformats.org/officeDocument/2006/relationships/image" Target="../media/image324.emf"/><Relationship Id="rId15" Type="http://schemas.openxmlformats.org/officeDocument/2006/relationships/image" Target="../media/image329.emf"/><Relationship Id="rId23" Type="http://schemas.openxmlformats.org/officeDocument/2006/relationships/image" Target="../media/image333.png"/><Relationship Id="rId28" Type="http://schemas.openxmlformats.org/officeDocument/2006/relationships/oleObject" Target="../embeddings/oleObject333.bin"/><Relationship Id="rId10" Type="http://schemas.openxmlformats.org/officeDocument/2006/relationships/oleObject" Target="../embeddings/oleObject324.bin"/><Relationship Id="rId19" Type="http://schemas.openxmlformats.org/officeDocument/2006/relationships/image" Target="../media/image331.emf"/><Relationship Id="rId4" Type="http://schemas.openxmlformats.org/officeDocument/2006/relationships/oleObject" Target="../embeddings/oleObject321.bin"/><Relationship Id="rId9" Type="http://schemas.openxmlformats.org/officeDocument/2006/relationships/image" Target="../media/image326.emf"/><Relationship Id="rId14" Type="http://schemas.openxmlformats.org/officeDocument/2006/relationships/oleObject" Target="../embeddings/oleObject326.bin"/><Relationship Id="rId22" Type="http://schemas.openxmlformats.org/officeDocument/2006/relationships/oleObject" Target="../embeddings/oleObject330.bin"/><Relationship Id="rId27" Type="http://schemas.openxmlformats.org/officeDocument/2006/relationships/image" Target="../media/image335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6.bin"/><Relationship Id="rId13" Type="http://schemas.openxmlformats.org/officeDocument/2006/relationships/image" Target="../media/image341.emf"/><Relationship Id="rId18" Type="http://schemas.openxmlformats.org/officeDocument/2006/relationships/oleObject" Target="../embeddings/oleObject341.bin"/><Relationship Id="rId3" Type="http://schemas.openxmlformats.org/officeDocument/2006/relationships/notesSlide" Target="../notesSlides/notesSlide47.xml"/><Relationship Id="rId21" Type="http://schemas.openxmlformats.org/officeDocument/2006/relationships/image" Target="../media/image345.emf"/><Relationship Id="rId7" Type="http://schemas.openxmlformats.org/officeDocument/2006/relationships/image" Target="../media/image338.emf"/><Relationship Id="rId12" Type="http://schemas.openxmlformats.org/officeDocument/2006/relationships/oleObject" Target="../embeddings/oleObject338.bin"/><Relationship Id="rId17" Type="http://schemas.openxmlformats.org/officeDocument/2006/relationships/image" Target="../media/image343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40.bin"/><Relationship Id="rId20" Type="http://schemas.openxmlformats.org/officeDocument/2006/relationships/oleObject" Target="../embeddings/oleObject342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335.bin"/><Relationship Id="rId11" Type="http://schemas.openxmlformats.org/officeDocument/2006/relationships/image" Target="../media/image340.emf"/><Relationship Id="rId5" Type="http://schemas.openxmlformats.org/officeDocument/2006/relationships/image" Target="../media/image337.emf"/><Relationship Id="rId15" Type="http://schemas.openxmlformats.org/officeDocument/2006/relationships/image" Target="../media/image342.emf"/><Relationship Id="rId23" Type="http://schemas.openxmlformats.org/officeDocument/2006/relationships/image" Target="../media/image346.emf"/><Relationship Id="rId10" Type="http://schemas.openxmlformats.org/officeDocument/2006/relationships/oleObject" Target="../embeddings/oleObject337.bin"/><Relationship Id="rId19" Type="http://schemas.openxmlformats.org/officeDocument/2006/relationships/image" Target="../media/image344.emf"/><Relationship Id="rId4" Type="http://schemas.openxmlformats.org/officeDocument/2006/relationships/oleObject" Target="../embeddings/oleObject334.bin"/><Relationship Id="rId9" Type="http://schemas.openxmlformats.org/officeDocument/2006/relationships/image" Target="../media/image339.emf"/><Relationship Id="rId14" Type="http://schemas.openxmlformats.org/officeDocument/2006/relationships/oleObject" Target="../embeddings/oleObject339.bin"/><Relationship Id="rId22" Type="http://schemas.openxmlformats.org/officeDocument/2006/relationships/oleObject" Target="../embeddings/oleObject34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png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6.bin"/><Relationship Id="rId13" Type="http://schemas.openxmlformats.org/officeDocument/2006/relationships/image" Target="../media/image351.png"/><Relationship Id="rId18" Type="http://schemas.openxmlformats.org/officeDocument/2006/relationships/oleObject" Target="../embeddings/oleObject351.bin"/><Relationship Id="rId3" Type="http://schemas.openxmlformats.org/officeDocument/2006/relationships/notesSlide" Target="../notesSlides/notesSlide48.xml"/><Relationship Id="rId21" Type="http://schemas.openxmlformats.org/officeDocument/2006/relationships/image" Target="../media/image355.png"/><Relationship Id="rId7" Type="http://schemas.openxmlformats.org/officeDocument/2006/relationships/image" Target="../media/image348.emf"/><Relationship Id="rId12" Type="http://schemas.openxmlformats.org/officeDocument/2006/relationships/oleObject" Target="../embeddings/oleObject348.bin"/><Relationship Id="rId17" Type="http://schemas.openxmlformats.org/officeDocument/2006/relationships/image" Target="../media/image353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0.bin"/><Relationship Id="rId20" Type="http://schemas.openxmlformats.org/officeDocument/2006/relationships/oleObject" Target="../embeddings/oleObject352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345.bin"/><Relationship Id="rId11" Type="http://schemas.openxmlformats.org/officeDocument/2006/relationships/image" Target="../media/image350.png"/><Relationship Id="rId5" Type="http://schemas.openxmlformats.org/officeDocument/2006/relationships/image" Target="../media/image347.emf"/><Relationship Id="rId15" Type="http://schemas.openxmlformats.org/officeDocument/2006/relationships/image" Target="../media/image352.png"/><Relationship Id="rId23" Type="http://schemas.openxmlformats.org/officeDocument/2006/relationships/image" Target="../media/image356.png"/><Relationship Id="rId10" Type="http://schemas.openxmlformats.org/officeDocument/2006/relationships/oleObject" Target="../embeddings/oleObject347.bin"/><Relationship Id="rId19" Type="http://schemas.openxmlformats.org/officeDocument/2006/relationships/image" Target="../media/image354.png"/><Relationship Id="rId4" Type="http://schemas.openxmlformats.org/officeDocument/2006/relationships/oleObject" Target="../embeddings/oleObject344.bin"/><Relationship Id="rId9" Type="http://schemas.openxmlformats.org/officeDocument/2006/relationships/image" Target="../media/image349.png"/><Relationship Id="rId14" Type="http://schemas.openxmlformats.org/officeDocument/2006/relationships/oleObject" Target="../embeddings/oleObject349.bin"/><Relationship Id="rId22" Type="http://schemas.openxmlformats.org/officeDocument/2006/relationships/oleObject" Target="../embeddings/oleObject35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6.bin"/><Relationship Id="rId13" Type="http://schemas.openxmlformats.org/officeDocument/2006/relationships/image" Target="../media/image361.png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358.png"/><Relationship Id="rId12" Type="http://schemas.openxmlformats.org/officeDocument/2006/relationships/oleObject" Target="../embeddings/oleObject358.bin"/><Relationship Id="rId17" Type="http://schemas.openxmlformats.org/officeDocument/2006/relationships/image" Target="../media/image36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0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355.bin"/><Relationship Id="rId11" Type="http://schemas.openxmlformats.org/officeDocument/2006/relationships/image" Target="../media/image360.png"/><Relationship Id="rId5" Type="http://schemas.openxmlformats.org/officeDocument/2006/relationships/image" Target="../media/image357.png"/><Relationship Id="rId15" Type="http://schemas.openxmlformats.org/officeDocument/2006/relationships/image" Target="../media/image362.emf"/><Relationship Id="rId10" Type="http://schemas.openxmlformats.org/officeDocument/2006/relationships/oleObject" Target="../embeddings/oleObject357.bin"/><Relationship Id="rId4" Type="http://schemas.openxmlformats.org/officeDocument/2006/relationships/oleObject" Target="../embeddings/oleObject354.bin"/><Relationship Id="rId9" Type="http://schemas.openxmlformats.org/officeDocument/2006/relationships/image" Target="../media/image359.png"/><Relationship Id="rId14" Type="http://schemas.openxmlformats.org/officeDocument/2006/relationships/oleObject" Target="../embeddings/oleObject359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3.bin"/><Relationship Id="rId13" Type="http://schemas.openxmlformats.org/officeDocument/2006/relationships/image" Target="../media/image368.png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365.png"/><Relationship Id="rId12" Type="http://schemas.openxmlformats.org/officeDocument/2006/relationships/oleObject" Target="../embeddings/oleObject365.bin"/><Relationship Id="rId17" Type="http://schemas.openxmlformats.org/officeDocument/2006/relationships/image" Target="../media/image37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7.bin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362.bin"/><Relationship Id="rId11" Type="http://schemas.openxmlformats.org/officeDocument/2006/relationships/image" Target="../media/image367.png"/><Relationship Id="rId5" Type="http://schemas.openxmlformats.org/officeDocument/2006/relationships/image" Target="../media/image364.emf"/><Relationship Id="rId15" Type="http://schemas.openxmlformats.org/officeDocument/2006/relationships/image" Target="../media/image369.png"/><Relationship Id="rId10" Type="http://schemas.openxmlformats.org/officeDocument/2006/relationships/oleObject" Target="../embeddings/oleObject364.bin"/><Relationship Id="rId4" Type="http://schemas.openxmlformats.org/officeDocument/2006/relationships/oleObject" Target="../embeddings/oleObject361.bin"/><Relationship Id="rId9" Type="http://schemas.openxmlformats.org/officeDocument/2006/relationships/image" Target="../media/image366.png"/><Relationship Id="rId14" Type="http://schemas.openxmlformats.org/officeDocument/2006/relationships/oleObject" Target="../embeddings/oleObject36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0.bin"/><Relationship Id="rId13" Type="http://schemas.openxmlformats.org/officeDocument/2006/relationships/image" Target="../media/image375.emf"/><Relationship Id="rId18" Type="http://schemas.openxmlformats.org/officeDocument/2006/relationships/image" Target="../media/image377.emf"/><Relationship Id="rId3" Type="http://schemas.openxmlformats.org/officeDocument/2006/relationships/notesSlide" Target="../notesSlides/notesSlide51.xml"/><Relationship Id="rId21" Type="http://schemas.openxmlformats.org/officeDocument/2006/relationships/oleObject" Target="../embeddings/oleObject376.bin"/><Relationship Id="rId7" Type="http://schemas.openxmlformats.org/officeDocument/2006/relationships/image" Target="../media/image372.emf"/><Relationship Id="rId12" Type="http://schemas.openxmlformats.org/officeDocument/2006/relationships/oleObject" Target="../embeddings/oleObject372.bin"/><Relationship Id="rId17" Type="http://schemas.openxmlformats.org/officeDocument/2006/relationships/oleObject" Target="../embeddings/oleObject3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0.emf"/><Relationship Id="rId20" Type="http://schemas.openxmlformats.org/officeDocument/2006/relationships/image" Target="../media/image378.emf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369.bin"/><Relationship Id="rId11" Type="http://schemas.openxmlformats.org/officeDocument/2006/relationships/image" Target="../media/image374.emf"/><Relationship Id="rId5" Type="http://schemas.openxmlformats.org/officeDocument/2006/relationships/image" Target="../media/image371.emf"/><Relationship Id="rId15" Type="http://schemas.openxmlformats.org/officeDocument/2006/relationships/image" Target="../media/image376.emf"/><Relationship Id="rId10" Type="http://schemas.openxmlformats.org/officeDocument/2006/relationships/oleObject" Target="../embeddings/oleObject371.bin"/><Relationship Id="rId19" Type="http://schemas.openxmlformats.org/officeDocument/2006/relationships/oleObject" Target="../embeddings/oleObject375.bin"/><Relationship Id="rId4" Type="http://schemas.openxmlformats.org/officeDocument/2006/relationships/oleObject" Target="../embeddings/oleObject368.bin"/><Relationship Id="rId9" Type="http://schemas.openxmlformats.org/officeDocument/2006/relationships/image" Target="../media/image373.emf"/><Relationship Id="rId14" Type="http://schemas.openxmlformats.org/officeDocument/2006/relationships/oleObject" Target="../embeddings/oleObject373.bin"/><Relationship Id="rId22" Type="http://schemas.openxmlformats.org/officeDocument/2006/relationships/image" Target="../media/image379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9.bin"/><Relationship Id="rId13" Type="http://schemas.openxmlformats.org/officeDocument/2006/relationships/image" Target="../media/image385.png"/><Relationship Id="rId18" Type="http://schemas.openxmlformats.org/officeDocument/2006/relationships/oleObject" Target="../embeddings/oleObject384.bin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82.emf"/><Relationship Id="rId12" Type="http://schemas.openxmlformats.org/officeDocument/2006/relationships/oleObject" Target="../embeddings/oleObject381.bin"/><Relationship Id="rId17" Type="http://schemas.openxmlformats.org/officeDocument/2006/relationships/image" Target="../media/image387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3.bin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378.bin"/><Relationship Id="rId11" Type="http://schemas.openxmlformats.org/officeDocument/2006/relationships/image" Target="../media/image384.emf"/><Relationship Id="rId5" Type="http://schemas.openxmlformats.org/officeDocument/2006/relationships/image" Target="../media/image381.emf"/><Relationship Id="rId15" Type="http://schemas.openxmlformats.org/officeDocument/2006/relationships/image" Target="../media/image386.png"/><Relationship Id="rId10" Type="http://schemas.openxmlformats.org/officeDocument/2006/relationships/oleObject" Target="../embeddings/oleObject380.bin"/><Relationship Id="rId19" Type="http://schemas.openxmlformats.org/officeDocument/2006/relationships/image" Target="../media/image388.emf"/><Relationship Id="rId4" Type="http://schemas.openxmlformats.org/officeDocument/2006/relationships/oleObject" Target="../embeddings/oleObject377.bin"/><Relationship Id="rId9" Type="http://schemas.openxmlformats.org/officeDocument/2006/relationships/image" Target="../media/image383.emf"/><Relationship Id="rId14" Type="http://schemas.openxmlformats.org/officeDocument/2006/relationships/oleObject" Target="../embeddings/oleObject382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7.bin"/><Relationship Id="rId13" Type="http://schemas.openxmlformats.org/officeDocument/2006/relationships/image" Target="../media/image393.png"/><Relationship Id="rId18" Type="http://schemas.openxmlformats.org/officeDocument/2006/relationships/oleObject" Target="../embeddings/oleObject392.bin"/><Relationship Id="rId3" Type="http://schemas.openxmlformats.org/officeDocument/2006/relationships/notesSlide" Target="../notesSlides/notesSlide53.xml"/><Relationship Id="rId21" Type="http://schemas.openxmlformats.org/officeDocument/2006/relationships/image" Target="../media/image397.png"/><Relationship Id="rId7" Type="http://schemas.openxmlformats.org/officeDocument/2006/relationships/image" Target="../media/image390.emf"/><Relationship Id="rId12" Type="http://schemas.openxmlformats.org/officeDocument/2006/relationships/oleObject" Target="../embeddings/oleObject389.bin"/><Relationship Id="rId17" Type="http://schemas.openxmlformats.org/officeDocument/2006/relationships/image" Target="../media/image395.png"/><Relationship Id="rId25" Type="http://schemas.openxmlformats.org/officeDocument/2006/relationships/image" Target="../media/image399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1.bin"/><Relationship Id="rId20" Type="http://schemas.openxmlformats.org/officeDocument/2006/relationships/oleObject" Target="../embeddings/oleObject393.bin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386.bin"/><Relationship Id="rId11" Type="http://schemas.openxmlformats.org/officeDocument/2006/relationships/image" Target="../media/image392.png"/><Relationship Id="rId24" Type="http://schemas.openxmlformats.org/officeDocument/2006/relationships/oleObject" Target="../embeddings/oleObject395.bin"/><Relationship Id="rId5" Type="http://schemas.openxmlformats.org/officeDocument/2006/relationships/image" Target="../media/image389.emf"/><Relationship Id="rId15" Type="http://schemas.openxmlformats.org/officeDocument/2006/relationships/image" Target="../media/image394.png"/><Relationship Id="rId23" Type="http://schemas.openxmlformats.org/officeDocument/2006/relationships/image" Target="../media/image398.png"/><Relationship Id="rId10" Type="http://schemas.openxmlformats.org/officeDocument/2006/relationships/oleObject" Target="../embeddings/oleObject388.bin"/><Relationship Id="rId19" Type="http://schemas.openxmlformats.org/officeDocument/2006/relationships/image" Target="../media/image396.png"/><Relationship Id="rId4" Type="http://schemas.openxmlformats.org/officeDocument/2006/relationships/oleObject" Target="../embeddings/oleObject385.bin"/><Relationship Id="rId9" Type="http://schemas.openxmlformats.org/officeDocument/2006/relationships/image" Target="../media/image391.png"/><Relationship Id="rId14" Type="http://schemas.openxmlformats.org/officeDocument/2006/relationships/oleObject" Target="../embeddings/oleObject390.bin"/><Relationship Id="rId22" Type="http://schemas.openxmlformats.org/officeDocument/2006/relationships/oleObject" Target="../embeddings/oleObject39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8.bin"/><Relationship Id="rId13" Type="http://schemas.openxmlformats.org/officeDocument/2006/relationships/image" Target="../media/image404.emf"/><Relationship Id="rId18" Type="http://schemas.openxmlformats.org/officeDocument/2006/relationships/oleObject" Target="../embeddings/oleObject403.bin"/><Relationship Id="rId26" Type="http://schemas.openxmlformats.org/officeDocument/2006/relationships/oleObject" Target="../embeddings/oleObject407.bin"/><Relationship Id="rId3" Type="http://schemas.openxmlformats.org/officeDocument/2006/relationships/notesSlide" Target="../notesSlides/notesSlide54.xml"/><Relationship Id="rId21" Type="http://schemas.openxmlformats.org/officeDocument/2006/relationships/image" Target="../media/image408.emf"/><Relationship Id="rId7" Type="http://schemas.openxmlformats.org/officeDocument/2006/relationships/image" Target="../media/image401.emf"/><Relationship Id="rId12" Type="http://schemas.openxmlformats.org/officeDocument/2006/relationships/oleObject" Target="../embeddings/oleObject400.bin"/><Relationship Id="rId17" Type="http://schemas.openxmlformats.org/officeDocument/2006/relationships/image" Target="../media/image406.emf"/><Relationship Id="rId25" Type="http://schemas.openxmlformats.org/officeDocument/2006/relationships/image" Target="../media/image410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402.bin"/><Relationship Id="rId20" Type="http://schemas.openxmlformats.org/officeDocument/2006/relationships/oleObject" Target="../embeddings/oleObject404.bin"/><Relationship Id="rId29" Type="http://schemas.openxmlformats.org/officeDocument/2006/relationships/image" Target="../media/image412.emf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97.bin"/><Relationship Id="rId11" Type="http://schemas.openxmlformats.org/officeDocument/2006/relationships/image" Target="../media/image403.emf"/><Relationship Id="rId24" Type="http://schemas.openxmlformats.org/officeDocument/2006/relationships/oleObject" Target="../embeddings/oleObject406.bin"/><Relationship Id="rId5" Type="http://schemas.openxmlformats.org/officeDocument/2006/relationships/image" Target="../media/image400.emf"/><Relationship Id="rId15" Type="http://schemas.openxmlformats.org/officeDocument/2006/relationships/image" Target="../media/image405.emf"/><Relationship Id="rId23" Type="http://schemas.openxmlformats.org/officeDocument/2006/relationships/image" Target="../media/image409.emf"/><Relationship Id="rId28" Type="http://schemas.openxmlformats.org/officeDocument/2006/relationships/oleObject" Target="../embeddings/oleObject408.bin"/><Relationship Id="rId10" Type="http://schemas.openxmlformats.org/officeDocument/2006/relationships/oleObject" Target="../embeddings/oleObject399.bin"/><Relationship Id="rId19" Type="http://schemas.openxmlformats.org/officeDocument/2006/relationships/image" Target="../media/image407.emf"/><Relationship Id="rId4" Type="http://schemas.openxmlformats.org/officeDocument/2006/relationships/oleObject" Target="../embeddings/oleObject396.bin"/><Relationship Id="rId9" Type="http://schemas.openxmlformats.org/officeDocument/2006/relationships/image" Target="../media/image402.emf"/><Relationship Id="rId14" Type="http://schemas.openxmlformats.org/officeDocument/2006/relationships/oleObject" Target="../embeddings/oleObject401.bin"/><Relationship Id="rId22" Type="http://schemas.openxmlformats.org/officeDocument/2006/relationships/oleObject" Target="../embeddings/oleObject405.bin"/><Relationship Id="rId27" Type="http://schemas.openxmlformats.org/officeDocument/2006/relationships/image" Target="../media/image411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1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414.wmf"/><Relationship Id="rId12" Type="http://schemas.openxmlformats.org/officeDocument/2006/relationships/image" Target="../media/image4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410.bin"/><Relationship Id="rId11" Type="http://schemas.openxmlformats.org/officeDocument/2006/relationships/image" Target="../media/image416.wmf"/><Relationship Id="rId5" Type="http://schemas.openxmlformats.org/officeDocument/2006/relationships/image" Target="../media/image413.wmf"/><Relationship Id="rId10" Type="http://schemas.openxmlformats.org/officeDocument/2006/relationships/oleObject" Target="../embeddings/oleObject412.bin"/><Relationship Id="rId4" Type="http://schemas.openxmlformats.org/officeDocument/2006/relationships/oleObject" Target="../embeddings/oleObject409.bin"/><Relationship Id="rId9" Type="http://schemas.openxmlformats.org/officeDocument/2006/relationships/image" Target="../media/image4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png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png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zh-CN" dirty="0">
                <a:ea typeface="宋体" charset="-122"/>
              </a:rPr>
              <a:t>Section </a:t>
            </a:r>
            <a:r>
              <a:rPr altLang="zh-CN" dirty="0" smtClean="0">
                <a:ea typeface="宋体" charset="-122"/>
              </a:rPr>
              <a:t>1.2</a:t>
            </a:r>
            <a:endParaRPr altLang="zh-CN" dirty="0">
              <a:ea typeface="宋体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r>
              <a:rPr lang="en-US" altLang="zh-CN" sz="3600" dirty="0"/>
              <a:t>Limits </a:t>
            </a:r>
            <a:r>
              <a:rPr lang="en-US" altLang="zh-CN" sz="3600"/>
              <a:t>of </a:t>
            </a:r>
            <a:r>
              <a:rPr lang="en-US" altLang="zh-CN" sz="3600" smtClean="0"/>
              <a:t>Sequences</a:t>
            </a:r>
            <a:endParaRPr lang="en-US" altLang="zh-CN" sz="3600" dirty="0"/>
          </a:p>
        </p:txBody>
      </p:sp>
      <p:grpSp>
        <p:nvGrpSpPr>
          <p:cNvPr id="33" name="Group 42"/>
          <p:cNvGrpSpPr>
            <a:grpSpLocks/>
          </p:cNvGrpSpPr>
          <p:nvPr/>
        </p:nvGrpSpPr>
        <p:grpSpPr bwMode="auto">
          <a:xfrm>
            <a:off x="5786478" y="3500438"/>
            <a:ext cx="3143240" cy="3214686"/>
            <a:chOff x="2375" y="1387"/>
            <a:chExt cx="1686" cy="1698"/>
          </a:xfrm>
          <a:scene3d>
            <a:camera prst="orthographicFront">
              <a:rot lat="0" lon="0" rev="1800000"/>
            </a:camera>
            <a:lightRig rig="threePt" dir="t"/>
          </a:scene3d>
        </p:grpSpPr>
        <p:sp>
          <p:nvSpPr>
            <p:cNvPr id="1044" name="Freeform 9"/>
            <p:cNvSpPr>
              <a:spLocks/>
            </p:cNvSpPr>
            <p:nvPr/>
          </p:nvSpPr>
          <p:spPr bwMode="auto">
            <a:xfrm>
              <a:off x="2788" y="2975"/>
              <a:ext cx="850" cy="94"/>
            </a:xfrm>
            <a:custGeom>
              <a:avLst/>
              <a:gdLst>
                <a:gd name="T0" fmla="*/ 0 w 850"/>
                <a:gd name="T1" fmla="*/ 0 h 94"/>
                <a:gd name="T2" fmla="*/ 850 w 850"/>
                <a:gd name="T3" fmla="*/ 0 h 94"/>
                <a:gd name="T4" fmla="*/ 409 w 850"/>
                <a:gd name="T5" fmla="*/ 94 h 94"/>
                <a:gd name="T6" fmla="*/ 0 w 850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0"/>
                <a:gd name="T13" fmla="*/ 0 h 94"/>
                <a:gd name="T14" fmla="*/ 850 w 850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0" h="94">
                  <a:moveTo>
                    <a:pt x="0" y="0"/>
                  </a:moveTo>
                  <a:lnTo>
                    <a:pt x="850" y="0"/>
                  </a:lnTo>
                  <a:lnTo>
                    <a:pt x="409" y="9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1045" name="Group 23"/>
            <p:cNvGrpSpPr>
              <a:grpSpLocks/>
            </p:cNvGrpSpPr>
            <p:nvPr/>
          </p:nvGrpSpPr>
          <p:grpSpPr bwMode="auto">
            <a:xfrm>
              <a:off x="2375" y="1387"/>
              <a:ext cx="1686" cy="1698"/>
              <a:chOff x="2375" y="1387"/>
              <a:chExt cx="1686" cy="1698"/>
            </a:xfrm>
          </p:grpSpPr>
          <p:grpSp>
            <p:nvGrpSpPr>
              <p:cNvPr id="1046" name="Group 21"/>
              <p:cNvGrpSpPr>
                <a:grpSpLocks/>
              </p:cNvGrpSpPr>
              <p:nvPr/>
            </p:nvGrpSpPr>
            <p:grpSpPr bwMode="auto">
              <a:xfrm>
                <a:off x="2381" y="1389"/>
                <a:ext cx="1680" cy="1587"/>
                <a:chOff x="2381" y="1389"/>
                <a:chExt cx="1680" cy="1587"/>
              </a:xfrm>
            </p:grpSpPr>
            <p:sp>
              <p:nvSpPr>
                <p:cNvPr id="1050" name="Freeform 5"/>
                <p:cNvSpPr>
                  <a:spLocks/>
                </p:cNvSpPr>
                <p:nvPr/>
              </p:nvSpPr>
              <p:spPr bwMode="auto">
                <a:xfrm>
                  <a:off x="2381" y="1485"/>
                  <a:ext cx="432" cy="768"/>
                </a:xfrm>
                <a:custGeom>
                  <a:avLst/>
                  <a:gdLst>
                    <a:gd name="T0" fmla="*/ 432 w 432"/>
                    <a:gd name="T1" fmla="*/ 0 h 768"/>
                    <a:gd name="T2" fmla="*/ 0 w 432"/>
                    <a:gd name="T3" fmla="*/ 768 h 768"/>
                    <a:gd name="T4" fmla="*/ 96 w 432"/>
                    <a:gd name="T5" fmla="*/ 336 h 768"/>
                    <a:gd name="T6" fmla="*/ 432 w 432"/>
                    <a:gd name="T7" fmla="*/ 0 h 7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68"/>
                    <a:gd name="T14" fmla="*/ 432 w 432"/>
                    <a:gd name="T15" fmla="*/ 768 h 7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68">
                      <a:moveTo>
                        <a:pt x="432" y="0"/>
                      </a:moveTo>
                      <a:lnTo>
                        <a:pt x="0" y="768"/>
                      </a:lnTo>
                      <a:lnTo>
                        <a:pt x="96" y="336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51" name="Freeform 6"/>
                <p:cNvSpPr>
                  <a:spLocks/>
                </p:cNvSpPr>
                <p:nvPr/>
              </p:nvSpPr>
              <p:spPr bwMode="auto">
                <a:xfrm>
                  <a:off x="3629" y="1485"/>
                  <a:ext cx="432" cy="768"/>
                </a:xfrm>
                <a:custGeom>
                  <a:avLst/>
                  <a:gdLst>
                    <a:gd name="T0" fmla="*/ 0 w 432"/>
                    <a:gd name="T1" fmla="*/ 0 h 768"/>
                    <a:gd name="T2" fmla="*/ 432 w 432"/>
                    <a:gd name="T3" fmla="*/ 768 h 768"/>
                    <a:gd name="T4" fmla="*/ 311 w 432"/>
                    <a:gd name="T5" fmla="*/ 329 h 768"/>
                    <a:gd name="T6" fmla="*/ 0 w 432"/>
                    <a:gd name="T7" fmla="*/ 0 h 7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68"/>
                    <a:gd name="T14" fmla="*/ 432 w 432"/>
                    <a:gd name="T15" fmla="*/ 768 h 7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68">
                      <a:moveTo>
                        <a:pt x="0" y="0"/>
                      </a:moveTo>
                      <a:lnTo>
                        <a:pt x="432" y="768"/>
                      </a:lnTo>
                      <a:lnTo>
                        <a:pt x="311" y="3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52" name="Freeform 7"/>
                <p:cNvSpPr>
                  <a:spLocks/>
                </p:cNvSpPr>
                <p:nvPr/>
              </p:nvSpPr>
              <p:spPr bwMode="auto">
                <a:xfrm>
                  <a:off x="2779" y="1389"/>
                  <a:ext cx="877" cy="114"/>
                </a:xfrm>
                <a:custGeom>
                  <a:avLst/>
                  <a:gdLst>
                    <a:gd name="T0" fmla="*/ 0 w 877"/>
                    <a:gd name="T1" fmla="*/ 114 h 114"/>
                    <a:gd name="T2" fmla="*/ 877 w 877"/>
                    <a:gd name="T3" fmla="*/ 114 h 114"/>
                    <a:gd name="T4" fmla="*/ 418 w 877"/>
                    <a:gd name="T5" fmla="*/ 0 h 114"/>
                    <a:gd name="T6" fmla="*/ 0 w 877"/>
                    <a:gd name="T7" fmla="*/ 114 h 1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77"/>
                    <a:gd name="T13" fmla="*/ 0 h 114"/>
                    <a:gd name="T14" fmla="*/ 877 w 877"/>
                    <a:gd name="T15" fmla="*/ 114 h 1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77" h="114">
                      <a:moveTo>
                        <a:pt x="0" y="114"/>
                      </a:moveTo>
                      <a:lnTo>
                        <a:pt x="877" y="114"/>
                      </a:lnTo>
                      <a:lnTo>
                        <a:pt x="418" y="0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53" name="Freeform 8"/>
                <p:cNvSpPr>
                  <a:spLocks/>
                </p:cNvSpPr>
                <p:nvPr/>
              </p:nvSpPr>
              <p:spPr bwMode="auto">
                <a:xfrm>
                  <a:off x="2381" y="2253"/>
                  <a:ext cx="432" cy="720"/>
                </a:xfrm>
                <a:custGeom>
                  <a:avLst/>
                  <a:gdLst>
                    <a:gd name="T0" fmla="*/ 0 w 432"/>
                    <a:gd name="T1" fmla="*/ 0 h 720"/>
                    <a:gd name="T2" fmla="*/ 432 w 432"/>
                    <a:gd name="T3" fmla="*/ 720 h 720"/>
                    <a:gd name="T4" fmla="*/ 96 w 432"/>
                    <a:gd name="T5" fmla="*/ 402 h 720"/>
                    <a:gd name="T6" fmla="*/ 0 w 432"/>
                    <a:gd name="T7" fmla="*/ 0 h 7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20"/>
                    <a:gd name="T14" fmla="*/ 432 w 432"/>
                    <a:gd name="T15" fmla="*/ 720 h 7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20">
                      <a:moveTo>
                        <a:pt x="0" y="0"/>
                      </a:moveTo>
                      <a:lnTo>
                        <a:pt x="432" y="720"/>
                      </a:lnTo>
                      <a:lnTo>
                        <a:pt x="96" y="4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54" name="Freeform 10"/>
                <p:cNvSpPr>
                  <a:spLocks/>
                </p:cNvSpPr>
                <p:nvPr/>
              </p:nvSpPr>
              <p:spPr bwMode="auto">
                <a:xfrm>
                  <a:off x="3629" y="2253"/>
                  <a:ext cx="432" cy="720"/>
                </a:xfrm>
                <a:custGeom>
                  <a:avLst/>
                  <a:gdLst>
                    <a:gd name="T0" fmla="*/ 432 w 432"/>
                    <a:gd name="T1" fmla="*/ 0 h 720"/>
                    <a:gd name="T2" fmla="*/ 0 w 432"/>
                    <a:gd name="T3" fmla="*/ 720 h 720"/>
                    <a:gd name="T4" fmla="*/ 311 w 432"/>
                    <a:gd name="T5" fmla="*/ 430 h 720"/>
                    <a:gd name="T6" fmla="*/ 432 w 432"/>
                    <a:gd name="T7" fmla="*/ 0 h 7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20"/>
                    <a:gd name="T14" fmla="*/ 432 w 432"/>
                    <a:gd name="T15" fmla="*/ 720 h 7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20">
                      <a:moveTo>
                        <a:pt x="432" y="0"/>
                      </a:moveTo>
                      <a:lnTo>
                        <a:pt x="0" y="720"/>
                      </a:lnTo>
                      <a:lnTo>
                        <a:pt x="311" y="430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55" name="AutoShape 20"/>
                <p:cNvSpPr>
                  <a:spLocks noChangeArrowheads="1"/>
                </p:cNvSpPr>
                <p:nvPr/>
              </p:nvSpPr>
              <p:spPr bwMode="auto">
                <a:xfrm>
                  <a:off x="2381" y="1509"/>
                  <a:ext cx="1680" cy="1467"/>
                </a:xfrm>
                <a:prstGeom prst="hexagon">
                  <a:avLst>
                    <a:gd name="adj" fmla="val 28699"/>
                    <a:gd name="vf" fmla="val 115470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47" name="Group 16"/>
              <p:cNvGrpSpPr>
                <a:grpSpLocks/>
              </p:cNvGrpSpPr>
              <p:nvPr/>
            </p:nvGrpSpPr>
            <p:grpSpPr bwMode="auto">
              <a:xfrm>
                <a:off x="2375" y="1387"/>
                <a:ext cx="1680" cy="1698"/>
                <a:chOff x="1344" y="1536"/>
                <a:chExt cx="1680" cy="1698"/>
              </a:xfrm>
            </p:grpSpPr>
            <p:sp>
              <p:nvSpPr>
                <p:cNvPr id="1048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680" cy="169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49" name="Line 18"/>
                <p:cNvSpPr>
                  <a:spLocks noChangeShapeType="1"/>
                </p:cNvSpPr>
                <p:nvPr/>
              </p:nvSpPr>
              <p:spPr bwMode="auto">
                <a:xfrm>
                  <a:off x="2160" y="2400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26" name="Object 2"/>
                <p:cNvGraphicFramePr>
                  <a:graphicFrameLocks noChangeAspect="1"/>
                </p:cNvGraphicFramePr>
                <p:nvPr/>
              </p:nvGraphicFramePr>
              <p:xfrm>
                <a:off x="2496" y="2201"/>
                <a:ext cx="199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0" name="公式" r:id="rId4" imgW="317160" imgH="317160" progId="Equation.3">
                        <p:embed/>
                      </p:oleObj>
                    </mc:Choice>
                    <mc:Fallback>
                      <p:oleObj name="公式" r:id="rId4" imgW="317160" imgH="317160" progId="Equation.3">
                        <p:embed/>
                        <p:pic>
                          <p:nvPicPr>
                            <p:cNvPr id="0" name="Object 2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96" y="2201"/>
                              <a:ext cx="199" cy="19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32" name="Group 42"/>
          <p:cNvGrpSpPr>
            <a:grpSpLocks noChangeAspect="1"/>
          </p:cNvGrpSpPr>
          <p:nvPr/>
        </p:nvGrpSpPr>
        <p:grpSpPr bwMode="auto">
          <a:xfrm>
            <a:off x="5108575" y="3357563"/>
            <a:ext cx="1606550" cy="1617662"/>
            <a:chOff x="2375" y="1387"/>
            <a:chExt cx="1686" cy="1698"/>
          </a:xfrm>
          <a:scene3d>
            <a:camera prst="orthographicFront">
              <a:rot lat="0" lon="0" rev="1800000"/>
            </a:camera>
            <a:lightRig rig="threePt" dir="t"/>
          </a:scene3d>
        </p:grpSpPr>
        <p:sp>
          <p:nvSpPr>
            <p:cNvPr id="1032" name="Freeform 9"/>
            <p:cNvSpPr>
              <a:spLocks/>
            </p:cNvSpPr>
            <p:nvPr/>
          </p:nvSpPr>
          <p:spPr bwMode="auto">
            <a:xfrm>
              <a:off x="2788" y="2975"/>
              <a:ext cx="850" cy="94"/>
            </a:xfrm>
            <a:custGeom>
              <a:avLst/>
              <a:gdLst>
                <a:gd name="T0" fmla="*/ 0 w 850"/>
                <a:gd name="T1" fmla="*/ 0 h 94"/>
                <a:gd name="T2" fmla="*/ 850 w 850"/>
                <a:gd name="T3" fmla="*/ 0 h 94"/>
                <a:gd name="T4" fmla="*/ 409 w 850"/>
                <a:gd name="T5" fmla="*/ 94 h 94"/>
                <a:gd name="T6" fmla="*/ 0 w 850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0"/>
                <a:gd name="T13" fmla="*/ 0 h 94"/>
                <a:gd name="T14" fmla="*/ 850 w 850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0" h="94">
                  <a:moveTo>
                    <a:pt x="0" y="0"/>
                  </a:moveTo>
                  <a:lnTo>
                    <a:pt x="850" y="0"/>
                  </a:lnTo>
                  <a:lnTo>
                    <a:pt x="409" y="9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1033" name="Group 23"/>
            <p:cNvGrpSpPr>
              <a:grpSpLocks/>
            </p:cNvGrpSpPr>
            <p:nvPr/>
          </p:nvGrpSpPr>
          <p:grpSpPr bwMode="auto">
            <a:xfrm>
              <a:off x="2375" y="1387"/>
              <a:ext cx="1686" cy="1698"/>
              <a:chOff x="2375" y="1387"/>
              <a:chExt cx="1686" cy="1698"/>
            </a:xfrm>
          </p:grpSpPr>
          <p:grpSp>
            <p:nvGrpSpPr>
              <p:cNvPr id="1034" name="Group 21"/>
              <p:cNvGrpSpPr>
                <a:grpSpLocks/>
              </p:cNvGrpSpPr>
              <p:nvPr/>
            </p:nvGrpSpPr>
            <p:grpSpPr bwMode="auto">
              <a:xfrm>
                <a:off x="2381" y="1389"/>
                <a:ext cx="1680" cy="1587"/>
                <a:chOff x="2381" y="1389"/>
                <a:chExt cx="1680" cy="1587"/>
              </a:xfrm>
            </p:grpSpPr>
            <p:sp>
              <p:nvSpPr>
                <p:cNvPr id="1038" name="Freeform 5"/>
                <p:cNvSpPr>
                  <a:spLocks/>
                </p:cNvSpPr>
                <p:nvPr/>
              </p:nvSpPr>
              <p:spPr bwMode="auto">
                <a:xfrm>
                  <a:off x="2381" y="1485"/>
                  <a:ext cx="432" cy="768"/>
                </a:xfrm>
                <a:custGeom>
                  <a:avLst/>
                  <a:gdLst>
                    <a:gd name="T0" fmla="*/ 432 w 432"/>
                    <a:gd name="T1" fmla="*/ 0 h 768"/>
                    <a:gd name="T2" fmla="*/ 0 w 432"/>
                    <a:gd name="T3" fmla="*/ 768 h 768"/>
                    <a:gd name="T4" fmla="*/ 96 w 432"/>
                    <a:gd name="T5" fmla="*/ 336 h 768"/>
                    <a:gd name="T6" fmla="*/ 432 w 432"/>
                    <a:gd name="T7" fmla="*/ 0 h 7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68"/>
                    <a:gd name="T14" fmla="*/ 432 w 432"/>
                    <a:gd name="T15" fmla="*/ 768 h 7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68">
                      <a:moveTo>
                        <a:pt x="432" y="0"/>
                      </a:moveTo>
                      <a:lnTo>
                        <a:pt x="0" y="768"/>
                      </a:lnTo>
                      <a:lnTo>
                        <a:pt x="96" y="336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39" name="Freeform 6"/>
                <p:cNvSpPr>
                  <a:spLocks/>
                </p:cNvSpPr>
                <p:nvPr/>
              </p:nvSpPr>
              <p:spPr bwMode="auto">
                <a:xfrm>
                  <a:off x="3629" y="1485"/>
                  <a:ext cx="432" cy="768"/>
                </a:xfrm>
                <a:custGeom>
                  <a:avLst/>
                  <a:gdLst>
                    <a:gd name="T0" fmla="*/ 0 w 432"/>
                    <a:gd name="T1" fmla="*/ 0 h 768"/>
                    <a:gd name="T2" fmla="*/ 432 w 432"/>
                    <a:gd name="T3" fmla="*/ 768 h 768"/>
                    <a:gd name="T4" fmla="*/ 311 w 432"/>
                    <a:gd name="T5" fmla="*/ 329 h 768"/>
                    <a:gd name="T6" fmla="*/ 0 w 432"/>
                    <a:gd name="T7" fmla="*/ 0 h 7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68"/>
                    <a:gd name="T14" fmla="*/ 432 w 432"/>
                    <a:gd name="T15" fmla="*/ 768 h 7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68">
                      <a:moveTo>
                        <a:pt x="0" y="0"/>
                      </a:moveTo>
                      <a:lnTo>
                        <a:pt x="432" y="768"/>
                      </a:lnTo>
                      <a:lnTo>
                        <a:pt x="311" y="3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40" name="Freeform 7"/>
                <p:cNvSpPr>
                  <a:spLocks/>
                </p:cNvSpPr>
                <p:nvPr/>
              </p:nvSpPr>
              <p:spPr bwMode="auto">
                <a:xfrm>
                  <a:off x="2779" y="1389"/>
                  <a:ext cx="877" cy="114"/>
                </a:xfrm>
                <a:custGeom>
                  <a:avLst/>
                  <a:gdLst>
                    <a:gd name="T0" fmla="*/ 0 w 877"/>
                    <a:gd name="T1" fmla="*/ 114 h 114"/>
                    <a:gd name="T2" fmla="*/ 877 w 877"/>
                    <a:gd name="T3" fmla="*/ 114 h 114"/>
                    <a:gd name="T4" fmla="*/ 418 w 877"/>
                    <a:gd name="T5" fmla="*/ 0 h 114"/>
                    <a:gd name="T6" fmla="*/ 0 w 877"/>
                    <a:gd name="T7" fmla="*/ 114 h 1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77"/>
                    <a:gd name="T13" fmla="*/ 0 h 114"/>
                    <a:gd name="T14" fmla="*/ 877 w 877"/>
                    <a:gd name="T15" fmla="*/ 114 h 1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77" h="114">
                      <a:moveTo>
                        <a:pt x="0" y="114"/>
                      </a:moveTo>
                      <a:lnTo>
                        <a:pt x="877" y="114"/>
                      </a:lnTo>
                      <a:lnTo>
                        <a:pt x="418" y="0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41" name="Freeform 8"/>
                <p:cNvSpPr>
                  <a:spLocks/>
                </p:cNvSpPr>
                <p:nvPr/>
              </p:nvSpPr>
              <p:spPr bwMode="auto">
                <a:xfrm>
                  <a:off x="2381" y="2253"/>
                  <a:ext cx="432" cy="720"/>
                </a:xfrm>
                <a:custGeom>
                  <a:avLst/>
                  <a:gdLst>
                    <a:gd name="T0" fmla="*/ 0 w 432"/>
                    <a:gd name="T1" fmla="*/ 0 h 720"/>
                    <a:gd name="T2" fmla="*/ 432 w 432"/>
                    <a:gd name="T3" fmla="*/ 720 h 720"/>
                    <a:gd name="T4" fmla="*/ 96 w 432"/>
                    <a:gd name="T5" fmla="*/ 402 h 720"/>
                    <a:gd name="T6" fmla="*/ 0 w 432"/>
                    <a:gd name="T7" fmla="*/ 0 h 7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20"/>
                    <a:gd name="T14" fmla="*/ 432 w 432"/>
                    <a:gd name="T15" fmla="*/ 720 h 7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20">
                      <a:moveTo>
                        <a:pt x="0" y="0"/>
                      </a:moveTo>
                      <a:lnTo>
                        <a:pt x="432" y="720"/>
                      </a:lnTo>
                      <a:lnTo>
                        <a:pt x="96" y="4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auto">
                <a:xfrm>
                  <a:off x="3629" y="2253"/>
                  <a:ext cx="432" cy="720"/>
                </a:xfrm>
                <a:custGeom>
                  <a:avLst/>
                  <a:gdLst>
                    <a:gd name="T0" fmla="*/ 432 w 432"/>
                    <a:gd name="T1" fmla="*/ 0 h 720"/>
                    <a:gd name="T2" fmla="*/ 0 w 432"/>
                    <a:gd name="T3" fmla="*/ 720 h 720"/>
                    <a:gd name="T4" fmla="*/ 311 w 432"/>
                    <a:gd name="T5" fmla="*/ 430 h 720"/>
                    <a:gd name="T6" fmla="*/ 432 w 432"/>
                    <a:gd name="T7" fmla="*/ 0 h 7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20"/>
                    <a:gd name="T14" fmla="*/ 432 w 432"/>
                    <a:gd name="T15" fmla="*/ 720 h 7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20">
                      <a:moveTo>
                        <a:pt x="432" y="0"/>
                      </a:moveTo>
                      <a:lnTo>
                        <a:pt x="0" y="720"/>
                      </a:lnTo>
                      <a:lnTo>
                        <a:pt x="311" y="430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43" name="AutoShape 20"/>
                <p:cNvSpPr>
                  <a:spLocks noChangeArrowheads="1"/>
                </p:cNvSpPr>
                <p:nvPr/>
              </p:nvSpPr>
              <p:spPr bwMode="auto">
                <a:xfrm>
                  <a:off x="2381" y="1509"/>
                  <a:ext cx="1680" cy="1467"/>
                </a:xfrm>
                <a:prstGeom prst="hexagon">
                  <a:avLst>
                    <a:gd name="adj" fmla="val 28699"/>
                    <a:gd name="vf" fmla="val 115470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35" name="Group 16"/>
              <p:cNvGrpSpPr>
                <a:grpSpLocks/>
              </p:cNvGrpSpPr>
              <p:nvPr/>
            </p:nvGrpSpPr>
            <p:grpSpPr bwMode="auto">
              <a:xfrm>
                <a:off x="2375" y="1387"/>
                <a:ext cx="1680" cy="1698"/>
                <a:chOff x="1344" y="1536"/>
                <a:chExt cx="1680" cy="1698"/>
              </a:xfrm>
            </p:grpSpPr>
            <p:sp>
              <p:nvSpPr>
                <p:cNvPr id="1036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680" cy="169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1037" name="Line 18"/>
                <p:cNvSpPr>
                  <a:spLocks noChangeShapeType="1"/>
                </p:cNvSpPr>
                <p:nvPr/>
              </p:nvSpPr>
              <p:spPr bwMode="auto">
                <a:xfrm>
                  <a:off x="2160" y="2400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27" name="Object 3"/>
                <p:cNvGraphicFramePr>
                  <a:graphicFrameLocks noChangeAspect="1"/>
                </p:cNvGraphicFramePr>
                <p:nvPr/>
              </p:nvGraphicFramePr>
              <p:xfrm>
                <a:off x="2496" y="2201"/>
                <a:ext cx="199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1" name="公式" r:id="rId6" imgW="317160" imgH="317160" progId="Equation.3">
                        <p:embed/>
                      </p:oleObj>
                    </mc:Choice>
                    <mc:Fallback>
                      <p:oleObj name="公式" r:id="rId6" imgW="317160" imgH="317160" progId="Equation.3">
                        <p:embed/>
                        <p:pic>
                          <p:nvPicPr>
                            <p:cNvPr id="0" name="Object 3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96" y="2201"/>
                              <a:ext cx="199" cy="19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Limit of a Sequence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8FF11-DCAB-4C40-8157-E9E9AA1672CC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270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11273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11274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1275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1276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1277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1278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1127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22550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5" name="内容占位符 13"/>
          <p:cNvSpPr txBox="1">
            <a:spLocks/>
          </p:cNvSpPr>
          <p:nvPr/>
        </p:nvSpPr>
        <p:spPr>
          <a:xfrm>
            <a:off x="457200" y="1571625"/>
            <a:ext cx="8229600" cy="500063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  <a:ea typeface="+mn-ea"/>
              </a:rPr>
              <a:t>Observe the changing of a sequence                    while 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Limit of a Sequence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59422-B1A4-4C6F-B7BC-EDFDC0F836B2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12298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2299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2300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2301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2302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1229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22550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5" name="内容占位符 13"/>
          <p:cNvSpPr txBox="1">
            <a:spLocks/>
          </p:cNvSpPr>
          <p:nvPr/>
        </p:nvSpPr>
        <p:spPr>
          <a:xfrm>
            <a:off x="457200" y="1571625"/>
            <a:ext cx="8229600" cy="500063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  <a:ea typeface="+mn-ea"/>
              </a:rPr>
              <a:t>Observe the changing of a sequence                    while 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Limit of a Sequence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90979-012E-4BCE-92E5-E95E18C5C926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3318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13321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13322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3323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3324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3325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3326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1331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22550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5" name="内容占位符 13"/>
          <p:cNvSpPr txBox="1">
            <a:spLocks/>
          </p:cNvSpPr>
          <p:nvPr/>
        </p:nvSpPr>
        <p:spPr>
          <a:xfrm>
            <a:off x="457200" y="1571625"/>
            <a:ext cx="8229600" cy="500063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  <a:ea typeface="+mn-ea"/>
              </a:rPr>
              <a:t>Observe the changing of a sequence                    while 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Limit of a Sequence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A86B5-FD4E-4781-9898-E2D05810227A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4342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14345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14346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4347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4348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4349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4350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1434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17788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5" name="内容占位符 13"/>
          <p:cNvSpPr txBox="1">
            <a:spLocks/>
          </p:cNvSpPr>
          <p:nvPr/>
        </p:nvSpPr>
        <p:spPr>
          <a:xfrm>
            <a:off x="457200" y="1571625"/>
            <a:ext cx="8229600" cy="500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  <a:ea typeface="+mn-ea"/>
              </a:rPr>
              <a:t>Observe the changing of a sequence                    while 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0CCFB-5C6C-4CF5-859E-BEAC4AB9898C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Limit of a Sequence</a:t>
            </a:r>
          </a:p>
        </p:txBody>
      </p:sp>
      <p:grpSp>
        <p:nvGrpSpPr>
          <p:cNvPr id="15367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15371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5372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5373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5374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5375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15368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17788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5369" name="内容占位符 13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00063"/>
          </a:xfrm>
        </p:spPr>
        <p:txBody>
          <a:bodyPr/>
          <a:lstStyle/>
          <a:p>
            <a:r>
              <a:rPr lang="en-US" altLang="zh-CN" b="1"/>
              <a:t>Observe the changing of a sequence                    while </a:t>
            </a:r>
            <a:endParaRPr lang="zh-CN" altLang="en-US" b="1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5" name="Object 5"/>
          <p:cNvGraphicFramePr>
            <a:graphicFrameLocks noChangeAspect="1"/>
          </p:cNvGraphicFramePr>
          <p:nvPr/>
        </p:nvGraphicFramePr>
        <p:xfrm>
          <a:off x="3259138" y="5572125"/>
          <a:ext cx="302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10" imgW="3022560" imgH="850680" progId="Equation.DSMT4">
                  <p:embed/>
                </p:oleObj>
              </mc:Choice>
              <mc:Fallback>
                <p:oleObj name="Equation" r:id="rId10" imgW="3022560" imgH="850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572125"/>
                        <a:ext cx="3022600" cy="850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CC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428625" y="1285875"/>
            <a:ext cx="8215313" cy="32146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C3463-C3D0-4882-9043-4A8BEC2ADEC6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63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Sequence of Numbers</a:t>
            </a:r>
          </a:p>
        </p:txBody>
      </p:sp>
      <p:sp>
        <p:nvSpPr>
          <p:cNvPr id="186383" name="Rectangle 15"/>
          <p:cNvSpPr>
            <a:spLocks noChangeArrowheads="1"/>
          </p:cNvSpPr>
          <p:nvPr/>
        </p:nvSpPr>
        <p:spPr bwMode="auto">
          <a:xfrm>
            <a:off x="714375" y="1357313"/>
            <a:ext cx="7597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Definition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   A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sequence of numbers [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数列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]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is just a special</a:t>
            </a:r>
            <a:endParaRPr lang="en-US" altLang="zh-CN" sz="2400" dirty="0">
              <a:solidFill>
                <a:srgbClr val="0000CC"/>
              </a:solidFill>
              <a:cs typeface="Times New Roman" pitchFamily="18" charset="0"/>
            </a:endParaRPr>
          </a:p>
        </p:txBody>
      </p:sp>
      <p:graphicFrame>
        <p:nvGraphicFramePr>
          <p:cNvPr id="186379" name="Object 10"/>
          <p:cNvGraphicFramePr>
            <a:graphicFrameLocks noChangeAspect="1"/>
          </p:cNvGraphicFramePr>
          <p:nvPr/>
        </p:nvGraphicFramePr>
        <p:xfrm>
          <a:off x="2959100" y="2714625"/>
          <a:ext cx="25701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4" imgW="2565360" imgH="355320" progId="Equation.DSMT4">
                  <p:embed/>
                </p:oleObj>
              </mc:Choice>
              <mc:Fallback>
                <p:oleObj name="Equation" r:id="rId4" imgW="2565360" imgH="355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714625"/>
                        <a:ext cx="25701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9" name="Rectangle 21"/>
          <p:cNvSpPr>
            <a:spLocks noChangeArrowheads="1"/>
          </p:cNvSpPr>
          <p:nvPr/>
        </p:nvSpPr>
        <p:spPr bwMode="auto">
          <a:xfrm>
            <a:off x="4051300" y="3324225"/>
            <a:ext cx="4541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called the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 term [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通项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en-US" altLang="zh-CN" sz="240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16399" name="Rectangle 24"/>
          <p:cNvSpPr>
            <a:spLocks noChangeArrowheads="1"/>
          </p:cNvSpPr>
          <p:nvPr/>
        </p:nvSpPr>
        <p:spPr bwMode="auto">
          <a:xfrm>
            <a:off x="1587500" y="7083425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>
              <a:cs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14375" y="1882775"/>
            <a:ext cx="7858125" cy="474663"/>
            <a:chOff x="-1086" y="1162"/>
            <a:chExt cx="4950" cy="299"/>
          </a:xfrm>
        </p:grpSpPr>
        <p:sp>
          <p:nvSpPr>
            <p:cNvPr id="16407" name="Rectangle 18"/>
            <p:cNvSpPr>
              <a:spLocks noChangeArrowheads="1"/>
            </p:cNvSpPr>
            <p:nvPr/>
          </p:nvSpPr>
          <p:spPr bwMode="auto">
            <a:xfrm>
              <a:off x="2584" y="1162"/>
              <a:ext cx="12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denoted by	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pSp>
          <p:nvGrpSpPr>
            <p:cNvPr id="16408" name="Group 29"/>
            <p:cNvGrpSpPr>
              <a:grpSpLocks/>
            </p:cNvGrpSpPr>
            <p:nvPr/>
          </p:nvGrpSpPr>
          <p:grpSpPr bwMode="auto">
            <a:xfrm>
              <a:off x="-1086" y="1170"/>
              <a:ext cx="3690" cy="291"/>
              <a:chOff x="-1041" y="1170"/>
              <a:chExt cx="3690" cy="291"/>
            </a:xfrm>
          </p:grpSpPr>
          <p:graphicFrame>
            <p:nvGraphicFramePr>
              <p:cNvPr id="16388" name="Object 8"/>
              <p:cNvGraphicFramePr>
                <a:graphicFrameLocks noChangeAspect="1"/>
              </p:cNvGraphicFramePr>
              <p:nvPr/>
            </p:nvGraphicFramePr>
            <p:xfrm>
              <a:off x="1697" y="1243"/>
              <a:ext cx="952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3" name="Equation" r:id="rId6" imgW="1511280" imgH="342720" progId="Equation.DSMT4">
                      <p:embed/>
                    </p:oleObj>
                  </mc:Choice>
                  <mc:Fallback>
                    <p:oleObj name="Equation" r:id="rId6" imgW="1511280" imgH="34272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7" y="1243"/>
                            <a:ext cx="952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09" name="Group 26"/>
              <p:cNvGrpSpPr>
                <a:grpSpLocks/>
              </p:cNvGrpSpPr>
              <p:nvPr/>
            </p:nvGrpSpPr>
            <p:grpSpPr bwMode="auto">
              <a:xfrm>
                <a:off x="-1041" y="1170"/>
                <a:ext cx="2707" cy="291"/>
                <a:chOff x="1136" y="1760"/>
                <a:chExt cx="2707" cy="291"/>
              </a:xfrm>
            </p:grpSpPr>
            <p:graphicFrame>
              <p:nvGraphicFramePr>
                <p:cNvPr id="16389" name="Object 9"/>
                <p:cNvGraphicFramePr>
                  <a:graphicFrameLocks noChangeAspect="1"/>
                </p:cNvGraphicFramePr>
                <p:nvPr/>
              </p:nvGraphicFramePr>
              <p:xfrm>
                <a:off x="3494" y="1833"/>
                <a:ext cx="349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44" name="Equation" r:id="rId8" imgW="558720" imgH="342720" progId="Equation.DSMT4">
                        <p:embed/>
                      </p:oleObj>
                    </mc:Choice>
                    <mc:Fallback>
                      <p:oleObj name="Equation" r:id="rId8" imgW="558720" imgH="342720" progId="Equation.DSMT4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94" y="1833"/>
                              <a:ext cx="349" cy="2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410" name="Rectangle 25"/>
                <p:cNvSpPr>
                  <a:spLocks noChangeArrowheads="1"/>
                </p:cNvSpPr>
                <p:nvPr/>
              </p:nvSpPr>
              <p:spPr bwMode="auto">
                <a:xfrm>
                  <a:off x="1136" y="1760"/>
                  <a:ext cx="2610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function  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f </a:t>
                  </a:r>
                  <a:r>
                    <a:rPr lang="en-US" altLang="zh-CN" sz="2400">
                      <a:solidFill>
                        <a:srgbClr val="0000CC"/>
                      </a:solidFill>
                      <a:cs typeface="Times New Roman" pitchFamily="18" charset="0"/>
                    </a:rPr>
                    <a:t>,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defined on the set</a:t>
                  </a:r>
                  <a:endParaRPr lang="en-US" altLang="zh-CN" sz="2400">
                    <a:solidFill>
                      <a:srgbClr val="0000CC"/>
                    </a:solidFill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917575" y="3324225"/>
            <a:ext cx="3214688" cy="533400"/>
            <a:chOff x="218" y="1888"/>
            <a:chExt cx="2025" cy="336"/>
          </a:xfrm>
        </p:grpSpPr>
        <p:sp>
          <p:nvSpPr>
            <p:cNvPr id="16404" name="Rectangle 19"/>
            <p:cNvSpPr>
              <a:spLocks noChangeArrowheads="1"/>
            </p:cNvSpPr>
            <p:nvPr/>
          </p:nvSpPr>
          <p:spPr bwMode="auto">
            <a:xfrm>
              <a:off x="218" y="1888"/>
              <a:ext cx="6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where 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pSp>
          <p:nvGrpSpPr>
            <p:cNvPr id="16405" name="Group 33"/>
            <p:cNvGrpSpPr>
              <a:grpSpLocks/>
            </p:cNvGrpSpPr>
            <p:nvPr/>
          </p:nvGrpSpPr>
          <p:grpSpPr bwMode="auto">
            <a:xfrm>
              <a:off x="791" y="1929"/>
              <a:ext cx="1452" cy="295"/>
              <a:chOff x="791" y="1884"/>
              <a:chExt cx="1452" cy="295"/>
            </a:xfrm>
          </p:grpSpPr>
          <p:graphicFrame>
            <p:nvGraphicFramePr>
              <p:cNvPr id="16386" name="Object 6"/>
              <p:cNvGraphicFramePr>
                <a:graphicFrameLocks noChangeAspect="1"/>
              </p:cNvGraphicFramePr>
              <p:nvPr/>
            </p:nvGraphicFramePr>
            <p:xfrm>
              <a:off x="791" y="1884"/>
              <a:ext cx="78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5" name="Equation" r:id="rId10" imgW="1244520" imgH="342720" progId="Equation.DSMT4">
                      <p:embed/>
                    </p:oleObj>
                  </mc:Choice>
                  <mc:Fallback>
                    <p:oleObj name="Equation" r:id="rId10" imgW="1244520" imgH="34272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1" y="1884"/>
                            <a:ext cx="786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7" name="Object 7"/>
              <p:cNvGraphicFramePr>
                <a:graphicFrameLocks noChangeAspect="1"/>
              </p:cNvGraphicFramePr>
              <p:nvPr/>
            </p:nvGraphicFramePr>
            <p:xfrm>
              <a:off x="1672" y="1884"/>
              <a:ext cx="571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6" name="Equation" r:id="rId12" imgW="901440" imgH="342720" progId="Equation.DSMT4">
                      <p:embed/>
                    </p:oleObj>
                  </mc:Choice>
                  <mc:Fallback>
                    <p:oleObj name="Equation" r:id="rId12" imgW="901440" imgH="34272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2" y="1884"/>
                            <a:ext cx="571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6" name="Rectangle 32"/>
              <p:cNvSpPr>
                <a:spLocks noChangeArrowheads="1"/>
              </p:cNvSpPr>
              <p:nvPr/>
            </p:nvSpPr>
            <p:spPr bwMode="auto">
              <a:xfrm>
                <a:off x="1454" y="1888"/>
                <a:ext cx="17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0000CC"/>
                    </a:solidFill>
                  </a:rPr>
                  <a:t>,</a:t>
                </a:r>
              </a:p>
            </p:txBody>
          </p:sp>
        </p:grpSp>
      </p:grp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1000125" y="3857625"/>
            <a:ext cx="2954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of the sequence. 	</a:t>
            </a:r>
            <a:endParaRPr lang="en-US" altLang="zh-CN" sz="2400">
              <a:solidFill>
                <a:srgbClr val="0000CC"/>
              </a:solidFill>
              <a:cs typeface="Times New Roman" pitchFamily="18" charset="0"/>
            </a:endParaRPr>
          </a:p>
        </p:txBody>
      </p:sp>
      <p:graphicFrame>
        <p:nvGraphicFramePr>
          <p:cNvPr id="948235" name="Object 11"/>
          <p:cNvGraphicFramePr>
            <a:graphicFrameLocks noChangeAspect="1"/>
          </p:cNvGraphicFramePr>
          <p:nvPr/>
        </p:nvGraphicFramePr>
        <p:xfrm>
          <a:off x="500063" y="5267325"/>
          <a:ext cx="2314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14" imgW="2311200" imgH="698400" progId="Equation.DSMT4">
                  <p:embed/>
                </p:oleObj>
              </mc:Choice>
              <mc:Fallback>
                <p:oleObj name="Equation" r:id="rId14" imgW="2311200" imgH="698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267325"/>
                        <a:ext cx="23145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237" name="Object 13"/>
          <p:cNvGraphicFramePr>
            <a:graphicFrameLocks noChangeAspect="1"/>
          </p:cNvGraphicFramePr>
          <p:nvPr/>
        </p:nvGraphicFramePr>
        <p:xfrm>
          <a:off x="3071813" y="5348288"/>
          <a:ext cx="32035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16" imgW="3200400" imgH="545760" progId="Equation.DSMT4">
                  <p:embed/>
                </p:oleObj>
              </mc:Choice>
              <mc:Fallback>
                <p:oleObj name="Equation" r:id="rId16" imgW="3200400" imgH="5457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348288"/>
                        <a:ext cx="32035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238" name="Object 14"/>
          <p:cNvGraphicFramePr>
            <a:graphicFrameLocks noChangeAspect="1"/>
          </p:cNvGraphicFramePr>
          <p:nvPr/>
        </p:nvGraphicFramePr>
        <p:xfrm>
          <a:off x="6429375" y="5348288"/>
          <a:ext cx="22383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18" imgW="2234880" imgH="545760" progId="Equation.DSMT4">
                  <p:embed/>
                </p:oleObj>
              </mc:Choice>
              <mc:Fallback>
                <p:oleObj name="Equation" r:id="rId18" imgW="2234880" imgH="5457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348288"/>
                        <a:ext cx="22383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 bwMode="auto">
          <a:xfrm>
            <a:off x="500063" y="4643438"/>
            <a:ext cx="13462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4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4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4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9" grpId="0"/>
      <p:bldP spid="45" grpId="0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45E77-B400-4AED-A7EA-8D1B93E53751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741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Limit of a Sequence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022600" y="1714500"/>
          <a:ext cx="24796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4" imgW="2476440" imgH="761760" progId="Equation.DSMT4">
                  <p:embed/>
                </p:oleObj>
              </mc:Choice>
              <mc:Fallback>
                <p:oleObj name="Equation" r:id="rId4" imgW="2476440" imgH="761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1714500"/>
                        <a:ext cx="247967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500313" y="2786063"/>
          <a:ext cx="4270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6" imgW="4267080" imgH="939600" progId="Equation.DSMT4">
                  <p:embed/>
                </p:oleObj>
              </mc:Choice>
              <mc:Fallback>
                <p:oleObj name="Equation" r:id="rId6" imgW="426708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786063"/>
                        <a:ext cx="42703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23"/>
          <p:cNvSpPr>
            <a:spLocks noChangeArrowheads="1"/>
          </p:cNvSpPr>
          <p:nvPr/>
        </p:nvSpPr>
        <p:spPr bwMode="auto">
          <a:xfrm>
            <a:off x="1587500" y="6143625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>
              <a:cs typeface="Times New Roman" pitchFamily="18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571750" y="3929063"/>
          <a:ext cx="3559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8" imgW="3555720" imgH="596880" progId="Equation.DSMT4">
                  <p:embed/>
                </p:oleObj>
              </mc:Choice>
              <mc:Fallback>
                <p:oleObj name="Equation" r:id="rId8" imgW="3555720" imgH="596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929063"/>
                        <a:ext cx="35591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24"/>
          <p:cNvSpPr>
            <a:spLocks noChangeArrowheads="1"/>
          </p:cNvSpPr>
          <p:nvPr/>
        </p:nvSpPr>
        <p:spPr bwMode="auto">
          <a:xfrm>
            <a:off x="1587500" y="7083425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>
              <a:cs typeface="Times New Roman" pitchFamily="18" charset="0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184525" y="5118100"/>
          <a:ext cx="25304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10" imgW="2527200" imgH="596880" progId="Equation.DSMT4">
                  <p:embed/>
                </p:oleObj>
              </mc:Choice>
              <mc:Fallback>
                <p:oleObj name="Equation" r:id="rId10" imgW="2527200" imgH="596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5118100"/>
                        <a:ext cx="25304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00750" y="2286000"/>
            <a:ext cx="1081088" cy="863600"/>
            <a:chOff x="3651" y="2251"/>
            <a:chExt cx="681" cy="544"/>
          </a:xfrm>
        </p:grpSpPr>
        <p:sp>
          <p:nvSpPr>
            <p:cNvPr id="17431" name="Line 37"/>
            <p:cNvSpPr>
              <a:spLocks noChangeShapeType="1"/>
            </p:cNvSpPr>
            <p:nvPr/>
          </p:nvSpPr>
          <p:spPr bwMode="auto">
            <a:xfrm flipH="1" flipV="1">
              <a:off x="3651" y="2251"/>
              <a:ext cx="681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38"/>
            <p:cNvSpPr>
              <a:spLocks noChangeShapeType="1"/>
            </p:cNvSpPr>
            <p:nvPr/>
          </p:nvSpPr>
          <p:spPr bwMode="auto">
            <a:xfrm flipH="1">
              <a:off x="4014" y="2614"/>
              <a:ext cx="318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6407" name="Text Box 39"/>
          <p:cNvSpPr txBox="1">
            <a:spLocks noChangeArrowheads="1"/>
          </p:cNvSpPr>
          <p:nvPr/>
        </p:nvSpPr>
        <p:spPr bwMode="auto">
          <a:xfrm>
            <a:off x="7143750" y="2506663"/>
            <a:ext cx="1643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Approach to zero [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趋于零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186408" name="Line 40"/>
          <p:cNvSpPr>
            <a:spLocks noChangeShapeType="1"/>
          </p:cNvSpPr>
          <p:nvPr/>
        </p:nvSpPr>
        <p:spPr bwMode="auto">
          <a:xfrm flipH="1">
            <a:off x="6215063" y="4143375"/>
            <a:ext cx="928687" cy="46038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409" name="Text Box 41"/>
          <p:cNvSpPr txBox="1">
            <a:spLocks noChangeArrowheads="1"/>
          </p:cNvSpPr>
          <p:nvPr/>
        </p:nvSpPr>
        <p:spPr bwMode="auto">
          <a:xfrm>
            <a:off x="7215188" y="3714750"/>
            <a:ext cx="12319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660066"/>
                </a:solidFill>
                <a:latin typeface="Times New Roman" pitchFamily="18" charset="0"/>
              </a:rPr>
              <a:t>Does not </a:t>
            </a:r>
          </a:p>
          <a:p>
            <a:r>
              <a:rPr lang="en-US" altLang="zh-CN" sz="2000" b="1">
                <a:solidFill>
                  <a:srgbClr val="660066"/>
                </a:solidFill>
                <a:latin typeface="Times New Roman" pitchFamily="18" charset="0"/>
              </a:rPr>
              <a:t>approach</a:t>
            </a:r>
          </a:p>
          <a:p>
            <a:r>
              <a:rPr lang="en-US" altLang="zh-CN" sz="2000" b="1">
                <a:solidFill>
                  <a:srgbClr val="660066"/>
                </a:solidFill>
                <a:latin typeface="Times New Roman" pitchFamily="18" charset="0"/>
              </a:rPr>
              <a:t>any value</a:t>
            </a: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 flipH="1">
            <a:off x="5929313" y="5357813"/>
            <a:ext cx="1143000" cy="46037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186411" name="Text Box 43"/>
          <p:cNvSpPr txBox="1">
            <a:spLocks noChangeArrowheads="1"/>
          </p:cNvSpPr>
          <p:nvPr/>
        </p:nvSpPr>
        <p:spPr bwMode="auto">
          <a:xfrm>
            <a:off x="7000875" y="4929188"/>
            <a:ext cx="173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Approaches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infinity [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无穷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]</a:t>
            </a:r>
          </a:p>
        </p:txBody>
      </p:sp>
      <p:sp>
        <p:nvSpPr>
          <p:cNvPr id="186412" name="Line 44"/>
          <p:cNvSpPr>
            <a:spLocks noChangeShapeType="1"/>
          </p:cNvSpPr>
          <p:nvPr/>
        </p:nvSpPr>
        <p:spPr bwMode="auto">
          <a:xfrm flipV="1">
            <a:off x="1643063" y="2214563"/>
            <a:ext cx="1285875" cy="5762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>
            <a:off x="1571625" y="2786063"/>
            <a:ext cx="857250" cy="428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414" name="Text Box 46"/>
          <p:cNvSpPr txBox="1">
            <a:spLocks noChangeArrowheads="1"/>
          </p:cNvSpPr>
          <p:nvPr/>
        </p:nvSpPr>
        <p:spPr bwMode="auto">
          <a:xfrm>
            <a:off x="214313" y="2643188"/>
            <a:ext cx="1357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</a:rPr>
              <a:t>The limits are 0</a:t>
            </a: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 flipV="1">
            <a:off x="1428750" y="4214813"/>
            <a:ext cx="1071563" cy="5715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1428750" y="4857750"/>
            <a:ext cx="1143000" cy="5715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6417" name="Text Box 49"/>
          <p:cNvSpPr txBox="1">
            <a:spLocks noChangeArrowheads="1"/>
          </p:cNvSpPr>
          <p:nvPr/>
        </p:nvSpPr>
        <p:spPr bwMode="auto">
          <a:xfrm>
            <a:off x="357188" y="4572000"/>
            <a:ext cx="1168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</a:rPr>
              <a:t>No limits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428625" y="1181100"/>
            <a:ext cx="3244850" cy="461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While n tends to infinity,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7" grpId="0"/>
      <p:bldP spid="186408" grpId="0" animBg="1"/>
      <p:bldP spid="186409" grpId="0"/>
      <p:bldP spid="186411" grpId="0"/>
      <p:bldP spid="186412" grpId="0" animBg="1"/>
      <p:bldP spid="186413" grpId="0" animBg="1"/>
      <p:bldP spid="186414" grpId="0"/>
      <p:bldP spid="186415" grpId="0" animBg="1"/>
      <p:bldP spid="186416" grpId="0" animBg="1"/>
      <p:bldP spid="186417" grpId="0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428625" y="1143000"/>
            <a:ext cx="8286750" cy="53578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3C8DF-CB80-433C-B3F4-397571E57569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844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Concept of Limit of a Sequence</a:t>
            </a:r>
          </a:p>
        </p:txBody>
      </p:sp>
      <p:sp>
        <p:nvSpPr>
          <p:cNvPr id="187417" name="Rectangle 25"/>
          <p:cNvSpPr>
            <a:spLocks noChangeArrowheads="1"/>
          </p:cNvSpPr>
          <p:nvPr/>
        </p:nvSpPr>
        <p:spPr bwMode="auto">
          <a:xfrm>
            <a:off x="571500" y="1395413"/>
            <a:ext cx="59896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Definition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(Limit of a sequence of numbers)</a:t>
            </a:r>
            <a:endParaRPr lang="en-US" altLang="zh-CN" sz="24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598738" y="4572000"/>
            <a:ext cx="4076700" cy="611188"/>
            <a:chOff x="1637" y="2765"/>
            <a:chExt cx="2568" cy="385"/>
          </a:xfrm>
        </p:grpSpPr>
        <p:graphicFrame>
          <p:nvGraphicFramePr>
            <p:cNvPr id="18437" name="Object 14"/>
            <p:cNvGraphicFramePr>
              <a:graphicFrameLocks noChangeAspect="1"/>
            </p:cNvGraphicFramePr>
            <p:nvPr/>
          </p:nvGraphicFramePr>
          <p:xfrm>
            <a:off x="1637" y="2836"/>
            <a:ext cx="94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3" name="Equation" r:id="rId4" imgW="1498320" imgH="495000" progId="Equation.DSMT4">
                    <p:embed/>
                  </p:oleObj>
                </mc:Choice>
                <mc:Fallback>
                  <p:oleObj name="Equation" r:id="rId4" imgW="1498320" imgH="4950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2836"/>
                          <a:ext cx="944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2" name="Rectangle 37"/>
            <p:cNvSpPr>
              <a:spLocks noChangeArrowheads="1"/>
            </p:cNvSpPr>
            <p:nvPr/>
          </p:nvSpPr>
          <p:spPr bwMode="auto">
            <a:xfrm>
              <a:off x="2550" y="2765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or </a:t>
              </a:r>
            </a:p>
          </p:txBody>
        </p:sp>
        <p:graphicFrame>
          <p:nvGraphicFramePr>
            <p:cNvPr id="18438" name="Object 15"/>
            <p:cNvGraphicFramePr>
              <a:graphicFrameLocks noChangeAspect="1"/>
            </p:cNvGraphicFramePr>
            <p:nvPr/>
          </p:nvGraphicFramePr>
          <p:xfrm>
            <a:off x="2906" y="2838"/>
            <a:ext cx="129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" name="Equation" r:id="rId6" imgW="2057400" imgH="342720" progId="Equation.DSMT4">
                    <p:embed/>
                  </p:oleObj>
                </mc:Choice>
                <mc:Fallback>
                  <p:oleObj name="Equation" r:id="rId6" imgW="2057400" imgH="34272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6" y="2838"/>
                          <a:ext cx="1299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71500" y="1857375"/>
            <a:ext cx="7858125" cy="463550"/>
            <a:chOff x="2587" y="964"/>
            <a:chExt cx="4950" cy="292"/>
          </a:xfrm>
        </p:grpSpPr>
        <p:sp>
          <p:nvSpPr>
            <p:cNvPr id="18459" name="Rectangle 26"/>
            <p:cNvSpPr>
              <a:spLocks noChangeArrowheads="1"/>
            </p:cNvSpPr>
            <p:nvPr/>
          </p:nvSpPr>
          <p:spPr bwMode="auto">
            <a:xfrm>
              <a:off x="4072" y="964"/>
              <a:ext cx="34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converges [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收敛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]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to the number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if and</a:t>
              </a:r>
            </a:p>
          </p:txBody>
        </p:sp>
        <p:grpSp>
          <p:nvGrpSpPr>
            <p:cNvPr id="18460" name="Group 45"/>
            <p:cNvGrpSpPr>
              <a:grpSpLocks/>
            </p:cNvGrpSpPr>
            <p:nvPr/>
          </p:nvGrpSpPr>
          <p:grpSpPr bwMode="auto">
            <a:xfrm>
              <a:off x="2587" y="965"/>
              <a:ext cx="1509" cy="291"/>
              <a:chOff x="2587" y="965"/>
              <a:chExt cx="1509" cy="291"/>
            </a:xfrm>
          </p:grpSpPr>
          <p:graphicFrame>
            <p:nvGraphicFramePr>
              <p:cNvPr id="18436" name="Object 9"/>
              <p:cNvGraphicFramePr>
                <a:graphicFrameLocks noChangeAspect="1"/>
              </p:cNvGraphicFramePr>
              <p:nvPr/>
            </p:nvGraphicFramePr>
            <p:xfrm>
              <a:off x="3736" y="1020"/>
              <a:ext cx="360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5" name="Equation" r:id="rId8" imgW="571320" imgH="342720" progId="Equation.DSMT4">
                      <p:embed/>
                    </p:oleObj>
                  </mc:Choice>
                  <mc:Fallback>
                    <p:oleObj name="Equation" r:id="rId8" imgW="571320" imgH="34272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6" y="1020"/>
                            <a:ext cx="360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1" name="Rectangle 44"/>
              <p:cNvSpPr>
                <a:spLocks noChangeArrowheads="1"/>
              </p:cNvSpPr>
              <p:nvPr/>
            </p:nvSpPr>
            <p:spPr bwMode="auto">
              <a:xfrm>
                <a:off x="2587" y="965"/>
                <a:ext cx="127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</a:rPr>
                  <a:t>The sequence  </a:t>
                </a:r>
              </a:p>
            </p:txBody>
          </p:sp>
        </p:grpSp>
      </p:grpSp>
      <p:sp>
        <p:nvSpPr>
          <p:cNvPr id="187439" name="Rectangle 47"/>
          <p:cNvSpPr>
            <a:spLocks noChangeArrowheads="1"/>
          </p:cNvSpPr>
          <p:nvPr/>
        </p:nvSpPr>
        <p:spPr bwMode="auto">
          <a:xfrm>
            <a:off x="642938" y="5676900"/>
            <a:ext cx="7935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If there is no such number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we say that {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diverges [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发散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</p:txBody>
      </p:sp>
      <p:grpSp>
        <p:nvGrpSpPr>
          <p:cNvPr id="5" name="组合 68"/>
          <p:cNvGrpSpPr>
            <a:grpSpLocks/>
          </p:cNvGrpSpPr>
          <p:nvPr/>
        </p:nvGrpSpPr>
        <p:grpSpPr bwMode="auto">
          <a:xfrm>
            <a:off x="2714625" y="3214688"/>
            <a:ext cx="3929063" cy="461962"/>
            <a:chOff x="2714625" y="3429000"/>
            <a:chExt cx="3929077" cy="461963"/>
          </a:xfrm>
        </p:grpSpPr>
        <p:grpSp>
          <p:nvGrpSpPr>
            <p:cNvPr id="18457" name="Group 57"/>
            <p:cNvGrpSpPr>
              <a:grpSpLocks/>
            </p:cNvGrpSpPr>
            <p:nvPr/>
          </p:nvGrpSpPr>
          <p:grpSpPr bwMode="auto">
            <a:xfrm>
              <a:off x="2714625" y="3429000"/>
              <a:ext cx="3176586" cy="461963"/>
              <a:chOff x="1710" y="1774"/>
              <a:chExt cx="2001" cy="291"/>
            </a:xfrm>
          </p:grpSpPr>
          <p:graphicFrame>
            <p:nvGraphicFramePr>
              <p:cNvPr id="18435" name="Object 7"/>
              <p:cNvGraphicFramePr>
                <a:graphicFrameLocks noChangeAspect="1"/>
              </p:cNvGraphicFramePr>
              <p:nvPr/>
            </p:nvGraphicFramePr>
            <p:xfrm>
              <a:off x="1710" y="1826"/>
              <a:ext cx="88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6" name="Equation" r:id="rId10" imgW="1409400" imgH="342720" progId="Equation.DSMT4">
                      <p:embed/>
                    </p:oleObj>
                  </mc:Choice>
                  <mc:Fallback>
                    <p:oleObj name="Equation" r:id="rId10" imgW="1409400" imgH="34272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0" y="1826"/>
                            <a:ext cx="888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58" name="Rectangle 30"/>
              <p:cNvSpPr>
                <a:spLocks noChangeArrowheads="1"/>
              </p:cNvSpPr>
              <p:nvPr/>
            </p:nvSpPr>
            <p:spPr bwMode="auto">
              <a:xfrm>
                <a:off x="2562" y="1774"/>
                <a:ext cx="114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holds for all </a:t>
                </a:r>
              </a:p>
            </p:txBody>
          </p:sp>
        </p:grpSp>
        <p:graphicFrame>
          <p:nvGraphicFramePr>
            <p:cNvPr id="18434" name="Object 6"/>
            <p:cNvGraphicFramePr>
              <a:graphicFrameLocks noChangeAspect="1"/>
            </p:cNvGraphicFramePr>
            <p:nvPr/>
          </p:nvGraphicFramePr>
          <p:xfrm>
            <a:off x="5802327" y="3500438"/>
            <a:ext cx="841375" cy="27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7" name="Equation" r:id="rId12" imgW="838080" imgH="279360" progId="Equation.DSMT4">
                    <p:embed/>
                  </p:oleObj>
                </mc:Choice>
                <mc:Fallback>
                  <p:oleObj name="Equation" r:id="rId12" imgW="838080" imgH="2793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2327" y="3500438"/>
                          <a:ext cx="841375" cy="274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571500" y="2286000"/>
            <a:ext cx="7572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only if to every positive number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there exists a positive integer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such that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71500" y="3713163"/>
            <a:ext cx="8153400" cy="461962"/>
            <a:chOff x="1746" y="3339"/>
            <a:chExt cx="5136" cy="291"/>
          </a:xfrm>
        </p:grpSpPr>
        <p:grpSp>
          <p:nvGrpSpPr>
            <p:cNvPr id="18454" name="Group 52"/>
            <p:cNvGrpSpPr>
              <a:grpSpLocks/>
            </p:cNvGrpSpPr>
            <p:nvPr/>
          </p:nvGrpSpPr>
          <p:grpSpPr bwMode="auto">
            <a:xfrm>
              <a:off x="1746" y="3339"/>
              <a:ext cx="2835" cy="291"/>
              <a:chOff x="1746" y="3339"/>
              <a:chExt cx="2835" cy="291"/>
            </a:xfrm>
          </p:grpSpPr>
          <p:sp>
            <p:nvSpPr>
              <p:cNvPr id="18456" name="Rectangle 31"/>
              <p:cNvSpPr>
                <a:spLocks noChangeArrowheads="1"/>
              </p:cNvSpPr>
              <p:nvPr/>
            </p:nvSpPr>
            <p:spPr bwMode="auto">
              <a:xfrm>
                <a:off x="1746" y="3339"/>
                <a:ext cx="252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Then we say that the sequence </a:t>
                </a:r>
              </a:p>
            </p:txBody>
          </p:sp>
          <p:graphicFrame>
            <p:nvGraphicFramePr>
              <p:cNvPr id="18439" name="Object 20"/>
              <p:cNvGraphicFramePr>
                <a:graphicFrameLocks noChangeAspect="1"/>
              </p:cNvGraphicFramePr>
              <p:nvPr/>
            </p:nvGraphicFramePr>
            <p:xfrm>
              <a:off x="4221" y="3381"/>
              <a:ext cx="360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8" name="Equation" r:id="rId14" imgW="571320" imgH="342720" progId="Equation.DSMT4">
                      <p:embed/>
                    </p:oleObj>
                  </mc:Choice>
                  <mc:Fallback>
                    <p:oleObj name="Equation" r:id="rId14" imgW="571320" imgH="34272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1" y="3381"/>
                            <a:ext cx="360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5" name="Rectangle 32"/>
            <p:cNvSpPr>
              <a:spLocks noChangeArrowheads="1"/>
            </p:cNvSpPr>
            <p:nvPr/>
          </p:nvSpPr>
          <p:spPr bwMode="auto">
            <a:xfrm>
              <a:off x="4548" y="3339"/>
              <a:ext cx="23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approaches to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as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tends  </a:t>
              </a:r>
            </a:p>
          </p:txBody>
        </p:sp>
      </p:grp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642938" y="4143375"/>
            <a:ext cx="3127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to infinity,   denoted by </a:t>
            </a:r>
          </a:p>
        </p:txBody>
      </p:sp>
      <p:grpSp>
        <p:nvGrpSpPr>
          <p:cNvPr id="9" name="组合 82"/>
          <p:cNvGrpSpPr>
            <a:grpSpLocks/>
          </p:cNvGrpSpPr>
          <p:nvPr/>
        </p:nvGrpSpPr>
        <p:grpSpPr bwMode="auto">
          <a:xfrm>
            <a:off x="611188" y="5176838"/>
            <a:ext cx="6961187" cy="461962"/>
            <a:chOff x="611188" y="5176839"/>
            <a:chExt cx="6961208" cy="461665"/>
          </a:xfrm>
        </p:grpSpPr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611188" y="5176839"/>
              <a:ext cx="65668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And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is called the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limit [ 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极限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of the sequence   </a:t>
              </a:r>
            </a:p>
          </p:txBody>
        </p:sp>
        <p:graphicFrame>
          <p:nvGraphicFramePr>
            <p:cNvPr id="18440" name="Object 23"/>
            <p:cNvGraphicFramePr>
              <a:graphicFrameLocks noChangeAspect="1"/>
            </p:cNvGraphicFramePr>
            <p:nvPr/>
          </p:nvGraphicFramePr>
          <p:xfrm>
            <a:off x="6924696" y="5259377"/>
            <a:ext cx="6477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9" name="Equation" r:id="rId16" imgW="647640" imgH="342720" progId="Equation.DSMT4">
                    <p:embed/>
                  </p:oleObj>
                </mc:Choice>
                <mc:Fallback>
                  <p:oleObj name="Equation" r:id="rId16" imgW="647640" imgH="34272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4696" y="5259377"/>
                          <a:ext cx="6477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39" grpId="0"/>
      <p:bldP spid="68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Concept of Limit of a Sequence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34CBEB-2A69-4092-846A-07EB25DC2F80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grpSp>
        <p:nvGrpSpPr>
          <p:cNvPr id="19464" name="组合 20"/>
          <p:cNvGrpSpPr>
            <a:grpSpLocks/>
          </p:cNvGrpSpPr>
          <p:nvPr/>
        </p:nvGrpSpPr>
        <p:grpSpPr bwMode="auto">
          <a:xfrm>
            <a:off x="1069975" y="2286000"/>
            <a:ext cx="6643688" cy="857250"/>
            <a:chOff x="857224" y="2071678"/>
            <a:chExt cx="6643734" cy="857256"/>
          </a:xfrm>
        </p:grpSpPr>
        <p:sp>
          <p:nvSpPr>
            <p:cNvPr id="20" name="圆角矩形 19"/>
            <p:cNvSpPr/>
            <p:nvPr/>
          </p:nvSpPr>
          <p:spPr>
            <a:xfrm>
              <a:off x="857224" y="2071678"/>
              <a:ext cx="6643734" cy="8572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9468" name="组合 18"/>
            <p:cNvGrpSpPr>
              <a:grpSpLocks/>
            </p:cNvGrpSpPr>
            <p:nvPr/>
          </p:nvGrpSpPr>
          <p:grpSpPr bwMode="auto">
            <a:xfrm>
              <a:off x="928662" y="2252655"/>
              <a:ext cx="6440534" cy="461964"/>
              <a:chOff x="928662" y="2252655"/>
              <a:chExt cx="6440534" cy="461964"/>
            </a:xfrm>
          </p:grpSpPr>
          <p:graphicFrame>
            <p:nvGraphicFramePr>
              <p:cNvPr id="19458" name="Object 2"/>
              <p:cNvGraphicFramePr>
                <a:graphicFrameLocks noChangeAspect="1"/>
              </p:cNvGraphicFramePr>
              <p:nvPr/>
            </p:nvGraphicFramePr>
            <p:xfrm>
              <a:off x="928662" y="2354260"/>
              <a:ext cx="930275" cy="325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6" name="Equation" r:id="rId3" imgW="927000" imgH="330120" progId="Equation.DSMT4">
                      <p:embed/>
                    </p:oleObj>
                  </mc:Choice>
                  <mc:Fallback>
                    <p:oleObj name="Equation" r:id="rId3" imgW="927000" imgH="33012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8662" y="2354260"/>
                            <a:ext cx="930275" cy="3254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59" name="Object 3"/>
              <p:cNvGraphicFramePr>
                <a:graphicFrameLocks noChangeAspect="1"/>
              </p:cNvGraphicFramePr>
              <p:nvPr/>
            </p:nvGraphicFramePr>
            <p:xfrm>
              <a:off x="1965325" y="2357438"/>
              <a:ext cx="1241425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7" name="Equation" r:id="rId5" imgW="1244520" imgH="342720" progId="Equation.DSMT4">
                      <p:embed/>
                    </p:oleObj>
                  </mc:Choice>
                  <mc:Fallback>
                    <p:oleObj name="Equation" r:id="rId5" imgW="1244520" imgH="34272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5325" y="2357438"/>
                            <a:ext cx="1241425" cy="346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469" name="Group 69"/>
              <p:cNvGrpSpPr>
                <a:grpSpLocks/>
              </p:cNvGrpSpPr>
              <p:nvPr/>
            </p:nvGrpSpPr>
            <p:grpSpPr bwMode="auto">
              <a:xfrm>
                <a:off x="3059120" y="2252655"/>
                <a:ext cx="2227264" cy="461963"/>
                <a:chOff x="1700" y="3838"/>
                <a:chExt cx="1403" cy="291"/>
              </a:xfrm>
            </p:grpSpPr>
            <p:sp>
              <p:nvSpPr>
                <p:cNvPr id="19472" name="Rectangle 41"/>
                <p:cNvSpPr>
                  <a:spLocks noChangeArrowheads="1"/>
                </p:cNvSpPr>
                <p:nvPr/>
              </p:nvSpPr>
              <p:spPr bwMode="auto">
                <a:xfrm>
                  <a:off x="1700" y="3838"/>
                  <a:ext cx="59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   </a:t>
                  </a:r>
                  <a:r>
                    <a:rPr lang="en-US" altLang="zh-CN" sz="2400" b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s. t. </a:t>
                  </a:r>
                  <a:endPara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19460" name="Object 4"/>
                <p:cNvGraphicFramePr>
                  <a:graphicFrameLocks noChangeAspect="1"/>
                </p:cNvGraphicFramePr>
                <p:nvPr/>
              </p:nvGraphicFramePr>
              <p:xfrm>
                <a:off x="2215" y="3903"/>
                <a:ext cx="888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488" name="Equation" r:id="rId7" imgW="1409400" imgH="342720" progId="Equation.DSMT4">
                        <p:embed/>
                      </p:oleObj>
                    </mc:Choice>
                    <mc:Fallback>
                      <p:oleObj name="Equation" r:id="rId7" imgW="1409400" imgH="34272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5" y="3903"/>
                              <a:ext cx="888" cy="2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470" name="Group 68"/>
              <p:cNvGrpSpPr>
                <a:grpSpLocks/>
              </p:cNvGrpSpPr>
              <p:nvPr/>
            </p:nvGrpSpPr>
            <p:grpSpPr bwMode="auto">
              <a:xfrm>
                <a:off x="5440383" y="2252656"/>
                <a:ext cx="1928813" cy="461963"/>
                <a:chOff x="2971" y="3814"/>
                <a:chExt cx="1215" cy="291"/>
              </a:xfrm>
            </p:grpSpPr>
            <p:sp>
              <p:nvSpPr>
                <p:cNvPr id="19471" name="Rectangle 42"/>
                <p:cNvSpPr>
                  <a:spLocks noChangeArrowheads="1"/>
                </p:cNvSpPr>
                <p:nvPr/>
              </p:nvSpPr>
              <p:spPr bwMode="auto">
                <a:xfrm>
                  <a:off x="2971" y="3814"/>
                  <a:ext cx="74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sz="2400" b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for all </a:t>
                  </a:r>
                  <a:endPara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19461" name="Object 5"/>
                <p:cNvGraphicFramePr>
                  <a:graphicFrameLocks noChangeAspect="1"/>
                </p:cNvGraphicFramePr>
                <p:nvPr/>
              </p:nvGraphicFramePr>
              <p:xfrm>
                <a:off x="3655" y="3879"/>
                <a:ext cx="531" cy="1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489" name="Equation" r:id="rId9" imgW="838080" imgH="279360" progId="Equation.DSMT4">
                        <p:embed/>
                      </p:oleObj>
                    </mc:Choice>
                    <mc:Fallback>
                      <p:oleObj name="Equation" r:id="rId9" imgW="838080" imgH="279360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55" y="3879"/>
                              <a:ext cx="531" cy="17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9465" name="Rectangle 66"/>
          <p:cNvSpPr>
            <a:spLocks noChangeArrowheads="1"/>
          </p:cNvSpPr>
          <p:nvPr/>
        </p:nvSpPr>
        <p:spPr bwMode="auto">
          <a:xfrm>
            <a:off x="784225" y="1455738"/>
            <a:ext cx="75739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Another expression of the definition of limit for a sequence is: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zh-CN" sz="24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865188" y="3649663"/>
            <a:ext cx="756443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Note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The definition can be used to judge whether 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 is the limit of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{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a</a:t>
            </a:r>
            <a:r>
              <a:rPr lang="en-US" altLang="zh-CN" sz="2400" b="1" i="1" baseline="-25000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}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,  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but is not an efficient method used to find the limit or judge whether the limit exists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F2F28-E392-4577-BE9A-C6A2F3CB902D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85875"/>
            <a:ext cx="5976937" cy="576263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Geometric explanation of the definition</a:t>
            </a:r>
          </a:p>
        </p:txBody>
      </p:sp>
      <p:sp>
        <p:nvSpPr>
          <p:cNvPr id="2050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Concept of Limit of a Sequence</a:t>
            </a:r>
          </a:p>
        </p:txBody>
      </p:sp>
      <p:sp>
        <p:nvSpPr>
          <p:cNvPr id="189531" name="Rectangle 91"/>
          <p:cNvSpPr>
            <a:spLocks noChangeArrowheads="1"/>
          </p:cNvSpPr>
          <p:nvPr/>
        </p:nvSpPr>
        <p:spPr bwMode="auto">
          <a:xfrm>
            <a:off x="571500" y="2857500"/>
            <a:ext cx="79914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Let us draw the sequence {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} on an axis to demonstrate the definition of limit by geometric graph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260475" y="4775200"/>
            <a:ext cx="6107113" cy="333375"/>
            <a:chOff x="1066" y="3370"/>
            <a:chExt cx="3847" cy="210"/>
          </a:xfrm>
        </p:grpSpPr>
        <p:sp>
          <p:nvSpPr>
            <p:cNvPr id="20529" name="Line 93"/>
            <p:cNvSpPr>
              <a:spLocks noChangeShapeType="1"/>
            </p:cNvSpPr>
            <p:nvPr/>
          </p:nvSpPr>
          <p:spPr bwMode="auto">
            <a:xfrm>
              <a:off x="1066" y="3370"/>
              <a:ext cx="3810" cy="0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8" name="Object 18"/>
            <p:cNvGraphicFramePr>
              <a:graphicFrameLocks noChangeAspect="1"/>
            </p:cNvGraphicFramePr>
            <p:nvPr/>
          </p:nvGraphicFramePr>
          <p:xfrm>
            <a:off x="4785" y="3460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1" name="Equation" r:id="rId4" imgW="203040" imgH="190440" progId="Equation.DSMT4">
                    <p:embed/>
                  </p:oleObj>
                </mc:Choice>
                <mc:Fallback>
                  <p:oleObj name="Equation" r:id="rId4" imgW="203040" imgH="1904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460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535" name="Oval 95"/>
          <p:cNvSpPr>
            <a:spLocks noChangeArrowheads="1"/>
          </p:cNvSpPr>
          <p:nvPr/>
        </p:nvSpPr>
        <p:spPr bwMode="auto">
          <a:xfrm>
            <a:off x="4068763" y="4702175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189536" name="Object 2"/>
          <p:cNvGraphicFramePr>
            <a:graphicFrameLocks noChangeAspect="1"/>
          </p:cNvGraphicFramePr>
          <p:nvPr/>
        </p:nvGraphicFramePr>
        <p:xfrm>
          <a:off x="3995738" y="49911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Equation" r:id="rId6" imgW="228600" imgH="228600" progId="Equation.DSMT4">
                  <p:embed/>
                </p:oleObj>
              </mc:Choice>
              <mc:Fallback>
                <p:oleObj name="Equation" r:id="rId6" imgW="228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911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2124075" y="4606925"/>
            <a:ext cx="596900" cy="528638"/>
            <a:chOff x="1610" y="3279"/>
            <a:chExt cx="376" cy="333"/>
          </a:xfrm>
        </p:grpSpPr>
        <p:graphicFrame>
          <p:nvGraphicFramePr>
            <p:cNvPr id="20496" name="Object 16"/>
            <p:cNvGraphicFramePr>
              <a:graphicFrameLocks noChangeAspect="1"/>
            </p:cNvGraphicFramePr>
            <p:nvPr/>
          </p:nvGraphicFramePr>
          <p:xfrm>
            <a:off x="1757" y="3279"/>
            <a:ext cx="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3" name="Equation" r:id="rId8" imgW="126720" imgH="291960" progId="Equation.DSMT4">
                    <p:embed/>
                  </p:oleObj>
                </mc:Choice>
                <mc:Fallback>
                  <p:oleObj name="Equation" r:id="rId8" imgW="126720" imgH="29196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" y="3279"/>
                          <a:ext cx="8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7"/>
            <p:cNvGraphicFramePr>
              <a:graphicFrameLocks noChangeAspect="1"/>
            </p:cNvGraphicFramePr>
            <p:nvPr/>
          </p:nvGraphicFramePr>
          <p:xfrm>
            <a:off x="1610" y="3460"/>
            <a:ext cx="3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4" name="Equation" r:id="rId10" imgW="596880" imgH="241200" progId="Equation.DSMT4">
                    <p:embed/>
                  </p:oleObj>
                </mc:Choice>
                <mc:Fallback>
                  <p:oleObj name="Equation" r:id="rId10" imgW="596880" imgH="24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460"/>
                          <a:ext cx="37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5580063" y="4606925"/>
            <a:ext cx="609600" cy="528638"/>
            <a:chOff x="3787" y="3279"/>
            <a:chExt cx="384" cy="333"/>
          </a:xfrm>
        </p:grpSpPr>
        <p:graphicFrame>
          <p:nvGraphicFramePr>
            <p:cNvPr id="20494" name="Object 14"/>
            <p:cNvGraphicFramePr>
              <a:graphicFrameLocks noChangeAspect="1"/>
            </p:cNvGraphicFramePr>
            <p:nvPr/>
          </p:nvGraphicFramePr>
          <p:xfrm>
            <a:off x="3923" y="3279"/>
            <a:ext cx="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5" name="Equation" r:id="rId12" imgW="126720" imgH="291960" progId="Equation.DSMT4">
                    <p:embed/>
                  </p:oleObj>
                </mc:Choice>
                <mc:Fallback>
                  <p:oleObj name="Equation" r:id="rId12" imgW="126720" imgH="2919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279"/>
                          <a:ext cx="8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15"/>
            <p:cNvGraphicFramePr>
              <a:graphicFrameLocks noChangeAspect="1"/>
            </p:cNvGraphicFramePr>
            <p:nvPr/>
          </p:nvGraphicFramePr>
          <p:xfrm>
            <a:off x="3787" y="3460"/>
            <a:ext cx="3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6" name="Equation" r:id="rId14" imgW="609480" imgH="241200" progId="Equation.DSMT4">
                    <p:embed/>
                  </p:oleObj>
                </mc:Choice>
                <mc:Fallback>
                  <p:oleObj name="Equation" r:id="rId14" imgW="609480" imgH="241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460"/>
                          <a:ext cx="38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543" name="Oval 103"/>
          <p:cNvSpPr>
            <a:spLocks noChangeArrowheads="1"/>
          </p:cNvSpPr>
          <p:nvPr/>
        </p:nvSpPr>
        <p:spPr bwMode="auto">
          <a:xfrm>
            <a:off x="1547813" y="46910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89544" name="Oval 104"/>
          <p:cNvSpPr>
            <a:spLocks noChangeArrowheads="1"/>
          </p:cNvSpPr>
          <p:nvPr/>
        </p:nvSpPr>
        <p:spPr bwMode="auto">
          <a:xfrm>
            <a:off x="2052638" y="46910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89545" name="Oval 105"/>
          <p:cNvSpPr>
            <a:spLocks noChangeArrowheads="1"/>
          </p:cNvSpPr>
          <p:nvPr/>
        </p:nvSpPr>
        <p:spPr bwMode="auto">
          <a:xfrm>
            <a:off x="6143625" y="46910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89546" name="Oval 106"/>
          <p:cNvSpPr>
            <a:spLocks noChangeArrowheads="1"/>
          </p:cNvSpPr>
          <p:nvPr/>
        </p:nvSpPr>
        <p:spPr bwMode="auto">
          <a:xfrm>
            <a:off x="6707188" y="46783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5" name="Group 107"/>
          <p:cNvGrpSpPr>
            <a:grpSpLocks/>
          </p:cNvGrpSpPr>
          <p:nvPr/>
        </p:nvGrpSpPr>
        <p:grpSpPr bwMode="auto">
          <a:xfrm>
            <a:off x="3203575" y="4678363"/>
            <a:ext cx="2030413" cy="107950"/>
            <a:chOff x="2290" y="3324"/>
            <a:chExt cx="1279" cy="68"/>
          </a:xfrm>
        </p:grpSpPr>
        <p:sp>
          <p:nvSpPr>
            <p:cNvPr id="20524" name="Oval 108"/>
            <p:cNvSpPr>
              <a:spLocks noChangeArrowheads="1"/>
            </p:cNvSpPr>
            <p:nvPr/>
          </p:nvSpPr>
          <p:spPr bwMode="auto">
            <a:xfrm>
              <a:off x="3501" y="3324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25" name="Oval 109"/>
            <p:cNvSpPr>
              <a:spLocks noChangeArrowheads="1"/>
            </p:cNvSpPr>
            <p:nvPr/>
          </p:nvSpPr>
          <p:spPr bwMode="auto">
            <a:xfrm>
              <a:off x="3107" y="3324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26" name="Oval 110"/>
            <p:cNvSpPr>
              <a:spLocks noChangeArrowheads="1"/>
            </p:cNvSpPr>
            <p:nvPr/>
          </p:nvSpPr>
          <p:spPr bwMode="auto">
            <a:xfrm>
              <a:off x="2290" y="3324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27" name="Oval 111"/>
            <p:cNvSpPr>
              <a:spLocks noChangeArrowheads="1"/>
            </p:cNvSpPr>
            <p:nvPr/>
          </p:nvSpPr>
          <p:spPr bwMode="auto">
            <a:xfrm>
              <a:off x="2608" y="3324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28" name="Oval 112"/>
            <p:cNvSpPr>
              <a:spLocks noChangeArrowheads="1"/>
            </p:cNvSpPr>
            <p:nvPr/>
          </p:nvSpPr>
          <p:spPr bwMode="auto">
            <a:xfrm>
              <a:off x="3334" y="3324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89553" name="Object 3"/>
          <p:cNvGraphicFramePr>
            <a:graphicFrameLocks noChangeAspect="1"/>
          </p:cNvGraphicFramePr>
          <p:nvPr/>
        </p:nvGraphicFramePr>
        <p:xfrm>
          <a:off x="1403350" y="431800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16" imgW="253800" imgH="330120" progId="Equation.DSMT4">
                  <p:embed/>
                </p:oleObj>
              </mc:Choice>
              <mc:Fallback>
                <p:oleObj name="Equation" r:id="rId16" imgW="25380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18000"/>
                        <a:ext cx="254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554" name="Object 4"/>
          <p:cNvGraphicFramePr>
            <a:graphicFrameLocks noChangeAspect="1"/>
          </p:cNvGraphicFramePr>
          <p:nvPr/>
        </p:nvGraphicFramePr>
        <p:xfrm>
          <a:off x="6084888" y="43180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18" imgW="279360" imgH="330120" progId="Equation.DSMT4">
                  <p:embed/>
                </p:oleObj>
              </mc:Choice>
              <mc:Fallback>
                <p:oleObj name="Equation" r:id="rId18" imgW="27936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318000"/>
                        <a:ext cx="279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555" name="Object 5"/>
          <p:cNvGraphicFramePr>
            <a:graphicFrameLocks noChangeAspect="1"/>
          </p:cNvGraphicFramePr>
          <p:nvPr/>
        </p:nvGraphicFramePr>
        <p:xfrm>
          <a:off x="6588125" y="43180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Equation" r:id="rId20" imgW="279360" imgH="330120" progId="Equation.DSMT4">
                  <p:embed/>
                </p:oleObj>
              </mc:Choice>
              <mc:Fallback>
                <p:oleObj name="Equation" r:id="rId20" imgW="27936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318000"/>
                        <a:ext cx="279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556" name="Object 6"/>
          <p:cNvGraphicFramePr>
            <a:graphicFrameLocks noChangeAspect="1"/>
          </p:cNvGraphicFramePr>
          <p:nvPr/>
        </p:nvGraphicFramePr>
        <p:xfrm>
          <a:off x="1979613" y="434340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22" imgW="279360" imgH="330120" progId="Equation.DSMT4">
                  <p:embed/>
                </p:oleObj>
              </mc:Choice>
              <mc:Fallback>
                <p:oleObj name="Equation" r:id="rId22" imgW="27936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343400"/>
                        <a:ext cx="279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3276600" y="3959225"/>
            <a:ext cx="1584325" cy="719138"/>
            <a:chOff x="2336" y="2871"/>
            <a:chExt cx="998" cy="453"/>
          </a:xfrm>
        </p:grpSpPr>
        <p:sp>
          <p:nvSpPr>
            <p:cNvPr id="20522" name="Line 118"/>
            <p:cNvSpPr>
              <a:spLocks noChangeShapeType="1"/>
            </p:cNvSpPr>
            <p:nvPr/>
          </p:nvSpPr>
          <p:spPr bwMode="auto">
            <a:xfrm flipH="1">
              <a:off x="2336" y="3097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Line 119"/>
            <p:cNvSpPr>
              <a:spLocks noChangeShapeType="1"/>
            </p:cNvSpPr>
            <p:nvPr/>
          </p:nvSpPr>
          <p:spPr bwMode="auto">
            <a:xfrm>
              <a:off x="2880" y="3097"/>
              <a:ext cx="45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3" name="Object 13"/>
            <p:cNvGraphicFramePr>
              <a:graphicFrameLocks noChangeAspect="1"/>
            </p:cNvGraphicFramePr>
            <p:nvPr/>
          </p:nvGraphicFramePr>
          <p:xfrm>
            <a:off x="2426" y="2871"/>
            <a:ext cx="7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1" name="Equation" r:id="rId24" imgW="1130040" imgH="330120" progId="Equation.DSMT4">
                    <p:embed/>
                  </p:oleObj>
                </mc:Choice>
                <mc:Fallback>
                  <p:oleObj name="Equation" r:id="rId24" imgW="1130040" imgH="3301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871"/>
                          <a:ext cx="71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21"/>
          <p:cNvGrpSpPr>
            <a:grpSpLocks/>
          </p:cNvGrpSpPr>
          <p:nvPr/>
        </p:nvGrpSpPr>
        <p:grpSpPr bwMode="auto">
          <a:xfrm>
            <a:off x="214313" y="5572125"/>
            <a:ext cx="8715375" cy="471488"/>
            <a:chOff x="49" y="3878"/>
            <a:chExt cx="5490" cy="297"/>
          </a:xfrm>
        </p:grpSpPr>
        <p:graphicFrame>
          <p:nvGraphicFramePr>
            <p:cNvPr id="20491" name="Object 11"/>
            <p:cNvGraphicFramePr>
              <a:graphicFrameLocks noChangeAspect="1"/>
            </p:cNvGraphicFramePr>
            <p:nvPr/>
          </p:nvGraphicFramePr>
          <p:xfrm>
            <a:off x="3363" y="3912"/>
            <a:ext cx="105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2" name="Equation" r:id="rId26" imgW="1638000" imgH="342720" progId="Equation.DSMT4">
                    <p:embed/>
                  </p:oleObj>
                </mc:Choice>
                <mc:Fallback>
                  <p:oleObj name="Equation" r:id="rId26" imgW="1638000" imgH="34272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3912"/>
                          <a:ext cx="1051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12"/>
            <p:cNvGraphicFramePr>
              <a:graphicFrameLocks noChangeAspect="1"/>
            </p:cNvGraphicFramePr>
            <p:nvPr/>
          </p:nvGraphicFramePr>
          <p:xfrm>
            <a:off x="1151" y="3926"/>
            <a:ext cx="38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3" name="Equation" r:id="rId28" imgW="342720" imgH="330120" progId="Equation.DSMT4">
                    <p:embed/>
                  </p:oleObj>
                </mc:Choice>
                <mc:Fallback>
                  <p:oleObj name="Equation" r:id="rId28" imgW="342720" imgH="3301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3926"/>
                          <a:ext cx="383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49" y="3882"/>
              <a:ext cx="13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C00000"/>
                  </a:solidFill>
                  <a:latin typeface="Times New Roman" pitchFamily="18" charset="0"/>
                </a:rPr>
                <a:t>Question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:  Is</a:t>
              </a:r>
            </a:p>
          </p:txBody>
        </p:sp>
        <p:sp>
          <p:nvSpPr>
            <p:cNvPr id="20520" name="Text Box 125"/>
            <p:cNvSpPr txBox="1">
              <a:spLocks noChangeArrowheads="1"/>
            </p:cNvSpPr>
            <p:nvPr/>
          </p:nvSpPr>
          <p:spPr bwMode="auto">
            <a:xfrm>
              <a:off x="1415" y="3884"/>
              <a:ext cx="20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out of  the neighborhood</a:t>
              </a:r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4365" y="3878"/>
              <a:ext cx="11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for all n&lt;=N?</a:t>
              </a:r>
            </a:p>
          </p:txBody>
        </p:sp>
      </p:grpSp>
      <p:grpSp>
        <p:nvGrpSpPr>
          <p:cNvPr id="8" name="Group 127"/>
          <p:cNvGrpSpPr>
            <a:grpSpLocks/>
          </p:cNvGrpSpPr>
          <p:nvPr/>
        </p:nvGrpSpPr>
        <p:grpSpPr bwMode="auto">
          <a:xfrm>
            <a:off x="571500" y="1857375"/>
            <a:ext cx="8358188" cy="979488"/>
            <a:chOff x="-6" y="1063"/>
            <a:chExt cx="5265" cy="617"/>
          </a:xfrm>
        </p:grpSpPr>
        <p:sp>
          <p:nvSpPr>
            <p:cNvPr id="20515" name="Rectangle 128"/>
            <p:cNvSpPr>
              <a:spLocks noChangeArrowheads="1"/>
            </p:cNvSpPr>
            <p:nvPr/>
          </p:nvSpPr>
          <p:spPr bwMode="auto">
            <a:xfrm>
              <a:off x="-6" y="1389"/>
              <a:ext cx="23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We call the open interval</a:t>
              </a:r>
              <a:endParaRPr lang="en-US" altLang="zh-CN" sz="24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2034" y="1415"/>
            <a:ext cx="110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4" name="Equation" r:id="rId30" imgW="1638000" imgH="342720" progId="Equation.DSMT4">
                    <p:embed/>
                  </p:oleObj>
                </mc:Choice>
                <mc:Fallback>
                  <p:oleObj name="Equation" r:id="rId30" imgW="1638000" imgH="3427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1415"/>
                          <a:ext cx="1103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939" y="1084"/>
            <a:ext cx="8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5" r:id="rId32" imgW="1257300" imgH="330200" progId="Equation.DSMT4">
                    <p:embed/>
                  </p:oleObj>
                </mc:Choice>
                <mc:Fallback>
                  <p:oleObj r:id="rId32" imgW="1257300" imgH="330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1084"/>
                          <a:ext cx="80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6" name="Rectangle 131"/>
            <p:cNvSpPr>
              <a:spLocks noChangeArrowheads="1"/>
            </p:cNvSpPr>
            <p:nvPr/>
          </p:nvSpPr>
          <p:spPr bwMode="auto">
            <a:xfrm>
              <a:off x="1741" y="1071"/>
              <a:ext cx="10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means that </a:t>
              </a:r>
            </a:p>
          </p:txBody>
        </p:sp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2765" y="1112"/>
            <a:ext cx="109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6" name="Equation" r:id="rId34" imgW="2209680" imgH="342720" progId="Equation.DSMT4">
                    <p:embed/>
                  </p:oleObj>
                </mc:Choice>
                <mc:Fallback>
                  <p:oleObj name="Equation" r:id="rId34" imgW="2209680" imgH="3427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" y="1112"/>
                          <a:ext cx="109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7" name="Text Box 133"/>
            <p:cNvSpPr txBox="1">
              <a:spLocks noChangeArrowheads="1"/>
            </p:cNvSpPr>
            <p:nvPr/>
          </p:nvSpPr>
          <p:spPr bwMode="auto">
            <a:xfrm>
              <a:off x="-6" y="1063"/>
              <a:ext cx="11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Notice that </a:t>
              </a:r>
            </a:p>
          </p:txBody>
        </p:sp>
        <p:sp>
          <p:nvSpPr>
            <p:cNvPr id="20518" name="Text Box 134"/>
            <p:cNvSpPr txBox="1">
              <a:spLocks noChangeArrowheads="1"/>
            </p:cNvSpPr>
            <p:nvPr/>
          </p:nvSpPr>
          <p:spPr bwMode="auto">
            <a:xfrm>
              <a:off x="3271" y="1378"/>
              <a:ext cx="19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-neighborhood of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endParaRPr lang="zh-CN" altLang="en-US" sz="2400" b="1" i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3150" y="1432"/>
            <a:ext cx="18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7" name="Equation" r:id="rId36" imgW="126720" imgH="139680" progId="Equation.DSMT4">
                    <p:embed/>
                  </p:oleObj>
                </mc:Choice>
                <mc:Fallback>
                  <p:oleObj name="Equation" r:id="rId36" imgW="126720" imgH="1396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1432"/>
                          <a:ext cx="186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1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18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31" grpId="0"/>
      <p:bldP spid="189535" grpId="0" animBg="1"/>
      <p:bldP spid="189535" grpId="1" animBg="1"/>
      <p:bldP spid="189535" grpId="2" animBg="1"/>
      <p:bldP spid="189543" grpId="0" animBg="1"/>
      <p:bldP spid="189543" grpId="1" animBg="1"/>
      <p:bldP spid="189543" grpId="2" animBg="1"/>
      <p:bldP spid="189544" grpId="0" animBg="1"/>
      <p:bldP spid="189544" grpId="1" animBg="1"/>
      <p:bldP spid="189544" grpId="2" animBg="1"/>
      <p:bldP spid="189545" grpId="0" animBg="1"/>
      <p:bldP spid="189545" grpId="1" animBg="1"/>
      <p:bldP spid="189545" grpId="2" animBg="1"/>
      <p:bldP spid="189546" grpId="0" animBg="1"/>
      <p:bldP spid="189546" grpId="1" animBg="1"/>
      <p:bldP spid="18954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Area of a Circle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4EA24D-A233-446A-A8A2-7A6F18EF086C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57313"/>
            <a:ext cx="8424863" cy="433387"/>
          </a:xfrm>
        </p:spPr>
        <p:txBody>
          <a:bodyPr>
            <a:noAutofit/>
          </a:bodyPr>
          <a:lstStyle/>
          <a:p>
            <a:pPr marL="274320" indent="-274320" fontAlgn="auto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b="1" dirty="0">
                <a:latin typeface="+mn-lt"/>
              </a:rPr>
              <a:t>Do you ever remember how </a:t>
            </a:r>
            <a:r>
              <a:rPr lang="en-US" altLang="zh-CN" b="1">
                <a:latin typeface="+mn-lt"/>
              </a:rPr>
              <a:t>to obtain </a:t>
            </a:r>
            <a:r>
              <a:rPr lang="en-US" altLang="zh-CN" b="1" dirty="0">
                <a:latin typeface="+mn-lt"/>
              </a:rPr>
              <a:t>the area of a circle?</a:t>
            </a:r>
          </a:p>
        </p:txBody>
      </p:sp>
      <p:sp>
        <p:nvSpPr>
          <p:cNvPr id="185359" name="AutoShape 15"/>
          <p:cNvSpPr>
            <a:spLocks noChangeArrowheads="1"/>
          </p:cNvSpPr>
          <p:nvPr/>
        </p:nvSpPr>
        <p:spPr bwMode="auto">
          <a:xfrm>
            <a:off x="323850" y="2395538"/>
            <a:ext cx="2667000" cy="2328862"/>
          </a:xfrm>
          <a:prstGeom prst="hexagon">
            <a:avLst>
              <a:gd name="adj" fmla="val 28699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3850" y="2205038"/>
            <a:ext cx="2667000" cy="2695575"/>
            <a:chOff x="1344" y="1536"/>
            <a:chExt cx="1680" cy="1698"/>
          </a:xfrm>
        </p:grpSpPr>
        <p:sp>
          <p:nvSpPr>
            <p:cNvPr id="2087" name="Oval 12"/>
            <p:cNvSpPr>
              <a:spLocks noChangeArrowheads="1"/>
            </p:cNvSpPr>
            <p:nvPr/>
          </p:nvSpPr>
          <p:spPr bwMode="auto">
            <a:xfrm>
              <a:off x="1344" y="1536"/>
              <a:ext cx="1680" cy="16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88" name="Line 13"/>
            <p:cNvSpPr>
              <a:spLocks noChangeShapeType="1"/>
            </p:cNvSpPr>
            <p:nvPr/>
          </p:nvSpPr>
          <p:spPr bwMode="auto">
            <a:xfrm>
              <a:off x="2160" y="24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2496" y="220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公式" r:id="rId4" imgW="317160" imgH="317160" progId="Equation.3">
                    <p:embed/>
                  </p:oleObj>
                </mc:Choice>
                <mc:Fallback>
                  <p:oleObj name="公式" r:id="rId4" imgW="317160" imgH="317160" progId="Equation.3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1"/>
                          <a:ext cx="19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770313" y="2201863"/>
            <a:ext cx="2676525" cy="2695575"/>
            <a:chOff x="2375" y="1387"/>
            <a:chExt cx="1686" cy="1698"/>
          </a:xfrm>
        </p:grpSpPr>
        <p:sp>
          <p:nvSpPr>
            <p:cNvPr id="2075" name="Freeform 9"/>
            <p:cNvSpPr>
              <a:spLocks/>
            </p:cNvSpPr>
            <p:nvPr/>
          </p:nvSpPr>
          <p:spPr bwMode="auto">
            <a:xfrm>
              <a:off x="2788" y="2975"/>
              <a:ext cx="850" cy="94"/>
            </a:xfrm>
            <a:custGeom>
              <a:avLst/>
              <a:gdLst>
                <a:gd name="T0" fmla="*/ 0 w 850"/>
                <a:gd name="T1" fmla="*/ 0 h 94"/>
                <a:gd name="T2" fmla="*/ 850 w 850"/>
                <a:gd name="T3" fmla="*/ 0 h 94"/>
                <a:gd name="T4" fmla="*/ 409 w 850"/>
                <a:gd name="T5" fmla="*/ 94 h 94"/>
                <a:gd name="T6" fmla="*/ 0 w 850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0"/>
                <a:gd name="T13" fmla="*/ 0 h 94"/>
                <a:gd name="T14" fmla="*/ 850 w 850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0" h="94">
                  <a:moveTo>
                    <a:pt x="0" y="0"/>
                  </a:moveTo>
                  <a:lnTo>
                    <a:pt x="850" y="0"/>
                  </a:lnTo>
                  <a:lnTo>
                    <a:pt x="409" y="9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2076" name="Group 23"/>
            <p:cNvGrpSpPr>
              <a:grpSpLocks/>
            </p:cNvGrpSpPr>
            <p:nvPr/>
          </p:nvGrpSpPr>
          <p:grpSpPr bwMode="auto">
            <a:xfrm>
              <a:off x="2375" y="1387"/>
              <a:ext cx="1686" cy="1698"/>
              <a:chOff x="2375" y="1387"/>
              <a:chExt cx="1686" cy="1698"/>
            </a:xfrm>
          </p:grpSpPr>
          <p:grpSp>
            <p:nvGrpSpPr>
              <p:cNvPr id="2077" name="Group 21"/>
              <p:cNvGrpSpPr>
                <a:grpSpLocks/>
              </p:cNvGrpSpPr>
              <p:nvPr/>
            </p:nvGrpSpPr>
            <p:grpSpPr bwMode="auto">
              <a:xfrm>
                <a:off x="2381" y="1389"/>
                <a:ext cx="1680" cy="1587"/>
                <a:chOff x="2381" y="1389"/>
                <a:chExt cx="1680" cy="1587"/>
              </a:xfrm>
            </p:grpSpPr>
            <p:sp>
              <p:nvSpPr>
                <p:cNvPr id="2081" name="Freeform 5"/>
                <p:cNvSpPr>
                  <a:spLocks/>
                </p:cNvSpPr>
                <p:nvPr/>
              </p:nvSpPr>
              <p:spPr bwMode="auto">
                <a:xfrm>
                  <a:off x="2381" y="1485"/>
                  <a:ext cx="432" cy="768"/>
                </a:xfrm>
                <a:custGeom>
                  <a:avLst/>
                  <a:gdLst>
                    <a:gd name="T0" fmla="*/ 432 w 432"/>
                    <a:gd name="T1" fmla="*/ 0 h 768"/>
                    <a:gd name="T2" fmla="*/ 0 w 432"/>
                    <a:gd name="T3" fmla="*/ 768 h 768"/>
                    <a:gd name="T4" fmla="*/ 96 w 432"/>
                    <a:gd name="T5" fmla="*/ 336 h 768"/>
                    <a:gd name="T6" fmla="*/ 432 w 432"/>
                    <a:gd name="T7" fmla="*/ 0 h 7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68"/>
                    <a:gd name="T14" fmla="*/ 432 w 432"/>
                    <a:gd name="T15" fmla="*/ 768 h 7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68">
                      <a:moveTo>
                        <a:pt x="432" y="0"/>
                      </a:moveTo>
                      <a:lnTo>
                        <a:pt x="0" y="768"/>
                      </a:lnTo>
                      <a:lnTo>
                        <a:pt x="96" y="336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082" name="Freeform 6"/>
                <p:cNvSpPr>
                  <a:spLocks/>
                </p:cNvSpPr>
                <p:nvPr/>
              </p:nvSpPr>
              <p:spPr bwMode="auto">
                <a:xfrm>
                  <a:off x="3629" y="1485"/>
                  <a:ext cx="432" cy="768"/>
                </a:xfrm>
                <a:custGeom>
                  <a:avLst/>
                  <a:gdLst>
                    <a:gd name="T0" fmla="*/ 0 w 432"/>
                    <a:gd name="T1" fmla="*/ 0 h 768"/>
                    <a:gd name="T2" fmla="*/ 432 w 432"/>
                    <a:gd name="T3" fmla="*/ 768 h 768"/>
                    <a:gd name="T4" fmla="*/ 311 w 432"/>
                    <a:gd name="T5" fmla="*/ 329 h 768"/>
                    <a:gd name="T6" fmla="*/ 0 w 432"/>
                    <a:gd name="T7" fmla="*/ 0 h 7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68"/>
                    <a:gd name="T14" fmla="*/ 432 w 432"/>
                    <a:gd name="T15" fmla="*/ 768 h 7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68">
                      <a:moveTo>
                        <a:pt x="0" y="0"/>
                      </a:moveTo>
                      <a:lnTo>
                        <a:pt x="432" y="768"/>
                      </a:lnTo>
                      <a:lnTo>
                        <a:pt x="311" y="3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083" name="Freeform 7"/>
                <p:cNvSpPr>
                  <a:spLocks/>
                </p:cNvSpPr>
                <p:nvPr/>
              </p:nvSpPr>
              <p:spPr bwMode="auto">
                <a:xfrm>
                  <a:off x="2779" y="1389"/>
                  <a:ext cx="877" cy="114"/>
                </a:xfrm>
                <a:custGeom>
                  <a:avLst/>
                  <a:gdLst>
                    <a:gd name="T0" fmla="*/ 0 w 877"/>
                    <a:gd name="T1" fmla="*/ 114 h 114"/>
                    <a:gd name="T2" fmla="*/ 877 w 877"/>
                    <a:gd name="T3" fmla="*/ 114 h 114"/>
                    <a:gd name="T4" fmla="*/ 418 w 877"/>
                    <a:gd name="T5" fmla="*/ 0 h 114"/>
                    <a:gd name="T6" fmla="*/ 0 w 877"/>
                    <a:gd name="T7" fmla="*/ 114 h 1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77"/>
                    <a:gd name="T13" fmla="*/ 0 h 114"/>
                    <a:gd name="T14" fmla="*/ 877 w 877"/>
                    <a:gd name="T15" fmla="*/ 114 h 1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77" h="114">
                      <a:moveTo>
                        <a:pt x="0" y="114"/>
                      </a:moveTo>
                      <a:lnTo>
                        <a:pt x="877" y="114"/>
                      </a:lnTo>
                      <a:lnTo>
                        <a:pt x="418" y="0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084" name="Freeform 8"/>
                <p:cNvSpPr>
                  <a:spLocks/>
                </p:cNvSpPr>
                <p:nvPr/>
              </p:nvSpPr>
              <p:spPr bwMode="auto">
                <a:xfrm>
                  <a:off x="2381" y="2253"/>
                  <a:ext cx="432" cy="720"/>
                </a:xfrm>
                <a:custGeom>
                  <a:avLst/>
                  <a:gdLst>
                    <a:gd name="T0" fmla="*/ 0 w 432"/>
                    <a:gd name="T1" fmla="*/ 0 h 720"/>
                    <a:gd name="T2" fmla="*/ 432 w 432"/>
                    <a:gd name="T3" fmla="*/ 720 h 720"/>
                    <a:gd name="T4" fmla="*/ 96 w 432"/>
                    <a:gd name="T5" fmla="*/ 402 h 720"/>
                    <a:gd name="T6" fmla="*/ 0 w 432"/>
                    <a:gd name="T7" fmla="*/ 0 h 7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20"/>
                    <a:gd name="T14" fmla="*/ 432 w 432"/>
                    <a:gd name="T15" fmla="*/ 720 h 7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20">
                      <a:moveTo>
                        <a:pt x="0" y="0"/>
                      </a:moveTo>
                      <a:lnTo>
                        <a:pt x="432" y="720"/>
                      </a:lnTo>
                      <a:lnTo>
                        <a:pt x="96" y="4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085" name="Freeform 10"/>
                <p:cNvSpPr>
                  <a:spLocks/>
                </p:cNvSpPr>
                <p:nvPr/>
              </p:nvSpPr>
              <p:spPr bwMode="auto">
                <a:xfrm>
                  <a:off x="3629" y="2253"/>
                  <a:ext cx="432" cy="720"/>
                </a:xfrm>
                <a:custGeom>
                  <a:avLst/>
                  <a:gdLst>
                    <a:gd name="T0" fmla="*/ 432 w 432"/>
                    <a:gd name="T1" fmla="*/ 0 h 720"/>
                    <a:gd name="T2" fmla="*/ 0 w 432"/>
                    <a:gd name="T3" fmla="*/ 720 h 720"/>
                    <a:gd name="T4" fmla="*/ 311 w 432"/>
                    <a:gd name="T5" fmla="*/ 430 h 720"/>
                    <a:gd name="T6" fmla="*/ 432 w 432"/>
                    <a:gd name="T7" fmla="*/ 0 h 7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720"/>
                    <a:gd name="T14" fmla="*/ 432 w 432"/>
                    <a:gd name="T15" fmla="*/ 720 h 7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720">
                      <a:moveTo>
                        <a:pt x="432" y="0"/>
                      </a:moveTo>
                      <a:lnTo>
                        <a:pt x="0" y="720"/>
                      </a:lnTo>
                      <a:lnTo>
                        <a:pt x="311" y="430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100000">
                      <a:srgbClr val="FF00FF"/>
                    </a:gs>
                  </a:gsLst>
                  <a:path path="rect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086" name="AutoShape 20"/>
                <p:cNvSpPr>
                  <a:spLocks noChangeArrowheads="1"/>
                </p:cNvSpPr>
                <p:nvPr/>
              </p:nvSpPr>
              <p:spPr bwMode="auto">
                <a:xfrm>
                  <a:off x="2381" y="1509"/>
                  <a:ext cx="1680" cy="1467"/>
                </a:xfrm>
                <a:prstGeom prst="hexagon">
                  <a:avLst>
                    <a:gd name="adj" fmla="val 28699"/>
                    <a:gd name="vf" fmla="val 115470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78" name="Group 16"/>
              <p:cNvGrpSpPr>
                <a:grpSpLocks/>
              </p:cNvGrpSpPr>
              <p:nvPr/>
            </p:nvGrpSpPr>
            <p:grpSpPr bwMode="auto">
              <a:xfrm>
                <a:off x="2375" y="1387"/>
                <a:ext cx="1680" cy="1698"/>
                <a:chOff x="1344" y="1536"/>
                <a:chExt cx="1680" cy="1698"/>
              </a:xfrm>
            </p:grpSpPr>
            <p:sp>
              <p:nvSpPr>
                <p:cNvPr id="2079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680" cy="169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080" name="Line 18"/>
                <p:cNvSpPr>
                  <a:spLocks noChangeShapeType="1"/>
                </p:cNvSpPr>
                <p:nvPr/>
              </p:nvSpPr>
              <p:spPr bwMode="auto">
                <a:xfrm>
                  <a:off x="2160" y="2400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055" name="Object 7"/>
                <p:cNvGraphicFramePr>
                  <a:graphicFrameLocks noChangeAspect="1"/>
                </p:cNvGraphicFramePr>
                <p:nvPr/>
              </p:nvGraphicFramePr>
              <p:xfrm>
                <a:off x="2496" y="2201"/>
                <a:ext cx="199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00" name="公式" r:id="rId6" imgW="317160" imgH="317160" progId="Equation.3">
                        <p:embed/>
                      </p:oleObj>
                    </mc:Choice>
                    <mc:Fallback>
                      <p:oleObj name="公式" r:id="rId6" imgW="317160" imgH="317160" progId="Equation.3">
                        <p:embed/>
                        <p:pic>
                          <p:nvPicPr>
                            <p:cNvPr id="0" name="Object 7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96" y="2201"/>
                              <a:ext cx="199" cy="19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85368" name="AutoShape 24"/>
          <p:cNvSpPr>
            <a:spLocks noChangeArrowheads="1"/>
          </p:cNvSpPr>
          <p:nvPr/>
        </p:nvSpPr>
        <p:spPr bwMode="auto">
          <a:xfrm>
            <a:off x="3059113" y="3500438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rgbClr val="CC99FF">
              <a:alpha val="79999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6588125" y="3232150"/>
            <a:ext cx="1428750" cy="484188"/>
            <a:chOff x="4150" y="2036"/>
            <a:chExt cx="900" cy="305"/>
          </a:xfrm>
        </p:grpSpPr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>
              <a:off x="4150" y="2205"/>
              <a:ext cx="318" cy="136"/>
            </a:xfrm>
            <a:prstGeom prst="rightArrow">
              <a:avLst>
                <a:gd name="adj1" fmla="val 50000"/>
                <a:gd name="adj2" fmla="val 58456"/>
              </a:avLst>
            </a:prstGeom>
            <a:solidFill>
              <a:srgbClr val="CC99FF">
                <a:alpha val="79999"/>
              </a:srgb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74" name="Text Box 26"/>
            <p:cNvSpPr txBox="1">
              <a:spLocks noChangeArrowheads="1"/>
            </p:cNvSpPr>
            <p:nvPr/>
          </p:nvSpPr>
          <p:spPr bwMode="auto">
            <a:xfrm>
              <a:off x="4546" y="2036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……</a:t>
              </a: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0" y="4967288"/>
            <a:ext cx="3143250" cy="461962"/>
            <a:chOff x="45" y="3377"/>
            <a:chExt cx="1980" cy="291"/>
          </a:xfrm>
        </p:grpSpPr>
        <p:sp>
          <p:nvSpPr>
            <p:cNvPr id="2072" name="Rectangle 33"/>
            <p:cNvSpPr>
              <a:spLocks noChangeArrowheads="1"/>
            </p:cNvSpPr>
            <p:nvPr/>
          </p:nvSpPr>
          <p:spPr bwMode="auto">
            <a:xfrm>
              <a:off x="45" y="3377"/>
              <a:ext cx="18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The area of a hexagon </a:t>
              </a:r>
            </a:p>
          </p:txBody>
        </p:sp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1827" y="3430"/>
            <a:ext cx="1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Equation" r:id="rId7" imgW="317160" imgH="330120" progId="Equation.DSMT4">
                    <p:embed/>
                  </p:oleObj>
                </mc:Choice>
                <mc:Fallback>
                  <p:oleObj name="Equation" r:id="rId7" imgW="317160" imgH="3301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" y="3430"/>
                          <a:ext cx="1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286125" y="4967288"/>
            <a:ext cx="3571875" cy="461962"/>
            <a:chOff x="1202" y="3702"/>
            <a:chExt cx="2250" cy="291"/>
          </a:xfrm>
        </p:grpSpPr>
        <p:sp>
          <p:nvSpPr>
            <p:cNvPr id="2071" name="Rectangle 34"/>
            <p:cNvSpPr>
              <a:spLocks noChangeArrowheads="1"/>
            </p:cNvSpPr>
            <p:nvPr/>
          </p:nvSpPr>
          <p:spPr bwMode="auto">
            <a:xfrm>
              <a:off x="1202" y="3702"/>
              <a:ext cx="20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The area of a dodecagon </a:t>
              </a: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3188" y="3754"/>
            <a:ext cx="26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Equation" r:id="rId9" imgW="419040" imgH="330120" progId="Equation.DSMT4">
                    <p:embed/>
                  </p:oleObj>
                </mc:Choice>
                <mc:Fallback>
                  <p:oleObj name="Equation" r:id="rId9" imgW="419040" imgH="3301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3754"/>
                          <a:ext cx="26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7000875" y="3929063"/>
            <a:ext cx="1785938" cy="2143125"/>
            <a:chOff x="3988" y="2655"/>
            <a:chExt cx="1125" cy="1350"/>
          </a:xfrm>
        </p:grpSpPr>
        <p:sp>
          <p:nvSpPr>
            <p:cNvPr id="2069" name="Rectangle 35"/>
            <p:cNvSpPr>
              <a:spLocks noChangeArrowheads="1"/>
            </p:cNvSpPr>
            <p:nvPr/>
          </p:nvSpPr>
          <p:spPr bwMode="auto">
            <a:xfrm>
              <a:off x="4014" y="2655"/>
              <a:ext cx="1099" cy="1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……………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The area of a polygon 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with </a:t>
              </a:r>
            </a:p>
          </p:txBody>
        </p:sp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4483" y="3510"/>
            <a:ext cx="53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r:id="rId11" imgW="850531" imgH="355446" progId="Equation.DSMT4">
                    <p:embed/>
                  </p:oleObj>
                </mc:Choice>
                <mc:Fallback>
                  <p:oleObj r:id="rId11" imgW="850531" imgH="355446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3510"/>
                          <a:ext cx="53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Rectangle 36"/>
            <p:cNvSpPr>
              <a:spLocks noChangeArrowheads="1"/>
            </p:cNvSpPr>
            <p:nvPr/>
          </p:nvSpPr>
          <p:spPr bwMode="auto">
            <a:xfrm>
              <a:off x="3988" y="3714"/>
              <a:ext cx="6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sides </a:t>
              </a:r>
            </a:p>
          </p:txBody>
        </p:sp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4528" y="3720"/>
            <a:ext cx="51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r:id="rId13" imgW="812447" imgH="380835" progId="Equation.DSMT4">
                    <p:embed/>
                  </p:oleObj>
                </mc:Choice>
                <mc:Fallback>
                  <p:oleObj r:id="rId13" imgW="812447" imgH="38083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3720"/>
                          <a:ext cx="51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2771775" y="5445125"/>
            <a:ext cx="39544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……………………………….</a:t>
            </a:r>
          </a:p>
          <a:p>
            <a:pPr algn="ctr" eaLnBrk="0" hangingPunct="0"/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185372" name="Object 2"/>
          <p:cNvGraphicFramePr>
            <a:graphicFrameLocks noChangeAspect="1"/>
          </p:cNvGraphicFramePr>
          <p:nvPr/>
        </p:nvGraphicFramePr>
        <p:xfrm>
          <a:off x="2868613" y="6000750"/>
          <a:ext cx="322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15" imgW="3225600" imgH="380880" progId="Equation.DSMT4">
                  <p:embed/>
                </p:oleObj>
              </mc:Choice>
              <mc:Fallback>
                <p:oleObj name="Equation" r:id="rId15" imgW="3225600" imgH="380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6000750"/>
                        <a:ext cx="3225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  <p:bldP spid="185359" grpId="0" animBg="1"/>
      <p:bldP spid="185368" grpId="0" animBg="1"/>
      <p:bldP spid="1853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7"/>
          <p:cNvGrpSpPr>
            <a:grpSpLocks/>
          </p:cNvGrpSpPr>
          <p:nvPr/>
        </p:nvGrpSpPr>
        <p:grpSpPr bwMode="auto">
          <a:xfrm>
            <a:off x="1357313" y="1214438"/>
            <a:ext cx="6643687" cy="571500"/>
            <a:chOff x="857224" y="2214554"/>
            <a:chExt cx="6643734" cy="571504"/>
          </a:xfrm>
        </p:grpSpPr>
        <p:sp>
          <p:nvSpPr>
            <p:cNvPr id="69" name="圆角矩形 68"/>
            <p:cNvSpPr/>
            <p:nvPr/>
          </p:nvSpPr>
          <p:spPr>
            <a:xfrm>
              <a:off x="857224" y="2214554"/>
              <a:ext cx="6643734" cy="5715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1550" name="组合 18"/>
            <p:cNvGrpSpPr>
              <a:grpSpLocks/>
            </p:cNvGrpSpPr>
            <p:nvPr/>
          </p:nvGrpSpPr>
          <p:grpSpPr bwMode="auto">
            <a:xfrm>
              <a:off x="928662" y="2252655"/>
              <a:ext cx="6440534" cy="461964"/>
              <a:chOff x="928662" y="2252655"/>
              <a:chExt cx="6440534" cy="461964"/>
            </a:xfrm>
          </p:grpSpPr>
          <p:graphicFrame>
            <p:nvGraphicFramePr>
              <p:cNvPr id="21518" name="Object 21"/>
              <p:cNvGraphicFramePr>
                <a:graphicFrameLocks noChangeAspect="1"/>
              </p:cNvGraphicFramePr>
              <p:nvPr/>
            </p:nvGraphicFramePr>
            <p:xfrm>
              <a:off x="928662" y="2354260"/>
              <a:ext cx="930275" cy="325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8" name="Equation" r:id="rId4" imgW="927000" imgH="330120" progId="Equation.DSMT4">
                      <p:embed/>
                    </p:oleObj>
                  </mc:Choice>
                  <mc:Fallback>
                    <p:oleObj name="Equation" r:id="rId4" imgW="927000" imgH="33012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8662" y="2354260"/>
                            <a:ext cx="930275" cy="3254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9" name="Object 22"/>
              <p:cNvGraphicFramePr>
                <a:graphicFrameLocks noChangeAspect="1"/>
              </p:cNvGraphicFramePr>
              <p:nvPr/>
            </p:nvGraphicFramePr>
            <p:xfrm>
              <a:off x="1965325" y="2357438"/>
              <a:ext cx="1241425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9" name="Equation" r:id="rId6" imgW="1244520" imgH="342720" progId="Equation.DSMT4">
                      <p:embed/>
                    </p:oleObj>
                  </mc:Choice>
                  <mc:Fallback>
                    <p:oleObj name="Equation" r:id="rId6" imgW="1244520" imgH="34272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5325" y="2357438"/>
                            <a:ext cx="1241425" cy="346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51" name="Group 69"/>
              <p:cNvGrpSpPr>
                <a:grpSpLocks/>
              </p:cNvGrpSpPr>
              <p:nvPr/>
            </p:nvGrpSpPr>
            <p:grpSpPr bwMode="auto">
              <a:xfrm>
                <a:off x="3059121" y="2252655"/>
                <a:ext cx="2227265" cy="461963"/>
                <a:chOff x="1700" y="3838"/>
                <a:chExt cx="1403" cy="291"/>
              </a:xfrm>
            </p:grpSpPr>
            <p:sp>
              <p:nvSpPr>
                <p:cNvPr id="21554" name="Rectangle 41"/>
                <p:cNvSpPr>
                  <a:spLocks noChangeArrowheads="1"/>
                </p:cNvSpPr>
                <p:nvPr/>
              </p:nvSpPr>
              <p:spPr bwMode="auto">
                <a:xfrm>
                  <a:off x="1700" y="3838"/>
                  <a:ext cx="59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   </a:t>
                  </a:r>
                  <a:r>
                    <a:rPr lang="en-US" altLang="zh-CN" sz="2400" b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s. t. </a:t>
                  </a:r>
                  <a:endPara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1520" name="Object 23"/>
                <p:cNvGraphicFramePr>
                  <a:graphicFrameLocks noChangeAspect="1"/>
                </p:cNvGraphicFramePr>
                <p:nvPr/>
              </p:nvGraphicFramePr>
              <p:xfrm>
                <a:off x="2215" y="3903"/>
                <a:ext cx="888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20" name="Equation" r:id="rId8" imgW="1409400" imgH="342720" progId="Equation.DSMT4">
                        <p:embed/>
                      </p:oleObj>
                    </mc:Choice>
                    <mc:Fallback>
                      <p:oleObj name="Equation" r:id="rId8" imgW="1409400" imgH="342720" progId="Equation.DSMT4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5" y="3903"/>
                              <a:ext cx="888" cy="2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1552" name="Group 68"/>
              <p:cNvGrpSpPr>
                <a:grpSpLocks/>
              </p:cNvGrpSpPr>
              <p:nvPr/>
            </p:nvGrpSpPr>
            <p:grpSpPr bwMode="auto">
              <a:xfrm>
                <a:off x="5440383" y="2252656"/>
                <a:ext cx="1928813" cy="461963"/>
                <a:chOff x="2971" y="3814"/>
                <a:chExt cx="1215" cy="291"/>
              </a:xfrm>
            </p:grpSpPr>
            <p:sp>
              <p:nvSpPr>
                <p:cNvPr id="21553" name="Rectangle 42"/>
                <p:cNvSpPr>
                  <a:spLocks noChangeArrowheads="1"/>
                </p:cNvSpPr>
                <p:nvPr/>
              </p:nvSpPr>
              <p:spPr bwMode="auto">
                <a:xfrm>
                  <a:off x="2971" y="3814"/>
                  <a:ext cx="74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sz="2400" b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for all </a:t>
                  </a:r>
                  <a:endPara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1521" name="Object 24"/>
                <p:cNvGraphicFramePr>
                  <a:graphicFrameLocks noChangeAspect="1"/>
                </p:cNvGraphicFramePr>
                <p:nvPr/>
              </p:nvGraphicFramePr>
              <p:xfrm>
                <a:off x="3655" y="3879"/>
                <a:ext cx="531" cy="1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21" name="Equation" r:id="rId10" imgW="838080" imgH="279360" progId="Equation.DSMT4">
                        <p:embed/>
                      </p:oleObj>
                    </mc:Choice>
                    <mc:Fallback>
                      <p:oleObj name="Equation" r:id="rId10" imgW="838080" imgH="279360" progId="Equation.DSMT4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55" y="3879"/>
                              <a:ext cx="531" cy="17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A3B41-FBCD-4E3C-B297-9CBB64B01E3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91555" name="Rectangle 67"/>
          <p:cNvSpPr>
            <a:spLocks noChangeArrowheads="1"/>
          </p:cNvSpPr>
          <p:nvPr/>
        </p:nvSpPr>
        <p:spPr bwMode="auto">
          <a:xfrm>
            <a:off x="2587625" y="5721350"/>
            <a:ext cx="1714500" cy="647700"/>
          </a:xfrm>
          <a:prstGeom prst="rect">
            <a:avLst/>
          </a:prstGeom>
          <a:solidFill>
            <a:srgbClr val="FFE7F3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91554" name="Rectangle 66"/>
          <p:cNvSpPr>
            <a:spLocks noChangeArrowheads="1"/>
          </p:cNvSpPr>
          <p:nvPr/>
        </p:nvSpPr>
        <p:spPr bwMode="auto">
          <a:xfrm>
            <a:off x="587375" y="5649913"/>
            <a:ext cx="1855788" cy="719137"/>
          </a:xfrm>
          <a:prstGeom prst="rect">
            <a:avLst/>
          </a:prstGeom>
          <a:solidFill>
            <a:srgbClr val="FFE7F3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91553" name="Rectangle 65"/>
          <p:cNvSpPr>
            <a:spLocks noChangeArrowheads="1"/>
          </p:cNvSpPr>
          <p:nvPr/>
        </p:nvSpPr>
        <p:spPr bwMode="auto">
          <a:xfrm>
            <a:off x="2428875" y="4857750"/>
            <a:ext cx="2286000" cy="714375"/>
          </a:xfrm>
          <a:prstGeom prst="rect">
            <a:avLst/>
          </a:prstGeom>
          <a:solidFill>
            <a:srgbClr val="FFE7F3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91552" name="Rectangle 64"/>
          <p:cNvSpPr>
            <a:spLocks noChangeArrowheads="1"/>
          </p:cNvSpPr>
          <p:nvPr/>
        </p:nvSpPr>
        <p:spPr bwMode="auto">
          <a:xfrm>
            <a:off x="1285875" y="2500313"/>
            <a:ext cx="2643188" cy="431800"/>
          </a:xfrm>
          <a:prstGeom prst="rect">
            <a:avLst/>
          </a:prstGeom>
          <a:solidFill>
            <a:srgbClr val="FFE7F3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871663"/>
            <a:ext cx="1441450" cy="48418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  <p:sp>
        <p:nvSpPr>
          <p:cNvPr id="2152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Concept of limit of a sequence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23850" y="2500313"/>
            <a:ext cx="3533775" cy="461962"/>
            <a:chOff x="385" y="1434"/>
            <a:chExt cx="2226" cy="291"/>
          </a:xfrm>
        </p:grpSpPr>
        <p:sp>
          <p:nvSpPr>
            <p:cNvPr id="21548" name="Rectangle 10"/>
            <p:cNvSpPr>
              <a:spLocks noChangeArrowheads="1"/>
            </p:cNvSpPr>
            <p:nvPr/>
          </p:nvSpPr>
          <p:spPr bwMode="auto">
            <a:xfrm>
              <a:off x="385" y="1434"/>
              <a:ext cx="18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3924300" algn="ctr"/>
                  <a:tab pos="7848600" algn="r"/>
                </a:tabLst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Proof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   For any given </a:t>
              </a:r>
            </a:p>
          </p:txBody>
        </p:sp>
        <p:graphicFrame>
          <p:nvGraphicFramePr>
            <p:cNvPr id="21517" name="Object 20"/>
            <p:cNvGraphicFramePr>
              <a:graphicFrameLocks noChangeAspect="1"/>
            </p:cNvGraphicFramePr>
            <p:nvPr/>
          </p:nvGraphicFramePr>
          <p:xfrm>
            <a:off x="2169" y="1502"/>
            <a:ext cx="442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2" name="Equation" r:id="rId12" imgW="698400" imgH="330120" progId="Equation.DSMT4">
                    <p:embed/>
                  </p:oleObj>
                </mc:Choice>
                <mc:Fallback>
                  <p:oleObj name="Equation" r:id="rId12" imgW="698400" imgH="33012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1502"/>
                          <a:ext cx="442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3983038" y="2500313"/>
            <a:ext cx="3517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we want to find a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s. t. </a:t>
            </a:r>
          </a:p>
        </p:txBody>
      </p:sp>
      <p:grpSp>
        <p:nvGrpSpPr>
          <p:cNvPr id="21532" name="Group 14"/>
          <p:cNvGrpSpPr>
            <a:grpSpLocks/>
          </p:cNvGrpSpPr>
          <p:nvPr/>
        </p:nvGrpSpPr>
        <p:grpSpPr bwMode="auto">
          <a:xfrm>
            <a:off x="1697038" y="1857375"/>
            <a:ext cx="3732212" cy="647700"/>
            <a:chOff x="802" y="1623"/>
            <a:chExt cx="2351" cy="408"/>
          </a:xfrm>
        </p:grpSpPr>
        <p:sp>
          <p:nvSpPr>
            <p:cNvPr id="21547" name="Rectangle 9"/>
            <p:cNvSpPr>
              <a:spLocks noChangeArrowheads="1"/>
            </p:cNvSpPr>
            <p:nvPr/>
          </p:nvSpPr>
          <p:spPr bwMode="auto">
            <a:xfrm>
              <a:off x="802" y="1661"/>
              <a:ext cx="9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Prove that 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21516" name="Object 18"/>
            <p:cNvGraphicFramePr>
              <a:graphicFrameLocks noChangeAspect="1"/>
            </p:cNvGraphicFramePr>
            <p:nvPr/>
          </p:nvGraphicFramePr>
          <p:xfrm>
            <a:off x="1698" y="1623"/>
            <a:ext cx="145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3" name="Equation" r:id="rId14" imgW="2311200" imgH="647640" progId="Equation.DSMT4">
                    <p:embed/>
                  </p:oleObj>
                </mc:Choice>
                <mc:Fallback>
                  <p:oleObj name="Equation" r:id="rId14" imgW="2311200" imgH="6476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1623"/>
                          <a:ext cx="1455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532" name="Rectangle 44"/>
          <p:cNvSpPr>
            <a:spLocks noChangeArrowheads="1"/>
          </p:cNvSpPr>
          <p:nvPr/>
        </p:nvSpPr>
        <p:spPr bwMode="auto">
          <a:xfrm>
            <a:off x="428625" y="3681413"/>
            <a:ext cx="944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3924300" algn="ctr"/>
                <a:tab pos="7848600" algn="r"/>
              </a:tabLst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Since </a:t>
            </a:r>
          </a:p>
        </p:txBody>
      </p:sp>
      <p:graphicFrame>
        <p:nvGraphicFramePr>
          <p:cNvPr id="191527" name="Object 2"/>
          <p:cNvGraphicFramePr>
            <a:graphicFrameLocks noChangeAspect="1"/>
          </p:cNvGraphicFramePr>
          <p:nvPr/>
        </p:nvGraphicFramePr>
        <p:xfrm>
          <a:off x="1338263" y="3521075"/>
          <a:ext cx="1447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name="Equation" r:id="rId16" imgW="1447560" imgH="761760" progId="Equation.DSMT4">
                  <p:embed/>
                </p:oleObj>
              </mc:Choice>
              <mc:Fallback>
                <p:oleObj name="Equation" r:id="rId16" imgW="1447560" imgH="761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521075"/>
                        <a:ext cx="14478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33" name="Rectangle 45"/>
          <p:cNvSpPr>
            <a:spLocks noChangeArrowheads="1"/>
          </p:cNvSpPr>
          <p:nvPr/>
        </p:nvSpPr>
        <p:spPr bwMode="auto">
          <a:xfrm>
            <a:off x="2786063" y="3681413"/>
            <a:ext cx="4046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we only need to find a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s. t. </a:t>
            </a:r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2889250" y="4154488"/>
            <a:ext cx="3825875" cy="631825"/>
            <a:chOff x="450" y="3081"/>
            <a:chExt cx="2410" cy="398"/>
          </a:xfrm>
        </p:grpSpPr>
        <p:graphicFrame>
          <p:nvGraphicFramePr>
            <p:cNvPr id="21513" name="Object 11"/>
            <p:cNvGraphicFramePr>
              <a:graphicFrameLocks noChangeAspect="1"/>
            </p:cNvGraphicFramePr>
            <p:nvPr/>
          </p:nvGraphicFramePr>
          <p:xfrm>
            <a:off x="450" y="3081"/>
            <a:ext cx="437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5" name="Equation" r:id="rId18" imgW="698400" imgH="634680" progId="Equation.DSMT4">
                    <p:embed/>
                  </p:oleObj>
                </mc:Choice>
                <mc:Fallback>
                  <p:oleObj name="Equation" r:id="rId18" imgW="698400" imgH="6346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3081"/>
                          <a:ext cx="437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5" name="Rectangle 47"/>
            <p:cNvSpPr>
              <a:spLocks noChangeArrowheads="1"/>
            </p:cNvSpPr>
            <p:nvPr/>
          </p:nvSpPr>
          <p:spPr bwMode="auto">
            <a:xfrm>
              <a:off x="900" y="3124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or </a:t>
              </a:r>
            </a:p>
          </p:txBody>
        </p:sp>
        <p:graphicFrame>
          <p:nvGraphicFramePr>
            <p:cNvPr id="21514" name="Object 12"/>
            <p:cNvGraphicFramePr>
              <a:graphicFrameLocks noChangeAspect="1"/>
            </p:cNvGraphicFramePr>
            <p:nvPr/>
          </p:nvGraphicFramePr>
          <p:xfrm>
            <a:off x="1332" y="3081"/>
            <a:ext cx="43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6" name="Equation" r:id="rId20" imgW="698400" imgH="634680" progId="Equation.DSMT4">
                    <p:embed/>
                  </p:oleObj>
                </mc:Choice>
                <mc:Fallback>
                  <p:oleObj name="Equation" r:id="rId20" imgW="698400" imgH="6346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3081"/>
                          <a:ext cx="438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6" name="Rectangle 48"/>
            <p:cNvSpPr>
              <a:spLocks noChangeArrowheads="1"/>
            </p:cNvSpPr>
            <p:nvPr/>
          </p:nvSpPr>
          <p:spPr bwMode="auto">
            <a:xfrm>
              <a:off x="1746" y="3148"/>
              <a:ext cx="6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for all </a:t>
              </a:r>
            </a:p>
          </p:txBody>
        </p:sp>
        <p:graphicFrame>
          <p:nvGraphicFramePr>
            <p:cNvPr id="21515" name="Object 13"/>
            <p:cNvGraphicFramePr>
              <a:graphicFrameLocks noChangeAspect="1"/>
            </p:cNvGraphicFramePr>
            <p:nvPr/>
          </p:nvGraphicFramePr>
          <p:xfrm>
            <a:off x="2328" y="3191"/>
            <a:ext cx="53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7" name="Equation" r:id="rId22" imgW="838080" imgH="279360" progId="Equation.DSMT4">
                    <p:embed/>
                  </p:oleObj>
                </mc:Choice>
                <mc:Fallback>
                  <p:oleObj name="Equation" r:id="rId22" imgW="838080" imgH="27936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3191"/>
                          <a:ext cx="532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537" name="Rectangle 49"/>
          <p:cNvSpPr>
            <a:spLocks noChangeArrowheads="1"/>
          </p:cNvSpPr>
          <p:nvPr/>
        </p:nvSpPr>
        <p:spPr bwMode="auto">
          <a:xfrm>
            <a:off x="428625" y="4929188"/>
            <a:ext cx="3114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It is enough to choose </a:t>
            </a:r>
          </a:p>
        </p:txBody>
      </p:sp>
      <p:graphicFrame>
        <p:nvGraphicFramePr>
          <p:cNvPr id="191522" name="Object 4"/>
          <p:cNvGraphicFramePr>
            <a:graphicFrameLocks noChangeAspect="1"/>
          </p:cNvGraphicFramePr>
          <p:nvPr/>
        </p:nvGraphicFramePr>
        <p:xfrm>
          <a:off x="3411538" y="4826000"/>
          <a:ext cx="11303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Equation" r:id="rId24" imgW="1130040" imgH="761760" progId="Equation.DSMT4">
                  <p:embed/>
                </p:oleObj>
              </mc:Choice>
              <mc:Fallback>
                <p:oleObj name="Equation" r:id="rId24" imgW="113004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4826000"/>
                        <a:ext cx="11303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823913" y="5643563"/>
            <a:ext cx="3417887" cy="765175"/>
            <a:chOff x="1724" y="3315"/>
            <a:chExt cx="2153" cy="482"/>
          </a:xfrm>
        </p:grpSpPr>
        <p:graphicFrame>
          <p:nvGraphicFramePr>
            <p:cNvPr id="21512" name="Object 9"/>
            <p:cNvGraphicFramePr>
              <a:graphicFrameLocks noChangeAspect="1"/>
            </p:cNvGraphicFramePr>
            <p:nvPr/>
          </p:nvGraphicFramePr>
          <p:xfrm>
            <a:off x="1724" y="3315"/>
            <a:ext cx="832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9" name="Equation" r:id="rId26" imgW="1320480" imgH="761760" progId="Equation.DSMT4">
                    <p:embed/>
                  </p:oleObj>
                </mc:Choice>
                <mc:Fallback>
                  <p:oleObj name="Equation" r:id="rId26" imgW="1320480" imgH="7617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3315"/>
                          <a:ext cx="832" cy="4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4" name="Rectangle 52"/>
            <p:cNvSpPr>
              <a:spLocks noChangeArrowheads="1"/>
            </p:cNvSpPr>
            <p:nvPr/>
          </p:nvSpPr>
          <p:spPr bwMode="auto">
            <a:xfrm>
              <a:off x="2699" y="3407"/>
              <a:ext cx="7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for all </a:t>
              </a:r>
            </a:p>
          </p:txBody>
        </p:sp>
        <p:graphicFrame>
          <p:nvGraphicFramePr>
            <p:cNvPr id="21511" name="Object 8"/>
            <p:cNvGraphicFramePr>
              <a:graphicFrameLocks noChangeAspect="1"/>
            </p:cNvGraphicFramePr>
            <p:nvPr/>
          </p:nvGraphicFramePr>
          <p:xfrm>
            <a:off x="3347" y="3478"/>
            <a:ext cx="53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0" name="Equation" r:id="rId28" imgW="838080" imgH="279360" progId="Equation.DSMT4">
                    <p:embed/>
                  </p:oleObj>
                </mc:Choice>
                <mc:Fallback>
                  <p:oleObj name="Equation" r:id="rId28" imgW="838080" imgH="2793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3478"/>
                          <a:ext cx="530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518" name="Object 5"/>
          <p:cNvGraphicFramePr>
            <a:graphicFrameLocks noChangeAspect="1"/>
          </p:cNvGraphicFramePr>
          <p:nvPr/>
        </p:nvGraphicFramePr>
        <p:xfrm>
          <a:off x="5484813" y="5715000"/>
          <a:ext cx="13049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" name="Equation" r:id="rId30" imgW="1307880" imgH="660240" progId="Equation.DSMT4">
                  <p:embed/>
                </p:oleObj>
              </mc:Choice>
              <mc:Fallback>
                <p:oleObj name="Equation" r:id="rId30" imgW="1307880" imgH="660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5715000"/>
                        <a:ext cx="13049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42" name="Rectangle 54"/>
          <p:cNvSpPr>
            <a:spLocks noChangeArrowheads="1"/>
          </p:cNvSpPr>
          <p:nvPr/>
        </p:nvSpPr>
        <p:spPr bwMode="auto">
          <a:xfrm>
            <a:off x="6643688" y="5786438"/>
            <a:ext cx="2211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This is the end.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921000" y="3000375"/>
            <a:ext cx="3008313" cy="766763"/>
            <a:chOff x="2004" y="2218"/>
            <a:chExt cx="1895" cy="483"/>
          </a:xfrm>
        </p:grpSpPr>
        <p:graphicFrame>
          <p:nvGraphicFramePr>
            <p:cNvPr id="21509" name="Object 6"/>
            <p:cNvGraphicFramePr>
              <a:graphicFrameLocks noChangeAspect="1"/>
            </p:cNvGraphicFramePr>
            <p:nvPr/>
          </p:nvGraphicFramePr>
          <p:xfrm>
            <a:off x="2004" y="2218"/>
            <a:ext cx="832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2" name="Equation" r:id="rId32" imgW="1320480" imgH="761760" progId="Equation.DSMT4">
                    <p:embed/>
                  </p:oleObj>
                </mc:Choice>
                <mc:Fallback>
                  <p:oleObj name="Equation" r:id="rId32" imgW="1320480" imgH="7617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2218"/>
                          <a:ext cx="832" cy="4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3" name="Rectangle 43"/>
            <p:cNvSpPr>
              <a:spLocks noChangeArrowheads="1"/>
            </p:cNvSpPr>
            <p:nvPr/>
          </p:nvSpPr>
          <p:spPr bwMode="auto">
            <a:xfrm>
              <a:off x="2789" y="2296"/>
              <a:ext cx="7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for all </a:t>
              </a:r>
            </a:p>
          </p:txBody>
        </p:sp>
        <p:graphicFrame>
          <p:nvGraphicFramePr>
            <p:cNvPr id="21510" name="Object 7"/>
            <p:cNvGraphicFramePr>
              <a:graphicFrameLocks noChangeAspect="1"/>
            </p:cNvGraphicFramePr>
            <p:nvPr/>
          </p:nvGraphicFramePr>
          <p:xfrm>
            <a:off x="3417" y="2360"/>
            <a:ext cx="48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3" name="Equation" r:id="rId34" imgW="761760" imgH="279360" progId="Equation.DSMT4">
                    <p:embed/>
                  </p:oleObj>
                </mc:Choice>
                <mc:Fallback>
                  <p:oleObj name="Equation" r:id="rId34" imgW="761760" imgH="27936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2360"/>
                          <a:ext cx="482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547" name="Rectangle 59"/>
          <p:cNvSpPr>
            <a:spLocks noChangeArrowheads="1"/>
          </p:cNvSpPr>
          <p:nvPr/>
        </p:nvSpPr>
        <p:spPr bwMode="auto">
          <a:xfrm>
            <a:off x="4786313" y="4929188"/>
            <a:ext cx="3808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So we have found a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s. t. </a:t>
            </a:r>
          </a:p>
        </p:txBody>
      </p:sp>
      <p:sp>
        <p:nvSpPr>
          <p:cNvPr id="191548" name="Rectangle 60"/>
          <p:cNvSpPr>
            <a:spLocks noChangeArrowheads="1"/>
          </p:cNvSpPr>
          <p:nvPr/>
        </p:nvSpPr>
        <p:spPr bwMode="auto">
          <a:xfrm>
            <a:off x="4500563" y="5786438"/>
            <a:ext cx="962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Hence, 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5572125" y="1657350"/>
            <a:ext cx="2962275" cy="1200150"/>
          </a:xfrm>
          <a:prstGeom prst="rect">
            <a:avLst/>
          </a:prstGeom>
          <a:solidFill>
            <a:srgbClr val="FFFFC3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b="1">
                <a:solidFill>
                  <a:srgbClr val="0000FF"/>
                </a:solidFill>
              </a:rPr>
              <a:t>The definition of limit is an important tool used to judge if a constant is the limit of a sequence.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9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9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9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55" grpId="0" animBg="1"/>
      <p:bldP spid="191554" grpId="0" animBg="1"/>
      <p:bldP spid="191553" grpId="0" animBg="1"/>
      <p:bldP spid="191552" grpId="0" animBg="1"/>
      <p:bldP spid="191499" grpId="0"/>
      <p:bldP spid="191532" grpId="0"/>
      <p:bldP spid="191533" grpId="0"/>
      <p:bldP spid="191537" grpId="0"/>
      <p:bldP spid="191542" grpId="0"/>
      <p:bldP spid="191547" grpId="0"/>
      <p:bldP spid="191548" grpId="0"/>
      <p:bldP spid="191493" grpId="0" animBg="1"/>
      <p:bldP spid="19149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042" y="428604"/>
            <a:ext cx="8305800" cy="79608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Concept of Limit of a Sequence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DE123-0D05-4DAE-B840-C348E84BD8FA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14282" y="1817686"/>
            <a:ext cx="8389938" cy="1325562"/>
            <a:chOff x="385" y="2931"/>
            <a:chExt cx="5285" cy="835"/>
          </a:xfrm>
        </p:grpSpPr>
        <p:sp>
          <p:nvSpPr>
            <p:cNvPr id="22545" name="Rectangle 41"/>
            <p:cNvSpPr>
              <a:spLocks noChangeArrowheads="1"/>
            </p:cNvSpPr>
            <p:nvPr/>
          </p:nvSpPr>
          <p:spPr bwMode="auto">
            <a:xfrm>
              <a:off x="385" y="2931"/>
              <a:ext cx="52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Note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is a subscript in the sequence, which acts like a boundary</a:t>
              </a:r>
            </a:p>
          </p:txBody>
        </p:sp>
        <p:sp>
          <p:nvSpPr>
            <p:cNvPr id="22546" name="Rectangle 42"/>
            <p:cNvSpPr>
              <a:spLocks noChangeArrowheads="1"/>
            </p:cNvSpPr>
            <p:nvPr/>
          </p:nvSpPr>
          <p:spPr bwMode="auto">
            <a:xfrm>
              <a:off x="2070" y="3475"/>
              <a:ext cx="20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.  Also,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is not unique.</a:t>
              </a:r>
            </a:p>
          </p:txBody>
        </p:sp>
        <p:grpSp>
          <p:nvGrpSpPr>
            <p:cNvPr id="22547" name="Group 43"/>
            <p:cNvGrpSpPr>
              <a:grpSpLocks/>
            </p:cNvGrpSpPr>
            <p:nvPr/>
          </p:nvGrpSpPr>
          <p:grpSpPr bwMode="auto">
            <a:xfrm>
              <a:off x="1227" y="3180"/>
              <a:ext cx="4071" cy="291"/>
              <a:chOff x="150" y="2160"/>
              <a:chExt cx="4071" cy="291"/>
            </a:xfrm>
          </p:grpSpPr>
          <p:grpSp>
            <p:nvGrpSpPr>
              <p:cNvPr id="22552" name="Group 44"/>
              <p:cNvGrpSpPr>
                <a:grpSpLocks/>
              </p:cNvGrpSpPr>
              <p:nvPr/>
            </p:nvGrpSpPr>
            <p:grpSpPr bwMode="auto">
              <a:xfrm>
                <a:off x="150" y="2160"/>
                <a:ext cx="4038" cy="291"/>
                <a:chOff x="184" y="2182"/>
                <a:chExt cx="4038" cy="291"/>
              </a:xfrm>
            </p:grpSpPr>
            <p:graphicFrame>
              <p:nvGraphicFramePr>
                <p:cNvPr id="22536" name="Object 13"/>
                <p:cNvGraphicFramePr>
                  <a:graphicFrameLocks noChangeAspect="1"/>
                </p:cNvGraphicFramePr>
                <p:nvPr/>
              </p:nvGraphicFramePr>
              <p:xfrm>
                <a:off x="184" y="2217"/>
                <a:ext cx="888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14" name="Equation" r:id="rId3" imgW="1409400" imgH="342720" progId="Equation.DSMT4">
                        <p:embed/>
                      </p:oleObj>
                    </mc:Choice>
                    <mc:Fallback>
                      <p:oleObj name="Equation" r:id="rId3" imgW="1409400" imgH="34272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4" y="2217"/>
                              <a:ext cx="888" cy="2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553" name="Rectangle 46"/>
                <p:cNvSpPr>
                  <a:spLocks noChangeArrowheads="1"/>
                </p:cNvSpPr>
                <p:nvPr/>
              </p:nvSpPr>
              <p:spPr bwMode="auto">
                <a:xfrm>
                  <a:off x="1134" y="2182"/>
                  <a:ext cx="3088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sz="2400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after 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en-US" altLang="zh-CN" sz="2400" b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&gt;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. Generally, </a:t>
                  </a:r>
                  <a:r>
                    <a:rPr lang="en-US" altLang="zh-CN" sz="2400" b="1" i="1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en-US" altLang="zh-CN" sz="2400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 is depend on </a:t>
                  </a:r>
                </a:p>
              </p:txBody>
            </p:sp>
          </p:grpSp>
          <p:graphicFrame>
            <p:nvGraphicFramePr>
              <p:cNvPr id="22537" name="Object 14"/>
              <p:cNvGraphicFramePr>
                <a:graphicFrameLocks noChangeAspect="1"/>
              </p:cNvGraphicFramePr>
              <p:nvPr/>
            </p:nvGraphicFramePr>
            <p:xfrm>
              <a:off x="4090" y="2240"/>
              <a:ext cx="131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5" name="Equation" r:id="rId5" imgW="203040" imgH="215640" progId="Equation.DSMT4">
                      <p:embed/>
                    </p:oleObj>
                  </mc:Choice>
                  <mc:Fallback>
                    <p:oleObj name="Equation" r:id="rId5" imgW="203040" imgH="21564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0" y="2240"/>
                            <a:ext cx="131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48" name="Group 48"/>
            <p:cNvGrpSpPr>
              <a:grpSpLocks/>
            </p:cNvGrpSpPr>
            <p:nvPr/>
          </p:nvGrpSpPr>
          <p:grpSpPr bwMode="auto">
            <a:xfrm>
              <a:off x="385" y="3475"/>
              <a:ext cx="1713" cy="291"/>
              <a:chOff x="4014" y="3793"/>
              <a:chExt cx="1713" cy="291"/>
            </a:xfrm>
          </p:grpSpPr>
          <p:sp>
            <p:nvSpPr>
              <p:cNvPr id="22551" name="Rectangle 49"/>
              <p:cNvSpPr>
                <a:spLocks noChangeArrowheads="1"/>
              </p:cNvSpPr>
              <p:nvPr/>
            </p:nvSpPr>
            <p:spPr bwMode="auto">
              <a:xfrm>
                <a:off x="4014" y="3793"/>
                <a:ext cx="139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and denoted by </a:t>
                </a:r>
              </a:p>
            </p:txBody>
          </p:sp>
          <p:graphicFrame>
            <p:nvGraphicFramePr>
              <p:cNvPr id="22538" name="Object 15"/>
              <p:cNvGraphicFramePr>
                <a:graphicFrameLocks noChangeAspect="1"/>
              </p:cNvGraphicFramePr>
              <p:nvPr/>
            </p:nvGraphicFramePr>
            <p:xfrm>
              <a:off x="5293" y="3864"/>
              <a:ext cx="434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6" name="Equation" r:id="rId7" imgW="685800" imgH="342720" progId="Equation.DSMT4">
                      <p:embed/>
                    </p:oleObj>
                  </mc:Choice>
                  <mc:Fallback>
                    <p:oleObj name="Equation" r:id="rId7" imgW="685800" imgH="34272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3" y="3864"/>
                            <a:ext cx="434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49" name="Rectangle 51"/>
            <p:cNvSpPr>
              <a:spLocks noChangeArrowheads="1"/>
            </p:cNvSpPr>
            <p:nvPr/>
          </p:nvSpPr>
          <p:spPr bwMode="auto">
            <a:xfrm>
              <a:off x="431" y="3158"/>
              <a:ext cx="8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to ensure </a:t>
              </a:r>
            </a:p>
          </p:txBody>
        </p:sp>
        <p:sp>
          <p:nvSpPr>
            <p:cNvPr id="22550" name="Rectangle 52"/>
            <p:cNvSpPr>
              <a:spLocks noChangeArrowheads="1"/>
            </p:cNvSpPr>
            <p:nvPr/>
          </p:nvSpPr>
          <p:spPr bwMode="auto">
            <a:xfrm>
              <a:off x="5226" y="3158"/>
              <a:ext cx="4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and</a:t>
              </a:r>
            </a:p>
          </p:txBody>
        </p:sp>
      </p:grpSp>
      <p:grpSp>
        <p:nvGrpSpPr>
          <p:cNvPr id="33" name="Group 48"/>
          <p:cNvGrpSpPr>
            <a:grpSpLocks/>
          </p:cNvGrpSpPr>
          <p:nvPr/>
        </p:nvGrpSpPr>
        <p:grpSpPr bwMode="auto">
          <a:xfrm>
            <a:off x="214282" y="3357563"/>
            <a:ext cx="7848600" cy="979487"/>
            <a:chOff x="340" y="2303"/>
            <a:chExt cx="4944" cy="617"/>
          </a:xfrm>
        </p:grpSpPr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385" y="2303"/>
              <a:ext cx="4899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             </a:t>
              </a:r>
              <a:r>
                <a:rPr lang="en-US" altLang="zh-CN" sz="24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is positive, and can be chosen arbitrarily small, but it is a constant whenever it is given.</a:t>
              </a:r>
            </a:p>
          </p:txBody>
        </p:sp>
        <p:graphicFrame>
          <p:nvGraphicFramePr>
            <p:cNvPr id="35" name="Object 6"/>
            <p:cNvGraphicFramePr>
              <a:graphicFrameLocks noChangeAspect="1"/>
            </p:cNvGraphicFramePr>
            <p:nvPr/>
          </p:nvGraphicFramePr>
          <p:xfrm>
            <a:off x="845" y="2410"/>
            <a:ext cx="14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7" name="Equation" r:id="rId9" imgW="228600" imgH="241200" progId="Equation.DSMT4">
                    <p:embed/>
                  </p:oleObj>
                </mc:Choice>
                <mc:Fallback>
                  <p:oleObj name="Equation" r:id="rId9" imgW="22860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2410"/>
                          <a:ext cx="14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340" y="2310"/>
              <a:ext cx="50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Note</a:t>
              </a:r>
              <a:endParaRPr lang="en-US" altLang="zh-CN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7" name="Group 78"/>
          <p:cNvGrpSpPr>
            <a:grpSpLocks/>
          </p:cNvGrpSpPr>
          <p:nvPr/>
        </p:nvGrpSpPr>
        <p:grpSpPr bwMode="auto">
          <a:xfrm>
            <a:off x="253970" y="4468813"/>
            <a:ext cx="7848600" cy="939800"/>
            <a:chOff x="249" y="3687"/>
            <a:chExt cx="4944" cy="592"/>
          </a:xfrm>
        </p:grpSpPr>
        <p:sp>
          <p:nvSpPr>
            <p:cNvPr id="38" name="Rectangle 62"/>
            <p:cNvSpPr>
              <a:spLocks noChangeArrowheads="1"/>
            </p:cNvSpPr>
            <p:nvPr/>
          </p:nvSpPr>
          <p:spPr bwMode="auto">
            <a:xfrm>
              <a:off x="249" y="3687"/>
              <a:ext cx="4944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Note   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is used to describe the fact that the distance |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400" b="1" i="1" baseline="-25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- A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| may be arbitrarily small. </a:t>
              </a:r>
            </a:p>
          </p:txBody>
        </p:sp>
        <p:graphicFrame>
          <p:nvGraphicFramePr>
            <p:cNvPr id="39" name="Object 7"/>
            <p:cNvGraphicFramePr>
              <a:graphicFrameLocks noChangeAspect="1"/>
            </p:cNvGraphicFramePr>
            <p:nvPr/>
          </p:nvGraphicFramePr>
          <p:xfrm>
            <a:off x="755" y="377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8" name="Equation" r:id="rId11" imgW="228600" imgH="241200" progId="Equation.DSMT4">
                    <p:embed/>
                  </p:oleObj>
                </mc:Choice>
                <mc:Fallback>
                  <p:oleObj name="Equation" r:id="rId11" imgW="22860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" y="377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80"/>
          <p:cNvGrpSpPr>
            <a:grpSpLocks/>
          </p:cNvGrpSpPr>
          <p:nvPr/>
        </p:nvGrpSpPr>
        <p:grpSpPr bwMode="auto">
          <a:xfrm>
            <a:off x="3428970" y="4967288"/>
            <a:ext cx="4786312" cy="461962"/>
            <a:chOff x="1519" y="3203"/>
            <a:chExt cx="3015" cy="291"/>
          </a:xfrm>
        </p:grpSpPr>
        <p:graphicFrame>
          <p:nvGraphicFramePr>
            <p:cNvPr id="41" name="Object 8"/>
            <p:cNvGraphicFramePr>
              <a:graphicFrameLocks noChangeAspect="1"/>
            </p:cNvGraphicFramePr>
            <p:nvPr/>
          </p:nvGraphicFramePr>
          <p:xfrm>
            <a:off x="2929" y="3276"/>
            <a:ext cx="79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9" name="Equation" r:id="rId13" imgW="1346040" imgH="342720" progId="Equation.DSMT4">
                    <p:embed/>
                  </p:oleObj>
                </mc:Choice>
                <mc:Fallback>
                  <p:oleObj name="Equation" r:id="rId13" imgW="1346040" imgH="34272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9" y="3276"/>
                          <a:ext cx="79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9"/>
            <p:cNvGraphicFramePr>
              <a:graphicFrameLocks noChangeAspect="1"/>
            </p:cNvGraphicFramePr>
            <p:nvPr/>
          </p:nvGraphicFramePr>
          <p:xfrm>
            <a:off x="4279" y="3277"/>
            <a:ext cx="25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0" name="Equation" r:id="rId15" imgW="469800" imgH="330120" progId="Equation.DSMT4">
                    <p:embed/>
                  </p:oleObj>
                </mc:Choice>
                <mc:Fallback>
                  <p:oleObj name="Equation" r:id="rId15" imgW="469800" imgH="3301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3277"/>
                          <a:ext cx="25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0"/>
            <p:cNvGraphicFramePr>
              <a:graphicFrameLocks noChangeAspect="1"/>
            </p:cNvGraphicFramePr>
            <p:nvPr/>
          </p:nvGraphicFramePr>
          <p:xfrm>
            <a:off x="3765" y="3227"/>
            <a:ext cx="49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1" name="Equation" r:id="rId17" imgW="774360" imgH="419040" progId="Equation.DSMT4">
                    <p:embed/>
                  </p:oleObj>
                </mc:Choice>
                <mc:Fallback>
                  <p:oleObj name="Equation" r:id="rId17" imgW="774360" imgH="419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3227"/>
                          <a:ext cx="49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79"/>
            <p:cNvSpPr>
              <a:spLocks noChangeArrowheads="1"/>
            </p:cNvSpPr>
            <p:nvPr/>
          </p:nvSpPr>
          <p:spPr bwMode="auto">
            <a:xfrm>
              <a:off x="1519" y="3203"/>
              <a:ext cx="14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Also, we can use</a:t>
              </a:r>
              <a:endParaRPr lang="zh-CN" altLang="en-US" sz="240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BAED7-CF59-4215-9F76-5515E64A3AFF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9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Concept of Limit of a Sequence</a:t>
            </a:r>
            <a:endParaRPr lang="zh-CN" altLang="en-US">
              <a:ea typeface="宋体" charset="-122"/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908022" y="2646348"/>
            <a:ext cx="3714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For example, the sequence </a:t>
            </a:r>
          </a:p>
        </p:txBody>
      </p:sp>
      <p:graphicFrame>
        <p:nvGraphicFramePr>
          <p:cNvPr id="318469" name="Object 2"/>
          <p:cNvGraphicFramePr>
            <a:graphicFrameLocks noChangeAspect="1"/>
          </p:cNvGraphicFramePr>
          <p:nvPr/>
        </p:nvGraphicFramePr>
        <p:xfrm>
          <a:off x="4397347" y="2592373"/>
          <a:ext cx="26971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0" name="Equation" r:id="rId4" imgW="2692080" imgH="634680" progId="Equation.DSMT4">
                  <p:embed/>
                </p:oleObj>
              </mc:Choice>
              <mc:Fallback>
                <p:oleObj name="Equation" r:id="rId4" imgW="2692080" imgH="634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47" y="2592373"/>
                        <a:ext cx="269716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928662" y="3143248"/>
            <a:ext cx="3813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does not approach a constant.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00034" y="1428736"/>
            <a:ext cx="7226300" cy="931862"/>
            <a:chOff x="113" y="2227"/>
            <a:chExt cx="4552" cy="587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13" y="2250"/>
              <a:ext cx="3216" cy="291"/>
              <a:chOff x="158" y="2750"/>
              <a:chExt cx="3216" cy="291"/>
            </a:xfrm>
          </p:grpSpPr>
          <p:graphicFrame>
            <p:nvGraphicFramePr>
              <p:cNvPr id="29699" name="Object 7"/>
              <p:cNvGraphicFramePr>
                <a:graphicFrameLocks noChangeAspect="1"/>
              </p:cNvGraphicFramePr>
              <p:nvPr/>
            </p:nvGraphicFramePr>
            <p:xfrm>
              <a:off x="2486" y="2779"/>
              <a:ext cx="88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261" name="Equation" r:id="rId6" imgW="1409400" imgH="342720" progId="Equation.DSMT4">
                      <p:embed/>
                    </p:oleObj>
                  </mc:Choice>
                  <mc:Fallback>
                    <p:oleObj name="Equation" r:id="rId6" imgW="1409400" imgH="34272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6" y="2779"/>
                            <a:ext cx="888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24" name="Rectangle 10"/>
              <p:cNvSpPr>
                <a:spLocks noChangeArrowheads="1"/>
              </p:cNvSpPr>
              <p:nvPr/>
            </p:nvSpPr>
            <p:spPr bwMode="auto">
              <a:xfrm>
                <a:off x="158" y="2750"/>
                <a:ext cx="236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altLang="zh-CN" sz="2400" b="1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   The requirement that </a:t>
                </a:r>
              </a:p>
            </p:txBody>
          </p:sp>
        </p:grpSp>
        <p:sp>
          <p:nvSpPr>
            <p:cNvPr id="29722" name="Rectangle 11"/>
            <p:cNvSpPr>
              <a:spLocks noChangeArrowheads="1"/>
            </p:cNvSpPr>
            <p:nvPr/>
          </p:nvSpPr>
          <p:spPr bwMode="auto">
            <a:xfrm>
              <a:off x="134" y="2523"/>
              <a:ext cx="30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not only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for an infinite number of 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.    </a:t>
              </a:r>
            </a:p>
          </p:txBody>
        </p:sp>
        <p:sp>
          <p:nvSpPr>
            <p:cNvPr id="29723" name="Rectangle 12"/>
            <p:cNvSpPr>
              <a:spLocks noChangeArrowheads="1"/>
            </p:cNvSpPr>
            <p:nvPr/>
          </p:nvSpPr>
          <p:spPr bwMode="auto">
            <a:xfrm>
              <a:off x="3284" y="2227"/>
              <a:ext cx="13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is for all 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&gt;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1643042" y="5000636"/>
            <a:ext cx="5543550" cy="468313"/>
            <a:chOff x="703" y="3793"/>
            <a:chExt cx="3492" cy="295"/>
          </a:xfrm>
        </p:grpSpPr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703" y="3793"/>
              <a:ext cx="3492" cy="271"/>
            </a:xfrm>
            <a:prstGeom prst="rect">
              <a:avLst/>
            </a:prstGeom>
            <a:solidFill>
              <a:srgbClr val="FFFFC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200">
                <a:latin typeface="Times New Roman" pitchFamily="18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851" y="3816"/>
              <a:ext cx="557" cy="271"/>
              <a:chOff x="488" y="3884"/>
              <a:chExt cx="557" cy="271"/>
            </a:xfrm>
          </p:grpSpPr>
          <p:graphicFrame>
            <p:nvGraphicFramePr>
              <p:cNvPr id="34" name="Object 16"/>
              <p:cNvGraphicFramePr>
                <a:graphicFrameLocks noChangeAspect="1"/>
              </p:cNvGraphicFramePr>
              <p:nvPr/>
            </p:nvGraphicFramePr>
            <p:xfrm>
              <a:off x="488" y="3929"/>
              <a:ext cx="450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262" name="Equation" r:id="rId8" imgW="711000" imgH="241200" progId="Equation.DSMT4">
                      <p:embed/>
                    </p:oleObj>
                  </mc:Choice>
                  <mc:Fallback>
                    <p:oleObj name="Equation" r:id="rId8" imgW="711000" imgH="2412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" y="3929"/>
                            <a:ext cx="450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Rectangle 17"/>
              <p:cNvSpPr>
                <a:spLocks noChangeArrowheads="1"/>
              </p:cNvSpPr>
              <p:nvPr/>
            </p:nvSpPr>
            <p:spPr bwMode="auto">
              <a:xfrm>
                <a:off x="884" y="3884"/>
                <a:ext cx="161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2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zh-CN" altLang="en-US" sz="22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32" name="Object 14"/>
            <p:cNvGraphicFramePr>
              <a:graphicFrameLocks noChangeAspect="1"/>
            </p:cNvGraphicFramePr>
            <p:nvPr/>
          </p:nvGraphicFramePr>
          <p:xfrm>
            <a:off x="1407" y="3840"/>
            <a:ext cx="70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63" name="Equation" r:id="rId10" imgW="1117440" imgH="330120" progId="Equation.DSMT4">
                    <p:embed/>
                  </p:oleObj>
                </mc:Choice>
                <mc:Fallback>
                  <p:oleObj name="Equation" r:id="rId10" imgW="1117440" imgH="33012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" y="3840"/>
                          <a:ext cx="70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5"/>
            <p:cNvGraphicFramePr>
              <a:graphicFrameLocks noChangeAspect="1"/>
            </p:cNvGraphicFramePr>
            <p:nvPr/>
          </p:nvGraphicFramePr>
          <p:xfrm>
            <a:off x="2203" y="3838"/>
            <a:ext cx="184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64" name="Equation" r:id="rId12" imgW="2933640" imgH="393480" progId="Equation.DSMT4">
                    <p:embed/>
                  </p:oleObj>
                </mc:Choice>
                <mc:Fallback>
                  <p:oleObj name="Equation" r:id="rId12" imgW="2933640" imgH="393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3" y="3838"/>
                          <a:ext cx="1848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571472" y="4035435"/>
            <a:ext cx="7975600" cy="822325"/>
            <a:chOff x="286" y="3203"/>
            <a:chExt cx="5024" cy="518"/>
          </a:xfrm>
        </p:grpSpPr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286" y="3203"/>
              <a:ext cx="5024" cy="291"/>
              <a:chOff x="286" y="3203"/>
              <a:chExt cx="5024" cy="291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286" y="3203"/>
                <a:ext cx="3404" cy="291"/>
                <a:chOff x="249" y="3566"/>
                <a:chExt cx="3404" cy="291"/>
              </a:xfrm>
            </p:grpSpPr>
            <p:sp>
              <p:nvSpPr>
                <p:cNvPr id="43" name="Rectangle 31"/>
                <p:cNvSpPr>
                  <a:spLocks noChangeArrowheads="1"/>
                </p:cNvSpPr>
                <p:nvPr/>
              </p:nvSpPr>
              <p:spPr bwMode="auto">
                <a:xfrm>
                  <a:off x="249" y="3566"/>
                  <a:ext cx="312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Note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Times New Roman" pitchFamily="18" charset="0"/>
                    </a:rPr>
                    <a:t>  The expression of  the </a:t>
                  </a:r>
                  <a:r>
                    <a:rPr lang="en-US" altLang="zh-CN" sz="2400" dirty="0">
                      <a:solidFill>
                        <a:srgbClr val="0000CC"/>
                      </a:solidFill>
                      <a:latin typeface="Times New Roman" pitchFamily="18" charset="0"/>
                      <a:cs typeface="Times New Roman" pitchFamily="18" charset="0"/>
                    </a:rPr>
                    <a:t>sequence </a:t>
                  </a:r>
                </a:p>
              </p:txBody>
            </p:sp>
            <p:graphicFrame>
              <p:nvGraphicFramePr>
                <p:cNvPr id="44" name="Object 13"/>
                <p:cNvGraphicFramePr>
                  <a:graphicFrameLocks noChangeAspect="1"/>
                </p:cNvGraphicFramePr>
                <p:nvPr/>
              </p:nvGraphicFramePr>
              <p:xfrm>
                <a:off x="3317" y="3618"/>
                <a:ext cx="336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265" name="Equation" r:id="rId14" imgW="533160" imgH="330120" progId="Equation.DSMT4">
                        <p:embed/>
                      </p:oleObj>
                    </mc:Choice>
                    <mc:Fallback>
                      <p:oleObj name="Equation" r:id="rId14" imgW="533160" imgH="33012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7" y="3618"/>
                              <a:ext cx="336" cy="2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2" name="Rectangle 33"/>
              <p:cNvSpPr>
                <a:spLocks noChangeArrowheads="1"/>
              </p:cNvSpPr>
              <p:nvPr/>
            </p:nvSpPr>
            <p:spPr bwMode="auto">
              <a:xfrm>
                <a:off x="3676" y="3203"/>
                <a:ext cx="16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does not tend to A </a:t>
                </a:r>
              </a:p>
            </p:txBody>
          </p:sp>
        </p:grp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286" y="3430"/>
              <a:ext cx="2054" cy="291"/>
              <a:chOff x="3686" y="3249"/>
              <a:chExt cx="2054" cy="291"/>
            </a:xfrm>
          </p:grpSpPr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3686" y="3249"/>
                <a:ext cx="37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as </a:t>
                </a:r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3973" y="3249"/>
                <a:ext cx="176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tends to infinity is: </a:t>
                </a:r>
              </a:p>
            </p:txBody>
          </p:sp>
        </p:grp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44898-41E7-4D2A-934C-E7C40DF2B8C2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56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Concept of Limit of a Sequence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560388" y="1357313"/>
            <a:ext cx="14398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</p:txBody>
      </p:sp>
      <p:grpSp>
        <p:nvGrpSpPr>
          <p:cNvPr id="25618" name="Group 8"/>
          <p:cNvGrpSpPr>
            <a:grpSpLocks/>
          </p:cNvGrpSpPr>
          <p:nvPr/>
        </p:nvGrpSpPr>
        <p:grpSpPr bwMode="auto">
          <a:xfrm>
            <a:off x="1979613" y="1357313"/>
            <a:ext cx="2735262" cy="511175"/>
            <a:chOff x="1008" y="1251"/>
            <a:chExt cx="1723" cy="322"/>
          </a:xfrm>
        </p:grpSpPr>
        <p:sp>
          <p:nvSpPr>
            <p:cNvPr id="25637" name="Text Box 6"/>
            <p:cNvSpPr txBox="1">
              <a:spLocks noChangeArrowheads="1"/>
            </p:cNvSpPr>
            <p:nvPr/>
          </p:nvSpPr>
          <p:spPr bwMode="auto">
            <a:xfrm>
              <a:off x="1008" y="1251"/>
              <a:ext cx="9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Prove that </a:t>
              </a:r>
            </a:p>
          </p:txBody>
        </p:sp>
        <p:graphicFrame>
          <p:nvGraphicFramePr>
            <p:cNvPr id="25613" name="Object 14"/>
            <p:cNvGraphicFramePr>
              <a:graphicFrameLocks noChangeAspect="1"/>
            </p:cNvGraphicFramePr>
            <p:nvPr/>
          </p:nvGraphicFramePr>
          <p:xfrm>
            <a:off x="1934" y="1303"/>
            <a:ext cx="79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3" name="Equation" r:id="rId4" imgW="1536480" imgH="520560" progId="Equation.DSMT4">
                    <p:embed/>
                  </p:oleObj>
                </mc:Choice>
                <mc:Fallback>
                  <p:oleObj name="Equation" r:id="rId4" imgW="1536480" imgH="5205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1303"/>
                          <a:ext cx="797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9" name="Group 13"/>
          <p:cNvGrpSpPr>
            <a:grpSpLocks/>
          </p:cNvGrpSpPr>
          <p:nvPr/>
        </p:nvGrpSpPr>
        <p:grpSpPr bwMode="auto">
          <a:xfrm>
            <a:off x="4691063" y="1379538"/>
            <a:ext cx="1660525" cy="461962"/>
            <a:chOff x="2494" y="2031"/>
            <a:chExt cx="1046" cy="291"/>
          </a:xfrm>
        </p:grpSpPr>
        <p:graphicFrame>
          <p:nvGraphicFramePr>
            <p:cNvPr id="25612" name="Object 13"/>
            <p:cNvGraphicFramePr>
              <a:graphicFrameLocks noChangeAspect="1"/>
            </p:cNvGraphicFramePr>
            <p:nvPr/>
          </p:nvGraphicFramePr>
          <p:xfrm>
            <a:off x="3049" y="2088"/>
            <a:ext cx="49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4" name="Equation" r:id="rId6" imgW="850680" imgH="355320" progId="Equation.DSMT4">
                    <p:embed/>
                  </p:oleObj>
                </mc:Choice>
                <mc:Fallback>
                  <p:oleObj name="Equation" r:id="rId6" imgW="850680" imgH="3553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2088"/>
                          <a:ext cx="491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6" name="Rectangle 11"/>
            <p:cNvSpPr>
              <a:spLocks noChangeArrowheads="1"/>
            </p:cNvSpPr>
            <p:nvPr/>
          </p:nvSpPr>
          <p:spPr bwMode="auto">
            <a:xfrm>
              <a:off x="2494" y="2031"/>
              <a:ext cx="5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</a:rPr>
                <a:t>where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11188" y="1857375"/>
            <a:ext cx="1960562" cy="461963"/>
            <a:chOff x="567" y="1661"/>
            <a:chExt cx="1235" cy="291"/>
          </a:xfrm>
        </p:grpSpPr>
        <p:sp>
          <p:nvSpPr>
            <p:cNvPr id="25635" name="Rectangle 16"/>
            <p:cNvSpPr>
              <a:spLocks noChangeArrowheads="1"/>
            </p:cNvSpPr>
            <p:nvPr/>
          </p:nvSpPr>
          <p:spPr bwMode="auto">
            <a:xfrm>
              <a:off x="567" y="1661"/>
              <a:ext cx="5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3924300" algn="ctr"/>
                  <a:tab pos="7848600" algn="r"/>
                </a:tabLst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Proof</a:t>
              </a:r>
              <a:endParaRPr lang="en-US" altLang="zh-CN" sz="2400">
                <a:cs typeface="Times New Roman" pitchFamily="18" charset="0"/>
              </a:endParaRPr>
            </a:p>
          </p:txBody>
        </p:sp>
        <p:graphicFrame>
          <p:nvGraphicFramePr>
            <p:cNvPr id="25611" name="Object 12"/>
            <p:cNvGraphicFramePr>
              <a:graphicFrameLocks noChangeAspect="1"/>
            </p:cNvGraphicFramePr>
            <p:nvPr/>
          </p:nvGraphicFramePr>
          <p:xfrm>
            <a:off x="1214" y="1732"/>
            <a:ext cx="58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5" name="Equation" r:id="rId8" imgW="927000" imgH="330120" progId="Equation.DSMT4">
                    <p:embed/>
                  </p:oleObj>
                </mc:Choice>
                <mc:Fallback>
                  <p:oleObj name="Equation" r:id="rId8" imgW="927000" imgH="3301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1732"/>
                          <a:ext cx="588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500313" y="1906588"/>
            <a:ext cx="5505450" cy="461962"/>
            <a:chOff x="2158" y="1253"/>
            <a:chExt cx="3468" cy="291"/>
          </a:xfrm>
        </p:grpSpPr>
        <p:sp>
          <p:nvSpPr>
            <p:cNvPr id="25634" name="Rectangle 18"/>
            <p:cNvSpPr>
              <a:spLocks noChangeArrowheads="1"/>
            </p:cNvSpPr>
            <p:nvPr/>
          </p:nvSpPr>
          <p:spPr bwMode="auto">
            <a:xfrm>
              <a:off x="2158" y="1253"/>
              <a:ext cx="28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there is no harm in assuming that </a:t>
              </a:r>
            </a:p>
          </p:txBody>
        </p:sp>
        <p:graphicFrame>
          <p:nvGraphicFramePr>
            <p:cNvPr id="25610" name="Object 11"/>
            <p:cNvGraphicFramePr>
              <a:graphicFrameLocks noChangeAspect="1"/>
            </p:cNvGraphicFramePr>
            <p:nvPr/>
          </p:nvGraphicFramePr>
          <p:xfrm>
            <a:off x="4905" y="1305"/>
            <a:ext cx="72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6" name="Equation" r:id="rId10" imgW="1231560" imgH="291960" progId="Equation.DSMT4">
                    <p:embed/>
                  </p:oleObj>
                </mc:Choice>
                <mc:Fallback>
                  <p:oleObj name="Equation" r:id="rId10" imgW="1231560" imgH="29196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1305"/>
                          <a:ext cx="721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39750" y="2420938"/>
            <a:ext cx="3175000" cy="461962"/>
            <a:chOff x="340" y="1570"/>
            <a:chExt cx="2000" cy="291"/>
          </a:xfrm>
        </p:grpSpPr>
        <p:sp>
          <p:nvSpPr>
            <p:cNvPr id="25633" name="Rectangle 22"/>
            <p:cNvSpPr>
              <a:spLocks noChangeArrowheads="1"/>
            </p:cNvSpPr>
            <p:nvPr/>
          </p:nvSpPr>
          <p:spPr bwMode="auto">
            <a:xfrm>
              <a:off x="340" y="1570"/>
              <a:ext cx="15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We want to find a </a:t>
              </a:r>
              <a:endParaRPr lang="en-US" altLang="zh-CN" sz="2400">
                <a:cs typeface="Times New Roman" pitchFamily="18" charset="0"/>
              </a:endParaRPr>
            </a:p>
          </p:txBody>
        </p:sp>
        <p:graphicFrame>
          <p:nvGraphicFramePr>
            <p:cNvPr id="25609" name="Object 10"/>
            <p:cNvGraphicFramePr>
              <a:graphicFrameLocks noChangeAspect="1"/>
            </p:cNvGraphicFramePr>
            <p:nvPr/>
          </p:nvGraphicFramePr>
          <p:xfrm>
            <a:off x="1858" y="1626"/>
            <a:ext cx="48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7" name="Equation" r:id="rId12" imgW="761760" imgH="342720" progId="Equation.DSMT4">
                    <p:embed/>
                  </p:oleObj>
                </mc:Choice>
                <mc:Fallback>
                  <p:oleObj name="Equation" r:id="rId12" imgW="761760" imgH="3427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1626"/>
                          <a:ext cx="482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3851275" y="2455863"/>
            <a:ext cx="1363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such that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5613" name="Object 2"/>
          <p:cNvGraphicFramePr>
            <a:graphicFrameLocks noChangeAspect="1"/>
          </p:cNvGraphicFramePr>
          <p:nvPr/>
        </p:nvGraphicFramePr>
        <p:xfrm>
          <a:off x="5143500" y="2500313"/>
          <a:ext cx="3213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14" imgW="3441600" imgH="419040" progId="Equation.DSMT4">
                  <p:embed/>
                </p:oleObj>
              </mc:Choice>
              <mc:Fallback>
                <p:oleObj name="Equation" r:id="rId14" imgW="344160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500313"/>
                        <a:ext cx="3213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14" name="Object 3"/>
          <p:cNvGraphicFramePr>
            <a:graphicFrameLocks noChangeAspect="1"/>
          </p:cNvGraphicFramePr>
          <p:nvPr/>
        </p:nvGraphicFramePr>
        <p:xfrm>
          <a:off x="736600" y="3071813"/>
          <a:ext cx="46212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16" imgW="4394160" imgH="406080" progId="Equation.DSMT4">
                  <p:embed/>
                </p:oleObj>
              </mc:Choice>
              <mc:Fallback>
                <p:oleObj name="Equation" r:id="rId16" imgW="439416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071813"/>
                        <a:ext cx="4621213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5" name="Text Box 31"/>
          <p:cNvSpPr txBox="1">
            <a:spLocks noChangeArrowheads="1"/>
          </p:cNvSpPr>
          <p:nvPr/>
        </p:nvSpPr>
        <p:spPr bwMode="auto">
          <a:xfrm>
            <a:off x="739775" y="3529013"/>
            <a:ext cx="54911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Notice that ln| </a:t>
            </a:r>
            <a:r>
              <a:rPr lang="en-US" altLang="zh-CN" sz="2400" b="1" i="1">
                <a:latin typeface="Times New Roman" pitchFamily="18" charset="0"/>
              </a:rPr>
              <a:t>q </a:t>
            </a:r>
            <a:r>
              <a:rPr lang="en-US" altLang="zh-CN" sz="2400">
                <a:latin typeface="Times New Roman" pitchFamily="18" charset="0"/>
              </a:rPr>
              <a:t>|&lt;0, so the requirement is  </a:t>
            </a:r>
          </a:p>
        </p:txBody>
      </p:sp>
      <p:graphicFrame>
        <p:nvGraphicFramePr>
          <p:cNvPr id="195616" name="Object 4"/>
          <p:cNvGraphicFramePr>
            <a:graphicFrameLocks noChangeAspect="1"/>
          </p:cNvGraphicFramePr>
          <p:nvPr/>
        </p:nvGraphicFramePr>
        <p:xfrm>
          <a:off x="5915025" y="3424238"/>
          <a:ext cx="15144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18" imgW="1485720" imgH="799920" progId="Equation.DSMT4">
                  <p:embed/>
                </p:oleObj>
              </mc:Choice>
              <mc:Fallback>
                <p:oleObj name="Equation" r:id="rId18" imgW="1485720" imgH="799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3424238"/>
                        <a:ext cx="151447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25" name="Text Box 41"/>
          <p:cNvSpPr txBox="1">
            <a:spLocks noChangeArrowheads="1"/>
          </p:cNvSpPr>
          <p:nvPr/>
        </p:nvSpPr>
        <p:spPr bwMode="auto">
          <a:xfrm>
            <a:off x="6002338" y="4286250"/>
            <a:ext cx="1712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Then, for all</a:t>
            </a:r>
          </a:p>
        </p:txBody>
      </p:sp>
      <p:graphicFrame>
        <p:nvGraphicFramePr>
          <p:cNvPr id="195626" name="Object 6"/>
          <p:cNvGraphicFramePr>
            <a:graphicFrameLocks noChangeAspect="1"/>
          </p:cNvGraphicFramePr>
          <p:nvPr/>
        </p:nvGraphicFramePr>
        <p:xfrm>
          <a:off x="3502025" y="4992688"/>
          <a:ext cx="25273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20" imgW="1333440" imgH="419040" progId="Equation.DSMT4">
                  <p:embed/>
                </p:oleObj>
              </mc:Choice>
              <mc:Fallback>
                <p:oleObj name="Equation" r:id="rId20" imgW="133344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4992688"/>
                        <a:ext cx="25273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930275" y="5824538"/>
            <a:ext cx="1509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we have    </a:t>
            </a:r>
          </a:p>
        </p:txBody>
      </p:sp>
      <p:graphicFrame>
        <p:nvGraphicFramePr>
          <p:cNvPr id="195628" name="Object 7"/>
          <p:cNvGraphicFramePr>
            <a:graphicFrameLocks noChangeAspect="1"/>
          </p:cNvGraphicFramePr>
          <p:nvPr/>
        </p:nvGraphicFramePr>
        <p:xfrm>
          <a:off x="2073275" y="5835650"/>
          <a:ext cx="15065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Equation" r:id="rId22" imgW="761760" imgH="228600" progId="Equation.3">
                  <p:embed/>
                </p:oleObj>
              </mc:Choice>
              <mc:Fallback>
                <p:oleObj name="Equation" r:id="rId22" imgW="7617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5835650"/>
                        <a:ext cx="15065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29" name="Rectangle 45"/>
          <p:cNvSpPr>
            <a:spLocks noChangeArrowheads="1"/>
          </p:cNvSpPr>
          <p:nvPr/>
        </p:nvSpPr>
        <p:spPr bwMode="auto">
          <a:xfrm>
            <a:off x="3694113" y="5819775"/>
            <a:ext cx="1593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This means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5631" name="Object 8"/>
          <p:cNvGraphicFramePr>
            <a:graphicFrameLocks noChangeAspect="1"/>
          </p:cNvGraphicFramePr>
          <p:nvPr/>
        </p:nvGraphicFramePr>
        <p:xfrm>
          <a:off x="5248275" y="5799138"/>
          <a:ext cx="14684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Equation" r:id="rId24" imgW="685800" imgH="291960" progId="Equation.3">
                  <p:embed/>
                </p:oleObj>
              </mc:Choice>
              <mc:Fallback>
                <p:oleObj name="Equation" r:id="rId24" imgW="68580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5799138"/>
                        <a:ext cx="1468438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45"/>
          <p:cNvGrpSpPr>
            <a:grpSpLocks/>
          </p:cNvGrpSpPr>
          <p:nvPr/>
        </p:nvGrpSpPr>
        <p:grpSpPr bwMode="auto">
          <a:xfrm>
            <a:off x="787400" y="4214813"/>
            <a:ext cx="4929188" cy="690562"/>
            <a:chOff x="714348" y="4357694"/>
            <a:chExt cx="4929222" cy="690319"/>
          </a:xfrm>
        </p:grpSpPr>
        <p:grpSp>
          <p:nvGrpSpPr>
            <p:cNvPr id="25629" name="组合 44"/>
            <p:cNvGrpSpPr>
              <a:grpSpLocks/>
            </p:cNvGrpSpPr>
            <p:nvPr/>
          </p:nvGrpSpPr>
          <p:grpSpPr bwMode="auto">
            <a:xfrm>
              <a:off x="714348" y="4357694"/>
              <a:ext cx="4929222" cy="690319"/>
              <a:chOff x="142844" y="4500563"/>
              <a:chExt cx="4929222" cy="690319"/>
            </a:xfrm>
          </p:grpSpPr>
          <p:grpSp>
            <p:nvGrpSpPr>
              <p:cNvPr id="25630" name="Group 50"/>
              <p:cNvGrpSpPr>
                <a:grpSpLocks/>
              </p:cNvGrpSpPr>
              <p:nvPr/>
            </p:nvGrpSpPr>
            <p:grpSpPr bwMode="auto">
              <a:xfrm>
                <a:off x="142844" y="4578355"/>
                <a:ext cx="3071813" cy="465138"/>
                <a:chOff x="167" y="2884"/>
                <a:chExt cx="1935" cy="293"/>
              </a:xfrm>
            </p:grpSpPr>
            <p:sp>
              <p:nvSpPr>
                <p:cNvPr id="25631" name="Rectangle 34"/>
                <p:cNvSpPr>
                  <a:spLocks noChangeArrowheads="1"/>
                </p:cNvSpPr>
                <p:nvPr/>
              </p:nvSpPr>
              <p:spPr bwMode="auto">
                <a:xfrm>
                  <a:off x="167" y="2886"/>
                  <a:ext cx="418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eaLnBrk="0" hangingPunct="0">
                    <a:tabLst>
                      <a:tab pos="3924300" algn="ctr"/>
                      <a:tab pos="7848600" algn="r"/>
                    </a:tabLst>
                  </a:pPr>
                  <a:r>
                    <a:rPr lang="en-US" altLang="zh-CN" sz="2400">
                      <a:latin typeface="Times New Roman" pitchFamily="18" charset="0"/>
                      <a:cs typeface="Times New Roman" pitchFamily="18" charset="0"/>
                    </a:rPr>
                    <a:t>So, </a:t>
                  </a:r>
                  <a:endParaRPr lang="en-US" altLang="zh-CN" sz="2400">
                    <a:cs typeface="Times New Roman" pitchFamily="18" charset="0"/>
                  </a:endParaRPr>
                </a:p>
              </p:txBody>
            </p:sp>
            <p:sp>
              <p:nvSpPr>
                <p:cNvPr id="256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124" y="2884"/>
                  <a:ext cx="978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Times New Roman" pitchFamily="18" charset="0"/>
                    </a:rPr>
                    <a:t>we choose </a:t>
                  </a:r>
                </a:p>
              </p:txBody>
            </p:sp>
          </p:grpSp>
          <p:graphicFrame>
            <p:nvGraphicFramePr>
              <p:cNvPr id="25605" name="Object 5"/>
              <p:cNvGraphicFramePr>
                <a:graphicFrameLocks noChangeAspect="1"/>
              </p:cNvGraphicFramePr>
              <p:nvPr/>
            </p:nvGraphicFramePr>
            <p:xfrm>
              <a:off x="3248031" y="4500563"/>
              <a:ext cx="1824035" cy="690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4" name="Equation" r:id="rId26" imgW="2108160" imgH="799920" progId="Equation.DSMT4">
                      <p:embed/>
                    </p:oleObj>
                  </mc:Choice>
                  <mc:Fallback>
                    <p:oleObj name="Equation" r:id="rId26" imgW="2108160" imgH="79992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8031" y="4500563"/>
                            <a:ext cx="1824035" cy="6903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614" name="Object 15"/>
            <p:cNvGraphicFramePr>
              <a:graphicFrameLocks noChangeAspect="1"/>
            </p:cNvGraphicFramePr>
            <p:nvPr/>
          </p:nvGraphicFramePr>
          <p:xfrm>
            <a:off x="1285852" y="4530742"/>
            <a:ext cx="93345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5" name="Equation" r:id="rId28" imgW="927000" imgH="330120" progId="Equation.DSMT4">
                    <p:embed/>
                  </p:oleObj>
                </mc:Choice>
                <mc:Fallback>
                  <p:oleObj name="Equation" r:id="rId28" imgW="927000" imgH="33012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4530742"/>
                          <a:ext cx="933450" cy="32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2" grpId="0"/>
      <p:bldP spid="195615" grpId="0"/>
      <p:bldP spid="195625" grpId="0"/>
      <p:bldP spid="195627" grpId="0"/>
      <p:bldP spid="1956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9E145-F38D-4A9F-B372-B1083CA76A94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869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Concept of Limit of a Sequence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438" y="1555750"/>
            <a:ext cx="1366837" cy="504825"/>
          </a:xfrm>
        </p:spPr>
        <p:txBody>
          <a:bodyPr>
            <a:normAutofit fontScale="850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  <p:sp>
        <p:nvSpPr>
          <p:cNvPr id="193564" name="Rectangle 28"/>
          <p:cNvSpPr>
            <a:spLocks noChangeArrowheads="1"/>
          </p:cNvSpPr>
          <p:nvPr/>
        </p:nvSpPr>
        <p:spPr bwMode="auto">
          <a:xfrm>
            <a:off x="395288" y="2349500"/>
            <a:ext cx="1827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Proof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Since </a:t>
            </a:r>
          </a:p>
        </p:txBody>
      </p:sp>
      <p:graphicFrame>
        <p:nvGraphicFramePr>
          <p:cNvPr id="193555" name="Object 2"/>
          <p:cNvGraphicFramePr>
            <a:graphicFrameLocks noChangeAspect="1"/>
          </p:cNvGraphicFramePr>
          <p:nvPr/>
        </p:nvGraphicFramePr>
        <p:xfrm>
          <a:off x="2144713" y="2371725"/>
          <a:ext cx="1854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4" imgW="1854000" imgH="406080" progId="Equation.DSMT4">
                  <p:embed/>
                </p:oleObj>
              </mc:Choice>
              <mc:Fallback>
                <p:oleObj name="Equation" r:id="rId4" imgW="185400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2371725"/>
                        <a:ext cx="18542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65" name="Rectangle 29"/>
          <p:cNvSpPr>
            <a:spLocks noChangeArrowheads="1"/>
          </p:cNvSpPr>
          <p:nvPr/>
        </p:nvSpPr>
        <p:spPr bwMode="auto">
          <a:xfrm>
            <a:off x="3854450" y="2286000"/>
            <a:ext cx="143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we have 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240338" y="2357438"/>
            <a:ext cx="1057275" cy="461962"/>
            <a:chOff x="2971" y="1570"/>
            <a:chExt cx="666" cy="291"/>
          </a:xfrm>
        </p:grpSpPr>
        <p:graphicFrame>
          <p:nvGraphicFramePr>
            <p:cNvPr id="28691" name="Object 19"/>
            <p:cNvGraphicFramePr>
              <a:graphicFrameLocks noChangeAspect="1"/>
            </p:cNvGraphicFramePr>
            <p:nvPr/>
          </p:nvGraphicFramePr>
          <p:xfrm>
            <a:off x="2971" y="1616"/>
            <a:ext cx="4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1" r:id="rId6" imgW="748975" imgH="241195" progId="Equation.DSMT4">
                    <p:embed/>
                  </p:oleObj>
                </mc:Choice>
                <mc:Fallback>
                  <p:oleObj r:id="rId6" imgW="748975" imgH="241195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616"/>
                          <a:ext cx="4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6" name="Rectangle 30"/>
            <p:cNvSpPr>
              <a:spLocks noChangeArrowheads="1"/>
            </p:cNvSpPr>
            <p:nvPr/>
          </p:nvSpPr>
          <p:spPr bwMode="auto">
            <a:xfrm>
              <a:off x="3424" y="15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, </a:t>
              </a:r>
              <a:endParaRPr lang="zh-CN" altLang="en-US" sz="2400">
                <a:cs typeface="Times New Roman" pitchFamily="18" charset="0"/>
              </a:endParaRPr>
            </a:p>
          </p:txBody>
        </p:sp>
      </p:grpSp>
      <p:graphicFrame>
        <p:nvGraphicFramePr>
          <p:cNvPr id="193553" name="Object 3"/>
          <p:cNvGraphicFramePr>
            <a:graphicFrameLocks noChangeAspect="1"/>
          </p:cNvGraphicFramePr>
          <p:nvPr/>
        </p:nvGraphicFramePr>
        <p:xfrm>
          <a:off x="6103938" y="2384425"/>
          <a:ext cx="9429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2" r:id="rId8" imgW="939392" imgH="330057" progId="Equation.DSMT4">
                  <p:embed/>
                </p:oleObj>
              </mc:Choice>
              <mc:Fallback>
                <p:oleObj r:id="rId8" imgW="939392" imgH="3300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2384425"/>
                        <a:ext cx="9429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67" name="Rectangle 31"/>
          <p:cNvSpPr>
            <a:spLocks noChangeArrowheads="1"/>
          </p:cNvSpPr>
          <p:nvPr/>
        </p:nvSpPr>
        <p:spPr bwMode="auto">
          <a:xfrm>
            <a:off x="6913563" y="2286000"/>
            <a:ext cx="1516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such that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193568" name="Rectangle 32"/>
          <p:cNvSpPr>
            <a:spLocks noChangeArrowheads="1"/>
          </p:cNvSpPr>
          <p:nvPr/>
        </p:nvSpPr>
        <p:spPr bwMode="auto">
          <a:xfrm>
            <a:off x="857250" y="3286125"/>
            <a:ext cx="1003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that is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3551" name="Object 4"/>
          <p:cNvGraphicFramePr>
            <a:graphicFrameLocks noChangeAspect="1"/>
          </p:cNvGraphicFramePr>
          <p:nvPr/>
        </p:nvGraphicFramePr>
        <p:xfrm>
          <a:off x="1987550" y="3384550"/>
          <a:ext cx="2222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" name="Equation" r:id="rId10" imgW="2222280" imgH="330120" progId="Equation.DSMT4">
                  <p:embed/>
                </p:oleObj>
              </mc:Choice>
              <mc:Fallback>
                <p:oleObj name="Equation" r:id="rId10" imgW="222228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384550"/>
                        <a:ext cx="2222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69" name="Rectangle 33"/>
          <p:cNvSpPr>
            <a:spLocks noChangeArrowheads="1"/>
          </p:cNvSpPr>
          <p:nvPr/>
        </p:nvSpPr>
        <p:spPr bwMode="auto">
          <a:xfrm>
            <a:off x="4067175" y="3321050"/>
            <a:ext cx="1098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Since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3550" name="Object 5"/>
          <p:cNvGraphicFramePr>
            <a:graphicFrameLocks noChangeAspect="1"/>
          </p:cNvGraphicFramePr>
          <p:nvPr/>
        </p:nvGraphicFramePr>
        <p:xfrm>
          <a:off x="5108575" y="3384550"/>
          <a:ext cx="7334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4" name="Equation" r:id="rId12" imgW="736560" imgH="330120" progId="Equation.DSMT4">
                  <p:embed/>
                </p:oleObj>
              </mc:Choice>
              <mc:Fallback>
                <p:oleObj name="Equation" r:id="rId12" imgW="73656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3384550"/>
                        <a:ext cx="7334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70" name="Rectangle 34"/>
          <p:cNvSpPr>
            <a:spLocks noChangeArrowheads="1"/>
          </p:cNvSpPr>
          <p:nvPr/>
        </p:nvSpPr>
        <p:spPr bwMode="auto">
          <a:xfrm>
            <a:off x="5775325" y="3321050"/>
            <a:ext cx="782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and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3549" name="Object 6"/>
          <p:cNvGraphicFramePr>
            <a:graphicFrameLocks noChangeAspect="1"/>
          </p:cNvGraphicFramePr>
          <p:nvPr/>
        </p:nvGraphicFramePr>
        <p:xfrm>
          <a:off x="6400800" y="3429000"/>
          <a:ext cx="6000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5" name="Equation" r:id="rId14" imgW="596880" imgH="266400" progId="Equation.DSMT4">
                  <p:embed/>
                </p:oleObj>
              </mc:Choice>
              <mc:Fallback>
                <p:oleObj name="Equation" r:id="rId14" imgW="59688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429000"/>
                        <a:ext cx="600075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71" name="Rectangle 35"/>
          <p:cNvSpPr>
            <a:spLocks noChangeArrowheads="1"/>
          </p:cNvSpPr>
          <p:nvPr/>
        </p:nvSpPr>
        <p:spPr bwMode="auto">
          <a:xfrm>
            <a:off x="6929438" y="3286125"/>
            <a:ext cx="143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we have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3548" name="Object 7"/>
          <p:cNvGraphicFramePr>
            <a:graphicFrameLocks noChangeAspect="1"/>
          </p:cNvGraphicFramePr>
          <p:nvPr/>
        </p:nvGraphicFramePr>
        <p:xfrm>
          <a:off x="1000125" y="3862388"/>
          <a:ext cx="1143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6" name="Equation" r:id="rId16" imgW="1143000" imgH="330120" progId="Equation.DSMT4">
                  <p:embed/>
                </p:oleObj>
              </mc:Choice>
              <mc:Fallback>
                <p:oleObj name="Equation" r:id="rId16" imgW="114300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862388"/>
                        <a:ext cx="11430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72" name="Rectangle 36"/>
          <p:cNvSpPr>
            <a:spLocks noChangeArrowheads="1"/>
          </p:cNvSpPr>
          <p:nvPr/>
        </p:nvSpPr>
        <p:spPr bwMode="auto">
          <a:xfrm>
            <a:off x="2000250" y="3825875"/>
            <a:ext cx="2028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Noticing that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3547" name="Object 8"/>
          <p:cNvGraphicFramePr>
            <a:graphicFrameLocks noChangeAspect="1"/>
          </p:cNvGraphicFramePr>
          <p:nvPr/>
        </p:nvGraphicFramePr>
        <p:xfrm>
          <a:off x="3944938" y="3862388"/>
          <a:ext cx="154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7" name="Equation" r:id="rId18" imgW="1549080" imgH="330120" progId="Equation.DSMT4">
                  <p:embed/>
                </p:oleObj>
              </mc:Choice>
              <mc:Fallback>
                <p:oleObj name="Equation" r:id="rId18" imgW="1549080" imgH="330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3862388"/>
                        <a:ext cx="1549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73" name="Rectangle 37"/>
          <p:cNvSpPr>
            <a:spLocks noChangeArrowheads="1"/>
          </p:cNvSpPr>
          <p:nvPr/>
        </p:nvSpPr>
        <p:spPr bwMode="auto">
          <a:xfrm>
            <a:off x="5364163" y="3825875"/>
            <a:ext cx="143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we have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193574" name="Rectangle 38"/>
          <p:cNvSpPr>
            <a:spLocks noChangeArrowheads="1"/>
          </p:cNvSpPr>
          <p:nvPr/>
        </p:nvSpPr>
        <p:spPr bwMode="auto">
          <a:xfrm>
            <a:off x="928688" y="4365625"/>
            <a:ext cx="2633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Moreover, we have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3545" name="Object 9"/>
          <p:cNvGraphicFramePr>
            <a:graphicFrameLocks noChangeAspect="1"/>
          </p:cNvGraphicFramePr>
          <p:nvPr/>
        </p:nvGraphicFramePr>
        <p:xfrm>
          <a:off x="3400425" y="4392613"/>
          <a:ext cx="1955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Equation" r:id="rId20" imgW="1955520" imgH="330120" progId="Equation.DSMT4">
                  <p:embed/>
                </p:oleObj>
              </mc:Choice>
              <mc:Fallback>
                <p:oleObj name="Equation" r:id="rId20" imgW="1955520" imgH="330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4392613"/>
                        <a:ext cx="19558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75" name="Rectangle 39"/>
          <p:cNvSpPr>
            <a:spLocks noChangeArrowheads="1"/>
          </p:cNvSpPr>
          <p:nvPr/>
        </p:nvSpPr>
        <p:spPr bwMode="auto">
          <a:xfrm>
            <a:off x="5219700" y="4365625"/>
            <a:ext cx="1254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That is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193576" name="Rectangle 40"/>
          <p:cNvSpPr>
            <a:spLocks noChangeArrowheads="1"/>
          </p:cNvSpPr>
          <p:nvPr/>
        </p:nvSpPr>
        <p:spPr bwMode="auto">
          <a:xfrm>
            <a:off x="928688" y="4941888"/>
            <a:ext cx="1757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So, we have 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965200" y="5502275"/>
            <a:ext cx="4351338" cy="485775"/>
            <a:chOff x="608" y="3793"/>
            <a:chExt cx="2741" cy="306"/>
          </a:xfrm>
        </p:grpSpPr>
        <p:grpSp>
          <p:nvGrpSpPr>
            <p:cNvPr id="28723" name="Group 54"/>
            <p:cNvGrpSpPr>
              <a:grpSpLocks/>
            </p:cNvGrpSpPr>
            <p:nvPr/>
          </p:nvGrpSpPr>
          <p:grpSpPr bwMode="auto">
            <a:xfrm>
              <a:off x="608" y="3793"/>
              <a:ext cx="2601" cy="306"/>
              <a:chOff x="608" y="3793"/>
              <a:chExt cx="2601" cy="306"/>
            </a:xfrm>
          </p:grpSpPr>
          <p:sp>
            <p:nvSpPr>
              <p:cNvPr id="28725" name="Rectangle 41"/>
              <p:cNvSpPr>
                <a:spLocks noChangeArrowheads="1"/>
              </p:cNvSpPr>
              <p:nvPr/>
            </p:nvSpPr>
            <p:spPr bwMode="auto">
              <a:xfrm>
                <a:off x="608" y="3793"/>
                <a:ext cx="200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Similarly, we can prove </a:t>
                </a:r>
                <a:endParaRPr lang="en-US" altLang="zh-CN" sz="2400">
                  <a:cs typeface="Times New Roman" pitchFamily="18" charset="0"/>
                </a:endParaRPr>
              </a:p>
            </p:txBody>
          </p:sp>
          <p:graphicFrame>
            <p:nvGraphicFramePr>
              <p:cNvPr id="28690" name="Object 18"/>
              <p:cNvGraphicFramePr>
                <a:graphicFrameLocks noChangeAspect="1"/>
              </p:cNvGraphicFramePr>
              <p:nvPr/>
            </p:nvGraphicFramePr>
            <p:xfrm>
              <a:off x="2475" y="3841"/>
              <a:ext cx="734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09" name="Equation" r:id="rId22" imgW="1168200" imgH="406080" progId="Equation.DSMT4">
                      <p:embed/>
                    </p:oleObj>
                  </mc:Choice>
                  <mc:Fallback>
                    <p:oleObj name="Equation" r:id="rId22" imgW="1168200" imgH="40608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5" y="3841"/>
                            <a:ext cx="734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724" name="Rectangle 42"/>
            <p:cNvSpPr>
              <a:spLocks noChangeArrowheads="1"/>
            </p:cNvSpPr>
            <p:nvPr/>
          </p:nvSpPr>
          <p:spPr bwMode="auto">
            <a:xfrm>
              <a:off x="3136" y="3804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. </a:t>
              </a:r>
              <a:endParaRPr lang="zh-CN" altLang="en-US" sz="2400">
                <a:cs typeface="Times New Roman" pitchFamily="18" charset="0"/>
              </a:endParaRPr>
            </a:p>
          </p:txBody>
        </p:sp>
      </p:grpSp>
      <p:grpSp>
        <p:nvGrpSpPr>
          <p:cNvPr id="28709" name="Group 44"/>
          <p:cNvGrpSpPr>
            <a:grpSpLocks/>
          </p:cNvGrpSpPr>
          <p:nvPr/>
        </p:nvGrpSpPr>
        <p:grpSpPr bwMode="auto">
          <a:xfrm>
            <a:off x="1520825" y="1214438"/>
            <a:ext cx="6551613" cy="962025"/>
            <a:chOff x="175" y="1265"/>
            <a:chExt cx="4127" cy="606"/>
          </a:xfrm>
        </p:grpSpPr>
        <p:sp>
          <p:nvSpPr>
            <p:cNvPr id="28719" name="Rectangle 24"/>
            <p:cNvSpPr>
              <a:spLocks noChangeArrowheads="1"/>
            </p:cNvSpPr>
            <p:nvPr/>
          </p:nvSpPr>
          <p:spPr bwMode="auto">
            <a:xfrm>
              <a:off x="175" y="1298"/>
              <a:ext cx="2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If 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28686" name="Object 14"/>
            <p:cNvGraphicFramePr>
              <a:graphicFrameLocks noChangeAspect="1"/>
            </p:cNvGraphicFramePr>
            <p:nvPr/>
          </p:nvGraphicFramePr>
          <p:xfrm>
            <a:off x="490" y="1344"/>
            <a:ext cx="85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0" name="Equation" r:id="rId24" imgW="1358640" imgH="330120" progId="Equation.DSMT4">
                    <p:embed/>
                  </p:oleObj>
                </mc:Choice>
                <mc:Fallback>
                  <p:oleObj name="Equation" r:id="rId24" imgW="1358640" imgH="33012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1344"/>
                          <a:ext cx="85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0" name="Rectangle 25"/>
            <p:cNvSpPr>
              <a:spLocks noChangeArrowheads="1"/>
            </p:cNvSpPr>
            <p:nvPr/>
          </p:nvSpPr>
          <p:spPr bwMode="auto">
            <a:xfrm>
              <a:off x="1347" y="1273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and 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28687" name="Object 15"/>
            <p:cNvGraphicFramePr>
              <a:graphicFrameLocks noChangeAspect="1"/>
            </p:cNvGraphicFramePr>
            <p:nvPr/>
          </p:nvGraphicFramePr>
          <p:xfrm>
            <a:off x="1795" y="1339"/>
            <a:ext cx="116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1" name="Equation" r:id="rId26" imgW="1854000" imgH="406080" progId="Equation.DSMT4">
                    <p:embed/>
                  </p:oleObj>
                </mc:Choice>
                <mc:Fallback>
                  <p:oleObj name="Equation" r:id="rId26" imgW="1854000" imgH="4060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1339"/>
                          <a:ext cx="1168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1" name="Rectangle 26"/>
            <p:cNvSpPr>
              <a:spLocks noChangeArrowheads="1"/>
            </p:cNvSpPr>
            <p:nvPr/>
          </p:nvSpPr>
          <p:spPr bwMode="auto">
            <a:xfrm>
              <a:off x="2963" y="1265"/>
              <a:ext cx="7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prove 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28688" name="Object 16"/>
            <p:cNvGraphicFramePr>
              <a:graphicFrameLocks noChangeAspect="1"/>
            </p:cNvGraphicFramePr>
            <p:nvPr/>
          </p:nvGraphicFramePr>
          <p:xfrm>
            <a:off x="587" y="1605"/>
            <a:ext cx="84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2" name="Equation" r:id="rId28" imgW="1346040" imgH="419040" progId="Equation.DSMT4">
                    <p:embed/>
                  </p:oleObj>
                </mc:Choice>
                <mc:Fallback>
                  <p:oleObj name="Equation" r:id="rId28" imgW="1346040" imgH="4190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1605"/>
                          <a:ext cx="845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2" name="Rectangle 27"/>
            <p:cNvSpPr>
              <a:spLocks noChangeArrowheads="1"/>
            </p:cNvSpPr>
            <p:nvPr/>
          </p:nvSpPr>
          <p:spPr bwMode="auto">
            <a:xfrm>
              <a:off x="175" y="1564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and 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28689" name="Object 17"/>
            <p:cNvGraphicFramePr>
              <a:graphicFrameLocks noChangeAspect="1"/>
            </p:cNvGraphicFramePr>
            <p:nvPr/>
          </p:nvGraphicFramePr>
          <p:xfrm>
            <a:off x="3568" y="1306"/>
            <a:ext cx="73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3" name="Equation" r:id="rId30" imgW="1168200" imgH="406080" progId="Equation.DSMT4">
                    <p:embed/>
                  </p:oleObj>
                </mc:Choice>
                <mc:Fallback>
                  <p:oleObj name="Equation" r:id="rId30" imgW="1168200" imgH="4060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1306"/>
                          <a:ext cx="734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165475" y="2824163"/>
            <a:ext cx="3136900" cy="461962"/>
            <a:chOff x="2221" y="1991"/>
            <a:chExt cx="1976" cy="291"/>
          </a:xfrm>
        </p:grpSpPr>
        <p:graphicFrame>
          <p:nvGraphicFramePr>
            <p:cNvPr id="28685" name="Object 13"/>
            <p:cNvGraphicFramePr>
              <a:graphicFrameLocks noChangeAspect="1"/>
            </p:cNvGraphicFramePr>
            <p:nvPr/>
          </p:nvGraphicFramePr>
          <p:xfrm>
            <a:off x="2221" y="2024"/>
            <a:ext cx="88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4" name="Equation" r:id="rId32" imgW="1396800" imgH="330120" progId="Equation.DSMT4">
                    <p:embed/>
                  </p:oleObj>
                </mc:Choice>
                <mc:Fallback>
                  <p:oleObj name="Equation" r:id="rId32" imgW="1396800" imgH="3301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024"/>
                          <a:ext cx="883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>
              <a:off x="3062" y="1991"/>
              <a:ext cx="11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, </a:t>
              </a:r>
              <a:r>
                <a:rPr lang="en-US" altLang="zh-CN" sz="2400">
                  <a:latin typeface="Times New Roman" pitchFamily="18" charset="0"/>
                </a:rPr>
                <a:t>for all </a:t>
              </a:r>
              <a:r>
                <a:rPr lang="en-US" altLang="zh-CN" sz="2400" b="1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&gt;</a:t>
              </a:r>
              <a:r>
                <a:rPr lang="en-US" altLang="zh-CN" sz="2400" b="1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,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675438" y="3857625"/>
            <a:ext cx="1682750" cy="461963"/>
            <a:chOff x="4122" y="2523"/>
            <a:chExt cx="1060" cy="291"/>
          </a:xfrm>
        </p:grpSpPr>
        <p:graphicFrame>
          <p:nvGraphicFramePr>
            <p:cNvPr id="28684" name="Object 12"/>
            <p:cNvGraphicFramePr>
              <a:graphicFrameLocks noChangeAspect="1"/>
            </p:cNvGraphicFramePr>
            <p:nvPr/>
          </p:nvGraphicFramePr>
          <p:xfrm>
            <a:off x="4122" y="2523"/>
            <a:ext cx="97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5" name="Equation" r:id="rId34" imgW="1549080" imgH="330120" progId="Equation.DSMT4">
                    <p:embed/>
                  </p:oleObj>
                </mc:Choice>
                <mc:Fallback>
                  <p:oleObj name="Equation" r:id="rId34" imgW="1549080" imgH="3301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2" y="2523"/>
                          <a:ext cx="97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7" name="Rectangle 48"/>
            <p:cNvSpPr>
              <a:spLocks noChangeArrowheads="1"/>
            </p:cNvSpPr>
            <p:nvPr/>
          </p:nvSpPr>
          <p:spPr bwMode="auto">
            <a:xfrm>
              <a:off x="5012" y="2523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.</a:t>
              </a: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6405563" y="4365625"/>
            <a:ext cx="1452562" cy="461963"/>
            <a:chOff x="3949" y="2840"/>
            <a:chExt cx="915" cy="291"/>
          </a:xfrm>
        </p:grpSpPr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3949" y="2840"/>
            <a:ext cx="79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6" name="Equation" r:id="rId36" imgW="1257120" imgH="330120" progId="Equation.DSMT4">
                    <p:embed/>
                  </p:oleObj>
                </mc:Choice>
                <mc:Fallback>
                  <p:oleObj name="Equation" r:id="rId36" imgW="1257120" imgH="33012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2840"/>
                          <a:ext cx="79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6" name="Rectangle 50"/>
            <p:cNvSpPr>
              <a:spLocks noChangeArrowheads="1"/>
            </p:cNvSpPr>
            <p:nvPr/>
          </p:nvSpPr>
          <p:spPr bwMode="auto">
            <a:xfrm>
              <a:off x="4694" y="2840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.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2928938" y="5013325"/>
            <a:ext cx="1428750" cy="461963"/>
            <a:chOff x="2513" y="3475"/>
            <a:chExt cx="900" cy="291"/>
          </a:xfrm>
        </p:grpSpPr>
        <p:graphicFrame>
          <p:nvGraphicFramePr>
            <p:cNvPr id="28682" name="Object 10"/>
            <p:cNvGraphicFramePr>
              <a:graphicFrameLocks noChangeAspect="1"/>
            </p:cNvGraphicFramePr>
            <p:nvPr/>
          </p:nvGraphicFramePr>
          <p:xfrm>
            <a:off x="2513" y="3475"/>
            <a:ext cx="73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7" name="Equation" r:id="rId38" imgW="1168200" imgH="406080" progId="Equation.DSMT4">
                    <p:embed/>
                  </p:oleObj>
                </mc:Choice>
                <mc:Fallback>
                  <p:oleObj name="Equation" r:id="rId38" imgW="1168200" imgH="4060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3475"/>
                          <a:ext cx="734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5" name="Rectangle 52"/>
            <p:cNvSpPr>
              <a:spLocks noChangeArrowheads="1"/>
            </p:cNvSpPr>
            <p:nvPr/>
          </p:nvSpPr>
          <p:spPr bwMode="auto">
            <a:xfrm>
              <a:off x="3243" y="3475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.</a:t>
              </a:r>
            </a:p>
          </p:txBody>
        </p:sp>
      </p:grpSp>
      <p:sp>
        <p:nvSpPr>
          <p:cNvPr id="193591" name="Rectangle 55"/>
          <p:cNvSpPr>
            <a:spLocks noChangeArrowheads="1"/>
          </p:cNvSpPr>
          <p:nvPr/>
        </p:nvSpPr>
        <p:spPr bwMode="auto">
          <a:xfrm>
            <a:off x="5535613" y="5500688"/>
            <a:ext cx="1108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Finish.</a:t>
            </a:r>
            <a:endParaRPr lang="en-US" altLang="zh-CN" sz="240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9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64" grpId="0"/>
      <p:bldP spid="193565" grpId="0"/>
      <p:bldP spid="193567" grpId="0"/>
      <p:bldP spid="193568" grpId="0"/>
      <p:bldP spid="193569" grpId="0"/>
      <p:bldP spid="193570" grpId="0"/>
      <p:bldP spid="193571" grpId="0"/>
      <p:bldP spid="193572" grpId="0"/>
      <p:bldP spid="193573" grpId="0"/>
      <p:bldP spid="193574" grpId="0"/>
      <p:bldP spid="193575" grpId="0"/>
      <p:bldP spid="193576" grpId="0"/>
      <p:bldP spid="1935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500034" y="1214422"/>
            <a:ext cx="7429500" cy="7858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F8076-26ED-4AB8-AF61-03CE5D5C44B1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1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Properties of Limit of a Sequence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143000"/>
            <a:ext cx="7072313" cy="857250"/>
          </a:xfrm>
        </p:spPr>
        <p:txBody>
          <a:bodyPr>
            <a:noAutofit/>
          </a:bodyPr>
          <a:lstStyle/>
          <a:p>
            <a:pPr marL="274320" indent="-274320" fontAlgn="auto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+mn-lt"/>
              </a:rPr>
              <a:t>Theorem </a:t>
            </a:r>
            <a:r>
              <a:rPr lang="en-US" altLang="zh-CN" b="1" dirty="0">
                <a:solidFill>
                  <a:srgbClr val="C00000"/>
                </a:solidFill>
                <a:latin typeface="+mn-lt"/>
              </a:rPr>
              <a:t>(Uniqueness)</a:t>
            </a:r>
            <a:r>
              <a:rPr lang="en-US" altLang="zh-CN" dirty="0">
                <a:solidFill>
                  <a:srgbClr val="C00000"/>
                </a:solidFill>
                <a:latin typeface="+mn-lt"/>
              </a:rPr>
              <a:t>  </a:t>
            </a:r>
          </a:p>
          <a:p>
            <a:pPr marL="274320" indent="-274320" fontAlgn="auto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dirty="0">
                <a:latin typeface="+mn-lt"/>
              </a:rPr>
              <a:t>The limit of any convergent sequence is unique.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971550" y="1989138"/>
            <a:ext cx="5543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Assume that the sequence has two different limits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27763" y="1989138"/>
            <a:ext cx="981075" cy="400050"/>
            <a:chOff x="3515" y="1253"/>
            <a:chExt cx="618" cy="252"/>
          </a:xfrm>
        </p:grpSpPr>
        <p:graphicFrame>
          <p:nvGraphicFramePr>
            <p:cNvPr id="31765" name="Object 21"/>
            <p:cNvGraphicFramePr>
              <a:graphicFrameLocks noChangeAspect="1"/>
            </p:cNvGraphicFramePr>
            <p:nvPr/>
          </p:nvGraphicFramePr>
          <p:xfrm>
            <a:off x="3515" y="129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3" r:id="rId4" imgW="228600" imgH="228600" progId="Equation.DSMT4">
                    <p:embed/>
                  </p:oleObj>
                </mc:Choice>
                <mc:Fallback>
                  <p:oleObj r:id="rId4" imgW="22860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298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4" name="Rectangle 7"/>
            <p:cNvSpPr>
              <a:spLocks noChangeArrowheads="1"/>
            </p:cNvSpPr>
            <p:nvPr/>
          </p:nvSpPr>
          <p:spPr bwMode="auto">
            <a:xfrm>
              <a:off x="3606" y="1253"/>
              <a:ext cx="4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and </a:t>
              </a:r>
            </a:p>
          </p:txBody>
        </p:sp>
        <p:graphicFrame>
          <p:nvGraphicFramePr>
            <p:cNvPr id="31766" name="Object 22"/>
            <p:cNvGraphicFramePr>
              <a:graphicFrameLocks noChangeAspect="1"/>
            </p:cNvGraphicFramePr>
            <p:nvPr/>
          </p:nvGraphicFramePr>
          <p:xfrm>
            <a:off x="3949" y="1282"/>
            <a:ext cx="18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4" name="Equation" r:id="rId6" imgW="291960" imgH="279360" progId="Equation.DSMT4">
                    <p:embed/>
                  </p:oleObj>
                </mc:Choice>
                <mc:Fallback>
                  <p:oleObj name="Equation" r:id="rId6" imgW="291960" imgH="27936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1282"/>
                          <a:ext cx="18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7235825" y="1989138"/>
            <a:ext cx="1441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that is	</a:t>
            </a:r>
          </a:p>
        </p:txBody>
      </p:sp>
      <p:graphicFrame>
        <p:nvGraphicFramePr>
          <p:cNvPr id="368650" name="Object 2"/>
          <p:cNvGraphicFramePr>
            <a:graphicFrameLocks noChangeAspect="1"/>
          </p:cNvGraphicFramePr>
          <p:nvPr/>
        </p:nvGraphicFramePr>
        <p:xfrm>
          <a:off x="2195513" y="2420938"/>
          <a:ext cx="1114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5" r:id="rId8" imgW="1117115" imgH="406224" progId="Equation.DSMT4">
                  <p:embed/>
                </p:oleObj>
              </mc:Choice>
              <mc:Fallback>
                <p:oleObj r:id="rId8" imgW="1117115" imgH="4062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20938"/>
                        <a:ext cx="11144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3203575" y="2349500"/>
            <a:ext cx="682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and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829050" y="2349500"/>
            <a:ext cx="1392238" cy="447675"/>
            <a:chOff x="2245" y="1592"/>
            <a:chExt cx="877" cy="282"/>
          </a:xfrm>
        </p:grpSpPr>
        <p:graphicFrame>
          <p:nvGraphicFramePr>
            <p:cNvPr id="31764" name="Object 20"/>
            <p:cNvGraphicFramePr>
              <a:graphicFrameLocks noChangeAspect="1"/>
            </p:cNvGraphicFramePr>
            <p:nvPr/>
          </p:nvGraphicFramePr>
          <p:xfrm>
            <a:off x="2245" y="1616"/>
            <a:ext cx="70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6" r:id="rId10" imgW="1117115" imgH="406224" progId="Equation.DSMT4">
                    <p:embed/>
                  </p:oleObj>
                </mc:Choice>
                <mc:Fallback>
                  <p:oleObj r:id="rId10" imgW="1117115" imgH="406224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616"/>
                          <a:ext cx="702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3" name="Rectangle 14"/>
            <p:cNvSpPr>
              <a:spLocks noChangeArrowheads="1"/>
            </p:cNvSpPr>
            <p:nvPr/>
          </p:nvSpPr>
          <p:spPr bwMode="auto">
            <a:xfrm>
              <a:off x="2925" y="159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187950" y="2384425"/>
            <a:ext cx="825500" cy="400050"/>
            <a:chOff x="3152" y="1592"/>
            <a:chExt cx="520" cy="252"/>
          </a:xfrm>
        </p:grpSpPr>
        <p:graphicFrame>
          <p:nvGraphicFramePr>
            <p:cNvPr id="31763" name="Object 19"/>
            <p:cNvGraphicFramePr>
              <a:graphicFrameLocks noChangeAspect="1"/>
            </p:cNvGraphicFramePr>
            <p:nvPr/>
          </p:nvGraphicFramePr>
          <p:xfrm>
            <a:off x="3152" y="1616"/>
            <a:ext cx="4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7" r:id="rId12" imgW="672808" imgH="228501" progId="Equation.DSMT4">
                    <p:embed/>
                  </p:oleObj>
                </mc:Choice>
                <mc:Fallback>
                  <p:oleObj r:id="rId12" imgW="672808" imgH="228501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616"/>
                          <a:ext cx="42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2" name="Rectangle 17"/>
            <p:cNvSpPr>
              <a:spLocks noChangeArrowheads="1"/>
            </p:cNvSpPr>
            <p:nvPr/>
          </p:nvSpPr>
          <p:spPr bwMode="auto">
            <a:xfrm>
              <a:off x="3515" y="1592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sp>
        <p:nvSpPr>
          <p:cNvPr id="368658" name="Rectangle 18"/>
          <p:cNvSpPr>
            <a:spLocks noChangeArrowheads="1"/>
          </p:cNvSpPr>
          <p:nvPr/>
        </p:nvSpPr>
        <p:spPr bwMode="auto">
          <a:xfrm>
            <a:off x="107950" y="1989138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Proof</a:t>
            </a:r>
            <a:endParaRPr lang="en-US" altLang="zh-CN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07950" y="2924175"/>
            <a:ext cx="2260600" cy="400050"/>
            <a:chOff x="2245" y="2341"/>
            <a:chExt cx="1424" cy="252"/>
          </a:xfrm>
        </p:grpSpPr>
        <p:sp>
          <p:nvSpPr>
            <p:cNvPr id="31811" name="Rectangle 20"/>
            <p:cNvSpPr>
              <a:spLocks noChangeArrowheads="1"/>
            </p:cNvSpPr>
            <p:nvPr/>
          </p:nvSpPr>
          <p:spPr bwMode="auto">
            <a:xfrm>
              <a:off x="2245" y="2341"/>
              <a:ext cx="10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Let’s suppose </a:t>
              </a:r>
            </a:p>
          </p:txBody>
        </p:sp>
        <p:graphicFrame>
          <p:nvGraphicFramePr>
            <p:cNvPr id="31762" name="Object 18"/>
            <p:cNvGraphicFramePr>
              <a:graphicFrameLocks noChangeAspect="1"/>
            </p:cNvGraphicFramePr>
            <p:nvPr/>
          </p:nvGraphicFramePr>
          <p:xfrm>
            <a:off x="3243" y="2387"/>
            <a:ext cx="4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8" r:id="rId14" imgW="672808" imgH="228501" progId="Equation.DSMT4">
                    <p:embed/>
                  </p:oleObj>
                </mc:Choice>
                <mc:Fallback>
                  <p:oleObj r:id="rId14" imgW="672808" imgH="228501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387"/>
                          <a:ext cx="42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411413" y="2924175"/>
            <a:ext cx="6864350" cy="400050"/>
            <a:chOff x="3696" y="2341"/>
            <a:chExt cx="4324" cy="252"/>
          </a:xfrm>
        </p:grpSpPr>
        <p:sp>
          <p:nvSpPr>
            <p:cNvPr id="31809" name="Rectangle 23"/>
            <p:cNvSpPr>
              <a:spLocks noChangeArrowheads="1"/>
            </p:cNvSpPr>
            <p:nvPr/>
          </p:nvSpPr>
          <p:spPr bwMode="auto">
            <a:xfrm>
              <a:off x="3696" y="2341"/>
              <a:ext cx="3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If </a:t>
              </a:r>
            </a:p>
          </p:txBody>
        </p:sp>
        <p:graphicFrame>
          <p:nvGraphicFramePr>
            <p:cNvPr id="31761" name="Object 17"/>
            <p:cNvGraphicFramePr>
              <a:graphicFrameLocks noChangeAspect="1"/>
            </p:cNvGraphicFramePr>
            <p:nvPr/>
          </p:nvGraphicFramePr>
          <p:xfrm>
            <a:off x="3996" y="2379"/>
            <a:ext cx="4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9" r:id="rId16" imgW="672808" imgH="228501" progId="Equation.DSMT4">
                    <p:embed/>
                  </p:oleObj>
                </mc:Choice>
                <mc:Fallback>
                  <p:oleObj r:id="rId16" imgW="672808" imgH="228501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2379"/>
                          <a:ext cx="42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0" name="Rectangle 25"/>
            <p:cNvSpPr>
              <a:spLocks noChangeArrowheads="1"/>
            </p:cNvSpPr>
            <p:nvPr/>
          </p:nvSpPr>
          <p:spPr bwMode="auto">
            <a:xfrm>
              <a:off x="4422" y="2341"/>
              <a:ext cx="35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we have the same conclusion) and choose a positive </a:t>
              </a:r>
            </a:p>
          </p:txBody>
        </p:sp>
      </p:grpSp>
      <p:graphicFrame>
        <p:nvGraphicFramePr>
          <p:cNvPr id="368666" name="Object 3"/>
          <p:cNvGraphicFramePr>
            <a:graphicFrameLocks noChangeAspect="1"/>
          </p:cNvGraphicFramePr>
          <p:nvPr/>
        </p:nvGraphicFramePr>
        <p:xfrm>
          <a:off x="222250" y="3314700"/>
          <a:ext cx="11811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0" r:id="rId18" imgW="1180588" imgH="622030" progId="Equation.DSMT4">
                  <p:embed/>
                </p:oleObj>
              </mc:Choice>
              <mc:Fallback>
                <p:oleObj r:id="rId18" imgW="1180588" imgH="62203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3314700"/>
                        <a:ext cx="11811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7" name="Rectangle 27"/>
          <p:cNvSpPr>
            <a:spLocks noChangeArrowheads="1"/>
          </p:cNvSpPr>
          <p:nvPr/>
        </p:nvSpPr>
        <p:spPr bwMode="auto">
          <a:xfrm>
            <a:off x="1330325" y="3429000"/>
            <a:ext cx="946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Since </a:t>
            </a:r>
          </a:p>
        </p:txBody>
      </p:sp>
      <p:graphicFrame>
        <p:nvGraphicFramePr>
          <p:cNvPr id="368668" name="Object 4"/>
          <p:cNvGraphicFramePr>
            <a:graphicFrameLocks noChangeAspect="1"/>
          </p:cNvGraphicFramePr>
          <p:nvPr/>
        </p:nvGraphicFramePr>
        <p:xfrm>
          <a:off x="2244725" y="3451225"/>
          <a:ext cx="1114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1" r:id="rId20" imgW="1117115" imgH="406224" progId="Equation.DSMT4">
                  <p:embed/>
                </p:oleObj>
              </mc:Choice>
              <mc:Fallback>
                <p:oleObj r:id="rId20" imgW="1117115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3451225"/>
                        <a:ext cx="11144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9" name="Rectangle 29"/>
          <p:cNvSpPr>
            <a:spLocks noChangeArrowheads="1"/>
          </p:cNvSpPr>
          <p:nvPr/>
        </p:nvSpPr>
        <p:spPr bwMode="auto">
          <a:xfrm>
            <a:off x="3324225" y="3429000"/>
            <a:ext cx="4384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by the definition of limit, for any given </a:t>
            </a:r>
          </a:p>
        </p:txBody>
      </p:sp>
      <p:graphicFrame>
        <p:nvGraphicFramePr>
          <p:cNvPr id="368670" name="Object 5"/>
          <p:cNvGraphicFramePr>
            <a:graphicFrameLocks noChangeAspect="1"/>
          </p:cNvGraphicFramePr>
          <p:nvPr/>
        </p:nvGraphicFramePr>
        <p:xfrm>
          <a:off x="7524750" y="3455988"/>
          <a:ext cx="238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2" r:id="rId22" imgW="241195" imgH="330057" progId="Equation.DSMT4">
                  <p:embed/>
                </p:oleObj>
              </mc:Choice>
              <mc:Fallback>
                <p:oleObj r:id="rId22" imgW="241195" imgH="3300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455988"/>
                        <a:ext cx="2381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1" name="Rectangle 31"/>
          <p:cNvSpPr>
            <a:spLocks noChangeArrowheads="1"/>
          </p:cNvSpPr>
          <p:nvPr/>
        </p:nvSpPr>
        <p:spPr bwMode="auto">
          <a:xfrm>
            <a:off x="7667625" y="3429000"/>
            <a:ext cx="1470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there exists</a:t>
            </a:r>
          </a:p>
        </p:txBody>
      </p:sp>
      <p:sp>
        <p:nvSpPr>
          <p:cNvPr id="368672" name="Rectangle 32"/>
          <p:cNvSpPr>
            <a:spLocks noChangeArrowheads="1"/>
          </p:cNvSpPr>
          <p:nvPr/>
        </p:nvSpPr>
        <p:spPr bwMode="auto">
          <a:xfrm>
            <a:off x="1258888" y="3895725"/>
            <a:ext cx="1293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such that </a:t>
            </a:r>
          </a:p>
        </p:txBody>
      </p:sp>
      <p:graphicFrame>
        <p:nvGraphicFramePr>
          <p:cNvPr id="368673" name="Object 6"/>
          <p:cNvGraphicFramePr>
            <a:graphicFrameLocks noChangeAspect="1"/>
          </p:cNvGraphicFramePr>
          <p:nvPr/>
        </p:nvGraphicFramePr>
        <p:xfrm>
          <a:off x="2484438" y="3933825"/>
          <a:ext cx="12858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3" r:id="rId24" imgW="1282700" imgH="330200" progId="Equation.DSMT4">
                  <p:embed/>
                </p:oleObj>
              </mc:Choice>
              <mc:Fallback>
                <p:oleObj r:id="rId24" imgW="12827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933825"/>
                        <a:ext cx="12858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679825" y="3895725"/>
            <a:ext cx="1571625" cy="400050"/>
            <a:chOff x="3198" y="2432"/>
            <a:chExt cx="990" cy="252"/>
          </a:xfrm>
        </p:grpSpPr>
        <p:sp>
          <p:nvSpPr>
            <p:cNvPr id="31808" name="Rectangle 35"/>
            <p:cNvSpPr>
              <a:spLocks noChangeArrowheads="1"/>
            </p:cNvSpPr>
            <p:nvPr/>
          </p:nvSpPr>
          <p:spPr bwMode="auto">
            <a:xfrm>
              <a:off x="3198" y="2432"/>
              <a:ext cx="5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for all </a:t>
              </a:r>
            </a:p>
          </p:txBody>
        </p:sp>
        <p:graphicFrame>
          <p:nvGraphicFramePr>
            <p:cNvPr id="31760" name="Object 16"/>
            <p:cNvGraphicFramePr>
              <a:graphicFrameLocks noChangeAspect="1"/>
            </p:cNvGraphicFramePr>
            <p:nvPr/>
          </p:nvGraphicFramePr>
          <p:xfrm>
            <a:off x="3722" y="2451"/>
            <a:ext cx="46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4" name="Equation" r:id="rId26" imgW="736560" imgH="330120" progId="Equation.DSMT4">
                    <p:embed/>
                  </p:oleObj>
                </mc:Choice>
                <mc:Fallback>
                  <p:oleObj name="Equation" r:id="rId26" imgW="736560" imgH="33012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2451"/>
                          <a:ext cx="466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77" name="Rectangle 37"/>
          <p:cNvSpPr>
            <a:spLocks noChangeArrowheads="1"/>
          </p:cNvSpPr>
          <p:nvPr/>
        </p:nvSpPr>
        <p:spPr bwMode="auto">
          <a:xfrm>
            <a:off x="5111750" y="3857625"/>
            <a:ext cx="203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It means that	</a:t>
            </a:r>
          </a:p>
        </p:txBody>
      </p:sp>
      <p:sp>
        <p:nvSpPr>
          <p:cNvPr id="368678" name="Rectangle 38"/>
          <p:cNvSpPr>
            <a:spLocks noChangeArrowheads="1"/>
          </p:cNvSpPr>
          <p:nvPr/>
        </p:nvSpPr>
        <p:spPr bwMode="auto">
          <a:xfrm>
            <a:off x="250825" y="4903788"/>
            <a:ext cx="1836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3924300" algn="ctr"/>
                <a:tab pos="7848600" algn="r"/>
              </a:tabLst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Similarly, since </a:t>
            </a:r>
          </a:p>
        </p:txBody>
      </p:sp>
      <p:graphicFrame>
        <p:nvGraphicFramePr>
          <p:cNvPr id="368679" name="Object 7"/>
          <p:cNvGraphicFramePr>
            <a:graphicFrameLocks noChangeAspect="1"/>
          </p:cNvGraphicFramePr>
          <p:nvPr/>
        </p:nvGraphicFramePr>
        <p:xfrm>
          <a:off x="1979613" y="4941888"/>
          <a:ext cx="1114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r:id="rId28" imgW="1117115" imgH="406224" progId="Equation.DSMT4">
                  <p:embed/>
                </p:oleObj>
              </mc:Choice>
              <mc:Fallback>
                <p:oleObj r:id="rId28" imgW="1117115" imgH="4062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888"/>
                        <a:ext cx="11144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0" name="Rectangle 40"/>
          <p:cNvSpPr>
            <a:spLocks noChangeArrowheads="1"/>
          </p:cNvSpPr>
          <p:nvPr/>
        </p:nvSpPr>
        <p:spPr bwMode="auto">
          <a:xfrm>
            <a:off x="3132138" y="4868863"/>
            <a:ext cx="1225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we have </a:t>
            </a:r>
          </a:p>
        </p:txBody>
      </p:sp>
      <p:sp>
        <p:nvSpPr>
          <p:cNvPr id="368681" name="Rectangle 41"/>
          <p:cNvSpPr>
            <a:spLocks noChangeArrowheads="1"/>
          </p:cNvSpPr>
          <p:nvPr/>
        </p:nvSpPr>
        <p:spPr bwMode="auto">
          <a:xfrm>
            <a:off x="179388" y="5949950"/>
            <a:ext cx="4614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This is impossible. The proof is completed.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160338" y="3887788"/>
            <a:ext cx="1143000" cy="404812"/>
            <a:chOff x="3787" y="2931"/>
            <a:chExt cx="720" cy="255"/>
          </a:xfrm>
        </p:grpSpPr>
        <p:graphicFrame>
          <p:nvGraphicFramePr>
            <p:cNvPr id="31759" name="Object 15"/>
            <p:cNvGraphicFramePr>
              <a:graphicFrameLocks noChangeAspect="1"/>
            </p:cNvGraphicFramePr>
            <p:nvPr/>
          </p:nvGraphicFramePr>
          <p:xfrm>
            <a:off x="3941" y="2976"/>
            <a:ext cx="56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6" name="Equation" r:id="rId30" imgW="901440" imgH="330120" progId="Equation.DSMT4">
                    <p:embed/>
                  </p:oleObj>
                </mc:Choice>
                <mc:Fallback>
                  <p:oleObj name="Equation" r:id="rId30" imgW="901440" imgH="33012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1" y="2976"/>
                          <a:ext cx="56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7" name="Rectangle 44"/>
            <p:cNvSpPr>
              <a:spLocks noChangeArrowheads="1"/>
            </p:cNvSpPr>
            <p:nvPr/>
          </p:nvSpPr>
          <p:spPr bwMode="auto">
            <a:xfrm>
              <a:off x="3787" y="2931"/>
              <a:ext cx="2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a 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1403350" y="4292600"/>
            <a:ext cx="4138613" cy="619125"/>
            <a:chOff x="1383" y="2795"/>
            <a:chExt cx="2607" cy="390"/>
          </a:xfrm>
        </p:grpSpPr>
        <p:graphicFrame>
          <p:nvGraphicFramePr>
            <p:cNvPr id="31758" name="Object 14"/>
            <p:cNvGraphicFramePr>
              <a:graphicFrameLocks noChangeAspect="1"/>
            </p:cNvGraphicFramePr>
            <p:nvPr/>
          </p:nvGraphicFramePr>
          <p:xfrm>
            <a:off x="1383" y="2795"/>
            <a:ext cx="249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7" r:id="rId32" imgW="3949700" imgH="622300" progId="Equation.DSMT4">
                    <p:embed/>
                  </p:oleObj>
                </mc:Choice>
                <mc:Fallback>
                  <p:oleObj r:id="rId32" imgW="3949700" imgH="622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795"/>
                          <a:ext cx="249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6" name="Rectangle 47"/>
            <p:cNvSpPr>
              <a:spLocks noChangeArrowheads="1"/>
            </p:cNvSpPr>
            <p:nvPr/>
          </p:nvSpPr>
          <p:spPr bwMode="auto">
            <a:xfrm>
              <a:off x="3833" y="2931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611188" y="5300663"/>
            <a:ext cx="6981825" cy="619125"/>
            <a:chOff x="1383" y="3294"/>
            <a:chExt cx="4398" cy="390"/>
          </a:xfrm>
        </p:grpSpPr>
        <p:graphicFrame>
          <p:nvGraphicFramePr>
            <p:cNvPr id="31757" name="Object 13"/>
            <p:cNvGraphicFramePr>
              <a:graphicFrameLocks noChangeAspect="1"/>
            </p:cNvGraphicFramePr>
            <p:nvPr/>
          </p:nvGraphicFramePr>
          <p:xfrm>
            <a:off x="1383" y="3294"/>
            <a:ext cx="227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8" r:id="rId34" imgW="3606800" imgH="622300" progId="Equation.DSMT4">
                    <p:embed/>
                  </p:oleObj>
                </mc:Choice>
                <mc:Fallback>
                  <p:oleObj r:id="rId34" imgW="3606800" imgH="6223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294"/>
                          <a:ext cx="227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5" name="Rectangle 50"/>
            <p:cNvSpPr>
              <a:spLocks noChangeArrowheads="1"/>
            </p:cNvSpPr>
            <p:nvPr/>
          </p:nvSpPr>
          <p:spPr bwMode="auto">
            <a:xfrm>
              <a:off x="3651" y="3416"/>
              <a:ext cx="21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</a:rPr>
                <a:t> for some N</a:t>
              </a:r>
              <a:r>
                <a:rPr lang="en-US" altLang="zh-CN" sz="2000" baseline="-25000">
                  <a:latin typeface="Times New Roman" pitchFamily="18" charset="0"/>
                </a:rPr>
                <a:t>2 </a:t>
              </a:r>
              <a:r>
                <a:rPr lang="en-US" altLang="zh-CN" sz="2000">
                  <a:latin typeface="Times New Roman" pitchFamily="18" charset="0"/>
                </a:rPr>
                <a:t>and for all n&gt; N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  <a:r>
                <a:rPr lang="en-US" altLang="zh-CN" sz="2000">
                  <a:latin typeface="Times New Roman" pitchFamily="18" charset="0"/>
                </a:rPr>
                <a:t>. </a:t>
              </a:r>
            </a:p>
          </p:txBody>
        </p:sp>
      </p:grpSp>
      <p:sp>
        <p:nvSpPr>
          <p:cNvPr id="368691" name="Oval 51"/>
          <p:cNvSpPr>
            <a:spLocks noChangeArrowheads="1"/>
          </p:cNvSpPr>
          <p:nvPr/>
        </p:nvSpPr>
        <p:spPr bwMode="auto">
          <a:xfrm>
            <a:off x="6588125" y="4941888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368692" name="Oval 52"/>
          <p:cNvSpPr>
            <a:spLocks noChangeArrowheads="1"/>
          </p:cNvSpPr>
          <p:nvPr/>
        </p:nvSpPr>
        <p:spPr bwMode="auto">
          <a:xfrm>
            <a:off x="7810500" y="4941888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6443663" y="4964113"/>
            <a:ext cx="338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7667625" y="4964113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7019925" y="4221163"/>
            <a:ext cx="431800" cy="1079500"/>
            <a:chOff x="4422" y="2659"/>
            <a:chExt cx="272" cy="680"/>
          </a:xfrm>
        </p:grpSpPr>
        <p:sp>
          <p:nvSpPr>
            <p:cNvPr id="31804" name="Line 56"/>
            <p:cNvSpPr>
              <a:spLocks noChangeShapeType="1"/>
            </p:cNvSpPr>
            <p:nvPr/>
          </p:nvSpPr>
          <p:spPr bwMode="auto">
            <a:xfrm>
              <a:off x="4558" y="2976"/>
              <a:ext cx="0" cy="363"/>
            </a:xfrm>
            <a:prstGeom prst="line">
              <a:avLst/>
            </a:prstGeom>
            <a:noFill/>
            <a:ln w="15875" cap="rnd">
              <a:solidFill>
                <a:srgbClr val="FFCC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56" name="Object 12"/>
            <p:cNvGraphicFramePr>
              <a:graphicFrameLocks noChangeAspect="1"/>
            </p:cNvGraphicFramePr>
            <p:nvPr/>
          </p:nvGraphicFramePr>
          <p:xfrm>
            <a:off x="4422" y="2659"/>
            <a:ext cx="2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9" name="Equation" r:id="rId36" imgW="431640" imgH="393480" progId="Equation.3">
                    <p:embed/>
                  </p:oleObj>
                </mc:Choice>
                <mc:Fallback>
                  <p:oleObj name="Equation" r:id="rId36" imgW="431640" imgH="393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659"/>
                          <a:ext cx="27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5940425" y="4797425"/>
            <a:ext cx="1508125" cy="515938"/>
            <a:chOff x="3742" y="3022"/>
            <a:chExt cx="950" cy="325"/>
          </a:xfrm>
        </p:grpSpPr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3742" y="3022"/>
              <a:ext cx="9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</a:rPr>
                <a:t>(                 ) </a:t>
              </a:r>
            </a:p>
          </p:txBody>
        </p:sp>
        <p:graphicFrame>
          <p:nvGraphicFramePr>
            <p:cNvPr id="31754" name="Object 10"/>
            <p:cNvGraphicFramePr>
              <a:graphicFrameLocks noChangeAspect="1"/>
            </p:cNvGraphicFramePr>
            <p:nvPr/>
          </p:nvGraphicFramePr>
          <p:xfrm>
            <a:off x="3742" y="3203"/>
            <a:ext cx="26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0" name="Equation" r:id="rId38" imgW="419040" imgH="228600" progId="Equation.3">
                    <p:embed/>
                  </p:oleObj>
                </mc:Choice>
                <mc:Fallback>
                  <p:oleObj name="Equation" r:id="rId38" imgW="41904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203"/>
                          <a:ext cx="26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11"/>
            <p:cNvGraphicFramePr>
              <a:graphicFrameLocks noChangeAspect="1"/>
            </p:cNvGraphicFramePr>
            <p:nvPr/>
          </p:nvGraphicFramePr>
          <p:xfrm>
            <a:off x="4422" y="3203"/>
            <a:ext cx="26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1" name="Equation" r:id="rId40" imgW="419040" imgH="228600" progId="Equation.3">
                    <p:embed/>
                  </p:oleObj>
                </mc:Choice>
                <mc:Fallback>
                  <p:oleObj name="Equation" r:id="rId40" imgW="41904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3203"/>
                          <a:ext cx="26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7137400" y="4652963"/>
            <a:ext cx="1508125" cy="544512"/>
            <a:chOff x="4496" y="2931"/>
            <a:chExt cx="950" cy="343"/>
          </a:xfrm>
        </p:grpSpPr>
        <p:sp>
          <p:nvSpPr>
            <p:cNvPr id="31802" name="Text Box 63"/>
            <p:cNvSpPr txBox="1">
              <a:spLocks noChangeArrowheads="1"/>
            </p:cNvSpPr>
            <p:nvPr/>
          </p:nvSpPr>
          <p:spPr bwMode="auto">
            <a:xfrm>
              <a:off x="4496" y="3022"/>
              <a:ext cx="9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</a:rPr>
                <a:t>(                 ) </a:t>
              </a:r>
            </a:p>
          </p:txBody>
        </p:sp>
        <p:graphicFrame>
          <p:nvGraphicFramePr>
            <p:cNvPr id="31752" name="Object 8"/>
            <p:cNvGraphicFramePr>
              <a:graphicFrameLocks noChangeAspect="1"/>
            </p:cNvGraphicFramePr>
            <p:nvPr/>
          </p:nvGraphicFramePr>
          <p:xfrm>
            <a:off x="5103" y="2931"/>
            <a:ext cx="26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2" name="Equation" r:id="rId42" imgW="419040" imgH="228600" progId="Equation.3">
                    <p:embed/>
                  </p:oleObj>
                </mc:Choice>
                <mc:Fallback>
                  <p:oleObj name="Equation" r:id="rId42" imgW="41904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931"/>
                          <a:ext cx="26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9"/>
            <p:cNvGraphicFramePr>
              <a:graphicFrameLocks noChangeAspect="1"/>
            </p:cNvGraphicFramePr>
            <p:nvPr/>
          </p:nvGraphicFramePr>
          <p:xfrm>
            <a:off x="4513" y="2931"/>
            <a:ext cx="26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3" name="Equation" r:id="rId44" imgW="419040" imgH="228600" progId="Equation.3">
                    <p:embed/>
                  </p:oleObj>
                </mc:Choice>
                <mc:Fallback>
                  <p:oleObj name="Equation" r:id="rId44" imgW="41904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931"/>
                          <a:ext cx="26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5508625" y="4941888"/>
            <a:ext cx="3541713" cy="369887"/>
            <a:chOff x="3470" y="3113"/>
            <a:chExt cx="2231" cy="233"/>
          </a:xfrm>
        </p:grpSpPr>
        <p:sp>
          <p:nvSpPr>
            <p:cNvPr id="31800" name="Line 67"/>
            <p:cNvSpPr>
              <a:spLocks noChangeShapeType="1"/>
            </p:cNvSpPr>
            <p:nvPr/>
          </p:nvSpPr>
          <p:spPr bwMode="auto">
            <a:xfrm>
              <a:off x="3470" y="3158"/>
              <a:ext cx="2222" cy="0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Rectangle 68"/>
            <p:cNvSpPr>
              <a:spLocks noChangeArrowheads="1"/>
            </p:cNvSpPr>
            <p:nvPr/>
          </p:nvSpPr>
          <p:spPr bwMode="auto">
            <a:xfrm>
              <a:off x="5512" y="31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</a:rPr>
                <a:t>x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3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6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6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3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6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6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36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36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3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68649" grpId="0"/>
      <p:bldP spid="368651" grpId="0"/>
      <p:bldP spid="368658" grpId="0"/>
      <p:bldP spid="368667" grpId="0"/>
      <p:bldP spid="368669" grpId="0"/>
      <p:bldP spid="368671" grpId="0"/>
      <p:bldP spid="368672" grpId="0"/>
      <p:bldP spid="368677" grpId="0"/>
      <p:bldP spid="368678" grpId="0"/>
      <p:bldP spid="368680" grpId="0"/>
      <p:bldP spid="368681" grpId="0"/>
      <p:bldP spid="368691" grpId="0" animBg="1"/>
      <p:bldP spid="368691" grpId="1" animBg="1"/>
      <p:bldP spid="368691" grpId="2" animBg="1"/>
      <p:bldP spid="368692" grpId="0" animBg="1"/>
      <p:bldP spid="368692" grpId="1" animBg="1"/>
      <p:bldP spid="368692" grpId="2" animBg="1"/>
      <p:bldP spid="368693" grpId="0"/>
      <p:bldP spid="3686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214313" y="1285875"/>
            <a:ext cx="8501062" cy="2214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B0E7C-2FD7-4910-A51B-12E0B231CBFC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277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472488" cy="8572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Properties of Limit of a Sequence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25463" y="1285875"/>
            <a:ext cx="441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Theorem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(Preservation of sign) </a:t>
            </a:r>
          </a:p>
        </p:txBody>
      </p:sp>
      <p:graphicFrame>
        <p:nvGraphicFramePr>
          <p:cNvPr id="222214" name="Object 2"/>
          <p:cNvGraphicFramePr>
            <a:graphicFrameLocks noChangeAspect="1"/>
          </p:cNvGraphicFramePr>
          <p:nvPr/>
        </p:nvGraphicFramePr>
        <p:xfrm>
          <a:off x="534988" y="1778000"/>
          <a:ext cx="8259762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Document" r:id="rId4" imgW="7987217" imgH="1509389" progId="Word.Document.8">
                  <p:embed/>
                </p:oleObj>
              </mc:Choice>
              <mc:Fallback>
                <p:oleObj name="Document" r:id="rId4" imgW="7987217" imgH="15093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778000"/>
                        <a:ext cx="8259762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95513" y="3908425"/>
            <a:ext cx="4392612" cy="2663825"/>
            <a:chOff x="839" y="2160"/>
            <a:chExt cx="2767" cy="1678"/>
          </a:xfrm>
        </p:grpSpPr>
        <p:pic>
          <p:nvPicPr>
            <p:cNvPr id="3277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39" y="2160"/>
              <a:ext cx="2631" cy="1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779" name="Group 9"/>
            <p:cNvGrpSpPr>
              <a:grpSpLocks/>
            </p:cNvGrpSpPr>
            <p:nvPr/>
          </p:nvGrpSpPr>
          <p:grpSpPr bwMode="auto">
            <a:xfrm>
              <a:off x="884" y="2251"/>
              <a:ext cx="2722" cy="1587"/>
              <a:chOff x="884" y="2251"/>
              <a:chExt cx="2722" cy="1587"/>
            </a:xfrm>
          </p:grpSpPr>
          <p:sp>
            <p:nvSpPr>
              <p:cNvPr id="32780" name="Line 10"/>
              <p:cNvSpPr>
                <a:spLocks noChangeShapeType="1"/>
              </p:cNvSpPr>
              <p:nvPr/>
            </p:nvSpPr>
            <p:spPr bwMode="auto">
              <a:xfrm>
                <a:off x="1020" y="3022"/>
                <a:ext cx="254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781" name="Group 11"/>
              <p:cNvGrpSpPr>
                <a:grpSpLocks/>
              </p:cNvGrpSpPr>
              <p:nvPr/>
            </p:nvGrpSpPr>
            <p:grpSpPr bwMode="auto">
              <a:xfrm>
                <a:off x="1020" y="2251"/>
                <a:ext cx="2586" cy="1587"/>
                <a:chOff x="1020" y="2251"/>
                <a:chExt cx="2586" cy="1587"/>
              </a:xfrm>
            </p:grpSpPr>
            <p:sp>
              <p:nvSpPr>
                <p:cNvPr id="3278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111" y="2251"/>
                  <a:ext cx="0" cy="15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3" name="Line 13"/>
                <p:cNvSpPr>
                  <a:spLocks noChangeShapeType="1"/>
                </p:cNvSpPr>
                <p:nvPr/>
              </p:nvSpPr>
              <p:spPr bwMode="auto">
                <a:xfrm>
                  <a:off x="1020" y="3158"/>
                  <a:ext cx="258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2771" name="Object 3"/>
              <p:cNvGraphicFramePr>
                <a:graphicFrameLocks noChangeAspect="1"/>
              </p:cNvGraphicFramePr>
              <p:nvPr/>
            </p:nvGraphicFramePr>
            <p:xfrm>
              <a:off x="884" y="2795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92" name="Equation" r:id="rId7" imgW="228600" imgH="228600" progId="Equation.DSMT4">
                      <p:embed/>
                    </p:oleObj>
                  </mc:Choice>
                  <mc:Fallback>
                    <p:oleObj name="Equation" r:id="rId7" imgW="228600" imgH="2286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2795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2" name="Object 4"/>
              <p:cNvGraphicFramePr>
                <a:graphicFrameLocks noChangeAspect="1"/>
              </p:cNvGraphicFramePr>
              <p:nvPr/>
            </p:nvGraphicFramePr>
            <p:xfrm>
              <a:off x="930" y="3203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93" name="Equation" r:id="rId9" imgW="228600" imgH="241200" progId="Equation.DSMT4">
                      <p:embed/>
                    </p:oleObj>
                  </mc:Choice>
                  <mc:Fallback>
                    <p:oleObj name="Equation" r:id="rId9" imgW="228600" imgH="2412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3203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34"/>
          <p:cNvSpPr/>
          <p:nvPr/>
        </p:nvSpPr>
        <p:spPr>
          <a:xfrm>
            <a:off x="214313" y="1428750"/>
            <a:ext cx="8501062" cy="2214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E9CFA-A1AB-4D82-9D12-131D51419681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38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686800" cy="8572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Properties of Limit of a Sequence</a:t>
            </a:r>
          </a:p>
        </p:txBody>
      </p:sp>
      <p:graphicFrame>
        <p:nvGraphicFramePr>
          <p:cNvPr id="337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7188" y="1812925"/>
          <a:ext cx="85629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Document" r:id="rId4" imgW="7049851" imgH="1565559" progId="Word.Document.8">
                  <p:embed/>
                </p:oleObj>
              </mc:Choice>
              <mc:Fallback>
                <p:oleObj name="Document" r:id="rId4" imgW="7049851" imgH="15655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812925"/>
                        <a:ext cx="85629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2988" y="4187825"/>
            <a:ext cx="6553200" cy="1011238"/>
            <a:chOff x="657" y="2638"/>
            <a:chExt cx="4128" cy="637"/>
          </a:xfrm>
        </p:grpSpPr>
        <p:sp>
          <p:nvSpPr>
            <p:cNvPr id="33808" name="Line 5"/>
            <p:cNvSpPr>
              <a:spLocks noChangeShapeType="1"/>
            </p:cNvSpPr>
            <p:nvPr/>
          </p:nvSpPr>
          <p:spPr bwMode="auto">
            <a:xfrm>
              <a:off x="657" y="2840"/>
              <a:ext cx="41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Oval 6"/>
            <p:cNvSpPr>
              <a:spLocks noChangeArrowheads="1"/>
            </p:cNvSpPr>
            <p:nvPr/>
          </p:nvSpPr>
          <p:spPr bwMode="auto">
            <a:xfrm>
              <a:off x="3469" y="2800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10" name="Oval 7"/>
            <p:cNvSpPr>
              <a:spLocks noChangeArrowheads="1"/>
            </p:cNvSpPr>
            <p:nvPr/>
          </p:nvSpPr>
          <p:spPr bwMode="auto">
            <a:xfrm>
              <a:off x="1799" y="2803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11" name="Oval 8"/>
            <p:cNvSpPr>
              <a:spLocks noChangeArrowheads="1"/>
            </p:cNvSpPr>
            <p:nvPr/>
          </p:nvSpPr>
          <p:spPr bwMode="auto">
            <a:xfrm>
              <a:off x="1973" y="2803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12" name="Oval 9"/>
            <p:cNvSpPr>
              <a:spLocks noChangeArrowheads="1"/>
            </p:cNvSpPr>
            <p:nvPr/>
          </p:nvSpPr>
          <p:spPr bwMode="auto">
            <a:xfrm>
              <a:off x="2109" y="2803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13" name="Oval 10"/>
            <p:cNvSpPr>
              <a:spLocks noChangeArrowheads="1"/>
            </p:cNvSpPr>
            <p:nvPr/>
          </p:nvSpPr>
          <p:spPr bwMode="auto">
            <a:xfrm>
              <a:off x="1701" y="2803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14" name="Oval 11"/>
            <p:cNvSpPr>
              <a:spLocks noChangeArrowheads="1"/>
            </p:cNvSpPr>
            <p:nvPr/>
          </p:nvSpPr>
          <p:spPr bwMode="auto">
            <a:xfrm>
              <a:off x="1565" y="2803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15" name="Oval 12"/>
            <p:cNvSpPr>
              <a:spLocks noChangeArrowheads="1"/>
            </p:cNvSpPr>
            <p:nvPr/>
          </p:nvSpPr>
          <p:spPr bwMode="auto">
            <a:xfrm>
              <a:off x="2260" y="2803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16" name="Oval 13"/>
            <p:cNvSpPr>
              <a:spLocks noChangeArrowheads="1"/>
            </p:cNvSpPr>
            <p:nvPr/>
          </p:nvSpPr>
          <p:spPr bwMode="auto">
            <a:xfrm>
              <a:off x="1429" y="2811"/>
              <a:ext cx="68" cy="6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33795" name="Object 3"/>
            <p:cNvGraphicFramePr>
              <a:graphicFrameLocks noChangeAspect="1"/>
            </p:cNvGraphicFramePr>
            <p:nvPr/>
          </p:nvGraphicFramePr>
          <p:xfrm>
            <a:off x="1247" y="2750"/>
            <a:ext cx="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8" name="Equation" r:id="rId6" imgW="126720" imgH="291960" progId="Equation.DSMT4">
                    <p:embed/>
                  </p:oleObj>
                </mc:Choice>
                <mc:Fallback>
                  <p:oleObj name="Equation" r:id="rId6" imgW="126720" imgH="2919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750"/>
                          <a:ext cx="8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6" name="Object 4"/>
            <p:cNvGraphicFramePr>
              <a:graphicFrameLocks noChangeAspect="1"/>
            </p:cNvGraphicFramePr>
            <p:nvPr/>
          </p:nvGraphicFramePr>
          <p:xfrm>
            <a:off x="2426" y="2750"/>
            <a:ext cx="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9" name="Equation" r:id="rId8" imgW="126720" imgH="291960" progId="Equation.DSMT4">
                    <p:embed/>
                  </p:oleObj>
                </mc:Choice>
                <mc:Fallback>
                  <p:oleObj name="Equation" r:id="rId8" imgW="126720" imgH="2919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750"/>
                          <a:ext cx="8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7" name="Object 5"/>
            <p:cNvGraphicFramePr>
              <a:graphicFrameLocks noChangeAspect="1"/>
            </p:cNvGraphicFramePr>
            <p:nvPr/>
          </p:nvGraphicFramePr>
          <p:xfrm>
            <a:off x="2709" y="2750"/>
            <a:ext cx="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0" name="Equation" r:id="rId10" imgW="126720" imgH="291960" progId="Equation.DSMT4">
                    <p:embed/>
                  </p:oleObj>
                </mc:Choice>
                <mc:Fallback>
                  <p:oleObj name="Equation" r:id="rId10" imgW="126720" imgH="2919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2750"/>
                          <a:ext cx="8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7" name="Oval 17"/>
            <p:cNvSpPr>
              <a:spLocks noChangeArrowheads="1"/>
            </p:cNvSpPr>
            <p:nvPr/>
          </p:nvSpPr>
          <p:spPr bwMode="auto">
            <a:xfrm>
              <a:off x="3614" y="2803"/>
              <a:ext cx="68" cy="6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18" name="Oval 18"/>
            <p:cNvSpPr>
              <a:spLocks noChangeArrowheads="1"/>
            </p:cNvSpPr>
            <p:nvPr/>
          </p:nvSpPr>
          <p:spPr bwMode="auto">
            <a:xfrm>
              <a:off x="3750" y="2803"/>
              <a:ext cx="68" cy="6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19" name="Oval 19"/>
            <p:cNvSpPr>
              <a:spLocks noChangeArrowheads="1"/>
            </p:cNvSpPr>
            <p:nvPr/>
          </p:nvSpPr>
          <p:spPr bwMode="auto">
            <a:xfrm>
              <a:off x="3342" y="2803"/>
              <a:ext cx="68" cy="6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20" name="Oval 20"/>
            <p:cNvSpPr>
              <a:spLocks noChangeArrowheads="1"/>
            </p:cNvSpPr>
            <p:nvPr/>
          </p:nvSpPr>
          <p:spPr bwMode="auto">
            <a:xfrm>
              <a:off x="3206" y="2803"/>
              <a:ext cx="68" cy="6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21" name="Oval 21"/>
            <p:cNvSpPr>
              <a:spLocks noChangeArrowheads="1"/>
            </p:cNvSpPr>
            <p:nvPr/>
          </p:nvSpPr>
          <p:spPr bwMode="auto">
            <a:xfrm>
              <a:off x="3901" y="2803"/>
              <a:ext cx="68" cy="6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22" name="Oval 22"/>
            <p:cNvSpPr>
              <a:spLocks noChangeArrowheads="1"/>
            </p:cNvSpPr>
            <p:nvPr/>
          </p:nvSpPr>
          <p:spPr bwMode="auto">
            <a:xfrm>
              <a:off x="3070" y="2811"/>
              <a:ext cx="68" cy="6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sp>
          <p:nvSpPr>
            <p:cNvPr id="33823" name="Oval 23"/>
            <p:cNvSpPr>
              <a:spLocks noChangeArrowheads="1"/>
            </p:cNvSpPr>
            <p:nvPr/>
          </p:nvSpPr>
          <p:spPr bwMode="auto">
            <a:xfrm>
              <a:off x="2880" y="2811"/>
              <a:ext cx="68" cy="6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aphicFrame>
          <p:nvGraphicFramePr>
            <p:cNvPr id="33798" name="Object 6"/>
            <p:cNvGraphicFramePr>
              <a:graphicFrameLocks noChangeAspect="1"/>
            </p:cNvGraphicFramePr>
            <p:nvPr/>
          </p:nvGraphicFramePr>
          <p:xfrm>
            <a:off x="4105" y="2750"/>
            <a:ext cx="8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1" name="Equation" r:id="rId12" imgW="126720" imgH="291960" progId="Equation.DSMT4">
                    <p:embed/>
                  </p:oleObj>
                </mc:Choice>
                <mc:Fallback>
                  <p:oleObj name="Equation" r:id="rId12" imgW="126720" imgH="2919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750"/>
                          <a:ext cx="8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7"/>
            <p:cNvGraphicFramePr>
              <a:graphicFrameLocks noChangeAspect="1"/>
            </p:cNvGraphicFramePr>
            <p:nvPr/>
          </p:nvGraphicFramePr>
          <p:xfrm>
            <a:off x="1775" y="263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2" name="Equation" r:id="rId14" imgW="228600" imgH="228600" progId="Equation.DSMT4">
                    <p:embed/>
                  </p:oleObj>
                </mc:Choice>
                <mc:Fallback>
                  <p:oleObj name="Equation" r:id="rId14" imgW="2286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2638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0" name="Object 8"/>
            <p:cNvGraphicFramePr>
              <a:graphicFrameLocks noChangeAspect="1"/>
            </p:cNvGraphicFramePr>
            <p:nvPr/>
          </p:nvGraphicFramePr>
          <p:xfrm>
            <a:off x="3438" y="264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3"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2646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9"/>
            <p:cNvGraphicFramePr>
              <a:graphicFrameLocks noChangeAspect="1"/>
            </p:cNvGraphicFramePr>
            <p:nvPr/>
          </p:nvGraphicFramePr>
          <p:xfrm>
            <a:off x="1701" y="3067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4" name="Equation" r:id="rId18" imgW="253800" imgH="330120" progId="Equation.DSMT4">
                    <p:embed/>
                  </p:oleObj>
                </mc:Choice>
                <mc:Fallback>
                  <p:oleObj name="Equation" r:id="rId18" imgW="253800" imgH="3301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067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4" name="Line 28"/>
            <p:cNvSpPr>
              <a:spLocks noChangeShapeType="1"/>
            </p:cNvSpPr>
            <p:nvPr/>
          </p:nvSpPr>
          <p:spPr bwMode="auto">
            <a:xfrm flipV="1">
              <a:off x="1837" y="2931"/>
              <a:ext cx="363" cy="18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29"/>
            <p:cNvSpPr>
              <a:spLocks noChangeShapeType="1"/>
            </p:cNvSpPr>
            <p:nvPr/>
          </p:nvSpPr>
          <p:spPr bwMode="auto">
            <a:xfrm flipH="1" flipV="1">
              <a:off x="1610" y="2886"/>
              <a:ext cx="91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02" name="Object 10"/>
            <p:cNvGraphicFramePr>
              <a:graphicFrameLocks noChangeAspect="1"/>
            </p:cNvGraphicFramePr>
            <p:nvPr/>
          </p:nvGraphicFramePr>
          <p:xfrm>
            <a:off x="3424" y="3067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5" name="Equation" r:id="rId20" imgW="241200" imgH="330120" progId="Equation.DSMT4">
                    <p:embed/>
                  </p:oleObj>
                </mc:Choice>
                <mc:Fallback>
                  <p:oleObj name="Equation" r:id="rId20" imgW="241200" imgH="3301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067"/>
                          <a:ext cx="1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6" name="Line 31"/>
            <p:cNvSpPr>
              <a:spLocks noChangeShapeType="1"/>
            </p:cNvSpPr>
            <p:nvPr/>
          </p:nvSpPr>
          <p:spPr bwMode="auto">
            <a:xfrm flipH="1" flipV="1">
              <a:off x="2971" y="2886"/>
              <a:ext cx="363" cy="2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32"/>
            <p:cNvSpPr>
              <a:spLocks noChangeShapeType="1"/>
            </p:cNvSpPr>
            <p:nvPr/>
          </p:nvSpPr>
          <p:spPr bwMode="auto">
            <a:xfrm flipV="1">
              <a:off x="3606" y="2886"/>
              <a:ext cx="272" cy="1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285750" y="1395413"/>
            <a:ext cx="26924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Theorem 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+mn-lt"/>
                <a:ea typeface="+mn-ea"/>
              </a:rPr>
              <a:t>Isotone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</a:rPr>
              <a:t>)</a:t>
            </a:r>
            <a:endParaRPr lang="zh-CN" altLang="en-US" sz="24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圆角矩形 75"/>
          <p:cNvSpPr/>
          <p:nvPr/>
        </p:nvSpPr>
        <p:spPr>
          <a:xfrm>
            <a:off x="214313" y="1357313"/>
            <a:ext cx="8572500" cy="27146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34E80-A7D6-4FDD-B86E-663C8698FB46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96694" name="Text Box 86"/>
          <p:cNvSpPr txBox="1">
            <a:spLocks noChangeArrowheads="1"/>
          </p:cNvSpPr>
          <p:nvPr/>
        </p:nvSpPr>
        <p:spPr bwMode="auto">
          <a:xfrm>
            <a:off x="1835150" y="3278188"/>
            <a:ext cx="5905500" cy="708025"/>
          </a:xfrm>
          <a:prstGeom prst="rect">
            <a:avLst/>
          </a:prstGeom>
          <a:solidFill>
            <a:srgbClr val="FFFFC3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    </a:t>
            </a:r>
          </a:p>
        </p:txBody>
      </p:sp>
      <p:sp>
        <p:nvSpPr>
          <p:cNvPr id="348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Conditions for Convergence of  A Sequence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354138"/>
            <a:ext cx="6408738" cy="4318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boundedness</a:t>
            </a:r>
            <a:r>
              <a:rPr lang="en-US" altLang="zh-CN" b="1" dirty="0">
                <a:solidFill>
                  <a:srgbClr val="FF0000"/>
                </a:solidFill>
              </a:rPr>
              <a:t> of a sequence)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6624" name="Rectangle 16"/>
          <p:cNvSpPr>
            <a:spLocks noChangeArrowheads="1"/>
          </p:cNvSpPr>
          <p:nvPr/>
        </p:nvSpPr>
        <p:spPr bwMode="auto">
          <a:xfrm>
            <a:off x="3348038" y="1701800"/>
            <a:ext cx="270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If there exists a constant </a:t>
            </a:r>
            <a:endParaRPr lang="en-US" altLang="zh-CN" sz="2000">
              <a:cs typeface="Times New Roman" pitchFamily="18" charset="0"/>
            </a:endParaRPr>
          </a:p>
        </p:txBody>
      </p:sp>
      <p:graphicFrame>
        <p:nvGraphicFramePr>
          <p:cNvPr id="196621" name="Object 2"/>
          <p:cNvGraphicFramePr>
            <a:graphicFrameLocks noChangeAspect="1"/>
          </p:cNvGraphicFramePr>
          <p:nvPr/>
        </p:nvGraphicFramePr>
        <p:xfrm>
          <a:off x="5940425" y="1773238"/>
          <a:ext cx="685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r:id="rId4" imgW="685800" imgH="241300" progId="Equation.DSMT4">
                  <p:embed/>
                </p:oleObj>
              </mc:Choice>
              <mc:Fallback>
                <p:oleObj r:id="rId4" imgW="6858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73238"/>
                        <a:ext cx="6858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572250" y="1630363"/>
            <a:ext cx="2176463" cy="441325"/>
            <a:chOff x="2189" y="1752"/>
            <a:chExt cx="1371" cy="278"/>
          </a:xfrm>
        </p:grpSpPr>
        <p:sp>
          <p:nvSpPr>
            <p:cNvPr id="34890" name="Rectangle 17"/>
            <p:cNvSpPr>
              <a:spLocks noChangeArrowheads="1"/>
            </p:cNvSpPr>
            <p:nvPr/>
          </p:nvSpPr>
          <p:spPr bwMode="auto">
            <a:xfrm>
              <a:off x="2189" y="1780"/>
              <a:ext cx="1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independent of 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34834" name="Object 18"/>
            <p:cNvGraphicFramePr>
              <a:graphicFrameLocks noChangeAspect="1"/>
            </p:cNvGraphicFramePr>
            <p:nvPr/>
          </p:nvGraphicFramePr>
          <p:xfrm>
            <a:off x="3288" y="1836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8" r:id="rId6" imgW="177646" imgH="190335" progId="Equation.DSMT4">
                    <p:embed/>
                  </p:oleObj>
                </mc:Choice>
                <mc:Fallback>
                  <p:oleObj r:id="rId6" imgW="177646" imgH="19033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836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91" name="Rectangle 18"/>
            <p:cNvSpPr>
              <a:spLocks noChangeArrowheads="1"/>
            </p:cNvSpPr>
            <p:nvPr/>
          </p:nvSpPr>
          <p:spPr bwMode="auto">
            <a:xfrm>
              <a:off x="3357" y="1752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>
                <a:cs typeface="Times New Roman" pitchFamily="18" charset="0"/>
              </a:endParaRP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903413" y="2062163"/>
            <a:ext cx="2955925" cy="396875"/>
            <a:chOff x="1181" y="1525"/>
            <a:chExt cx="1862" cy="250"/>
          </a:xfrm>
        </p:grpSpPr>
        <p:graphicFrame>
          <p:nvGraphicFramePr>
            <p:cNvPr id="34832" name="Object 16"/>
            <p:cNvGraphicFramePr>
              <a:graphicFrameLocks noChangeAspect="1"/>
            </p:cNvGraphicFramePr>
            <p:nvPr/>
          </p:nvGraphicFramePr>
          <p:xfrm>
            <a:off x="1181" y="1525"/>
            <a:ext cx="5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9" r:id="rId8" imgW="888614" imgH="380835" progId="Equation.DSMT4">
                    <p:embed/>
                  </p:oleObj>
                </mc:Choice>
                <mc:Fallback>
                  <p:oleObj r:id="rId8" imgW="888614" imgH="380835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" y="1525"/>
                          <a:ext cx="55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9" name="Rectangle 19"/>
            <p:cNvSpPr>
              <a:spLocks noChangeArrowheads="1"/>
            </p:cNvSpPr>
            <p:nvPr/>
          </p:nvSpPr>
          <p:spPr bwMode="auto">
            <a:xfrm>
              <a:off x="1680" y="1525"/>
              <a:ext cx="9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holds for all </a:t>
              </a:r>
              <a:endParaRPr lang="en-US" altLang="zh-CN" sz="2000">
                <a:solidFill>
                  <a:srgbClr val="660066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34833" name="Object 17"/>
            <p:cNvGraphicFramePr>
              <a:graphicFrameLocks noChangeAspect="1"/>
            </p:cNvGraphicFramePr>
            <p:nvPr/>
          </p:nvGraphicFramePr>
          <p:xfrm>
            <a:off x="2587" y="1542"/>
            <a:ext cx="45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0" r:id="rId10" imgW="723586" imgH="330057" progId="Equation.DSMT4">
                    <p:embed/>
                  </p:oleObj>
                </mc:Choice>
                <mc:Fallback>
                  <p:oleObj r:id="rId10" imgW="723586" imgH="330057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" y="1542"/>
                          <a:ext cx="45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628" name="Rectangle 20"/>
          <p:cNvSpPr>
            <a:spLocks noChangeArrowheads="1"/>
          </p:cNvSpPr>
          <p:nvPr/>
        </p:nvSpPr>
        <p:spPr bwMode="auto">
          <a:xfrm>
            <a:off x="4827588" y="2025650"/>
            <a:ext cx="960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Then, 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2384425"/>
            <a:ext cx="4425950" cy="396875"/>
            <a:chOff x="476" y="1842"/>
            <a:chExt cx="2788" cy="250"/>
          </a:xfrm>
        </p:grpSpPr>
        <p:sp>
          <p:nvSpPr>
            <p:cNvPr id="34886" name="Rectangle 21"/>
            <p:cNvSpPr>
              <a:spLocks noChangeArrowheads="1"/>
            </p:cNvSpPr>
            <p:nvPr/>
          </p:nvSpPr>
          <p:spPr bwMode="auto">
            <a:xfrm>
              <a:off x="476" y="1842"/>
              <a:ext cx="8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Otherwise, </a:t>
              </a:r>
              <a:endParaRPr lang="en-US" altLang="zh-CN" sz="2000">
                <a:cs typeface="Times New Roman" pitchFamily="18" charset="0"/>
              </a:endParaRPr>
            </a:p>
          </p:txBody>
        </p:sp>
        <p:grpSp>
          <p:nvGrpSpPr>
            <p:cNvPr id="34887" name="Group 38"/>
            <p:cNvGrpSpPr>
              <a:grpSpLocks/>
            </p:cNvGrpSpPr>
            <p:nvPr/>
          </p:nvGrpSpPr>
          <p:grpSpPr bwMode="auto">
            <a:xfrm>
              <a:off x="1292" y="1842"/>
              <a:ext cx="1972" cy="250"/>
              <a:chOff x="1292" y="1865"/>
              <a:chExt cx="1972" cy="250"/>
            </a:xfrm>
          </p:grpSpPr>
          <p:graphicFrame>
            <p:nvGraphicFramePr>
              <p:cNvPr id="34831" name="Object 15"/>
              <p:cNvGraphicFramePr>
                <a:graphicFrameLocks noChangeAspect="1"/>
              </p:cNvGraphicFramePr>
              <p:nvPr/>
            </p:nvGraphicFramePr>
            <p:xfrm>
              <a:off x="1292" y="1888"/>
              <a:ext cx="29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41" r:id="rId12" imgW="469696" imgH="330057" progId="Equation.DSMT4">
                      <p:embed/>
                    </p:oleObj>
                  </mc:Choice>
                  <mc:Fallback>
                    <p:oleObj r:id="rId12" imgW="469696" imgH="330057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1888"/>
                            <a:ext cx="294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88" name="Rectangle 22"/>
              <p:cNvSpPr>
                <a:spLocks noChangeArrowheads="1"/>
              </p:cNvSpPr>
              <p:nvPr/>
            </p:nvSpPr>
            <p:spPr bwMode="auto">
              <a:xfrm>
                <a:off x="1519" y="1865"/>
                <a:ext cx="174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>
                    <a:latin typeface="Times New Roman" pitchFamily="18" charset="0"/>
                    <a:cs typeface="Times New Roman" pitchFamily="18" charset="0"/>
                  </a:rPr>
                  <a:t>is said to be 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unbounded</a:t>
                </a:r>
                <a:r>
                  <a:rPr lang="en-US" altLang="zh-CN" sz="2000"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en-US" altLang="zh-CN" sz="2000">
                  <a:cs typeface="Times New Roman" pitchFamily="18" charset="0"/>
                </a:endParaRPr>
              </a:p>
            </p:txBody>
          </p:sp>
        </p:grp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755650" y="2673350"/>
            <a:ext cx="1822450" cy="468313"/>
            <a:chOff x="431" y="2024"/>
            <a:chExt cx="1148" cy="295"/>
          </a:xfrm>
        </p:grpSpPr>
        <p:sp>
          <p:nvSpPr>
            <p:cNvPr id="34884" name="Rectangle 24"/>
            <p:cNvSpPr>
              <a:spLocks noChangeArrowheads="1"/>
            </p:cNvSpPr>
            <p:nvPr/>
          </p:nvSpPr>
          <p:spPr bwMode="auto">
            <a:xfrm>
              <a:off x="431" y="2069"/>
              <a:ext cx="5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for all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34830" name="Object 14"/>
            <p:cNvGraphicFramePr>
              <a:graphicFrameLocks noChangeAspect="1"/>
            </p:cNvGraphicFramePr>
            <p:nvPr/>
          </p:nvGraphicFramePr>
          <p:xfrm>
            <a:off x="973" y="2086"/>
            <a:ext cx="45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2" r:id="rId14" imgW="723586" imgH="330057" progId="Equation.DSMT4">
                    <p:embed/>
                  </p:oleObj>
                </mc:Choice>
                <mc:Fallback>
                  <p:oleObj r:id="rId14" imgW="723586" imgH="330057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2086"/>
                          <a:ext cx="45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5" name="Rectangle 25"/>
            <p:cNvSpPr>
              <a:spLocks noChangeArrowheads="1"/>
            </p:cNvSpPr>
            <p:nvPr/>
          </p:nvSpPr>
          <p:spPr bwMode="auto">
            <a:xfrm>
              <a:off x="1383" y="20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endParaRPr lang="zh-CN" altLang="en-US" sz="2000">
                <a:cs typeface="Times New Roman" pitchFamily="18" charset="0"/>
              </a:endParaRP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2482850" y="2744788"/>
            <a:ext cx="4610100" cy="396875"/>
            <a:chOff x="1519" y="2069"/>
            <a:chExt cx="2904" cy="250"/>
          </a:xfrm>
        </p:grpSpPr>
        <p:graphicFrame>
          <p:nvGraphicFramePr>
            <p:cNvPr id="34829" name="Object 13"/>
            <p:cNvGraphicFramePr>
              <a:graphicFrameLocks noChangeAspect="1"/>
            </p:cNvGraphicFramePr>
            <p:nvPr/>
          </p:nvGraphicFramePr>
          <p:xfrm>
            <a:off x="1519" y="2086"/>
            <a:ext cx="29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3" r:id="rId16" imgW="469696" imgH="330057" progId="Equation.DSMT4">
                    <p:embed/>
                  </p:oleObj>
                </mc:Choice>
                <mc:Fallback>
                  <p:oleObj r:id="rId16" imgW="469696" imgH="330057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086"/>
                          <a:ext cx="29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3" name="Rectangle 26"/>
            <p:cNvSpPr>
              <a:spLocks noChangeArrowheads="1"/>
            </p:cNvSpPr>
            <p:nvPr/>
          </p:nvSpPr>
          <p:spPr bwMode="auto">
            <a:xfrm>
              <a:off x="1746" y="2069"/>
              <a:ext cx="26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is said to be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bounded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above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 (or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below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).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755650" y="1701800"/>
            <a:ext cx="2647950" cy="396875"/>
            <a:chOff x="249" y="1184"/>
            <a:chExt cx="1668" cy="250"/>
          </a:xfrm>
        </p:grpSpPr>
        <p:sp>
          <p:nvSpPr>
            <p:cNvPr id="34881" name="Rectangle 28"/>
            <p:cNvSpPr>
              <a:spLocks noChangeArrowheads="1"/>
            </p:cNvSpPr>
            <p:nvPr/>
          </p:nvSpPr>
          <p:spPr bwMode="auto">
            <a:xfrm>
              <a:off x="249" y="1184"/>
              <a:ext cx="3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Let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34828" name="Object 12"/>
            <p:cNvGraphicFramePr>
              <a:graphicFrameLocks noChangeAspect="1"/>
            </p:cNvGraphicFramePr>
            <p:nvPr/>
          </p:nvGraphicFramePr>
          <p:xfrm>
            <a:off x="567" y="1207"/>
            <a:ext cx="29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4" r:id="rId18" imgW="469696" imgH="330057" progId="Equation.DSMT4">
                    <p:embed/>
                  </p:oleObj>
                </mc:Choice>
                <mc:Fallback>
                  <p:oleObj r:id="rId18" imgW="469696" imgH="330057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207"/>
                          <a:ext cx="29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2" name="Rectangle 30"/>
            <p:cNvSpPr>
              <a:spLocks noChangeArrowheads="1"/>
            </p:cNvSpPr>
            <p:nvPr/>
          </p:nvSpPr>
          <p:spPr bwMode="auto">
            <a:xfrm>
              <a:off x="793" y="1184"/>
              <a:ext cx="11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be a sequence. 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sp>
        <p:nvSpPr>
          <p:cNvPr id="196641" name="Rectangle 33"/>
          <p:cNvSpPr>
            <a:spLocks noChangeArrowheads="1"/>
          </p:cNvSpPr>
          <p:nvPr/>
        </p:nvSpPr>
        <p:spPr bwMode="auto">
          <a:xfrm>
            <a:off x="795338" y="2062163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such that	</a:t>
            </a: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5727700" y="2025650"/>
            <a:ext cx="2876550" cy="396875"/>
            <a:chOff x="3606" y="1525"/>
            <a:chExt cx="1812" cy="250"/>
          </a:xfrm>
        </p:grpSpPr>
        <p:graphicFrame>
          <p:nvGraphicFramePr>
            <p:cNvPr id="34827" name="Object 11"/>
            <p:cNvGraphicFramePr>
              <a:graphicFrameLocks noChangeAspect="1"/>
            </p:cNvGraphicFramePr>
            <p:nvPr/>
          </p:nvGraphicFramePr>
          <p:xfrm>
            <a:off x="3606" y="1525"/>
            <a:ext cx="29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5" r:id="rId20" imgW="469696" imgH="330057" progId="Equation.DSMT4">
                    <p:embed/>
                  </p:oleObj>
                </mc:Choice>
                <mc:Fallback>
                  <p:oleObj r:id="rId20" imgW="469696" imgH="330057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525"/>
                          <a:ext cx="29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0" name="Rectangle 35"/>
            <p:cNvSpPr>
              <a:spLocks noChangeArrowheads="1"/>
            </p:cNvSpPr>
            <p:nvPr/>
          </p:nvSpPr>
          <p:spPr bwMode="auto">
            <a:xfrm>
              <a:off x="3833" y="1525"/>
              <a:ext cx="15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is said to be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bounded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. 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sp>
        <p:nvSpPr>
          <p:cNvPr id="196645" name="Rectangle 37"/>
          <p:cNvSpPr>
            <a:spLocks noChangeArrowheads="1"/>
          </p:cNvSpPr>
          <p:nvPr/>
        </p:nvSpPr>
        <p:spPr bwMode="auto">
          <a:xfrm>
            <a:off x="5003800" y="2384425"/>
            <a:ext cx="1528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Moreover, if 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443663" y="2312988"/>
            <a:ext cx="2068512" cy="431800"/>
            <a:chOff x="4059" y="1752"/>
            <a:chExt cx="1303" cy="272"/>
          </a:xfrm>
        </p:grpSpPr>
        <p:graphicFrame>
          <p:nvGraphicFramePr>
            <p:cNvPr id="34825" name="Object 9"/>
            <p:cNvGraphicFramePr>
              <a:graphicFrameLocks noChangeAspect="1"/>
            </p:cNvGraphicFramePr>
            <p:nvPr/>
          </p:nvGraphicFramePr>
          <p:xfrm>
            <a:off x="4059" y="1814"/>
            <a:ext cx="45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6" r:id="rId22" imgW="723586" imgH="330057" progId="Equation.DSMT4">
                    <p:embed/>
                  </p:oleObj>
                </mc:Choice>
                <mc:Fallback>
                  <p:oleObj r:id="rId22" imgW="723586" imgH="33005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814"/>
                          <a:ext cx="45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8" name="Rectangle 23"/>
            <p:cNvSpPr>
              <a:spLocks noChangeArrowheads="1"/>
            </p:cNvSpPr>
            <p:nvPr/>
          </p:nvSpPr>
          <p:spPr bwMode="auto">
            <a:xfrm>
              <a:off x="4468" y="1774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or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34826" name="Object 10"/>
            <p:cNvGraphicFramePr>
              <a:graphicFrameLocks noChangeAspect="1"/>
            </p:cNvGraphicFramePr>
            <p:nvPr/>
          </p:nvGraphicFramePr>
          <p:xfrm>
            <a:off x="4785" y="1797"/>
            <a:ext cx="45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7" r:id="rId24" imgW="723586" imgH="330057" progId="Equation.DSMT4">
                    <p:embed/>
                  </p:oleObj>
                </mc:Choice>
                <mc:Fallback>
                  <p:oleObj r:id="rId24" imgW="723586" imgH="330057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797"/>
                          <a:ext cx="45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9" name="Rectangle 41"/>
            <p:cNvSpPr>
              <a:spLocks noChangeArrowheads="1"/>
            </p:cNvSpPr>
            <p:nvPr/>
          </p:nvSpPr>
          <p:spPr bwMode="auto">
            <a:xfrm>
              <a:off x="5193" y="1752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000">
                <a:cs typeface="Times New Roman" pitchFamily="18" charset="0"/>
              </a:endParaRP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827088" y="4078288"/>
            <a:ext cx="5326062" cy="2520950"/>
            <a:chOff x="295" y="2250"/>
            <a:chExt cx="3355" cy="1588"/>
          </a:xfrm>
        </p:grpSpPr>
        <p:pic>
          <p:nvPicPr>
            <p:cNvPr id="34874" name="Picture 46"/>
            <p:cNvPicPr preferRelativeResize="0"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295" y="2250"/>
              <a:ext cx="2585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75" name="Line 47"/>
            <p:cNvSpPr>
              <a:spLocks noChangeShapeType="1"/>
            </p:cNvSpPr>
            <p:nvPr/>
          </p:nvSpPr>
          <p:spPr bwMode="auto">
            <a:xfrm>
              <a:off x="521" y="3734"/>
              <a:ext cx="235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6" name="Line 48"/>
            <p:cNvSpPr>
              <a:spLocks noChangeShapeType="1"/>
            </p:cNvSpPr>
            <p:nvPr/>
          </p:nvSpPr>
          <p:spPr bwMode="auto">
            <a:xfrm>
              <a:off x="521" y="2341"/>
              <a:ext cx="235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7" name="Text Box 49"/>
            <p:cNvSpPr txBox="1">
              <a:spLocks noChangeArrowheads="1"/>
            </p:cNvSpPr>
            <p:nvPr/>
          </p:nvSpPr>
          <p:spPr bwMode="auto">
            <a:xfrm>
              <a:off x="2958" y="2898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Bounded</a:t>
              </a:r>
            </a:p>
          </p:txBody>
        </p: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1042988" y="4078288"/>
            <a:ext cx="5592762" cy="2520950"/>
            <a:chOff x="295" y="2251"/>
            <a:chExt cx="3523" cy="1588"/>
          </a:xfrm>
        </p:grpSpPr>
        <p:pic>
          <p:nvPicPr>
            <p:cNvPr id="34872" name="Picture 51"/>
            <p:cNvPicPr preferRelativeResize="0"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295" y="2251"/>
              <a:ext cx="2585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73" name="Text Box 52"/>
            <p:cNvSpPr txBox="1">
              <a:spLocks noChangeArrowheads="1"/>
            </p:cNvSpPr>
            <p:nvPr/>
          </p:nvSpPr>
          <p:spPr bwMode="auto">
            <a:xfrm>
              <a:off x="2958" y="2898"/>
              <a:ext cx="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Unbounded</a:t>
              </a:r>
            </a:p>
          </p:txBody>
        </p: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468313" y="4076700"/>
            <a:ext cx="8207375" cy="2520950"/>
            <a:chOff x="295" y="2296"/>
            <a:chExt cx="5170" cy="1588"/>
          </a:xfrm>
        </p:grpSpPr>
        <p:grpSp>
          <p:nvGrpSpPr>
            <p:cNvPr id="34866" name="Group 54"/>
            <p:cNvGrpSpPr>
              <a:grpSpLocks/>
            </p:cNvGrpSpPr>
            <p:nvPr/>
          </p:nvGrpSpPr>
          <p:grpSpPr bwMode="auto">
            <a:xfrm>
              <a:off x="295" y="2296"/>
              <a:ext cx="5170" cy="1588"/>
              <a:chOff x="295" y="2296"/>
              <a:chExt cx="5170" cy="1588"/>
            </a:xfrm>
          </p:grpSpPr>
          <p:pic>
            <p:nvPicPr>
              <p:cNvPr id="34869" name="Picture 55"/>
              <p:cNvPicPr preferRelativeResize="0">
                <a:picLocks noChangeAspect="1" noChangeArrowheads="1"/>
              </p:cNvPicPr>
              <p:nvPr/>
            </p:nvPicPr>
            <p:blipFill>
              <a:blip r:embed="rId28"/>
              <a:srcRect/>
              <a:stretch>
                <a:fillRect/>
              </a:stretch>
            </p:blipFill>
            <p:spPr bwMode="auto">
              <a:xfrm>
                <a:off x="295" y="2296"/>
                <a:ext cx="2585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870" name="Picture 56"/>
              <p:cNvPicPr preferRelativeResize="0">
                <a:picLocks noChangeAspect="1" noChangeArrowheads="1"/>
              </p:cNvPicPr>
              <p:nvPr/>
            </p:nvPicPr>
            <p:blipFill>
              <a:blip r:embed="rId29"/>
              <a:srcRect/>
              <a:stretch>
                <a:fillRect/>
              </a:stretch>
            </p:blipFill>
            <p:spPr bwMode="auto">
              <a:xfrm>
                <a:off x="2880" y="2296"/>
                <a:ext cx="2585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871" name="Text Box 57"/>
              <p:cNvSpPr txBox="1">
                <a:spLocks noChangeArrowheads="1"/>
              </p:cNvSpPr>
              <p:nvPr/>
            </p:nvSpPr>
            <p:spPr bwMode="auto">
              <a:xfrm>
                <a:off x="781" y="3306"/>
                <a:ext cx="11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Bounded above</a:t>
                </a:r>
              </a:p>
            </p:txBody>
          </p:sp>
        </p:grpSp>
        <p:sp>
          <p:nvSpPr>
            <p:cNvPr id="34867" name="Line 58"/>
            <p:cNvSpPr>
              <a:spLocks noChangeShapeType="1"/>
            </p:cNvSpPr>
            <p:nvPr/>
          </p:nvSpPr>
          <p:spPr bwMode="auto">
            <a:xfrm>
              <a:off x="521" y="2387"/>
              <a:ext cx="235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Line 59"/>
            <p:cNvSpPr>
              <a:spLocks noChangeShapeType="1"/>
            </p:cNvSpPr>
            <p:nvPr/>
          </p:nvSpPr>
          <p:spPr bwMode="auto">
            <a:xfrm>
              <a:off x="3107" y="2387"/>
              <a:ext cx="235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323850" y="4221163"/>
            <a:ext cx="8496300" cy="2592387"/>
            <a:chOff x="249" y="2342"/>
            <a:chExt cx="5170" cy="1542"/>
          </a:xfrm>
        </p:grpSpPr>
        <p:grpSp>
          <p:nvGrpSpPr>
            <p:cNvPr id="34860" name="Group 61"/>
            <p:cNvGrpSpPr>
              <a:grpSpLocks/>
            </p:cNvGrpSpPr>
            <p:nvPr/>
          </p:nvGrpSpPr>
          <p:grpSpPr bwMode="auto">
            <a:xfrm>
              <a:off x="249" y="2342"/>
              <a:ext cx="5170" cy="1542"/>
              <a:chOff x="295" y="2296"/>
              <a:chExt cx="5080" cy="1561"/>
            </a:xfrm>
          </p:grpSpPr>
          <p:pic>
            <p:nvPicPr>
              <p:cNvPr id="34863" name="Picture 62"/>
              <p:cNvPicPr preferRelativeResize="0"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295" y="2296"/>
                <a:ext cx="2540" cy="15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864" name="Picture 63"/>
              <p:cNvPicPr preferRelativeResize="0"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2880" y="2314"/>
                <a:ext cx="2495" cy="1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865" name="Text Box 64"/>
              <p:cNvSpPr txBox="1">
                <a:spLocks noChangeArrowheads="1"/>
              </p:cNvSpPr>
              <p:nvPr/>
            </p:nvSpPr>
            <p:spPr bwMode="auto">
              <a:xfrm>
                <a:off x="645" y="2399"/>
                <a:ext cx="105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Bounded below</a:t>
                </a:r>
              </a:p>
            </p:txBody>
          </p:sp>
        </p:grpSp>
        <p:sp>
          <p:nvSpPr>
            <p:cNvPr id="34861" name="Line 65"/>
            <p:cNvSpPr>
              <a:spLocks noChangeShapeType="1"/>
            </p:cNvSpPr>
            <p:nvPr/>
          </p:nvSpPr>
          <p:spPr bwMode="auto">
            <a:xfrm>
              <a:off x="431" y="3785"/>
              <a:ext cx="244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Line 66"/>
            <p:cNvSpPr>
              <a:spLocks noChangeShapeType="1"/>
            </p:cNvSpPr>
            <p:nvPr/>
          </p:nvSpPr>
          <p:spPr bwMode="auto">
            <a:xfrm>
              <a:off x="3061" y="3756"/>
              <a:ext cx="231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6676" name="Text Box 68"/>
          <p:cNvSpPr txBox="1">
            <a:spLocks noChangeArrowheads="1"/>
          </p:cNvSpPr>
          <p:nvPr/>
        </p:nvSpPr>
        <p:spPr bwMode="auto">
          <a:xfrm>
            <a:off x="2000250" y="3278188"/>
            <a:ext cx="134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bounded: </a:t>
            </a:r>
          </a:p>
        </p:txBody>
      </p:sp>
      <p:grpSp>
        <p:nvGrpSpPr>
          <p:cNvPr id="17" name="Group 85"/>
          <p:cNvGrpSpPr>
            <a:grpSpLocks/>
          </p:cNvGrpSpPr>
          <p:nvPr/>
        </p:nvGrpSpPr>
        <p:grpSpPr bwMode="auto">
          <a:xfrm>
            <a:off x="3417888" y="3584575"/>
            <a:ext cx="3384550" cy="342900"/>
            <a:chOff x="1292" y="2262"/>
            <a:chExt cx="2132" cy="216"/>
          </a:xfrm>
        </p:grpSpPr>
        <p:graphicFrame>
          <p:nvGraphicFramePr>
            <p:cNvPr id="34822" name="Object 6"/>
            <p:cNvGraphicFramePr>
              <a:graphicFrameLocks noChangeAspect="1"/>
            </p:cNvGraphicFramePr>
            <p:nvPr/>
          </p:nvGraphicFramePr>
          <p:xfrm>
            <a:off x="2475" y="2262"/>
            <a:ext cx="94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8" name="Equation" r:id="rId32" imgW="1002960" imgH="228600" progId="Equation.3">
                    <p:embed/>
                  </p:oleObj>
                </mc:Choice>
                <mc:Fallback>
                  <p:oleObj name="Equation" r:id="rId32" imgW="100296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" y="2262"/>
                          <a:ext cx="949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" name="Object 7"/>
            <p:cNvGraphicFramePr>
              <a:graphicFrameLocks noChangeAspect="1"/>
            </p:cNvGraphicFramePr>
            <p:nvPr/>
          </p:nvGraphicFramePr>
          <p:xfrm>
            <a:off x="1292" y="2286"/>
            <a:ext cx="54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" name="Equation" r:id="rId34" imgW="571320" imgH="203040" progId="Equation.3">
                    <p:embed/>
                  </p:oleObj>
                </mc:Choice>
                <mc:Fallback>
                  <p:oleObj name="Equation" r:id="rId34" imgW="57132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286"/>
                          <a:ext cx="541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4" name="Object 8"/>
            <p:cNvGraphicFramePr>
              <a:graphicFrameLocks noChangeAspect="1"/>
            </p:cNvGraphicFramePr>
            <p:nvPr/>
          </p:nvGraphicFramePr>
          <p:xfrm>
            <a:off x="1861" y="2274"/>
            <a:ext cx="56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0" name="Equation" r:id="rId36" imgW="596880" imgH="215640" progId="Equation.3">
                    <p:embed/>
                  </p:oleObj>
                </mc:Choice>
                <mc:Fallback>
                  <p:oleObj name="Equation" r:id="rId36" imgW="59688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274"/>
                          <a:ext cx="565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3417888" y="3278188"/>
            <a:ext cx="3378200" cy="342900"/>
            <a:chOff x="1338" y="2341"/>
            <a:chExt cx="2128" cy="216"/>
          </a:xfrm>
        </p:grpSpPr>
        <p:graphicFrame>
          <p:nvGraphicFramePr>
            <p:cNvPr id="34819" name="Object 3"/>
            <p:cNvGraphicFramePr>
              <a:graphicFrameLocks noChangeAspect="1"/>
            </p:cNvGraphicFramePr>
            <p:nvPr/>
          </p:nvGraphicFramePr>
          <p:xfrm>
            <a:off x="1338" y="2364"/>
            <a:ext cx="51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1" name="Equation" r:id="rId38" imgW="545760" imgH="203040" progId="Equation.3">
                    <p:embed/>
                  </p:oleObj>
                </mc:Choice>
                <mc:Fallback>
                  <p:oleObj name="Equation" r:id="rId38" imgW="545760" imgH="2030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364"/>
                          <a:ext cx="517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4"/>
            <p:cNvGraphicFramePr>
              <a:graphicFrameLocks noChangeAspect="1"/>
            </p:cNvGraphicFramePr>
            <p:nvPr/>
          </p:nvGraphicFramePr>
          <p:xfrm>
            <a:off x="1909" y="2353"/>
            <a:ext cx="58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2" name="Equation" r:id="rId40" imgW="622080" imgH="215640" progId="Equation.3">
                    <p:embed/>
                  </p:oleObj>
                </mc:Choice>
                <mc:Fallback>
                  <p:oleObj name="Equation" r:id="rId40" imgW="62208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2353"/>
                          <a:ext cx="589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5"/>
            <p:cNvGraphicFramePr>
              <a:graphicFrameLocks noChangeAspect="1"/>
            </p:cNvGraphicFramePr>
            <p:nvPr/>
          </p:nvGraphicFramePr>
          <p:xfrm>
            <a:off x="2517" y="2341"/>
            <a:ext cx="94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3" name="Equation" r:id="rId42" imgW="1002960" imgH="228600" progId="Equation.3">
                    <p:embed/>
                  </p:oleObj>
                </mc:Choice>
                <mc:Fallback>
                  <p:oleObj name="Equation" r:id="rId42" imgW="100296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341"/>
                          <a:ext cx="949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689" name="Text Box 81"/>
          <p:cNvSpPr txBox="1">
            <a:spLocks noChangeArrowheads="1"/>
          </p:cNvSpPr>
          <p:nvPr/>
        </p:nvSpPr>
        <p:spPr bwMode="auto">
          <a:xfrm>
            <a:off x="1906588" y="3567113"/>
            <a:ext cx="1511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unbounded: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9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94" grpId="0" animBg="1"/>
      <p:bldP spid="196624" grpId="0"/>
      <p:bldP spid="196628" grpId="0"/>
      <p:bldP spid="196641" grpId="0"/>
      <p:bldP spid="196645" grpId="0"/>
      <p:bldP spid="196676" grpId="0"/>
      <p:bldP spid="1966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428750" y="1357313"/>
            <a:ext cx="5929313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3414E-17A4-44DA-8B29-5B689EEC0D6A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Conditions for Convergence of a Sequence</a:t>
            </a:r>
          </a:p>
        </p:txBody>
      </p:sp>
      <p:sp>
        <p:nvSpPr>
          <p:cNvPr id="35854" name="Rectangle 16"/>
          <p:cNvSpPr>
            <a:spLocks noChangeArrowheads="1"/>
          </p:cNvSpPr>
          <p:nvPr/>
        </p:nvSpPr>
        <p:spPr bwMode="auto">
          <a:xfrm>
            <a:off x="1543050" y="1357313"/>
            <a:ext cx="56721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Theorem (boundedness)</a:t>
            </a:r>
          </a:p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Any convergent sequence must be bounded.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562350" y="2214563"/>
            <a:ext cx="3270250" cy="461962"/>
            <a:chOff x="1499" y="1181"/>
            <a:chExt cx="2060" cy="291"/>
          </a:xfrm>
        </p:grpSpPr>
        <p:graphicFrame>
          <p:nvGraphicFramePr>
            <p:cNvPr id="35850" name="Object 10"/>
            <p:cNvGraphicFramePr>
              <a:graphicFrameLocks noChangeAspect="1"/>
            </p:cNvGraphicFramePr>
            <p:nvPr/>
          </p:nvGraphicFramePr>
          <p:xfrm>
            <a:off x="1499" y="1220"/>
            <a:ext cx="33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5" name="Equation" r:id="rId4" imgW="533160" imgH="342720" progId="Equation.DSMT4">
                    <p:embed/>
                  </p:oleObj>
                </mc:Choice>
                <mc:Fallback>
                  <p:oleObj name="Equation" r:id="rId4" imgW="533160" imgH="3427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1220"/>
                          <a:ext cx="33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9" name="Rectangle 17"/>
            <p:cNvSpPr>
              <a:spLocks noChangeArrowheads="1"/>
            </p:cNvSpPr>
            <p:nvPr/>
          </p:nvSpPr>
          <p:spPr bwMode="auto">
            <a:xfrm>
              <a:off x="1775" y="1181"/>
              <a:ext cx="17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is a sequence and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graphicFrame>
        <p:nvGraphicFramePr>
          <p:cNvPr id="197646" name="Object 2"/>
          <p:cNvGraphicFramePr>
            <a:graphicFrameLocks noChangeAspect="1"/>
          </p:cNvGraphicFramePr>
          <p:nvPr/>
        </p:nvGraphicFramePr>
        <p:xfrm>
          <a:off x="6357938" y="2286000"/>
          <a:ext cx="13795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6" name="Equation" r:id="rId6" imgW="1384200" imgH="419040" progId="Equation.DSMT4">
                  <p:embed/>
                </p:oleObj>
              </mc:Choice>
              <mc:Fallback>
                <p:oleObj name="Equation" r:id="rId6" imgW="138420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2286000"/>
                        <a:ext cx="13795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4027488" y="2832100"/>
            <a:ext cx="1381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for given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7645" name="Object 3"/>
          <p:cNvGraphicFramePr>
            <a:graphicFrameLocks noChangeAspect="1"/>
          </p:cNvGraphicFramePr>
          <p:nvPr/>
        </p:nvGraphicFramePr>
        <p:xfrm>
          <a:off x="5356225" y="2921000"/>
          <a:ext cx="60483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Equation" r:id="rId8" imgW="609480" imgH="279360" progId="Equation.DSMT4">
                  <p:embed/>
                </p:oleObj>
              </mc:Choice>
              <mc:Fallback>
                <p:oleObj name="Equation" r:id="rId8" imgW="6094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25" y="2921000"/>
                        <a:ext cx="604838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6053138" y="2868613"/>
            <a:ext cx="2019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there exists a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7644" name="Object 4"/>
          <p:cNvGraphicFramePr>
            <a:graphicFrameLocks noChangeAspect="1"/>
          </p:cNvGraphicFramePr>
          <p:nvPr/>
        </p:nvGraphicFramePr>
        <p:xfrm>
          <a:off x="785813" y="3376613"/>
          <a:ext cx="9366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name="Equation" r:id="rId10" imgW="939600" imgH="342720" progId="Equation.DSMT4">
                  <p:embed/>
                </p:oleObj>
              </mc:Choice>
              <mc:Fallback>
                <p:oleObj name="Equation" r:id="rId10" imgW="93960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376613"/>
                        <a:ext cx="9366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1643063" y="3300413"/>
            <a:ext cx="1516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such that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928688" y="4292600"/>
            <a:ext cx="1620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Thus, when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7641" name="Object 5"/>
          <p:cNvGraphicFramePr>
            <a:graphicFrameLocks noChangeAspect="1"/>
          </p:cNvGraphicFramePr>
          <p:nvPr/>
        </p:nvGraphicFramePr>
        <p:xfrm>
          <a:off x="2592388" y="4438650"/>
          <a:ext cx="7651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Equation" r:id="rId12" imgW="761760" imgH="279360" progId="Equation.DSMT4">
                  <p:embed/>
                </p:oleObj>
              </mc:Choice>
              <mc:Fallback>
                <p:oleObj name="Equation" r:id="rId12" imgW="76176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438650"/>
                        <a:ext cx="7651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3289300" y="4324350"/>
            <a:ext cx="1354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we have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197640" name="Object 6"/>
          <p:cNvGraphicFramePr>
            <a:graphicFrameLocks noChangeAspect="1"/>
          </p:cNvGraphicFramePr>
          <p:nvPr/>
        </p:nvGraphicFramePr>
        <p:xfrm>
          <a:off x="3279775" y="4862513"/>
          <a:ext cx="26511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Equation" r:id="rId14" imgW="2654280" imgH="342720" progId="Equation.DSMT4">
                  <p:embed/>
                </p:oleObj>
              </mc:Choice>
              <mc:Fallback>
                <p:oleObj name="Equation" r:id="rId14" imgW="265428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4862513"/>
                        <a:ext cx="26511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1403350" y="5445125"/>
            <a:ext cx="595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or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706438" y="2205038"/>
            <a:ext cx="936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Proof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197663" name="Rectangle 31"/>
          <p:cNvSpPr>
            <a:spLocks noChangeArrowheads="1"/>
          </p:cNvSpPr>
          <p:nvPr/>
        </p:nvSpPr>
        <p:spPr bwMode="auto">
          <a:xfrm>
            <a:off x="642938" y="2797175"/>
            <a:ext cx="3486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By the definition of limit, 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014663" y="3732213"/>
            <a:ext cx="3771900" cy="461962"/>
            <a:chOff x="1653" y="1865"/>
            <a:chExt cx="2376" cy="291"/>
          </a:xfrm>
        </p:grpSpPr>
        <p:graphicFrame>
          <p:nvGraphicFramePr>
            <p:cNvPr id="35848" name="Object 8"/>
            <p:cNvGraphicFramePr>
              <a:graphicFrameLocks noChangeAspect="1"/>
            </p:cNvGraphicFramePr>
            <p:nvPr/>
          </p:nvGraphicFramePr>
          <p:xfrm>
            <a:off x="1653" y="1868"/>
            <a:ext cx="8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1" name="Equation" r:id="rId16" imgW="1333440" imgH="444240" progId="Equation.DSMT4">
                    <p:embed/>
                  </p:oleObj>
                </mc:Choice>
                <mc:Fallback>
                  <p:oleObj name="Equation" r:id="rId16" imgW="1333440" imgH="4442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1868"/>
                          <a:ext cx="84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8" name="Rectangle 21"/>
            <p:cNvSpPr>
              <a:spLocks noChangeArrowheads="1"/>
            </p:cNvSpPr>
            <p:nvPr/>
          </p:nvSpPr>
          <p:spPr bwMode="auto">
            <a:xfrm>
              <a:off x="2426" y="1865"/>
              <a:ext cx="11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holds for all </a:t>
              </a:r>
              <a:endParaRPr lang="en-US" altLang="zh-CN" sz="2400">
                <a:cs typeface="Times New Roman" pitchFamily="18" charset="0"/>
              </a:endParaRPr>
            </a:p>
          </p:txBody>
        </p:sp>
        <p:graphicFrame>
          <p:nvGraphicFramePr>
            <p:cNvPr id="35849" name="Object 9"/>
            <p:cNvGraphicFramePr>
              <a:graphicFrameLocks noChangeAspect="1"/>
            </p:cNvGraphicFramePr>
            <p:nvPr/>
          </p:nvGraphicFramePr>
          <p:xfrm>
            <a:off x="3547" y="1951"/>
            <a:ext cx="48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2" name="Equation" r:id="rId18" imgW="761760" imgH="279360" progId="Equation.DSMT4">
                    <p:embed/>
                  </p:oleObj>
                </mc:Choice>
                <mc:Fallback>
                  <p:oleObj name="Equation" r:id="rId18" imgW="761760" imgH="2793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1951"/>
                          <a:ext cx="482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567113" y="5876925"/>
            <a:ext cx="1674812" cy="461963"/>
            <a:chOff x="2565" y="2280"/>
            <a:chExt cx="1055" cy="291"/>
          </a:xfrm>
        </p:grpSpPr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2565" y="2309"/>
            <a:ext cx="93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3" name="Equation" r:id="rId20" imgW="1485720" imgH="342720" progId="Equation.DSMT4">
                    <p:embed/>
                  </p:oleObj>
                </mc:Choice>
                <mc:Fallback>
                  <p:oleObj name="Equation" r:id="rId20" imgW="1485720" imgH="3427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" y="2309"/>
                          <a:ext cx="933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7" name="Rectangle 35"/>
            <p:cNvSpPr>
              <a:spLocks noChangeArrowheads="1"/>
            </p:cNvSpPr>
            <p:nvPr/>
          </p:nvSpPr>
          <p:spPr bwMode="auto">
            <a:xfrm>
              <a:off x="3450" y="2280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.</a:t>
              </a:r>
            </a:p>
          </p:txBody>
        </p:sp>
      </p:grpSp>
      <p:sp>
        <p:nvSpPr>
          <p:cNvPr id="197687" name="Rectangle 55"/>
          <p:cNvSpPr>
            <a:spLocks noChangeArrowheads="1"/>
          </p:cNvSpPr>
          <p:nvPr/>
        </p:nvSpPr>
        <p:spPr bwMode="auto">
          <a:xfrm>
            <a:off x="1714500" y="2220913"/>
            <a:ext cx="176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Suppose that</a:t>
            </a:r>
            <a:endParaRPr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9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9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0" grpId="0"/>
      <p:bldP spid="197651" grpId="0"/>
      <p:bldP spid="197652" grpId="0"/>
      <p:bldP spid="197654" grpId="0"/>
      <p:bldP spid="197655" grpId="0"/>
      <p:bldP spid="197656" grpId="0"/>
      <p:bldP spid="197661" grpId="0"/>
      <p:bldP spid="197663" grpId="0"/>
      <p:bldP spid="1976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Limit of a Sequence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306C0F-8726-493C-AC2C-0E2AD721FF22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4102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4106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4107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108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109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110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410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22550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4" name="内容占位符 13"/>
          <p:cNvSpPr txBox="1">
            <a:spLocks/>
          </p:cNvSpPr>
          <p:nvPr/>
        </p:nvSpPr>
        <p:spPr>
          <a:xfrm>
            <a:off x="457200" y="1571625"/>
            <a:ext cx="8229600" cy="500063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  <a:ea typeface="+mn-ea"/>
              </a:rPr>
              <a:t>Observe the changing of a sequence                    while 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A288F-169C-4F67-A6DA-6BFF47656676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3687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Conditions for convergence of a sequence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500063" y="2781300"/>
            <a:ext cx="2341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There are at most 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06713" y="2781300"/>
            <a:ext cx="1379537" cy="461963"/>
            <a:chOff x="1333" y="2568"/>
            <a:chExt cx="869" cy="291"/>
          </a:xfrm>
        </p:grpSpPr>
        <p:graphicFrame>
          <p:nvGraphicFramePr>
            <p:cNvPr id="36873" name="Object 10"/>
            <p:cNvGraphicFramePr>
              <a:graphicFrameLocks noChangeAspect="1"/>
            </p:cNvGraphicFramePr>
            <p:nvPr/>
          </p:nvGraphicFramePr>
          <p:xfrm>
            <a:off x="1333" y="2639"/>
            <a:ext cx="19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2" name="Equation" r:id="rId4" imgW="317160" imgH="266400" progId="Equation.DSMT4">
                    <p:embed/>
                  </p:oleObj>
                </mc:Choice>
                <mc:Fallback>
                  <p:oleObj name="Equation" r:id="rId4" imgW="317160" imgH="266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2639"/>
                          <a:ext cx="198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9" name="Rectangle 9"/>
            <p:cNvSpPr>
              <a:spLocks noChangeArrowheads="1"/>
            </p:cNvSpPr>
            <p:nvPr/>
          </p:nvSpPr>
          <p:spPr bwMode="auto">
            <a:xfrm>
              <a:off x="1438" y="2568"/>
              <a:ext cx="7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 points, 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graphicFrame>
        <p:nvGraphicFramePr>
          <p:cNvPr id="300042" name="Object 2"/>
          <p:cNvGraphicFramePr>
            <a:graphicFrameLocks noChangeAspect="1"/>
          </p:cNvGraphicFramePr>
          <p:nvPr/>
        </p:nvGraphicFramePr>
        <p:xfrm>
          <a:off x="4103688" y="2840038"/>
          <a:ext cx="14573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6" imgW="1460160" imgH="355320" progId="Equation.DSMT4">
                  <p:embed/>
                </p:oleObj>
              </mc:Choice>
              <mc:Fallback>
                <p:oleObj name="Equation" r:id="rId6" imgW="1460160" imgH="355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2840038"/>
                        <a:ext cx="145732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44" name="Rectangle 12"/>
          <p:cNvSpPr>
            <a:spLocks noChangeArrowheads="1"/>
          </p:cNvSpPr>
          <p:nvPr/>
        </p:nvSpPr>
        <p:spPr bwMode="auto">
          <a:xfrm>
            <a:off x="5449888" y="2786063"/>
            <a:ext cx="2693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outside the interval 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71500" y="3390900"/>
            <a:ext cx="2776538" cy="500063"/>
            <a:chOff x="3867" y="2680"/>
            <a:chExt cx="1749" cy="315"/>
          </a:xfrm>
        </p:grpSpPr>
        <p:graphicFrame>
          <p:nvGraphicFramePr>
            <p:cNvPr id="36872" name="Object 9"/>
            <p:cNvGraphicFramePr>
              <a:graphicFrameLocks noChangeAspect="1"/>
            </p:cNvGraphicFramePr>
            <p:nvPr/>
          </p:nvGraphicFramePr>
          <p:xfrm>
            <a:off x="3867" y="2680"/>
            <a:ext cx="157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4" name="Equation" r:id="rId8" imgW="2501640" imgH="444240" progId="Equation.DSMT4">
                    <p:embed/>
                  </p:oleObj>
                </mc:Choice>
                <mc:Fallback>
                  <p:oleObj name="Equation" r:id="rId8" imgW="2501640" imgH="4442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7" y="2680"/>
                          <a:ext cx="157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8" name="Rectangle 15"/>
            <p:cNvSpPr>
              <a:spLocks noChangeArrowheads="1"/>
            </p:cNvSpPr>
            <p:nvPr/>
          </p:nvSpPr>
          <p:spPr bwMode="auto">
            <a:xfrm>
              <a:off x="5420" y="2704"/>
              <a:ext cx="1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. 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sp>
        <p:nvSpPr>
          <p:cNvPr id="300050" name="Rectangle 18"/>
          <p:cNvSpPr>
            <a:spLocks noChangeArrowheads="1"/>
          </p:cNvSpPr>
          <p:nvPr/>
        </p:nvSpPr>
        <p:spPr bwMode="auto">
          <a:xfrm>
            <a:off x="560388" y="4005263"/>
            <a:ext cx="3821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that we can find a number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300052" name="Rectangle 20"/>
          <p:cNvSpPr>
            <a:spLocks noChangeArrowheads="1"/>
          </p:cNvSpPr>
          <p:nvPr/>
        </p:nvSpPr>
        <p:spPr bwMode="auto">
          <a:xfrm>
            <a:off x="4203700" y="4005263"/>
            <a:ext cx="696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s. t.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300053" name="Rectangle 21"/>
          <p:cNvSpPr>
            <a:spLocks noChangeArrowheads="1"/>
          </p:cNvSpPr>
          <p:nvPr/>
        </p:nvSpPr>
        <p:spPr bwMode="auto">
          <a:xfrm>
            <a:off x="571500" y="5143500"/>
            <a:ext cx="183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If we choose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300054" name="Object 3"/>
          <p:cNvGraphicFramePr>
            <a:graphicFrameLocks noChangeAspect="1"/>
          </p:cNvGraphicFramePr>
          <p:nvPr/>
        </p:nvGraphicFramePr>
        <p:xfrm>
          <a:off x="2322513" y="5275263"/>
          <a:ext cx="2511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10" imgW="2514600" imgH="342720" progId="Equation.DSMT4">
                  <p:embed/>
                </p:oleObj>
              </mc:Choice>
              <mc:Fallback>
                <p:oleObj name="Equation" r:id="rId10" imgW="2514600" imgH="342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5275263"/>
                        <a:ext cx="25114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55" name="Rectangle 23"/>
          <p:cNvSpPr>
            <a:spLocks noChangeArrowheads="1"/>
          </p:cNvSpPr>
          <p:nvPr/>
        </p:nvSpPr>
        <p:spPr bwMode="auto">
          <a:xfrm>
            <a:off x="4786313" y="5214938"/>
            <a:ext cx="9445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then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300056" name="Rectangle 24"/>
          <p:cNvSpPr>
            <a:spLocks noChangeArrowheads="1"/>
          </p:cNvSpPr>
          <p:nvPr/>
        </p:nvSpPr>
        <p:spPr bwMode="auto">
          <a:xfrm>
            <a:off x="571500" y="5732463"/>
            <a:ext cx="2808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This is the end.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794000" y="4568825"/>
            <a:ext cx="3492500" cy="474663"/>
            <a:chOff x="1697" y="3105"/>
            <a:chExt cx="2200" cy="299"/>
          </a:xfrm>
        </p:grpSpPr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1697" y="3105"/>
            <a:ext cx="220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6" name="Equation" r:id="rId12" imgW="3492360" imgH="457200" progId="Equation.DSMT4">
                    <p:embed/>
                  </p:oleObj>
                </mc:Choice>
                <mc:Fallback>
                  <p:oleObj name="Equation" r:id="rId12" imgW="3492360" imgH="45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3105"/>
                          <a:ext cx="2200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7" name="Rectangle 27"/>
            <p:cNvSpPr>
              <a:spLocks noChangeArrowheads="1"/>
            </p:cNvSpPr>
            <p:nvPr/>
          </p:nvSpPr>
          <p:spPr bwMode="auto">
            <a:xfrm>
              <a:off x="3696" y="3113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.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43563" y="5229225"/>
            <a:ext cx="2925762" cy="461963"/>
            <a:chOff x="3073" y="3362"/>
            <a:chExt cx="1843" cy="291"/>
          </a:xfrm>
        </p:grpSpPr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3073" y="3409"/>
            <a:ext cx="33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7" name="Equation" r:id="rId14" imgW="533160" imgH="342720" progId="Equation.DSMT4">
                    <p:embed/>
                  </p:oleObj>
                </mc:Choice>
                <mc:Fallback>
                  <p:oleObj name="Equation" r:id="rId14" imgW="533160" imgH="3427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3409"/>
                          <a:ext cx="333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6" name="Rectangle 30"/>
            <p:cNvSpPr>
              <a:spLocks noChangeArrowheads="1"/>
            </p:cNvSpPr>
            <p:nvPr/>
          </p:nvSpPr>
          <p:spPr bwMode="auto">
            <a:xfrm>
              <a:off x="3333" y="3362"/>
              <a:ext cx="15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is bounded. 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sp>
        <p:nvSpPr>
          <p:cNvPr id="36887" name="Rectangle 31"/>
          <p:cNvSpPr>
            <a:spLocks noChangeArrowheads="1"/>
          </p:cNvSpPr>
          <p:nvPr/>
        </p:nvSpPr>
        <p:spPr bwMode="auto">
          <a:xfrm>
            <a:off x="500063" y="2205038"/>
            <a:ext cx="3071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Proof (continued)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300069" name="Rectangle 37"/>
          <p:cNvSpPr>
            <a:spLocks noChangeArrowheads="1"/>
          </p:cNvSpPr>
          <p:nvPr/>
        </p:nvSpPr>
        <p:spPr bwMode="auto">
          <a:xfrm>
            <a:off x="3130550" y="3429000"/>
            <a:ext cx="3571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Since there are finite terms,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00070" name="Rectangle 38"/>
          <p:cNvSpPr>
            <a:spLocks noChangeArrowheads="1"/>
          </p:cNvSpPr>
          <p:nvPr/>
        </p:nvSpPr>
        <p:spPr bwMode="auto">
          <a:xfrm>
            <a:off x="6599238" y="3429000"/>
            <a:ext cx="1687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it is obvious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508625" y="2205038"/>
            <a:ext cx="2735263" cy="584200"/>
            <a:chOff x="3470" y="1389"/>
            <a:chExt cx="1723" cy="368"/>
          </a:xfrm>
        </p:grpSpPr>
        <p:sp>
          <p:nvSpPr>
            <p:cNvPr id="36893" name="Text Box 35"/>
            <p:cNvSpPr txBox="1">
              <a:spLocks noChangeArrowheads="1"/>
            </p:cNvSpPr>
            <p:nvPr/>
          </p:nvSpPr>
          <p:spPr bwMode="auto">
            <a:xfrm>
              <a:off x="3470" y="1389"/>
              <a:ext cx="1723" cy="368"/>
            </a:xfrm>
            <a:prstGeom prst="rect">
              <a:avLst/>
            </a:prstGeom>
            <a:solidFill>
              <a:srgbClr val="FFFFC3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3200"/>
            </a:p>
          </p:txBody>
        </p:sp>
        <p:grpSp>
          <p:nvGrpSpPr>
            <p:cNvPr id="36894" name="Group 32"/>
            <p:cNvGrpSpPr>
              <a:grpSpLocks/>
            </p:cNvGrpSpPr>
            <p:nvPr/>
          </p:nvGrpSpPr>
          <p:grpSpPr bwMode="auto">
            <a:xfrm>
              <a:off x="4106" y="1389"/>
              <a:ext cx="1055" cy="291"/>
              <a:chOff x="2565" y="2280"/>
              <a:chExt cx="1055" cy="291"/>
            </a:xfrm>
          </p:grpSpPr>
          <p:graphicFrame>
            <p:nvGraphicFramePr>
              <p:cNvPr id="36869" name="Object 5"/>
              <p:cNvGraphicFramePr>
                <a:graphicFrameLocks noChangeAspect="1"/>
              </p:cNvGraphicFramePr>
              <p:nvPr/>
            </p:nvGraphicFramePr>
            <p:xfrm>
              <a:off x="2565" y="2309"/>
              <a:ext cx="933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28" name="Equation" r:id="rId16" imgW="1485720" imgH="342720" progId="Equation.DSMT4">
                      <p:embed/>
                    </p:oleObj>
                  </mc:Choice>
                  <mc:Fallback>
                    <p:oleObj name="Equation" r:id="rId16" imgW="1485720" imgH="34272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5" y="2309"/>
                            <a:ext cx="933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5" name="Rectangle 34"/>
              <p:cNvSpPr>
                <a:spLocks noChangeArrowheads="1"/>
              </p:cNvSpPr>
              <p:nvPr/>
            </p:nvSpPr>
            <p:spPr bwMode="auto">
              <a:xfrm>
                <a:off x="3450" y="2280"/>
                <a:ext cx="17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/>
                  <a:t>.</a:t>
                </a:r>
              </a:p>
            </p:txBody>
          </p:sp>
        </p:grpSp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31" y="1450"/>
            <a:ext cx="45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9" name="Equation" r:id="rId18" imgW="838080" imgH="330120" progId="Equation.DSMT4">
                    <p:embed/>
                  </p:oleObj>
                </mc:Choice>
                <mc:Fallback>
                  <p:oleObj name="Equation" r:id="rId18" imgW="838080" imgH="3301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1" y="1450"/>
                          <a:ext cx="45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矩形 35"/>
          <p:cNvSpPr/>
          <p:nvPr/>
        </p:nvSpPr>
        <p:spPr>
          <a:xfrm>
            <a:off x="1428750" y="1357313"/>
            <a:ext cx="5929313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92" name="Rectangle 16"/>
          <p:cNvSpPr>
            <a:spLocks noChangeArrowheads="1"/>
          </p:cNvSpPr>
          <p:nvPr/>
        </p:nvSpPr>
        <p:spPr bwMode="auto">
          <a:xfrm>
            <a:off x="1543050" y="1357313"/>
            <a:ext cx="56721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Theorem (boundedness)</a:t>
            </a:r>
          </a:p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Any convergent sequence must be bounded.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0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0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0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8" grpId="0"/>
      <p:bldP spid="300044" grpId="0"/>
      <p:bldP spid="300050" grpId="0"/>
      <p:bldP spid="300052" grpId="0"/>
      <p:bldP spid="300053" grpId="0"/>
      <p:bldP spid="300055" grpId="0"/>
      <p:bldP spid="300056" grpId="0"/>
      <p:bldP spid="300069" grpId="0"/>
      <p:bldP spid="3000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14313" y="1357313"/>
            <a:ext cx="8572500" cy="23574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766CB-078E-4A6E-9089-AD59F419AC8F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354138"/>
            <a:ext cx="8229600" cy="4318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</a:t>
            </a:r>
            <a:r>
              <a:rPr lang="en-US" altLang="zh-CN" b="1" dirty="0">
                <a:solidFill>
                  <a:srgbClr val="FF0000"/>
                </a:solidFill>
              </a:rPr>
              <a:t> (</a:t>
            </a:r>
            <a:r>
              <a:rPr lang="en-US" altLang="zh-CN" b="1" dirty="0" err="1">
                <a:solidFill>
                  <a:srgbClr val="FF0000"/>
                </a:solidFill>
              </a:rPr>
              <a:t>monotonicity</a:t>
            </a:r>
            <a:r>
              <a:rPr lang="en-US" altLang="zh-CN" b="1" dirty="0">
                <a:solidFill>
                  <a:srgbClr val="FF0000"/>
                </a:solidFill>
              </a:rPr>
              <a:t> of a sequence)</a:t>
            </a:r>
          </a:p>
        </p:txBody>
      </p:sp>
      <p:sp>
        <p:nvSpPr>
          <p:cNvPr id="378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Conditions for convergence of a sequence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1988" y="1736725"/>
            <a:ext cx="4392612" cy="396875"/>
            <a:chOff x="1746" y="1117"/>
            <a:chExt cx="2767" cy="250"/>
          </a:xfrm>
        </p:grpSpPr>
        <p:grpSp>
          <p:nvGrpSpPr>
            <p:cNvPr id="37921" name="Group 5"/>
            <p:cNvGrpSpPr>
              <a:grpSpLocks/>
            </p:cNvGrpSpPr>
            <p:nvPr/>
          </p:nvGrpSpPr>
          <p:grpSpPr bwMode="auto">
            <a:xfrm>
              <a:off x="1746" y="1117"/>
              <a:ext cx="1566" cy="250"/>
              <a:chOff x="1746" y="1117"/>
              <a:chExt cx="1566" cy="250"/>
            </a:xfrm>
          </p:grpSpPr>
          <p:sp>
            <p:nvSpPr>
              <p:cNvPr id="37923" name="Rectangle 6"/>
              <p:cNvSpPr>
                <a:spLocks noChangeArrowheads="1"/>
              </p:cNvSpPr>
              <p:nvPr/>
            </p:nvSpPr>
            <p:spPr bwMode="auto">
              <a:xfrm>
                <a:off x="1746" y="1117"/>
                <a:ext cx="1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>
                    <a:latin typeface="Times New Roman" pitchFamily="18" charset="0"/>
                    <a:cs typeface="Times New Roman" pitchFamily="18" charset="0"/>
                  </a:rPr>
                  <a:t>If for every subscript </a:t>
                </a:r>
                <a:endParaRPr lang="en-US" altLang="zh-CN" sz="2000">
                  <a:cs typeface="Times New Roman" pitchFamily="18" charset="0"/>
                </a:endParaRPr>
              </a:p>
            </p:txBody>
          </p:sp>
          <p:graphicFrame>
            <p:nvGraphicFramePr>
              <p:cNvPr id="37895" name="Object 7"/>
              <p:cNvGraphicFramePr>
                <a:graphicFrameLocks noChangeAspect="1"/>
              </p:cNvGraphicFramePr>
              <p:nvPr/>
            </p:nvGraphicFramePr>
            <p:xfrm>
              <a:off x="3198" y="1207"/>
              <a:ext cx="11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2" r:id="rId4" imgW="177646" imgH="190335" progId="Equation.DSMT4">
                      <p:embed/>
                    </p:oleObj>
                  </mc:Choice>
                  <mc:Fallback>
                    <p:oleObj r:id="rId4" imgW="177646" imgH="190335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1207"/>
                            <a:ext cx="114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22" name="Rectangle 8"/>
            <p:cNvSpPr>
              <a:spLocks noChangeArrowheads="1"/>
            </p:cNvSpPr>
            <p:nvPr/>
          </p:nvSpPr>
          <p:spPr bwMode="auto">
            <a:xfrm>
              <a:off x="3264" y="1117"/>
              <a:ext cx="1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we always have 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54063" y="2349500"/>
            <a:ext cx="4900612" cy="396875"/>
            <a:chOff x="249" y="1706"/>
            <a:chExt cx="3087" cy="250"/>
          </a:xfrm>
        </p:grpSpPr>
        <p:sp>
          <p:nvSpPr>
            <p:cNvPr id="37919" name="Rectangle 10"/>
            <p:cNvSpPr>
              <a:spLocks noChangeArrowheads="1"/>
            </p:cNvSpPr>
            <p:nvPr/>
          </p:nvSpPr>
          <p:spPr bwMode="auto">
            <a:xfrm>
              <a:off x="249" y="1706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then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612" y="1723"/>
            <a:ext cx="29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3" r:id="rId6" imgW="469696" imgH="330057" progId="Equation.DSMT4">
                    <p:embed/>
                  </p:oleObj>
                </mc:Choice>
                <mc:Fallback>
                  <p:oleObj r:id="rId6" imgW="469696" imgH="330057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723"/>
                          <a:ext cx="29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0" name="Rectangle 12"/>
            <p:cNvSpPr>
              <a:spLocks noChangeArrowheads="1"/>
            </p:cNvSpPr>
            <p:nvPr/>
          </p:nvSpPr>
          <p:spPr bwMode="auto">
            <a:xfrm>
              <a:off x="839" y="1706"/>
              <a:ext cx="24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is called to be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monotone increasing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; 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54063" y="2997200"/>
            <a:ext cx="4935537" cy="396875"/>
            <a:chOff x="204" y="2251"/>
            <a:chExt cx="3109" cy="250"/>
          </a:xfrm>
        </p:grpSpPr>
        <p:sp>
          <p:nvSpPr>
            <p:cNvPr id="37917" name="Rectangle 14"/>
            <p:cNvSpPr>
              <a:spLocks noChangeArrowheads="1"/>
            </p:cNvSpPr>
            <p:nvPr/>
          </p:nvSpPr>
          <p:spPr bwMode="auto">
            <a:xfrm>
              <a:off x="204" y="2251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then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567" y="2268"/>
            <a:ext cx="29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4" r:id="rId8" imgW="469696" imgH="330057" progId="Equation.DSMT4">
                    <p:embed/>
                  </p:oleObj>
                </mc:Choice>
                <mc:Fallback>
                  <p:oleObj r:id="rId8" imgW="469696" imgH="330057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268"/>
                          <a:ext cx="29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8" name="Rectangle 16"/>
            <p:cNvSpPr>
              <a:spLocks noChangeArrowheads="1"/>
            </p:cNvSpPr>
            <p:nvPr/>
          </p:nvSpPr>
          <p:spPr bwMode="auto">
            <a:xfrm>
              <a:off x="793" y="2251"/>
              <a:ext cx="2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is called to be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monotone decreasing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. 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54063" y="1736725"/>
            <a:ext cx="2647950" cy="396875"/>
            <a:chOff x="249" y="1184"/>
            <a:chExt cx="1668" cy="250"/>
          </a:xfrm>
        </p:grpSpPr>
        <p:sp>
          <p:nvSpPr>
            <p:cNvPr id="37915" name="Rectangle 18"/>
            <p:cNvSpPr>
              <a:spLocks noChangeArrowheads="1"/>
            </p:cNvSpPr>
            <p:nvPr/>
          </p:nvSpPr>
          <p:spPr bwMode="auto">
            <a:xfrm>
              <a:off x="249" y="1184"/>
              <a:ext cx="3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Let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567" y="1207"/>
            <a:ext cx="29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5" r:id="rId10" imgW="469696" imgH="330057" progId="Equation.DSMT4">
                    <p:embed/>
                  </p:oleObj>
                </mc:Choice>
                <mc:Fallback>
                  <p:oleObj r:id="rId10" imgW="469696" imgH="330057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207"/>
                          <a:ext cx="29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793" y="1184"/>
              <a:ext cx="11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be a sequence. 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721100" y="2125663"/>
            <a:ext cx="2330450" cy="400050"/>
            <a:chOff x="2117" y="1480"/>
            <a:chExt cx="1468" cy="252"/>
          </a:xfrm>
        </p:grpSpPr>
        <p:graphicFrame>
          <p:nvGraphicFramePr>
            <p:cNvPr id="37891" name="Object 3"/>
            <p:cNvGraphicFramePr>
              <a:graphicFrameLocks noChangeAspect="1"/>
            </p:cNvGraphicFramePr>
            <p:nvPr/>
          </p:nvGraphicFramePr>
          <p:xfrm>
            <a:off x="2117" y="1480"/>
            <a:ext cx="133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6" name="Equation" r:id="rId12" imgW="2120760" imgH="330120" progId="Equation.DSMT4">
                    <p:embed/>
                  </p:oleObj>
                </mc:Choice>
                <mc:Fallback>
                  <p:oleObj name="Equation" r:id="rId12" imgW="2120760" imgH="33012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1480"/>
                          <a:ext cx="133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4" name="Rectangle 23"/>
            <p:cNvSpPr>
              <a:spLocks noChangeArrowheads="1"/>
            </p:cNvSpPr>
            <p:nvPr/>
          </p:nvSpPr>
          <p:spPr bwMode="auto">
            <a:xfrm>
              <a:off x="3424" y="1480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,</a:t>
              </a:r>
            </a:p>
          </p:txBody>
        </p:sp>
      </p:grpSp>
      <p:sp>
        <p:nvSpPr>
          <p:cNvPr id="365592" name="Rectangle 24"/>
          <p:cNvSpPr>
            <a:spLocks noChangeArrowheads="1"/>
          </p:cNvSpPr>
          <p:nvPr/>
        </p:nvSpPr>
        <p:spPr bwMode="auto">
          <a:xfrm>
            <a:off x="5507038" y="2349500"/>
            <a:ext cx="207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if we always have 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365593" name="Rectangle 25"/>
          <p:cNvSpPr>
            <a:spLocks noChangeArrowheads="1"/>
          </p:cNvSpPr>
          <p:nvPr/>
        </p:nvSpPr>
        <p:spPr bwMode="auto">
          <a:xfrm>
            <a:off x="5578475" y="2997200"/>
            <a:ext cx="227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 sequence which is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754063" y="3357563"/>
            <a:ext cx="770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either monotone increasing or monotone decreasing is called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monotone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>
              <a:cs typeface="Times New Roman" pitchFamily="18" charset="0"/>
            </a:endParaRPr>
          </a:p>
        </p:txBody>
      </p:sp>
      <p:pic>
        <p:nvPicPr>
          <p:cNvPr id="365595" name="Picture 27"/>
          <p:cNvPicPr preferRelativeResize="0"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3860800"/>
            <a:ext cx="3768725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5596" name="Picture 28"/>
          <p:cNvPicPr preferRelativeResize="0"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52975" y="3860800"/>
            <a:ext cx="3706813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1350963" y="6237288"/>
            <a:ext cx="2068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Monotone increasing</a:t>
            </a:r>
          </a:p>
        </p:txBody>
      </p:sp>
      <p:sp>
        <p:nvSpPr>
          <p:cNvPr id="365598" name="Text Box 30"/>
          <p:cNvSpPr txBox="1">
            <a:spLocks noChangeArrowheads="1"/>
          </p:cNvSpPr>
          <p:nvPr/>
        </p:nvSpPr>
        <p:spPr bwMode="auto">
          <a:xfrm>
            <a:off x="5748338" y="6261100"/>
            <a:ext cx="2136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Monotone decreasing</a:t>
            </a:r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749675" y="2708275"/>
            <a:ext cx="2343150" cy="400050"/>
            <a:chOff x="2109" y="1480"/>
            <a:chExt cx="1476" cy="252"/>
          </a:xfrm>
        </p:grpSpPr>
        <p:graphicFrame>
          <p:nvGraphicFramePr>
            <p:cNvPr id="37890" name="Object 2"/>
            <p:cNvGraphicFramePr>
              <a:graphicFrameLocks noChangeAspect="1"/>
            </p:cNvGraphicFramePr>
            <p:nvPr/>
          </p:nvGraphicFramePr>
          <p:xfrm>
            <a:off x="2109" y="1480"/>
            <a:ext cx="13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7" name="Equation" r:id="rId16" imgW="2145960" imgH="330120" progId="Equation.DSMT4">
                    <p:embed/>
                  </p:oleObj>
                </mc:Choice>
                <mc:Fallback>
                  <p:oleObj name="Equation" r:id="rId16" imgW="2145960" imgH="33012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480"/>
                          <a:ext cx="135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3" name="Rectangle 33"/>
            <p:cNvSpPr>
              <a:spLocks noChangeArrowheads="1"/>
            </p:cNvSpPr>
            <p:nvPr/>
          </p:nvSpPr>
          <p:spPr bwMode="auto">
            <a:xfrm>
              <a:off x="3424" y="1480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,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6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6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2" grpId="0"/>
      <p:bldP spid="365593" grpId="0"/>
      <p:bldP spid="365594" grpId="0"/>
      <p:bldP spid="365597" grpId="0"/>
      <p:bldP spid="3655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8625" y="1357313"/>
            <a:ext cx="8429625" cy="1357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F0D64-7C98-484E-A989-21CD008B5E6E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ea typeface="宋体" charset="-122"/>
              </a:rPr>
              <a:t>Conditions for convergence of a sequence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500063" y="1292225"/>
            <a:ext cx="838835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Theorem (monotone boundedness criterion)</a:t>
            </a:r>
            <a:r>
              <a:rPr lang="en-US" altLang="zh-CN" sz="2400">
                <a:latin typeface="Times New Roman" pitchFamily="18" charset="0"/>
              </a:rPr>
              <a:t> If a sequence is 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monotone increasing and bounded above</a:t>
            </a:r>
            <a:r>
              <a:rPr lang="en-US" altLang="zh-CN" sz="2400">
                <a:latin typeface="Times New Roman" pitchFamily="18" charset="0"/>
              </a:rPr>
              <a:t> or </a:t>
            </a:r>
            <a:r>
              <a:rPr lang="en-US" altLang="zh-CN" sz="2400">
                <a:solidFill>
                  <a:srgbClr val="CC3300"/>
                </a:solidFill>
                <a:latin typeface="Times New Roman" pitchFamily="18" charset="0"/>
              </a:rPr>
              <a:t>monotone decreasing and bounded below</a:t>
            </a:r>
            <a:r>
              <a:rPr lang="en-US" altLang="zh-CN" sz="2400">
                <a:latin typeface="Times New Roman" pitchFamily="18" charset="0"/>
              </a:rPr>
              <a:t>, then it must be convergent.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5288" y="2655888"/>
            <a:ext cx="4176712" cy="3294062"/>
            <a:chOff x="249" y="1673"/>
            <a:chExt cx="2631" cy="2075"/>
          </a:xfrm>
        </p:grpSpPr>
        <p:grpSp>
          <p:nvGrpSpPr>
            <p:cNvPr id="38926" name="Group 8"/>
            <p:cNvGrpSpPr>
              <a:grpSpLocks/>
            </p:cNvGrpSpPr>
            <p:nvPr/>
          </p:nvGrpSpPr>
          <p:grpSpPr bwMode="auto">
            <a:xfrm>
              <a:off x="270" y="1673"/>
              <a:ext cx="2610" cy="2075"/>
              <a:chOff x="270" y="1673"/>
              <a:chExt cx="2610" cy="2075"/>
            </a:xfrm>
          </p:grpSpPr>
          <p:pic>
            <p:nvPicPr>
              <p:cNvPr id="38928" name="Picture 9"/>
              <p:cNvPicPr preferRelativeResize="0"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79" y="2160"/>
                <a:ext cx="2585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29" name="Text Box 10"/>
              <p:cNvSpPr txBox="1">
                <a:spLocks noChangeArrowheads="1"/>
              </p:cNvSpPr>
              <p:nvPr/>
            </p:nvSpPr>
            <p:spPr bwMode="auto">
              <a:xfrm>
                <a:off x="270" y="1673"/>
                <a:ext cx="261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/>
                  <a:t>Monotone increasing and bounded above [</a:t>
                </a:r>
                <a:r>
                  <a:rPr lang="zh-CN" altLang="en-US" b="1" dirty="0"/>
                  <a:t>单调递增有上界</a:t>
                </a:r>
                <a:r>
                  <a:rPr lang="en-US" altLang="zh-CN" b="1" dirty="0"/>
                  <a:t>]</a:t>
                </a:r>
              </a:p>
            </p:txBody>
          </p:sp>
        </p:grpSp>
        <p:sp>
          <p:nvSpPr>
            <p:cNvPr id="38927" name="Line 11"/>
            <p:cNvSpPr>
              <a:spLocks noChangeShapeType="1"/>
            </p:cNvSpPr>
            <p:nvPr/>
          </p:nvSpPr>
          <p:spPr bwMode="auto">
            <a:xfrm>
              <a:off x="497" y="2251"/>
              <a:ext cx="235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249" y="2160"/>
            <a:ext cx="19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8" name="Equation" r:id="rId5" imgW="304560" imgH="228600" progId="Equation.DSMT4">
                    <p:embed/>
                  </p:oleObj>
                </mc:Choice>
                <mc:Fallback>
                  <p:oleObj name="Equation" r:id="rId5" imgW="304560" imgH="228600" progId="Equation.DSMT4">
                    <p:embed/>
                    <p:pic>
                      <p:nvPicPr>
                        <p:cNvPr id="0" name="Object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160"/>
                          <a:ext cx="19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19600" y="2655888"/>
            <a:ext cx="4581525" cy="3341687"/>
            <a:chOff x="2784" y="1673"/>
            <a:chExt cx="2886" cy="2105"/>
          </a:xfrm>
        </p:grpSpPr>
        <p:grpSp>
          <p:nvGrpSpPr>
            <p:cNvPr id="38922" name="Group 14"/>
            <p:cNvGrpSpPr>
              <a:grpSpLocks/>
            </p:cNvGrpSpPr>
            <p:nvPr/>
          </p:nvGrpSpPr>
          <p:grpSpPr bwMode="auto">
            <a:xfrm>
              <a:off x="2864" y="1673"/>
              <a:ext cx="2806" cy="2105"/>
              <a:chOff x="2864" y="1673"/>
              <a:chExt cx="2806" cy="2105"/>
            </a:xfrm>
          </p:grpSpPr>
          <p:pic>
            <p:nvPicPr>
              <p:cNvPr id="38924" name="Picture 15"/>
              <p:cNvPicPr preferRelativeResize="0"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864" y="2160"/>
                <a:ext cx="2633" cy="16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25" name="Text Box 16"/>
              <p:cNvSpPr txBox="1">
                <a:spLocks noChangeArrowheads="1"/>
              </p:cNvSpPr>
              <p:nvPr/>
            </p:nvSpPr>
            <p:spPr bwMode="auto">
              <a:xfrm>
                <a:off x="2970" y="1673"/>
                <a:ext cx="270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/>
                  <a:t>Monotone decreasing and bounded below [</a:t>
                </a:r>
                <a:r>
                  <a:rPr lang="zh-CN" altLang="en-US" b="1" dirty="0"/>
                  <a:t>单调递减有下界</a:t>
                </a:r>
                <a:r>
                  <a:rPr lang="en-US" altLang="zh-CN" b="1" dirty="0"/>
                  <a:t>]</a:t>
                </a:r>
              </a:p>
            </p:txBody>
          </p:sp>
        </p:grpSp>
        <p:sp>
          <p:nvSpPr>
            <p:cNvPr id="38923" name="Line 17"/>
            <p:cNvSpPr>
              <a:spLocks noChangeShapeType="1"/>
            </p:cNvSpPr>
            <p:nvPr/>
          </p:nvSpPr>
          <p:spPr bwMode="auto">
            <a:xfrm>
              <a:off x="3016" y="3657"/>
              <a:ext cx="249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14" name="Object 2"/>
            <p:cNvGraphicFramePr>
              <a:graphicFrameLocks noChangeAspect="1"/>
            </p:cNvGraphicFramePr>
            <p:nvPr/>
          </p:nvGraphicFramePr>
          <p:xfrm>
            <a:off x="2784" y="3612"/>
            <a:ext cx="19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9" name="Equation" r:id="rId8" imgW="304560" imgH="228600" progId="Equation.DSMT4">
                    <p:embed/>
                  </p:oleObj>
                </mc:Choice>
                <mc:Fallback>
                  <p:oleObj name="Equation" r:id="rId8" imgW="304560" imgH="228600" progId="Equation.DSMT4">
                    <p:embed/>
                    <p:pic>
                      <p:nvPicPr>
                        <p:cNvPr id="0" name="Object 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612"/>
                          <a:ext cx="19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04C2E-ACF6-4DEA-80A3-6CB0BCEB683D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Conditions for convergence of a sequence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11288"/>
            <a:ext cx="8712200" cy="865187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</a:rPr>
              <a:t>    Note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660066"/>
                </a:solidFill>
              </a:rPr>
              <a:t>It is clear that changing any finite number of terms of a sequence does not affect its convergence and limit.</a:t>
            </a:r>
            <a:r>
              <a:rPr lang="en-US" altLang="zh-CN" sz="2800" dirty="0">
                <a:solidFill>
                  <a:srgbClr val="660066"/>
                </a:solidFill>
              </a:rPr>
              <a:t> 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487363" y="2286000"/>
            <a:ext cx="21558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For instance, let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0" y="3616325"/>
            <a:ext cx="250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00">
                <a:cs typeface="Times New Roman" pitchFamily="18" charset="0"/>
              </a:rPr>
              <a:t> </a:t>
            </a:r>
            <a:endParaRPr lang="en-US" altLang="zh-CN">
              <a:cs typeface="Times New Roman" pitchFamily="18" charset="0"/>
            </a:endParaRPr>
          </a:p>
        </p:txBody>
      </p:sp>
      <p:pic>
        <p:nvPicPr>
          <p:cNvPr id="19968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506788"/>
            <a:ext cx="3744912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323850" y="5883275"/>
            <a:ext cx="4135438" cy="7080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We had known that this sequence does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not have limit or does not convergent.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65150" y="2781300"/>
            <a:ext cx="2822575" cy="619125"/>
            <a:chOff x="2941" y="1706"/>
            <a:chExt cx="1778" cy="390"/>
          </a:xfrm>
        </p:grpSpPr>
        <p:graphicFrame>
          <p:nvGraphicFramePr>
            <p:cNvPr id="39939" name="Object 3"/>
            <p:cNvGraphicFramePr>
              <a:graphicFrameLocks noChangeAspect="1"/>
            </p:cNvGraphicFramePr>
            <p:nvPr/>
          </p:nvGraphicFramePr>
          <p:xfrm>
            <a:off x="2941" y="1706"/>
            <a:ext cx="158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2" name="Equation" r:id="rId5" imgW="2514600" imgH="622080" progId="Equation.DSMT4">
                    <p:embed/>
                  </p:oleObj>
                </mc:Choice>
                <mc:Fallback>
                  <p:oleObj name="Equation" r:id="rId5" imgW="2514600" imgH="6220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" y="1706"/>
                          <a:ext cx="158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Rectangle 12"/>
            <p:cNvSpPr>
              <a:spLocks noChangeArrowheads="1"/>
            </p:cNvSpPr>
            <p:nvPr/>
          </p:nvSpPr>
          <p:spPr bwMode="auto">
            <a:xfrm>
              <a:off x="4558" y="1752"/>
              <a:ext cx="1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3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zh-CN" altLang="en-US" sz="2000"/>
                <a:t>.</a:t>
              </a:r>
            </a:p>
          </p:txBody>
        </p:sp>
      </p:grpSp>
      <p:sp>
        <p:nvSpPr>
          <p:cNvPr id="199694" name="AutoShape 14"/>
          <p:cNvSpPr>
            <a:spLocks noChangeArrowheads="1"/>
          </p:cNvSpPr>
          <p:nvPr/>
        </p:nvSpPr>
        <p:spPr bwMode="auto">
          <a:xfrm>
            <a:off x="3709988" y="2997200"/>
            <a:ext cx="1433512" cy="217488"/>
          </a:xfrm>
          <a:prstGeom prst="rightArrow">
            <a:avLst>
              <a:gd name="adj1" fmla="val 50000"/>
              <a:gd name="adj2" fmla="val 109912"/>
            </a:avLst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graphicFrame>
        <p:nvGraphicFramePr>
          <p:cNvPr id="199695" name="Object 2"/>
          <p:cNvGraphicFramePr>
            <a:graphicFrameLocks noChangeAspect="1"/>
          </p:cNvGraphicFramePr>
          <p:nvPr/>
        </p:nvGraphicFramePr>
        <p:xfrm>
          <a:off x="5454650" y="2852738"/>
          <a:ext cx="23510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7" imgW="2349360" imgH="622080" progId="Equation.DSMT4">
                  <p:embed/>
                </p:oleObj>
              </mc:Choice>
              <mc:Fallback>
                <p:oleObj name="Equation" r:id="rId7" imgW="2349360" imgH="622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2852738"/>
                        <a:ext cx="235108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Rectangle 17"/>
          <p:cNvSpPr>
            <a:spLocks noChangeArrowheads="1"/>
          </p:cNvSpPr>
          <p:nvPr/>
        </p:nvSpPr>
        <p:spPr bwMode="auto">
          <a:xfrm>
            <a:off x="0" y="3616325"/>
            <a:ext cx="250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000">
                <a:cs typeface="Times New Roman" pitchFamily="18" charset="0"/>
              </a:rPr>
              <a:t> </a:t>
            </a:r>
            <a:endParaRPr lang="en-US" altLang="zh-CN">
              <a:cs typeface="Times New Roman" pitchFamily="18" charset="0"/>
            </a:endParaRPr>
          </a:p>
        </p:txBody>
      </p:sp>
      <p:sp>
        <p:nvSpPr>
          <p:cNvPr id="199698" name="Rectangle 18"/>
          <p:cNvSpPr>
            <a:spLocks noChangeArrowheads="1"/>
          </p:cNvSpPr>
          <p:nvPr/>
        </p:nvSpPr>
        <p:spPr bwMode="auto">
          <a:xfrm>
            <a:off x="3071813" y="2286000"/>
            <a:ext cx="5786437" cy="646113"/>
          </a:xfrm>
          <a:prstGeom prst="rect">
            <a:avLst/>
          </a:prstGeom>
          <a:solidFill>
            <a:srgbClr val="FFFFC3">
              <a:alpha val="70195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If we change the first </a:t>
            </a:r>
            <a:r>
              <a:rPr lang="en-US" altLang="zh-CN" b="1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en-US" altLang="zh-CN" b="1"/>
              <a:t> numbers of this sequence to 1 and keep the others unchanged. We have</a:t>
            </a:r>
          </a:p>
        </p:txBody>
      </p:sp>
      <p:sp>
        <p:nvSpPr>
          <p:cNvPr id="199699" name="Rectangle 19"/>
          <p:cNvSpPr>
            <a:spLocks noChangeArrowheads="1"/>
          </p:cNvSpPr>
          <p:nvPr/>
        </p:nvSpPr>
        <p:spPr bwMode="auto">
          <a:xfrm>
            <a:off x="4572000" y="5876925"/>
            <a:ext cx="4529138" cy="7699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It is clear that </a:t>
            </a: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en-US" altLang="zh-CN" sz="2000" dirty="0">
                <a:solidFill>
                  <a:schemeClr val="bg1"/>
                </a:solidFill>
              </a:rPr>
              <a:t> sequence still does not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have limit or does not convergent.</a:t>
            </a:r>
          </a:p>
        </p:txBody>
      </p:sp>
      <p:pic>
        <p:nvPicPr>
          <p:cNvPr id="199700" name="Picture 2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32363" y="3573463"/>
            <a:ext cx="3816350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701" name="AutoShape 21"/>
          <p:cNvSpPr>
            <a:spLocks noChangeArrowheads="1"/>
          </p:cNvSpPr>
          <p:nvPr/>
        </p:nvSpPr>
        <p:spPr bwMode="auto">
          <a:xfrm>
            <a:off x="4356100" y="4437063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9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199685" grpId="0"/>
      <p:bldP spid="199691" grpId="0" animBg="1"/>
      <p:bldP spid="199694" grpId="0" animBg="1"/>
      <p:bldP spid="199698" grpId="0" animBg="1"/>
      <p:bldP spid="199699" grpId="0" animBg="1"/>
      <p:bldP spid="19970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1A2CD-D3A1-4C18-A212-50ACF41C9930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09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Conditions for convergence of a sequence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723900" y="1952625"/>
            <a:ext cx="5895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then the new sequence becomes convergent or has limit.</a:t>
            </a:r>
            <a:endParaRPr lang="en-US" altLang="zh-CN" sz="2000">
              <a:solidFill>
                <a:srgbClr val="0000CC"/>
              </a:solidFill>
              <a:cs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23900" y="1412875"/>
            <a:ext cx="7240588" cy="676275"/>
            <a:chOff x="385" y="890"/>
            <a:chExt cx="4561" cy="426"/>
          </a:xfrm>
        </p:grpSpPr>
        <p:sp>
          <p:nvSpPr>
            <p:cNvPr id="40981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2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But if we change terms with subscript as </a:t>
              </a:r>
              <a:endParaRPr lang="en-US" altLang="zh-CN" sz="20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40964" name="Object 4"/>
            <p:cNvGraphicFramePr>
              <a:graphicFrameLocks noChangeAspect="1"/>
            </p:cNvGraphicFramePr>
            <p:nvPr/>
          </p:nvGraphicFramePr>
          <p:xfrm>
            <a:off x="3111" y="1026"/>
            <a:ext cx="82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0" name="Equation" r:id="rId4" imgW="1307880" imgH="291960" progId="Equation.DSMT4">
                    <p:embed/>
                  </p:oleObj>
                </mc:Choice>
                <mc:Fallback>
                  <p:oleObj name="Equation" r:id="rId4" imgW="1307880" imgH="2919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1" y="1026"/>
                          <a:ext cx="82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2" name="Rectangle 7"/>
            <p:cNvSpPr>
              <a:spLocks noChangeArrowheads="1"/>
            </p:cNvSpPr>
            <p:nvPr/>
          </p:nvSpPr>
          <p:spPr bwMode="auto">
            <a:xfrm>
              <a:off x="3878" y="981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to </a:t>
              </a:r>
              <a:endParaRPr lang="en-US" altLang="zh-CN" sz="20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4150" y="890"/>
            <a:ext cx="648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1" r:id="rId6" imgW="1028254" imgH="672808" progId="Equation.DSMT4">
                    <p:embed/>
                  </p:oleObj>
                </mc:Choice>
                <mc:Fallback>
                  <p:oleObj r:id="rId6" imgW="1028254" imgH="672808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890"/>
                          <a:ext cx="648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3" name="Rectangle 9"/>
            <p:cNvSpPr>
              <a:spLocks noChangeArrowheads="1"/>
            </p:cNvSpPr>
            <p:nvPr/>
          </p:nvSpPr>
          <p:spPr bwMode="auto">
            <a:xfrm>
              <a:off x="4785" y="935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CC"/>
                  </a:solidFill>
                </a:rPr>
                <a:t>,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5288" y="2565400"/>
            <a:ext cx="3744912" cy="3025775"/>
            <a:chOff x="249" y="1616"/>
            <a:chExt cx="2359" cy="1906"/>
          </a:xfrm>
        </p:grpSpPr>
        <p:pic>
          <p:nvPicPr>
            <p:cNvPr id="40978" name="Picture 1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49" y="2073"/>
              <a:ext cx="2359" cy="1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0979" name="Group 12"/>
            <p:cNvGrpSpPr>
              <a:grpSpLocks/>
            </p:cNvGrpSpPr>
            <p:nvPr/>
          </p:nvGrpSpPr>
          <p:grpSpPr bwMode="auto">
            <a:xfrm>
              <a:off x="492" y="1616"/>
              <a:ext cx="1773" cy="390"/>
              <a:chOff x="2941" y="1706"/>
              <a:chExt cx="1773" cy="390"/>
            </a:xfrm>
          </p:grpSpPr>
          <p:graphicFrame>
            <p:nvGraphicFramePr>
              <p:cNvPr id="40963" name="Object 3"/>
              <p:cNvGraphicFramePr>
                <a:graphicFrameLocks noChangeAspect="1"/>
              </p:cNvGraphicFramePr>
              <p:nvPr/>
            </p:nvGraphicFramePr>
            <p:xfrm>
              <a:off x="2941" y="1706"/>
              <a:ext cx="1582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92" name="Equation" r:id="rId9" imgW="2514600" imgH="622080" progId="Equation.DSMT4">
                      <p:embed/>
                    </p:oleObj>
                  </mc:Choice>
                  <mc:Fallback>
                    <p:oleObj name="Equation" r:id="rId9" imgW="2514600" imgH="62208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1" y="1706"/>
                            <a:ext cx="1582" cy="3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80" name="Rectangle 14"/>
              <p:cNvSpPr>
                <a:spLocks noChangeArrowheads="1"/>
              </p:cNvSpPr>
              <p:nvPr/>
            </p:nvSpPr>
            <p:spPr bwMode="auto">
              <a:xfrm>
                <a:off x="4558" y="1752"/>
                <a:ext cx="156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None/>
                </a:pPr>
                <a:r>
                  <a:rPr lang="zh-CN" altLang="en-US"/>
                  <a:t>.</a:t>
                </a:r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67175" y="3284538"/>
            <a:ext cx="4321175" cy="2300287"/>
            <a:chOff x="2562" y="2069"/>
            <a:chExt cx="2722" cy="1449"/>
          </a:xfrm>
        </p:grpSpPr>
        <p:pic>
          <p:nvPicPr>
            <p:cNvPr id="40976" name="Picture 15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925" y="2069"/>
              <a:ext cx="2359" cy="1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720" name="AutoShape 16"/>
            <p:cNvSpPr>
              <a:spLocks noChangeArrowheads="1"/>
            </p:cNvSpPr>
            <p:nvPr/>
          </p:nvSpPr>
          <p:spPr bwMode="auto">
            <a:xfrm>
              <a:off x="2562" y="2659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accent1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00722" name="AutoShape 18"/>
          <p:cNvSpPr>
            <a:spLocks noChangeArrowheads="1"/>
          </p:cNvSpPr>
          <p:nvPr/>
        </p:nvSpPr>
        <p:spPr bwMode="auto">
          <a:xfrm>
            <a:off x="3779838" y="2781300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203575" y="5084763"/>
            <a:ext cx="5148263" cy="1500187"/>
            <a:chOff x="2018" y="3203"/>
            <a:chExt cx="3243" cy="945"/>
          </a:xfrm>
        </p:grpSpPr>
        <p:sp>
          <p:nvSpPr>
            <p:cNvPr id="200723" name="Text Box 19"/>
            <p:cNvSpPr txBox="1">
              <a:spLocks noChangeArrowheads="1"/>
            </p:cNvSpPr>
            <p:nvPr/>
          </p:nvSpPr>
          <p:spPr bwMode="auto">
            <a:xfrm>
              <a:off x="2018" y="3702"/>
              <a:ext cx="3243" cy="44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chemeClr val="bg1"/>
                  </a:solidFill>
                </a:rPr>
                <a:t>By the theorem of monotone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boundedness</a:t>
              </a:r>
              <a:r>
                <a:rPr lang="en-US" altLang="zh-CN" sz="2000" dirty="0">
                  <a:solidFill>
                    <a:schemeClr val="bg1"/>
                  </a:solidFill>
                </a:rPr>
                <a:t> criterion, this new sequence is convergent</a:t>
              </a:r>
            </a:p>
          </p:txBody>
        </p:sp>
        <p:sp>
          <p:nvSpPr>
            <p:cNvPr id="40975" name="Line 20"/>
            <p:cNvSpPr>
              <a:spLocks noChangeShapeType="1"/>
            </p:cNvSpPr>
            <p:nvPr/>
          </p:nvSpPr>
          <p:spPr bwMode="auto">
            <a:xfrm flipV="1">
              <a:off x="3379" y="3203"/>
              <a:ext cx="907" cy="45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073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932363" y="2565400"/>
          <a:ext cx="2057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12" imgW="2057400" imgH="622080" progId="Equation.DSMT4">
                  <p:embed/>
                </p:oleObj>
              </mc:Choice>
              <mc:Fallback>
                <p:oleObj name="Equation" r:id="rId12" imgW="2057400" imgH="622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565400"/>
                        <a:ext cx="2057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2" grpId="0"/>
      <p:bldP spid="2007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9B3B2-9F33-4140-8C47-EEBCDD360A0B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151566" name="Picture 14" descr="t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0" y="3487738"/>
            <a:ext cx="44291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Conditions for convergence of a sequence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539750" y="1420813"/>
            <a:ext cx="7961313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Note 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If a sequence is bounded but monotone only starting form term, then it is still convergent. 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500063" y="2214563"/>
            <a:ext cx="7956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Note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It should be recognized that the theorem is only a </a:t>
            </a:r>
            <a:r>
              <a:rPr lang="en-US" altLang="zh-CN" sz="2400" b="1">
                <a:solidFill>
                  <a:srgbClr val="CC3300"/>
                </a:solidFill>
                <a:latin typeface="Times New Roman" pitchFamily="18" charset="0"/>
              </a:rPr>
              <a:t>sufficient condition</a:t>
            </a:r>
            <a:r>
              <a:rPr lang="en-US" altLang="zh-CN" sz="2400" b="1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</a:rPr>
              <a:t>for convergence. A convergent sequence is not  necessarily monotone.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827088" y="3789363"/>
            <a:ext cx="216058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For instance, let</a:t>
            </a:r>
          </a:p>
        </p:txBody>
      </p:sp>
      <p:graphicFrame>
        <p:nvGraphicFramePr>
          <p:cNvPr id="151567" name="Object 2"/>
          <p:cNvGraphicFramePr>
            <a:graphicFrameLocks noChangeAspect="1"/>
          </p:cNvGraphicFramePr>
          <p:nvPr/>
        </p:nvGraphicFramePr>
        <p:xfrm>
          <a:off x="1619250" y="4365625"/>
          <a:ext cx="12382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5" imgW="685800" imgH="419040" progId="Equation.3">
                  <p:embed/>
                </p:oleObj>
              </mc:Choice>
              <mc:Fallback>
                <p:oleObj name="Equation" r:id="rId5" imgW="6858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123825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84888" y="4868863"/>
            <a:ext cx="2843212" cy="1062037"/>
            <a:chOff x="3833" y="3067"/>
            <a:chExt cx="1791" cy="669"/>
          </a:xfrm>
        </p:grpSpPr>
        <p:sp>
          <p:nvSpPr>
            <p:cNvPr id="41994" name="Rectangle 16"/>
            <p:cNvSpPr>
              <a:spLocks noChangeArrowheads="1"/>
            </p:cNvSpPr>
            <p:nvPr/>
          </p:nvSpPr>
          <p:spPr bwMode="auto">
            <a:xfrm>
              <a:off x="3969" y="3294"/>
              <a:ext cx="165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</a:rPr>
                <a:t>{</a:t>
              </a:r>
              <a:r>
                <a:rPr lang="en-US" altLang="zh-CN" sz="2000" b="1" i="1">
                  <a:solidFill>
                    <a:srgbClr val="000066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66"/>
                  </a:solidFill>
                  <a:latin typeface="Times New Roman" pitchFamily="18" charset="0"/>
                </a:rPr>
                <a:t>n</a:t>
              </a:r>
              <a:r>
                <a:rPr lang="en-US" altLang="zh-CN" sz="2000">
                  <a:solidFill>
                    <a:srgbClr val="000066"/>
                  </a:solidFill>
                  <a:latin typeface="Times New Roman" pitchFamily="18" charset="0"/>
                </a:rPr>
                <a:t>}</a:t>
              </a:r>
              <a:r>
                <a:rPr lang="en-US" altLang="zh-CN" sz="2000">
                  <a:solidFill>
                    <a:srgbClr val="000066"/>
                  </a:solidFill>
                </a:rPr>
                <a:t> is a convergent</a:t>
              </a:r>
            </a:p>
            <a:p>
              <a:r>
                <a:rPr lang="en-US" altLang="zh-CN" sz="2000">
                  <a:solidFill>
                    <a:srgbClr val="000066"/>
                  </a:solidFill>
                </a:rPr>
                <a:t> but is not </a:t>
              </a:r>
              <a:r>
                <a:rPr lang="en-US" altLang="zh-CN" sz="2000">
                  <a:solidFill>
                    <a:srgbClr val="000000"/>
                  </a:solidFill>
                </a:rPr>
                <a:t>monotone</a:t>
              </a:r>
              <a:r>
                <a:rPr lang="en-US" altLang="zh-CN" sz="2000">
                  <a:solidFill>
                    <a:srgbClr val="000066"/>
                  </a:solidFill>
                </a:rPr>
                <a:t>.</a:t>
              </a:r>
            </a:p>
          </p:txBody>
        </p:sp>
        <p:sp>
          <p:nvSpPr>
            <p:cNvPr id="41995" name="Line 17"/>
            <p:cNvSpPr>
              <a:spLocks noChangeShapeType="1"/>
            </p:cNvSpPr>
            <p:nvPr/>
          </p:nvSpPr>
          <p:spPr bwMode="auto">
            <a:xfrm flipH="1" flipV="1">
              <a:off x="3833" y="3067"/>
              <a:ext cx="635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1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1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 build="p"/>
      <p:bldP spid="151561" grpId="0" build="p"/>
      <p:bldP spid="15156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C456B-8DDB-4AB5-B8A3-B4B168EFDCE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30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ea typeface="宋体" charset="-122"/>
              </a:rPr>
              <a:t>Conditions for convergence of a sequence</a:t>
            </a:r>
          </a:p>
        </p:txBody>
      </p:sp>
      <p:grpSp>
        <p:nvGrpSpPr>
          <p:cNvPr id="43020" name="Group 25"/>
          <p:cNvGrpSpPr>
            <a:grpSpLocks/>
          </p:cNvGrpSpPr>
          <p:nvPr/>
        </p:nvGrpSpPr>
        <p:grpSpPr bwMode="auto">
          <a:xfrm>
            <a:off x="285750" y="1428750"/>
            <a:ext cx="4924425" cy="685800"/>
            <a:chOff x="208" y="879"/>
            <a:chExt cx="3102" cy="432"/>
          </a:xfrm>
        </p:grpSpPr>
        <p:sp>
          <p:nvSpPr>
            <p:cNvPr id="204814" name="Rectangle 14"/>
            <p:cNvSpPr>
              <a:spLocks noChangeArrowheads="1"/>
            </p:cNvSpPr>
            <p:nvPr/>
          </p:nvSpPr>
          <p:spPr bwMode="auto">
            <a:xfrm>
              <a:off x="208" y="938"/>
              <a:ext cx="12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Times New Roman" pitchFamily="18" charset="0"/>
                </a:rPr>
                <a:t>Example </a:t>
              </a:r>
              <a:r>
                <a:rPr lang="en-US" altLang="zh-CN" sz="2400" b="1" dirty="0">
                  <a:solidFill>
                    <a:srgbClr val="0000CC"/>
                  </a:solidFill>
                  <a:latin typeface="+mn-lt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  <a:cs typeface="Times New Roman" pitchFamily="18" charset="0"/>
                </a:rPr>
                <a:t>Let </a:t>
              </a:r>
              <a:endParaRPr lang="en-US" altLang="zh-CN" sz="2400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43016" name="Object 10"/>
            <p:cNvGraphicFramePr>
              <a:graphicFrameLocks noChangeAspect="1"/>
            </p:cNvGraphicFramePr>
            <p:nvPr/>
          </p:nvGraphicFramePr>
          <p:xfrm>
            <a:off x="1423" y="980"/>
            <a:ext cx="41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6" name="Equation" r:id="rId4" imgW="660240" imgH="330120" progId="Equation.DSMT4">
                    <p:embed/>
                  </p:oleObj>
                </mc:Choice>
                <mc:Fallback>
                  <p:oleObj name="Equation" r:id="rId4" imgW="660240" imgH="3301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980"/>
                          <a:ext cx="41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9" name="Rectangle 15"/>
            <p:cNvSpPr>
              <a:spLocks noChangeArrowheads="1"/>
            </p:cNvSpPr>
            <p:nvPr/>
          </p:nvSpPr>
          <p:spPr bwMode="auto">
            <a:xfrm>
              <a:off x="1783" y="935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and 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43017" name="Object 11"/>
            <p:cNvGraphicFramePr>
              <a:graphicFrameLocks noChangeAspect="1"/>
            </p:cNvGraphicFramePr>
            <p:nvPr/>
          </p:nvGraphicFramePr>
          <p:xfrm>
            <a:off x="2188" y="879"/>
            <a:ext cx="112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7" name="Equation" r:id="rId6" imgW="1777680" imgH="685800" progId="Equation.DSMT4">
                    <p:embed/>
                  </p:oleObj>
                </mc:Choice>
                <mc:Fallback>
                  <p:oleObj name="Equation" r:id="rId6" imgW="1777680" imgH="685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879"/>
                          <a:ext cx="112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17" name="Rectangle 17"/>
          <p:cNvSpPr>
            <a:spLocks noChangeArrowheads="1"/>
          </p:cNvSpPr>
          <p:nvPr/>
        </p:nvSpPr>
        <p:spPr bwMode="auto">
          <a:xfrm>
            <a:off x="285750" y="2109788"/>
            <a:ext cx="1827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3924300" algn="ctr"/>
                <a:tab pos="7848600" algn="r"/>
              </a:tabLst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Proof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Since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204810" name="Object 2"/>
          <p:cNvGraphicFramePr>
            <a:graphicFrameLocks noChangeAspect="1"/>
          </p:cNvGraphicFramePr>
          <p:nvPr/>
        </p:nvGraphicFramePr>
        <p:xfrm>
          <a:off x="2273300" y="1987550"/>
          <a:ext cx="51339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Equation" r:id="rId8" imgW="5130720" imgH="711000" progId="Equation.DSMT4">
                  <p:embed/>
                </p:oleObj>
              </mc:Choice>
              <mc:Fallback>
                <p:oleObj name="Equation" r:id="rId8" imgW="513072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987550"/>
                        <a:ext cx="513397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57188" y="2757488"/>
            <a:ext cx="1390650" cy="461962"/>
            <a:chOff x="703" y="1888"/>
            <a:chExt cx="876" cy="291"/>
          </a:xfrm>
        </p:grpSpPr>
        <p:sp>
          <p:nvSpPr>
            <p:cNvPr id="43037" name="Rectangle 18"/>
            <p:cNvSpPr>
              <a:spLocks noChangeArrowheads="1"/>
            </p:cNvSpPr>
            <p:nvPr/>
          </p:nvSpPr>
          <p:spPr bwMode="auto">
            <a:xfrm>
              <a:off x="703" y="1888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and </a:t>
              </a:r>
              <a:endParaRPr lang="en-US" altLang="zh-CN" sz="2400">
                <a:cs typeface="Times New Roman" pitchFamily="18" charset="0"/>
              </a:endParaRPr>
            </a:p>
          </p:txBody>
        </p:sp>
        <p:graphicFrame>
          <p:nvGraphicFramePr>
            <p:cNvPr id="43015" name="Object 9"/>
            <p:cNvGraphicFramePr>
              <a:graphicFrameLocks noChangeAspect="1"/>
            </p:cNvGraphicFramePr>
            <p:nvPr/>
          </p:nvGraphicFramePr>
          <p:xfrm>
            <a:off x="1099" y="1905"/>
            <a:ext cx="48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9" name="Equation" r:id="rId10" imgW="761760" imgH="330120" progId="Equation.DSMT4">
                    <p:embed/>
                  </p:oleObj>
                </mc:Choice>
                <mc:Fallback>
                  <p:oleObj name="Equation" r:id="rId10" imgW="761760" imgH="3301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1905"/>
                          <a:ext cx="48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19" name="Rectangle 19"/>
          <p:cNvSpPr>
            <a:spLocks noChangeArrowheads="1"/>
          </p:cNvSpPr>
          <p:nvPr/>
        </p:nvSpPr>
        <p:spPr bwMode="auto">
          <a:xfrm>
            <a:off x="1652588" y="2757488"/>
            <a:ext cx="6159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mathematical induction method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, we have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204805" name="Object 3"/>
          <p:cNvGraphicFramePr>
            <a:graphicFrameLocks noChangeAspect="1"/>
          </p:cNvGraphicFramePr>
          <p:nvPr/>
        </p:nvGraphicFramePr>
        <p:xfrm>
          <a:off x="3787775" y="4341813"/>
          <a:ext cx="2187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Equation" r:id="rId12" imgW="2184120" imgH="685800" progId="Equation.DSMT4">
                  <p:embed/>
                </p:oleObj>
              </mc:Choice>
              <mc:Fallback>
                <p:oleObj name="Equation" r:id="rId12" imgW="218412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4341813"/>
                        <a:ext cx="21875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4" name="Rectangle 24"/>
          <p:cNvSpPr>
            <a:spLocks noChangeArrowheads="1"/>
          </p:cNvSpPr>
          <p:nvPr/>
        </p:nvSpPr>
        <p:spPr bwMode="auto">
          <a:xfrm>
            <a:off x="357188" y="5133975"/>
            <a:ext cx="8435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Then, by monotone boundedness criterion, we can finish the proof.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43025" name="Group 27"/>
          <p:cNvGrpSpPr>
            <a:grpSpLocks/>
          </p:cNvGrpSpPr>
          <p:nvPr/>
        </p:nvGrpSpPr>
        <p:grpSpPr bwMode="auto">
          <a:xfrm>
            <a:off x="5175250" y="1484313"/>
            <a:ext cx="3325813" cy="482600"/>
            <a:chOff x="3288" y="935"/>
            <a:chExt cx="2095" cy="304"/>
          </a:xfrm>
        </p:grpSpPr>
        <p:sp>
          <p:nvSpPr>
            <p:cNvPr id="43035" name="Rectangle 16"/>
            <p:cNvSpPr>
              <a:spLocks noChangeArrowheads="1"/>
            </p:cNvSpPr>
            <p:nvPr/>
          </p:nvSpPr>
          <p:spPr bwMode="auto">
            <a:xfrm>
              <a:off x="3288" y="935"/>
              <a:ext cx="104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prove that 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43014" name="Object 8"/>
            <p:cNvGraphicFramePr>
              <a:graphicFrameLocks noChangeAspect="1"/>
            </p:cNvGraphicFramePr>
            <p:nvPr/>
          </p:nvGraphicFramePr>
          <p:xfrm>
            <a:off x="4282" y="981"/>
            <a:ext cx="45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1" name="Equation" r:id="rId14" imgW="711000" imgH="406080" progId="Equation.DSMT4">
                    <p:embed/>
                  </p:oleObj>
                </mc:Choice>
                <mc:Fallback>
                  <p:oleObj name="Equation" r:id="rId14" imgW="711000" imgH="4060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981"/>
                          <a:ext cx="450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6" name="Rectangle 26"/>
            <p:cNvSpPr>
              <a:spLocks noChangeArrowheads="1"/>
            </p:cNvSpPr>
            <p:nvPr/>
          </p:nvSpPr>
          <p:spPr bwMode="auto">
            <a:xfrm>
              <a:off x="4728" y="935"/>
              <a:ext cx="6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exists.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71738" y="3262313"/>
            <a:ext cx="2751137" cy="461962"/>
            <a:chOff x="1310" y="2182"/>
            <a:chExt cx="1733" cy="291"/>
          </a:xfrm>
        </p:grpSpPr>
        <p:graphicFrame>
          <p:nvGraphicFramePr>
            <p:cNvPr id="43013" name="Object 6"/>
            <p:cNvGraphicFramePr>
              <a:graphicFrameLocks noChangeAspect="1"/>
            </p:cNvGraphicFramePr>
            <p:nvPr/>
          </p:nvGraphicFramePr>
          <p:xfrm>
            <a:off x="1310" y="2205"/>
            <a:ext cx="87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2" name="Equation" r:id="rId16" imgW="1384200" imgH="330120" progId="Equation.DSMT4">
                    <p:embed/>
                  </p:oleObj>
                </mc:Choice>
                <mc:Fallback>
                  <p:oleObj name="Equation" r:id="rId16" imgW="1384200" imgH="3301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2205"/>
                          <a:ext cx="87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4" name="Rectangle 20"/>
            <p:cNvSpPr>
              <a:spLocks noChangeArrowheads="1"/>
            </p:cNvSpPr>
            <p:nvPr/>
          </p:nvSpPr>
          <p:spPr bwMode="auto">
            <a:xfrm>
              <a:off x="2109" y="2182"/>
              <a:ext cx="9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for all 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. 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371475" y="3765550"/>
            <a:ext cx="6343650" cy="461963"/>
            <a:chOff x="385" y="2387"/>
            <a:chExt cx="3996" cy="291"/>
          </a:xfrm>
        </p:grpSpPr>
        <p:sp>
          <p:nvSpPr>
            <p:cNvPr id="43030" name="Rectangle 21"/>
            <p:cNvSpPr>
              <a:spLocks noChangeArrowheads="1"/>
            </p:cNvSpPr>
            <p:nvPr/>
          </p:nvSpPr>
          <p:spPr bwMode="auto">
            <a:xfrm>
              <a:off x="385" y="2387"/>
              <a:ext cx="17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That is the sequence </a:t>
              </a:r>
              <a:endParaRPr lang="en-US" altLang="zh-CN" sz="2400">
                <a:cs typeface="Times New Roman" pitchFamily="18" charset="0"/>
              </a:endParaRPr>
            </a:p>
          </p:txBody>
        </p:sp>
        <p:grpSp>
          <p:nvGrpSpPr>
            <p:cNvPr id="43031" name="Group 33"/>
            <p:cNvGrpSpPr>
              <a:grpSpLocks/>
            </p:cNvGrpSpPr>
            <p:nvPr/>
          </p:nvGrpSpPr>
          <p:grpSpPr bwMode="auto">
            <a:xfrm>
              <a:off x="2022" y="2387"/>
              <a:ext cx="2359" cy="291"/>
              <a:chOff x="2022" y="2387"/>
              <a:chExt cx="2359" cy="291"/>
            </a:xfrm>
          </p:grpSpPr>
          <p:graphicFrame>
            <p:nvGraphicFramePr>
              <p:cNvPr id="43012" name="Object 5"/>
              <p:cNvGraphicFramePr>
                <a:graphicFrameLocks noChangeAspect="1"/>
              </p:cNvGraphicFramePr>
              <p:nvPr/>
            </p:nvGraphicFramePr>
            <p:xfrm>
              <a:off x="2022" y="2452"/>
              <a:ext cx="334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73" name="Equation" r:id="rId18" imgW="533160" imgH="342720" progId="Equation.DSMT4">
                      <p:embed/>
                    </p:oleObj>
                  </mc:Choice>
                  <mc:Fallback>
                    <p:oleObj name="Equation" r:id="rId18" imgW="533160" imgH="34272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2" y="2452"/>
                            <a:ext cx="334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32" name="Rectangle 22"/>
              <p:cNvSpPr>
                <a:spLocks noChangeArrowheads="1"/>
              </p:cNvSpPr>
              <p:nvPr/>
            </p:nvSpPr>
            <p:spPr bwMode="auto">
              <a:xfrm>
                <a:off x="2364" y="2387"/>
                <a:ext cx="111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is monotone</a:t>
                </a:r>
                <a:endParaRPr lang="en-US" altLang="zh-CN" sz="2400">
                  <a:cs typeface="Times New Roman" pitchFamily="18" charset="0"/>
                </a:endParaRPr>
              </a:p>
            </p:txBody>
          </p:sp>
          <p:sp>
            <p:nvSpPr>
              <p:cNvPr id="43033" name="Rectangle 31"/>
              <p:cNvSpPr>
                <a:spLocks noChangeArrowheads="1"/>
              </p:cNvSpPr>
              <p:nvPr/>
            </p:nvSpPr>
            <p:spPr bwMode="auto">
              <a:xfrm>
                <a:off x="3372" y="2387"/>
                <a:ext cx="100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increasing. </a:t>
                </a:r>
              </a:p>
            </p:txBody>
          </p:sp>
        </p:grpSp>
      </p:grpSp>
      <p:sp>
        <p:nvSpPr>
          <p:cNvPr id="204832" name="Rectangle 32"/>
          <p:cNvSpPr>
            <a:spLocks noChangeArrowheads="1"/>
          </p:cNvSpPr>
          <p:nvPr/>
        </p:nvSpPr>
        <p:spPr bwMode="auto">
          <a:xfrm>
            <a:off x="428625" y="4429125"/>
            <a:ext cx="3278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Moreover, it is clear that </a:t>
            </a:r>
          </a:p>
        </p:txBody>
      </p:sp>
      <p:sp>
        <p:nvSpPr>
          <p:cNvPr id="204823" name="Rectangle 23"/>
          <p:cNvSpPr>
            <a:spLocks noChangeArrowheads="1"/>
          </p:cNvSpPr>
          <p:nvPr/>
        </p:nvSpPr>
        <p:spPr bwMode="auto">
          <a:xfrm>
            <a:off x="6000750" y="4448175"/>
            <a:ext cx="1328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for all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0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7" grpId="0"/>
      <p:bldP spid="204819" grpId="0"/>
      <p:bldP spid="204824" grpId="0"/>
      <p:bldP spid="204832" grpId="0"/>
      <p:bldP spid="2048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0EF92-5C11-4AB0-8F2A-05F9C1CB1F30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ea typeface="宋体" charset="-122"/>
              </a:rPr>
              <a:t>Conditions for convergence of a sequence</a:t>
            </a:r>
          </a:p>
        </p:txBody>
      </p:sp>
      <p:grpSp>
        <p:nvGrpSpPr>
          <p:cNvPr id="44038" name="Group 23"/>
          <p:cNvGrpSpPr>
            <a:grpSpLocks/>
          </p:cNvGrpSpPr>
          <p:nvPr/>
        </p:nvGrpSpPr>
        <p:grpSpPr bwMode="auto">
          <a:xfrm>
            <a:off x="404813" y="1447800"/>
            <a:ext cx="8667750" cy="838200"/>
            <a:chOff x="219" y="912"/>
            <a:chExt cx="5460" cy="528"/>
          </a:xfrm>
        </p:grpSpPr>
        <p:grpSp>
          <p:nvGrpSpPr>
            <p:cNvPr id="44040" name="Group 21"/>
            <p:cNvGrpSpPr>
              <a:grpSpLocks/>
            </p:cNvGrpSpPr>
            <p:nvPr/>
          </p:nvGrpSpPr>
          <p:grpSpPr bwMode="auto">
            <a:xfrm>
              <a:off x="219" y="1003"/>
              <a:ext cx="3506" cy="291"/>
              <a:chOff x="204" y="890"/>
              <a:chExt cx="3506" cy="291"/>
            </a:xfrm>
          </p:grpSpPr>
          <p:sp>
            <p:nvSpPr>
              <p:cNvPr id="201740" name="Rectangle 12"/>
              <p:cNvSpPr>
                <a:spLocks noChangeArrowheads="1"/>
              </p:cNvSpPr>
              <p:nvPr/>
            </p:nvSpPr>
            <p:spPr bwMode="auto">
              <a:xfrm>
                <a:off x="204" y="890"/>
                <a:ext cx="166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cs typeface="Times New Roman" pitchFamily="18" charset="0"/>
                  </a:rPr>
                  <a:t>Example</a:t>
                </a:r>
                <a:r>
                  <a:rPr lang="en-US" altLang="zh-CN" sz="2400" b="1" dirty="0">
                    <a:latin typeface="+mn-lt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CC"/>
                    </a:solidFill>
                    <a:latin typeface="+mn-lt"/>
                    <a:cs typeface="Times New Roman" pitchFamily="18" charset="0"/>
                  </a:rPr>
                  <a:t>(number </a:t>
                </a:r>
                <a:endParaRPr lang="en-US" altLang="zh-CN" sz="2400" dirty="0">
                  <a:solidFill>
                    <a:srgbClr val="0000CC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4043" name="Rectangle 13"/>
              <p:cNvSpPr>
                <a:spLocks noChangeArrowheads="1"/>
              </p:cNvSpPr>
              <p:nvPr/>
            </p:nvSpPr>
            <p:spPr bwMode="auto">
              <a:xfrm>
                <a:off x="1749" y="890"/>
                <a:ext cx="196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zh-CN" altLang="en-US" sz="2400" b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Prove that sequence </a:t>
                </a:r>
              </a:p>
            </p:txBody>
          </p:sp>
        </p:grpSp>
        <p:graphicFrame>
          <p:nvGraphicFramePr>
            <p:cNvPr id="44034" name="Object 13"/>
            <p:cNvGraphicFramePr>
              <a:graphicFrameLocks noChangeAspect="1"/>
            </p:cNvGraphicFramePr>
            <p:nvPr/>
          </p:nvGraphicFramePr>
          <p:xfrm>
            <a:off x="3696" y="912"/>
            <a:ext cx="76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8" name="Equation" r:id="rId4" imgW="1218960" imgH="838080" progId="Equation.DSMT4">
                    <p:embed/>
                  </p:oleObj>
                </mc:Choice>
                <mc:Fallback>
                  <p:oleObj name="Equation" r:id="rId4" imgW="1218960" imgH="8380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12"/>
                          <a:ext cx="768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1" name="Rectangle 14"/>
            <p:cNvSpPr>
              <a:spLocks noChangeArrowheads="1"/>
            </p:cNvSpPr>
            <p:nvPr/>
          </p:nvSpPr>
          <p:spPr bwMode="auto">
            <a:xfrm>
              <a:off x="4431" y="1026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is convergent.</a:t>
              </a:r>
            </a:p>
          </p:txBody>
        </p:sp>
      </p:grpSp>
      <p:pic>
        <p:nvPicPr>
          <p:cNvPr id="44039" name="Picture 37"/>
          <p:cNvPicPr preferRelativeResize="0"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313" y="2286000"/>
            <a:ext cx="6072187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4035" name="Object 15"/>
          <p:cNvGraphicFramePr>
            <a:graphicFrameLocks noChangeAspect="1"/>
          </p:cNvGraphicFramePr>
          <p:nvPr/>
        </p:nvGraphicFramePr>
        <p:xfrm>
          <a:off x="5500688" y="3857625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7" imgW="1218960" imgH="838080" progId="Equation.DSMT4">
                  <p:embed/>
                </p:oleObj>
              </mc:Choice>
              <mc:Fallback>
                <p:oleObj name="Equation" r:id="rId7" imgW="1218960" imgH="8380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3857625"/>
                        <a:ext cx="121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014CB-E0AF-41EE-AF09-BFDAC67F951C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50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ea typeface="宋体" charset="-122"/>
              </a:rPr>
              <a:t>Conditions for convergence of a sequence</a:t>
            </a:r>
          </a:p>
        </p:txBody>
      </p:sp>
      <p:grpSp>
        <p:nvGrpSpPr>
          <p:cNvPr id="45072" name="Group 23"/>
          <p:cNvGrpSpPr>
            <a:grpSpLocks/>
          </p:cNvGrpSpPr>
          <p:nvPr/>
        </p:nvGrpSpPr>
        <p:grpSpPr bwMode="auto">
          <a:xfrm>
            <a:off x="404813" y="1447800"/>
            <a:ext cx="8667750" cy="838200"/>
            <a:chOff x="219" y="912"/>
            <a:chExt cx="5460" cy="528"/>
          </a:xfrm>
        </p:grpSpPr>
        <p:grpSp>
          <p:nvGrpSpPr>
            <p:cNvPr id="45086" name="Group 21"/>
            <p:cNvGrpSpPr>
              <a:grpSpLocks/>
            </p:cNvGrpSpPr>
            <p:nvPr/>
          </p:nvGrpSpPr>
          <p:grpSpPr bwMode="auto">
            <a:xfrm>
              <a:off x="219" y="1003"/>
              <a:ext cx="3506" cy="291"/>
              <a:chOff x="204" y="890"/>
              <a:chExt cx="3506" cy="291"/>
            </a:xfrm>
          </p:grpSpPr>
          <p:sp>
            <p:nvSpPr>
              <p:cNvPr id="201740" name="Rectangle 12"/>
              <p:cNvSpPr>
                <a:spLocks noChangeArrowheads="1"/>
              </p:cNvSpPr>
              <p:nvPr/>
            </p:nvSpPr>
            <p:spPr bwMode="auto">
              <a:xfrm>
                <a:off x="204" y="890"/>
                <a:ext cx="166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cs typeface="Times New Roman" pitchFamily="18" charset="0"/>
                  </a:rPr>
                  <a:t>Example</a:t>
                </a:r>
                <a:r>
                  <a:rPr lang="en-US" altLang="zh-CN" sz="2400" b="1" dirty="0">
                    <a:latin typeface="+mn-lt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CC"/>
                    </a:solidFill>
                    <a:latin typeface="+mn-lt"/>
                    <a:cs typeface="Times New Roman" pitchFamily="18" charset="0"/>
                  </a:rPr>
                  <a:t>(number </a:t>
                </a:r>
                <a:endParaRPr lang="en-US" altLang="zh-CN" sz="2400" dirty="0">
                  <a:solidFill>
                    <a:srgbClr val="0000CC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5089" name="Rectangle 13"/>
              <p:cNvSpPr>
                <a:spLocks noChangeArrowheads="1"/>
              </p:cNvSpPr>
              <p:nvPr/>
            </p:nvSpPr>
            <p:spPr bwMode="auto">
              <a:xfrm>
                <a:off x="1749" y="890"/>
                <a:ext cx="196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zh-CN" altLang="en-US" sz="2400" b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Prove that sequence </a:t>
                </a:r>
              </a:p>
            </p:txBody>
          </p:sp>
        </p:grpSp>
        <p:graphicFrame>
          <p:nvGraphicFramePr>
            <p:cNvPr id="45069" name="Object 13"/>
            <p:cNvGraphicFramePr>
              <a:graphicFrameLocks noChangeAspect="1"/>
            </p:cNvGraphicFramePr>
            <p:nvPr/>
          </p:nvGraphicFramePr>
          <p:xfrm>
            <a:off x="3696" y="912"/>
            <a:ext cx="76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2" name="Equation" r:id="rId4" imgW="1218960" imgH="838080" progId="Equation.DSMT4">
                    <p:embed/>
                  </p:oleObj>
                </mc:Choice>
                <mc:Fallback>
                  <p:oleObj name="Equation" r:id="rId4" imgW="1218960" imgH="8380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12"/>
                          <a:ext cx="768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Rectangle 14"/>
            <p:cNvSpPr>
              <a:spLocks noChangeArrowheads="1"/>
            </p:cNvSpPr>
            <p:nvPr/>
          </p:nvSpPr>
          <p:spPr bwMode="auto">
            <a:xfrm>
              <a:off x="4431" y="1026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is convergent.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42875" y="5500688"/>
            <a:ext cx="2522538" cy="461962"/>
            <a:chOff x="135" y="3148"/>
            <a:chExt cx="1589" cy="291"/>
          </a:xfrm>
        </p:grpSpPr>
        <p:sp>
          <p:nvSpPr>
            <p:cNvPr id="45085" name="Rectangle 16"/>
            <p:cNvSpPr>
              <a:spLocks noChangeArrowheads="1"/>
            </p:cNvSpPr>
            <p:nvPr/>
          </p:nvSpPr>
          <p:spPr bwMode="auto">
            <a:xfrm>
              <a:off x="135" y="3148"/>
              <a:ext cx="15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Therefore, for any </a:t>
              </a:r>
              <a:endParaRPr lang="en-US" altLang="zh-CN" sz="2400">
                <a:cs typeface="Times New Roman" pitchFamily="18" charset="0"/>
              </a:endParaRPr>
            </a:p>
          </p:txBody>
        </p:sp>
        <p:graphicFrame>
          <p:nvGraphicFramePr>
            <p:cNvPr id="45068" name="Object 12"/>
            <p:cNvGraphicFramePr>
              <a:graphicFrameLocks noChangeAspect="1"/>
            </p:cNvGraphicFramePr>
            <p:nvPr/>
          </p:nvGraphicFramePr>
          <p:xfrm>
            <a:off x="1610" y="3249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3" r:id="rId6" imgW="177646" imgH="190335" progId="Equation.DSMT4">
                    <p:embed/>
                  </p:oleObj>
                </mc:Choice>
                <mc:Fallback>
                  <p:oleObj r:id="rId6" imgW="177646" imgH="19033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249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643188" y="5516563"/>
            <a:ext cx="2128837" cy="461962"/>
            <a:chOff x="1651" y="3498"/>
            <a:chExt cx="1341" cy="291"/>
          </a:xfrm>
        </p:grpSpPr>
        <p:sp>
          <p:nvSpPr>
            <p:cNvPr id="45084" name="Rectangle 17"/>
            <p:cNvSpPr>
              <a:spLocks noChangeArrowheads="1"/>
            </p:cNvSpPr>
            <p:nvPr/>
          </p:nvSpPr>
          <p:spPr bwMode="auto">
            <a:xfrm>
              <a:off x="1651" y="3498"/>
              <a:ext cx="8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we have </a:t>
              </a:r>
              <a:endParaRPr lang="en-US" altLang="zh-CN" sz="2400">
                <a:cs typeface="Times New Roman" pitchFamily="18" charset="0"/>
              </a:endParaRPr>
            </a:p>
          </p:txBody>
        </p:sp>
        <p:graphicFrame>
          <p:nvGraphicFramePr>
            <p:cNvPr id="45067" name="Object 11"/>
            <p:cNvGraphicFramePr>
              <a:graphicFrameLocks noChangeAspect="1"/>
            </p:cNvGraphicFramePr>
            <p:nvPr/>
          </p:nvGraphicFramePr>
          <p:xfrm>
            <a:off x="2416" y="3548"/>
            <a:ext cx="57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4" r:id="rId8" imgW="914400" imgH="330200" progId="Equation.DSMT4">
                    <p:embed/>
                  </p:oleObj>
                </mc:Choice>
                <mc:Fallback>
                  <p:oleObj r:id="rId8" imgW="914400" imgH="330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6" y="3548"/>
                          <a:ext cx="57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1746" name="Rectangle 18"/>
          <p:cNvSpPr>
            <a:spLocks noChangeArrowheads="1"/>
          </p:cNvSpPr>
          <p:nvPr/>
        </p:nvSpPr>
        <p:spPr bwMode="auto">
          <a:xfrm>
            <a:off x="4657725" y="5553075"/>
            <a:ext cx="817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So,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201747" name="Rectangle 19"/>
          <p:cNvSpPr>
            <a:spLocks noChangeArrowheads="1"/>
          </p:cNvSpPr>
          <p:nvPr/>
        </p:nvSpPr>
        <p:spPr bwMode="auto">
          <a:xfrm>
            <a:off x="142875" y="5949950"/>
            <a:ext cx="2268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If we can prove 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214563" y="5949950"/>
            <a:ext cx="6523037" cy="461963"/>
            <a:chOff x="1799" y="3475"/>
            <a:chExt cx="4109" cy="291"/>
          </a:xfrm>
        </p:grpSpPr>
        <p:graphicFrame>
          <p:nvGraphicFramePr>
            <p:cNvPr id="45066" name="Object 10"/>
            <p:cNvGraphicFramePr>
              <a:graphicFrameLocks noChangeAspect="1"/>
            </p:cNvGraphicFramePr>
            <p:nvPr/>
          </p:nvGraphicFramePr>
          <p:xfrm>
            <a:off x="1799" y="3522"/>
            <a:ext cx="29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5" r:id="rId10" imgW="469696" imgH="330057" progId="Equation.DSMT4">
                    <p:embed/>
                  </p:oleObj>
                </mc:Choice>
                <mc:Fallback>
                  <p:oleObj r:id="rId10" imgW="469696" imgH="330057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9" y="3522"/>
                          <a:ext cx="29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3" name="Rectangle 20"/>
            <p:cNvSpPr>
              <a:spLocks noChangeArrowheads="1"/>
            </p:cNvSpPr>
            <p:nvPr/>
          </p:nvSpPr>
          <p:spPr bwMode="auto">
            <a:xfrm>
              <a:off x="2041" y="3475"/>
              <a:ext cx="38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 is bounded above, then we will finish the proof.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95288" y="2000250"/>
            <a:ext cx="3748087" cy="752475"/>
            <a:chOff x="204" y="1372"/>
            <a:chExt cx="2361" cy="474"/>
          </a:xfrm>
        </p:grpSpPr>
        <p:graphicFrame>
          <p:nvGraphicFramePr>
            <p:cNvPr id="45065" name="Object 9"/>
            <p:cNvGraphicFramePr>
              <a:graphicFrameLocks noChangeAspect="1"/>
            </p:cNvGraphicFramePr>
            <p:nvPr/>
          </p:nvGraphicFramePr>
          <p:xfrm>
            <a:off x="1131" y="1372"/>
            <a:ext cx="894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6" r:id="rId12" imgW="1422400" imgH="749300" progId="Equation.DSMT4">
                    <p:embed/>
                  </p:oleObj>
                </mc:Choice>
                <mc:Fallback>
                  <p:oleObj r:id="rId12" imgW="1422400" imgH="749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1372"/>
                          <a:ext cx="894" cy="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1" name="Rectangle 15"/>
            <p:cNvSpPr>
              <a:spLocks noChangeArrowheads="1"/>
            </p:cNvSpPr>
            <p:nvPr/>
          </p:nvSpPr>
          <p:spPr bwMode="auto">
            <a:xfrm>
              <a:off x="2019" y="1480"/>
              <a:ext cx="5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then</a:t>
              </a:r>
              <a:endParaRPr lang="en-US" altLang="zh-CN" sz="2400">
                <a:cs typeface="Times New Roman" pitchFamily="18" charset="0"/>
              </a:endParaRPr>
            </a:p>
          </p:txBody>
        </p:sp>
        <p:sp>
          <p:nvSpPr>
            <p:cNvPr id="45082" name="Rectangle 22"/>
            <p:cNvSpPr>
              <a:spLocks noChangeArrowheads="1"/>
            </p:cNvSpPr>
            <p:nvPr/>
          </p:nvSpPr>
          <p:spPr bwMode="auto">
            <a:xfrm>
              <a:off x="204" y="1480"/>
              <a:ext cx="9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Proof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  Let 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5391150" y="5538788"/>
            <a:ext cx="3538538" cy="461962"/>
            <a:chOff x="3446" y="3149"/>
            <a:chExt cx="2229" cy="291"/>
          </a:xfrm>
        </p:grpSpPr>
        <p:graphicFrame>
          <p:nvGraphicFramePr>
            <p:cNvPr id="45064" name="Object 8"/>
            <p:cNvGraphicFramePr>
              <a:graphicFrameLocks noChangeAspect="1"/>
            </p:cNvGraphicFramePr>
            <p:nvPr/>
          </p:nvGraphicFramePr>
          <p:xfrm>
            <a:off x="3446" y="3185"/>
            <a:ext cx="29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7" r:id="rId14" imgW="469696" imgH="330057" progId="Equation.DSMT4">
                    <p:embed/>
                  </p:oleObj>
                </mc:Choice>
                <mc:Fallback>
                  <p:oleObj r:id="rId14" imgW="469696" imgH="33005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3185"/>
                          <a:ext cx="29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0" name="Rectangle 25"/>
            <p:cNvSpPr>
              <a:spLocks noChangeArrowheads="1"/>
            </p:cNvSpPr>
            <p:nvPr/>
          </p:nvSpPr>
          <p:spPr bwMode="auto">
            <a:xfrm>
              <a:off x="3714" y="3149"/>
              <a:ext cx="19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is monotone increasing.</a:t>
              </a:r>
            </a:p>
          </p:txBody>
        </p:sp>
      </p:grpSp>
      <p:graphicFrame>
        <p:nvGraphicFramePr>
          <p:cNvPr id="201756" name="Object 2"/>
          <p:cNvGraphicFramePr>
            <a:graphicFrameLocks noChangeAspect="1"/>
          </p:cNvGraphicFramePr>
          <p:nvPr/>
        </p:nvGraphicFramePr>
        <p:xfrm>
          <a:off x="611188" y="2781300"/>
          <a:ext cx="13906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Bitmap Image" r:id="rId16" imgW="1390844" imgH="781159" progId="PBrush">
                  <p:embed/>
                </p:oleObj>
              </mc:Choice>
              <mc:Fallback>
                <p:oleObj name="Bitmap Image" r:id="rId16" imgW="1390844" imgH="781159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13906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57" name="Object 3"/>
          <p:cNvGraphicFramePr>
            <a:graphicFrameLocks noChangeAspect="1"/>
          </p:cNvGraphicFramePr>
          <p:nvPr/>
        </p:nvGraphicFramePr>
        <p:xfrm>
          <a:off x="2085975" y="2781300"/>
          <a:ext cx="2486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9" name="Bitmap Image" r:id="rId18" imgW="2486372" imgH="714286" progId="PBrush">
                  <p:embed/>
                </p:oleObj>
              </mc:Choice>
              <mc:Fallback>
                <p:oleObj name="Bitmap Image" r:id="rId18" imgW="2486372" imgH="71428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781300"/>
                        <a:ext cx="2486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58" name="Object 4"/>
          <p:cNvGraphicFramePr>
            <a:graphicFrameLocks noChangeAspect="1"/>
          </p:cNvGraphicFramePr>
          <p:nvPr/>
        </p:nvGraphicFramePr>
        <p:xfrm>
          <a:off x="2566988" y="3619500"/>
          <a:ext cx="20764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0" name="Bitmap Image" r:id="rId20" imgW="2076740" imgH="314286" progId="PBrush">
                  <p:embed/>
                </p:oleObj>
              </mc:Choice>
              <mc:Fallback>
                <p:oleObj name="Bitmap Image" r:id="rId20" imgW="2076740" imgH="31428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619500"/>
                        <a:ext cx="20764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59" name="Object 5"/>
          <p:cNvGraphicFramePr>
            <a:graphicFrameLocks noChangeAspect="1"/>
          </p:cNvGraphicFramePr>
          <p:nvPr/>
        </p:nvGraphicFramePr>
        <p:xfrm>
          <a:off x="814388" y="3714750"/>
          <a:ext cx="31813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1" name="Bitmap Image" r:id="rId22" imgW="3180952" imgH="1638529" progId="PBrush">
                  <p:embed/>
                </p:oleObj>
              </mc:Choice>
              <mc:Fallback>
                <p:oleObj name="Bitmap Image" r:id="rId22" imgW="3180952" imgH="1638529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714750"/>
                        <a:ext cx="31813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62" name="Object 6"/>
          <p:cNvGraphicFramePr>
            <a:graphicFrameLocks noChangeAspect="1"/>
          </p:cNvGraphicFramePr>
          <p:nvPr/>
        </p:nvGraphicFramePr>
        <p:xfrm>
          <a:off x="5705475" y="4071938"/>
          <a:ext cx="7239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2" name="Bitmap Image" r:id="rId24" imgW="724001" imgH="619211" progId="PBrush">
                  <p:embed/>
                </p:oleObj>
              </mc:Choice>
              <mc:Fallback>
                <p:oleObj name="Bitmap Image" r:id="rId24" imgW="724001" imgH="619211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071938"/>
                        <a:ext cx="7239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64" name="Object 7"/>
          <p:cNvGraphicFramePr>
            <a:graphicFrameLocks noChangeAspect="1"/>
          </p:cNvGraphicFramePr>
          <p:nvPr/>
        </p:nvGraphicFramePr>
        <p:xfrm>
          <a:off x="3851275" y="3929063"/>
          <a:ext cx="17049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3" name="Bitmap Image" r:id="rId26" imgW="1704762" imgH="857143" progId="PBrush">
                  <p:embed/>
                </p:oleObj>
              </mc:Choice>
              <mc:Fallback>
                <p:oleObj name="Bitmap Image" r:id="rId26" imgW="1704762" imgH="857143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929063"/>
                        <a:ext cx="17049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0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6" grpId="0"/>
      <p:bldP spid="2017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95438-4FDF-414A-B5CB-F23CCCA1866E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Conditions for convergence of a sequence</a:t>
            </a:r>
          </a:p>
        </p:txBody>
      </p:sp>
      <p:sp>
        <p:nvSpPr>
          <p:cNvPr id="46093" name="Rectangle 23"/>
          <p:cNvSpPr>
            <a:spLocks noChangeArrowheads="1"/>
          </p:cNvSpPr>
          <p:nvPr/>
        </p:nvSpPr>
        <p:spPr bwMode="auto">
          <a:xfrm>
            <a:off x="323850" y="2214563"/>
            <a:ext cx="2484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Proof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(continued)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770188" y="2100263"/>
            <a:ext cx="3444875" cy="752475"/>
            <a:chOff x="1745" y="1323"/>
            <a:chExt cx="2170" cy="474"/>
          </a:xfrm>
        </p:grpSpPr>
        <p:graphicFrame>
          <p:nvGraphicFramePr>
            <p:cNvPr id="46089" name="Object 9"/>
            <p:cNvGraphicFramePr>
              <a:graphicFrameLocks noChangeAspect="1"/>
            </p:cNvGraphicFramePr>
            <p:nvPr/>
          </p:nvGraphicFramePr>
          <p:xfrm>
            <a:off x="3021" y="1323"/>
            <a:ext cx="894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5" r:id="rId4" imgW="1422400" imgH="749300" progId="Equation.DSMT4">
                    <p:embed/>
                  </p:oleObj>
                </mc:Choice>
                <mc:Fallback>
                  <p:oleObj r:id="rId4" imgW="1422400" imgH="749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1" y="1323"/>
                          <a:ext cx="894" cy="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7" name="Rectangle 30"/>
            <p:cNvSpPr>
              <a:spLocks noChangeArrowheads="1"/>
            </p:cNvSpPr>
            <p:nvPr/>
          </p:nvSpPr>
          <p:spPr bwMode="auto">
            <a:xfrm>
              <a:off x="1745" y="1395"/>
              <a:ext cx="12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Actually, term 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sp>
        <p:nvSpPr>
          <p:cNvPr id="202783" name="Rectangle 31"/>
          <p:cNvSpPr>
            <a:spLocks noChangeArrowheads="1"/>
          </p:cNvSpPr>
          <p:nvPr/>
        </p:nvSpPr>
        <p:spPr bwMode="auto">
          <a:xfrm>
            <a:off x="6072188" y="2276475"/>
            <a:ext cx="2643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can be expended as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57188" y="5661025"/>
            <a:ext cx="4629150" cy="461963"/>
            <a:chOff x="271" y="3657"/>
            <a:chExt cx="2916" cy="291"/>
          </a:xfrm>
        </p:grpSpPr>
        <p:sp>
          <p:nvSpPr>
            <p:cNvPr id="46105" name="Rectangle 32"/>
            <p:cNvSpPr>
              <a:spLocks noChangeArrowheads="1"/>
            </p:cNvSpPr>
            <p:nvPr/>
          </p:nvSpPr>
          <p:spPr bwMode="auto">
            <a:xfrm>
              <a:off x="271" y="3657"/>
              <a:ext cx="5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Then </a:t>
              </a:r>
              <a:endParaRPr lang="en-US" altLang="zh-CN" sz="2400">
                <a:cs typeface="Times New Roman" pitchFamily="18" charset="0"/>
              </a:endParaRPr>
            </a:p>
          </p:txBody>
        </p:sp>
        <p:graphicFrame>
          <p:nvGraphicFramePr>
            <p:cNvPr id="46088" name="Object 8"/>
            <p:cNvGraphicFramePr>
              <a:graphicFrameLocks noChangeAspect="1"/>
            </p:cNvGraphicFramePr>
            <p:nvPr/>
          </p:nvGraphicFramePr>
          <p:xfrm>
            <a:off x="787" y="3706"/>
            <a:ext cx="29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6" r:id="rId6" imgW="469696" imgH="330057" progId="Equation.DSMT4">
                    <p:embed/>
                  </p:oleObj>
                </mc:Choice>
                <mc:Fallback>
                  <p:oleObj r:id="rId6" imgW="469696" imgH="33005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3706"/>
                          <a:ext cx="29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6" name="Rectangle 33"/>
            <p:cNvSpPr>
              <a:spLocks noChangeArrowheads="1"/>
            </p:cNvSpPr>
            <p:nvPr/>
          </p:nvSpPr>
          <p:spPr bwMode="auto">
            <a:xfrm>
              <a:off x="1036" y="3657"/>
              <a:ext cx="21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is bounded above. Finish.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076825" y="3573463"/>
            <a:ext cx="3959225" cy="2876550"/>
            <a:chOff x="2971" y="2432"/>
            <a:chExt cx="2494" cy="1449"/>
          </a:xfrm>
        </p:grpSpPr>
        <p:pic>
          <p:nvPicPr>
            <p:cNvPr id="46103" name="Picture 37"/>
            <p:cNvPicPr preferRelativeResize="0"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971" y="2432"/>
              <a:ext cx="2494" cy="1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04" name="Line 38"/>
            <p:cNvSpPr>
              <a:spLocks noChangeShapeType="1"/>
            </p:cNvSpPr>
            <p:nvPr/>
          </p:nvSpPr>
          <p:spPr bwMode="auto">
            <a:xfrm>
              <a:off x="3198" y="2464"/>
              <a:ext cx="217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2791" name="Object 2"/>
          <p:cNvGraphicFramePr>
            <a:graphicFrameLocks noChangeAspect="1"/>
          </p:cNvGraphicFramePr>
          <p:nvPr/>
        </p:nvGraphicFramePr>
        <p:xfrm>
          <a:off x="395288" y="2708275"/>
          <a:ext cx="13335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Bitmap Image" r:id="rId9" imgW="1333333" imgH="714286" progId="PBrush">
                  <p:embed/>
                </p:oleObj>
              </mc:Choice>
              <mc:Fallback>
                <p:oleObj name="Bitmap Image" r:id="rId9" imgW="1333333" imgH="714286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08275"/>
                        <a:ext cx="13335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92" name="Object 3"/>
          <p:cNvGraphicFramePr>
            <a:graphicFrameLocks noChangeAspect="1"/>
          </p:cNvGraphicFramePr>
          <p:nvPr/>
        </p:nvGraphicFramePr>
        <p:xfrm>
          <a:off x="1692275" y="2781300"/>
          <a:ext cx="37719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Bitmap Image" r:id="rId11" imgW="3772427" imgH="714286" progId="PBrush">
                  <p:embed/>
                </p:oleObj>
              </mc:Choice>
              <mc:Fallback>
                <p:oleObj name="Bitmap Image" r:id="rId11" imgW="3772427" imgH="71428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81300"/>
                        <a:ext cx="37719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95" name="Object 4"/>
          <p:cNvGraphicFramePr>
            <a:graphicFrameLocks noChangeAspect="1"/>
          </p:cNvGraphicFramePr>
          <p:nvPr/>
        </p:nvGraphicFramePr>
        <p:xfrm>
          <a:off x="468313" y="3554413"/>
          <a:ext cx="1724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Bitmap Image" r:id="rId13" imgW="1724266" imgH="666667" progId="PBrush">
                  <p:embed/>
                </p:oleObj>
              </mc:Choice>
              <mc:Fallback>
                <p:oleObj name="Bitmap Image" r:id="rId13" imgW="1724266" imgH="666667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54413"/>
                        <a:ext cx="17240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96" name="Object 5"/>
          <p:cNvGraphicFramePr>
            <a:graphicFrameLocks noChangeAspect="1"/>
          </p:cNvGraphicFramePr>
          <p:nvPr/>
        </p:nvGraphicFramePr>
        <p:xfrm>
          <a:off x="2195513" y="3578225"/>
          <a:ext cx="2676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Bitmap Image" r:id="rId15" imgW="2676899" imgH="714286" progId="PBrush">
                  <p:embed/>
                </p:oleObj>
              </mc:Choice>
              <mc:Fallback>
                <p:oleObj name="Bitmap Image" r:id="rId15" imgW="2676899" imgH="714286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78225"/>
                        <a:ext cx="26765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98" name="Object 6"/>
          <p:cNvGraphicFramePr>
            <a:graphicFrameLocks noChangeAspect="1"/>
          </p:cNvGraphicFramePr>
          <p:nvPr/>
        </p:nvGraphicFramePr>
        <p:xfrm>
          <a:off x="552450" y="4221163"/>
          <a:ext cx="15716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Bitmap Image" r:id="rId17" imgW="1571844" imgH="1276190" progId="PBrush">
                  <p:embed/>
                </p:oleObj>
              </mc:Choice>
              <mc:Fallback>
                <p:oleObj name="Bitmap Image" r:id="rId17" imgW="1571844" imgH="127619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221163"/>
                        <a:ext cx="15716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99" name="Object 7"/>
          <p:cNvGraphicFramePr>
            <a:graphicFrameLocks noChangeAspect="1"/>
          </p:cNvGraphicFramePr>
          <p:nvPr/>
        </p:nvGraphicFramePr>
        <p:xfrm>
          <a:off x="2195513" y="4445000"/>
          <a:ext cx="15335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Bitmap Image" r:id="rId19" imgW="1533739" imgH="1000000" progId="PBrush">
                  <p:embed/>
                </p:oleObj>
              </mc:Choice>
              <mc:Fallback>
                <p:oleObj name="Bitmap Image" r:id="rId19" imgW="1533739" imgH="1000000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445000"/>
                        <a:ext cx="15335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8" name="Group 23"/>
          <p:cNvGrpSpPr>
            <a:grpSpLocks/>
          </p:cNvGrpSpPr>
          <p:nvPr/>
        </p:nvGrpSpPr>
        <p:grpSpPr bwMode="auto">
          <a:xfrm>
            <a:off x="404813" y="1447800"/>
            <a:ext cx="8667750" cy="838200"/>
            <a:chOff x="219" y="912"/>
            <a:chExt cx="5460" cy="528"/>
          </a:xfrm>
        </p:grpSpPr>
        <p:grpSp>
          <p:nvGrpSpPr>
            <p:cNvPr id="46099" name="Group 21"/>
            <p:cNvGrpSpPr>
              <a:grpSpLocks/>
            </p:cNvGrpSpPr>
            <p:nvPr/>
          </p:nvGrpSpPr>
          <p:grpSpPr bwMode="auto">
            <a:xfrm>
              <a:off x="219" y="1003"/>
              <a:ext cx="3506" cy="291"/>
              <a:chOff x="204" y="890"/>
              <a:chExt cx="3506" cy="291"/>
            </a:xfrm>
          </p:grpSpPr>
          <p:sp>
            <p:nvSpPr>
              <p:cNvPr id="34" name="Rectangle 12"/>
              <p:cNvSpPr>
                <a:spLocks noChangeArrowheads="1"/>
              </p:cNvSpPr>
              <p:nvPr/>
            </p:nvSpPr>
            <p:spPr bwMode="auto">
              <a:xfrm>
                <a:off x="204" y="890"/>
                <a:ext cx="166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cs typeface="Times New Roman" pitchFamily="18" charset="0"/>
                  </a:rPr>
                  <a:t>Example</a:t>
                </a:r>
                <a:r>
                  <a:rPr lang="en-US" altLang="zh-CN" sz="2400" b="1" dirty="0">
                    <a:latin typeface="+mn-lt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CC"/>
                    </a:solidFill>
                    <a:latin typeface="+mn-lt"/>
                    <a:cs typeface="Times New Roman" pitchFamily="18" charset="0"/>
                  </a:rPr>
                  <a:t>(number </a:t>
                </a:r>
                <a:endParaRPr lang="en-US" altLang="zh-CN" sz="2400" dirty="0">
                  <a:solidFill>
                    <a:srgbClr val="0000CC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6102" name="Rectangle 13"/>
              <p:cNvSpPr>
                <a:spLocks noChangeArrowheads="1"/>
              </p:cNvSpPr>
              <p:nvPr/>
            </p:nvSpPr>
            <p:spPr bwMode="auto">
              <a:xfrm>
                <a:off x="1749" y="890"/>
                <a:ext cx="196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zh-CN" altLang="en-US" sz="2400" b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Prove that sequence </a:t>
                </a:r>
              </a:p>
            </p:txBody>
          </p:sp>
        </p:grpSp>
        <p:graphicFrame>
          <p:nvGraphicFramePr>
            <p:cNvPr id="46090" name="Object 13"/>
            <p:cNvGraphicFramePr>
              <a:graphicFrameLocks noChangeAspect="1"/>
            </p:cNvGraphicFramePr>
            <p:nvPr/>
          </p:nvGraphicFramePr>
          <p:xfrm>
            <a:off x="3696" y="912"/>
            <a:ext cx="76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53" name="Equation" r:id="rId21" imgW="1218960" imgH="838080" progId="Equation.DSMT4">
                    <p:embed/>
                  </p:oleObj>
                </mc:Choice>
                <mc:Fallback>
                  <p:oleObj name="Equation" r:id="rId21" imgW="1218960" imgH="8380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12"/>
                          <a:ext cx="768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0" name="Rectangle 14"/>
            <p:cNvSpPr>
              <a:spLocks noChangeArrowheads="1"/>
            </p:cNvSpPr>
            <p:nvPr/>
          </p:nvSpPr>
          <p:spPr bwMode="auto">
            <a:xfrm>
              <a:off x="4431" y="1026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is convergent.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Limit of a Sequence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34BF5-FF2F-4F00-B56C-EEFCAF152719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126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5129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5130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5131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132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133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5134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512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22550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4" name="内容占位符 13"/>
          <p:cNvSpPr txBox="1">
            <a:spLocks/>
          </p:cNvSpPr>
          <p:nvPr/>
        </p:nvSpPr>
        <p:spPr>
          <a:xfrm>
            <a:off x="457200" y="1571625"/>
            <a:ext cx="8229600" cy="500063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  <a:ea typeface="+mn-ea"/>
              </a:rPr>
              <a:t>Observe the changing of a sequence                    while 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CB529-5697-4F7E-A723-DAF4EA8C8325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grpSp>
        <p:nvGrpSpPr>
          <p:cNvPr id="47113" name="Group 20"/>
          <p:cNvGrpSpPr>
            <a:grpSpLocks/>
          </p:cNvGrpSpPr>
          <p:nvPr/>
        </p:nvGrpSpPr>
        <p:grpSpPr bwMode="auto">
          <a:xfrm>
            <a:off x="5076825" y="3573463"/>
            <a:ext cx="3959225" cy="2876550"/>
            <a:chOff x="2971" y="2432"/>
            <a:chExt cx="2494" cy="1449"/>
          </a:xfrm>
        </p:grpSpPr>
        <p:pic>
          <p:nvPicPr>
            <p:cNvPr id="47132" name="Picture 21"/>
            <p:cNvPicPr preferRelativeResize="0"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71" y="2432"/>
              <a:ext cx="2494" cy="1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33" name="Line 22"/>
            <p:cNvSpPr>
              <a:spLocks noChangeShapeType="1"/>
            </p:cNvSpPr>
            <p:nvPr/>
          </p:nvSpPr>
          <p:spPr bwMode="auto">
            <a:xfrm>
              <a:off x="3198" y="2464"/>
              <a:ext cx="217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ea typeface="宋体" charset="-122"/>
              </a:rPr>
              <a:t>Conditions for convergence of a sequence</a:t>
            </a:r>
          </a:p>
        </p:txBody>
      </p:sp>
      <p:sp>
        <p:nvSpPr>
          <p:cNvPr id="203804" name="Rectangle 28"/>
          <p:cNvSpPr>
            <a:spLocks noChangeArrowheads="1"/>
          </p:cNvSpPr>
          <p:nvPr/>
        </p:nvSpPr>
        <p:spPr bwMode="auto">
          <a:xfrm>
            <a:off x="355600" y="2384425"/>
            <a:ext cx="477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Remark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This example shows that sequence </a:t>
            </a:r>
            <a:endParaRPr lang="en-US" altLang="zh-CN" sz="2000">
              <a:cs typeface="Times New Roman" pitchFamily="18" charset="0"/>
            </a:endParaRPr>
          </a:p>
        </p:txBody>
      </p:sp>
      <p:graphicFrame>
        <p:nvGraphicFramePr>
          <p:cNvPr id="203803" name="Object 2"/>
          <p:cNvGraphicFramePr>
            <a:graphicFrameLocks noChangeAspect="1"/>
          </p:cNvGraphicFramePr>
          <p:nvPr/>
        </p:nvGraphicFramePr>
        <p:xfrm>
          <a:off x="5076825" y="2159000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r:id="rId5" imgW="1219200" imgH="838200" progId="Equation.DSMT4">
                  <p:embed/>
                </p:oleObj>
              </mc:Choice>
              <mc:Fallback>
                <p:oleObj r:id="rId5" imgW="1219200" imgH="83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159000"/>
                        <a:ext cx="121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5" name="Rectangle 29"/>
          <p:cNvSpPr>
            <a:spLocks noChangeArrowheads="1"/>
          </p:cNvSpPr>
          <p:nvPr/>
        </p:nvSpPr>
        <p:spPr bwMode="auto">
          <a:xfrm>
            <a:off x="6227763" y="2384425"/>
            <a:ext cx="1555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has limit and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03806" name="Rectangle 30"/>
          <p:cNvSpPr>
            <a:spLocks noChangeArrowheads="1"/>
          </p:cNvSpPr>
          <p:nvPr/>
        </p:nvSpPr>
        <p:spPr bwMode="auto">
          <a:xfrm>
            <a:off x="2968625" y="2887663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That is	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23850" y="4292600"/>
            <a:ext cx="4852988" cy="396875"/>
            <a:chOff x="249" y="2704"/>
            <a:chExt cx="3057" cy="250"/>
          </a:xfrm>
        </p:grpSpPr>
        <p:sp>
          <p:nvSpPr>
            <p:cNvPr id="47130" name="Rectangle 31"/>
            <p:cNvSpPr>
              <a:spLocks noChangeArrowheads="1"/>
            </p:cNvSpPr>
            <p:nvPr/>
          </p:nvSpPr>
          <p:spPr bwMode="auto">
            <a:xfrm>
              <a:off x="249" y="2704"/>
              <a:ext cx="14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3924300" algn="ctr"/>
                  <a:tab pos="7848600" algn="r"/>
                </a:tabLst>
              </a:pP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It can be proved that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47110" name="Object 6"/>
            <p:cNvGraphicFramePr>
              <a:graphicFrameLocks noChangeAspect="1"/>
            </p:cNvGraphicFramePr>
            <p:nvPr/>
          </p:nvGraphicFramePr>
          <p:xfrm>
            <a:off x="1655" y="2766"/>
            <a:ext cx="10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9" r:id="rId7" imgW="164957" imgH="190335" progId="Equation.DSMT4">
                    <p:embed/>
                  </p:oleObj>
                </mc:Choice>
                <mc:Fallback>
                  <p:oleObj r:id="rId7" imgW="164957" imgH="19033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766"/>
                          <a:ext cx="10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1" name="Rectangle 32"/>
            <p:cNvSpPr>
              <a:spLocks noChangeArrowheads="1"/>
            </p:cNvSpPr>
            <p:nvPr/>
          </p:nvSpPr>
          <p:spPr bwMode="auto">
            <a:xfrm>
              <a:off x="1701" y="2704"/>
              <a:ext cx="16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is an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irrational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 number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graphicFrame>
        <p:nvGraphicFramePr>
          <p:cNvPr id="203799" name="Object 3"/>
          <p:cNvGraphicFramePr>
            <a:graphicFrameLocks noChangeAspect="1"/>
          </p:cNvGraphicFramePr>
          <p:nvPr/>
        </p:nvGraphicFramePr>
        <p:xfrm>
          <a:off x="1157288" y="5229225"/>
          <a:ext cx="33432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r:id="rId9" imgW="3340100" imgH="241300" progId="Equation.DSMT4">
                  <p:embed/>
                </p:oleObj>
              </mc:Choice>
              <mc:Fallback>
                <p:oleObj r:id="rId9" imgW="33401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5229225"/>
                        <a:ext cx="33432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5288" y="2852738"/>
            <a:ext cx="2609850" cy="396875"/>
            <a:chOff x="295" y="1797"/>
            <a:chExt cx="1644" cy="250"/>
          </a:xfrm>
        </p:grpSpPr>
        <p:graphicFrame>
          <p:nvGraphicFramePr>
            <p:cNvPr id="47109" name="Object 5"/>
            <p:cNvGraphicFramePr>
              <a:graphicFrameLocks noChangeAspect="1"/>
            </p:cNvGraphicFramePr>
            <p:nvPr/>
          </p:nvGraphicFramePr>
          <p:xfrm>
            <a:off x="1837" y="1888"/>
            <a:ext cx="10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1" r:id="rId11" imgW="164957" imgH="190335" progId="Equation.DSMT4">
                    <p:embed/>
                  </p:oleObj>
                </mc:Choice>
                <mc:Fallback>
                  <p:oleObj r:id="rId11" imgW="164957" imgH="19033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888"/>
                          <a:ext cx="10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9" name="Rectangle 33"/>
            <p:cNvSpPr>
              <a:spLocks noChangeArrowheads="1"/>
            </p:cNvSpPr>
            <p:nvPr/>
          </p:nvSpPr>
          <p:spPr bwMode="auto">
            <a:xfrm>
              <a:off x="295" y="1797"/>
              <a:ext cx="16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this limit is denoted by 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619250" y="3357563"/>
            <a:ext cx="1912938" cy="752475"/>
            <a:chOff x="1020" y="2115"/>
            <a:chExt cx="1205" cy="474"/>
          </a:xfrm>
        </p:grpSpPr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1020" y="2115"/>
            <a:ext cx="1080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2" r:id="rId13" imgW="1714500" imgH="749300" progId="Equation.DSMT4">
                    <p:embed/>
                  </p:oleObj>
                </mc:Choice>
                <mc:Fallback>
                  <p:oleObj r:id="rId13" imgW="1714500" imgH="749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115"/>
                          <a:ext cx="1080" cy="4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8" name="Rectangle 35"/>
            <p:cNvSpPr>
              <a:spLocks noChangeArrowheads="1"/>
            </p:cNvSpPr>
            <p:nvPr/>
          </p:nvSpPr>
          <p:spPr bwMode="auto">
            <a:xfrm>
              <a:off x="2064" y="2292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.</a:t>
              </a:r>
            </a:p>
          </p:txBody>
        </p:sp>
      </p:grpSp>
      <p:sp>
        <p:nvSpPr>
          <p:cNvPr id="203813" name="Rectangle 37"/>
          <p:cNvSpPr>
            <a:spLocks noChangeArrowheads="1"/>
          </p:cNvSpPr>
          <p:nvPr/>
        </p:nvSpPr>
        <p:spPr bwMode="auto">
          <a:xfrm>
            <a:off x="323850" y="4724400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and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03815" name="Text Box 39"/>
          <p:cNvSpPr txBox="1">
            <a:spLocks noChangeArrowheads="1"/>
          </p:cNvSpPr>
          <p:nvPr/>
        </p:nvSpPr>
        <p:spPr bwMode="auto">
          <a:xfrm>
            <a:off x="5149850" y="342265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latin typeface="Times New Roman" pitchFamily="18" charset="0"/>
              </a:rPr>
              <a:t>e</a:t>
            </a:r>
          </a:p>
        </p:txBody>
      </p:sp>
      <p:grpSp>
        <p:nvGrpSpPr>
          <p:cNvPr id="47123" name="Group 23"/>
          <p:cNvGrpSpPr>
            <a:grpSpLocks/>
          </p:cNvGrpSpPr>
          <p:nvPr/>
        </p:nvGrpSpPr>
        <p:grpSpPr bwMode="auto">
          <a:xfrm>
            <a:off x="404813" y="1447800"/>
            <a:ext cx="8667750" cy="838200"/>
            <a:chOff x="219" y="912"/>
            <a:chExt cx="5460" cy="528"/>
          </a:xfrm>
        </p:grpSpPr>
        <p:grpSp>
          <p:nvGrpSpPr>
            <p:cNvPr id="47124" name="Group 21"/>
            <p:cNvGrpSpPr>
              <a:grpSpLocks/>
            </p:cNvGrpSpPr>
            <p:nvPr/>
          </p:nvGrpSpPr>
          <p:grpSpPr bwMode="auto">
            <a:xfrm>
              <a:off x="219" y="1003"/>
              <a:ext cx="3506" cy="291"/>
              <a:chOff x="204" y="890"/>
              <a:chExt cx="3506" cy="291"/>
            </a:xfrm>
          </p:grpSpPr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204" y="890"/>
                <a:ext cx="166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cs typeface="Times New Roman" pitchFamily="18" charset="0"/>
                  </a:rPr>
                  <a:t>Example</a:t>
                </a:r>
                <a:r>
                  <a:rPr lang="en-US" altLang="zh-CN" sz="2400" b="1" dirty="0">
                    <a:latin typeface="+mn-lt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CC"/>
                    </a:solidFill>
                    <a:latin typeface="+mn-lt"/>
                    <a:cs typeface="Times New Roman" pitchFamily="18" charset="0"/>
                  </a:rPr>
                  <a:t>(number </a:t>
                </a:r>
                <a:endParaRPr lang="en-US" altLang="zh-CN" sz="2400" dirty="0">
                  <a:solidFill>
                    <a:srgbClr val="0000CC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7127" name="Rectangle 13"/>
              <p:cNvSpPr>
                <a:spLocks noChangeArrowheads="1"/>
              </p:cNvSpPr>
              <p:nvPr/>
            </p:nvSpPr>
            <p:spPr bwMode="auto">
              <a:xfrm>
                <a:off x="1749" y="890"/>
                <a:ext cx="196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i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zh-CN" altLang="en-US" sz="2400" b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Prove that sequence </a:t>
                </a:r>
              </a:p>
            </p:txBody>
          </p:sp>
        </p:grpSp>
        <p:graphicFrame>
          <p:nvGraphicFramePr>
            <p:cNvPr id="47111" name="Object 13"/>
            <p:cNvGraphicFramePr>
              <a:graphicFrameLocks noChangeAspect="1"/>
            </p:cNvGraphicFramePr>
            <p:nvPr/>
          </p:nvGraphicFramePr>
          <p:xfrm>
            <a:off x="3696" y="912"/>
            <a:ext cx="76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3" name="Equation" r:id="rId15" imgW="1218960" imgH="838080" progId="Equation.DSMT4">
                    <p:embed/>
                  </p:oleObj>
                </mc:Choice>
                <mc:Fallback>
                  <p:oleObj name="Equation" r:id="rId15" imgW="1218960" imgH="8380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12"/>
                          <a:ext cx="768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5" name="Rectangle 14"/>
            <p:cNvSpPr>
              <a:spLocks noChangeArrowheads="1"/>
            </p:cNvSpPr>
            <p:nvPr/>
          </p:nvSpPr>
          <p:spPr bwMode="auto">
            <a:xfrm>
              <a:off x="4431" y="1026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is convergent.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0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4" grpId="0"/>
      <p:bldP spid="203805" grpId="0"/>
      <p:bldP spid="203806" grpId="0"/>
      <p:bldP spid="203813" grpId="0"/>
      <p:bldP spid="2038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85750" y="1428750"/>
            <a:ext cx="8572500" cy="2000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41FD6-3158-4331-9FA4-E146DFC6E2C4}" type="slidenum">
              <a:rPr lang="en-US" altLang="en-US" sz="1600"/>
              <a:pPr>
                <a:defRPr/>
              </a:pPr>
              <a:t>41</a:t>
            </a:fld>
            <a:endParaRPr lang="en-US" altLang="en-US" sz="1600"/>
          </a:p>
        </p:txBody>
      </p:sp>
      <p:sp>
        <p:nvSpPr>
          <p:cNvPr id="491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Conditions for convergence of a sequence</a:t>
            </a:r>
          </a:p>
        </p:txBody>
      </p:sp>
      <p:sp>
        <p:nvSpPr>
          <p:cNvPr id="49166" name="Rectangle 13"/>
          <p:cNvSpPr>
            <a:spLocks noChangeArrowheads="1"/>
          </p:cNvSpPr>
          <p:nvPr/>
        </p:nvSpPr>
        <p:spPr bwMode="auto">
          <a:xfrm>
            <a:off x="428625" y="1522413"/>
            <a:ext cx="8245475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Theorem (Cauchy’s convergence principle)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altLang="zh-CN" sz="2400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necessary and sufficient condition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for a sequence to be convergent is that 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00063" y="2362200"/>
            <a:ext cx="3516312" cy="482600"/>
            <a:chOff x="521" y="1373"/>
            <a:chExt cx="2215" cy="304"/>
          </a:xfrm>
        </p:grpSpPr>
        <p:graphicFrame>
          <p:nvGraphicFramePr>
            <p:cNvPr id="49161" name="Object 9"/>
            <p:cNvGraphicFramePr>
              <a:graphicFrameLocks noChangeAspect="1"/>
            </p:cNvGraphicFramePr>
            <p:nvPr/>
          </p:nvGraphicFramePr>
          <p:xfrm>
            <a:off x="521" y="1480"/>
            <a:ext cx="4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7" r:id="rId4" imgW="748975" imgH="241195" progId="Equation.DSMT4">
                    <p:embed/>
                  </p:oleObj>
                </mc:Choice>
                <mc:Fallback>
                  <p:oleObj r:id="rId4" imgW="748975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480"/>
                          <a:ext cx="4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0" name="Rectangle 14"/>
            <p:cNvSpPr>
              <a:spLocks noChangeArrowheads="1"/>
            </p:cNvSpPr>
            <p:nvPr/>
          </p:nvSpPr>
          <p:spPr bwMode="auto">
            <a:xfrm>
              <a:off x="975" y="1373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, </a:t>
              </a:r>
              <a:endParaRPr lang="zh-CN" altLang="en-US" sz="2400">
                <a:cs typeface="Times New Roman" pitchFamily="18" charset="0"/>
              </a:endParaRPr>
            </a:p>
          </p:txBody>
        </p:sp>
        <p:graphicFrame>
          <p:nvGraphicFramePr>
            <p:cNvPr id="49162" name="Object 10"/>
            <p:cNvGraphicFramePr>
              <a:graphicFrameLocks noChangeAspect="1"/>
            </p:cNvGraphicFramePr>
            <p:nvPr/>
          </p:nvGraphicFramePr>
          <p:xfrm>
            <a:off x="1111" y="1451"/>
            <a:ext cx="79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8" r:id="rId6" imgW="1257300" imgH="330200" progId="Equation.DSMT4">
                    <p:embed/>
                  </p:oleObj>
                </mc:Choice>
                <mc:Fallback>
                  <p:oleObj r:id="rId6" imgW="1257300" imgH="330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451"/>
                          <a:ext cx="79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1" name="Rectangle 15"/>
            <p:cNvSpPr>
              <a:spLocks noChangeArrowheads="1"/>
            </p:cNvSpPr>
            <p:nvPr/>
          </p:nvSpPr>
          <p:spPr bwMode="auto">
            <a:xfrm>
              <a:off x="1837" y="1389"/>
              <a:ext cx="8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such that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sp>
        <p:nvSpPr>
          <p:cNvPr id="205840" name="Rectangle 16"/>
          <p:cNvSpPr>
            <a:spLocks noChangeArrowheads="1"/>
          </p:cNvSpPr>
          <p:nvPr/>
        </p:nvSpPr>
        <p:spPr bwMode="auto">
          <a:xfrm>
            <a:off x="369888" y="3714750"/>
            <a:ext cx="1082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3924300" algn="ctr"/>
                <a:tab pos="7848600" algn="r"/>
              </a:tabLst>
            </a:pP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Remark</a:t>
            </a:r>
            <a:endParaRPr lang="en-US" altLang="zh-CN" sz="200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205841" name="Rectangle 17"/>
          <p:cNvSpPr>
            <a:spLocks noChangeArrowheads="1"/>
          </p:cNvSpPr>
          <p:nvPr/>
        </p:nvSpPr>
        <p:spPr bwMode="auto">
          <a:xfrm>
            <a:off x="890588" y="4121150"/>
            <a:ext cx="664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accumulate in an arbitrarily small neighborhood of some point. </a:t>
            </a:r>
            <a:endParaRPr lang="en-US" altLang="zh-CN" sz="200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5448300" y="4552950"/>
            <a:ext cx="2954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arbitrarily small for any </a:t>
            </a:r>
            <a:endParaRPr lang="en-US" altLang="zh-CN" sz="2000">
              <a:solidFill>
                <a:srgbClr val="0000CC"/>
              </a:solidFill>
              <a:cs typeface="Times New Roman" pitchFamily="18" charset="0"/>
            </a:endParaRPr>
          </a:p>
        </p:txBody>
      </p:sp>
      <p:graphicFrame>
        <p:nvGraphicFramePr>
          <p:cNvPr id="205830" name="Object 2"/>
          <p:cNvGraphicFramePr>
            <a:graphicFrameLocks noChangeAspect="1"/>
          </p:cNvGraphicFramePr>
          <p:nvPr/>
        </p:nvGraphicFramePr>
        <p:xfrm>
          <a:off x="982663" y="5057775"/>
          <a:ext cx="6762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r:id="rId8" imgW="672808" imgH="241195" progId="Equation.DSMT4">
                  <p:embed/>
                </p:oleObj>
              </mc:Choice>
              <mc:Fallback>
                <p:oleObj r:id="rId8" imgW="672808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057775"/>
                        <a:ext cx="6762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1558925" y="4948238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endParaRPr lang="en-US" altLang="zh-CN" sz="2000">
              <a:solidFill>
                <a:srgbClr val="0000CC"/>
              </a:solidFill>
              <a:cs typeface="Times New Roman" pitchFamily="18" charset="0"/>
            </a:endParaRPr>
          </a:p>
        </p:txBody>
      </p:sp>
      <p:graphicFrame>
        <p:nvGraphicFramePr>
          <p:cNvPr id="205829" name="Object 3"/>
          <p:cNvGraphicFramePr>
            <a:graphicFrameLocks noChangeAspect="1"/>
          </p:cNvGraphicFramePr>
          <p:nvPr/>
        </p:nvGraphicFramePr>
        <p:xfrm>
          <a:off x="2174875" y="5035550"/>
          <a:ext cx="7524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r:id="rId10" imgW="748975" imgH="241195" progId="Equation.DSMT4">
                  <p:embed/>
                </p:oleObj>
              </mc:Choice>
              <mc:Fallback>
                <p:oleObj r:id="rId10" imgW="748975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5035550"/>
                        <a:ext cx="7524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2855913" y="4948238"/>
            <a:ext cx="561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then all terms will accumulate in an arbitrarily small</a:t>
            </a:r>
            <a:endParaRPr lang="en-US" altLang="zh-CN" sz="200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205846" name="Rectangle 22"/>
          <p:cNvSpPr>
            <a:spLocks noChangeArrowheads="1"/>
          </p:cNvSpPr>
          <p:nvPr/>
        </p:nvSpPr>
        <p:spPr bwMode="auto">
          <a:xfrm>
            <a:off x="4656138" y="5345113"/>
            <a:ext cx="179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large enough</a:t>
            </a:r>
            <a:endParaRPr lang="en-US" altLang="zh-CN" sz="2000">
              <a:solidFill>
                <a:srgbClr val="0000CC"/>
              </a:solidFill>
              <a:cs typeface="Times New Roman" pitchFamily="18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268538" y="2957513"/>
            <a:ext cx="3784600" cy="400050"/>
            <a:chOff x="1383" y="1884"/>
            <a:chExt cx="2384" cy="252"/>
          </a:xfrm>
        </p:grpSpPr>
        <p:graphicFrame>
          <p:nvGraphicFramePr>
            <p:cNvPr id="49160" name="Object 8"/>
            <p:cNvGraphicFramePr>
              <a:graphicFrameLocks noChangeAspect="1"/>
            </p:cNvGraphicFramePr>
            <p:nvPr/>
          </p:nvGraphicFramePr>
          <p:xfrm>
            <a:off x="1383" y="1888"/>
            <a:ext cx="227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1" r:id="rId12" imgW="3606800" imgH="330200" progId="Equation.DSMT4">
                    <p:embed/>
                  </p:oleObj>
                </mc:Choice>
                <mc:Fallback>
                  <p:oleObj r:id="rId12" imgW="3606800" imgH="330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888"/>
                          <a:ext cx="227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9" name="Rectangle 24"/>
            <p:cNvSpPr>
              <a:spLocks noChangeArrowheads="1"/>
            </p:cNvSpPr>
            <p:nvPr/>
          </p:nvSpPr>
          <p:spPr bwMode="auto">
            <a:xfrm>
              <a:off x="3606" y="1884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.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389063" y="3724275"/>
            <a:ext cx="5541962" cy="396875"/>
            <a:chOff x="777" y="2409"/>
            <a:chExt cx="3491" cy="250"/>
          </a:xfrm>
        </p:grpSpPr>
        <p:grpSp>
          <p:nvGrpSpPr>
            <p:cNvPr id="49186" name="Group 27"/>
            <p:cNvGrpSpPr>
              <a:grpSpLocks/>
            </p:cNvGrpSpPr>
            <p:nvPr/>
          </p:nvGrpSpPr>
          <p:grpSpPr bwMode="auto">
            <a:xfrm>
              <a:off x="777" y="2409"/>
              <a:ext cx="2194" cy="250"/>
              <a:chOff x="1118" y="2182"/>
              <a:chExt cx="2194" cy="250"/>
            </a:xfrm>
          </p:grpSpPr>
          <p:graphicFrame>
            <p:nvGraphicFramePr>
              <p:cNvPr id="49159" name="Object 7"/>
              <p:cNvGraphicFramePr>
                <a:graphicFrameLocks noChangeAspect="1"/>
              </p:cNvGraphicFramePr>
              <p:nvPr/>
            </p:nvGraphicFramePr>
            <p:xfrm>
              <a:off x="3198" y="2267"/>
              <a:ext cx="11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22" r:id="rId14" imgW="177646" imgH="190335" progId="Equation.DSMT4">
                      <p:embed/>
                    </p:oleObj>
                  </mc:Choice>
                  <mc:Fallback>
                    <p:oleObj r:id="rId14" imgW="177646" imgH="190335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2267"/>
                            <a:ext cx="114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88" name="Rectangle 26"/>
              <p:cNvSpPr>
                <a:spLocks noChangeArrowheads="1"/>
              </p:cNvSpPr>
              <p:nvPr/>
            </p:nvSpPr>
            <p:spPr bwMode="auto">
              <a:xfrm>
                <a:off x="1118" y="2182"/>
                <a:ext cx="21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tabLst>
                    <a:tab pos="3924300" algn="ctr"/>
                    <a:tab pos="7848600" algn="r"/>
                  </a:tabLst>
                </a:pP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This theorem means that while </a:t>
                </a:r>
                <a:endParaRPr lang="en-US" altLang="zh-CN" sz="2000">
                  <a:solidFill>
                    <a:srgbClr val="0000CC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49187" name="Rectangle 28"/>
            <p:cNvSpPr>
              <a:spLocks noChangeArrowheads="1"/>
            </p:cNvSpPr>
            <p:nvPr/>
          </p:nvSpPr>
          <p:spPr bwMode="auto">
            <a:xfrm>
              <a:off x="2925" y="2409"/>
              <a:ext cx="13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is sufficient large, </a:t>
              </a:r>
              <a:endParaRPr lang="en-US" altLang="zh-CN" sz="20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6743700" y="3724275"/>
            <a:ext cx="189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all the terms will</a:t>
            </a:r>
            <a:endParaRPr lang="en-US" altLang="zh-CN" sz="200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205855" name="Rectangle 31"/>
          <p:cNvSpPr>
            <a:spLocks noChangeArrowheads="1"/>
          </p:cNvSpPr>
          <p:nvPr/>
        </p:nvSpPr>
        <p:spPr bwMode="auto">
          <a:xfrm>
            <a:off x="7391400" y="4121150"/>
            <a:ext cx="146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Conversely, </a:t>
            </a:r>
            <a:endParaRPr lang="en-US" altLang="zh-CN" sz="2000">
              <a:solidFill>
                <a:srgbClr val="0000CC"/>
              </a:solidFill>
              <a:cs typeface="Times New Roman" pitchFamily="18" charset="0"/>
            </a:endParaRP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1225" y="4552950"/>
            <a:ext cx="4608513" cy="396875"/>
            <a:chOff x="476" y="2931"/>
            <a:chExt cx="2903" cy="250"/>
          </a:xfrm>
        </p:grpSpPr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3217" y="2948"/>
            <a:ext cx="16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3" r:id="rId16" imgW="253890" imgH="330057" progId="Equation.DSMT4">
                    <p:embed/>
                  </p:oleObj>
                </mc:Choice>
                <mc:Fallback>
                  <p:oleObj r:id="rId16" imgW="253890" imgH="330057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7" y="2948"/>
                          <a:ext cx="16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83" name="Group 33"/>
            <p:cNvGrpSpPr>
              <a:grpSpLocks/>
            </p:cNvGrpSpPr>
            <p:nvPr/>
          </p:nvGrpSpPr>
          <p:grpSpPr bwMode="auto">
            <a:xfrm>
              <a:off x="476" y="2931"/>
              <a:ext cx="2786" cy="250"/>
              <a:chOff x="476" y="2931"/>
              <a:chExt cx="2786" cy="250"/>
            </a:xfrm>
          </p:grpSpPr>
          <p:graphicFrame>
            <p:nvGraphicFramePr>
              <p:cNvPr id="49158" name="Object 6"/>
              <p:cNvGraphicFramePr>
                <a:graphicFrameLocks noChangeAspect="1"/>
              </p:cNvGraphicFramePr>
              <p:nvPr/>
            </p:nvGraphicFramePr>
            <p:xfrm>
              <a:off x="2744" y="2948"/>
              <a:ext cx="18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24" r:id="rId18" imgW="291973" imgH="330057" progId="Equation.DSMT4">
                      <p:embed/>
                    </p:oleObj>
                  </mc:Choice>
                  <mc:Fallback>
                    <p:oleObj r:id="rId18" imgW="291973" imgH="330057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4" y="2948"/>
                            <a:ext cx="186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84" name="Rectangle 18"/>
              <p:cNvSpPr>
                <a:spLocks noChangeArrowheads="1"/>
              </p:cNvSpPr>
              <p:nvPr/>
            </p:nvSpPr>
            <p:spPr bwMode="auto">
              <a:xfrm>
                <a:off x="2835" y="2931"/>
                <a:ext cx="4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endParaRPr lang="en-US" altLang="zh-CN" sz="2000">
                  <a:solidFill>
                    <a:srgbClr val="0000CC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9185" name="Rectangle 32"/>
              <p:cNvSpPr>
                <a:spLocks noChangeArrowheads="1"/>
              </p:cNvSpPr>
              <p:nvPr/>
            </p:nvSpPr>
            <p:spPr bwMode="auto">
              <a:xfrm>
                <a:off x="476" y="2931"/>
                <a:ext cx="233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if the distance between two points </a:t>
                </a:r>
                <a:endParaRPr lang="en-US" altLang="zh-CN" sz="2000">
                  <a:solidFill>
                    <a:srgbClr val="0000CC"/>
                  </a:solidFill>
                  <a:cs typeface="Times New Roman" pitchFamily="18" charset="0"/>
                </a:endParaRPr>
              </a:p>
            </p:txBody>
          </p:sp>
        </p:grp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11225" y="5345113"/>
            <a:ext cx="3816350" cy="396875"/>
            <a:chOff x="476" y="3430"/>
            <a:chExt cx="2404" cy="250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2766" y="3521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5" r:id="rId20" imgW="177646" imgH="190335" progId="Equation.DSMT4">
                    <p:embed/>
                  </p:oleObj>
                </mc:Choice>
                <mc:Fallback>
                  <p:oleObj r:id="rId20" imgW="177646" imgH="19033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3521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2" name="Rectangle 35"/>
            <p:cNvSpPr>
              <a:spLocks noChangeArrowheads="1"/>
            </p:cNvSpPr>
            <p:nvPr/>
          </p:nvSpPr>
          <p:spPr bwMode="auto">
            <a:xfrm>
              <a:off x="476" y="3430"/>
              <a:ext cx="23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neighborhood of some point when </a:t>
              </a:r>
              <a:endParaRPr lang="en-US" altLang="zh-CN" sz="20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  <p:sp>
        <p:nvSpPr>
          <p:cNvPr id="205861" name="Rectangle 37"/>
          <p:cNvSpPr>
            <a:spLocks noChangeArrowheads="1"/>
          </p:cNvSpPr>
          <p:nvPr/>
        </p:nvSpPr>
        <p:spPr bwMode="auto">
          <a:xfrm>
            <a:off x="839788" y="5705475"/>
            <a:ext cx="2549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converges to this point.</a:t>
            </a:r>
            <a:endParaRPr lang="en-US" altLang="zh-CN" sz="200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6383338" y="5345113"/>
            <a:ext cx="191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and the sequence</a:t>
            </a:r>
            <a:endParaRPr lang="en-US" altLang="zh-CN" sz="2000">
              <a:solidFill>
                <a:srgbClr val="0000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0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1" grpId="0"/>
      <p:bldP spid="205843" grpId="0"/>
      <p:bldP spid="205844" grpId="0"/>
      <p:bldP spid="205845" grpId="0"/>
      <p:bldP spid="205846" grpId="0"/>
      <p:bldP spid="205854" grpId="0"/>
      <p:bldP spid="205855" grpId="0"/>
      <p:bldP spid="205861" grpId="0"/>
      <p:bldP spid="2058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B0673-4656-4879-B62B-89A4A7EA1580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Conditions for Convergence of a Sequence</a:t>
            </a:r>
          </a:p>
        </p:txBody>
      </p:sp>
      <p:grpSp>
        <p:nvGrpSpPr>
          <p:cNvPr id="50196" name="Group 10"/>
          <p:cNvGrpSpPr>
            <a:grpSpLocks/>
          </p:cNvGrpSpPr>
          <p:nvPr/>
        </p:nvGrpSpPr>
        <p:grpSpPr bwMode="auto">
          <a:xfrm>
            <a:off x="276225" y="2060575"/>
            <a:ext cx="6959600" cy="431800"/>
            <a:chOff x="204" y="981"/>
            <a:chExt cx="4384" cy="272"/>
          </a:xfrm>
        </p:grpSpPr>
        <p:sp>
          <p:nvSpPr>
            <p:cNvPr id="206854" name="Rectangle 6"/>
            <p:cNvSpPr>
              <a:spLocks noChangeArrowheads="1"/>
            </p:cNvSpPr>
            <p:nvPr/>
          </p:nvSpPr>
          <p:spPr bwMode="auto">
            <a:xfrm>
              <a:off x="204" y="981"/>
              <a:ext cx="23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Times New Roman" pitchFamily="18" charset="0"/>
                </a:rPr>
                <a:t>Example</a:t>
              </a:r>
              <a:r>
                <a:rPr lang="en-US" altLang="zh-CN" sz="2000" b="1" dirty="0">
                  <a:latin typeface="+mn-lt"/>
                  <a:cs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rgbClr val="0000CC"/>
                  </a:solidFill>
                  <a:latin typeface="+mn-lt"/>
                  <a:cs typeface="Times New Roman" pitchFamily="18" charset="0"/>
                </a:rPr>
                <a:t>Prove that the sequence </a:t>
              </a:r>
              <a:endParaRPr lang="en-US" altLang="zh-CN" sz="2000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50193" name="Object 17"/>
            <p:cNvGraphicFramePr>
              <a:graphicFrameLocks noChangeAspect="1"/>
            </p:cNvGraphicFramePr>
            <p:nvPr/>
          </p:nvGraphicFramePr>
          <p:xfrm>
            <a:off x="2521" y="1026"/>
            <a:ext cx="28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0" name="Equation" r:id="rId4" imgW="457200" imgH="330120" progId="Equation.DSMT4">
                    <p:embed/>
                  </p:oleObj>
                </mc:Choice>
                <mc:Fallback>
                  <p:oleObj name="Equation" r:id="rId4" imgW="457200" imgH="33012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1" y="1026"/>
                          <a:ext cx="28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25" name="Rectangle 7"/>
            <p:cNvSpPr>
              <a:spLocks noChangeArrowheads="1"/>
            </p:cNvSpPr>
            <p:nvPr/>
          </p:nvSpPr>
          <p:spPr bwMode="auto">
            <a:xfrm>
              <a:off x="2744" y="1003"/>
              <a:ext cx="18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is convergent, where	</a:t>
              </a:r>
              <a:endParaRPr lang="en-US" altLang="zh-CN" sz="20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50197" name="Group 9"/>
          <p:cNvGrpSpPr>
            <a:grpSpLocks/>
          </p:cNvGrpSpPr>
          <p:nvPr/>
        </p:nvGrpSpPr>
        <p:grpSpPr bwMode="auto">
          <a:xfrm>
            <a:off x="3065463" y="2420938"/>
            <a:ext cx="2905125" cy="619125"/>
            <a:chOff x="1750" y="1480"/>
            <a:chExt cx="1830" cy="390"/>
          </a:xfrm>
        </p:grpSpPr>
        <p:graphicFrame>
          <p:nvGraphicFramePr>
            <p:cNvPr id="50192" name="Object 16"/>
            <p:cNvGraphicFramePr>
              <a:graphicFrameLocks noChangeAspect="1"/>
            </p:cNvGraphicFramePr>
            <p:nvPr/>
          </p:nvGraphicFramePr>
          <p:xfrm>
            <a:off x="1750" y="1480"/>
            <a:ext cx="166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1" name="Equation" r:id="rId6" imgW="2641320" imgH="622080" progId="Equation.DSMT4">
                    <p:embed/>
                  </p:oleObj>
                </mc:Choice>
                <mc:Fallback>
                  <p:oleObj name="Equation" r:id="rId6" imgW="2641320" imgH="6220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1480"/>
                          <a:ext cx="166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23" name="Rectangle 8"/>
            <p:cNvSpPr>
              <a:spLocks noChangeArrowheads="1"/>
            </p:cNvSpPr>
            <p:nvPr/>
          </p:nvSpPr>
          <p:spPr bwMode="auto">
            <a:xfrm>
              <a:off x="3424" y="157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000">
                <a:cs typeface="Times New Roman" pitchFamily="18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15900" y="1484313"/>
            <a:ext cx="8893175" cy="519112"/>
            <a:chOff x="113" y="1026"/>
            <a:chExt cx="5602" cy="327"/>
          </a:xfrm>
        </p:grpSpPr>
        <p:sp>
          <p:nvSpPr>
            <p:cNvPr id="50213" name="Text Box 23"/>
            <p:cNvSpPr txBox="1">
              <a:spLocks noChangeArrowheads="1"/>
            </p:cNvSpPr>
            <p:nvPr/>
          </p:nvSpPr>
          <p:spPr bwMode="auto">
            <a:xfrm>
              <a:off x="113" y="1026"/>
              <a:ext cx="5602" cy="3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  </a:t>
              </a:r>
            </a:p>
          </p:txBody>
        </p:sp>
        <p:grpSp>
          <p:nvGrpSpPr>
            <p:cNvPr id="50214" name="Group 22"/>
            <p:cNvGrpSpPr>
              <a:grpSpLocks/>
            </p:cNvGrpSpPr>
            <p:nvPr/>
          </p:nvGrpSpPr>
          <p:grpSpPr bwMode="auto">
            <a:xfrm>
              <a:off x="158" y="1026"/>
              <a:ext cx="5534" cy="304"/>
              <a:chOff x="204" y="1026"/>
              <a:chExt cx="5534" cy="304"/>
            </a:xfrm>
          </p:grpSpPr>
          <p:grpSp>
            <p:nvGrpSpPr>
              <p:cNvPr id="50215" name="Group 21"/>
              <p:cNvGrpSpPr>
                <a:grpSpLocks/>
              </p:cNvGrpSpPr>
              <p:nvPr/>
            </p:nvGrpSpPr>
            <p:grpSpPr bwMode="auto">
              <a:xfrm>
                <a:off x="1565" y="1026"/>
                <a:ext cx="4173" cy="304"/>
                <a:chOff x="1338" y="1026"/>
                <a:chExt cx="4173" cy="304"/>
              </a:xfrm>
            </p:grpSpPr>
            <p:grpSp>
              <p:nvGrpSpPr>
                <p:cNvPr id="50218" name="Group 11"/>
                <p:cNvGrpSpPr>
                  <a:grpSpLocks/>
                </p:cNvGrpSpPr>
                <p:nvPr/>
              </p:nvGrpSpPr>
              <p:grpSpPr bwMode="auto">
                <a:xfrm>
                  <a:off x="1338" y="1026"/>
                  <a:ext cx="1800" cy="304"/>
                  <a:chOff x="521" y="1373"/>
                  <a:chExt cx="1800" cy="304"/>
                </a:xfrm>
              </p:grpSpPr>
              <p:graphicFrame>
                <p:nvGraphicFramePr>
                  <p:cNvPr id="50190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521" y="1480"/>
                  <a:ext cx="474" cy="1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292" r:id="rId8" imgW="748975" imgH="241195" progId="Equation.DSMT4">
                          <p:embed/>
                        </p:oleObj>
                      </mc:Choice>
                      <mc:Fallback>
                        <p:oleObj r:id="rId8" imgW="748975" imgH="241195" progId="Equation.DSMT4">
                          <p:embed/>
                          <p:pic>
                            <p:nvPicPr>
                              <p:cNvPr id="0" name="Object 1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1" y="1480"/>
                                <a:ext cx="474" cy="15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2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373"/>
                    <a:ext cx="19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r>
                      <a:rPr lang="zh-CN" altLang="en-US" sz="240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,</a:t>
                    </a:r>
                    <a:r>
                      <a:rPr lang="zh-CN" altLang="en-US" sz="2400">
                        <a:latin typeface="Times New Roman" pitchFamily="18" charset="0"/>
                        <a:cs typeface="Times New Roman" pitchFamily="18" charset="0"/>
                      </a:rPr>
                      <a:t> </a:t>
                    </a:r>
                    <a:endParaRPr lang="zh-CN" altLang="en-US" sz="2400">
                      <a:cs typeface="Times New Roman" pitchFamily="18" charset="0"/>
                    </a:endParaRPr>
                  </a:p>
                </p:txBody>
              </p:sp>
              <p:graphicFrame>
                <p:nvGraphicFramePr>
                  <p:cNvPr id="50191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1111" y="1451"/>
                  <a:ext cx="792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293" r:id="rId10" imgW="1257300" imgH="330200" progId="Equation.DSMT4">
                          <p:embed/>
                        </p:oleObj>
                      </mc:Choice>
                      <mc:Fallback>
                        <p:oleObj r:id="rId10" imgW="1257300" imgH="330200" progId="Equation.DSMT4">
                          <p:embed/>
                          <p:pic>
                            <p:nvPicPr>
                              <p:cNvPr id="0" name="Object 1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11" y="1451"/>
                                <a:ext cx="792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22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1389"/>
                    <a:ext cx="4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 sz="240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, </a:t>
                    </a:r>
                    <a:r>
                      <a:rPr lang="en-US" altLang="zh-CN" sz="240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s. t.</a:t>
                    </a:r>
                  </a:p>
                </p:txBody>
              </p:sp>
            </p:grpSp>
            <p:grpSp>
              <p:nvGrpSpPr>
                <p:cNvPr id="50219" name="Group 16"/>
                <p:cNvGrpSpPr>
                  <a:grpSpLocks/>
                </p:cNvGrpSpPr>
                <p:nvPr/>
              </p:nvGrpSpPr>
              <p:grpSpPr bwMode="auto">
                <a:xfrm>
                  <a:off x="3132" y="1071"/>
                  <a:ext cx="2379" cy="231"/>
                  <a:chOff x="1383" y="1884"/>
                  <a:chExt cx="2379" cy="231"/>
                </a:xfrm>
              </p:grpSpPr>
              <p:graphicFrame>
                <p:nvGraphicFramePr>
                  <p:cNvPr id="50189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1383" y="1888"/>
                  <a:ext cx="2274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294" r:id="rId12" imgW="3606800" imgH="330200" progId="Equation.DSMT4">
                          <p:embed/>
                        </p:oleObj>
                      </mc:Choice>
                      <mc:Fallback>
                        <p:oleObj r:id="rId12" imgW="3606800" imgH="330200" progId="Equation.DSMT4">
                          <p:embed/>
                          <p:pic>
                            <p:nvPicPr>
                              <p:cNvPr id="0" name="Object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83" y="1888"/>
                                <a:ext cx="2274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22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606" y="1884"/>
                    <a:ext cx="15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>
                        <a:solidFill>
                          <a:schemeClr val="tx2"/>
                        </a:solidFill>
                      </a:rPr>
                      <a:t>.</a:t>
                    </a:r>
                  </a:p>
                </p:txBody>
              </p:sp>
            </p:grpSp>
          </p:grpSp>
          <p:sp>
            <p:nvSpPr>
              <p:cNvPr id="50216" name="Rectangle 19"/>
              <p:cNvSpPr>
                <a:spLocks noChangeArrowheads="1"/>
              </p:cNvSpPr>
              <p:nvPr/>
            </p:nvSpPr>
            <p:spPr bwMode="auto">
              <a:xfrm>
                <a:off x="204" y="1071"/>
                <a:ext cx="10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tx2"/>
                    </a:solidFill>
                  </a:rPr>
                  <a:t>convergence</a:t>
                </a:r>
              </a:p>
            </p:txBody>
          </p:sp>
          <p:sp>
            <p:nvSpPr>
              <p:cNvPr id="50217" name="AutoShape 20"/>
              <p:cNvSpPr>
                <a:spLocks noChangeArrowheads="1"/>
              </p:cNvSpPr>
              <p:nvPr/>
            </p:nvSpPr>
            <p:spPr bwMode="auto">
              <a:xfrm>
                <a:off x="1202" y="1162"/>
                <a:ext cx="363" cy="90"/>
              </a:xfrm>
              <a:prstGeom prst="leftRightArrow">
                <a:avLst>
                  <a:gd name="adj1" fmla="val 50000"/>
                  <a:gd name="adj2" fmla="val 80667"/>
                </a:avLst>
              </a:prstGeom>
              <a:gradFill rotWithShape="1">
                <a:gsLst>
                  <a:gs pos="0">
                    <a:srgbClr val="FFEBFA"/>
                  </a:gs>
                  <a:gs pos="14999">
                    <a:srgbClr val="C4D6EB"/>
                  </a:gs>
                  <a:gs pos="30000">
                    <a:srgbClr val="85C2FF"/>
                  </a:gs>
                  <a:gs pos="50000">
                    <a:srgbClr val="5E9EFF"/>
                  </a:gs>
                  <a:gs pos="70000">
                    <a:srgbClr val="85C2FF"/>
                  </a:gs>
                  <a:gs pos="85001">
                    <a:srgbClr val="C4D6EB"/>
                  </a:gs>
                  <a:gs pos="100000">
                    <a:srgbClr val="FFEBF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206880" name="Rectangle 32"/>
          <p:cNvSpPr>
            <a:spLocks noChangeArrowheads="1"/>
          </p:cNvSpPr>
          <p:nvPr/>
        </p:nvSpPr>
        <p:spPr bwMode="auto">
          <a:xfrm>
            <a:off x="323850" y="3068638"/>
            <a:ext cx="4171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Proof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We will use Cauchy’s theorem. 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373813" y="3068638"/>
            <a:ext cx="2014537" cy="404812"/>
            <a:chOff x="3969" y="2115"/>
            <a:chExt cx="1269" cy="255"/>
          </a:xfrm>
        </p:grpSpPr>
        <p:graphicFrame>
          <p:nvGraphicFramePr>
            <p:cNvPr id="50187" name="Object 11"/>
            <p:cNvGraphicFramePr>
              <a:graphicFrameLocks noChangeAspect="1"/>
            </p:cNvGraphicFramePr>
            <p:nvPr/>
          </p:nvGraphicFramePr>
          <p:xfrm>
            <a:off x="3969" y="2160"/>
            <a:ext cx="45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5" r:id="rId14" imgW="723586" imgH="330057" progId="Equation.DSMT4">
                    <p:embed/>
                  </p:oleObj>
                </mc:Choice>
                <mc:Fallback>
                  <p:oleObj r:id="rId14" imgW="723586" imgH="330057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160"/>
                          <a:ext cx="45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2" name="Rectangle 33"/>
            <p:cNvSpPr>
              <a:spLocks noChangeArrowheads="1"/>
            </p:cNvSpPr>
            <p:nvPr/>
          </p:nvSpPr>
          <p:spPr bwMode="auto">
            <a:xfrm>
              <a:off x="4377" y="2115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and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50188" name="Object 12"/>
            <p:cNvGraphicFramePr>
              <a:graphicFrameLocks noChangeAspect="1"/>
            </p:cNvGraphicFramePr>
            <p:nvPr/>
          </p:nvGraphicFramePr>
          <p:xfrm>
            <a:off x="4740" y="2160"/>
            <a:ext cx="4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6" r:id="rId16" imgW="787400" imgH="330200" progId="Equation.DSMT4">
                    <p:embed/>
                  </p:oleObj>
                </mc:Choice>
                <mc:Fallback>
                  <p:oleObj r:id="rId16" imgW="787400" imgH="330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160"/>
                          <a:ext cx="4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882" name="Rectangle 34"/>
          <p:cNvSpPr>
            <a:spLocks noChangeArrowheads="1"/>
          </p:cNvSpPr>
          <p:nvPr/>
        </p:nvSpPr>
        <p:spPr bwMode="auto">
          <a:xfrm>
            <a:off x="250825" y="3500438"/>
            <a:ext cx="298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is equivalent to taking any 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132138" y="3535363"/>
            <a:ext cx="1616075" cy="396875"/>
            <a:chOff x="1973" y="2500"/>
            <a:chExt cx="1018" cy="250"/>
          </a:xfrm>
        </p:grpSpPr>
        <p:grpSp>
          <p:nvGrpSpPr>
            <p:cNvPr id="50210" name="Group 42"/>
            <p:cNvGrpSpPr>
              <a:grpSpLocks/>
            </p:cNvGrpSpPr>
            <p:nvPr/>
          </p:nvGrpSpPr>
          <p:grpSpPr bwMode="auto">
            <a:xfrm>
              <a:off x="1973" y="2500"/>
              <a:ext cx="604" cy="250"/>
              <a:chOff x="1973" y="2500"/>
              <a:chExt cx="604" cy="250"/>
            </a:xfrm>
          </p:grpSpPr>
          <p:graphicFrame>
            <p:nvGraphicFramePr>
              <p:cNvPr id="50186" name="Object 10"/>
              <p:cNvGraphicFramePr>
                <a:graphicFrameLocks noChangeAspect="1"/>
              </p:cNvGraphicFramePr>
              <p:nvPr/>
            </p:nvGraphicFramePr>
            <p:xfrm>
              <a:off x="1973" y="2523"/>
              <a:ext cx="45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97" r:id="rId18" imgW="723586" imgH="330057" progId="Equation.DSMT4">
                      <p:embed/>
                    </p:oleObj>
                  </mc:Choice>
                  <mc:Fallback>
                    <p:oleObj r:id="rId18" imgW="723586" imgH="330057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2523"/>
                            <a:ext cx="456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11" name="Rectangle 35"/>
              <p:cNvSpPr>
                <a:spLocks noChangeArrowheads="1"/>
              </p:cNvSpPr>
              <p:nvPr/>
            </p:nvSpPr>
            <p:spPr bwMode="auto">
              <a:xfrm>
                <a:off x="2381" y="250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00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zh-CN" altLang="en-US" sz="2000">
                  <a:cs typeface="Times New Roman" pitchFamily="18" charset="0"/>
                </a:endParaRPr>
              </a:p>
            </p:txBody>
          </p:sp>
        </p:grpSp>
        <p:graphicFrame>
          <p:nvGraphicFramePr>
            <p:cNvPr id="50185" name="Object 9"/>
            <p:cNvGraphicFramePr>
              <a:graphicFrameLocks noChangeAspect="1"/>
            </p:cNvGraphicFramePr>
            <p:nvPr/>
          </p:nvGraphicFramePr>
          <p:xfrm>
            <a:off x="2517" y="2523"/>
            <a:ext cx="47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8" r:id="rId20" imgW="749300" imgH="330200" progId="Equation.DSMT4">
                    <p:embed/>
                  </p:oleObj>
                </mc:Choice>
                <mc:Fallback>
                  <p:oleObj r:id="rId20" imgW="749300" imgH="330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523"/>
                          <a:ext cx="47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884" name="Rectangle 36"/>
          <p:cNvSpPr>
            <a:spLocks noChangeArrowheads="1"/>
          </p:cNvSpPr>
          <p:nvPr/>
        </p:nvSpPr>
        <p:spPr bwMode="auto">
          <a:xfrm>
            <a:off x="4643438" y="3535363"/>
            <a:ext cx="1924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and considering 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6583363" y="3535363"/>
            <a:ext cx="1301750" cy="396875"/>
            <a:chOff x="1882" y="3203"/>
            <a:chExt cx="820" cy="250"/>
          </a:xfrm>
        </p:grpSpPr>
        <p:graphicFrame>
          <p:nvGraphicFramePr>
            <p:cNvPr id="50183" name="Object 7"/>
            <p:cNvGraphicFramePr>
              <a:graphicFrameLocks noChangeAspect="1"/>
            </p:cNvGraphicFramePr>
            <p:nvPr/>
          </p:nvGraphicFramePr>
          <p:xfrm>
            <a:off x="1882" y="3294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9" r:id="rId22" imgW="177646" imgH="190335" progId="Equation.DSMT4">
                    <p:embed/>
                  </p:oleObj>
                </mc:Choice>
                <mc:Fallback>
                  <p:oleObj r:id="rId22" imgW="177646" imgH="19033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294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9" name="Rectangle 37"/>
            <p:cNvSpPr>
              <a:spLocks noChangeArrowheads="1"/>
            </p:cNvSpPr>
            <p:nvPr/>
          </p:nvSpPr>
          <p:spPr bwMode="auto">
            <a:xfrm>
              <a:off x="1973" y="3203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and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50184" name="Object 8"/>
            <p:cNvGraphicFramePr>
              <a:graphicFrameLocks noChangeAspect="1"/>
            </p:cNvGraphicFramePr>
            <p:nvPr/>
          </p:nvGraphicFramePr>
          <p:xfrm>
            <a:off x="2336" y="3268"/>
            <a:ext cx="36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0" r:id="rId24" imgW="583947" imgH="253890" progId="Equation.DSMT4">
                    <p:embed/>
                  </p:oleObj>
                </mc:Choice>
                <mc:Fallback>
                  <p:oleObj r:id="rId24" imgW="583947" imgH="2538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268"/>
                          <a:ext cx="366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886" name="Rectangle 38"/>
          <p:cNvSpPr>
            <a:spLocks noChangeArrowheads="1"/>
          </p:cNvSpPr>
          <p:nvPr/>
        </p:nvSpPr>
        <p:spPr bwMode="auto">
          <a:xfrm>
            <a:off x="7770813" y="3536950"/>
            <a:ext cx="833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Then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06888" name="Rectangle 40"/>
          <p:cNvSpPr>
            <a:spLocks noChangeArrowheads="1"/>
          </p:cNvSpPr>
          <p:nvPr/>
        </p:nvSpPr>
        <p:spPr bwMode="auto">
          <a:xfrm>
            <a:off x="4356100" y="3068638"/>
            <a:ext cx="2092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In fact, taking any </a:t>
            </a:r>
            <a:endParaRPr lang="en-US" altLang="zh-CN" sz="2000">
              <a:cs typeface="Times New Roman" pitchFamily="18" charset="0"/>
            </a:endParaRPr>
          </a:p>
        </p:txBody>
      </p:sp>
      <p:graphicFrame>
        <p:nvGraphicFramePr>
          <p:cNvPr id="206894" name="Object 2"/>
          <p:cNvGraphicFramePr>
            <a:graphicFrameLocks noChangeAspect="1"/>
          </p:cNvGraphicFramePr>
          <p:nvPr/>
        </p:nvGraphicFramePr>
        <p:xfrm>
          <a:off x="827088" y="4076700"/>
          <a:ext cx="1228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1" name="Bitmap Image" r:id="rId26" imgW="1228571" imgH="361809" progId="PBrush">
                  <p:embed/>
                </p:oleObj>
              </mc:Choice>
              <mc:Fallback>
                <p:oleObj name="Bitmap Image" r:id="rId26" imgW="1228571" imgH="361809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76700"/>
                        <a:ext cx="12287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96" name="Object 3"/>
          <p:cNvGraphicFramePr>
            <a:graphicFrameLocks noChangeAspect="1"/>
          </p:cNvGraphicFramePr>
          <p:nvPr/>
        </p:nvGraphicFramePr>
        <p:xfrm>
          <a:off x="1619250" y="4581525"/>
          <a:ext cx="52863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2" name="Bitmap Image" r:id="rId28" imgW="5285714" imgH="800212" progId="PBrush">
                  <p:embed/>
                </p:oleObj>
              </mc:Choice>
              <mc:Fallback>
                <p:oleObj name="Bitmap Image" r:id="rId28" imgW="5285714" imgH="800212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52863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97" name="Object 4"/>
          <p:cNvGraphicFramePr>
            <a:graphicFrameLocks noChangeAspect="1"/>
          </p:cNvGraphicFramePr>
          <p:nvPr/>
        </p:nvGraphicFramePr>
        <p:xfrm>
          <a:off x="2124075" y="3933825"/>
          <a:ext cx="33623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3" name="Bitmap Image" r:id="rId30" imgW="3362794" imgH="628571" progId="PBrush">
                  <p:embed/>
                </p:oleObj>
              </mc:Choice>
              <mc:Fallback>
                <p:oleObj name="Bitmap Image" r:id="rId30" imgW="3362794" imgH="62857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33825"/>
                        <a:ext cx="33623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98" name="Object 5"/>
          <p:cNvGraphicFramePr>
            <a:graphicFrameLocks noChangeAspect="1"/>
          </p:cNvGraphicFramePr>
          <p:nvPr/>
        </p:nvGraphicFramePr>
        <p:xfrm>
          <a:off x="1547813" y="5373688"/>
          <a:ext cx="58118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4" name="Bitmap Image" r:id="rId32" imgW="5811061" imgH="781159" progId="PBrush">
                  <p:embed/>
                </p:oleObj>
              </mc:Choice>
              <mc:Fallback>
                <p:oleObj name="Bitmap Image" r:id="rId32" imgW="5811061" imgH="781159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373688"/>
                        <a:ext cx="58118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1476375" y="6021388"/>
            <a:ext cx="2190750" cy="676275"/>
            <a:chOff x="930" y="3793"/>
            <a:chExt cx="1380" cy="426"/>
          </a:xfrm>
        </p:grpSpPr>
        <p:graphicFrame>
          <p:nvGraphicFramePr>
            <p:cNvPr id="50182" name="Object 6"/>
            <p:cNvGraphicFramePr>
              <a:graphicFrameLocks noChangeAspect="1"/>
            </p:cNvGraphicFramePr>
            <p:nvPr/>
          </p:nvGraphicFramePr>
          <p:xfrm>
            <a:off x="930" y="3793"/>
            <a:ext cx="129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5" name="Bitmap Image" r:id="rId34" imgW="2048161" imgH="676369" progId="PBrush">
                    <p:embed/>
                  </p:oleObj>
                </mc:Choice>
                <mc:Fallback>
                  <p:oleObj name="Bitmap Image" r:id="rId34" imgW="2048161" imgH="676369" progId="PBrush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793"/>
                          <a:ext cx="1290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8" name="Rectangle 52"/>
            <p:cNvSpPr>
              <a:spLocks noChangeArrowheads="1"/>
            </p:cNvSpPr>
            <p:nvPr/>
          </p:nvSpPr>
          <p:spPr bwMode="auto">
            <a:xfrm>
              <a:off x="2154" y="388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80" grpId="0"/>
      <p:bldP spid="206882" grpId="0"/>
      <p:bldP spid="206884" grpId="0"/>
      <p:bldP spid="206886" grpId="0"/>
      <p:bldP spid="2068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33FDD-F296-403E-B9F8-E2175AC005C0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Conditions for convergence of a sequence</a:t>
            </a:r>
          </a:p>
        </p:txBody>
      </p:sp>
      <p:grpSp>
        <p:nvGrpSpPr>
          <p:cNvPr id="51218" name="Group 12"/>
          <p:cNvGrpSpPr>
            <a:grpSpLocks/>
          </p:cNvGrpSpPr>
          <p:nvPr/>
        </p:nvGrpSpPr>
        <p:grpSpPr bwMode="auto">
          <a:xfrm>
            <a:off x="215900" y="1484313"/>
            <a:ext cx="8893175" cy="519112"/>
            <a:chOff x="113" y="1026"/>
            <a:chExt cx="5602" cy="327"/>
          </a:xfrm>
        </p:grpSpPr>
        <p:sp>
          <p:nvSpPr>
            <p:cNvPr id="51247" name="Text Box 13"/>
            <p:cNvSpPr txBox="1">
              <a:spLocks noChangeArrowheads="1"/>
            </p:cNvSpPr>
            <p:nvPr/>
          </p:nvSpPr>
          <p:spPr bwMode="auto">
            <a:xfrm>
              <a:off x="113" y="1026"/>
              <a:ext cx="5602" cy="3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  </a:t>
              </a:r>
            </a:p>
          </p:txBody>
        </p:sp>
        <p:grpSp>
          <p:nvGrpSpPr>
            <p:cNvPr id="51248" name="Group 14"/>
            <p:cNvGrpSpPr>
              <a:grpSpLocks/>
            </p:cNvGrpSpPr>
            <p:nvPr/>
          </p:nvGrpSpPr>
          <p:grpSpPr bwMode="auto">
            <a:xfrm>
              <a:off x="158" y="1026"/>
              <a:ext cx="5534" cy="304"/>
              <a:chOff x="204" y="1026"/>
              <a:chExt cx="5534" cy="304"/>
            </a:xfrm>
          </p:grpSpPr>
          <p:grpSp>
            <p:nvGrpSpPr>
              <p:cNvPr id="51249" name="Group 15"/>
              <p:cNvGrpSpPr>
                <a:grpSpLocks/>
              </p:cNvGrpSpPr>
              <p:nvPr/>
            </p:nvGrpSpPr>
            <p:grpSpPr bwMode="auto">
              <a:xfrm>
                <a:off x="1565" y="1026"/>
                <a:ext cx="4173" cy="304"/>
                <a:chOff x="1338" y="1026"/>
                <a:chExt cx="4173" cy="304"/>
              </a:xfrm>
            </p:grpSpPr>
            <p:grpSp>
              <p:nvGrpSpPr>
                <p:cNvPr id="51252" name="Group 16"/>
                <p:cNvGrpSpPr>
                  <a:grpSpLocks/>
                </p:cNvGrpSpPr>
                <p:nvPr/>
              </p:nvGrpSpPr>
              <p:grpSpPr bwMode="auto">
                <a:xfrm>
                  <a:off x="1338" y="1026"/>
                  <a:ext cx="1800" cy="304"/>
                  <a:chOff x="521" y="1373"/>
                  <a:chExt cx="1800" cy="304"/>
                </a:xfrm>
              </p:grpSpPr>
              <p:graphicFrame>
                <p:nvGraphicFramePr>
                  <p:cNvPr id="51212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521" y="1480"/>
                  <a:ext cx="474" cy="1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300" r:id="rId4" imgW="748975" imgH="241195" progId="Equation.DSMT4">
                          <p:embed/>
                        </p:oleObj>
                      </mc:Choice>
                      <mc:Fallback>
                        <p:oleObj r:id="rId4" imgW="748975" imgH="241195" progId="Equation.DSMT4">
                          <p:embed/>
                          <p:pic>
                            <p:nvPicPr>
                              <p:cNvPr id="0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1" y="1480"/>
                                <a:ext cx="474" cy="15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125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373"/>
                    <a:ext cx="19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r>
                      <a:rPr lang="zh-CN" altLang="en-US" sz="240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,</a:t>
                    </a:r>
                    <a:r>
                      <a:rPr lang="zh-CN" altLang="en-US" sz="2400">
                        <a:latin typeface="Times New Roman" pitchFamily="18" charset="0"/>
                        <a:cs typeface="Times New Roman" pitchFamily="18" charset="0"/>
                      </a:rPr>
                      <a:t> </a:t>
                    </a:r>
                    <a:endParaRPr lang="zh-CN" altLang="en-US" sz="2400">
                      <a:cs typeface="Times New Roman" pitchFamily="18" charset="0"/>
                    </a:endParaRPr>
                  </a:p>
                </p:txBody>
              </p:sp>
              <p:graphicFrame>
                <p:nvGraphicFramePr>
                  <p:cNvPr id="51213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1111" y="1451"/>
                  <a:ext cx="792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301" r:id="rId6" imgW="1257300" imgH="330200" progId="Equation.DSMT4">
                          <p:embed/>
                        </p:oleObj>
                      </mc:Choice>
                      <mc:Fallback>
                        <p:oleObj r:id="rId6" imgW="1257300" imgH="330200" progId="Equation.DSMT4">
                          <p:embed/>
                          <p:pic>
                            <p:nvPicPr>
                              <p:cNvPr id="0" name="Object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11" y="1451"/>
                                <a:ext cx="792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125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1389"/>
                    <a:ext cx="4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 sz="24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, </a:t>
                    </a:r>
                    <a:r>
                      <a:rPr lang="en-US" altLang="zh-CN" sz="2400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s. t.</a:t>
                    </a:r>
                  </a:p>
                </p:txBody>
              </p:sp>
            </p:grpSp>
            <p:grpSp>
              <p:nvGrpSpPr>
                <p:cNvPr id="51253" name="Group 21"/>
                <p:cNvGrpSpPr>
                  <a:grpSpLocks/>
                </p:cNvGrpSpPr>
                <p:nvPr/>
              </p:nvGrpSpPr>
              <p:grpSpPr bwMode="auto">
                <a:xfrm>
                  <a:off x="3132" y="1071"/>
                  <a:ext cx="2379" cy="231"/>
                  <a:chOff x="1383" y="1884"/>
                  <a:chExt cx="2379" cy="231"/>
                </a:xfrm>
              </p:grpSpPr>
              <p:graphicFrame>
                <p:nvGraphicFramePr>
                  <p:cNvPr id="51211" name="Object 11"/>
                  <p:cNvGraphicFramePr>
                    <a:graphicFrameLocks noChangeAspect="1"/>
                  </p:cNvGraphicFramePr>
                  <p:nvPr/>
                </p:nvGraphicFramePr>
                <p:xfrm>
                  <a:off x="1383" y="1888"/>
                  <a:ext cx="2274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302" r:id="rId8" imgW="3606800" imgH="330200" progId="Equation.DSMT4">
                          <p:embed/>
                        </p:oleObj>
                      </mc:Choice>
                      <mc:Fallback>
                        <p:oleObj r:id="rId8" imgW="3606800" imgH="330200" progId="Equation.DSMT4">
                          <p:embed/>
                          <p:pic>
                            <p:nvPicPr>
                              <p:cNvPr id="0" name="Object 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83" y="1888"/>
                                <a:ext cx="2274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125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606" y="1884"/>
                    <a:ext cx="15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>
                        <a:solidFill>
                          <a:schemeClr val="tx2"/>
                        </a:solidFill>
                      </a:rPr>
                      <a:t>.</a:t>
                    </a:r>
                  </a:p>
                </p:txBody>
              </p:sp>
            </p:grpSp>
          </p:grpSp>
          <p:sp>
            <p:nvSpPr>
              <p:cNvPr id="51250" name="Rectangle 24"/>
              <p:cNvSpPr>
                <a:spLocks noChangeArrowheads="1"/>
              </p:cNvSpPr>
              <p:nvPr/>
            </p:nvSpPr>
            <p:spPr bwMode="auto">
              <a:xfrm>
                <a:off x="204" y="1071"/>
                <a:ext cx="10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tx2"/>
                    </a:solidFill>
                  </a:rPr>
                  <a:t>convergence</a:t>
                </a:r>
              </a:p>
            </p:txBody>
          </p:sp>
          <p:sp>
            <p:nvSpPr>
              <p:cNvPr id="51251" name="AutoShape 25"/>
              <p:cNvSpPr>
                <a:spLocks noChangeArrowheads="1"/>
              </p:cNvSpPr>
              <p:nvPr/>
            </p:nvSpPr>
            <p:spPr bwMode="auto">
              <a:xfrm>
                <a:off x="1202" y="1162"/>
                <a:ext cx="363" cy="90"/>
              </a:xfrm>
              <a:prstGeom prst="leftRightArrow">
                <a:avLst>
                  <a:gd name="adj1" fmla="val 50000"/>
                  <a:gd name="adj2" fmla="val 80667"/>
                </a:avLst>
              </a:prstGeom>
              <a:gradFill rotWithShape="1">
                <a:gsLst>
                  <a:gs pos="0">
                    <a:srgbClr val="FFEBFA"/>
                  </a:gs>
                  <a:gs pos="14999">
                    <a:srgbClr val="C4D6EB"/>
                  </a:gs>
                  <a:gs pos="30000">
                    <a:srgbClr val="85C2FF"/>
                  </a:gs>
                  <a:gs pos="50000">
                    <a:srgbClr val="5E9EFF"/>
                  </a:gs>
                  <a:gs pos="70000">
                    <a:srgbClr val="85C2FF"/>
                  </a:gs>
                  <a:gs pos="85001">
                    <a:srgbClr val="C4D6EB"/>
                  </a:gs>
                  <a:gs pos="100000">
                    <a:srgbClr val="FFEBF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51219" name="Rectangle 26"/>
          <p:cNvSpPr>
            <a:spLocks noChangeArrowheads="1"/>
          </p:cNvSpPr>
          <p:nvPr/>
        </p:nvSpPr>
        <p:spPr bwMode="auto">
          <a:xfrm>
            <a:off x="323850" y="3119438"/>
            <a:ext cx="2173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itchFamily="18" charset="0"/>
              </a:rPr>
              <a:t>Proof  (continued)</a:t>
            </a:r>
          </a:p>
        </p:txBody>
      </p:sp>
      <p:sp>
        <p:nvSpPr>
          <p:cNvPr id="51220" name="Rectangle 33"/>
          <p:cNvSpPr>
            <a:spLocks noChangeArrowheads="1"/>
          </p:cNvSpPr>
          <p:nvPr/>
        </p:nvSpPr>
        <p:spPr bwMode="auto">
          <a:xfrm>
            <a:off x="0" y="1052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207904" name="Object 2"/>
          <p:cNvGraphicFramePr>
            <a:graphicFrameLocks noChangeAspect="1"/>
          </p:cNvGraphicFramePr>
          <p:nvPr/>
        </p:nvGraphicFramePr>
        <p:xfrm>
          <a:off x="900113" y="3644900"/>
          <a:ext cx="7524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3" r:id="rId10" imgW="748975" imgH="241195" progId="Equation.DSMT4">
                  <p:embed/>
                </p:oleObj>
              </mc:Choice>
              <mc:Fallback>
                <p:oleObj r:id="rId10" imgW="748975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7524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547813" y="3573463"/>
            <a:ext cx="4595812" cy="396875"/>
            <a:chOff x="975" y="2251"/>
            <a:chExt cx="2895" cy="250"/>
          </a:xfrm>
        </p:grpSpPr>
        <p:sp>
          <p:nvSpPr>
            <p:cNvPr id="51246" name="Rectangle 34"/>
            <p:cNvSpPr>
              <a:spLocks noChangeArrowheads="1"/>
            </p:cNvSpPr>
            <p:nvPr/>
          </p:nvSpPr>
          <p:spPr bwMode="auto">
            <a:xfrm>
              <a:off x="975" y="2251"/>
              <a:ext cx="27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we want to judge whether there exists a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51210" name="Object 10"/>
            <p:cNvGraphicFramePr>
              <a:graphicFrameLocks noChangeAspect="1"/>
            </p:cNvGraphicFramePr>
            <p:nvPr/>
          </p:nvGraphicFramePr>
          <p:xfrm>
            <a:off x="3696" y="2296"/>
            <a:ext cx="17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4" r:id="rId12" imgW="279400" imgH="228600" progId="Equation.DSMT4">
                    <p:embed/>
                  </p:oleObj>
                </mc:Choice>
                <mc:Fallback>
                  <p:oleObj r:id="rId12" imgW="2794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96"/>
                          <a:ext cx="17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907" name="Rectangle 35"/>
          <p:cNvSpPr>
            <a:spLocks noChangeArrowheads="1"/>
          </p:cNvSpPr>
          <p:nvPr/>
        </p:nvSpPr>
        <p:spPr bwMode="auto">
          <a:xfrm>
            <a:off x="6084888" y="3573463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s. t. 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07909" name="Rectangle 37"/>
          <p:cNvSpPr>
            <a:spLocks noChangeArrowheads="1"/>
          </p:cNvSpPr>
          <p:nvPr/>
        </p:nvSpPr>
        <p:spPr bwMode="auto">
          <a:xfrm>
            <a:off x="447675" y="4508500"/>
            <a:ext cx="81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Since </a:t>
            </a:r>
            <a:endParaRPr lang="en-US" altLang="zh-CN" sz="2000">
              <a:cs typeface="Times New Roman" pitchFamily="18" charset="0"/>
            </a:endParaRPr>
          </a:p>
        </p:txBody>
      </p:sp>
      <p:graphicFrame>
        <p:nvGraphicFramePr>
          <p:cNvPr id="207900" name="Object 3"/>
          <p:cNvGraphicFramePr>
            <a:graphicFrameLocks noChangeAspect="1"/>
          </p:cNvGraphicFramePr>
          <p:nvPr/>
        </p:nvGraphicFramePr>
        <p:xfrm>
          <a:off x="1187450" y="4364038"/>
          <a:ext cx="15144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" r:id="rId14" imgW="1511300" imgH="622300" progId="Equation.DSMT4">
                  <p:embed/>
                </p:oleObj>
              </mc:Choice>
              <mc:Fallback>
                <p:oleObj r:id="rId14" imgW="1511300" imgH="622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64038"/>
                        <a:ext cx="15144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10" name="Rectangle 38"/>
          <p:cNvSpPr>
            <a:spLocks noChangeArrowheads="1"/>
          </p:cNvSpPr>
          <p:nvPr/>
        </p:nvSpPr>
        <p:spPr bwMode="auto">
          <a:xfrm>
            <a:off x="2771775" y="4471988"/>
            <a:ext cx="235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then we can choose 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07911" name="Rectangle 39"/>
          <p:cNvSpPr>
            <a:spLocks noChangeArrowheads="1"/>
          </p:cNvSpPr>
          <p:nvPr/>
        </p:nvSpPr>
        <p:spPr bwMode="auto">
          <a:xfrm>
            <a:off x="468313" y="6092825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Finish.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3563938" y="4005263"/>
            <a:ext cx="1695450" cy="400050"/>
            <a:chOff x="1837" y="2659"/>
            <a:chExt cx="1068" cy="252"/>
          </a:xfrm>
        </p:grpSpPr>
        <p:graphicFrame>
          <p:nvGraphicFramePr>
            <p:cNvPr id="51209" name="Object 9"/>
            <p:cNvGraphicFramePr>
              <a:graphicFrameLocks noChangeAspect="1"/>
            </p:cNvGraphicFramePr>
            <p:nvPr/>
          </p:nvGraphicFramePr>
          <p:xfrm>
            <a:off x="1837" y="2659"/>
            <a:ext cx="93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6" r:id="rId16" imgW="1473200" imgH="355600" progId="Equation.DSMT4">
                    <p:embed/>
                  </p:oleObj>
                </mc:Choice>
                <mc:Fallback>
                  <p:oleObj r:id="rId16" imgW="1473200" imgH="355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659"/>
                          <a:ext cx="93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5" name="Rectangle 41"/>
            <p:cNvSpPr>
              <a:spLocks noChangeArrowheads="1"/>
            </p:cNvSpPr>
            <p:nvPr/>
          </p:nvSpPr>
          <p:spPr bwMode="auto">
            <a:xfrm>
              <a:off x="2744" y="2659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.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5003800" y="4365625"/>
            <a:ext cx="1192213" cy="695325"/>
            <a:chOff x="4150" y="2840"/>
            <a:chExt cx="751" cy="438"/>
          </a:xfrm>
        </p:grpSpPr>
        <p:graphicFrame>
          <p:nvGraphicFramePr>
            <p:cNvPr id="51208" name="Object 8"/>
            <p:cNvGraphicFramePr>
              <a:graphicFrameLocks noChangeAspect="1"/>
            </p:cNvGraphicFramePr>
            <p:nvPr/>
          </p:nvGraphicFramePr>
          <p:xfrm>
            <a:off x="4150" y="2840"/>
            <a:ext cx="60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7" r:id="rId18" imgW="952087" imgH="698197" progId="Equation.DSMT4">
                    <p:embed/>
                  </p:oleObj>
                </mc:Choice>
                <mc:Fallback>
                  <p:oleObj r:id="rId18" imgW="952087" imgH="69819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840"/>
                          <a:ext cx="600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4" name="Rectangle 44"/>
            <p:cNvSpPr>
              <a:spLocks noChangeArrowheads="1"/>
            </p:cNvSpPr>
            <p:nvPr/>
          </p:nvSpPr>
          <p:spPr bwMode="auto">
            <a:xfrm>
              <a:off x="4740" y="2931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.</a:t>
              </a:r>
            </a:p>
          </p:txBody>
        </p:sp>
      </p:grpSp>
      <p:sp>
        <p:nvSpPr>
          <p:cNvPr id="207918" name="Rectangle 46"/>
          <p:cNvSpPr>
            <a:spLocks noChangeArrowheads="1"/>
          </p:cNvSpPr>
          <p:nvPr/>
        </p:nvSpPr>
        <p:spPr bwMode="auto">
          <a:xfrm>
            <a:off x="468313" y="5156200"/>
            <a:ext cx="896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Hence,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07922" name="Rectangle 50"/>
          <p:cNvSpPr>
            <a:spLocks noChangeArrowheads="1"/>
          </p:cNvSpPr>
          <p:nvPr/>
        </p:nvSpPr>
        <p:spPr bwMode="auto">
          <a:xfrm>
            <a:off x="4356100" y="513397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latin typeface="Times New Roman" pitchFamily="18" charset="0"/>
              </a:rPr>
              <a:t>, </a:t>
            </a:r>
            <a:r>
              <a:rPr lang="en-US" altLang="zh-CN" sz="2000">
                <a:latin typeface="Times New Roman" pitchFamily="18" charset="0"/>
              </a:rPr>
              <a:t>such that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1331913" y="5013325"/>
            <a:ext cx="3113087" cy="695325"/>
            <a:chOff x="839" y="3158"/>
            <a:chExt cx="1961" cy="438"/>
          </a:xfrm>
        </p:grpSpPr>
        <p:graphicFrame>
          <p:nvGraphicFramePr>
            <p:cNvPr id="51206" name="Object 6"/>
            <p:cNvGraphicFramePr>
              <a:graphicFrameLocks noChangeAspect="1"/>
            </p:cNvGraphicFramePr>
            <p:nvPr/>
          </p:nvGraphicFramePr>
          <p:xfrm>
            <a:off x="839" y="3294"/>
            <a:ext cx="4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8" r:id="rId20" imgW="748975" imgH="241195" progId="Equation.DSMT4">
                    <p:embed/>
                  </p:oleObj>
                </mc:Choice>
                <mc:Fallback>
                  <p:oleObj r:id="rId20" imgW="748975" imgH="24119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294"/>
                          <a:ext cx="4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7" name="Object 7"/>
            <p:cNvGraphicFramePr>
              <a:graphicFrameLocks noChangeAspect="1"/>
            </p:cNvGraphicFramePr>
            <p:nvPr/>
          </p:nvGraphicFramePr>
          <p:xfrm>
            <a:off x="2200" y="3158"/>
            <a:ext cx="60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9" r:id="rId22" imgW="952087" imgH="698197" progId="Equation.DSMT4">
                    <p:embed/>
                  </p:oleObj>
                </mc:Choice>
                <mc:Fallback>
                  <p:oleObj r:id="rId22" imgW="952087" imgH="698197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158"/>
                          <a:ext cx="600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3" name="Rectangle 51"/>
            <p:cNvSpPr>
              <a:spLocks noChangeArrowheads="1"/>
            </p:cNvSpPr>
            <p:nvPr/>
          </p:nvSpPr>
          <p:spPr bwMode="auto">
            <a:xfrm>
              <a:off x="1292" y="3248"/>
              <a:ext cx="10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there exists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2741613" y="5695950"/>
            <a:ext cx="3206750" cy="438150"/>
            <a:chOff x="1202" y="3588"/>
            <a:chExt cx="2020" cy="276"/>
          </a:xfrm>
        </p:grpSpPr>
        <p:grpSp>
          <p:nvGrpSpPr>
            <p:cNvPr id="51237" name="Group 52"/>
            <p:cNvGrpSpPr>
              <a:grpSpLocks/>
            </p:cNvGrpSpPr>
            <p:nvPr/>
          </p:nvGrpSpPr>
          <p:grpSpPr bwMode="auto">
            <a:xfrm>
              <a:off x="1202" y="3612"/>
              <a:ext cx="1023" cy="252"/>
              <a:chOff x="1837" y="2659"/>
              <a:chExt cx="1023" cy="252"/>
            </a:xfrm>
          </p:grpSpPr>
          <p:graphicFrame>
            <p:nvGraphicFramePr>
              <p:cNvPr id="51205" name="Object 5"/>
              <p:cNvGraphicFramePr>
                <a:graphicFrameLocks noChangeAspect="1"/>
              </p:cNvGraphicFramePr>
              <p:nvPr/>
            </p:nvGraphicFramePr>
            <p:xfrm>
              <a:off x="1837" y="2659"/>
              <a:ext cx="930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10" r:id="rId24" imgW="1473200" imgH="355600" progId="Equation.DSMT4">
                      <p:embed/>
                    </p:oleObj>
                  </mc:Choice>
                  <mc:Fallback>
                    <p:oleObj r:id="rId24" imgW="1473200" imgH="3556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2659"/>
                            <a:ext cx="930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42" name="Rectangle 54"/>
              <p:cNvSpPr>
                <a:spLocks noChangeArrowheads="1"/>
              </p:cNvSpPr>
              <p:nvPr/>
            </p:nvSpPr>
            <p:spPr bwMode="auto">
              <a:xfrm>
                <a:off x="2744" y="2659"/>
                <a:ext cx="11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2000"/>
              </a:p>
            </p:txBody>
          </p:sp>
        </p:grpSp>
        <p:grpSp>
          <p:nvGrpSpPr>
            <p:cNvPr id="51238" name="Group 59"/>
            <p:cNvGrpSpPr>
              <a:grpSpLocks/>
            </p:cNvGrpSpPr>
            <p:nvPr/>
          </p:nvGrpSpPr>
          <p:grpSpPr bwMode="auto">
            <a:xfrm>
              <a:off x="2154" y="3588"/>
              <a:ext cx="1068" cy="271"/>
              <a:chOff x="2154" y="3588"/>
              <a:chExt cx="1068" cy="271"/>
            </a:xfrm>
          </p:grpSpPr>
          <p:grpSp>
            <p:nvGrpSpPr>
              <p:cNvPr id="51239" name="Group 55"/>
              <p:cNvGrpSpPr>
                <a:grpSpLocks/>
              </p:cNvGrpSpPr>
              <p:nvPr/>
            </p:nvGrpSpPr>
            <p:grpSpPr bwMode="auto">
              <a:xfrm>
                <a:off x="2154" y="3588"/>
                <a:ext cx="971" cy="250"/>
                <a:chOff x="1791" y="2931"/>
                <a:chExt cx="971" cy="250"/>
              </a:xfrm>
            </p:grpSpPr>
            <p:sp>
              <p:nvSpPr>
                <p:cNvPr id="51241" name="Rectangle 56"/>
                <p:cNvSpPr>
                  <a:spLocks noChangeArrowheads="1"/>
                </p:cNvSpPr>
                <p:nvPr/>
              </p:nvSpPr>
              <p:spPr bwMode="auto">
                <a:xfrm>
                  <a:off x="1791" y="2931"/>
                  <a:ext cx="58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en-US" sz="200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CN" sz="2000">
                      <a:latin typeface="Times New Roman" pitchFamily="18" charset="0"/>
                      <a:cs typeface="Times New Roman" pitchFamily="18" charset="0"/>
                    </a:rPr>
                    <a:t>for all </a:t>
                  </a:r>
                  <a:endParaRPr lang="en-US" altLang="zh-CN" sz="2000"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51204" name="Object 4"/>
                <p:cNvGraphicFramePr>
                  <a:graphicFrameLocks noChangeAspect="1"/>
                </p:cNvGraphicFramePr>
                <p:nvPr/>
              </p:nvGraphicFramePr>
              <p:xfrm>
                <a:off x="2336" y="2976"/>
                <a:ext cx="426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11" r:id="rId26" imgW="672808" imgH="241195" progId="Equation.DSMT4">
                        <p:embed/>
                      </p:oleObj>
                    </mc:Choice>
                    <mc:Fallback>
                      <p:oleObj r:id="rId26" imgW="672808" imgH="241195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6" y="2976"/>
                              <a:ext cx="426" cy="1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1240" name="Rectangle 58"/>
              <p:cNvSpPr>
                <a:spLocks noChangeArrowheads="1"/>
              </p:cNvSpPr>
              <p:nvPr/>
            </p:nvSpPr>
            <p:spPr bwMode="auto">
              <a:xfrm>
                <a:off x="3061" y="3607"/>
                <a:ext cx="16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/>
                  <a:t>.</a:t>
                </a:r>
              </a:p>
            </p:txBody>
          </p:sp>
        </p:grpSp>
      </p:grpSp>
      <p:grpSp>
        <p:nvGrpSpPr>
          <p:cNvPr id="51232" name="Group 10"/>
          <p:cNvGrpSpPr>
            <a:grpSpLocks/>
          </p:cNvGrpSpPr>
          <p:nvPr/>
        </p:nvGrpSpPr>
        <p:grpSpPr bwMode="auto">
          <a:xfrm>
            <a:off x="276225" y="2060575"/>
            <a:ext cx="6959600" cy="431800"/>
            <a:chOff x="204" y="981"/>
            <a:chExt cx="4384" cy="272"/>
          </a:xfrm>
        </p:grpSpPr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204" y="981"/>
              <a:ext cx="23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Times New Roman" pitchFamily="18" charset="0"/>
                </a:rPr>
                <a:t>Example</a:t>
              </a:r>
              <a:r>
                <a:rPr lang="en-US" altLang="zh-CN" sz="2000" b="1" dirty="0">
                  <a:latin typeface="+mn-lt"/>
                  <a:cs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rgbClr val="0000CC"/>
                  </a:solidFill>
                  <a:latin typeface="+mn-lt"/>
                  <a:cs typeface="Times New Roman" pitchFamily="18" charset="0"/>
                </a:rPr>
                <a:t>Prove that the sequence </a:t>
              </a:r>
              <a:endParaRPr lang="en-US" altLang="zh-CN" sz="2000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51214" name="Object 16"/>
            <p:cNvGraphicFramePr>
              <a:graphicFrameLocks noChangeAspect="1"/>
            </p:cNvGraphicFramePr>
            <p:nvPr/>
          </p:nvGraphicFramePr>
          <p:xfrm>
            <a:off x="2521" y="1026"/>
            <a:ext cx="28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2" name="Equation" r:id="rId28" imgW="457200" imgH="330120" progId="Equation.DSMT4">
                    <p:embed/>
                  </p:oleObj>
                </mc:Choice>
                <mc:Fallback>
                  <p:oleObj name="Equation" r:id="rId28" imgW="457200" imgH="33012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1" y="1026"/>
                          <a:ext cx="28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6" name="Rectangle 7"/>
            <p:cNvSpPr>
              <a:spLocks noChangeArrowheads="1"/>
            </p:cNvSpPr>
            <p:nvPr/>
          </p:nvSpPr>
          <p:spPr bwMode="auto">
            <a:xfrm>
              <a:off x="2744" y="1003"/>
              <a:ext cx="18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is convergent, where	</a:t>
              </a:r>
              <a:endParaRPr lang="en-US" altLang="zh-CN" sz="20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51233" name="Group 9"/>
          <p:cNvGrpSpPr>
            <a:grpSpLocks/>
          </p:cNvGrpSpPr>
          <p:nvPr/>
        </p:nvGrpSpPr>
        <p:grpSpPr bwMode="auto">
          <a:xfrm>
            <a:off x="3065463" y="2420938"/>
            <a:ext cx="2905125" cy="619125"/>
            <a:chOff x="1750" y="1480"/>
            <a:chExt cx="1830" cy="390"/>
          </a:xfrm>
        </p:grpSpPr>
        <p:graphicFrame>
          <p:nvGraphicFramePr>
            <p:cNvPr id="51215" name="Object 17"/>
            <p:cNvGraphicFramePr>
              <a:graphicFrameLocks noChangeAspect="1"/>
            </p:cNvGraphicFramePr>
            <p:nvPr/>
          </p:nvGraphicFramePr>
          <p:xfrm>
            <a:off x="1750" y="1480"/>
            <a:ext cx="166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3" name="Equation" r:id="rId30" imgW="2641320" imgH="622080" progId="Equation.DSMT4">
                    <p:embed/>
                  </p:oleObj>
                </mc:Choice>
                <mc:Fallback>
                  <p:oleObj name="Equation" r:id="rId30" imgW="2641320" imgH="6220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1480"/>
                          <a:ext cx="166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4" name="Rectangle 8"/>
            <p:cNvSpPr>
              <a:spLocks noChangeArrowheads="1"/>
            </p:cNvSpPr>
            <p:nvPr/>
          </p:nvSpPr>
          <p:spPr bwMode="auto">
            <a:xfrm>
              <a:off x="3424" y="157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000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07" grpId="0"/>
      <p:bldP spid="207909" grpId="0"/>
      <p:bldP spid="207910" grpId="0"/>
      <p:bldP spid="207911" grpId="0"/>
      <p:bldP spid="207918" grpId="0"/>
      <p:bldP spid="2079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CCDEB-A0AF-4148-83DF-4B43964C2AA9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Conditions for convergence of a sequence</a:t>
            </a:r>
          </a:p>
        </p:txBody>
      </p:sp>
      <p:sp>
        <p:nvSpPr>
          <p:cNvPr id="208909" name="Rectangle 13"/>
          <p:cNvSpPr>
            <a:spLocks noChangeArrowheads="1"/>
          </p:cNvSpPr>
          <p:nvPr/>
        </p:nvSpPr>
        <p:spPr bwMode="auto">
          <a:xfrm>
            <a:off x="468313" y="1411288"/>
            <a:ext cx="1217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Example 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52244" name="Rectangle 14"/>
          <p:cNvSpPr>
            <a:spLocks noChangeArrowheads="1"/>
          </p:cNvSpPr>
          <p:nvPr/>
        </p:nvSpPr>
        <p:spPr bwMode="auto">
          <a:xfrm>
            <a:off x="4548188" y="1447800"/>
            <a:ext cx="218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is divergent, where</a:t>
            </a:r>
          </a:p>
        </p:txBody>
      </p:sp>
      <p:sp>
        <p:nvSpPr>
          <p:cNvPr id="208911" name="Rectangle 15"/>
          <p:cNvSpPr>
            <a:spLocks noChangeArrowheads="1"/>
          </p:cNvSpPr>
          <p:nvPr/>
        </p:nvSpPr>
        <p:spPr bwMode="auto">
          <a:xfrm>
            <a:off x="541338" y="249237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3924300" algn="ctr"/>
                <a:tab pos="7848600" algn="r"/>
              </a:tabLst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Proof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476375" y="3536950"/>
            <a:ext cx="1030288" cy="396875"/>
            <a:chOff x="930" y="2091"/>
            <a:chExt cx="649" cy="250"/>
          </a:xfrm>
        </p:grpSpPr>
        <p:graphicFrame>
          <p:nvGraphicFramePr>
            <p:cNvPr id="52240" name="Object 16"/>
            <p:cNvGraphicFramePr>
              <a:graphicFrameLocks noChangeAspect="1"/>
            </p:cNvGraphicFramePr>
            <p:nvPr/>
          </p:nvGraphicFramePr>
          <p:xfrm>
            <a:off x="930" y="2115"/>
            <a:ext cx="50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1" r:id="rId4" imgW="799753" imgH="330057" progId="Equation.DSMT4">
                    <p:embed/>
                  </p:oleObj>
                </mc:Choice>
                <mc:Fallback>
                  <p:oleObj r:id="rId4" imgW="799753" imgH="330057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115"/>
                          <a:ext cx="50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2" name="Rectangle 16"/>
            <p:cNvSpPr>
              <a:spLocks noChangeArrowheads="1"/>
            </p:cNvSpPr>
            <p:nvPr/>
          </p:nvSpPr>
          <p:spPr bwMode="auto">
            <a:xfrm>
              <a:off x="1383" y="20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411413" y="3536950"/>
            <a:ext cx="1081087" cy="396875"/>
            <a:chOff x="1519" y="2091"/>
            <a:chExt cx="681" cy="250"/>
          </a:xfrm>
        </p:grpSpPr>
        <p:graphicFrame>
          <p:nvGraphicFramePr>
            <p:cNvPr id="52239" name="Object 15"/>
            <p:cNvGraphicFramePr>
              <a:graphicFrameLocks noChangeAspect="1"/>
            </p:cNvGraphicFramePr>
            <p:nvPr/>
          </p:nvGraphicFramePr>
          <p:xfrm>
            <a:off x="1519" y="2115"/>
            <a:ext cx="61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2" r:id="rId6" imgW="977900" imgH="330200" progId="Equation.DSMT4">
                    <p:embed/>
                  </p:oleObj>
                </mc:Choice>
                <mc:Fallback>
                  <p:oleObj r:id="rId6" imgW="977900" imgH="330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115"/>
                          <a:ext cx="61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1" name="Rectangle 17"/>
            <p:cNvSpPr>
              <a:spLocks noChangeArrowheads="1"/>
            </p:cNvSpPr>
            <p:nvPr/>
          </p:nvSpPr>
          <p:spPr bwMode="auto">
            <a:xfrm>
              <a:off x="2064" y="2091"/>
              <a:ext cx="1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</a:t>
              </a:r>
            </a:p>
          </p:txBody>
        </p:sp>
      </p:grpSp>
      <p:graphicFrame>
        <p:nvGraphicFramePr>
          <p:cNvPr id="208904" name="Object 2"/>
          <p:cNvGraphicFramePr>
            <a:graphicFrameLocks noChangeAspect="1"/>
          </p:cNvGraphicFramePr>
          <p:nvPr/>
        </p:nvGraphicFramePr>
        <p:xfrm>
          <a:off x="3563938" y="3621088"/>
          <a:ext cx="11144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" r:id="rId8" imgW="1117600" imgH="279400" progId="Equation.DSMT4">
                  <p:embed/>
                </p:oleObj>
              </mc:Choice>
              <mc:Fallback>
                <p:oleObj r:id="rId8" imgW="11176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621088"/>
                        <a:ext cx="11144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4" name="Rectangle 18"/>
          <p:cNvSpPr>
            <a:spLocks noChangeArrowheads="1"/>
          </p:cNvSpPr>
          <p:nvPr/>
        </p:nvSpPr>
        <p:spPr bwMode="auto">
          <a:xfrm>
            <a:off x="4576763" y="353695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such that</a:t>
            </a:r>
          </a:p>
        </p:txBody>
      </p:sp>
      <p:graphicFrame>
        <p:nvGraphicFramePr>
          <p:cNvPr id="208903" name="Object 3"/>
          <p:cNvGraphicFramePr>
            <a:graphicFrameLocks noChangeAspect="1"/>
          </p:cNvGraphicFramePr>
          <p:nvPr/>
        </p:nvGraphicFramePr>
        <p:xfrm>
          <a:off x="5778500" y="3536950"/>
          <a:ext cx="1457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" r:id="rId10" imgW="1459866" imgH="330057" progId="Equation.DSMT4">
                  <p:embed/>
                </p:oleObj>
              </mc:Choice>
              <mc:Fallback>
                <p:oleObj r:id="rId10" imgW="1459866" imgH="3300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536950"/>
                        <a:ext cx="14573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5" name="Rectangle 19"/>
          <p:cNvSpPr>
            <a:spLocks noChangeArrowheads="1"/>
          </p:cNvSpPr>
          <p:nvPr/>
        </p:nvSpPr>
        <p:spPr bwMode="auto">
          <a:xfrm>
            <a:off x="7235825" y="3502025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We now take </a:t>
            </a:r>
          </a:p>
        </p:txBody>
      </p:sp>
      <p:graphicFrame>
        <p:nvGraphicFramePr>
          <p:cNvPr id="208902" name="Object 4"/>
          <p:cNvGraphicFramePr>
            <a:graphicFrameLocks noChangeAspect="1"/>
          </p:cNvGraphicFramePr>
          <p:nvPr/>
        </p:nvGraphicFramePr>
        <p:xfrm>
          <a:off x="611188" y="4006850"/>
          <a:ext cx="6953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" r:id="rId12" imgW="698197" imgH="622030" progId="Equation.DSMT4">
                  <p:embed/>
                </p:oleObj>
              </mc:Choice>
              <mc:Fallback>
                <p:oleObj r:id="rId12" imgW="698197" imgH="62203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6850"/>
                        <a:ext cx="6953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258888" y="4151313"/>
            <a:ext cx="1008062" cy="396875"/>
            <a:chOff x="793" y="2523"/>
            <a:chExt cx="635" cy="250"/>
          </a:xfrm>
        </p:grpSpPr>
        <p:sp>
          <p:nvSpPr>
            <p:cNvPr id="52270" name="Rectangle 20"/>
            <p:cNvSpPr>
              <a:spLocks noChangeArrowheads="1"/>
            </p:cNvSpPr>
            <p:nvPr/>
          </p:nvSpPr>
          <p:spPr bwMode="auto">
            <a:xfrm>
              <a:off x="793" y="25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</a:p>
          </p:txBody>
        </p:sp>
        <p:graphicFrame>
          <p:nvGraphicFramePr>
            <p:cNvPr id="52238" name="Object 14"/>
            <p:cNvGraphicFramePr>
              <a:graphicFrameLocks noChangeAspect="1"/>
            </p:cNvGraphicFramePr>
            <p:nvPr/>
          </p:nvGraphicFramePr>
          <p:xfrm>
            <a:off x="930" y="2568"/>
            <a:ext cx="49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6" r:id="rId14" imgW="787400" imgH="241300" progId="Equation.DSMT4">
                    <p:embed/>
                  </p:oleObj>
                </mc:Choice>
                <mc:Fallback>
                  <p:oleObj r:id="rId14" imgW="787400" imgH="241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568"/>
                          <a:ext cx="498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8917" name="Rectangle 21"/>
          <p:cNvSpPr>
            <a:spLocks noChangeArrowheads="1"/>
          </p:cNvSpPr>
          <p:nvPr/>
        </p:nvSpPr>
        <p:spPr bwMode="auto">
          <a:xfrm>
            <a:off x="2195513" y="4151313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Since	</a:t>
            </a:r>
          </a:p>
        </p:txBody>
      </p:sp>
      <p:sp>
        <p:nvSpPr>
          <p:cNvPr id="208918" name="Rectangle 22"/>
          <p:cNvSpPr>
            <a:spLocks noChangeArrowheads="1"/>
          </p:cNvSpPr>
          <p:nvPr/>
        </p:nvSpPr>
        <p:spPr bwMode="auto">
          <a:xfrm>
            <a:off x="539750" y="6094413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Finish.</a:t>
            </a:r>
          </a:p>
        </p:txBody>
      </p:sp>
      <p:grpSp>
        <p:nvGrpSpPr>
          <p:cNvPr id="52253" name="Group 25"/>
          <p:cNvGrpSpPr>
            <a:grpSpLocks/>
          </p:cNvGrpSpPr>
          <p:nvPr/>
        </p:nvGrpSpPr>
        <p:grpSpPr bwMode="auto">
          <a:xfrm>
            <a:off x="1619250" y="1439863"/>
            <a:ext cx="3017838" cy="396875"/>
            <a:chOff x="1156" y="907"/>
            <a:chExt cx="1901" cy="250"/>
          </a:xfrm>
        </p:grpSpPr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2771" y="935"/>
            <a:ext cx="28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7" name="Equation" r:id="rId16" imgW="457200" imgH="330120" progId="Equation.DSMT4">
                    <p:embed/>
                  </p:oleObj>
                </mc:Choice>
                <mc:Fallback>
                  <p:oleObj name="Equation" r:id="rId16" imgW="457200" imgH="3301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935"/>
                          <a:ext cx="28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9" name="Rectangle 23"/>
            <p:cNvSpPr>
              <a:spLocks noChangeArrowheads="1"/>
            </p:cNvSpPr>
            <p:nvPr/>
          </p:nvSpPr>
          <p:spPr bwMode="auto">
            <a:xfrm>
              <a:off x="1156" y="907"/>
              <a:ext cx="16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Prove that the sequence </a:t>
              </a:r>
            </a:p>
          </p:txBody>
        </p:sp>
      </p:grpSp>
      <p:grpSp>
        <p:nvGrpSpPr>
          <p:cNvPr id="52254" name="Group 27"/>
          <p:cNvGrpSpPr>
            <a:grpSpLocks/>
          </p:cNvGrpSpPr>
          <p:nvPr/>
        </p:nvGrpSpPr>
        <p:grpSpPr bwMode="auto">
          <a:xfrm>
            <a:off x="3187700" y="1801813"/>
            <a:ext cx="2503488" cy="619125"/>
            <a:chOff x="2144" y="1135"/>
            <a:chExt cx="1577" cy="390"/>
          </a:xfrm>
        </p:grpSpPr>
        <p:graphicFrame>
          <p:nvGraphicFramePr>
            <p:cNvPr id="52236" name="Object 12"/>
            <p:cNvGraphicFramePr>
              <a:graphicFrameLocks noChangeAspect="1"/>
            </p:cNvGraphicFramePr>
            <p:nvPr/>
          </p:nvGraphicFramePr>
          <p:xfrm>
            <a:off x="2144" y="1135"/>
            <a:ext cx="145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8" name="Equation" r:id="rId18" imgW="2311200" imgH="622080" progId="Equation.DSMT4">
                    <p:embed/>
                  </p:oleObj>
                </mc:Choice>
                <mc:Fallback>
                  <p:oleObj name="Equation" r:id="rId18" imgW="2311200" imgH="6220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1135"/>
                          <a:ext cx="145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8" name="Rectangle 26"/>
            <p:cNvSpPr>
              <a:spLocks noChangeArrowheads="1"/>
            </p:cNvSpPr>
            <p:nvPr/>
          </p:nvSpPr>
          <p:spPr bwMode="auto">
            <a:xfrm>
              <a:off x="3560" y="1207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.</a:t>
              </a:r>
            </a:p>
          </p:txBody>
        </p:sp>
      </p:grpSp>
      <p:sp>
        <p:nvSpPr>
          <p:cNvPr id="208924" name="Rectangle 28"/>
          <p:cNvSpPr>
            <a:spLocks noChangeArrowheads="1"/>
          </p:cNvSpPr>
          <p:nvPr/>
        </p:nvSpPr>
        <p:spPr bwMode="auto">
          <a:xfrm>
            <a:off x="539750" y="3141663"/>
            <a:ext cx="842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tabLst>
                <a:tab pos="3924300" algn="ctr"/>
                <a:tab pos="7848600" algn="r"/>
              </a:tabLst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We only need to show that the condition of Cauchy’s theorem can not be hold. </a:t>
            </a:r>
          </a:p>
        </p:txBody>
      </p:sp>
      <p:sp>
        <p:nvSpPr>
          <p:cNvPr id="208925" name="Rectangle 29"/>
          <p:cNvSpPr>
            <a:spLocks noChangeArrowheads="1"/>
          </p:cNvSpPr>
          <p:nvPr/>
        </p:nvSpPr>
        <p:spPr bwMode="auto">
          <a:xfrm>
            <a:off x="539750" y="3536950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3924300" algn="ctr"/>
                <a:tab pos="7848600" algn="r"/>
              </a:tabLst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That is, </a:t>
            </a:r>
          </a:p>
        </p:txBody>
      </p:sp>
      <p:graphicFrame>
        <p:nvGraphicFramePr>
          <p:cNvPr id="208942" name="Object 5"/>
          <p:cNvGraphicFramePr>
            <a:graphicFrameLocks noChangeAspect="1"/>
          </p:cNvGraphicFramePr>
          <p:nvPr/>
        </p:nvGraphicFramePr>
        <p:xfrm>
          <a:off x="1476375" y="4725988"/>
          <a:ext cx="10763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Bitmap Image" r:id="rId20" imgW="1076475" imgH="514422" progId="PBrush">
                  <p:embed/>
                </p:oleObj>
              </mc:Choice>
              <mc:Fallback>
                <p:oleObj name="Bitmap Image" r:id="rId20" imgW="1076475" imgH="514422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25988"/>
                        <a:ext cx="10763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43" name="Object 6"/>
          <p:cNvGraphicFramePr>
            <a:graphicFrameLocks noChangeAspect="1"/>
          </p:cNvGraphicFramePr>
          <p:nvPr/>
        </p:nvGraphicFramePr>
        <p:xfrm>
          <a:off x="2627313" y="4725988"/>
          <a:ext cx="23336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Bitmap Image" r:id="rId22" imgW="2333333" imgH="695238" progId="PBrush">
                  <p:embed/>
                </p:oleObj>
              </mc:Choice>
              <mc:Fallback>
                <p:oleObj name="Bitmap Image" r:id="rId22" imgW="2333333" imgH="695238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25988"/>
                        <a:ext cx="23336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79388" y="2478088"/>
            <a:ext cx="8893175" cy="519112"/>
            <a:chOff x="113" y="1026"/>
            <a:chExt cx="5602" cy="327"/>
          </a:xfrm>
        </p:grpSpPr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113" y="1026"/>
              <a:ext cx="5602" cy="3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  </a:t>
              </a:r>
            </a:p>
          </p:txBody>
        </p:sp>
        <p:grpSp>
          <p:nvGrpSpPr>
            <p:cNvPr id="52259" name="Group 34"/>
            <p:cNvGrpSpPr>
              <a:grpSpLocks/>
            </p:cNvGrpSpPr>
            <p:nvPr/>
          </p:nvGrpSpPr>
          <p:grpSpPr bwMode="auto">
            <a:xfrm>
              <a:off x="158" y="1026"/>
              <a:ext cx="5534" cy="304"/>
              <a:chOff x="204" y="1026"/>
              <a:chExt cx="5534" cy="304"/>
            </a:xfrm>
          </p:grpSpPr>
          <p:grpSp>
            <p:nvGrpSpPr>
              <p:cNvPr id="52260" name="Group 35"/>
              <p:cNvGrpSpPr>
                <a:grpSpLocks/>
              </p:cNvGrpSpPr>
              <p:nvPr/>
            </p:nvGrpSpPr>
            <p:grpSpPr bwMode="auto">
              <a:xfrm>
                <a:off x="1565" y="1026"/>
                <a:ext cx="4173" cy="304"/>
                <a:chOff x="1338" y="1026"/>
                <a:chExt cx="4173" cy="304"/>
              </a:xfrm>
            </p:grpSpPr>
            <p:grpSp>
              <p:nvGrpSpPr>
                <p:cNvPr id="52263" name="Group 36"/>
                <p:cNvGrpSpPr>
                  <a:grpSpLocks/>
                </p:cNvGrpSpPr>
                <p:nvPr/>
              </p:nvGrpSpPr>
              <p:grpSpPr bwMode="auto">
                <a:xfrm>
                  <a:off x="1338" y="1026"/>
                  <a:ext cx="1800" cy="304"/>
                  <a:chOff x="521" y="1373"/>
                  <a:chExt cx="1800" cy="304"/>
                </a:xfrm>
              </p:grpSpPr>
              <p:graphicFrame>
                <p:nvGraphicFramePr>
                  <p:cNvPr id="52234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521" y="1480"/>
                  <a:ext cx="474" cy="1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2341" r:id="rId24" imgW="748975" imgH="241195" progId="Equation.DSMT4">
                          <p:embed/>
                        </p:oleObj>
                      </mc:Choice>
                      <mc:Fallback>
                        <p:oleObj r:id="rId24" imgW="748975" imgH="241195" progId="Equation.DSMT4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1" y="1480"/>
                                <a:ext cx="474" cy="15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226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1373"/>
                    <a:ext cx="19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r>
                      <a:rPr lang="zh-CN" altLang="en-US" sz="240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,</a:t>
                    </a:r>
                    <a:r>
                      <a:rPr lang="zh-CN" altLang="en-US" sz="2400">
                        <a:latin typeface="Times New Roman" pitchFamily="18" charset="0"/>
                        <a:cs typeface="Times New Roman" pitchFamily="18" charset="0"/>
                      </a:rPr>
                      <a:t> </a:t>
                    </a:r>
                    <a:endParaRPr lang="zh-CN" altLang="en-US" sz="2400">
                      <a:cs typeface="Times New Roman" pitchFamily="18" charset="0"/>
                    </a:endParaRPr>
                  </a:p>
                </p:txBody>
              </p:sp>
              <p:graphicFrame>
                <p:nvGraphicFramePr>
                  <p:cNvPr id="52235" name="Object 11"/>
                  <p:cNvGraphicFramePr>
                    <a:graphicFrameLocks noChangeAspect="1"/>
                  </p:cNvGraphicFramePr>
                  <p:nvPr/>
                </p:nvGraphicFramePr>
                <p:xfrm>
                  <a:off x="1111" y="1451"/>
                  <a:ext cx="792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2342" r:id="rId26" imgW="1257300" imgH="330200" progId="Equation.DSMT4">
                          <p:embed/>
                        </p:oleObj>
                      </mc:Choice>
                      <mc:Fallback>
                        <p:oleObj r:id="rId26" imgW="1257300" imgH="330200" progId="Equation.DSMT4">
                          <p:embed/>
                          <p:pic>
                            <p:nvPicPr>
                              <p:cNvPr id="0" name="Object 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11" y="1451"/>
                                <a:ext cx="792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226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1389"/>
                    <a:ext cx="4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 sz="240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, </a:t>
                    </a:r>
                    <a:r>
                      <a:rPr lang="en-US" altLang="zh-CN" sz="240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s. t.</a:t>
                    </a:r>
                  </a:p>
                </p:txBody>
              </p:sp>
            </p:grpSp>
            <p:grpSp>
              <p:nvGrpSpPr>
                <p:cNvPr id="52264" name="Group 41"/>
                <p:cNvGrpSpPr>
                  <a:grpSpLocks/>
                </p:cNvGrpSpPr>
                <p:nvPr/>
              </p:nvGrpSpPr>
              <p:grpSpPr bwMode="auto">
                <a:xfrm>
                  <a:off x="3132" y="1071"/>
                  <a:ext cx="2379" cy="231"/>
                  <a:chOff x="1383" y="1884"/>
                  <a:chExt cx="2379" cy="231"/>
                </a:xfrm>
              </p:grpSpPr>
              <p:graphicFrame>
                <p:nvGraphicFramePr>
                  <p:cNvPr id="52233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383" y="1888"/>
                  <a:ext cx="2274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2343" r:id="rId28" imgW="3606800" imgH="330200" progId="Equation.DSMT4">
                          <p:embed/>
                        </p:oleObj>
                      </mc:Choice>
                      <mc:Fallback>
                        <p:oleObj r:id="rId28" imgW="3606800" imgH="330200" progId="Equation.DSMT4">
                          <p:embed/>
                          <p:pic>
                            <p:nvPicPr>
                              <p:cNvPr id="0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83" y="1888"/>
                                <a:ext cx="2274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226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606" y="1884"/>
                    <a:ext cx="15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>
                        <a:solidFill>
                          <a:schemeClr val="tx2"/>
                        </a:solidFill>
                      </a:rPr>
                      <a:t>.</a:t>
                    </a:r>
                  </a:p>
                </p:txBody>
              </p:sp>
            </p:grpSp>
          </p:grpSp>
          <p:sp>
            <p:nvSpPr>
              <p:cNvPr id="52261" name="Rectangle 44"/>
              <p:cNvSpPr>
                <a:spLocks noChangeArrowheads="1"/>
              </p:cNvSpPr>
              <p:nvPr/>
            </p:nvSpPr>
            <p:spPr bwMode="auto">
              <a:xfrm>
                <a:off x="204" y="1071"/>
                <a:ext cx="10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tx2"/>
                    </a:solidFill>
                  </a:rPr>
                  <a:t>convergence</a:t>
                </a:r>
              </a:p>
            </p:txBody>
          </p:sp>
          <p:sp>
            <p:nvSpPr>
              <p:cNvPr id="52262" name="AutoShape 45"/>
              <p:cNvSpPr>
                <a:spLocks noChangeArrowheads="1"/>
              </p:cNvSpPr>
              <p:nvPr/>
            </p:nvSpPr>
            <p:spPr bwMode="auto">
              <a:xfrm>
                <a:off x="1202" y="1162"/>
                <a:ext cx="363" cy="90"/>
              </a:xfrm>
              <a:prstGeom prst="leftRightArrow">
                <a:avLst>
                  <a:gd name="adj1" fmla="val 50000"/>
                  <a:gd name="adj2" fmla="val 80667"/>
                </a:avLst>
              </a:prstGeom>
              <a:gradFill rotWithShape="1">
                <a:gsLst>
                  <a:gs pos="0">
                    <a:srgbClr val="FFEBFA"/>
                  </a:gs>
                  <a:gs pos="14999">
                    <a:srgbClr val="C4D6EB"/>
                  </a:gs>
                  <a:gs pos="30000">
                    <a:srgbClr val="85C2FF"/>
                  </a:gs>
                  <a:gs pos="50000">
                    <a:srgbClr val="5E9EFF"/>
                  </a:gs>
                  <a:gs pos="70000">
                    <a:srgbClr val="85C2FF"/>
                  </a:gs>
                  <a:gs pos="85001">
                    <a:srgbClr val="C4D6EB"/>
                  </a:gs>
                  <a:gs pos="100000">
                    <a:srgbClr val="FFEBF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graphicFrame>
        <p:nvGraphicFramePr>
          <p:cNvPr id="208946" name="Object 7"/>
          <p:cNvGraphicFramePr>
            <a:graphicFrameLocks noChangeAspect="1"/>
          </p:cNvGraphicFramePr>
          <p:nvPr/>
        </p:nvGraphicFramePr>
        <p:xfrm>
          <a:off x="2232025" y="5518150"/>
          <a:ext cx="2124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4" name="Bitmap Image" r:id="rId30" imgW="2123810" imgH="647619" progId="PBrush">
                  <p:embed/>
                </p:oleObj>
              </mc:Choice>
              <mc:Fallback>
                <p:oleObj name="Bitmap Image" r:id="rId30" imgW="2123810" imgH="647619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518150"/>
                        <a:ext cx="21240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47" name="Object 8"/>
          <p:cNvGraphicFramePr>
            <a:graphicFrameLocks noChangeAspect="1"/>
          </p:cNvGraphicFramePr>
          <p:nvPr/>
        </p:nvGraphicFramePr>
        <p:xfrm>
          <a:off x="4373563" y="5624513"/>
          <a:ext cx="485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5" name="Bitmap Image" r:id="rId32" imgW="485586" imgH="542857" progId="PBrush">
                  <p:embed/>
                </p:oleObj>
              </mc:Choice>
              <mc:Fallback>
                <p:oleObj name="Bitmap Image" r:id="rId32" imgW="485586" imgH="542857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5624513"/>
                        <a:ext cx="4857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0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0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1" grpId="0"/>
      <p:bldP spid="208914" grpId="0"/>
      <p:bldP spid="208915" grpId="0"/>
      <p:bldP spid="208917" grpId="0"/>
      <p:bldP spid="208918" grpId="0"/>
      <p:bldP spid="208924" grpId="0"/>
      <p:bldP spid="2089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14313" y="1571625"/>
            <a:ext cx="8643937" cy="3786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C6108-99B6-4796-8324-69C5203FA72E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ea typeface="宋体" charset="-122"/>
              </a:rPr>
              <a:t>Conditions for convergence of a sequence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96875" y="1722438"/>
          <a:ext cx="83502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Document" r:id="rId4" imgW="7925827" imgH="3764832" progId="Word.Document.8">
                  <p:embed/>
                </p:oleObj>
              </mc:Choice>
              <mc:Fallback>
                <p:oleObj name="Document" r:id="rId4" imgW="7925827" imgH="3764832" progId="Word.Document.8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722438"/>
                        <a:ext cx="835025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85750" y="1357313"/>
            <a:ext cx="8572500" cy="1357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1DFF4-EF37-4600-A31A-9A368033711D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ea typeface="宋体" charset="-122"/>
              </a:rPr>
              <a:t>Conditions for convergence of a sequence</a:t>
            </a:r>
          </a:p>
        </p:txBody>
      </p:sp>
      <p:sp>
        <p:nvSpPr>
          <p:cNvPr id="54282" name="Rectangle 4"/>
          <p:cNvSpPr>
            <a:spLocks noChangeArrowheads="1"/>
          </p:cNvSpPr>
          <p:nvPr/>
        </p:nvSpPr>
        <p:spPr bwMode="auto">
          <a:xfrm>
            <a:off x="323850" y="1196975"/>
            <a:ext cx="8569325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54283" name="Rectangle 5"/>
          <p:cNvSpPr>
            <a:spLocks noChangeArrowheads="1"/>
          </p:cNvSpPr>
          <p:nvPr/>
        </p:nvSpPr>
        <p:spPr bwMode="auto">
          <a:xfrm>
            <a:off x="323850" y="4868863"/>
            <a:ext cx="85693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>
              <a:latin typeface="Times New Roman" pitchFamily="18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598488" y="1357313"/>
          <a:ext cx="79025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文档" r:id="rId4" imgW="6654365" imgH="1462715" progId="Word.Document.8">
                  <p:embed/>
                </p:oleObj>
              </mc:Choice>
              <mc:Fallback>
                <p:oleObj name="文档" r:id="rId4" imgW="6654365" imgH="1462715" progId="Word.Document.8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357313"/>
                        <a:ext cx="790257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85788" y="2786063"/>
            <a:ext cx="8089900" cy="676275"/>
            <a:chOff x="476" y="1846"/>
            <a:chExt cx="5096" cy="426"/>
          </a:xfrm>
        </p:grpSpPr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476" y="1933"/>
              <a:ext cx="30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Example </a:t>
              </a:r>
              <a:r>
                <a:rPr lang="en-US" altLang="zh-CN" sz="2000" dirty="0">
                  <a:solidFill>
                    <a:srgbClr val="0000CC"/>
                  </a:solidFill>
                  <a:latin typeface="+mn-lt"/>
                </a:rPr>
                <a:t> Determine whether the sequence </a:t>
              </a:r>
            </a:p>
          </p:txBody>
        </p:sp>
        <p:sp>
          <p:nvSpPr>
            <p:cNvPr id="54296" name="Text Box 10"/>
            <p:cNvSpPr txBox="1">
              <a:spLocks noChangeArrowheads="1"/>
            </p:cNvSpPr>
            <p:nvPr/>
          </p:nvSpPr>
          <p:spPr bwMode="auto">
            <a:xfrm>
              <a:off x="4014" y="1933"/>
              <a:ext cx="15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</a:rPr>
                <a:t>converges or diverges.</a:t>
              </a:r>
            </a:p>
          </p:txBody>
        </p:sp>
        <p:graphicFrame>
          <p:nvGraphicFramePr>
            <p:cNvPr id="54278" name="Object 6"/>
            <p:cNvGraphicFramePr>
              <a:graphicFrameLocks noChangeAspect="1"/>
            </p:cNvGraphicFramePr>
            <p:nvPr/>
          </p:nvGraphicFramePr>
          <p:xfrm>
            <a:off x="3428" y="1846"/>
            <a:ext cx="639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0" name="Equation" r:id="rId6" imgW="1104840" imgH="736560" progId="Equation.DSMT4">
                    <p:embed/>
                  </p:oleObj>
                </mc:Choice>
                <mc:Fallback>
                  <p:oleObj name="Equation" r:id="rId6" imgW="1104840" imgH="7365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" y="1846"/>
                          <a:ext cx="639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611188" y="3551238"/>
            <a:ext cx="114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itchFamily="18" charset="0"/>
              </a:rPr>
              <a:t>Solution 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1763713" y="3573463"/>
            <a:ext cx="3887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Taking </a:t>
            </a:r>
            <a:r>
              <a:rPr lang="en-US" altLang="zh-CN" sz="2000" b="1" i="1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=4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>
                <a:latin typeface="Times New Roman" pitchFamily="18" charset="0"/>
              </a:rPr>
              <a:t>, we get a subsequence </a:t>
            </a:r>
            <a:endParaRPr lang="en-US" altLang="zh-CN" sz="2000" b="1" i="1"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00713" y="3429000"/>
            <a:ext cx="2076450" cy="661988"/>
            <a:chOff x="3379" y="2205"/>
            <a:chExt cx="1174" cy="372"/>
          </a:xfrm>
        </p:grpSpPr>
        <p:graphicFrame>
          <p:nvGraphicFramePr>
            <p:cNvPr id="54277" name="Object 5"/>
            <p:cNvGraphicFramePr>
              <a:graphicFrameLocks noChangeAspect="1"/>
            </p:cNvGraphicFramePr>
            <p:nvPr/>
          </p:nvGraphicFramePr>
          <p:xfrm>
            <a:off x="3379" y="2205"/>
            <a:ext cx="1043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1" name="Equation" r:id="rId8" imgW="1104840" imgH="393480" progId="Equation.3">
                    <p:embed/>
                  </p:oleObj>
                </mc:Choice>
                <mc:Fallback>
                  <p:oleObj name="Equation" r:id="rId8" imgW="110484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205"/>
                          <a:ext cx="1043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4" name="Rectangle 16"/>
            <p:cNvSpPr>
              <a:spLocks noChangeArrowheads="1"/>
            </p:cNvSpPr>
            <p:nvPr/>
          </p:nvSpPr>
          <p:spPr bwMode="auto">
            <a:xfrm>
              <a:off x="4377" y="2251"/>
              <a:ext cx="17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</a:rPr>
                <a:t>, </a:t>
              </a:r>
              <a:endParaRPr lang="zh-CN" altLang="en-US" sz="2000" b="1" i="1">
                <a:latin typeface="Times New Roman" pitchFamily="18" charset="0"/>
              </a:endParaRPr>
            </a:p>
          </p:txBody>
        </p:sp>
      </p:grpSp>
      <p:sp>
        <p:nvSpPr>
          <p:cNvPr id="161811" name="Rectangle 19"/>
          <p:cNvSpPr>
            <a:spLocks noChangeArrowheads="1"/>
          </p:cNvSpPr>
          <p:nvPr/>
        </p:nvSpPr>
        <p:spPr bwMode="auto">
          <a:xfrm>
            <a:off x="1331913" y="4005263"/>
            <a:ext cx="2474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which converges to 0. </a:t>
            </a:r>
            <a:endParaRPr lang="en-US" altLang="zh-CN" sz="2000" b="1" i="1">
              <a:latin typeface="Times New Roman" pitchFamily="18" charset="0"/>
            </a:endParaRPr>
          </a:p>
        </p:txBody>
      </p:sp>
      <p:sp>
        <p:nvSpPr>
          <p:cNvPr id="161812" name="Rectangle 20"/>
          <p:cNvSpPr>
            <a:spLocks noChangeArrowheads="1"/>
          </p:cNvSpPr>
          <p:nvPr/>
        </p:nvSpPr>
        <p:spPr bwMode="auto">
          <a:xfrm>
            <a:off x="1763713" y="4400550"/>
            <a:ext cx="4159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Taking </a:t>
            </a:r>
            <a:r>
              <a:rPr lang="en-US" altLang="zh-CN" sz="2000" b="1" i="1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=8</a:t>
            </a:r>
            <a:r>
              <a:rPr lang="en-US" altLang="zh-CN" sz="2000" b="1" i="1">
                <a:latin typeface="Times New Roman" pitchFamily="18" charset="0"/>
              </a:rPr>
              <a:t>k+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, we get a subsequence </a:t>
            </a:r>
            <a:endParaRPr lang="en-US" altLang="zh-CN" sz="2000" b="1" i="1">
              <a:latin typeface="Times New Roman" pitchFamily="18" charset="0"/>
            </a:endParaRPr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1331913" y="4832350"/>
            <a:ext cx="2474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which converges to 1. </a:t>
            </a:r>
            <a:endParaRPr lang="en-US" altLang="zh-CN" sz="2000" b="1" i="1">
              <a:latin typeface="Times New Roman" pitchFamily="18" charset="0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763713" y="5143500"/>
            <a:ext cx="6665912" cy="658813"/>
            <a:chOff x="1111" y="3240"/>
            <a:chExt cx="4199" cy="415"/>
          </a:xfrm>
        </p:grpSpPr>
        <p:sp>
          <p:nvSpPr>
            <p:cNvPr id="54293" name="Rectangle 26"/>
            <p:cNvSpPr>
              <a:spLocks noChangeArrowheads="1"/>
            </p:cNvSpPr>
            <p:nvPr/>
          </p:nvSpPr>
          <p:spPr bwMode="auto">
            <a:xfrm>
              <a:off x="1111" y="3339"/>
              <a:ext cx="36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</a:rPr>
                <a:t>According to the aggregation principle, the sequence   </a:t>
              </a:r>
              <a:endParaRPr lang="en-US" altLang="zh-CN" sz="2000" b="1" i="1">
                <a:latin typeface="Times New Roman" pitchFamily="18" charset="0"/>
              </a:endParaRPr>
            </a:p>
          </p:txBody>
        </p:sp>
        <p:graphicFrame>
          <p:nvGraphicFramePr>
            <p:cNvPr id="54276" name="Object 4"/>
            <p:cNvGraphicFramePr>
              <a:graphicFrameLocks noChangeAspect="1"/>
            </p:cNvGraphicFramePr>
            <p:nvPr/>
          </p:nvGraphicFramePr>
          <p:xfrm>
            <a:off x="4645" y="3240"/>
            <a:ext cx="665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2" name="Equation" r:id="rId10" imgW="1180800" imgH="736560" progId="Equation.DSMT4">
                    <p:embed/>
                  </p:oleObj>
                </mc:Choice>
                <mc:Fallback>
                  <p:oleObj name="Equation" r:id="rId10" imgW="1180800" imgH="7365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" y="3240"/>
                          <a:ext cx="665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25" name="Rectangle 33"/>
          <p:cNvSpPr>
            <a:spLocks noChangeArrowheads="1"/>
          </p:cNvSpPr>
          <p:nvPr/>
        </p:nvSpPr>
        <p:spPr bwMode="auto">
          <a:xfrm>
            <a:off x="1331913" y="5734050"/>
            <a:ext cx="1500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is divergent. </a:t>
            </a:r>
            <a:endParaRPr lang="en-US" altLang="zh-CN" sz="2000" b="1" i="1">
              <a:latin typeface="Times New Roman" pitchFamily="18" charset="0"/>
            </a:endParaRPr>
          </a:p>
        </p:txBody>
      </p:sp>
      <p:graphicFrame>
        <p:nvGraphicFramePr>
          <p:cNvPr id="377857" name="Object 3"/>
          <p:cNvGraphicFramePr>
            <a:graphicFrameLocks noChangeAspect="1"/>
          </p:cNvGraphicFramePr>
          <p:nvPr/>
        </p:nvGraphicFramePr>
        <p:xfrm>
          <a:off x="5940425" y="4222750"/>
          <a:ext cx="22320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Equation" r:id="rId12" imgW="1409400" imgH="444240" progId="Equation.DSMT4">
                  <p:embed/>
                </p:oleObj>
              </mc:Choice>
              <mc:Fallback>
                <p:oleObj name="Equation" r:id="rId12" imgW="140940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222750"/>
                        <a:ext cx="2232025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5" grpId="0"/>
      <p:bldP spid="161806" grpId="0"/>
      <p:bldP spid="161811" grpId="0"/>
      <p:bldP spid="161812" grpId="0"/>
      <p:bldP spid="161816" grpId="0"/>
      <p:bldP spid="1618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928688" y="1785938"/>
            <a:ext cx="6643687" cy="3929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03C5C-42BE-419A-A334-A4787F4E6890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55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686800" cy="85725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Calculating Limits of Sequences</a:t>
            </a:r>
          </a:p>
        </p:txBody>
      </p:sp>
      <p:sp>
        <p:nvSpPr>
          <p:cNvPr id="213002" name="Rectangle 10"/>
          <p:cNvSpPr>
            <a:spLocks noChangeArrowheads="1"/>
          </p:cNvSpPr>
          <p:nvPr/>
        </p:nvSpPr>
        <p:spPr bwMode="auto">
          <a:xfrm>
            <a:off x="1357313" y="1971675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Theorem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(Rules of rational operations)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	</a:t>
            </a:r>
            <a:endParaRPr lang="en-US" altLang="zh-CN" sz="2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13004" name="Rectangle 12"/>
          <p:cNvSpPr>
            <a:spLocks noChangeArrowheads="1"/>
          </p:cNvSpPr>
          <p:nvPr/>
        </p:nvSpPr>
        <p:spPr bwMode="auto">
          <a:xfrm>
            <a:off x="6100763" y="2581275"/>
            <a:ext cx="1081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endParaRPr lang="en-US" altLang="zh-CN" sz="2400">
              <a:solidFill>
                <a:srgbClr val="0000CC"/>
              </a:solidFill>
              <a:cs typeface="Times New Roman" pitchFamily="18" charset="0"/>
            </a:endParaRPr>
          </a:p>
        </p:txBody>
      </p:sp>
      <p:graphicFrame>
        <p:nvGraphicFramePr>
          <p:cNvPr id="212999" name="Object 2"/>
          <p:cNvGraphicFramePr>
            <a:graphicFrameLocks noChangeAspect="1"/>
          </p:cNvGraphicFramePr>
          <p:nvPr/>
        </p:nvGraphicFramePr>
        <p:xfrm>
          <a:off x="2744788" y="3295650"/>
          <a:ext cx="45418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Equation" r:id="rId4" imgW="4546440" imgH="419040" progId="Equation.DSMT4">
                  <p:embed/>
                </p:oleObj>
              </mc:Choice>
              <mc:Fallback>
                <p:oleObj name="Equation" r:id="rId4" imgW="454644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3295650"/>
                        <a:ext cx="45418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1997075" y="3878263"/>
            <a:ext cx="620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endParaRPr lang="zh-CN" altLang="en-US" sz="2400">
              <a:solidFill>
                <a:srgbClr val="0000CC"/>
              </a:solidFill>
              <a:cs typeface="Times New Roman" pitchFamily="18" charset="0"/>
            </a:endParaRPr>
          </a:p>
        </p:txBody>
      </p:sp>
      <p:graphicFrame>
        <p:nvGraphicFramePr>
          <p:cNvPr id="212998" name="Object 3"/>
          <p:cNvGraphicFramePr>
            <a:graphicFrameLocks noChangeAspect="1"/>
          </p:cNvGraphicFramePr>
          <p:nvPr/>
        </p:nvGraphicFramePr>
        <p:xfrm>
          <a:off x="2743200" y="3871913"/>
          <a:ext cx="40433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6" imgW="4038480" imgH="419040" progId="Equation.DSMT4">
                  <p:embed/>
                </p:oleObj>
              </mc:Choice>
              <mc:Fallback>
                <p:oleObj name="Equation" r:id="rId6" imgW="403848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71913"/>
                        <a:ext cx="40433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6" name="Rectangle 14"/>
          <p:cNvSpPr>
            <a:spLocks noChangeArrowheads="1"/>
          </p:cNvSpPr>
          <p:nvPr/>
        </p:nvSpPr>
        <p:spPr bwMode="auto">
          <a:xfrm>
            <a:off x="1997075" y="4633913"/>
            <a:ext cx="620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endParaRPr lang="zh-CN" altLang="en-US" sz="2400">
              <a:solidFill>
                <a:srgbClr val="0000CC"/>
              </a:solidFill>
              <a:cs typeface="Times New Roman" pitchFamily="18" charset="0"/>
            </a:endParaRPr>
          </a:p>
        </p:txBody>
      </p:sp>
      <p:graphicFrame>
        <p:nvGraphicFramePr>
          <p:cNvPr id="212997" name="Object 4"/>
          <p:cNvGraphicFramePr>
            <a:graphicFrameLocks noChangeAspect="1"/>
          </p:cNvGraphicFramePr>
          <p:nvPr/>
        </p:nvGraphicFramePr>
        <p:xfrm>
          <a:off x="2611438" y="4375150"/>
          <a:ext cx="24796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8" imgW="2476440" imgH="863280" progId="Equation.DSMT4">
                  <p:embed/>
                </p:oleObj>
              </mc:Choice>
              <mc:Fallback>
                <p:oleObj name="Equation" r:id="rId8" imgW="2476440" imgH="863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375150"/>
                        <a:ext cx="247967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7" name="Rectangle 15"/>
          <p:cNvSpPr>
            <a:spLocks noChangeArrowheads="1"/>
          </p:cNvSpPr>
          <p:nvPr/>
        </p:nvSpPr>
        <p:spPr bwMode="auto">
          <a:xfrm>
            <a:off x="5022850" y="4598988"/>
            <a:ext cx="679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endParaRPr lang="en-US" altLang="zh-CN" sz="2400">
              <a:solidFill>
                <a:srgbClr val="0000CC"/>
              </a:solidFill>
              <a:cs typeface="Times New Roman" pitchFamily="18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676900" y="4560888"/>
            <a:ext cx="727075" cy="461962"/>
            <a:chOff x="1136" y="3724"/>
            <a:chExt cx="458" cy="291"/>
          </a:xfrm>
        </p:grpSpPr>
        <p:graphicFrame>
          <p:nvGraphicFramePr>
            <p:cNvPr id="55303" name="Object 7"/>
            <p:cNvGraphicFramePr>
              <a:graphicFrameLocks noChangeAspect="1"/>
            </p:cNvGraphicFramePr>
            <p:nvPr/>
          </p:nvGraphicFramePr>
          <p:xfrm>
            <a:off x="1136" y="3806"/>
            <a:ext cx="38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3" name="Equation" r:id="rId10" imgW="609480" imgH="241200" progId="Equation.DSMT4">
                    <p:embed/>
                  </p:oleObj>
                </mc:Choice>
                <mc:Fallback>
                  <p:oleObj name="Equation" r:id="rId10" imgW="60948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806"/>
                          <a:ext cx="38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8" name="Rectangle 16"/>
            <p:cNvSpPr>
              <a:spLocks noChangeArrowheads="1"/>
            </p:cNvSpPr>
            <p:nvPr/>
          </p:nvSpPr>
          <p:spPr bwMode="auto">
            <a:xfrm>
              <a:off x="1429" y="3724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57313" y="2581275"/>
            <a:ext cx="4789487" cy="490538"/>
            <a:chOff x="-109" y="1253"/>
            <a:chExt cx="3017" cy="309"/>
          </a:xfrm>
        </p:grpSpPr>
        <p:grpSp>
          <p:nvGrpSpPr>
            <p:cNvPr id="55315" name="Group 18"/>
            <p:cNvGrpSpPr>
              <a:grpSpLocks/>
            </p:cNvGrpSpPr>
            <p:nvPr/>
          </p:nvGrpSpPr>
          <p:grpSpPr bwMode="auto">
            <a:xfrm>
              <a:off x="943" y="1253"/>
              <a:ext cx="1965" cy="309"/>
              <a:chOff x="943" y="1230"/>
              <a:chExt cx="1965" cy="309"/>
            </a:xfrm>
          </p:grpSpPr>
          <p:graphicFrame>
            <p:nvGraphicFramePr>
              <p:cNvPr id="55301" name="Object 5"/>
              <p:cNvGraphicFramePr>
                <a:graphicFrameLocks noChangeAspect="1"/>
              </p:cNvGraphicFramePr>
              <p:nvPr/>
            </p:nvGraphicFramePr>
            <p:xfrm>
              <a:off x="943" y="1281"/>
              <a:ext cx="75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44" name="Equation" r:id="rId12" imgW="1206360" imgH="406080" progId="Equation.DSMT4">
                      <p:embed/>
                    </p:oleObj>
                  </mc:Choice>
                  <mc:Fallback>
                    <p:oleObj name="Equation" r:id="rId12" imgW="1206360" imgH="40608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3" y="1281"/>
                            <a:ext cx="758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17" name="Rectangle 11"/>
              <p:cNvSpPr>
                <a:spLocks noChangeArrowheads="1"/>
              </p:cNvSpPr>
              <p:nvPr/>
            </p:nvSpPr>
            <p:spPr bwMode="auto">
              <a:xfrm>
                <a:off x="1691" y="1230"/>
                <a:ext cx="48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endParaRPr lang="en-US" altLang="zh-CN" sz="2400">
                  <a:solidFill>
                    <a:srgbClr val="0000CC"/>
                  </a:solidFill>
                  <a:cs typeface="Times New Roman" pitchFamily="18" charset="0"/>
                </a:endParaRPr>
              </a:p>
            </p:txBody>
          </p:sp>
          <p:graphicFrame>
            <p:nvGraphicFramePr>
              <p:cNvPr id="55302" name="Object 6"/>
              <p:cNvGraphicFramePr>
                <a:graphicFrameLocks noChangeAspect="1"/>
              </p:cNvGraphicFramePr>
              <p:nvPr/>
            </p:nvGraphicFramePr>
            <p:xfrm>
              <a:off x="2154" y="1281"/>
              <a:ext cx="754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45" name="Equation" r:id="rId14" imgW="1193760" imgH="406080" progId="Equation.DSMT4">
                      <p:embed/>
                    </p:oleObj>
                  </mc:Choice>
                  <mc:Fallback>
                    <p:oleObj name="Equation" r:id="rId14" imgW="1193760" imgH="40608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1281"/>
                            <a:ext cx="754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316" name="Rectangle 17"/>
            <p:cNvSpPr>
              <a:spLocks noChangeArrowheads="1"/>
            </p:cNvSpPr>
            <p:nvPr/>
          </p:nvSpPr>
          <p:spPr bwMode="auto">
            <a:xfrm>
              <a:off x="-109" y="1258"/>
              <a:ext cx="12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Assume that	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  <p:sp>
        <p:nvSpPr>
          <p:cNvPr id="213012" name="Rectangle 20"/>
          <p:cNvSpPr>
            <a:spLocks noChangeArrowheads="1"/>
          </p:cNvSpPr>
          <p:nvPr/>
        </p:nvSpPr>
        <p:spPr bwMode="auto">
          <a:xfrm>
            <a:off x="1997075" y="3265488"/>
            <a:ext cx="620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3924300" algn="ctr"/>
                <a:tab pos="7848600" algn="r"/>
              </a:tabLst>
            </a:pPr>
            <a:r>
              <a:rPr lang="zh-CN" alt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endParaRPr lang="zh-CN" altLang="en-US" sz="2400">
              <a:solidFill>
                <a:srgbClr val="0000CC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4" grpId="0"/>
      <p:bldP spid="213005" grpId="0"/>
      <p:bldP spid="213006" grpId="0"/>
      <p:bldP spid="213007" grpId="0"/>
      <p:bldP spid="2130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686800" cy="796086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Calculating Limits of Sequences</a:t>
            </a:r>
            <a:endParaRPr lang="en-US" altLang="zh-CN" sz="4400" dirty="0">
              <a:ea typeface="宋体" charset="-122"/>
            </a:endParaRPr>
          </a:p>
        </p:txBody>
      </p: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37EF-2214-434C-819A-60992EFA9B7A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468313" y="1990725"/>
            <a:ext cx="1095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3924300" algn="ctr"/>
                <a:tab pos="7848600" algn="r"/>
              </a:tabLst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611188" y="2674938"/>
            <a:ext cx="3071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which will be solved later. 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3779838" y="3463925"/>
            <a:ext cx="1087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we have 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14040" name="Rectangle 24"/>
          <p:cNvSpPr>
            <a:spLocks noChangeArrowheads="1"/>
          </p:cNvSpPr>
          <p:nvPr/>
        </p:nvSpPr>
        <p:spPr bwMode="auto">
          <a:xfrm>
            <a:off x="539750" y="5445125"/>
            <a:ext cx="1601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then we have 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14041" name="Rectangle 25"/>
          <p:cNvSpPr>
            <a:spLocks noChangeArrowheads="1"/>
          </p:cNvSpPr>
          <p:nvPr/>
        </p:nvSpPr>
        <p:spPr bwMode="auto">
          <a:xfrm>
            <a:off x="1547813" y="5949950"/>
            <a:ext cx="88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Finish.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56342" name="Group 55"/>
          <p:cNvGrpSpPr>
            <a:grpSpLocks/>
          </p:cNvGrpSpPr>
          <p:nvPr/>
        </p:nvGrpSpPr>
        <p:grpSpPr bwMode="auto">
          <a:xfrm>
            <a:off x="500063" y="1314450"/>
            <a:ext cx="6715125" cy="685800"/>
            <a:chOff x="498" y="919"/>
            <a:chExt cx="4230" cy="432"/>
          </a:xfrm>
        </p:grpSpPr>
        <p:graphicFrame>
          <p:nvGraphicFramePr>
            <p:cNvPr id="56332" name="Object 12"/>
            <p:cNvGraphicFramePr>
              <a:graphicFrameLocks noChangeAspect="1"/>
            </p:cNvGraphicFramePr>
            <p:nvPr/>
          </p:nvGraphicFramePr>
          <p:xfrm>
            <a:off x="4188" y="995"/>
            <a:ext cx="49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3" name="Equation" r:id="rId4" imgW="787320" imgH="419040" progId="Equation.DSMT4">
                    <p:embed/>
                  </p:oleObj>
                </mc:Choice>
                <mc:Fallback>
                  <p:oleObj name="Equation" r:id="rId4" imgW="787320" imgH="4190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995"/>
                          <a:ext cx="498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98" y="970"/>
              <a:ext cx="13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latin typeface="+mn-lt"/>
                  <a:cs typeface="Times New Roman" pitchFamily="18" charset="0"/>
                </a:rPr>
                <a:t>  </a:t>
              </a:r>
              <a:r>
                <a:rPr lang="en-US" altLang="zh-CN" sz="2400" dirty="0">
                  <a:latin typeface="+mn-lt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  <a:cs typeface="Times New Roman" pitchFamily="18" charset="0"/>
                </a:rPr>
                <a:t>Let </a:t>
              </a:r>
              <a:endParaRPr lang="en-US" altLang="zh-CN" sz="2400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56333" name="Object 13"/>
            <p:cNvGraphicFramePr>
              <a:graphicFrameLocks noChangeAspect="1"/>
            </p:cNvGraphicFramePr>
            <p:nvPr/>
          </p:nvGraphicFramePr>
          <p:xfrm>
            <a:off x="1734" y="1026"/>
            <a:ext cx="41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4" name="Equation" r:id="rId6" imgW="660240" imgH="330120" progId="Equation.DSMT4">
                    <p:embed/>
                  </p:oleObj>
                </mc:Choice>
                <mc:Fallback>
                  <p:oleObj name="Equation" r:id="rId6" imgW="660240" imgH="3301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1026"/>
                          <a:ext cx="41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70" name="Rectangle 37"/>
            <p:cNvSpPr>
              <a:spLocks noChangeArrowheads="1"/>
            </p:cNvSpPr>
            <p:nvPr/>
          </p:nvSpPr>
          <p:spPr bwMode="auto">
            <a:xfrm>
              <a:off x="2109" y="981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and 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56334" name="Object 14"/>
            <p:cNvGraphicFramePr>
              <a:graphicFrameLocks noChangeAspect="1"/>
            </p:cNvGraphicFramePr>
            <p:nvPr/>
          </p:nvGraphicFramePr>
          <p:xfrm>
            <a:off x="2536" y="919"/>
            <a:ext cx="120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5" name="Equation" r:id="rId8" imgW="1904760" imgH="685800" progId="Equation.DSMT4">
                    <p:embed/>
                  </p:oleObj>
                </mc:Choice>
                <mc:Fallback>
                  <p:oleObj name="Equation" r:id="rId8" imgW="1904760" imgH="685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919"/>
                          <a:ext cx="120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71" name="Rectangle 38"/>
            <p:cNvSpPr>
              <a:spLocks noChangeArrowheads="1"/>
            </p:cNvSpPr>
            <p:nvPr/>
          </p:nvSpPr>
          <p:spPr bwMode="auto">
            <a:xfrm>
              <a:off x="3603" y="959"/>
              <a:ext cx="6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,  </a:t>
              </a:r>
              <a:r>
                <a:rPr lang="en-US" altLang="zh-CN" sz="24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find </a:t>
              </a:r>
              <a:endParaRPr lang="en-US" altLang="zh-CN" sz="240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56372" name="Rectangle 39"/>
            <p:cNvSpPr>
              <a:spLocks noChangeArrowheads="1"/>
            </p:cNvSpPr>
            <p:nvPr/>
          </p:nvSpPr>
          <p:spPr bwMode="auto">
            <a:xfrm>
              <a:off x="4563" y="959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tabLst>
                  <a:tab pos="3924300" algn="ctr"/>
                  <a:tab pos="7848600" algn="r"/>
                </a:tabLst>
              </a:pPr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400">
                <a:cs typeface="Times New Roman" pitchFamily="18" charset="0"/>
              </a:endParaRPr>
            </a:p>
          </p:txBody>
        </p:sp>
      </p:grpSp>
      <p:sp>
        <p:nvSpPr>
          <p:cNvPr id="214056" name="Rectangle 40"/>
          <p:cNvSpPr>
            <a:spLocks noChangeArrowheads="1"/>
          </p:cNvSpPr>
          <p:nvPr/>
        </p:nvSpPr>
        <p:spPr bwMode="auto">
          <a:xfrm>
            <a:off x="6588125" y="2024063"/>
            <a:ext cx="200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and we know that</a:t>
            </a:r>
            <a:endParaRPr lang="en-US" altLang="zh-CN" sz="2000">
              <a:cs typeface="Times New Roman" pitchFamily="18" charset="0"/>
            </a:endParaRPr>
          </a:p>
        </p:txBody>
      </p:sp>
      <p:graphicFrame>
        <p:nvGraphicFramePr>
          <p:cNvPr id="214047" name="Object 2"/>
          <p:cNvGraphicFramePr>
            <a:graphicFrameLocks noChangeAspect="1"/>
          </p:cNvGraphicFramePr>
          <p:nvPr/>
        </p:nvGraphicFramePr>
        <p:xfrm>
          <a:off x="539750" y="2747963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6" r:id="rId10" imgW="228501" imgH="291973" progId="Equation.DSMT4">
                  <p:embed/>
                </p:oleObj>
              </mc:Choice>
              <mc:Fallback>
                <p:oleObj r:id="rId10" imgW="228501" imgH="29197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47963"/>
                        <a:ext cx="2286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57" name="Rectangle 41"/>
          <p:cNvSpPr>
            <a:spLocks noChangeArrowheads="1"/>
          </p:cNvSpPr>
          <p:nvPr/>
        </p:nvSpPr>
        <p:spPr bwMode="auto">
          <a:xfrm>
            <a:off x="3419475" y="2674938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That is 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1116013" y="3357563"/>
            <a:ext cx="2832100" cy="685800"/>
            <a:chOff x="703" y="2272"/>
            <a:chExt cx="1784" cy="432"/>
          </a:xfrm>
        </p:grpSpPr>
        <p:grpSp>
          <p:nvGrpSpPr>
            <p:cNvPr id="56366" name="Group 58"/>
            <p:cNvGrpSpPr>
              <a:grpSpLocks/>
            </p:cNvGrpSpPr>
            <p:nvPr/>
          </p:nvGrpSpPr>
          <p:grpSpPr bwMode="auto">
            <a:xfrm>
              <a:off x="703" y="2272"/>
              <a:ext cx="1549" cy="432"/>
              <a:chOff x="703" y="2272"/>
              <a:chExt cx="1549" cy="432"/>
            </a:xfrm>
          </p:grpSpPr>
          <p:sp>
            <p:nvSpPr>
              <p:cNvPr id="56368" name="Rectangle 42"/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51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>
                    <a:latin typeface="Times New Roman" pitchFamily="18" charset="0"/>
                    <a:cs typeface="Times New Roman" pitchFamily="18" charset="0"/>
                  </a:rPr>
                  <a:t>Since </a:t>
                </a:r>
                <a:endParaRPr lang="en-US" altLang="zh-CN" sz="2000">
                  <a:cs typeface="Times New Roman" pitchFamily="18" charset="0"/>
                </a:endParaRPr>
              </a:p>
            </p:txBody>
          </p:sp>
          <p:graphicFrame>
            <p:nvGraphicFramePr>
              <p:cNvPr id="56331" name="Object 11"/>
              <p:cNvGraphicFramePr>
                <a:graphicFrameLocks noChangeAspect="1"/>
              </p:cNvGraphicFramePr>
              <p:nvPr/>
            </p:nvGraphicFramePr>
            <p:xfrm>
              <a:off x="1202" y="2272"/>
              <a:ext cx="1050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7" r:id="rId12" imgW="1663700" imgH="685800" progId="Equation.DSMT4">
                      <p:embed/>
                    </p:oleObj>
                  </mc:Choice>
                  <mc:Fallback>
                    <p:oleObj r:id="rId12" imgW="1663700" imgH="6858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2" y="2272"/>
                            <a:ext cx="1050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367" name="Rectangle 43"/>
            <p:cNvSpPr>
              <a:spLocks noChangeArrowheads="1"/>
            </p:cNvSpPr>
            <p:nvPr/>
          </p:nvSpPr>
          <p:spPr bwMode="auto">
            <a:xfrm>
              <a:off x="2290" y="234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endParaRPr lang="zh-CN" altLang="en-US" sz="2000">
                <a:cs typeface="Times New Roman" pitchFamily="18" charset="0"/>
              </a:endParaRPr>
            </a:p>
          </p:txBody>
        </p:sp>
      </p:grpSp>
      <p:sp>
        <p:nvSpPr>
          <p:cNvPr id="214060" name="Rectangle 44"/>
          <p:cNvSpPr>
            <a:spLocks noChangeArrowheads="1"/>
          </p:cNvSpPr>
          <p:nvPr/>
        </p:nvSpPr>
        <p:spPr bwMode="auto">
          <a:xfrm>
            <a:off x="468313" y="4510088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That is 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779838" y="4697413"/>
            <a:ext cx="1754187" cy="676275"/>
            <a:chOff x="2426" y="3249"/>
            <a:chExt cx="1105" cy="426"/>
          </a:xfrm>
        </p:grpSpPr>
        <p:graphicFrame>
          <p:nvGraphicFramePr>
            <p:cNvPr id="56330" name="Object 10"/>
            <p:cNvGraphicFramePr>
              <a:graphicFrameLocks noChangeAspect="1"/>
            </p:cNvGraphicFramePr>
            <p:nvPr/>
          </p:nvGraphicFramePr>
          <p:xfrm>
            <a:off x="2426" y="3249"/>
            <a:ext cx="88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8" r:id="rId14" imgW="1396394" imgH="672808" progId="Equation.DSMT4">
                    <p:embed/>
                  </p:oleObj>
                </mc:Choice>
                <mc:Fallback>
                  <p:oleObj r:id="rId14" imgW="1396394" imgH="67280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249"/>
                          <a:ext cx="882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65" name="Rectangle 45"/>
            <p:cNvSpPr>
              <a:spLocks noChangeArrowheads="1"/>
            </p:cNvSpPr>
            <p:nvPr/>
          </p:nvSpPr>
          <p:spPr bwMode="auto">
            <a:xfrm>
              <a:off x="3334" y="327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endParaRPr lang="zh-CN" altLang="en-US" sz="2000">
                <a:cs typeface="Times New Roman" pitchFamily="18" charset="0"/>
              </a:endParaRPr>
            </a:p>
          </p:txBody>
        </p:sp>
      </p:grpSp>
      <p:sp>
        <p:nvSpPr>
          <p:cNvPr id="214062" name="Rectangle 46"/>
          <p:cNvSpPr>
            <a:spLocks noChangeArrowheads="1"/>
          </p:cNvSpPr>
          <p:nvPr/>
        </p:nvSpPr>
        <p:spPr bwMode="auto">
          <a:xfrm>
            <a:off x="5651500" y="5445125"/>
            <a:ext cx="3186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the negative value should be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1979613" y="1989138"/>
            <a:ext cx="4654550" cy="436562"/>
            <a:chOff x="884" y="1071"/>
            <a:chExt cx="2932" cy="275"/>
          </a:xfrm>
        </p:grpSpPr>
        <p:sp>
          <p:nvSpPr>
            <p:cNvPr id="56362" name="Rectangle 19"/>
            <p:cNvSpPr>
              <a:spLocks noChangeArrowheads="1"/>
            </p:cNvSpPr>
            <p:nvPr/>
          </p:nvSpPr>
          <p:spPr bwMode="auto">
            <a:xfrm>
              <a:off x="3107" y="1094"/>
              <a:ext cx="7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has limit</a:t>
              </a:r>
              <a:endParaRPr lang="en-US" altLang="zh-CN" sz="2000">
                <a:cs typeface="Times New Roman" pitchFamily="18" charset="0"/>
              </a:endParaRPr>
            </a:p>
          </p:txBody>
        </p:sp>
        <p:grpSp>
          <p:nvGrpSpPr>
            <p:cNvPr id="56363" name="Group 51"/>
            <p:cNvGrpSpPr>
              <a:grpSpLocks/>
            </p:cNvGrpSpPr>
            <p:nvPr/>
          </p:nvGrpSpPr>
          <p:grpSpPr bwMode="auto">
            <a:xfrm>
              <a:off x="884" y="1071"/>
              <a:ext cx="2290" cy="256"/>
              <a:chOff x="884" y="1071"/>
              <a:chExt cx="2290" cy="256"/>
            </a:xfrm>
          </p:grpSpPr>
          <p:graphicFrame>
            <p:nvGraphicFramePr>
              <p:cNvPr id="56329" name="Object 9"/>
              <p:cNvGraphicFramePr>
                <a:graphicFrameLocks noChangeAspect="1"/>
              </p:cNvGraphicFramePr>
              <p:nvPr/>
            </p:nvGraphicFramePr>
            <p:xfrm>
              <a:off x="2880" y="1117"/>
              <a:ext cx="29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9" r:id="rId16" imgW="469696" imgH="330057" progId="Equation.DSMT4">
                      <p:embed/>
                    </p:oleObj>
                  </mc:Choice>
                  <mc:Fallback>
                    <p:oleObj r:id="rId16" imgW="469696" imgH="330057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117"/>
                            <a:ext cx="294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64" name="Rectangle 50"/>
              <p:cNvSpPr>
                <a:spLocks noChangeArrowheads="1"/>
              </p:cNvSpPr>
              <p:nvPr/>
            </p:nvSpPr>
            <p:spPr bwMode="auto">
              <a:xfrm>
                <a:off x="884" y="1071"/>
                <a:ext cx="208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tabLst>
                    <a:tab pos="3924300" algn="ctr"/>
                    <a:tab pos="7848600" algn="r"/>
                  </a:tabLst>
                </a:pPr>
                <a:r>
                  <a:rPr lang="en-US" altLang="zh-CN" sz="2000">
                    <a:latin typeface="Times New Roman" pitchFamily="18" charset="0"/>
                    <a:cs typeface="Times New Roman" pitchFamily="18" charset="0"/>
                  </a:rPr>
                  <a:t>We had proven that sequence  </a:t>
                </a:r>
                <a:endParaRPr lang="en-US" altLang="zh-CN" sz="2000">
                  <a:cs typeface="Times New Roman" pitchFamily="18" charset="0"/>
                </a:endParaRPr>
              </a:p>
            </p:txBody>
          </p:sp>
        </p:grpSp>
      </p:grpSp>
      <p:sp>
        <p:nvSpPr>
          <p:cNvPr id="214069" name="Rectangle 53"/>
          <p:cNvSpPr>
            <a:spLocks noChangeArrowheads="1"/>
          </p:cNvSpPr>
          <p:nvPr/>
        </p:nvSpPr>
        <p:spPr bwMode="auto">
          <a:xfrm>
            <a:off x="5795963" y="2314575"/>
            <a:ext cx="3049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We can suppose the limit is 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14070" name="Rectangle 54"/>
          <p:cNvSpPr>
            <a:spLocks noChangeArrowheads="1"/>
          </p:cNvSpPr>
          <p:nvPr/>
        </p:nvSpPr>
        <p:spPr bwMode="auto">
          <a:xfrm>
            <a:off x="468313" y="2314575"/>
            <a:ext cx="541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if a sequence has limit, then the limit must unique. 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3924300" y="3068638"/>
            <a:ext cx="1263650" cy="409575"/>
            <a:chOff x="2472" y="2160"/>
            <a:chExt cx="796" cy="258"/>
          </a:xfrm>
        </p:grpSpPr>
        <p:graphicFrame>
          <p:nvGraphicFramePr>
            <p:cNvPr id="56328" name="Object 8"/>
            <p:cNvGraphicFramePr>
              <a:graphicFrameLocks noChangeAspect="1"/>
            </p:cNvGraphicFramePr>
            <p:nvPr/>
          </p:nvGraphicFramePr>
          <p:xfrm>
            <a:off x="2472" y="2160"/>
            <a:ext cx="70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0" r:id="rId18" imgW="1117115" imgH="406224" progId="Equation.DSMT4">
                    <p:embed/>
                  </p:oleObj>
                </mc:Choice>
                <mc:Fallback>
                  <p:oleObj r:id="rId18" imgW="1117115" imgH="406224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160"/>
                          <a:ext cx="702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61" name="Rectangle 56"/>
            <p:cNvSpPr>
              <a:spLocks noChangeArrowheads="1"/>
            </p:cNvSpPr>
            <p:nvPr/>
          </p:nvSpPr>
          <p:spPr bwMode="auto">
            <a:xfrm>
              <a:off x="3107" y="2160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.</a:t>
              </a:r>
            </a:p>
          </p:txBody>
        </p:sp>
      </p:grpSp>
      <p:graphicFrame>
        <p:nvGraphicFramePr>
          <p:cNvPr id="214076" name="Object 3"/>
          <p:cNvGraphicFramePr>
            <a:graphicFrameLocks noChangeAspect="1"/>
          </p:cNvGraphicFramePr>
          <p:nvPr/>
        </p:nvGraphicFramePr>
        <p:xfrm>
          <a:off x="2484438" y="4070350"/>
          <a:ext cx="7810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1" name="Bitmap Image" r:id="rId20" imgW="781159" imgH="466543" progId="PBrush">
                  <p:embed/>
                </p:oleObj>
              </mc:Choice>
              <mc:Fallback>
                <p:oleObj name="Bitmap Image" r:id="rId20" imgW="781159" imgH="466543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70350"/>
                        <a:ext cx="7810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77" name="Object 4"/>
          <p:cNvGraphicFramePr>
            <a:graphicFrameLocks noChangeAspect="1"/>
          </p:cNvGraphicFramePr>
          <p:nvPr/>
        </p:nvGraphicFramePr>
        <p:xfrm>
          <a:off x="3276600" y="3960813"/>
          <a:ext cx="1943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" name="Bitmap Image" r:id="rId22" imgW="1943371" imgH="685714" progId="PBrush">
                  <p:embed/>
                </p:oleObj>
              </mc:Choice>
              <mc:Fallback>
                <p:oleObj name="Bitmap Image" r:id="rId22" imgW="1943371" imgH="68571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60813"/>
                        <a:ext cx="1943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260975" y="3854450"/>
            <a:ext cx="1798638" cy="800100"/>
            <a:chOff x="3314" y="2659"/>
            <a:chExt cx="1133" cy="504"/>
          </a:xfrm>
        </p:grpSpPr>
        <p:graphicFrame>
          <p:nvGraphicFramePr>
            <p:cNvPr id="56327" name="Object 7"/>
            <p:cNvGraphicFramePr>
              <a:graphicFrameLocks noChangeAspect="1"/>
            </p:cNvGraphicFramePr>
            <p:nvPr/>
          </p:nvGraphicFramePr>
          <p:xfrm>
            <a:off x="3314" y="2659"/>
            <a:ext cx="97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3" name="Bitmap Image" r:id="rId24" imgW="1542857" imgH="800212" progId="PBrush">
                    <p:embed/>
                  </p:oleObj>
                </mc:Choice>
                <mc:Fallback>
                  <p:oleObj name="Bitmap Image" r:id="rId24" imgW="1542857" imgH="800212" progId="PBrush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2659"/>
                          <a:ext cx="972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60" name="Rectangle 63"/>
            <p:cNvSpPr>
              <a:spLocks noChangeArrowheads="1"/>
            </p:cNvSpPr>
            <p:nvPr/>
          </p:nvSpPr>
          <p:spPr bwMode="auto">
            <a:xfrm>
              <a:off x="4286" y="2750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.</a:t>
              </a:r>
            </a:p>
          </p:txBody>
        </p:sp>
      </p:grpSp>
      <p:sp>
        <p:nvSpPr>
          <p:cNvPr id="214082" name="Rectangle 66"/>
          <p:cNvSpPr>
            <a:spLocks noChangeArrowheads="1"/>
          </p:cNvSpPr>
          <p:nvPr/>
        </p:nvSpPr>
        <p:spPr bwMode="auto">
          <a:xfrm>
            <a:off x="3492500" y="5445125"/>
            <a:ext cx="519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So,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4027488" y="5229225"/>
            <a:ext cx="1768475" cy="733425"/>
            <a:chOff x="839" y="3748"/>
            <a:chExt cx="1114" cy="462"/>
          </a:xfrm>
        </p:grpSpPr>
        <p:graphicFrame>
          <p:nvGraphicFramePr>
            <p:cNvPr id="56326" name="Object 6"/>
            <p:cNvGraphicFramePr>
              <a:graphicFrameLocks noChangeAspect="1"/>
            </p:cNvGraphicFramePr>
            <p:nvPr/>
          </p:nvGraphicFramePr>
          <p:xfrm>
            <a:off x="839" y="3748"/>
            <a:ext cx="1061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4" name="Equation" r:id="rId26" imgW="990360" imgH="431640" progId="Equation.3">
                    <p:embed/>
                  </p:oleObj>
                </mc:Choice>
                <mc:Fallback>
                  <p:oleObj name="Equation" r:id="rId26" imgW="990360" imgH="431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748"/>
                          <a:ext cx="1061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9" name="Rectangle 68"/>
            <p:cNvSpPr>
              <a:spLocks noChangeArrowheads="1"/>
            </p:cNvSpPr>
            <p:nvPr/>
          </p:nvSpPr>
          <p:spPr bwMode="auto">
            <a:xfrm>
              <a:off x="1837" y="3838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2000"/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2124075" y="5300663"/>
            <a:ext cx="1408113" cy="676275"/>
            <a:chOff x="1338" y="3339"/>
            <a:chExt cx="887" cy="426"/>
          </a:xfrm>
        </p:grpSpPr>
        <p:graphicFrame>
          <p:nvGraphicFramePr>
            <p:cNvPr id="56325" name="Object 5"/>
            <p:cNvGraphicFramePr>
              <a:graphicFrameLocks noChangeAspect="1"/>
            </p:cNvGraphicFramePr>
            <p:nvPr/>
          </p:nvGraphicFramePr>
          <p:xfrm>
            <a:off x="1338" y="3339"/>
            <a:ext cx="74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5" r:id="rId28" imgW="1180588" imgH="672808" progId="Equation.DSMT4">
                    <p:embed/>
                  </p:oleObj>
                </mc:Choice>
                <mc:Fallback>
                  <p:oleObj r:id="rId28" imgW="1180588" imgH="672808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339"/>
                          <a:ext cx="74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8" name="Rectangle 70"/>
            <p:cNvSpPr>
              <a:spLocks noChangeArrowheads="1"/>
            </p:cNvSpPr>
            <p:nvPr/>
          </p:nvSpPr>
          <p:spPr bwMode="auto">
            <a:xfrm>
              <a:off x="2064" y="3430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.</a:t>
              </a:r>
            </a:p>
          </p:txBody>
        </p:sp>
      </p:grpSp>
      <p:sp>
        <p:nvSpPr>
          <p:cNvPr id="214088" name="Rectangle 72"/>
          <p:cNvSpPr>
            <a:spLocks noChangeArrowheads="1"/>
          </p:cNvSpPr>
          <p:nvPr/>
        </p:nvSpPr>
        <p:spPr bwMode="auto">
          <a:xfrm>
            <a:off x="523875" y="5949950"/>
            <a:ext cx="1177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omitted). </a:t>
            </a:r>
            <a:endParaRPr lang="en-US" altLang="zh-CN" sz="200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1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1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1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1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1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4" grpId="0"/>
      <p:bldP spid="214036" grpId="0"/>
      <p:bldP spid="214038" grpId="0"/>
      <p:bldP spid="214040" grpId="0"/>
      <p:bldP spid="214041" grpId="0"/>
      <p:bldP spid="214056" grpId="0"/>
      <p:bldP spid="214057" grpId="0"/>
      <p:bldP spid="214060" grpId="0"/>
      <p:bldP spid="214062" grpId="0"/>
      <p:bldP spid="214069" grpId="0"/>
      <p:bldP spid="214070" grpId="0"/>
      <p:bldP spid="214082" grpId="0"/>
      <p:bldP spid="21408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928688" y="4214813"/>
            <a:ext cx="6072187" cy="20716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8812E-1326-46B3-9CCA-8D30D1621940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366963" y="4340225"/>
            <a:ext cx="2498725" cy="396875"/>
            <a:chOff x="1247" y="2341"/>
            <a:chExt cx="1574" cy="250"/>
          </a:xfrm>
        </p:grpSpPr>
        <p:sp>
          <p:nvSpPr>
            <p:cNvPr id="57385" name="Rectangle 9"/>
            <p:cNvSpPr>
              <a:spLocks noChangeArrowheads="1"/>
            </p:cNvSpPr>
            <p:nvPr/>
          </p:nvSpPr>
          <p:spPr bwMode="auto">
            <a:xfrm>
              <a:off x="1247" y="2341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If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57355" name="Object 11"/>
            <p:cNvGraphicFramePr>
              <a:graphicFrameLocks noChangeAspect="1"/>
            </p:cNvGraphicFramePr>
            <p:nvPr/>
          </p:nvGraphicFramePr>
          <p:xfrm>
            <a:off x="1490" y="2387"/>
            <a:ext cx="12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16" r:id="rId4" imgW="190417" imgH="241195" progId="Equation.DSMT4">
                    <p:embed/>
                  </p:oleObj>
                </mc:Choice>
                <mc:Fallback>
                  <p:oleObj r:id="rId4" imgW="190417" imgH="24119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2387"/>
                          <a:ext cx="120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6" name="Rectangle 10"/>
            <p:cNvSpPr>
              <a:spLocks noChangeArrowheads="1"/>
            </p:cNvSpPr>
            <p:nvPr/>
          </p:nvSpPr>
          <p:spPr bwMode="auto">
            <a:xfrm>
              <a:off x="1565" y="2341"/>
              <a:ext cx="12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is a constant and 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6038850" y="4340225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then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15052" name="Rectangle 12"/>
          <p:cNvSpPr>
            <a:spLocks noChangeArrowheads="1"/>
          </p:cNvSpPr>
          <p:nvPr/>
        </p:nvSpPr>
        <p:spPr bwMode="auto">
          <a:xfrm>
            <a:off x="1503363" y="5492750"/>
            <a:ext cx="54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(2) </a:t>
            </a:r>
            <a:endParaRPr lang="zh-CN" altLang="en-US" sz="2000">
              <a:cs typeface="Times New Roman" pitchFamily="18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068513" y="5421313"/>
            <a:ext cx="2986087" cy="600075"/>
            <a:chOff x="1059" y="3022"/>
            <a:chExt cx="1881" cy="378"/>
          </a:xfrm>
        </p:grpSpPr>
        <p:graphicFrame>
          <p:nvGraphicFramePr>
            <p:cNvPr id="57354" name="Object 10"/>
            <p:cNvGraphicFramePr>
              <a:graphicFrameLocks noChangeAspect="1"/>
            </p:cNvGraphicFramePr>
            <p:nvPr/>
          </p:nvGraphicFramePr>
          <p:xfrm>
            <a:off x="1059" y="3022"/>
            <a:ext cx="177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17" r:id="rId6" imgW="2819400" imgH="596900" progId="Equation.DSMT4">
                    <p:embed/>
                  </p:oleObj>
                </mc:Choice>
                <mc:Fallback>
                  <p:oleObj r:id="rId6" imgW="2819400" imgH="5969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9" y="3022"/>
                          <a:ext cx="1776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4" name="Rectangle 13"/>
            <p:cNvSpPr>
              <a:spLocks noChangeArrowheads="1"/>
            </p:cNvSpPr>
            <p:nvPr/>
          </p:nvSpPr>
          <p:spPr bwMode="auto">
            <a:xfrm>
              <a:off x="2744" y="311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 </a:t>
              </a:r>
              <a:endParaRPr lang="zh-CN" altLang="en-US" sz="2000">
                <a:cs typeface="Times New Roman" pitchFamily="18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103813" y="5565775"/>
            <a:ext cx="966787" cy="396875"/>
            <a:chOff x="2971" y="3113"/>
            <a:chExt cx="609" cy="250"/>
          </a:xfrm>
        </p:grpSpPr>
        <p:graphicFrame>
          <p:nvGraphicFramePr>
            <p:cNvPr id="57353" name="Object 9"/>
            <p:cNvGraphicFramePr>
              <a:graphicFrameLocks noChangeAspect="1"/>
            </p:cNvGraphicFramePr>
            <p:nvPr/>
          </p:nvGraphicFramePr>
          <p:xfrm>
            <a:off x="2971" y="3129"/>
            <a:ext cx="4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18" r:id="rId8" imgW="787400" imgH="330200" progId="Equation.DSMT4">
                    <p:embed/>
                  </p:oleObj>
                </mc:Choice>
                <mc:Fallback>
                  <p:oleObj r:id="rId8" imgW="787400" imgH="330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129"/>
                          <a:ext cx="4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3" name="Rectangle 14"/>
            <p:cNvSpPr>
              <a:spLocks noChangeArrowheads="1"/>
            </p:cNvSpPr>
            <p:nvPr/>
          </p:nvSpPr>
          <p:spPr bwMode="auto">
            <a:xfrm>
              <a:off x="3424" y="3113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000">
                <a:cs typeface="Times New Roman" pitchFamily="18" charset="0"/>
              </a:endParaRPr>
            </a:p>
          </p:txBody>
        </p:sp>
      </p:grpSp>
      <p:sp>
        <p:nvSpPr>
          <p:cNvPr id="57363" name="Rectangle 15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675687" cy="725488"/>
          </a:xfrm>
        </p:spPr>
        <p:txBody>
          <a:bodyPr/>
          <a:lstStyle/>
          <a:p>
            <a:r>
              <a:rPr lang="en-US" altLang="zh-CN" sz="4000" b="1" dirty="0">
                <a:ea typeface="宋体" charset="-122"/>
              </a:rPr>
              <a:t>Calculating Limits of Sequences</a:t>
            </a:r>
          </a:p>
        </p:txBody>
      </p:sp>
      <p:graphicFrame>
        <p:nvGraphicFramePr>
          <p:cNvPr id="215089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11863" y="3336925"/>
          <a:ext cx="20161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9" name="Equation" r:id="rId10" imgW="1168200" imgH="177480" progId="Equation.DSMT4">
                  <p:embed/>
                </p:oleObj>
              </mc:Choice>
              <mc:Fallback>
                <p:oleObj name="Equation" r:id="rId10" imgW="116820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336925"/>
                        <a:ext cx="20161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6" name="Rectangle 16"/>
          <p:cNvSpPr>
            <a:spLocks noChangeArrowheads="1"/>
          </p:cNvSpPr>
          <p:nvPr/>
        </p:nvSpPr>
        <p:spPr bwMode="auto">
          <a:xfrm>
            <a:off x="998538" y="4340225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Corollary </a:t>
            </a:r>
          </a:p>
        </p:txBody>
      </p:sp>
      <p:sp>
        <p:nvSpPr>
          <p:cNvPr id="215057" name="Rectangle 17"/>
          <p:cNvSpPr>
            <a:spLocks noChangeArrowheads="1"/>
          </p:cNvSpPr>
          <p:nvPr/>
        </p:nvSpPr>
        <p:spPr bwMode="auto">
          <a:xfrm>
            <a:off x="1503363" y="4879975"/>
            <a:ext cx="54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(1) </a:t>
            </a:r>
            <a:endParaRPr lang="zh-CN" altLang="en-US" sz="2000">
              <a:cs typeface="Times New Roman" pitchFamily="18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151063" y="4845050"/>
            <a:ext cx="2695575" cy="481013"/>
            <a:chOff x="1111" y="2659"/>
            <a:chExt cx="1698" cy="303"/>
          </a:xfrm>
        </p:grpSpPr>
        <p:graphicFrame>
          <p:nvGraphicFramePr>
            <p:cNvPr id="57352" name="Object 8"/>
            <p:cNvGraphicFramePr>
              <a:graphicFrameLocks noChangeAspect="1"/>
            </p:cNvGraphicFramePr>
            <p:nvPr/>
          </p:nvGraphicFramePr>
          <p:xfrm>
            <a:off x="1111" y="2704"/>
            <a:ext cx="160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0" r:id="rId12" imgW="2540000" imgH="406400" progId="Equation.DSMT4">
                    <p:embed/>
                  </p:oleObj>
                </mc:Choice>
                <mc:Fallback>
                  <p:oleObj r:id="rId12" imgW="2540000" imgH="406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704"/>
                          <a:ext cx="1602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2" name="Rectangle 18"/>
            <p:cNvSpPr>
              <a:spLocks noChangeArrowheads="1"/>
            </p:cNvSpPr>
            <p:nvPr/>
          </p:nvSpPr>
          <p:spPr bwMode="auto">
            <a:xfrm>
              <a:off x="2653" y="265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</a:t>
              </a:r>
              <a:endParaRPr lang="zh-CN" altLang="en-US" sz="2000">
                <a:cs typeface="Times New Roman" pitchFamily="18" charset="0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781550" y="4340225"/>
            <a:ext cx="1296988" cy="433388"/>
            <a:chOff x="2768" y="2341"/>
            <a:chExt cx="817" cy="273"/>
          </a:xfrm>
        </p:grpSpPr>
        <p:graphicFrame>
          <p:nvGraphicFramePr>
            <p:cNvPr id="57351" name="Object 7"/>
            <p:cNvGraphicFramePr>
              <a:graphicFrameLocks noChangeAspect="1"/>
            </p:cNvGraphicFramePr>
            <p:nvPr/>
          </p:nvGraphicFramePr>
          <p:xfrm>
            <a:off x="2768" y="2356"/>
            <a:ext cx="70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1" r:id="rId14" imgW="1117115" imgH="406224" progId="Equation.DSMT4">
                    <p:embed/>
                  </p:oleObj>
                </mc:Choice>
                <mc:Fallback>
                  <p:oleObj r:id="rId14" imgW="1117115" imgH="406224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2356"/>
                          <a:ext cx="702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1" name="Rectangle 19"/>
            <p:cNvSpPr>
              <a:spLocks noChangeArrowheads="1"/>
            </p:cNvSpPr>
            <p:nvPr/>
          </p:nvSpPr>
          <p:spPr bwMode="auto">
            <a:xfrm>
              <a:off x="3424" y="2341"/>
              <a:ext cx="1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,</a:t>
              </a:r>
            </a:p>
          </p:txBody>
        </p:sp>
      </p:grpSp>
      <p:sp>
        <p:nvSpPr>
          <p:cNvPr id="215065" name="Rectangle 25"/>
          <p:cNvSpPr>
            <a:spLocks noChangeArrowheads="1"/>
          </p:cNvSpPr>
          <p:nvPr/>
        </p:nvSpPr>
        <p:spPr bwMode="auto">
          <a:xfrm>
            <a:off x="539750" y="1484313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Note</a:t>
            </a:r>
          </a:p>
        </p:txBody>
      </p:sp>
      <p:sp>
        <p:nvSpPr>
          <p:cNvPr id="215066" name="Rectangle 26"/>
          <p:cNvSpPr>
            <a:spLocks noChangeArrowheads="1"/>
          </p:cNvSpPr>
          <p:nvPr/>
        </p:nvSpPr>
        <p:spPr bwMode="auto">
          <a:xfrm>
            <a:off x="1331913" y="1484313"/>
            <a:ext cx="7605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The rules (1) and (2) rational operations theorem may be extended to any</a:t>
            </a:r>
          </a:p>
        </p:txBody>
      </p:sp>
      <p:sp>
        <p:nvSpPr>
          <p:cNvPr id="215067" name="Rectangle 27"/>
          <p:cNvSpPr>
            <a:spLocks noChangeArrowheads="1"/>
          </p:cNvSpPr>
          <p:nvPr/>
        </p:nvSpPr>
        <p:spPr bwMode="auto">
          <a:xfrm>
            <a:off x="2954338" y="1844675"/>
            <a:ext cx="318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if the limit of each one exists,</a:t>
            </a:r>
          </a:p>
        </p:txBody>
      </p:sp>
      <p:sp>
        <p:nvSpPr>
          <p:cNvPr id="215068" name="Rectangle 28"/>
          <p:cNvSpPr>
            <a:spLocks noChangeArrowheads="1"/>
          </p:cNvSpPr>
          <p:nvPr/>
        </p:nvSpPr>
        <p:spPr bwMode="auto">
          <a:xfrm>
            <a:off x="6007100" y="1844675"/>
            <a:ext cx="295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but they are not necessarily</a:t>
            </a:r>
          </a:p>
        </p:txBody>
      </p:sp>
      <p:sp>
        <p:nvSpPr>
          <p:cNvPr id="215069" name="Rectangle 29"/>
          <p:cNvSpPr>
            <a:spLocks noChangeArrowheads="1"/>
          </p:cNvSpPr>
          <p:nvPr/>
        </p:nvSpPr>
        <p:spPr bwMode="auto">
          <a:xfrm>
            <a:off x="198438" y="2168525"/>
            <a:ext cx="430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true for an infinite number of sequences.</a:t>
            </a:r>
          </a:p>
        </p:txBody>
      </p:sp>
      <p:sp>
        <p:nvSpPr>
          <p:cNvPr id="215070" name="Rectangle 30"/>
          <p:cNvSpPr>
            <a:spLocks noChangeArrowheads="1"/>
          </p:cNvSpPr>
          <p:nvPr/>
        </p:nvSpPr>
        <p:spPr bwMode="auto">
          <a:xfrm>
            <a:off x="611188" y="2636838"/>
            <a:ext cx="1152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692275" y="2492375"/>
            <a:ext cx="2447925" cy="923925"/>
            <a:chOff x="1066" y="1752"/>
            <a:chExt cx="1542" cy="582"/>
          </a:xfrm>
        </p:grpSpPr>
        <p:graphicFrame>
          <p:nvGraphicFramePr>
            <p:cNvPr id="57350" name="Object 6"/>
            <p:cNvGraphicFramePr>
              <a:graphicFrameLocks noChangeAspect="1"/>
            </p:cNvGraphicFramePr>
            <p:nvPr/>
          </p:nvGraphicFramePr>
          <p:xfrm>
            <a:off x="1338" y="1752"/>
            <a:ext cx="127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2" name="Equation" r:id="rId16" imgW="1218960" imgH="558720" progId="Equation.DSMT4">
                    <p:embed/>
                  </p:oleObj>
                </mc:Choice>
                <mc:Fallback>
                  <p:oleObj name="Equation" r:id="rId16" imgW="1218960" imgH="5587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752"/>
                          <a:ext cx="1270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0" name="Rectangle 31"/>
            <p:cNvSpPr>
              <a:spLocks noChangeArrowheads="1"/>
            </p:cNvSpPr>
            <p:nvPr/>
          </p:nvSpPr>
          <p:spPr bwMode="auto">
            <a:xfrm>
              <a:off x="1066" y="1823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</a:rPr>
                <a:t>let 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4211638" y="2636838"/>
            <a:ext cx="1293812" cy="504825"/>
            <a:chOff x="2744" y="1661"/>
            <a:chExt cx="815" cy="318"/>
          </a:xfrm>
        </p:grpSpPr>
        <p:graphicFrame>
          <p:nvGraphicFramePr>
            <p:cNvPr id="57349" name="Object 5"/>
            <p:cNvGraphicFramePr>
              <a:graphicFrameLocks noChangeAspect="1"/>
            </p:cNvGraphicFramePr>
            <p:nvPr/>
          </p:nvGraphicFramePr>
          <p:xfrm>
            <a:off x="2744" y="1661"/>
            <a:ext cx="62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3" name="Equation" r:id="rId18" imgW="545760" imgH="279360" progId="Equation.3">
                    <p:embed/>
                  </p:oleObj>
                </mc:Choice>
                <mc:Fallback>
                  <p:oleObj name="Equation" r:id="rId18" imgW="545760" imgH="2793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661"/>
                          <a:ext cx="621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9" name="Rectangle 38"/>
            <p:cNvSpPr>
              <a:spLocks noChangeArrowheads="1"/>
            </p:cNvSpPr>
            <p:nvPr/>
          </p:nvSpPr>
          <p:spPr bwMode="auto">
            <a:xfrm>
              <a:off x="3301" y="1661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CC3300"/>
                  </a:solidFill>
                </a:rPr>
                <a:t>?</a:t>
              </a:r>
              <a:r>
                <a:rPr lang="en-US" altLang="zh-CN" sz="2000" b="1"/>
                <a:t>.</a:t>
              </a:r>
              <a:endParaRPr lang="zh-CN" altLang="en-US" sz="2000" b="1"/>
            </a:p>
          </p:txBody>
        </p:sp>
      </p:grpSp>
      <p:sp>
        <p:nvSpPr>
          <p:cNvPr id="215082" name="Text Box 42"/>
          <p:cNvSpPr txBox="1">
            <a:spLocks noChangeArrowheads="1"/>
          </p:cNvSpPr>
          <p:nvPr/>
        </p:nvSpPr>
        <p:spPr bwMode="auto">
          <a:xfrm>
            <a:off x="7092950" y="2492375"/>
            <a:ext cx="12160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000" b="1">
                <a:solidFill>
                  <a:srgbClr val="CC3300"/>
                </a:solidFill>
                <a:latin typeface="宋体" charset="-122"/>
              </a:rPr>
              <a:t>×</a:t>
            </a:r>
          </a:p>
        </p:txBody>
      </p:sp>
      <p:graphicFrame>
        <p:nvGraphicFramePr>
          <p:cNvPr id="215083" name="Object 3"/>
          <p:cNvGraphicFramePr>
            <a:graphicFrameLocks noChangeAspect="1"/>
          </p:cNvGraphicFramePr>
          <p:nvPr/>
        </p:nvGraphicFramePr>
        <p:xfrm>
          <a:off x="1763713" y="3573463"/>
          <a:ext cx="18256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4" name="Equation" r:id="rId20" imgW="1143000" imgH="279360" progId="Equation.3">
                  <p:embed/>
                </p:oleObj>
              </mc:Choice>
              <mc:Fallback>
                <p:oleObj name="Equation" r:id="rId20" imgW="114300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73463"/>
                        <a:ext cx="18256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4" name="Rectangle 44"/>
          <p:cNvSpPr>
            <a:spLocks noChangeArrowheads="1"/>
          </p:cNvSpPr>
          <p:nvPr/>
        </p:nvSpPr>
        <p:spPr bwMode="auto">
          <a:xfrm>
            <a:off x="539750" y="3540125"/>
            <a:ext cx="110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Solution </a:t>
            </a:r>
          </a:p>
        </p:txBody>
      </p:sp>
      <p:sp>
        <p:nvSpPr>
          <p:cNvPr id="215086" name="Rectangle 46"/>
          <p:cNvSpPr>
            <a:spLocks noChangeArrowheads="1"/>
          </p:cNvSpPr>
          <p:nvPr/>
        </p:nvSpPr>
        <p:spPr bwMode="auto">
          <a:xfrm>
            <a:off x="179388" y="1844675"/>
            <a:ext cx="282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finite number of sequence</a:t>
            </a:r>
          </a:p>
        </p:txBody>
      </p:sp>
      <p:graphicFrame>
        <p:nvGraphicFramePr>
          <p:cNvPr id="215091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03850" y="2501900"/>
          <a:ext cx="35607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22" imgW="2145960" imgH="558720" progId="Equation.DSMT4">
                  <p:embed/>
                </p:oleObj>
              </mc:Choice>
              <mc:Fallback>
                <p:oleObj name="Equation" r:id="rId22" imgW="214596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2501900"/>
                        <a:ext cx="356076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5051" grpId="0"/>
      <p:bldP spid="215052" grpId="0"/>
      <p:bldP spid="215056" grpId="0"/>
      <p:bldP spid="215057" grpId="0"/>
      <p:bldP spid="215065" grpId="0"/>
      <p:bldP spid="215066" grpId="0"/>
      <p:bldP spid="215067" grpId="0"/>
      <p:bldP spid="215068" grpId="0"/>
      <p:bldP spid="215069" grpId="0"/>
      <p:bldP spid="215070" grpId="0"/>
      <p:bldP spid="215082" grpId="0"/>
      <p:bldP spid="215084" grpId="0"/>
      <p:bldP spid="2150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Limit of a Sequence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CC859-7643-4B87-AFDC-4528240A0E90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6150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6153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6154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6155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156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157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6158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615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22550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4" name="内容占位符 13"/>
          <p:cNvSpPr txBox="1">
            <a:spLocks/>
          </p:cNvSpPr>
          <p:nvPr/>
        </p:nvSpPr>
        <p:spPr>
          <a:xfrm>
            <a:off x="457200" y="1571625"/>
            <a:ext cx="8229600" cy="500063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  <a:ea typeface="+mn-ea"/>
              </a:rPr>
              <a:t>Observe the changing of a sequence                    while 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Calculating Limits of Sequences</a:t>
            </a:r>
            <a:endParaRPr lang="en-US" altLang="zh-CN" sz="4000" b="1" dirty="0">
              <a:ea typeface="宋体" charset="-122"/>
            </a:endParaRPr>
          </a:p>
        </p:txBody>
      </p:sp>
      <p:sp>
        <p:nvSpPr>
          <p:cNvPr id="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78FD4-9CE9-4F53-9D3B-363B5077C069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grpSp>
        <p:nvGrpSpPr>
          <p:cNvPr id="58384" name="Group 11"/>
          <p:cNvGrpSpPr>
            <a:grpSpLocks/>
          </p:cNvGrpSpPr>
          <p:nvPr/>
        </p:nvGrpSpPr>
        <p:grpSpPr bwMode="auto">
          <a:xfrm>
            <a:off x="500063" y="1422400"/>
            <a:ext cx="4352925" cy="660400"/>
            <a:chOff x="340" y="883"/>
            <a:chExt cx="2742" cy="416"/>
          </a:xfrm>
        </p:grpSpPr>
        <p:sp>
          <p:nvSpPr>
            <p:cNvPr id="216071" name="Rectangle 7"/>
            <p:cNvSpPr>
              <a:spLocks noChangeArrowheads="1"/>
            </p:cNvSpPr>
            <p:nvPr/>
          </p:nvSpPr>
          <p:spPr bwMode="auto">
            <a:xfrm>
              <a:off x="340" y="935"/>
              <a:ext cx="1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latin typeface="+mn-lt"/>
                  <a:cs typeface="Times New Roman" pitchFamily="18" charset="0"/>
                </a:rPr>
                <a:t> 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  <a:cs typeface="Times New Roman" pitchFamily="18" charset="0"/>
                </a:rPr>
                <a:t>Find</a:t>
              </a:r>
              <a:r>
                <a:rPr lang="en-US" altLang="zh-CN" sz="2400" dirty="0">
                  <a:latin typeface="+mn-lt"/>
                  <a:cs typeface="Times New Roman" pitchFamily="18" charset="0"/>
                </a:rPr>
                <a:t> </a:t>
              </a:r>
              <a:endParaRPr lang="en-US" altLang="zh-CN" sz="2400" dirty="0">
                <a:cs typeface="Times New Roman" pitchFamily="18" charset="0"/>
              </a:endParaRPr>
            </a:p>
          </p:txBody>
        </p:sp>
        <p:graphicFrame>
          <p:nvGraphicFramePr>
            <p:cNvPr id="58381" name="Object 13"/>
            <p:cNvGraphicFramePr>
              <a:graphicFrameLocks noChangeAspect="1"/>
            </p:cNvGraphicFramePr>
            <p:nvPr/>
          </p:nvGraphicFramePr>
          <p:xfrm>
            <a:off x="1610" y="883"/>
            <a:ext cx="147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2" name="Equation" r:id="rId4" imgW="2336760" imgH="660240" progId="Equation.DSMT4">
                    <p:embed/>
                  </p:oleObj>
                </mc:Choice>
                <mc:Fallback>
                  <p:oleObj name="Equation" r:id="rId4" imgW="2336760" imgH="6602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883"/>
                          <a:ext cx="1472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352675" y="2060575"/>
            <a:ext cx="5922963" cy="695325"/>
            <a:chOff x="1210" y="2069"/>
            <a:chExt cx="3731" cy="438"/>
          </a:xfrm>
        </p:grpSpPr>
        <p:graphicFrame>
          <p:nvGraphicFramePr>
            <p:cNvPr id="58380" name="Object 12"/>
            <p:cNvGraphicFramePr>
              <a:graphicFrameLocks noChangeAspect="1"/>
            </p:cNvGraphicFramePr>
            <p:nvPr/>
          </p:nvGraphicFramePr>
          <p:xfrm>
            <a:off x="1210" y="2069"/>
            <a:ext cx="3566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3" name="Equation" r:id="rId6" imgW="5663880" imgH="698400" progId="Equation.DSMT4">
                    <p:embed/>
                  </p:oleObj>
                </mc:Choice>
                <mc:Fallback>
                  <p:oleObj name="Equation" r:id="rId6" imgW="5663880" imgH="6984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2069"/>
                          <a:ext cx="3566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3" name="Rectangle 9"/>
            <p:cNvSpPr>
              <a:spLocks noChangeArrowheads="1"/>
            </p:cNvSpPr>
            <p:nvPr/>
          </p:nvSpPr>
          <p:spPr bwMode="auto">
            <a:xfrm>
              <a:off x="4785" y="211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,</a:t>
              </a:r>
              <a:endParaRPr lang="zh-CN" altLang="en-US" sz="2000">
                <a:cs typeface="Times New Roman" pitchFamily="18" charset="0"/>
              </a:endParaRPr>
            </a:p>
          </p:txBody>
        </p:sp>
      </p:grp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539750" y="2133600"/>
            <a:ext cx="1839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Since </a:t>
            </a:r>
            <a:endParaRPr lang="en-US" altLang="zh-CN" sz="2000">
              <a:cs typeface="Times New Roman" pitchFamily="18" charset="0"/>
            </a:endParaRPr>
          </a:p>
        </p:txBody>
      </p:sp>
      <p:graphicFrame>
        <p:nvGraphicFramePr>
          <p:cNvPr id="216077" name="Object 3"/>
          <p:cNvGraphicFramePr>
            <a:graphicFrameLocks noChangeAspect="1"/>
          </p:cNvGraphicFramePr>
          <p:nvPr/>
        </p:nvGraphicFramePr>
        <p:xfrm>
          <a:off x="684213" y="2708275"/>
          <a:ext cx="20002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Bitmap Image" r:id="rId8" imgW="2000000" imgH="752381" progId="PBrush">
                  <p:embed/>
                </p:oleObj>
              </mc:Choice>
              <mc:Fallback>
                <p:oleObj name="Bitmap Image" r:id="rId8" imgW="2000000" imgH="752381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08275"/>
                        <a:ext cx="20002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8" name="Object 4"/>
          <p:cNvGraphicFramePr>
            <a:graphicFrameLocks noChangeAspect="1"/>
          </p:cNvGraphicFramePr>
          <p:nvPr/>
        </p:nvGraphicFramePr>
        <p:xfrm>
          <a:off x="2662238" y="2714625"/>
          <a:ext cx="2486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5" name="Bitmap Image" r:id="rId10" imgW="2486372" imgH="714286" progId="PBrush">
                  <p:embed/>
                </p:oleObj>
              </mc:Choice>
              <mc:Fallback>
                <p:oleObj name="Bitmap Image" r:id="rId10" imgW="2486372" imgH="71428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2714625"/>
                        <a:ext cx="2486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9" name="Object 5"/>
          <p:cNvGraphicFramePr>
            <a:graphicFrameLocks noChangeAspect="1"/>
          </p:cNvGraphicFramePr>
          <p:nvPr/>
        </p:nvGraphicFramePr>
        <p:xfrm>
          <a:off x="2555875" y="3357563"/>
          <a:ext cx="29813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name="Bitmap Image" r:id="rId12" imgW="2980952" imgH="809738" progId="PBrush">
                  <p:embed/>
                </p:oleObj>
              </mc:Choice>
              <mc:Fallback>
                <p:oleObj name="Bitmap Image" r:id="rId12" imgW="2980952" imgH="809738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357563"/>
                        <a:ext cx="29813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0" name="Object 6"/>
          <p:cNvGraphicFramePr>
            <a:graphicFrameLocks noChangeAspect="1"/>
          </p:cNvGraphicFramePr>
          <p:nvPr/>
        </p:nvGraphicFramePr>
        <p:xfrm>
          <a:off x="5508625" y="3573463"/>
          <a:ext cx="1562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7" name="Bitmap Image" r:id="rId14" imgW="1561905" imgH="333333" progId="PBrush">
                  <p:embed/>
                </p:oleObj>
              </mc:Choice>
              <mc:Fallback>
                <p:oleObj name="Bitmap Image" r:id="rId14" imgW="1561905" imgH="333333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573463"/>
                        <a:ext cx="15621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1" name="Object 7"/>
          <p:cNvGraphicFramePr>
            <a:graphicFrameLocks noChangeAspect="1"/>
          </p:cNvGraphicFramePr>
          <p:nvPr/>
        </p:nvGraphicFramePr>
        <p:xfrm>
          <a:off x="2627313" y="4221163"/>
          <a:ext cx="3581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name="Bitmap Image" r:id="rId16" imgW="3580952" imgH="638264" progId="PBrush">
                  <p:embed/>
                </p:oleObj>
              </mc:Choice>
              <mc:Fallback>
                <p:oleObj name="Bitmap Image" r:id="rId16" imgW="3580952" imgH="638264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21163"/>
                        <a:ext cx="3581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2" name="Object 8"/>
          <p:cNvGraphicFramePr>
            <a:graphicFrameLocks noChangeAspect="1"/>
          </p:cNvGraphicFramePr>
          <p:nvPr/>
        </p:nvGraphicFramePr>
        <p:xfrm>
          <a:off x="6300788" y="4365625"/>
          <a:ext cx="1143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9" name="Bitmap Image" r:id="rId18" imgW="1142857" imgH="352474" progId="PBrush">
                  <p:embed/>
                </p:oleObj>
              </mc:Choice>
              <mc:Fallback>
                <p:oleObj name="Bitmap Image" r:id="rId18" imgW="1142857" imgH="352474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365625"/>
                        <a:ext cx="1143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3" name="Object 9"/>
          <p:cNvGraphicFramePr>
            <a:graphicFrameLocks noChangeAspect="1"/>
          </p:cNvGraphicFramePr>
          <p:nvPr/>
        </p:nvGraphicFramePr>
        <p:xfrm>
          <a:off x="2627313" y="4916488"/>
          <a:ext cx="18859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0" name="Bitmap Image" r:id="rId20" imgW="1886213" imgH="600159" progId="PBrush">
                  <p:embed/>
                </p:oleObj>
              </mc:Choice>
              <mc:Fallback>
                <p:oleObj name="Bitmap Image" r:id="rId20" imgW="1886213" imgH="600159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916488"/>
                        <a:ext cx="18859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4" name="Object 10"/>
          <p:cNvGraphicFramePr>
            <a:graphicFrameLocks noChangeAspect="1"/>
          </p:cNvGraphicFramePr>
          <p:nvPr/>
        </p:nvGraphicFramePr>
        <p:xfrm>
          <a:off x="4572000" y="4935538"/>
          <a:ext cx="5905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1" name="Bitmap Image" r:id="rId22" imgW="590476" imgH="581106" progId="PBrush">
                  <p:embed/>
                </p:oleObj>
              </mc:Choice>
              <mc:Fallback>
                <p:oleObj name="Bitmap Image" r:id="rId22" imgW="590476" imgH="581106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35538"/>
                        <a:ext cx="5905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3BF99-B107-4833-9BAC-53210FF46AB8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59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686800" cy="85725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Calculating Limits of Sequences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1042988" y="2071688"/>
            <a:ext cx="1355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Solution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98550" y="2676525"/>
            <a:ext cx="1465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we obtain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1071563" y="4143375"/>
            <a:ext cx="76104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Using rules of rational operations theorem and it’s corollary we have	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217100" name="Object 2"/>
          <p:cNvGraphicFramePr>
            <a:graphicFrameLocks noChangeAspect="1"/>
          </p:cNvGraphicFramePr>
          <p:nvPr/>
        </p:nvGraphicFramePr>
        <p:xfrm>
          <a:off x="1619250" y="3141663"/>
          <a:ext cx="20669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Bitmap Image" r:id="rId4" imgW="2066667" imgH="743054" progId="PBrush">
                  <p:embed/>
                </p:oleObj>
              </mc:Choice>
              <mc:Fallback>
                <p:oleObj name="Bitmap Image" r:id="rId4" imgW="2066667" imgH="743054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20669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1" name="Object 3"/>
          <p:cNvGraphicFramePr>
            <a:graphicFrameLocks noChangeAspect="1"/>
          </p:cNvGraphicFramePr>
          <p:nvPr/>
        </p:nvGraphicFramePr>
        <p:xfrm>
          <a:off x="3787775" y="2924175"/>
          <a:ext cx="21526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Bitmap Image" r:id="rId6" imgW="2152951" imgH="1104762" progId="PBrush">
                  <p:embed/>
                </p:oleObj>
              </mc:Choice>
              <mc:Fallback>
                <p:oleObj name="Bitmap Image" r:id="rId6" imgW="2152951" imgH="1104762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2924175"/>
                        <a:ext cx="21526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2" name="Object 4"/>
          <p:cNvGraphicFramePr>
            <a:graphicFrameLocks noChangeAspect="1"/>
          </p:cNvGraphicFramePr>
          <p:nvPr/>
        </p:nvGraphicFramePr>
        <p:xfrm>
          <a:off x="1692275" y="5013325"/>
          <a:ext cx="240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Bitmap Image" r:id="rId8" imgW="2400635" imgH="914286" progId="PBrush">
                  <p:embed/>
                </p:oleObj>
              </mc:Choice>
              <mc:Fallback>
                <p:oleObj name="Bitmap Image" r:id="rId8" imgW="2400635" imgH="91428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13325"/>
                        <a:ext cx="2400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3" name="Object 5"/>
          <p:cNvGraphicFramePr>
            <a:graphicFrameLocks noChangeAspect="1"/>
          </p:cNvGraphicFramePr>
          <p:nvPr/>
        </p:nvGraphicFramePr>
        <p:xfrm>
          <a:off x="4192588" y="4941888"/>
          <a:ext cx="24669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Bitmap Image" r:id="rId10" imgW="2467319" imgH="1133633" progId="PBrush">
                  <p:embed/>
                </p:oleObj>
              </mc:Choice>
              <mc:Fallback>
                <p:oleObj name="Bitmap Image" r:id="rId10" imgW="2467319" imgH="1133633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4941888"/>
                        <a:ext cx="24669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4" name="Object 6"/>
          <p:cNvGraphicFramePr>
            <a:graphicFrameLocks noChangeAspect="1"/>
          </p:cNvGraphicFramePr>
          <p:nvPr/>
        </p:nvGraphicFramePr>
        <p:xfrm>
          <a:off x="6804025" y="5229225"/>
          <a:ext cx="447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7" name="Bitmap Image" r:id="rId12" imgW="447856" imgH="590476" progId="PBrush">
                  <p:embed/>
                </p:oleObj>
              </mc:Choice>
              <mc:Fallback>
                <p:oleObj name="Bitmap Image" r:id="rId12" imgW="447856" imgH="590476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229225"/>
                        <a:ext cx="4476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6" name="Group 19"/>
          <p:cNvGrpSpPr>
            <a:grpSpLocks/>
          </p:cNvGrpSpPr>
          <p:nvPr/>
        </p:nvGrpSpPr>
        <p:grpSpPr bwMode="auto">
          <a:xfrm>
            <a:off x="642938" y="1285875"/>
            <a:ext cx="4714875" cy="660400"/>
            <a:chOff x="802" y="810"/>
            <a:chExt cx="2970" cy="416"/>
          </a:xfrm>
        </p:grpSpPr>
        <p:sp>
          <p:nvSpPr>
            <p:cNvPr id="217096" name="Rectangle 8"/>
            <p:cNvSpPr>
              <a:spLocks noChangeArrowheads="1"/>
            </p:cNvSpPr>
            <p:nvPr/>
          </p:nvSpPr>
          <p:spPr bwMode="auto">
            <a:xfrm>
              <a:off x="802" y="900"/>
              <a:ext cx="14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latin typeface="+mn-lt"/>
                  <a:cs typeface="Times New Roman" pitchFamily="18" charset="0"/>
                </a:rPr>
                <a:t> </a:t>
              </a:r>
              <a:r>
                <a:rPr lang="en-US" altLang="zh-CN" sz="2400" dirty="0">
                  <a:latin typeface="+mn-lt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  <a:cs typeface="Times New Roman" pitchFamily="18" charset="0"/>
                </a:rPr>
                <a:t>Find </a:t>
              </a:r>
              <a:endParaRPr lang="en-US" altLang="zh-CN" sz="2400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59400" name="Object 8"/>
            <p:cNvGraphicFramePr>
              <a:graphicFrameLocks noChangeAspect="1"/>
            </p:cNvGraphicFramePr>
            <p:nvPr/>
          </p:nvGraphicFramePr>
          <p:xfrm>
            <a:off x="2135" y="810"/>
            <a:ext cx="1637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8" name="Equation" r:id="rId14" imgW="2603160" imgH="660240" progId="Equation.DSMT4">
                    <p:embed/>
                  </p:oleObj>
                </mc:Choice>
                <mc:Fallback>
                  <p:oleObj name="Equation" r:id="rId14" imgW="2603160" imgH="6602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" y="810"/>
                          <a:ext cx="1637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306638" y="2071688"/>
            <a:ext cx="5892800" cy="500062"/>
            <a:chOff x="1453" y="1320"/>
            <a:chExt cx="3712" cy="315"/>
          </a:xfrm>
        </p:grpSpPr>
        <p:grpSp>
          <p:nvGrpSpPr>
            <p:cNvPr id="59408" name="Group 21"/>
            <p:cNvGrpSpPr>
              <a:grpSpLocks/>
            </p:cNvGrpSpPr>
            <p:nvPr/>
          </p:nvGrpSpPr>
          <p:grpSpPr bwMode="auto">
            <a:xfrm>
              <a:off x="1453" y="1320"/>
              <a:ext cx="3632" cy="291"/>
              <a:chOff x="1408" y="1342"/>
              <a:chExt cx="3632" cy="291"/>
            </a:xfrm>
          </p:grpSpPr>
          <p:graphicFrame>
            <p:nvGraphicFramePr>
              <p:cNvPr id="59399" name="Object 7"/>
              <p:cNvGraphicFramePr>
                <a:graphicFrameLocks noChangeAspect="1"/>
              </p:cNvGraphicFramePr>
              <p:nvPr/>
            </p:nvGraphicFramePr>
            <p:xfrm>
              <a:off x="4856" y="1389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49" name="Equation" r:id="rId16" imgW="291960" imgH="304560" progId="Equation.DSMT4">
                      <p:embed/>
                    </p:oleObj>
                  </mc:Choice>
                  <mc:Fallback>
                    <p:oleObj name="Equation" r:id="rId16" imgW="291960" imgH="30456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6" y="1389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10" name="Rectangle 20"/>
              <p:cNvSpPr>
                <a:spLocks noChangeArrowheads="1"/>
              </p:cNvSpPr>
              <p:nvPr/>
            </p:nvSpPr>
            <p:spPr bwMode="auto">
              <a:xfrm>
                <a:off x="1408" y="1342"/>
                <a:ext cx="354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If we divide numerator and denominator by </a:t>
                </a:r>
                <a:endParaRPr lang="en-US" altLang="zh-CN" sz="2400">
                  <a:cs typeface="Times New Roman" pitchFamily="18" charset="0"/>
                </a:endParaRPr>
              </a:p>
            </p:txBody>
          </p:sp>
        </p:grpSp>
        <p:sp>
          <p:nvSpPr>
            <p:cNvPr id="59409" name="Rectangle 22"/>
            <p:cNvSpPr>
              <a:spLocks noChangeArrowheads="1"/>
            </p:cNvSpPr>
            <p:nvPr/>
          </p:nvSpPr>
          <p:spPr bwMode="auto">
            <a:xfrm>
              <a:off x="4995" y="1344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,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7" grpId="0"/>
      <p:bldP spid="217098" grpId="0"/>
      <p:bldP spid="21709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44FF4-AA5C-454D-9B36-99AB578AF307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61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686800" cy="85725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Calculating Limits of Sequences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1042988" y="2387600"/>
            <a:ext cx="2116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Since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1187450" y="4581525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we have	</a:t>
            </a:r>
            <a:endParaRPr lang="en-US" altLang="zh-CN" sz="2400">
              <a:cs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71550" y="1390650"/>
            <a:ext cx="5681663" cy="771525"/>
            <a:chOff x="736" y="967"/>
            <a:chExt cx="3579" cy="486"/>
          </a:xfrm>
        </p:grpSpPr>
        <p:sp>
          <p:nvSpPr>
            <p:cNvPr id="218119" name="Rectangle 7"/>
            <p:cNvSpPr>
              <a:spLocks noChangeArrowheads="1"/>
            </p:cNvSpPr>
            <p:nvPr/>
          </p:nvSpPr>
          <p:spPr bwMode="auto">
            <a:xfrm>
              <a:off x="736" y="1071"/>
              <a:ext cx="1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latin typeface="+mn-lt"/>
                  <a:cs typeface="Times New Roman" pitchFamily="18" charset="0"/>
                </a:rPr>
                <a:t> 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  <a:cs typeface="Times New Roman" pitchFamily="18" charset="0"/>
                </a:rPr>
                <a:t>Find</a:t>
              </a:r>
              <a:r>
                <a:rPr lang="en-US" altLang="zh-CN" sz="2400" dirty="0">
                  <a:latin typeface="+mn-lt"/>
                  <a:cs typeface="Times New Roman" pitchFamily="18" charset="0"/>
                </a:rPr>
                <a:t> </a:t>
              </a:r>
              <a:endParaRPr lang="en-US" altLang="zh-CN" sz="2400" dirty="0">
                <a:cs typeface="Times New Roman" pitchFamily="18" charset="0"/>
              </a:endParaRPr>
            </a:p>
          </p:txBody>
        </p:sp>
        <p:graphicFrame>
          <p:nvGraphicFramePr>
            <p:cNvPr id="61448" name="Object 8"/>
            <p:cNvGraphicFramePr>
              <a:graphicFrameLocks noChangeAspect="1"/>
            </p:cNvGraphicFramePr>
            <p:nvPr/>
          </p:nvGraphicFramePr>
          <p:xfrm>
            <a:off x="2067" y="967"/>
            <a:ext cx="224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1" name="Equation" r:id="rId4" imgW="3568680" imgH="774360" progId="Equation.DSMT4">
                    <p:embed/>
                  </p:oleObj>
                </mc:Choice>
                <mc:Fallback>
                  <p:oleObj name="Equation" r:id="rId4" imgW="3568680" imgH="7743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967"/>
                          <a:ext cx="2248" cy="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124" name="Object 2"/>
          <p:cNvGraphicFramePr>
            <a:graphicFrameLocks noChangeAspect="1"/>
          </p:cNvGraphicFramePr>
          <p:nvPr/>
        </p:nvGraphicFramePr>
        <p:xfrm>
          <a:off x="1116013" y="2852738"/>
          <a:ext cx="2514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Bitmap Image" r:id="rId6" imgW="2514286" imgH="695238" progId="PBrush">
                  <p:embed/>
                </p:oleObj>
              </mc:Choice>
              <mc:Fallback>
                <p:oleObj name="Bitmap Image" r:id="rId6" imgW="2514286" imgH="695238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2738"/>
                        <a:ext cx="25146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5" name="Object 3"/>
          <p:cNvGraphicFramePr>
            <a:graphicFrameLocks noChangeAspect="1"/>
          </p:cNvGraphicFramePr>
          <p:nvPr/>
        </p:nvGraphicFramePr>
        <p:xfrm>
          <a:off x="3708400" y="2852738"/>
          <a:ext cx="38004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Bitmap Image" r:id="rId8" imgW="3801006" imgH="704948" progId="PBrush">
                  <p:embed/>
                </p:oleObj>
              </mc:Choice>
              <mc:Fallback>
                <p:oleObj name="Bitmap Image" r:id="rId8" imgW="3801006" imgH="704948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852738"/>
                        <a:ext cx="38004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741738" y="3644900"/>
            <a:ext cx="1308100" cy="600075"/>
            <a:chOff x="2357" y="2296"/>
            <a:chExt cx="824" cy="378"/>
          </a:xfrm>
        </p:grpSpPr>
        <p:graphicFrame>
          <p:nvGraphicFramePr>
            <p:cNvPr id="61447" name="Object 7"/>
            <p:cNvGraphicFramePr>
              <a:graphicFrameLocks noChangeAspect="1"/>
            </p:cNvGraphicFramePr>
            <p:nvPr/>
          </p:nvGraphicFramePr>
          <p:xfrm>
            <a:off x="2357" y="2296"/>
            <a:ext cx="75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4" name="Bitmap Image" r:id="rId10" imgW="1190476" imgH="600159" progId="PBrush">
                    <p:embed/>
                  </p:oleObj>
                </mc:Choice>
                <mc:Fallback>
                  <p:oleObj name="Bitmap Image" r:id="rId10" imgW="1190476" imgH="600159" progId="PBrush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" y="2296"/>
                          <a:ext cx="75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3016" y="2341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,</a:t>
              </a:r>
              <a:endParaRPr lang="zh-CN" altLang="en-US" sz="2400">
                <a:cs typeface="Times New Roman" pitchFamily="18" charset="0"/>
              </a:endParaRPr>
            </a:p>
          </p:txBody>
        </p:sp>
      </p:grpSp>
      <p:graphicFrame>
        <p:nvGraphicFramePr>
          <p:cNvPr id="218129" name="Object 4"/>
          <p:cNvGraphicFramePr>
            <a:graphicFrameLocks noChangeAspect="1"/>
          </p:cNvGraphicFramePr>
          <p:nvPr/>
        </p:nvGraphicFramePr>
        <p:xfrm>
          <a:off x="1187450" y="5157788"/>
          <a:ext cx="31543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Bitmap Image" r:id="rId12" imgW="3153215" imgH="714286" progId="PBrush">
                  <p:embed/>
                </p:oleObj>
              </mc:Choice>
              <mc:Fallback>
                <p:oleObj name="Bitmap Image" r:id="rId12" imgW="3153215" imgH="71428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57788"/>
                        <a:ext cx="31543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1" name="Object 5"/>
          <p:cNvGraphicFramePr>
            <a:graphicFrameLocks noChangeAspect="1"/>
          </p:cNvGraphicFramePr>
          <p:nvPr/>
        </p:nvGraphicFramePr>
        <p:xfrm>
          <a:off x="4284663" y="5176838"/>
          <a:ext cx="1666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Bitmap Image" r:id="rId14" imgW="1666667" imgH="628571" progId="PBrush">
                  <p:embed/>
                </p:oleObj>
              </mc:Choice>
              <mc:Fallback>
                <p:oleObj name="Bitmap Image" r:id="rId14" imgW="1666667" imgH="628571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176838"/>
                        <a:ext cx="16668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3" name="Object 6"/>
          <p:cNvGraphicFramePr>
            <a:graphicFrameLocks noChangeAspect="1"/>
          </p:cNvGraphicFramePr>
          <p:nvPr/>
        </p:nvGraphicFramePr>
        <p:xfrm>
          <a:off x="5991225" y="5229225"/>
          <a:ext cx="381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Bitmap Image" r:id="rId16" imgW="380852" imgH="447856" progId="PBrush">
                  <p:embed/>
                </p:oleObj>
              </mc:Choice>
              <mc:Fallback>
                <p:oleObj name="Bitmap Image" r:id="rId16" imgW="380852" imgH="447856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5229225"/>
                        <a:ext cx="381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0" grpId="0"/>
      <p:bldP spid="2181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00063" y="1500188"/>
            <a:ext cx="8358187" cy="2428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D1F90-D709-4615-B005-DE54767FD858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500063" y="1466850"/>
            <a:ext cx="5564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Theorem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Sandwich Theorem [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夹逼准则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)</a:t>
            </a:r>
            <a:endParaRPr lang="en-US" altLang="zh-CN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7275513" y="1484313"/>
            <a:ext cx="1439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such that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219144" name="Object 2"/>
          <p:cNvGraphicFramePr>
            <a:graphicFrameLocks noChangeAspect="1"/>
          </p:cNvGraphicFramePr>
          <p:nvPr/>
        </p:nvGraphicFramePr>
        <p:xfrm>
          <a:off x="2643188" y="2127250"/>
          <a:ext cx="1397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Equation" r:id="rId4" imgW="1396800" imgH="342720" progId="Equation.DSMT4">
                  <p:embed/>
                </p:oleObj>
              </mc:Choice>
              <mc:Fallback>
                <p:oleObj name="Equation" r:id="rId4" imgW="1396800" imgH="342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127250"/>
                        <a:ext cx="13970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3995738" y="2095500"/>
            <a:ext cx="1824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holds for all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219143" name="Object 3"/>
          <p:cNvGraphicFramePr>
            <a:graphicFrameLocks noChangeAspect="1"/>
          </p:cNvGraphicFramePr>
          <p:nvPr/>
        </p:nvGraphicFramePr>
        <p:xfrm>
          <a:off x="5727700" y="2184400"/>
          <a:ext cx="7270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Equation" r:id="rId6" imgW="723600" imgH="253800" progId="Equation.DSMT4">
                  <p:embed/>
                </p:oleObj>
              </mc:Choice>
              <mc:Fallback>
                <p:oleObj name="Equation" r:id="rId6" imgW="7236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184400"/>
                        <a:ext cx="72707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827088" y="2492375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and 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219142" name="Object 4"/>
          <p:cNvGraphicFramePr>
            <a:graphicFrameLocks noChangeAspect="1"/>
          </p:cNvGraphicFramePr>
          <p:nvPr/>
        </p:nvGraphicFramePr>
        <p:xfrm>
          <a:off x="3154363" y="2846388"/>
          <a:ext cx="24177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8" imgW="2412720" imgH="419040" progId="Equation.DSMT4">
                  <p:embed/>
                </p:oleObj>
              </mc:Choice>
              <mc:Fallback>
                <p:oleObj name="Equation" r:id="rId8" imgW="241272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846388"/>
                        <a:ext cx="24177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55650" y="3357563"/>
            <a:ext cx="2855913" cy="461962"/>
            <a:chOff x="521" y="2251"/>
            <a:chExt cx="1799" cy="291"/>
          </a:xfrm>
        </p:grpSpPr>
        <p:sp>
          <p:nvSpPr>
            <p:cNvPr id="64545" name="Rectangle 14"/>
            <p:cNvSpPr>
              <a:spLocks noChangeArrowheads="1"/>
            </p:cNvSpPr>
            <p:nvPr/>
          </p:nvSpPr>
          <p:spPr bwMode="auto">
            <a:xfrm>
              <a:off x="521" y="2251"/>
              <a:ext cx="154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then the sequence </a:t>
              </a:r>
              <a:endParaRPr lang="en-US" altLang="zh-CN" sz="2400">
                <a:cs typeface="Times New Roman" pitchFamily="18" charset="0"/>
              </a:endParaRPr>
            </a:p>
          </p:txBody>
        </p:sp>
        <p:graphicFrame>
          <p:nvGraphicFramePr>
            <p:cNvPr id="64522" name="Object 10"/>
            <p:cNvGraphicFramePr>
              <a:graphicFrameLocks noChangeAspect="1"/>
            </p:cNvGraphicFramePr>
            <p:nvPr/>
          </p:nvGraphicFramePr>
          <p:xfrm>
            <a:off x="1989" y="2307"/>
            <a:ext cx="33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0" name="Equation" r:id="rId10" imgW="520560" imgH="342720" progId="Equation.DSMT4">
                    <p:embed/>
                  </p:oleObj>
                </mc:Choice>
                <mc:Fallback>
                  <p:oleObj name="Equation" r:id="rId10" imgW="520560" imgH="3427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9" y="2307"/>
                          <a:ext cx="331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9151" name="Rectangle 15"/>
          <p:cNvSpPr>
            <a:spLocks noChangeArrowheads="1"/>
          </p:cNvSpPr>
          <p:nvPr/>
        </p:nvSpPr>
        <p:spPr bwMode="auto">
          <a:xfrm>
            <a:off x="3741738" y="3394075"/>
            <a:ext cx="2476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is also convergent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64531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401050" cy="857250"/>
          </a:xfrm>
        </p:spPr>
        <p:txBody>
          <a:bodyPr/>
          <a:lstStyle/>
          <a:p>
            <a:r>
              <a:rPr lang="en-US" altLang="zh-CN"/>
              <a:t>Sandwich Theorem</a:t>
            </a:r>
            <a:endParaRPr lang="en-US" altLang="zh-CN">
              <a:ea typeface="宋体" charset="-122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908675" y="1484313"/>
            <a:ext cx="1449388" cy="461962"/>
            <a:chOff x="2880" y="935"/>
            <a:chExt cx="913" cy="291"/>
          </a:xfrm>
        </p:grpSpPr>
        <p:graphicFrame>
          <p:nvGraphicFramePr>
            <p:cNvPr id="64521" name="Object 9"/>
            <p:cNvGraphicFramePr>
              <a:graphicFrameLocks noChangeAspect="1"/>
            </p:cNvGraphicFramePr>
            <p:nvPr/>
          </p:nvGraphicFramePr>
          <p:xfrm>
            <a:off x="3151" y="1005"/>
            <a:ext cx="64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1" name="Equation" r:id="rId12" imgW="1015920" imgH="330120" progId="Equation.DSMT4">
                    <p:embed/>
                  </p:oleObj>
                </mc:Choice>
                <mc:Fallback>
                  <p:oleObj name="Equation" r:id="rId12" imgW="1015920" imgH="3301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005"/>
                          <a:ext cx="64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4" name="Rectangle 18"/>
            <p:cNvSpPr>
              <a:spLocks noChangeArrowheads="1"/>
            </p:cNvSpPr>
            <p:nvPr/>
          </p:nvSpPr>
          <p:spPr bwMode="auto">
            <a:xfrm>
              <a:off x="2880" y="935"/>
              <a:ext cx="2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If 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257925" y="3357563"/>
            <a:ext cx="2147888" cy="571500"/>
            <a:chOff x="3152" y="2205"/>
            <a:chExt cx="1353" cy="360"/>
          </a:xfrm>
        </p:grpSpPr>
        <p:grpSp>
          <p:nvGrpSpPr>
            <p:cNvPr id="64541" name="Group 22"/>
            <p:cNvGrpSpPr>
              <a:grpSpLocks/>
            </p:cNvGrpSpPr>
            <p:nvPr/>
          </p:nvGrpSpPr>
          <p:grpSpPr bwMode="auto">
            <a:xfrm>
              <a:off x="3575" y="2205"/>
              <a:ext cx="930" cy="360"/>
              <a:chOff x="1826" y="3316"/>
              <a:chExt cx="930" cy="360"/>
            </a:xfrm>
          </p:grpSpPr>
          <p:graphicFrame>
            <p:nvGraphicFramePr>
              <p:cNvPr id="64520" name="Object 8"/>
              <p:cNvGraphicFramePr>
                <a:graphicFrameLocks noChangeAspect="1"/>
              </p:cNvGraphicFramePr>
              <p:nvPr/>
            </p:nvGraphicFramePr>
            <p:xfrm>
              <a:off x="1826" y="3410"/>
              <a:ext cx="818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2" name="Equation" r:id="rId14" imgW="1295280" imgH="419040" progId="Equation.DSMT4">
                      <p:embed/>
                    </p:oleObj>
                  </mc:Choice>
                  <mc:Fallback>
                    <p:oleObj name="Equation" r:id="rId14" imgW="1295280" imgH="41904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6" y="3410"/>
                            <a:ext cx="818" cy="2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43" name="Rectangle 16"/>
              <p:cNvSpPr>
                <a:spLocks noChangeArrowheads="1"/>
              </p:cNvSpPr>
              <p:nvPr/>
            </p:nvSpPr>
            <p:spPr bwMode="auto">
              <a:xfrm>
                <a:off x="2591" y="3316"/>
                <a:ext cx="16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2400">
                  <a:cs typeface="Times New Roman" pitchFamily="18" charset="0"/>
                </a:endParaRPr>
              </a:p>
            </p:txBody>
          </p:sp>
        </p:grpSp>
        <p:sp>
          <p:nvSpPr>
            <p:cNvPr id="64542" name="Rectangle 21"/>
            <p:cNvSpPr>
              <a:spLocks noChangeArrowheads="1"/>
            </p:cNvSpPr>
            <p:nvPr/>
          </p:nvSpPr>
          <p:spPr bwMode="auto">
            <a:xfrm>
              <a:off x="3152" y="2228"/>
              <a:ext cx="4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and </a:t>
              </a:r>
              <a:endParaRPr lang="en-US" altLang="zh-CN" sz="2400">
                <a:cs typeface="Times New Roman" pitchFamily="18" charset="0"/>
              </a:endParaRPr>
            </a:p>
          </p:txBody>
        </p:sp>
      </p:grpSp>
      <p:pic>
        <p:nvPicPr>
          <p:cNvPr id="219161" name="Picture 25"/>
          <p:cNvPicPr preferRelativeResize="0"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484438" y="4005263"/>
            <a:ext cx="4248150" cy="261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989263" y="5981700"/>
            <a:ext cx="862012" cy="400050"/>
            <a:chOff x="1883" y="3768"/>
            <a:chExt cx="543" cy="252"/>
          </a:xfrm>
        </p:grpSpPr>
        <p:graphicFrame>
          <p:nvGraphicFramePr>
            <p:cNvPr id="64519" name="Object 7"/>
            <p:cNvGraphicFramePr>
              <a:graphicFrameLocks noChangeAspect="1"/>
            </p:cNvGraphicFramePr>
            <p:nvPr/>
          </p:nvGraphicFramePr>
          <p:xfrm>
            <a:off x="1883" y="3768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3" name="Equation" r:id="rId17" imgW="253800" imgH="330120" progId="Equation.DSMT4">
                    <p:embed/>
                  </p:oleObj>
                </mc:Choice>
                <mc:Fallback>
                  <p:oleObj name="Equation" r:id="rId17" imgW="253800" imgH="330120" progId="Equation.DSMT4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" y="3768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0" name="Line 27"/>
            <p:cNvSpPr>
              <a:spLocks noChangeShapeType="1"/>
            </p:cNvSpPr>
            <p:nvPr/>
          </p:nvSpPr>
          <p:spPr bwMode="auto">
            <a:xfrm>
              <a:off x="2064" y="3931"/>
              <a:ext cx="362" cy="8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140200" y="4581525"/>
            <a:ext cx="385763" cy="576263"/>
            <a:chOff x="2608" y="2886"/>
            <a:chExt cx="243" cy="363"/>
          </a:xfrm>
        </p:grpSpPr>
        <p:graphicFrame>
          <p:nvGraphicFramePr>
            <p:cNvPr id="64518" name="Object 6"/>
            <p:cNvGraphicFramePr>
              <a:graphicFrameLocks noChangeAspect="1"/>
            </p:cNvGraphicFramePr>
            <p:nvPr/>
          </p:nvGraphicFramePr>
          <p:xfrm>
            <a:off x="2699" y="2886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4" name="Equation" r:id="rId19" imgW="241200" imgH="330120" progId="Equation.DSMT4">
                    <p:embed/>
                  </p:oleObj>
                </mc:Choice>
                <mc:Fallback>
                  <p:oleObj name="Equation" r:id="rId19" imgW="241200" imgH="330120" progId="Equation.DSMT4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886"/>
                          <a:ext cx="1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9" name="Line 29"/>
            <p:cNvSpPr>
              <a:spLocks noChangeShapeType="1"/>
            </p:cNvSpPr>
            <p:nvPr/>
          </p:nvSpPr>
          <p:spPr bwMode="auto">
            <a:xfrm flipH="1">
              <a:off x="2608" y="3067"/>
              <a:ext cx="136" cy="1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060700" y="5087938"/>
            <a:ext cx="719138" cy="428625"/>
            <a:chOff x="1928" y="3205"/>
            <a:chExt cx="453" cy="270"/>
          </a:xfrm>
        </p:grpSpPr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1928" y="3205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5" name="Equation" r:id="rId21" imgW="241200" imgH="330120" progId="Equation.DSMT4">
                    <p:embed/>
                  </p:oleObj>
                </mc:Choice>
                <mc:Fallback>
                  <p:oleObj name="Equation" r:id="rId21" imgW="241200" imgH="330120" progId="Equation.DSMT4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3205"/>
                          <a:ext cx="1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8" name="Line 31"/>
            <p:cNvSpPr>
              <a:spLocks noChangeShapeType="1"/>
            </p:cNvSpPr>
            <p:nvPr/>
          </p:nvSpPr>
          <p:spPr bwMode="auto">
            <a:xfrm>
              <a:off x="2064" y="3385"/>
              <a:ext cx="317" cy="9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7" grpId="0"/>
      <p:bldP spid="219148" grpId="0"/>
      <p:bldP spid="219149" grpId="0"/>
      <p:bldP spid="21915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110ED-980C-4002-BE19-5FD1E39D2689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655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472488" cy="857250"/>
          </a:xfrm>
        </p:spPr>
        <p:txBody>
          <a:bodyPr/>
          <a:lstStyle/>
          <a:p>
            <a:r>
              <a:rPr lang="en-US" altLang="zh-CN"/>
              <a:t>Sandwich Theorem</a:t>
            </a:r>
            <a:endParaRPr lang="en-US" altLang="zh-CN">
              <a:ea typeface="宋体" charset="-122"/>
            </a:endParaRPr>
          </a:p>
        </p:txBody>
      </p:sp>
      <p:grpSp>
        <p:nvGrpSpPr>
          <p:cNvPr id="65548" name="Group 17"/>
          <p:cNvGrpSpPr>
            <a:grpSpLocks/>
          </p:cNvGrpSpPr>
          <p:nvPr/>
        </p:nvGrpSpPr>
        <p:grpSpPr bwMode="auto">
          <a:xfrm>
            <a:off x="500063" y="1792288"/>
            <a:ext cx="3643312" cy="708025"/>
            <a:chOff x="1922" y="1129"/>
            <a:chExt cx="2295" cy="446"/>
          </a:xfrm>
        </p:grpSpPr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1922" y="1207"/>
              <a:ext cx="1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latin typeface="+mn-lt"/>
                  <a:cs typeface="Times New Roman" pitchFamily="18" charset="0"/>
                </a:rPr>
                <a:t> 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  <a:cs typeface="Times New Roman" pitchFamily="18" charset="0"/>
                </a:rPr>
                <a:t>Find </a:t>
              </a:r>
              <a:endParaRPr lang="en-US" altLang="zh-CN" sz="2400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3263" y="1129"/>
            <a:ext cx="954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4" name="Equation" r:id="rId4" imgW="1511280" imgH="711000" progId="Equation.DSMT4">
                    <p:embed/>
                  </p:oleObj>
                </mc:Choice>
                <mc:Fallback>
                  <p:oleObj name="Equation" r:id="rId4" imgW="1511280" imgH="711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1129"/>
                          <a:ext cx="954" cy="4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74" name="Rectangle 14"/>
          <p:cNvSpPr>
            <a:spLocks noChangeArrowheads="1"/>
          </p:cNvSpPr>
          <p:nvPr/>
        </p:nvSpPr>
        <p:spPr bwMode="auto">
          <a:xfrm>
            <a:off x="500063" y="2708275"/>
            <a:ext cx="1382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Solution: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220175" name="Rectangle 15"/>
          <p:cNvSpPr>
            <a:spLocks noChangeArrowheads="1"/>
          </p:cNvSpPr>
          <p:nvPr/>
        </p:nvSpPr>
        <p:spPr bwMode="auto">
          <a:xfrm>
            <a:off x="644525" y="3860800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and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644525" y="4941888"/>
            <a:ext cx="4800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by the Sandwich theorem we known	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220165" name="Object 2"/>
          <p:cNvGraphicFramePr>
            <a:graphicFrameLocks noChangeAspect="1"/>
          </p:cNvGraphicFramePr>
          <p:nvPr/>
        </p:nvGraphicFramePr>
        <p:xfrm>
          <a:off x="3492500" y="5446713"/>
          <a:ext cx="1714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5" r:id="rId6" imgW="1714500" imgH="698500" progId="Equation.DSMT4">
                  <p:embed/>
                </p:oleObj>
              </mc:Choice>
              <mc:Fallback>
                <p:oleObj r:id="rId6" imgW="1714500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446713"/>
                        <a:ext cx="17145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2" name="Group 20"/>
          <p:cNvGrpSpPr>
            <a:grpSpLocks/>
          </p:cNvGrpSpPr>
          <p:nvPr/>
        </p:nvGrpSpPr>
        <p:grpSpPr bwMode="auto">
          <a:xfrm>
            <a:off x="4098925" y="1952625"/>
            <a:ext cx="2259013" cy="461963"/>
            <a:chOff x="4059" y="1184"/>
            <a:chExt cx="1423" cy="291"/>
          </a:xfrm>
        </p:grpSpPr>
        <p:grpSp>
          <p:nvGrpSpPr>
            <p:cNvPr id="65557" name="Group 18"/>
            <p:cNvGrpSpPr>
              <a:grpSpLocks/>
            </p:cNvGrpSpPr>
            <p:nvPr/>
          </p:nvGrpSpPr>
          <p:grpSpPr bwMode="auto">
            <a:xfrm>
              <a:off x="4059" y="1184"/>
              <a:ext cx="843" cy="291"/>
              <a:chOff x="4059" y="1184"/>
              <a:chExt cx="843" cy="291"/>
            </a:xfrm>
          </p:grpSpPr>
          <p:sp>
            <p:nvSpPr>
              <p:cNvPr id="65558" name="Rectangle 12"/>
              <p:cNvSpPr>
                <a:spLocks noChangeArrowheads="1"/>
              </p:cNvSpPr>
              <p:nvPr/>
            </p:nvSpPr>
            <p:spPr bwMode="auto">
              <a:xfrm>
                <a:off x="4059" y="1184"/>
                <a:ext cx="73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40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where </a:t>
                </a:r>
                <a:endParaRPr lang="en-US" altLang="zh-CN" sz="2400">
                  <a:solidFill>
                    <a:srgbClr val="0000CC"/>
                  </a:solidFill>
                  <a:cs typeface="Times New Roman" pitchFamily="18" charset="0"/>
                </a:endParaRPr>
              </a:p>
            </p:txBody>
          </p:sp>
          <p:graphicFrame>
            <p:nvGraphicFramePr>
              <p:cNvPr id="65544" name="Object 8"/>
              <p:cNvGraphicFramePr>
                <a:graphicFrameLocks noChangeAspect="1"/>
              </p:cNvGraphicFramePr>
              <p:nvPr/>
            </p:nvGraphicFramePr>
            <p:xfrm>
              <a:off x="4684" y="1287"/>
              <a:ext cx="21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96" name="Equation" r:id="rId8" imgW="342720" imgH="241200" progId="Equation.DSMT4">
                      <p:embed/>
                    </p:oleObj>
                  </mc:Choice>
                  <mc:Fallback>
                    <p:oleObj name="Equation" r:id="rId8" imgW="342720" imgH="2412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4" y="1287"/>
                            <a:ext cx="218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5543" name="Object 7"/>
            <p:cNvGraphicFramePr>
              <a:graphicFrameLocks noChangeAspect="1"/>
            </p:cNvGraphicFramePr>
            <p:nvPr/>
          </p:nvGraphicFramePr>
          <p:xfrm>
            <a:off x="4880" y="1225"/>
            <a:ext cx="60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7" name="Equation" r:id="rId10" imgW="952200" imgH="342720" progId="Equation.DSMT4">
                    <p:embed/>
                  </p:oleObj>
                </mc:Choice>
                <mc:Fallback>
                  <p:oleObj name="Equation" r:id="rId10" imgW="952200" imgH="3427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0" y="1225"/>
                          <a:ext cx="602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81" name="Rectangle 21"/>
          <p:cNvSpPr>
            <a:spLocks noChangeArrowheads="1"/>
          </p:cNvSpPr>
          <p:nvPr/>
        </p:nvSpPr>
        <p:spPr bwMode="auto">
          <a:xfrm>
            <a:off x="1652588" y="2708275"/>
            <a:ext cx="86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Since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220183" name="AutoShape 23"/>
          <p:cNvSpPr>
            <a:spLocks/>
          </p:cNvSpPr>
          <p:nvPr/>
        </p:nvSpPr>
        <p:spPr bwMode="auto">
          <a:xfrm>
            <a:off x="5219700" y="1328738"/>
            <a:ext cx="3709988" cy="393700"/>
          </a:xfrm>
          <a:prstGeom prst="callout1">
            <a:avLst>
              <a:gd name="adj1" fmla="val 119356"/>
              <a:gd name="adj2" fmla="val 96727"/>
              <a:gd name="adj3" fmla="val 151515"/>
              <a:gd name="adj4" fmla="val -2426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i="1" dirty="0">
                <a:solidFill>
                  <a:srgbClr val="CC0000"/>
                </a:solidFill>
                <a:latin typeface="Comic Sans MS" pitchFamily="66" charset="0"/>
                <a:ea typeface="幼圆" pitchFamily="49" charset="-122"/>
              </a:rPr>
              <a:t>?</a:t>
            </a:r>
            <a:r>
              <a:rPr lang="zh-CN" altLang="en-US" b="1" dirty="0">
                <a:latin typeface="Arial" charset="0"/>
              </a:rPr>
              <a:t>   </a:t>
            </a:r>
            <a:r>
              <a:rPr lang="en-US" altLang="zh-CN" b="1" dirty="0">
                <a:latin typeface="Arial" charset="0"/>
              </a:rPr>
              <a:t>using the sandwich theorem</a:t>
            </a:r>
          </a:p>
        </p:txBody>
      </p:sp>
      <p:graphicFrame>
        <p:nvGraphicFramePr>
          <p:cNvPr id="220184" name="Object 3"/>
          <p:cNvGraphicFramePr>
            <a:graphicFrameLocks noChangeAspect="1"/>
          </p:cNvGraphicFramePr>
          <p:nvPr/>
        </p:nvGraphicFramePr>
        <p:xfrm>
          <a:off x="3379788" y="3141663"/>
          <a:ext cx="8858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8" name="Bitmap Image" r:id="rId12" imgW="885949" imgH="638264" progId="PBrush">
                  <p:embed/>
                </p:oleObj>
              </mc:Choice>
              <mc:Fallback>
                <p:oleObj name="Bitmap Image" r:id="rId12" imgW="885949" imgH="638264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3141663"/>
                        <a:ext cx="8858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5" name="Object 4"/>
          <p:cNvGraphicFramePr>
            <a:graphicFrameLocks noChangeAspect="1"/>
          </p:cNvGraphicFramePr>
          <p:nvPr/>
        </p:nvGraphicFramePr>
        <p:xfrm>
          <a:off x="2947988" y="3141663"/>
          <a:ext cx="3429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9" name="Bitmap Image" r:id="rId14" imgW="343039" imgH="523810" progId="PBrush">
                  <p:embed/>
                </p:oleObj>
              </mc:Choice>
              <mc:Fallback>
                <p:oleObj name="Bitmap Image" r:id="rId14" imgW="343039" imgH="5238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141663"/>
                        <a:ext cx="3429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6" name="Object 5"/>
          <p:cNvGraphicFramePr>
            <a:graphicFrameLocks noChangeAspect="1"/>
          </p:cNvGraphicFramePr>
          <p:nvPr/>
        </p:nvGraphicFramePr>
        <p:xfrm>
          <a:off x="4351338" y="3141663"/>
          <a:ext cx="828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0" name="Bitmap Image" r:id="rId16" imgW="828791" imgH="619211" progId="PBrush">
                  <p:embed/>
                </p:oleObj>
              </mc:Choice>
              <mc:Fallback>
                <p:oleObj name="Bitmap Image" r:id="rId16" imgW="828791" imgH="619211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3141663"/>
                        <a:ext cx="8286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021013" y="4149725"/>
            <a:ext cx="1997075" cy="695325"/>
            <a:chOff x="1429" y="2478"/>
            <a:chExt cx="1258" cy="438"/>
          </a:xfrm>
        </p:grpSpPr>
        <p:graphicFrame>
          <p:nvGraphicFramePr>
            <p:cNvPr id="65542" name="Object 6"/>
            <p:cNvGraphicFramePr>
              <a:graphicFrameLocks noChangeAspect="1"/>
            </p:cNvGraphicFramePr>
            <p:nvPr/>
          </p:nvGraphicFramePr>
          <p:xfrm>
            <a:off x="1429" y="2478"/>
            <a:ext cx="1074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1" r:id="rId18" imgW="1701800" imgH="698500" progId="Equation.DSMT4">
                    <p:embed/>
                  </p:oleObj>
                </mc:Choice>
                <mc:Fallback>
                  <p:oleObj r:id="rId18" imgW="1701800" imgH="698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478"/>
                          <a:ext cx="1074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6" name="Rectangle 27"/>
            <p:cNvSpPr>
              <a:spLocks noChangeArrowheads="1"/>
            </p:cNvSpPr>
            <p:nvPr/>
          </p:nvSpPr>
          <p:spPr bwMode="auto">
            <a:xfrm>
              <a:off x="2517" y="2568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,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4" grpId="0"/>
      <p:bldP spid="220175" grpId="0"/>
      <p:bldP spid="220176" grpId="0"/>
      <p:bldP spid="220181" grpId="0"/>
      <p:bldP spid="22018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B80DA-A48B-460D-B3DB-3F71FEADC6DF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665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472488" cy="857250"/>
          </a:xfrm>
        </p:spPr>
        <p:txBody>
          <a:bodyPr/>
          <a:lstStyle/>
          <a:p>
            <a:r>
              <a:rPr lang="en-US" altLang="zh-CN"/>
              <a:t>Sandwich Theorem</a:t>
            </a:r>
            <a:endParaRPr lang="en-US" altLang="zh-CN">
              <a:ea typeface="宋体" charset="-122"/>
            </a:endParaRP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900113" y="2143125"/>
            <a:ext cx="1355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Solution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1042988" y="340201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and 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221197" name="Rectangle 13"/>
          <p:cNvSpPr>
            <a:spLocks noChangeArrowheads="1"/>
          </p:cNvSpPr>
          <p:nvPr/>
        </p:nvSpPr>
        <p:spPr bwMode="auto">
          <a:xfrm>
            <a:off x="1042988" y="4914900"/>
            <a:ext cx="5957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Then, by the Sandwich theorem we known	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221188" name="Object 2"/>
          <p:cNvGraphicFramePr>
            <a:graphicFrameLocks noChangeAspect="1"/>
          </p:cNvGraphicFramePr>
          <p:nvPr/>
        </p:nvGraphicFramePr>
        <p:xfrm>
          <a:off x="2130425" y="5451475"/>
          <a:ext cx="45688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9" name="Equation" r:id="rId4" imgW="4572000" imgH="774360" progId="Equation.DSMT4">
                  <p:embed/>
                </p:oleObj>
              </mc:Choice>
              <mc:Fallback>
                <p:oleObj name="Equation" r:id="rId4" imgW="4572000" imgH="774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5451475"/>
                        <a:ext cx="45688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78" name="Group 16"/>
          <p:cNvGrpSpPr>
            <a:grpSpLocks/>
          </p:cNvGrpSpPr>
          <p:nvPr/>
        </p:nvGrpSpPr>
        <p:grpSpPr bwMode="auto">
          <a:xfrm>
            <a:off x="571500" y="1401763"/>
            <a:ext cx="6481763" cy="815975"/>
            <a:chOff x="-75" y="701"/>
            <a:chExt cx="4083" cy="514"/>
          </a:xfrm>
        </p:grpSpPr>
        <p:sp>
          <p:nvSpPr>
            <p:cNvPr id="221193" name="Rectangle 9"/>
            <p:cNvSpPr>
              <a:spLocks noChangeArrowheads="1"/>
            </p:cNvSpPr>
            <p:nvPr/>
          </p:nvSpPr>
          <p:spPr bwMode="auto">
            <a:xfrm>
              <a:off x="-75" y="845"/>
              <a:ext cx="1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latin typeface="+mn-lt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  <a:cs typeface="Times New Roman" pitchFamily="18" charset="0"/>
                </a:rPr>
                <a:t>Find </a:t>
              </a:r>
              <a:endParaRPr lang="en-US" altLang="zh-CN" sz="2400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66572" name="Object 12"/>
            <p:cNvGraphicFramePr>
              <a:graphicFrameLocks noChangeAspect="1"/>
            </p:cNvGraphicFramePr>
            <p:nvPr/>
          </p:nvGraphicFramePr>
          <p:xfrm>
            <a:off x="1192" y="701"/>
            <a:ext cx="281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0" name="Equation" r:id="rId6" imgW="4470120" imgH="812520" progId="Equation.DSMT4">
                    <p:embed/>
                  </p:oleObj>
                </mc:Choice>
                <mc:Fallback>
                  <p:oleObj name="Equation" r:id="rId6" imgW="4470120" imgH="8125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701"/>
                          <a:ext cx="2816" cy="5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1201" name="Rectangle 17"/>
          <p:cNvSpPr>
            <a:spLocks noChangeArrowheads="1"/>
          </p:cNvSpPr>
          <p:nvPr/>
        </p:nvSpPr>
        <p:spPr bwMode="auto">
          <a:xfrm>
            <a:off x="2122488" y="2143125"/>
            <a:ext cx="86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Since</a:t>
            </a:r>
            <a:endParaRPr lang="en-US" altLang="zh-CN" sz="2400">
              <a:cs typeface="Times New Roman" pitchFamily="18" charset="0"/>
            </a:endParaRPr>
          </a:p>
        </p:txBody>
      </p:sp>
      <p:graphicFrame>
        <p:nvGraphicFramePr>
          <p:cNvPr id="221202" name="Object 3"/>
          <p:cNvGraphicFramePr>
            <a:graphicFrameLocks noChangeAspect="1"/>
          </p:cNvGraphicFramePr>
          <p:nvPr/>
        </p:nvGraphicFramePr>
        <p:xfrm>
          <a:off x="2987675" y="2682875"/>
          <a:ext cx="3352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1" name="Bitmap Image" r:id="rId8" imgW="3352381" imgH="619211" progId="PBrush">
                  <p:embed/>
                </p:oleObj>
              </mc:Choice>
              <mc:Fallback>
                <p:oleObj name="Bitmap Image" r:id="rId8" imgW="3352381" imgH="619211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682875"/>
                        <a:ext cx="3352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3" name="Object 4"/>
          <p:cNvGraphicFramePr>
            <a:graphicFrameLocks noChangeAspect="1"/>
          </p:cNvGraphicFramePr>
          <p:nvPr/>
        </p:nvGraphicFramePr>
        <p:xfrm>
          <a:off x="1908175" y="2682875"/>
          <a:ext cx="10382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2" name="Bitmap Image" r:id="rId10" imgW="1038370" imgH="638264" progId="PBrush">
                  <p:embed/>
                </p:oleObj>
              </mc:Choice>
              <mc:Fallback>
                <p:oleObj name="Bitmap Image" r:id="rId10" imgW="1038370" imgH="63826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82875"/>
                        <a:ext cx="10382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4" name="Object 5"/>
          <p:cNvGraphicFramePr>
            <a:graphicFrameLocks noChangeAspect="1"/>
          </p:cNvGraphicFramePr>
          <p:nvPr/>
        </p:nvGraphicFramePr>
        <p:xfrm>
          <a:off x="6372225" y="2682875"/>
          <a:ext cx="1009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3" name="Bitmap Image" r:id="rId12" imgW="1009791" imgH="647619" progId="PBrush">
                  <p:embed/>
                </p:oleObj>
              </mc:Choice>
              <mc:Fallback>
                <p:oleObj name="Bitmap Image" r:id="rId12" imgW="1009791" imgH="647619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82875"/>
                        <a:ext cx="10096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8" name="Object 6"/>
          <p:cNvGraphicFramePr>
            <a:graphicFrameLocks noChangeAspect="1"/>
          </p:cNvGraphicFramePr>
          <p:nvPr/>
        </p:nvGraphicFramePr>
        <p:xfrm>
          <a:off x="1403350" y="3906838"/>
          <a:ext cx="12096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4" name="Bitmap Image" r:id="rId14" imgW="1209524" imgH="695238" progId="PBrush">
                  <p:embed/>
                </p:oleObj>
              </mc:Choice>
              <mc:Fallback>
                <p:oleObj name="Bitmap Image" r:id="rId14" imgW="1209524" imgH="695238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06838"/>
                        <a:ext cx="12096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9" name="Object 7"/>
          <p:cNvGraphicFramePr>
            <a:graphicFrameLocks noChangeAspect="1"/>
          </p:cNvGraphicFramePr>
          <p:nvPr/>
        </p:nvGraphicFramePr>
        <p:xfrm>
          <a:off x="2700338" y="3906838"/>
          <a:ext cx="13525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5" name="Bitmap Image" r:id="rId16" imgW="1352381" imgH="942857" progId="PBrush">
                  <p:embed/>
                </p:oleObj>
              </mc:Choice>
              <mc:Fallback>
                <p:oleObj name="Bitmap Image" r:id="rId16" imgW="1352381" imgH="942857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06838"/>
                        <a:ext cx="13525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140200" y="3906838"/>
            <a:ext cx="627063" cy="552450"/>
            <a:chOff x="2562" y="2583"/>
            <a:chExt cx="395" cy="348"/>
          </a:xfrm>
        </p:grpSpPr>
        <p:sp>
          <p:nvSpPr>
            <p:cNvPr id="66583" name="Rectangle 12"/>
            <p:cNvSpPr>
              <a:spLocks noChangeArrowheads="1"/>
            </p:cNvSpPr>
            <p:nvPr/>
          </p:nvSpPr>
          <p:spPr bwMode="auto">
            <a:xfrm>
              <a:off x="2744" y="2614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rgbClr val="00009A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400">
                <a:cs typeface="Times New Roman" pitchFamily="18" charset="0"/>
              </a:endParaRPr>
            </a:p>
          </p:txBody>
        </p:sp>
        <p:graphicFrame>
          <p:nvGraphicFramePr>
            <p:cNvPr id="66571" name="Object 11"/>
            <p:cNvGraphicFramePr>
              <a:graphicFrameLocks noChangeAspect="1"/>
            </p:cNvGraphicFramePr>
            <p:nvPr/>
          </p:nvGraphicFramePr>
          <p:xfrm>
            <a:off x="2562" y="2583"/>
            <a:ext cx="22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6" name="Bitmap Image" r:id="rId18" imgW="361809" imgH="552527" progId="PBrush">
                    <p:embed/>
                  </p:oleObj>
                </mc:Choice>
                <mc:Fallback>
                  <p:oleObj name="Bitmap Image" r:id="rId18" imgW="361809" imgH="552527" progId="PBrush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583"/>
                          <a:ext cx="22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1213" name="Object 8"/>
          <p:cNvGraphicFramePr>
            <a:graphicFrameLocks noChangeAspect="1"/>
          </p:cNvGraphicFramePr>
          <p:nvPr/>
        </p:nvGraphicFramePr>
        <p:xfrm>
          <a:off x="4859338" y="3906838"/>
          <a:ext cx="11906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7" name="Bitmap Image" r:id="rId20" imgW="1190476" imgH="676369" progId="PBrush">
                  <p:embed/>
                </p:oleObj>
              </mc:Choice>
              <mc:Fallback>
                <p:oleObj name="Bitmap Image" r:id="rId20" imgW="1190476" imgH="676369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906838"/>
                        <a:ext cx="11906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14" name="Object 9"/>
          <p:cNvGraphicFramePr>
            <a:graphicFrameLocks noChangeAspect="1"/>
          </p:cNvGraphicFramePr>
          <p:nvPr/>
        </p:nvGraphicFramePr>
        <p:xfrm>
          <a:off x="6011863" y="3906838"/>
          <a:ext cx="14763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8" name="Bitmap Image" r:id="rId22" imgW="1476190" imgH="952633" progId="PBrush">
                  <p:embed/>
                </p:oleObj>
              </mc:Choice>
              <mc:Fallback>
                <p:oleObj name="Bitmap Image" r:id="rId22" imgW="1476190" imgH="952633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906838"/>
                        <a:ext cx="14763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596188" y="4005263"/>
            <a:ext cx="600075" cy="495300"/>
            <a:chOff x="4876" y="2432"/>
            <a:chExt cx="378" cy="312"/>
          </a:xfrm>
        </p:grpSpPr>
        <p:sp>
          <p:nvSpPr>
            <p:cNvPr id="66582" name="Rectangle 21"/>
            <p:cNvSpPr>
              <a:spLocks noChangeArrowheads="1"/>
            </p:cNvSpPr>
            <p:nvPr/>
          </p:nvSpPr>
          <p:spPr bwMode="auto">
            <a:xfrm>
              <a:off x="5058" y="247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solidFill>
                    <a:srgbClr val="00009A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66570" name="Object 10"/>
            <p:cNvGraphicFramePr>
              <a:graphicFrameLocks noChangeAspect="1"/>
            </p:cNvGraphicFramePr>
            <p:nvPr/>
          </p:nvGraphicFramePr>
          <p:xfrm>
            <a:off x="4876" y="2432"/>
            <a:ext cx="21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9" name="Bitmap Image" r:id="rId24" imgW="333333" imgH="495369" progId="PBrush">
                    <p:embed/>
                  </p:oleObj>
                </mc:Choice>
                <mc:Fallback>
                  <p:oleObj name="Bitmap Image" r:id="rId24" imgW="333333" imgH="495369" progId="PBrush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432"/>
                          <a:ext cx="21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4" grpId="0"/>
      <p:bldP spid="221195" grpId="0"/>
      <p:bldP spid="221197" grpId="0"/>
      <p:bldP spid="22120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1A139-B2AB-4C30-A6D5-DD889ED69B0C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676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686800" cy="1143000"/>
          </a:xfrm>
        </p:spPr>
        <p:txBody>
          <a:bodyPr/>
          <a:lstStyle/>
          <a:p>
            <a:r>
              <a:rPr lang="en-US" altLang="zh-CN" sz="4000" b="1"/>
              <a:t>Sandwich Theorem</a:t>
            </a:r>
            <a:endParaRPr lang="en-US" altLang="zh-CN" sz="4000" b="1">
              <a:ea typeface="宋体" charset="-122"/>
            </a:endParaRPr>
          </a:p>
        </p:txBody>
      </p:sp>
      <p:graphicFrame>
        <p:nvGraphicFramePr>
          <p:cNvPr id="22942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443163" y="2482850"/>
          <a:ext cx="26654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7" name="Equation" r:id="rId4" imgW="1828800" imgH="253800" progId="Equation.DSMT4">
                  <p:embed/>
                </p:oleObj>
              </mc:Choice>
              <mc:Fallback>
                <p:oleObj name="Equation" r:id="rId4" imgW="18288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482850"/>
                        <a:ext cx="2665412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1" name="Group 44"/>
          <p:cNvGrpSpPr>
            <a:grpSpLocks/>
          </p:cNvGrpSpPr>
          <p:nvPr/>
        </p:nvGrpSpPr>
        <p:grpSpPr bwMode="auto">
          <a:xfrm>
            <a:off x="285750" y="1430338"/>
            <a:ext cx="3000375" cy="514350"/>
            <a:chOff x="304" y="936"/>
            <a:chExt cx="1890" cy="324"/>
          </a:xfrm>
        </p:grpSpPr>
        <p:sp>
          <p:nvSpPr>
            <p:cNvPr id="229382" name="Rectangle 6"/>
            <p:cNvSpPr>
              <a:spLocks noChangeArrowheads="1"/>
            </p:cNvSpPr>
            <p:nvPr/>
          </p:nvSpPr>
          <p:spPr bwMode="auto">
            <a:xfrm>
              <a:off x="304" y="936"/>
              <a:ext cx="1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latin typeface="+mn-lt"/>
                  <a:cs typeface="Times New Roman" pitchFamily="18" charset="0"/>
                </a:rPr>
                <a:t>  </a:t>
              </a:r>
              <a:r>
                <a:rPr lang="en-US" altLang="zh-CN" sz="2400" dirty="0">
                  <a:solidFill>
                    <a:srgbClr val="0000CC"/>
                  </a:solidFill>
                  <a:latin typeface="+mn-lt"/>
                  <a:cs typeface="Times New Roman" pitchFamily="18" charset="0"/>
                </a:rPr>
                <a:t>Find </a:t>
              </a:r>
              <a:endParaRPr lang="en-US" altLang="zh-CN" sz="2400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67598" name="Object 14"/>
            <p:cNvGraphicFramePr>
              <a:graphicFrameLocks noChangeAspect="1"/>
            </p:cNvGraphicFramePr>
            <p:nvPr/>
          </p:nvGraphicFramePr>
          <p:xfrm>
            <a:off x="1601" y="945"/>
            <a:ext cx="593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8" name="Equation" r:id="rId6" imgW="1028520" imgH="545760" progId="Equation.DSMT4">
                    <p:embed/>
                  </p:oleObj>
                </mc:Choice>
                <mc:Fallback>
                  <p:oleObj name="Equation" r:id="rId6" imgW="1028520" imgH="5457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945"/>
                          <a:ext cx="593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02" name="Rectangle 11"/>
          <p:cNvSpPr>
            <a:spLocks noChangeArrowheads="1"/>
          </p:cNvSpPr>
          <p:nvPr/>
        </p:nvSpPr>
        <p:spPr bwMode="auto">
          <a:xfrm>
            <a:off x="3295650" y="1428750"/>
            <a:ext cx="3398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is a constant.</a:t>
            </a:r>
            <a:endParaRPr lang="en-US" altLang="zh-CN" sz="240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571500" y="1989138"/>
            <a:ext cx="114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Solution 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1724025" y="1989138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, </a:t>
            </a:r>
            <a:endParaRPr lang="en-US" altLang="zh-CN" sz="2000">
              <a:cs typeface="Times New Roman" pitchFamily="18" charset="0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017838" y="1989138"/>
            <a:ext cx="3182937" cy="490537"/>
            <a:chOff x="2153" y="1253"/>
            <a:chExt cx="2005" cy="309"/>
          </a:xfrm>
        </p:grpSpPr>
        <p:sp>
          <p:nvSpPr>
            <p:cNvPr id="67621" name="Rectangle 14"/>
            <p:cNvSpPr>
              <a:spLocks noChangeArrowheads="1"/>
            </p:cNvSpPr>
            <p:nvPr/>
          </p:nvSpPr>
          <p:spPr bwMode="auto">
            <a:xfrm>
              <a:off x="2153" y="1253"/>
              <a:ext cx="1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it is easy to obtain 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67597" name="Object 13"/>
            <p:cNvGraphicFramePr>
              <a:graphicFrameLocks noChangeAspect="1"/>
            </p:cNvGraphicFramePr>
            <p:nvPr/>
          </p:nvGraphicFramePr>
          <p:xfrm>
            <a:off x="3424" y="1253"/>
            <a:ext cx="73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9" name="Equation" r:id="rId8" imgW="723600" imgH="304560" progId="Equation.3">
                    <p:embed/>
                  </p:oleObj>
                </mc:Choice>
                <mc:Fallback>
                  <p:oleObj name="Equation" r:id="rId8" imgW="723600" imgH="3045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253"/>
                          <a:ext cx="734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571500" y="2420938"/>
            <a:ext cx="1757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&gt;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,  let</a:t>
            </a:r>
            <a:endParaRPr lang="en-US" altLang="zh-CN" sz="2000">
              <a:cs typeface="Times New Roman" pitchFamily="18" charset="0"/>
            </a:endParaRPr>
          </a:p>
        </p:txBody>
      </p:sp>
      <p:sp>
        <p:nvSpPr>
          <p:cNvPr id="229394" name="Rectangle 18"/>
          <p:cNvSpPr>
            <a:spLocks noChangeArrowheads="1"/>
          </p:cNvSpPr>
          <p:nvPr/>
        </p:nvSpPr>
        <p:spPr bwMode="auto">
          <a:xfrm>
            <a:off x="539750" y="2817813"/>
            <a:ext cx="2901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binomial formula,</a:t>
            </a:r>
            <a:endParaRPr lang="en-US" altLang="zh-CN" sz="2000" b="1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3262313" y="2817813"/>
            <a:ext cx="1023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we have</a:t>
            </a:r>
            <a:endParaRPr lang="en-US" altLang="zh-CN" sz="2000">
              <a:cs typeface="Times New Roman" pitchFamily="18" charset="0"/>
            </a:endParaRPr>
          </a:p>
        </p:txBody>
      </p:sp>
      <p:graphicFrame>
        <p:nvGraphicFramePr>
          <p:cNvPr id="229396" name="Object 3"/>
          <p:cNvGraphicFramePr>
            <a:graphicFrameLocks noChangeAspect="1"/>
          </p:cNvGraphicFramePr>
          <p:nvPr/>
        </p:nvGraphicFramePr>
        <p:xfrm>
          <a:off x="1692275" y="3192463"/>
          <a:ext cx="12382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0" name="Equation" r:id="rId10" imgW="774360" imgH="241200" progId="Equation.3">
                  <p:embed/>
                </p:oleObj>
              </mc:Choice>
              <mc:Fallback>
                <p:oleObj name="Equation" r:id="rId10" imgW="7743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192463"/>
                        <a:ext cx="123825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0" name="Object 4"/>
          <p:cNvGraphicFramePr>
            <a:graphicFrameLocks noChangeAspect="1"/>
          </p:cNvGraphicFramePr>
          <p:nvPr/>
        </p:nvGraphicFramePr>
        <p:xfrm>
          <a:off x="6034088" y="3213100"/>
          <a:ext cx="914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1" name="Equation" r:id="rId12" imgW="571320" imgH="228600" progId="Equation.3">
                  <p:embed/>
                </p:oleObj>
              </mc:Choice>
              <mc:Fallback>
                <p:oleObj name="Equation" r:id="rId12" imgW="5713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3213100"/>
                        <a:ext cx="9144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581025" y="3644900"/>
            <a:ext cx="89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So that</a:t>
            </a:r>
            <a:endParaRPr lang="en-US" altLang="zh-CN" sz="2000">
              <a:cs typeface="Times New Roman" pitchFamily="18" charset="0"/>
            </a:endParaRPr>
          </a:p>
        </p:txBody>
      </p:sp>
      <p:graphicFrame>
        <p:nvGraphicFramePr>
          <p:cNvPr id="229402" name="Object 5"/>
          <p:cNvGraphicFramePr>
            <a:graphicFrameLocks noChangeAspect="1"/>
          </p:cNvGraphicFramePr>
          <p:nvPr/>
        </p:nvGraphicFramePr>
        <p:xfrm>
          <a:off x="2855913" y="3716338"/>
          <a:ext cx="25193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2" name="Equation" r:id="rId14" imgW="1574640" imgH="393480" progId="Equation.3">
                  <p:embed/>
                </p:oleObj>
              </mc:Choice>
              <mc:Fallback>
                <p:oleObj name="Equation" r:id="rId14" imgW="1574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716338"/>
                        <a:ext cx="25193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03" name="Rectangle 27"/>
          <p:cNvSpPr>
            <a:spLocks noChangeArrowheads="1"/>
          </p:cNvSpPr>
          <p:nvPr/>
        </p:nvSpPr>
        <p:spPr bwMode="auto">
          <a:xfrm>
            <a:off x="565150" y="4149725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and</a:t>
            </a:r>
            <a:endParaRPr lang="en-US" altLang="zh-CN" sz="2000">
              <a:cs typeface="Times New Roman" pitchFamily="18" charset="0"/>
            </a:endParaRPr>
          </a:p>
        </p:txBody>
      </p:sp>
      <p:graphicFrame>
        <p:nvGraphicFramePr>
          <p:cNvPr id="229404" name="Object 6"/>
          <p:cNvGraphicFramePr>
            <a:graphicFrameLocks noChangeAspect="1"/>
          </p:cNvGraphicFramePr>
          <p:nvPr/>
        </p:nvGraphicFramePr>
        <p:xfrm>
          <a:off x="2889250" y="4387850"/>
          <a:ext cx="26193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3" name="Equation" r:id="rId16" imgW="1638000" imgH="393480" progId="Equation.3">
                  <p:embed/>
                </p:oleObj>
              </mc:Choice>
              <mc:Fallback>
                <p:oleObj name="Equation" r:id="rId16" imgW="16380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4387850"/>
                        <a:ext cx="26193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05" name="Rectangle 29"/>
          <p:cNvSpPr>
            <a:spLocks noChangeArrowheads="1"/>
          </p:cNvSpPr>
          <p:nvPr/>
        </p:nvSpPr>
        <p:spPr bwMode="auto">
          <a:xfrm>
            <a:off x="539750" y="5013325"/>
            <a:ext cx="475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Then by the Sandwich theorem we known	</a:t>
            </a:r>
            <a:endParaRPr lang="en-US" altLang="zh-CN" sz="2000">
              <a:cs typeface="Times New Roman" pitchFamily="18" charset="0"/>
            </a:endParaRPr>
          </a:p>
        </p:txBody>
      </p:sp>
      <p:graphicFrame>
        <p:nvGraphicFramePr>
          <p:cNvPr id="229406" name="Object 7"/>
          <p:cNvGraphicFramePr>
            <a:graphicFrameLocks noChangeAspect="1"/>
          </p:cNvGraphicFramePr>
          <p:nvPr/>
        </p:nvGraphicFramePr>
        <p:xfrm>
          <a:off x="4919663" y="5013325"/>
          <a:ext cx="1165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4" name="Equation" r:id="rId18" imgW="723600" imgH="304560" progId="Equation.3">
                  <p:embed/>
                </p:oleObj>
              </mc:Choice>
              <mc:Fallback>
                <p:oleObj name="Equation" r:id="rId18" imgW="72360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5013325"/>
                        <a:ext cx="116522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07" name="Rectangle 31"/>
          <p:cNvSpPr>
            <a:spLocks noChangeArrowheads="1"/>
          </p:cNvSpPr>
          <p:nvPr/>
        </p:nvSpPr>
        <p:spPr bwMode="auto">
          <a:xfrm>
            <a:off x="1042988" y="5605463"/>
            <a:ext cx="2274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,  then</a:t>
            </a:r>
            <a:endParaRPr lang="en-US" altLang="zh-CN" sz="2000">
              <a:cs typeface="Times New Roman" pitchFamily="18" charset="0"/>
            </a:endParaRPr>
          </a:p>
        </p:txBody>
      </p:sp>
      <p:graphicFrame>
        <p:nvGraphicFramePr>
          <p:cNvPr id="229408" name="Object 8"/>
          <p:cNvGraphicFramePr>
            <a:graphicFrameLocks noChangeAspect="1"/>
          </p:cNvGraphicFramePr>
          <p:nvPr/>
        </p:nvGraphicFramePr>
        <p:xfrm>
          <a:off x="3348038" y="5532438"/>
          <a:ext cx="6540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Equation" r:id="rId20" imgW="406080" imgH="393480" progId="Equation.3">
                  <p:embed/>
                </p:oleObj>
              </mc:Choice>
              <mc:Fallback>
                <p:oleObj name="Equation" r:id="rId20" imgW="4060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32438"/>
                        <a:ext cx="65405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995738" y="5387975"/>
            <a:ext cx="2016125" cy="715963"/>
            <a:chOff x="2517" y="3523"/>
            <a:chExt cx="1270" cy="451"/>
          </a:xfrm>
        </p:grpSpPr>
        <p:graphicFrame>
          <p:nvGraphicFramePr>
            <p:cNvPr id="67596" name="Object 12"/>
            <p:cNvGraphicFramePr>
              <a:graphicFrameLocks noChangeAspect="1"/>
            </p:cNvGraphicFramePr>
            <p:nvPr/>
          </p:nvGraphicFramePr>
          <p:xfrm>
            <a:off x="3028" y="3523"/>
            <a:ext cx="75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6" name="Equation" r:id="rId22" imgW="749160" imgH="444240" progId="Equation.3">
                    <p:embed/>
                  </p:oleObj>
                </mc:Choice>
                <mc:Fallback>
                  <p:oleObj name="Equation" r:id="rId22" imgW="749160" imgH="4442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" y="3523"/>
                          <a:ext cx="759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20" name="Rectangle 34"/>
            <p:cNvSpPr>
              <a:spLocks noChangeArrowheads="1"/>
            </p:cNvSpPr>
            <p:nvPr/>
          </p:nvSpPr>
          <p:spPr bwMode="auto">
            <a:xfrm>
              <a:off x="2517" y="3657"/>
              <a:ext cx="5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so that</a:t>
              </a:r>
              <a:endParaRPr lang="en-US" altLang="zh-CN" sz="2000">
                <a:cs typeface="Times New Roman" pitchFamily="18" charset="0"/>
              </a:endParaRP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065838" y="5380038"/>
            <a:ext cx="2754312" cy="1001712"/>
            <a:chOff x="3787" y="3389"/>
            <a:chExt cx="1735" cy="631"/>
          </a:xfrm>
        </p:grpSpPr>
        <p:sp>
          <p:nvSpPr>
            <p:cNvPr id="67619" name="Rectangle 36"/>
            <p:cNvSpPr>
              <a:spLocks noChangeArrowheads="1"/>
            </p:cNvSpPr>
            <p:nvPr/>
          </p:nvSpPr>
          <p:spPr bwMode="auto">
            <a:xfrm>
              <a:off x="3787" y="3507"/>
              <a:ext cx="5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Hence</a:t>
              </a:r>
              <a:endParaRPr lang="en-US" altLang="zh-CN" sz="2000">
                <a:cs typeface="Times New Roman" pitchFamily="18" charset="0"/>
              </a:endParaRPr>
            </a:p>
          </p:txBody>
        </p:sp>
        <p:graphicFrame>
          <p:nvGraphicFramePr>
            <p:cNvPr id="67595" name="Object 11"/>
            <p:cNvGraphicFramePr>
              <a:graphicFrameLocks noChangeAspect="1"/>
            </p:cNvGraphicFramePr>
            <p:nvPr/>
          </p:nvGraphicFramePr>
          <p:xfrm>
            <a:off x="4286" y="3389"/>
            <a:ext cx="1236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7" name="Equation" r:id="rId24" imgW="1218960" imgH="622080" progId="Equation.3">
                    <p:embed/>
                  </p:oleObj>
                </mc:Choice>
                <mc:Fallback>
                  <p:oleObj name="Equation" r:id="rId24" imgW="1218960" imgH="6220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389"/>
                          <a:ext cx="1236" cy="6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732588" y="3716338"/>
            <a:ext cx="2016125" cy="1223962"/>
            <a:chOff x="4377" y="981"/>
            <a:chExt cx="1270" cy="771"/>
          </a:xfrm>
        </p:grpSpPr>
        <p:sp>
          <p:nvSpPr>
            <p:cNvPr id="67616" name="AutoShape 42"/>
            <p:cNvSpPr>
              <a:spLocks noChangeArrowheads="1"/>
            </p:cNvSpPr>
            <p:nvPr/>
          </p:nvSpPr>
          <p:spPr bwMode="auto">
            <a:xfrm>
              <a:off x="4377" y="981"/>
              <a:ext cx="1270" cy="771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FFC3">
                    <a:alpha val="70000"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Times New Roman" pitchFamily="18" charset="0"/>
              </a:endParaRPr>
            </a:p>
          </p:txBody>
        </p:sp>
        <p:grpSp>
          <p:nvGrpSpPr>
            <p:cNvPr id="67617" name="Group 41"/>
            <p:cNvGrpSpPr>
              <a:grpSpLocks/>
            </p:cNvGrpSpPr>
            <p:nvPr/>
          </p:nvGrpSpPr>
          <p:grpSpPr bwMode="auto">
            <a:xfrm>
              <a:off x="4422" y="1026"/>
              <a:ext cx="1207" cy="581"/>
              <a:chOff x="4422" y="1344"/>
              <a:chExt cx="1207" cy="581"/>
            </a:xfrm>
          </p:grpSpPr>
          <p:graphicFrame>
            <p:nvGraphicFramePr>
              <p:cNvPr id="67594" name="Object 10"/>
              <p:cNvGraphicFramePr>
                <a:graphicFrameLocks noChangeAspect="1"/>
              </p:cNvGraphicFramePr>
              <p:nvPr/>
            </p:nvGraphicFramePr>
            <p:xfrm>
              <a:off x="4468" y="1616"/>
              <a:ext cx="734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88" name="Equation" r:id="rId26" imgW="723600" imgH="304560" progId="Equation.3">
                      <p:embed/>
                    </p:oleObj>
                  </mc:Choice>
                  <mc:Fallback>
                    <p:oleObj name="Equation" r:id="rId26" imgW="723600" imgH="30456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1616"/>
                            <a:ext cx="734" cy="3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18" name="Rectangle 40"/>
              <p:cNvSpPr>
                <a:spLocks noChangeArrowheads="1"/>
              </p:cNvSpPr>
              <p:nvPr/>
            </p:nvSpPr>
            <p:spPr bwMode="auto">
              <a:xfrm>
                <a:off x="4422" y="1344"/>
                <a:ext cx="12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>
                    <a:latin typeface="Times New Roman" pitchFamily="18" charset="0"/>
                    <a:cs typeface="Times New Roman" pitchFamily="18" charset="0"/>
                  </a:rPr>
                  <a:t>Please prove that</a:t>
                </a:r>
                <a:endParaRPr lang="en-US" altLang="zh-CN" sz="2000">
                  <a:cs typeface="Times New Roman" pitchFamily="18" charset="0"/>
                </a:endParaRPr>
              </a:p>
            </p:txBody>
          </p:sp>
        </p:grpSp>
      </p:grpSp>
      <p:graphicFrame>
        <p:nvGraphicFramePr>
          <p:cNvPr id="229424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987675" y="3094038"/>
          <a:ext cx="29527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9" name="Equation" r:id="rId28" imgW="1930320" imgH="406080" progId="Equation.DSMT4">
                  <p:embed/>
                </p:oleObj>
              </mc:Choice>
              <mc:Fallback>
                <p:oleObj name="Equation" r:id="rId28" imgW="193032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094038"/>
                        <a:ext cx="29527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2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2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8" grpId="0"/>
      <p:bldP spid="229389" grpId="0"/>
      <p:bldP spid="229392" grpId="0"/>
      <p:bldP spid="229394" grpId="0"/>
      <p:bldP spid="229395" grpId="0"/>
      <p:bldP spid="229401" grpId="0"/>
      <p:bldP spid="229403" grpId="0"/>
      <p:bldP spid="229405" grpId="0"/>
      <p:bldP spid="22940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112C9-7677-4603-AC12-8E2823EAEDCF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557338"/>
            <a:ext cx="8229600" cy="4608512"/>
          </a:xfrm>
        </p:spPr>
        <p:txBody>
          <a:bodyPr/>
          <a:lstStyle/>
          <a:p>
            <a:r>
              <a:rPr lang="en-US" altLang="zh-CN"/>
              <a:t>Concept of limit of a sequence</a:t>
            </a:r>
          </a:p>
          <a:p>
            <a:pPr lvl="1"/>
            <a:r>
              <a:rPr lang="en-US" altLang="zh-CN" b="1" i="1"/>
              <a:t>a</a:t>
            </a:r>
            <a:r>
              <a:rPr lang="en-US" altLang="zh-CN" b="1" i="1" baseline="-25000"/>
              <a:t>n </a:t>
            </a:r>
            <a:r>
              <a:rPr lang="en-US" altLang="zh-CN" b="1" i="1"/>
              <a:t>      A</a:t>
            </a:r>
            <a:r>
              <a:rPr lang="en-US" altLang="zh-CN"/>
              <a:t>: </a:t>
            </a:r>
          </a:p>
          <a:p>
            <a:pPr lvl="1"/>
            <a:r>
              <a:rPr lang="en-US" altLang="zh-CN"/>
              <a:t>uniqueness</a:t>
            </a:r>
          </a:p>
          <a:p>
            <a:r>
              <a:rPr lang="en-US" altLang="zh-CN"/>
              <a:t>Conditions for convergence of a sequence</a:t>
            </a:r>
          </a:p>
          <a:p>
            <a:pPr lvl="1"/>
            <a:r>
              <a:rPr lang="en-US" altLang="zh-CN"/>
              <a:t>Monotone boundedness criterion</a:t>
            </a:r>
          </a:p>
          <a:p>
            <a:pPr lvl="1"/>
            <a:r>
              <a:rPr lang="en-US" altLang="zh-CN"/>
              <a:t>Cauchy’s convergence principle</a:t>
            </a:r>
          </a:p>
          <a:p>
            <a:r>
              <a:rPr lang="en-US" altLang="zh-CN"/>
              <a:t>Rules of operations on convergent sequences</a:t>
            </a:r>
          </a:p>
          <a:p>
            <a:pPr lvl="1"/>
            <a:r>
              <a:rPr lang="en-US" altLang="zh-CN"/>
              <a:t>Rules of rational operations</a:t>
            </a:r>
          </a:p>
          <a:p>
            <a:pPr lvl="1"/>
            <a:r>
              <a:rPr lang="en-US" altLang="zh-CN"/>
              <a:t>Sandwich theorem</a:t>
            </a:r>
          </a:p>
        </p:txBody>
      </p:sp>
      <p:sp>
        <p:nvSpPr>
          <p:cNvPr id="716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8572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Review</a:t>
            </a:r>
          </a:p>
        </p:txBody>
      </p:sp>
      <p:sp>
        <p:nvSpPr>
          <p:cNvPr id="71689" name="Line 5"/>
          <p:cNvSpPr>
            <a:spLocks noChangeShapeType="1"/>
          </p:cNvSpPr>
          <p:nvPr/>
        </p:nvSpPr>
        <p:spPr bwMode="auto">
          <a:xfrm>
            <a:off x="1476375" y="23495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39975" y="2133600"/>
            <a:ext cx="6191250" cy="431800"/>
            <a:chOff x="930" y="2251"/>
            <a:chExt cx="3900" cy="272"/>
          </a:xfrm>
        </p:grpSpPr>
        <p:sp>
          <p:nvSpPr>
            <p:cNvPr id="71692" name="Text Box 7"/>
            <p:cNvSpPr txBox="1">
              <a:spLocks noChangeArrowheads="1"/>
            </p:cNvSpPr>
            <p:nvPr/>
          </p:nvSpPr>
          <p:spPr bwMode="auto">
            <a:xfrm>
              <a:off x="930" y="2251"/>
              <a:ext cx="3900" cy="231"/>
            </a:xfrm>
            <a:prstGeom prst="rect">
              <a:avLst/>
            </a:prstGeom>
            <a:solidFill>
              <a:srgbClr val="FFB7DB">
                <a:alpha val="7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    </a:t>
              </a:r>
            </a:p>
          </p:txBody>
        </p:sp>
        <p:grpSp>
          <p:nvGrpSpPr>
            <p:cNvPr id="71693" name="Group 8"/>
            <p:cNvGrpSpPr>
              <a:grpSpLocks/>
            </p:cNvGrpSpPr>
            <p:nvPr/>
          </p:nvGrpSpPr>
          <p:grpSpPr bwMode="auto">
            <a:xfrm>
              <a:off x="1066" y="2251"/>
              <a:ext cx="3676" cy="272"/>
              <a:chOff x="431" y="3703"/>
              <a:chExt cx="3676" cy="272"/>
            </a:xfrm>
          </p:grpSpPr>
          <p:grpSp>
            <p:nvGrpSpPr>
              <p:cNvPr id="71694" name="Group 9"/>
              <p:cNvGrpSpPr>
                <a:grpSpLocks/>
              </p:cNvGrpSpPr>
              <p:nvPr/>
            </p:nvGrpSpPr>
            <p:grpSpPr bwMode="auto">
              <a:xfrm>
                <a:off x="431" y="3725"/>
                <a:ext cx="568" cy="250"/>
                <a:chOff x="476" y="3884"/>
                <a:chExt cx="568" cy="250"/>
              </a:xfrm>
            </p:grpSpPr>
            <p:graphicFrame>
              <p:nvGraphicFramePr>
                <p:cNvPr id="71685" name="Object 5"/>
                <p:cNvGraphicFramePr>
                  <a:graphicFrameLocks noChangeAspect="1"/>
                </p:cNvGraphicFramePr>
                <p:nvPr/>
              </p:nvGraphicFramePr>
              <p:xfrm>
                <a:off x="476" y="3929"/>
                <a:ext cx="474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710" r:id="rId4" imgW="748975" imgH="241195" progId="Equation.DSMT4">
                        <p:embed/>
                      </p:oleObj>
                    </mc:Choice>
                    <mc:Fallback>
                      <p:oleObj r:id="rId4" imgW="748975" imgH="241195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6" y="3929"/>
                              <a:ext cx="474" cy="1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1700" name="Rectangle 11"/>
                <p:cNvSpPr>
                  <a:spLocks noChangeArrowheads="1"/>
                </p:cNvSpPr>
                <p:nvPr/>
              </p:nvSpPr>
              <p:spPr bwMode="auto">
                <a:xfrm>
                  <a:off x="884" y="3884"/>
                  <a:ext cx="1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00FF"/>
                      </a:solidFill>
                      <a:cs typeface="Times New Roman" pitchFamily="18" charset="0"/>
                    </a:rPr>
                    <a:t>,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71682" name="Object 2"/>
              <p:cNvGraphicFramePr>
                <a:graphicFrameLocks noChangeAspect="1"/>
              </p:cNvGraphicFramePr>
              <p:nvPr/>
            </p:nvGraphicFramePr>
            <p:xfrm>
              <a:off x="999" y="3749"/>
              <a:ext cx="630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11" r:id="rId6" imgW="1002865" imgH="330057" progId="Equation.DSMT4">
                      <p:embed/>
                    </p:oleObj>
                  </mc:Choice>
                  <mc:Fallback>
                    <p:oleObj r:id="rId6" imgW="1002865" imgH="330057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9" y="3749"/>
                            <a:ext cx="630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695" name="Group 13"/>
              <p:cNvGrpSpPr>
                <a:grpSpLocks/>
              </p:cNvGrpSpPr>
              <p:nvPr/>
            </p:nvGrpSpPr>
            <p:grpSpPr bwMode="auto">
              <a:xfrm>
                <a:off x="1567" y="3725"/>
                <a:ext cx="1291" cy="250"/>
                <a:chOff x="1655" y="3884"/>
                <a:chExt cx="1291" cy="250"/>
              </a:xfrm>
            </p:grpSpPr>
            <p:sp>
              <p:nvSpPr>
                <p:cNvPr id="71699" name="Rectangle 14"/>
                <p:cNvSpPr>
                  <a:spLocks noChangeArrowheads="1"/>
                </p:cNvSpPr>
                <p:nvPr/>
              </p:nvSpPr>
              <p:spPr bwMode="auto">
                <a:xfrm>
                  <a:off x="1655" y="3884"/>
                  <a:ext cx="47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00FF"/>
                      </a:solidFill>
                      <a:cs typeface="Times New Roman" pitchFamily="18" charset="0"/>
                    </a:rPr>
                    <a:t>, </a:t>
                  </a:r>
                  <a:r>
                    <a:rPr lang="en-US" altLang="zh-CN">
                      <a:solidFill>
                        <a:srgbClr val="0000FF"/>
                      </a:solidFill>
                      <a:latin typeface="Times New Roman" pitchFamily="18" charset="0"/>
                      <a:cs typeface="Times New Roman" pitchFamily="18" charset="0"/>
                    </a:rPr>
                    <a:t>s. t.</a:t>
                  </a:r>
                  <a:r>
                    <a:rPr lang="en-US" altLang="zh-CN" b="1">
                      <a:solidFill>
                        <a:srgbClr val="0000FF"/>
                      </a:solidFill>
                      <a:cs typeface="Times New Roman" pitchFamily="18" charset="0"/>
                    </a:rPr>
                    <a:t> </a:t>
                  </a:r>
                  <a:endParaRPr lang="en-US" altLang="zh-CN"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71684" name="Object 4"/>
                <p:cNvGraphicFramePr>
                  <a:graphicFrameLocks noChangeAspect="1"/>
                </p:cNvGraphicFramePr>
                <p:nvPr/>
              </p:nvGraphicFramePr>
              <p:xfrm>
                <a:off x="2154" y="3884"/>
                <a:ext cx="792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712" r:id="rId8" imgW="1257300" imgH="330200" progId="Equation.DSMT4">
                        <p:embed/>
                      </p:oleObj>
                    </mc:Choice>
                    <mc:Fallback>
                      <p:oleObj r:id="rId8" imgW="1257300" imgH="33020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54" y="3884"/>
                              <a:ext cx="792" cy="2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1696" name="Group 16"/>
              <p:cNvGrpSpPr>
                <a:grpSpLocks/>
              </p:cNvGrpSpPr>
              <p:nvPr/>
            </p:nvGrpSpPr>
            <p:grpSpPr bwMode="auto">
              <a:xfrm>
                <a:off x="2904" y="3703"/>
                <a:ext cx="1203" cy="250"/>
                <a:chOff x="2971" y="3838"/>
                <a:chExt cx="1203" cy="250"/>
              </a:xfrm>
            </p:grpSpPr>
            <p:sp>
              <p:nvSpPr>
                <p:cNvPr id="71697" name="Rectangle 17"/>
                <p:cNvSpPr>
                  <a:spLocks noChangeArrowheads="1"/>
                </p:cNvSpPr>
                <p:nvPr/>
              </p:nvSpPr>
              <p:spPr bwMode="auto">
                <a:xfrm>
                  <a:off x="2971" y="3838"/>
                  <a:ext cx="63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00FF"/>
                      </a:solidFill>
                      <a:cs typeface="Times New Roman" pitchFamily="18" charset="0"/>
                    </a:rPr>
                    <a:t> </a:t>
                  </a:r>
                  <a:r>
                    <a:rPr lang="en-US" altLang="zh-CN">
                      <a:solidFill>
                        <a:srgbClr val="0000FF"/>
                      </a:solidFill>
                      <a:latin typeface="Times New Roman" pitchFamily="18" charset="0"/>
                      <a:cs typeface="Times New Roman" pitchFamily="18" charset="0"/>
                    </a:rPr>
                    <a:t>for all</a:t>
                  </a:r>
                  <a:r>
                    <a:rPr lang="en-US" altLang="zh-CN" b="1">
                      <a:solidFill>
                        <a:srgbClr val="0000FF"/>
                      </a:solidFill>
                      <a:cs typeface="Times New Roman" pitchFamily="18" charset="0"/>
                    </a:rPr>
                    <a:t> </a:t>
                  </a:r>
                  <a:endParaRPr lang="en-US" altLang="zh-CN"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71683" name="Object 3"/>
                <p:cNvGraphicFramePr>
                  <a:graphicFrameLocks noChangeAspect="1"/>
                </p:cNvGraphicFramePr>
                <p:nvPr/>
              </p:nvGraphicFramePr>
              <p:xfrm>
                <a:off x="3606" y="3884"/>
                <a:ext cx="426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713" r:id="rId10" imgW="672808" imgH="241195" progId="Equation.DSMT4">
                        <p:embed/>
                      </p:oleObj>
                    </mc:Choice>
                    <mc:Fallback>
                      <p:oleObj r:id="rId10" imgW="672808" imgH="241195" progId="Equation.DSMT4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6" y="3884"/>
                              <a:ext cx="426" cy="1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1698" name="Rectangle 19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1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00FF"/>
                      </a:solidFill>
                      <a:cs typeface="Times New Roman" pitchFamily="18" charset="0"/>
                    </a:rPr>
                    <a:t>.</a:t>
                  </a:r>
                  <a:endParaRPr lang="zh-CN" altLang="en-US">
                    <a:cs typeface="Times New Roman" pitchFamily="18" charset="0"/>
                  </a:endParaRPr>
                </a:p>
              </p:txBody>
            </p:sp>
          </p:grpSp>
        </p:grpSp>
      </p:grpSp>
      <p:pic>
        <p:nvPicPr>
          <p:cNvPr id="22" name="Picture 4" descr="j0292020"/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96188" y="5084763"/>
            <a:ext cx="1223962" cy="1162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Limit of a Sequence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1B56C-8753-4C0D-8C0C-1AE3054B26E4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7174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7177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7178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7179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7180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7181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7182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71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17788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4" name="内容占位符 13"/>
          <p:cNvSpPr txBox="1">
            <a:spLocks/>
          </p:cNvSpPr>
          <p:nvPr/>
        </p:nvSpPr>
        <p:spPr>
          <a:xfrm>
            <a:off x="457200" y="1571625"/>
            <a:ext cx="8229600" cy="500063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  <a:ea typeface="+mn-ea"/>
              </a:rPr>
              <a:t>Observe the changing of a sequence                    while 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Limit of a Sequence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65D54-5C18-4752-A403-459716C26F75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8201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8202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8203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8204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8205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8206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819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17788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5" name="内容占位符 13"/>
          <p:cNvSpPr txBox="1">
            <a:spLocks/>
          </p:cNvSpPr>
          <p:nvPr/>
        </p:nvSpPr>
        <p:spPr>
          <a:xfrm>
            <a:off x="457200" y="1571625"/>
            <a:ext cx="8229600" cy="500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  <a:ea typeface="+mn-ea"/>
              </a:rPr>
              <a:t>Observe the changing of a sequence                    while 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Limit of a Sequence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BC343-BD3E-4025-B8FB-0F5C911C28CB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9225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9226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9227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9228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9229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9230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922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22550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5" name="内容占位符 13"/>
          <p:cNvSpPr txBox="1">
            <a:spLocks/>
          </p:cNvSpPr>
          <p:nvPr/>
        </p:nvSpPr>
        <p:spPr>
          <a:xfrm>
            <a:off x="457200" y="1571625"/>
            <a:ext cx="8229600" cy="500063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  <a:ea typeface="+mn-ea"/>
              </a:rPr>
              <a:t>Observe the changing of a sequence                    while 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宋体" charset="-122"/>
              </a:rPr>
              <a:t>Limit of a Sequence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AE0C3-2155-493A-ABE9-D88DEBBCAA0B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1763713" y="2276475"/>
            <a:ext cx="5715000" cy="3581400"/>
            <a:chOff x="2687" y="410"/>
            <a:chExt cx="2725" cy="2950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</a:endParaRPr>
            </a:p>
          </p:txBody>
        </p:sp>
        <p:grpSp>
          <p:nvGrpSpPr>
            <p:cNvPr id="10250" name="Group 6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0251" name="AutoShape 7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2697 w 21600"/>
                  <a:gd name="T1" fmla="*/ 34 h 21600"/>
                  <a:gd name="T2" fmla="*/ 1360 w 21600"/>
                  <a:gd name="T3" fmla="*/ 68 h 21600"/>
                  <a:gd name="T4" fmla="*/ 23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0252" name="AutoShape 8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2909 w 21600"/>
                  <a:gd name="T1" fmla="*/ 34 h 21600"/>
                  <a:gd name="T2" fmla="*/ 1474 w 21600"/>
                  <a:gd name="T3" fmla="*/ 68 h 21600"/>
                  <a:gd name="T4" fmla="*/ 38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0253" name="AutoShape 9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2911 w 21600"/>
                  <a:gd name="T1" fmla="*/ 34 h 21600"/>
                  <a:gd name="T2" fmla="*/ 1474 w 21600"/>
                  <a:gd name="T3" fmla="*/ 68 h 21600"/>
                  <a:gd name="T4" fmla="*/ 36 w 21600"/>
                  <a:gd name="T5" fmla="*/ 34 h 21600"/>
                  <a:gd name="T6" fmla="*/ 147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10254" name="AutoShape 10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2690 w 21600"/>
                  <a:gd name="T1" fmla="*/ 34 h 21600"/>
                  <a:gd name="T2" fmla="*/ 1360 w 21600"/>
                  <a:gd name="T3" fmla="*/ 68 h 21600"/>
                  <a:gd name="T4" fmla="*/ 30 w 21600"/>
                  <a:gd name="T5" fmla="*/ 34 h 21600"/>
                  <a:gd name="T6" fmla="*/ 136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</a:endParaRPr>
              </a:p>
            </p:txBody>
          </p:sp>
        </p:grpSp>
      </p:grp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617788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5" name="内容占位符 13"/>
          <p:cNvSpPr txBox="1">
            <a:spLocks/>
          </p:cNvSpPr>
          <p:nvPr/>
        </p:nvSpPr>
        <p:spPr>
          <a:xfrm>
            <a:off x="457200" y="1571625"/>
            <a:ext cx="8229600" cy="500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  <a:ea typeface="+mn-ea"/>
              </a:rPr>
              <a:t>Observe the changing of a sequence                    while </a:t>
            </a:r>
            <a:endParaRPr lang="zh-CN" altLang="en-US" sz="2400" b="1" dirty="0">
              <a:solidFill>
                <a:srgbClr val="0000CC"/>
              </a:solidFill>
              <a:latin typeface="Times New Roman" pitchFamily="18" charset="0"/>
              <a:ea typeface="+mn-ea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5519738" y="1357313"/>
          <a:ext cx="140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6" imgW="1409400" imgH="850680" progId="Equation.DSMT4">
                  <p:embed/>
                </p:oleObj>
              </mc:Choice>
              <mc:Fallback>
                <p:oleObj name="Equation" r:id="rId6" imgW="140940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357313"/>
                        <a:ext cx="140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7786688" y="1700213"/>
          <a:ext cx="939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1700213"/>
                        <a:ext cx="939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Chapter0</Template>
  <TotalTime>1002</TotalTime>
  <Words>2580</Words>
  <Application>Microsoft Office PowerPoint</Application>
  <PresentationFormat>全屏显示(4:3)</PresentationFormat>
  <Paragraphs>691</Paragraphs>
  <Slides>57</Slides>
  <Notes>55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57</vt:i4>
      </vt:variant>
    </vt:vector>
  </HeadingPairs>
  <TitlesOfParts>
    <vt:vector size="73" baseType="lpstr">
      <vt:lpstr>隶书</vt:lpstr>
      <vt:lpstr>宋体</vt:lpstr>
      <vt:lpstr>幼圆</vt:lpstr>
      <vt:lpstr>Arial</vt:lpstr>
      <vt:lpstr>Calibri</vt:lpstr>
      <vt:lpstr>Comic Sans MS</vt:lpstr>
      <vt:lpstr>Times New Roman</vt:lpstr>
      <vt:lpstr>Wingdings</vt:lpstr>
      <vt:lpstr>Wingdings 2</vt:lpstr>
      <vt:lpstr>Chapter0</vt:lpstr>
      <vt:lpstr>公式</vt:lpstr>
      <vt:lpstr>Equation</vt:lpstr>
      <vt:lpstr>MathType 6.0 Equation</vt:lpstr>
      <vt:lpstr>Document</vt:lpstr>
      <vt:lpstr>Bitmap Image</vt:lpstr>
      <vt:lpstr>文档</vt:lpstr>
      <vt:lpstr>Section 1.2</vt:lpstr>
      <vt:lpstr>Area of a Circle</vt:lpstr>
      <vt:lpstr>Limit of a Sequence</vt:lpstr>
      <vt:lpstr>Limit of a Sequence</vt:lpstr>
      <vt:lpstr>Limit of a Sequence</vt:lpstr>
      <vt:lpstr>Limit of a Sequence</vt:lpstr>
      <vt:lpstr>Limit of a Sequence</vt:lpstr>
      <vt:lpstr>Limit of a Sequence</vt:lpstr>
      <vt:lpstr>Limit of a Sequence</vt:lpstr>
      <vt:lpstr>Limit of a Sequence</vt:lpstr>
      <vt:lpstr>Limit of a Sequence</vt:lpstr>
      <vt:lpstr>Limit of a Sequence</vt:lpstr>
      <vt:lpstr>Limit of a Sequence</vt:lpstr>
      <vt:lpstr>Limit of a Sequence</vt:lpstr>
      <vt:lpstr>Sequence of Numbers</vt:lpstr>
      <vt:lpstr>Limit of a Sequence</vt:lpstr>
      <vt:lpstr>Concept of Limit of a Sequence</vt:lpstr>
      <vt:lpstr>Concept of Limit of a Sequence</vt:lpstr>
      <vt:lpstr>Concept of Limit of a Sequence</vt:lpstr>
      <vt:lpstr>Concept of limit of a sequence</vt:lpstr>
      <vt:lpstr>Concept of Limit of a Sequence</vt:lpstr>
      <vt:lpstr>Concept of Limit of a Sequence</vt:lpstr>
      <vt:lpstr>Concept of Limit of a Sequence</vt:lpstr>
      <vt:lpstr>Concept of Limit of a Sequence</vt:lpstr>
      <vt:lpstr>Properties of Limit of a Sequence</vt:lpstr>
      <vt:lpstr>Properties of Limit of a Sequence</vt:lpstr>
      <vt:lpstr>Properties of Limit of a Sequence</vt:lpstr>
      <vt:lpstr>Conditions for Convergence of 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Conditions for convergence of a sequence</vt:lpstr>
      <vt:lpstr>Calculating Limits of Sequences</vt:lpstr>
      <vt:lpstr>Calculating Limits of Sequences</vt:lpstr>
      <vt:lpstr>Calculating Limits of Sequences</vt:lpstr>
      <vt:lpstr>Calculating Limits of Sequences</vt:lpstr>
      <vt:lpstr>Calculating Limits of Sequences</vt:lpstr>
      <vt:lpstr>Calculating Limits of Sequences</vt:lpstr>
      <vt:lpstr>Sandwich Theorem</vt:lpstr>
      <vt:lpstr>Sandwich Theorem</vt:lpstr>
      <vt:lpstr>Sandwich Theorem</vt:lpstr>
      <vt:lpstr>Sandwich Theorem</vt:lpstr>
      <vt:lpstr>Review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Mathematics(I)</dc:title>
  <dc:creator>zp</dc:creator>
  <cp:lastModifiedBy>Windows 用户</cp:lastModifiedBy>
  <cp:revision>244</cp:revision>
  <dcterms:created xsi:type="dcterms:W3CDTF">2010-09-09T03:38:05Z</dcterms:created>
  <dcterms:modified xsi:type="dcterms:W3CDTF">2019-09-08T14:44:06Z</dcterms:modified>
</cp:coreProperties>
</file>